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Lst>
  <p:notesMasterIdLst>
    <p:notesMasterId r:id="rId5"/>
  </p:notesMasterIdLst>
  <p:sldIdLst>
    <p:sldId id="350" r:id="rId3"/>
    <p:sldId id="256" r:id="rId4"/>
    <p:sldId id="286" r:id="rId6"/>
    <p:sldId id="287" r:id="rId7"/>
    <p:sldId id="288" r:id="rId8"/>
    <p:sldId id="290" r:id="rId9"/>
    <p:sldId id="260" r:id="rId10"/>
    <p:sldId id="291" r:id="rId11"/>
    <p:sldId id="292" r:id="rId12"/>
    <p:sldId id="293" r:id="rId13"/>
    <p:sldId id="267" r:id="rId14"/>
    <p:sldId id="294" r:id="rId15"/>
    <p:sldId id="295" r:id="rId16"/>
    <p:sldId id="296" r:id="rId17"/>
    <p:sldId id="261" r:id="rId18"/>
    <p:sldId id="297" r:id="rId19"/>
    <p:sldId id="298" r:id="rId20"/>
    <p:sldId id="299" r:id="rId21"/>
    <p:sldId id="300" r:id="rId22"/>
    <p:sldId id="302" r:id="rId23"/>
    <p:sldId id="303" r:id="rId24"/>
    <p:sldId id="304" r:id="rId25"/>
    <p:sldId id="305" r:id="rId26"/>
    <p:sldId id="306" r:id="rId27"/>
    <p:sldId id="307" r:id="rId28"/>
    <p:sldId id="308" r:id="rId29"/>
    <p:sldId id="309" r:id="rId30"/>
    <p:sldId id="310" r:id="rId31"/>
    <p:sldId id="277" r:id="rId32"/>
    <p:sldId id="313" r:id="rId33"/>
    <p:sldId id="314" r:id="rId34"/>
    <p:sldId id="315" r:id="rId35"/>
    <p:sldId id="263" r:id="rId36"/>
    <p:sldId id="317" r:id="rId37"/>
    <p:sldId id="316" r:id="rId38"/>
    <p:sldId id="318" r:id="rId39"/>
    <p:sldId id="319" r:id="rId40"/>
    <p:sldId id="278" r:id="rId41"/>
    <p:sldId id="322" r:id="rId42"/>
    <p:sldId id="323" r:id="rId43"/>
    <p:sldId id="320" r:id="rId44"/>
    <p:sldId id="326" r:id="rId45"/>
    <p:sldId id="324" r:id="rId46"/>
    <p:sldId id="325" r:id="rId47"/>
    <p:sldId id="327" r:id="rId48"/>
    <p:sldId id="328" r:id="rId49"/>
    <p:sldId id="329" r:id="rId50"/>
    <p:sldId id="330" r:id="rId51"/>
    <p:sldId id="331" r:id="rId52"/>
    <p:sldId id="332" r:id="rId53"/>
    <p:sldId id="333" r:id="rId54"/>
    <p:sldId id="334" r:id="rId55"/>
    <p:sldId id="335" r:id="rId56"/>
    <p:sldId id="336" r:id="rId57"/>
    <p:sldId id="337" r:id="rId58"/>
    <p:sldId id="338" r:id="rId59"/>
    <p:sldId id="339" r:id="rId60"/>
    <p:sldId id="340" r:id="rId61"/>
    <p:sldId id="341" r:id="rId62"/>
    <p:sldId id="342" r:id="rId63"/>
    <p:sldId id="343" r:id="rId64"/>
    <p:sldId id="346" r:id="rId65"/>
    <p:sldId id="347" r:id="rId66"/>
    <p:sldId id="284" r:id="rId67"/>
    <p:sldId id="285" r:id="rId68"/>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 lastIdx="0" clrIdx="0"/>
  <p:cmAuthor id="2" name="admin" initials="a" lastIdx="0" clrIdx="1"/>
  <p:cmAuthor id="3" name="作者" initials="A" lastIdx="0" clrIdx="2"/>
  <p:cmAuthor id="4" name="fafa" initials="f" lastIdx="0" clrIdx="3"/>
  <p:cmAuthor id="5" name="王习习" initials="王" lastIdx="0" clrIdx="4"/>
  <p:cmAuthor id="6" name="AK12YX" initials="A" lastIdx="0" clrIdx="5"/>
  <p:cmAuthor id="7" name="微软用户" initials="微软用户" lastIdx="0" clrIdx="6"/>
  <p:cmAuthor id="8" name="雨林木风" initials="雨" lastIdx="0" clrIdx="7"/>
  <p:cmAuthor id="9" name="幸全" initials="幸全" lastIdx="0" clrIdx="8"/>
  <p:cmAuthor id="10" name="未知用户1" initials="未" lastIdx="0" clrIdx="9"/>
  <p:cmAuthor id="11" name="86199" initials="8" lastIdx="0" clrIdx="10"/>
  <p:cmAuthor id="12" name="Administrator" initials="A" lastIdx="0" clrIdx="11"/>
  <p:cmAuthor id="13" name="32384" initials="3" lastIdx="0" clrIdx="12"/>
  <p:cmAuthor id="14" name="tplife" initials="t" lastIdx="0" clrIdx="13"/>
  <p:cmAuthor id="15" name="??" initials="?" lastIdx="0" clrIdx="14"/>
  <p:cmAuthor id="16" name="刘晗阳" initials="刘" lastIdx="0" clrIdx="15"/>
  <p:cmAuthor id="17" name="10248" initials="1" lastIdx="0" clrIdx="16"/>
  <p:cmAuthor id="18" name="apple" initials="a" lastIdx="0" clrIdx="17"/>
  <p:cmAuthor id="19" name="周跃良" initials="周" lastIdx="0" clrIdx="18"/>
  <p:cmAuthor id="20" name="联想" initials="联" lastIdx="0" clrIdx="19"/>
  <p:cmAuthor id="21" name="Windows User" initials="W" lastIdx="0" clrIdx="20"/>
  <p:cmAuthor id="22" name="Lenovo" initials="L" lastIdx="0" clrIdx="21"/>
  <p:cmAuthor id="23" name="姜伟光" initials="姜" lastIdx="0" clrIdx="22"/>
  <p:cmAuthor id="24" name="宋洁然" initials="宋" lastIdx="0" clrIdx="23"/>
  <p:cmAuthor id="25" name="ming qiu" initials="m" lastIdx="0" clrIdx="24"/>
  <p:cmAuthor id="26" name="未知用户4" initials="未" lastIdx="0" clrIdx="25"/>
  <p:cmAuthor id="27" name="Admin" initials="A" lastIdx="0" clrIdx="26"/>
  <p:cmAuthor id="28" name="CommUser" initials="C" lastIdx="0" clrIdx="27"/>
  <p:cmAuthor id="29" name="zq" initials="z" lastIdx="0" clrIdx="28"/>
  <p:cmAuthor id="30" name="viola_yang" initials="v" lastIdx="0" clrIdx="29"/>
  <p:cmAuthor id="31" name="志龙 姜" initials="志" lastIdx="0" clrIdx="30"/>
  <p:cmAuthor id="32" name="SHMILY" initials="S" lastIdx="0" clrIdx="31"/>
  <p:cmAuthor id="33" name="Tracy Chen" initials="T" lastIdx="0" clrIdx="32"/>
  <p:cmAuthor id="34" name="dongwc0205" initials="d" lastIdx="0" clrIdx="33"/>
  <p:cmAuthor id="35" name="Hi_ Young" initials="H" lastIdx="0" clrIdx="34"/>
  <p:cmAuthor id="36" name="pangyt" initials="p" lastIdx="0" clrIdx="35"/>
  <p:cmAuthor id="37" name="easonyoun" initials="e" lastIdx="0" clrIdx="36"/>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0">
  <p:normalViewPr>
    <p:restoredLeft sz="15620"/>
    <p:restoredTop sz="94660"/>
  </p:normalViewPr>
  <p:slideViewPr>
    <p:cSldViewPr snapToGrid="0" showGuides="1">
      <p:cViewPr varScale="1">
        <p:scale>
          <a:sx n="100" d="100"/>
          <a:sy n="100" d="100"/>
        </p:scale>
        <p:origin x="0" y="0"/>
      </p:cViewPr>
      <p:guideLst>
        <p:guide orient="horz" pos="1575"/>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2" Type="http://schemas.openxmlformats.org/officeDocument/2006/relationships/commentAuthors" Target="commentAuthors.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4.xml"/><Relationship Id="rId69" Type="http://schemas.openxmlformats.org/officeDocument/2006/relationships/presProps" Target="presProps.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大家好，欢迎来到本次关于浙江杭州高三二模英语试卷的分析课。这份试卷涵盖了丰富的主题和多样的题型，是检验我们学习成果的绝佳材料。</a:t>
            </a:r>
            <a:endParaRPr lang="en-US" sz="1400" b="0" i="0" u="none" strike="noStrike">
              <a:solidFill>
                <a:srgbClr val="000000"/>
              </a:solidFill>
            </a:endParaRPr>
          </a:p>
          <a:p>
            <a:pPr indent="0" algn="l">
              <a:lnSpc>
                <a:spcPct val="100000"/>
              </a:lnSpc>
            </a:pPr>
            <a:r>
              <a:rPr lang="en-US" sz="1400" b="0" i="0" u="none" strike="noStrike">
                <a:solidFill>
                  <a:srgbClr val="000000"/>
                </a:solidFill>
              </a:rPr>
              <a:t>在接下来的时间里，我们将一起深入剖析试卷中的重点词汇、核心短语，并对那些看似复杂的长难句进行拆解分析。</a:t>
            </a:r>
            <a:endParaRPr lang="en-US" sz="1400" b="0" i="0" u="none" strike="noStrike">
              <a:solidFill>
                <a:srgbClr val="000000"/>
              </a:solidFill>
            </a:endParaRPr>
          </a:p>
          <a:p>
            <a:pPr indent="0" algn="l">
              <a:lnSpc>
                <a:spcPct val="100000"/>
              </a:lnSpc>
            </a:pPr>
            <a:r>
              <a:rPr lang="en-US" sz="1400" b="0" i="0" u="none" strike="noStrike">
                <a:solidFill>
                  <a:srgbClr val="000000"/>
                </a:solidFill>
              </a:rPr>
              <a:t>希望通过这次梳理，能帮助大家巩固知识，提升英语综合能力，为即将到来的高考做好更充分的准备。</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我们来看Passage A中的一个长难句。这个句子的主句是“Taste of Chicago is the world's largest food festival”，后面的“drawing millions of visitors...”是现在分词短语作伴随状语，补充说明这个美食节的影响力。大家要注意这种句式的结构和翻译方法。</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3249A02-7516-471E-9D0C-18B17E81B72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继续看C篇的词汇和句子。这里的长难句详细描述了实验过程。虽然包含很多专业术语，但句子结构清晰，主要是一个被动语态的简单句，后面跟着目的状语和伴随状语。理解这类句子的关键是先找到主谓宾，再分析各个修饰成分的作用。</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我们来看Passage A中的一个长难句。这个句子的主句是“Taste of Chicago is the world's largest food festival”，后面的“drawing millions of visitors...”是现在分词短语作伴随状语，补充说明这个美食节的影响力。大家要注意这种句式的结构和翻译方法。</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3249A02-7516-471E-9D0C-18B17E81B72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D篇是一篇议论文，我们可以用“现象-定义-阐释-升华”的结构来分析。文章首先提出一个现象，然后对其进行定义，接着从正面阐述作者的观点，最后升华主题。这种层层递进的结构有助于我们理解作者的论证逻辑。</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D篇探讨了一个有趣的话题——我们如何误读科幻小说。这篇文章的词汇带有强烈的思辨色彩，比如misread（误读），essentially（本质上），inevitable（不可避免的）。这些词汇有助于我们理解作者对科技与人文关系的深刻思考。同时，文中也提到了一些科技概念，如gene editing technology（基因编辑技术）。</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我们来看Passage A中的一个长难句。这个句子的主句是“Taste of Chicago is the world's largest food festival”，后面的“drawing millions of visitors...”是现在分词短语作伴随状语，补充说明这个美食节的影响力。大家要注意这种句式的结构和翻译方法。</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我们来看Passage A中的一个长难句。这个句子的主句是“Taste of Chicago is the world's largest food festival”，后面的“drawing millions of visitors...”是现在分词短语作伴随状语，补充说明这个美食节的影响力。大家要注意这种句式的结构和翻译方法。</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3249A02-7516-471E-9D0C-18B17E81B72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3249A02-7516-471E-9D0C-18B17E81B72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3E27A245-A9B2-4BC5-BD89-17FD121E6FA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3E27A245-A9B2-4BC5-BD89-17FD121E6FA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3E27A245-A9B2-4BC5-BD89-17FD121E6FA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3E27A245-A9B2-4BC5-BD89-17FD121E6FA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3E27A245-A9B2-4BC5-BD89-17FD121E6FA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D篇探讨了一个有趣的话题——我们如何误读科幻小说。这篇文章的词汇带有强烈的思辨色彩，比如misread（误读），essentially（本质上），inevitable（不可避免的）。这些词汇有助于我们理解作者对科技与人文关系的深刻思考。同时，文中也提到了一些科技概念，如gene editing technology（基因编辑技术）。</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我们来看Passage A中的一个长难句。这个句子的主句是“Taste of Chicago is the world's largest food festival”，后面的“drawing millions of visitors...”是现在分词短语作伴随状语，补充说明这个美食节的影响力。大家要注意这种句式的结构和翻译方法。</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3249A02-7516-471E-9D0C-18B17E81B72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为了帮助大家更好地理解文章的逻辑，我们为A篇制作了结构分析图。这篇文章采用了非常经典的“问题-解决方案”结构。首先提出雨林面临的问题，然后分析原因，接着详细介绍了三种解决方案，最后总结观点。理解这个结构有助于我们快速抓住文章的核心信息。</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3249A02-7516-471E-9D0C-18B17E81B725}"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最后是语法填空，主题是公共艺术。这篇文章的词汇充满了活力，如vigorous（精力充沛的），dynamic（充满活力的），vitality（活力）。</a:t>
            </a:r>
            <a:endParaRPr lang="en-US" sz="1400" b="0" i="0" u="none" strike="noStrike">
              <a:solidFill>
                <a:srgbClr val="000000"/>
              </a:solidFill>
            </a:endParaRPr>
          </a:p>
          <a:p>
            <a:pPr indent="0" algn="l">
              <a:lnSpc>
                <a:spcPct val="100000"/>
              </a:lnSpc>
            </a:pPr>
            <a:r>
              <a:rPr lang="en-US" sz="1400" b="0" i="0" u="none" strike="noStrike">
                <a:solidFill>
                  <a:srgbClr val="000000"/>
                </a:solidFill>
              </a:rPr>
              <a:t>长难句描述了艺术走进公共空间的过程和结果，现在分词短语作结果状语是这个句子的亮点，"making itself seen, heard, and participated in" 生动地表现了艺术与大众的互动。</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A篇，主题是雨林的可持续管理。这篇文章涉及了很多关于环境保护和生态的词汇。大家请看屏幕，这里列出了前15个重点词汇，比如indigenous（土著的），biodiversity（生物多样性），deforestation（砍伐森林）等等。这些词汇不仅在这篇文章中重要，在整个高考的“人与自然”主题中也是高频考点。请大家花点时间记忆。</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今天的试卷分析到此结束。希望通过这次梳理，大家对试卷中的重点词汇和长难句有了更清晰的认识。学习英语是一个持续积累的过程，希望大家能将今天学到的知识运用到未来的学习中，不断进步。感谢大家的观看！</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我们来看Passage A中的一个长难句。这个句子的主句是“Taste of Chicago is the world's largest food festival”，后面的“drawing millions of visitors...”是现在分词短语作伴随状语，补充说明这个美食节的影响力。大家要注意这种句式的结构和翻译方法。</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3249A02-7516-471E-9D0C-18B17E81B72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B篇是一篇记叙文，我们可以用“冲突-发展-顿悟”的结构来分析它。文章从主人公的内心冲突开始，经历了情节的发展和转折，最终在高潮部分实现了顿悟，升华了主题。这种结构有助于我们理解人物的成长弧光和故事的深层含义。</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A篇，主题是雨林的可持续管理。这篇文章涉及了很多关于环境保护和生态的词汇。大家请看屏幕，这里列出了前15个重点词汇，比如indigenous（土著的），biodiversity（生物多样性），deforestation（砍伐森林）等等。这些词汇不仅在这篇文章中重要，在整个高考的“人与自然”主题中也是高频考点。请大家花点时间记忆。</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我们来看Passage A中的一个长难句。这个句子的主句是“Taste of Chicago is the world's largest food festival”，后面的“drawing millions of visitors...”是现在分词短语作伴随状语，补充说明这个美食节的影响力。大家要注意这种句式的结构和翻译方法。</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xml"/><Relationship Id="rId2" Type="http://schemas.openxmlformats.org/officeDocument/2006/relationships/image" Target="../media/image16.png"/><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image" Target="../media/image20.png"/><Relationship Id="rId4" Type="http://schemas.openxmlformats.org/officeDocument/2006/relationships/tags" Target="../tags/tag16.xml"/><Relationship Id="rId31" Type="http://schemas.openxmlformats.org/officeDocument/2006/relationships/notesSlide" Target="../notesSlides/notesSlide7.xml"/><Relationship Id="rId30" Type="http://schemas.openxmlformats.org/officeDocument/2006/relationships/slideLayout" Target="../slideLayouts/slideLayout1.xml"/><Relationship Id="rId3" Type="http://schemas.openxmlformats.org/officeDocument/2006/relationships/tags" Target="../tags/tag15.xml"/><Relationship Id="rId29" Type="http://schemas.openxmlformats.org/officeDocument/2006/relationships/tags" Target="../tags/tag37.xml"/><Relationship Id="rId28" Type="http://schemas.openxmlformats.org/officeDocument/2006/relationships/tags" Target="../tags/tag36.xml"/><Relationship Id="rId27" Type="http://schemas.openxmlformats.org/officeDocument/2006/relationships/tags" Target="../tags/tag35.xml"/><Relationship Id="rId26" Type="http://schemas.openxmlformats.org/officeDocument/2006/relationships/image" Target="../media/image23.png"/><Relationship Id="rId25" Type="http://schemas.openxmlformats.org/officeDocument/2006/relationships/tags" Target="../tags/tag34.xml"/><Relationship Id="rId24" Type="http://schemas.openxmlformats.org/officeDocument/2006/relationships/tags" Target="../tags/tag33.xml"/><Relationship Id="rId23" Type="http://schemas.openxmlformats.org/officeDocument/2006/relationships/tags" Target="../tags/tag32.xml"/><Relationship Id="rId22" Type="http://schemas.openxmlformats.org/officeDocument/2006/relationships/tags" Target="../tags/tag31.xml"/><Relationship Id="rId21" Type="http://schemas.openxmlformats.org/officeDocument/2006/relationships/tags" Target="../tags/tag30.xml"/><Relationship Id="rId20" Type="http://schemas.openxmlformats.org/officeDocument/2006/relationships/tags" Target="../tags/tag29.xml"/><Relationship Id="rId2" Type="http://schemas.openxmlformats.org/officeDocument/2006/relationships/tags" Target="../tags/tag14.xml"/><Relationship Id="rId19" Type="http://schemas.openxmlformats.org/officeDocument/2006/relationships/image" Target="../media/image22.png"/><Relationship Id="rId18" Type="http://schemas.openxmlformats.org/officeDocument/2006/relationships/tags" Target="../tags/tag28.xml"/><Relationship Id="rId17" Type="http://schemas.openxmlformats.org/officeDocument/2006/relationships/tags" Target="../tags/tag27.xml"/><Relationship Id="rId16" Type="http://schemas.openxmlformats.org/officeDocument/2006/relationships/tags" Target="../tags/tag26.xml"/><Relationship Id="rId15" Type="http://schemas.openxmlformats.org/officeDocument/2006/relationships/tags" Target="../tags/tag25.xml"/><Relationship Id="rId14" Type="http://schemas.openxmlformats.org/officeDocument/2006/relationships/tags" Target="../tags/tag24.xml"/><Relationship Id="rId13" Type="http://schemas.openxmlformats.org/officeDocument/2006/relationships/tags" Target="../tags/tag23.xml"/><Relationship Id="rId12" Type="http://schemas.openxmlformats.org/officeDocument/2006/relationships/image" Target="../media/image21.png"/><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8.xml"/><Relationship Id="rId2" Type="http://schemas.openxmlformats.org/officeDocument/2006/relationships/image" Target="../media/image16.png"/><Relationship Id="rId1" Type="http://schemas.openxmlformats.org/officeDocument/2006/relationships/image" Target="../media/image24.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9.xml"/><Relationship Id="rId2" Type="http://schemas.openxmlformats.org/officeDocument/2006/relationships/image" Target="../media/image16.png"/><Relationship Id="rId1" Type="http://schemas.openxmlformats.org/officeDocument/2006/relationships/image" Target="../media/image25.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40.xml"/><Relationship Id="rId2" Type="http://schemas.openxmlformats.org/officeDocument/2006/relationships/image" Target="../media/image16.png"/><Relationship Id="rId1" Type="http://schemas.openxmlformats.org/officeDocument/2006/relationships/image" Target="../media/image26.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41.xml"/><Relationship Id="rId2" Type="http://schemas.openxmlformats.org/officeDocument/2006/relationships/image" Target="../media/image16.png"/><Relationship Id="rId1"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image" Target="../media/image9.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tags" Target="../tags/tag46.xml"/><Relationship Id="rId1" Type="http://schemas.openxmlformats.org/officeDocument/2006/relationships/image" Target="../media/image28.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47.xml"/><Relationship Id="rId2" Type="http://schemas.openxmlformats.org/officeDocument/2006/relationships/image" Target="../media/image16.png"/><Relationship Id="rId1" Type="http://schemas.openxmlformats.org/officeDocument/2006/relationships/image" Target="../media/image33.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48.xml"/><Relationship Id="rId2" Type="http://schemas.openxmlformats.org/officeDocument/2006/relationships/image" Target="../media/image16.png"/><Relationship Id="rId1" Type="http://schemas.openxmlformats.org/officeDocument/2006/relationships/image" Target="../media/image34.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49.xml"/><Relationship Id="rId2" Type="http://schemas.openxmlformats.org/officeDocument/2006/relationships/image" Target="../media/image16.png"/><Relationship Id="rId1" Type="http://schemas.openxmlformats.org/officeDocument/2006/relationships/image" Target="../media/image35.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50.xml"/><Relationship Id="rId2" Type="http://schemas.openxmlformats.org/officeDocument/2006/relationships/image" Target="../media/image16.png"/><Relationship Id="rId1" Type="http://schemas.openxmlformats.org/officeDocument/2006/relationships/image" Target="../media/image36.pn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image" Target="../media/image9.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tags" Target="../tags/tag54.xml"/><Relationship Id="rId1" Type="http://schemas.openxmlformats.org/officeDocument/2006/relationships/image" Target="../media/image3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image" Target="../media/image38.png"/><Relationship Id="rId4" Type="http://schemas.openxmlformats.org/officeDocument/2006/relationships/tags" Target="../tags/tag57.xml"/><Relationship Id="rId35" Type="http://schemas.openxmlformats.org/officeDocument/2006/relationships/notesSlide" Target="../notesSlides/notesSlide15.xml"/><Relationship Id="rId34" Type="http://schemas.openxmlformats.org/officeDocument/2006/relationships/slideLayout" Target="../slideLayouts/slideLayout1.xml"/><Relationship Id="rId33" Type="http://schemas.openxmlformats.org/officeDocument/2006/relationships/tags" Target="../tags/tag82.xml"/><Relationship Id="rId32" Type="http://schemas.openxmlformats.org/officeDocument/2006/relationships/tags" Target="../tags/tag81.xml"/><Relationship Id="rId31" Type="http://schemas.openxmlformats.org/officeDocument/2006/relationships/tags" Target="../tags/tag80.xml"/><Relationship Id="rId30" Type="http://schemas.openxmlformats.org/officeDocument/2006/relationships/tags" Target="../tags/tag79.xml"/><Relationship Id="rId3" Type="http://schemas.openxmlformats.org/officeDocument/2006/relationships/tags" Target="../tags/tag56.xml"/><Relationship Id="rId29" Type="http://schemas.openxmlformats.org/officeDocument/2006/relationships/image" Target="../media/image41.png"/><Relationship Id="rId28" Type="http://schemas.openxmlformats.org/officeDocument/2006/relationships/tags" Target="../tags/tag78.xml"/><Relationship Id="rId27" Type="http://schemas.openxmlformats.org/officeDocument/2006/relationships/tags" Target="../tags/tag77.xml"/><Relationship Id="rId26" Type="http://schemas.openxmlformats.org/officeDocument/2006/relationships/tags" Target="../tags/tag76.xml"/><Relationship Id="rId25" Type="http://schemas.openxmlformats.org/officeDocument/2006/relationships/tags" Target="../tags/tag75.xml"/><Relationship Id="rId24" Type="http://schemas.openxmlformats.org/officeDocument/2006/relationships/tags" Target="../tags/tag74.xml"/><Relationship Id="rId23" Type="http://schemas.openxmlformats.org/officeDocument/2006/relationships/tags" Target="../tags/tag73.xml"/><Relationship Id="rId22" Type="http://schemas.openxmlformats.org/officeDocument/2006/relationships/tags" Target="../tags/tag72.xml"/><Relationship Id="rId21" Type="http://schemas.openxmlformats.org/officeDocument/2006/relationships/image" Target="../media/image40.png"/><Relationship Id="rId20" Type="http://schemas.openxmlformats.org/officeDocument/2006/relationships/tags" Target="../tags/tag71.xml"/><Relationship Id="rId2" Type="http://schemas.openxmlformats.org/officeDocument/2006/relationships/tags" Target="../tags/tag55.xml"/><Relationship Id="rId19" Type="http://schemas.openxmlformats.org/officeDocument/2006/relationships/tags" Target="../tags/tag70.xml"/><Relationship Id="rId18" Type="http://schemas.openxmlformats.org/officeDocument/2006/relationships/tags" Target="../tags/tag69.xml"/><Relationship Id="rId17" Type="http://schemas.openxmlformats.org/officeDocument/2006/relationships/tags" Target="../tags/tag68.xml"/><Relationship Id="rId16" Type="http://schemas.openxmlformats.org/officeDocument/2006/relationships/tags" Target="../tags/tag67.xml"/><Relationship Id="rId15" Type="http://schemas.openxmlformats.org/officeDocument/2006/relationships/tags" Target="../tags/tag66.xml"/><Relationship Id="rId14" Type="http://schemas.openxmlformats.org/officeDocument/2006/relationships/tags" Target="../tags/tag65.xml"/><Relationship Id="rId13" Type="http://schemas.openxmlformats.org/officeDocument/2006/relationships/image" Target="../media/image39.png"/><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image" Target="../media/image9.jpe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3.xml"/><Relationship Id="rId2" Type="http://schemas.openxmlformats.org/officeDocument/2006/relationships/image" Target="../media/image16.png"/><Relationship Id="rId1" Type="http://schemas.openxmlformats.org/officeDocument/2006/relationships/image" Target="../media/image42.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4.xml"/><Relationship Id="rId2" Type="http://schemas.openxmlformats.org/officeDocument/2006/relationships/image" Target="../media/image16.png"/><Relationship Id="rId1" Type="http://schemas.openxmlformats.org/officeDocument/2006/relationships/image" Target="../media/image43.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5.xml"/><Relationship Id="rId2" Type="http://schemas.openxmlformats.org/officeDocument/2006/relationships/image" Target="../media/image16.png"/><Relationship Id="rId1" Type="http://schemas.openxmlformats.org/officeDocument/2006/relationships/image" Target="../media/image44.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6.xml"/><Relationship Id="rId2" Type="http://schemas.openxmlformats.org/officeDocument/2006/relationships/image" Target="../media/image16.png"/><Relationship Id="rId1" Type="http://schemas.openxmlformats.org/officeDocument/2006/relationships/image" Target="../media/image45.png"/></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0" Type="http://schemas.openxmlformats.org/officeDocument/2006/relationships/notesSlide" Target="../notesSlides/notesSlide16.xml"/><Relationship Id="rId1" Type="http://schemas.openxmlformats.org/officeDocument/2006/relationships/image" Target="../media/image9.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tags" Target="../tags/tag94.xml"/><Relationship Id="rId1" Type="http://schemas.openxmlformats.org/officeDocument/2006/relationships/image" Target="../media/image4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3.xml"/><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tags" Target="../tags/tag95.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3.xml"/><Relationship Id="rId2" Type="http://schemas.openxmlformats.org/officeDocument/2006/relationships/image" Target="../media/image47.png"/><Relationship Id="rId1" Type="http://schemas.openxmlformats.org/officeDocument/2006/relationships/tags" Target="../tags/tag96.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3.xml"/><Relationship Id="rId2" Type="http://schemas.openxmlformats.org/officeDocument/2006/relationships/image" Target="../media/image47.png"/><Relationship Id="rId1" Type="http://schemas.openxmlformats.org/officeDocument/2006/relationships/tags" Target="../tags/tag97.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3.xml"/><Relationship Id="rId2" Type="http://schemas.openxmlformats.org/officeDocument/2006/relationships/image" Target="../media/image47.png"/><Relationship Id="rId1" Type="http://schemas.openxmlformats.org/officeDocument/2006/relationships/tags" Target="../tags/tag98.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3.xml"/><Relationship Id="rId2" Type="http://schemas.openxmlformats.org/officeDocument/2006/relationships/image" Target="../media/image47.png"/><Relationship Id="rId1" Type="http://schemas.openxmlformats.org/officeDocument/2006/relationships/tags" Target="../tags/tag99.xml"/></Relationships>
</file>

<file path=ppt/slides/_rels/slide49.xml.rels><?xml version="1.0" encoding="UTF-8" standalone="yes"?>
<Relationships xmlns="http://schemas.openxmlformats.org/package/2006/relationships"><Relationship Id="rId9" Type="http://schemas.openxmlformats.org/officeDocument/2006/relationships/notesSlide" Target="../notesSlides/notesSlide25.xml"/><Relationship Id="rId8" Type="http://schemas.openxmlformats.org/officeDocument/2006/relationships/slideLayout" Target="../slideLayouts/slideLayout1.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image" Target="../media/image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tags" Target="../tags/tag106.xml"/><Relationship Id="rId1" Type="http://schemas.openxmlformats.org/officeDocument/2006/relationships/image" Target="../media/image4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image" Target="../media/image16.png"/><Relationship Id="rId11" Type="http://schemas.openxmlformats.org/officeDocument/2006/relationships/notesSlide" Target="../notesSlides/notesSlide28.xml"/><Relationship Id="rId10" Type="http://schemas.openxmlformats.org/officeDocument/2006/relationships/slideLayout" Target="../slideLayouts/slideLayout3.xml"/><Relationship Id="rId1" Type="http://schemas.openxmlformats.org/officeDocument/2006/relationships/tags" Target="../tags/tag107.xml"/></Relationships>
</file>

<file path=ppt/slides/_rels/slide54.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tags" Target="../tags/tag121.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image" Target="../media/image16.png"/><Relationship Id="rId2" Type="http://schemas.openxmlformats.org/officeDocument/2006/relationships/tags" Target="../tags/tag116.xml"/><Relationship Id="rId14" Type="http://schemas.openxmlformats.org/officeDocument/2006/relationships/notesSlide" Target="../notesSlides/notesSlide29.xml"/><Relationship Id="rId13" Type="http://schemas.openxmlformats.org/officeDocument/2006/relationships/slideLayout" Target="../slideLayouts/slideLayout3.xml"/><Relationship Id="rId12" Type="http://schemas.openxmlformats.org/officeDocument/2006/relationships/tags" Target="../tags/tag125.xml"/><Relationship Id="rId11" Type="http://schemas.openxmlformats.org/officeDocument/2006/relationships/tags" Target="../tags/tag124.xml"/><Relationship Id="rId10" Type="http://schemas.openxmlformats.org/officeDocument/2006/relationships/tags" Target="../tags/tag123.xml"/><Relationship Id="rId1" Type="http://schemas.openxmlformats.org/officeDocument/2006/relationships/tags" Target="../tags/tag115.xml"/></Relationships>
</file>

<file path=ppt/slides/_rels/slide55.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image" Target="../media/image16.png"/><Relationship Id="rId2" Type="http://schemas.openxmlformats.org/officeDocument/2006/relationships/tags" Target="../tags/tag127.xml"/><Relationship Id="rId11" Type="http://schemas.openxmlformats.org/officeDocument/2006/relationships/notesSlide" Target="../notesSlides/notesSlide30.xml"/><Relationship Id="rId10" Type="http://schemas.openxmlformats.org/officeDocument/2006/relationships/slideLayout" Target="../slideLayouts/slideLayout3.xml"/><Relationship Id="rId1" Type="http://schemas.openxmlformats.org/officeDocument/2006/relationships/tags" Target="../tags/tag126.xml"/></Relationships>
</file>

<file path=ppt/slides/_rels/slide56.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image" Target="../media/image16.png"/><Relationship Id="rId2" Type="http://schemas.openxmlformats.org/officeDocument/2006/relationships/tags" Target="../tags/tag135.xml"/><Relationship Id="rId16" Type="http://schemas.openxmlformats.org/officeDocument/2006/relationships/notesSlide" Target="../notesSlides/notesSlide31.xml"/><Relationship Id="rId15" Type="http://schemas.openxmlformats.org/officeDocument/2006/relationships/slideLayout" Target="../slideLayouts/slideLayout3.xml"/><Relationship Id="rId14" Type="http://schemas.openxmlformats.org/officeDocument/2006/relationships/tags" Target="../tags/tag146.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tags" Target="../tags/tag134.xml"/></Relationships>
</file>

<file path=ppt/slides/_rels/slide57.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image" Target="../media/image16.png"/><Relationship Id="rId2" Type="http://schemas.openxmlformats.org/officeDocument/2006/relationships/tags" Target="../tags/tag148.xml"/><Relationship Id="rId14" Type="http://schemas.openxmlformats.org/officeDocument/2006/relationships/notesSlide" Target="../notesSlides/notesSlide32.xml"/><Relationship Id="rId13" Type="http://schemas.openxmlformats.org/officeDocument/2006/relationships/slideLayout" Target="../slideLayouts/slideLayout3.xml"/><Relationship Id="rId12" Type="http://schemas.openxmlformats.org/officeDocument/2006/relationships/tags" Target="../tags/tag15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tags" Target="../tags/tag147.xml"/></Relationships>
</file>

<file path=ppt/slides/_rels/slide58.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tags" Target="../tags/tag161.xml"/><Relationship Id="rId4" Type="http://schemas.openxmlformats.org/officeDocument/2006/relationships/tags" Target="../tags/tag160.xml"/><Relationship Id="rId3" Type="http://schemas.openxmlformats.org/officeDocument/2006/relationships/image" Target="../media/image16.png"/><Relationship Id="rId2" Type="http://schemas.openxmlformats.org/officeDocument/2006/relationships/tags" Target="../tags/tag159.xml"/><Relationship Id="rId11" Type="http://schemas.openxmlformats.org/officeDocument/2006/relationships/notesSlide" Target="../notesSlides/notesSlide33.xml"/><Relationship Id="rId10" Type="http://schemas.openxmlformats.org/officeDocument/2006/relationships/slideLayout" Target="../slideLayouts/slideLayout3.xml"/><Relationship Id="rId1" Type="http://schemas.openxmlformats.org/officeDocument/2006/relationships/tags" Target="../tags/tag158.xml"/></Relationships>
</file>

<file path=ppt/slides/_rels/slide59.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image" Target="../media/image16.png"/><Relationship Id="rId2" Type="http://schemas.openxmlformats.org/officeDocument/2006/relationships/tags" Target="../tags/tag167.xml"/><Relationship Id="rId10" Type="http://schemas.openxmlformats.org/officeDocument/2006/relationships/notesSlide" Target="../notesSlides/notesSlide34.xml"/><Relationship Id="rId1" Type="http://schemas.openxmlformats.org/officeDocument/2006/relationships/tags" Target="../tags/tag16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7.png"/></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2.xml"/><Relationship Id="rId2" Type="http://schemas.openxmlformats.org/officeDocument/2006/relationships/tags" Target="../tags/tag173.xml"/><Relationship Id="rId1" Type="http://schemas.openxmlformats.org/officeDocument/2006/relationships/image" Target="../media/image50.jpe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image" Target="../media/image51.jpeg"/></Relationships>
</file>

<file path=ppt/slides/_rels/slide7.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tags" Target="../tags/tag4.xml"/><Relationship Id="rId7" Type="http://schemas.openxmlformats.org/officeDocument/2006/relationships/tags" Target="../tags/tag3.xml"/><Relationship Id="rId6" Type="http://schemas.openxmlformats.org/officeDocument/2006/relationships/tags" Target="../tags/tag2.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1" Type="http://schemas.openxmlformats.org/officeDocument/2006/relationships/notesSlide" Target="../notesSlides/notesSlide3.xml"/><Relationship Id="rId10" Type="http://schemas.openxmlformats.org/officeDocument/2006/relationships/slideLayout" Target="../slideLayouts/slideLayout1.xml"/><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5.xml"/><Relationship Id="rId2" Type="http://schemas.openxmlformats.org/officeDocument/2006/relationships/image" Target="../media/image16.png"/><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xml"/><Relationship Id="rId4" Type="http://schemas.openxmlformats.org/officeDocument/2006/relationships/image" Target="../media/image17.png"/><Relationship Id="rId3" Type="http://schemas.openxmlformats.org/officeDocument/2006/relationships/tags" Target="../tags/tag6.xml"/><Relationship Id="rId2" Type="http://schemas.openxmlformats.org/officeDocument/2006/relationships/image" Target="../media/image7.png"/><Relationship Id="rId1"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charset="-122"/>
                <a:ea typeface="宋体" panose="02010600030101010101" pitchFamily="2" charset="-122"/>
              </a:rPr>
              <a:t>知识产权声明</a:t>
            </a:r>
            <a:endParaRPr lang="zh-CN" altLang="en-US" sz="4000" b="1">
              <a:latin typeface="华文新魏" panose="02010800040101010101"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34e902f4-e7a8-4008-a384-ccc01fd8ac6b"/>
          <p:cNvPicPr>
            <a:picLocks noChangeAspect="1"/>
          </p:cNvPicPr>
          <p:nvPr/>
        </p:nvPicPr>
        <p:blipFill>
          <a:blip r:embed="rId1"/>
          <a:srcRect b="2698"/>
          <a:stretch>
            <a:fillRect/>
          </a:stretch>
        </p:blipFill>
        <p:spPr>
          <a:xfrm>
            <a:off x="170815" y="2609215"/>
            <a:ext cx="11887200" cy="1864995"/>
          </a:xfrm>
          <a:prstGeom prst="rect">
            <a:avLst/>
          </a:prstGeom>
        </p:spPr>
      </p:pic>
      <p:sp>
        <p:nvSpPr>
          <p:cNvPr id="2" name="文本框 1"/>
          <p:cNvSpPr txBox="1"/>
          <p:nvPr/>
        </p:nvSpPr>
        <p:spPr>
          <a:xfrm>
            <a:off x="170815" y="80645"/>
            <a:ext cx="11851640" cy="2315845"/>
          </a:xfrm>
          <a:prstGeom prst="rect">
            <a:avLst/>
          </a:prstGeom>
          <a:solidFill>
            <a:schemeClr val="accent5">
              <a:lumMod val="40000"/>
              <a:lumOff val="6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  23. Which practice reflects global collaboration in rainforest   management?</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   A. Selective logging. 			B. Debt-for-nature swaps. </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   C. Developing ecotourism. 		D. Establishing natural parks.</a:t>
            </a: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43370" y="1072515"/>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直接连接符 6"/>
          <p:cNvCxnSpPr/>
          <p:nvPr/>
        </p:nvCxnSpPr>
        <p:spPr>
          <a:xfrm>
            <a:off x="791210" y="3003550"/>
            <a:ext cx="9743440" cy="12065"/>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10" name="直接连接符 9"/>
          <p:cNvCxnSpPr/>
          <p:nvPr/>
        </p:nvCxnSpPr>
        <p:spPr>
          <a:xfrm flipV="1">
            <a:off x="303530" y="3361055"/>
            <a:ext cx="11439525" cy="13335"/>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sp>
        <p:nvSpPr>
          <p:cNvPr id="11" name="圆角矩形 10"/>
          <p:cNvSpPr/>
          <p:nvPr/>
        </p:nvSpPr>
        <p:spPr>
          <a:xfrm>
            <a:off x="539115" y="4733290"/>
            <a:ext cx="11376660" cy="1555750"/>
          </a:xfrm>
          <a:prstGeom prst="roundRect">
            <a:avLst/>
          </a:prstGeom>
          <a:gradFill>
            <a:gsLst>
              <a:gs pos="100000">
                <a:srgbClr val="8CE3FF"/>
              </a:gs>
              <a:gs pos="0">
                <a:srgbClr val="E3FDB4"/>
              </a:gs>
            </a:gsLst>
            <a:lin ang="4200000" scaled="1"/>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细节理解。解析：文章提到</a:t>
            </a:r>
            <a:r>
              <a:rPr lang="en-US" altLang="zh-CN"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“International agreements...include ‘debt-for-nature-swapping’ agreements under which some donor countries and organisations...”</a:t>
            </a:r>
            <a:r>
              <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，这体现了全球合作（捐资国与组织通过减免债务换取停止破坏性砍伐）。故选</a:t>
            </a:r>
            <a:r>
              <a:rPr lang="en-US" altLang="zh-CN"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B</a:t>
            </a:r>
            <a:r>
              <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a:t>
            </a:r>
            <a:endPar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endParaRPr>
          </a:p>
        </p:txBody>
      </p:sp>
      <p:sp>
        <p:nvSpPr>
          <p:cNvPr id="3" name="矩形 2"/>
          <p:cNvSpPr/>
          <p:nvPr/>
        </p:nvSpPr>
        <p:spPr>
          <a:xfrm flipV="1">
            <a:off x="4865370" y="140970"/>
            <a:ext cx="3356610" cy="487045"/>
          </a:xfrm>
          <a:prstGeom prst="rect">
            <a:avLst/>
          </a:prstGeom>
          <a:solidFill>
            <a:schemeClr val="accent2">
              <a:alpha val="23000"/>
            </a:schemeClr>
          </a:solidFill>
          <a:ln w="19050"/>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文本框 12"/>
          <p:cNvSpPr txBox="1"/>
          <p:nvPr/>
        </p:nvSpPr>
        <p:spPr>
          <a:xfrm>
            <a:off x="5553710" y="628015"/>
            <a:ext cx="1691640" cy="521970"/>
          </a:xfrm>
          <a:prstGeom prst="rect">
            <a:avLst/>
          </a:prstGeom>
          <a:noFill/>
        </p:spPr>
        <p:txBody>
          <a:bodyPr wrap="square" rtlCol="0">
            <a:spAutoFit/>
          </a:bodyPr>
          <a:p>
            <a:r>
              <a:rPr lang="zh-CN" altLang="en-US" sz="2800" b="1" dirty="0">
                <a:solidFill>
                  <a:srgbClr val="FF0000"/>
                </a:solidFill>
                <a:effectLst>
                  <a:outerShdw blurRad="38100" dist="25400" dir="5400000" algn="ctr" rotWithShape="0">
                    <a:srgbClr val="6E747A">
                      <a:alpha val="43000"/>
                    </a:srgbClr>
                  </a:outerShdw>
                </a:effectLst>
                <a:latin typeface="Times New Roman" panose="02020603050405020304" charset="0"/>
                <a:ea typeface="宋体" panose="02010600030101010101" pitchFamily="2" charset="-122"/>
                <a:cs typeface="Times New Roman" panose="02020603050405020304" charset="0"/>
              </a:rPr>
              <a:t>全球合作</a:t>
            </a:r>
            <a:endParaRPr lang="zh-CN" altLang="en-US" sz="2800" b="1" dirty="0">
              <a:solidFill>
                <a:srgbClr val="FF0000"/>
              </a:solidFill>
              <a:effectLst>
                <a:outerShdw blurRad="38100" dist="25400" dir="5400000" algn="ctr" rotWithShape="0">
                  <a:srgbClr val="6E747A">
                    <a:alpha val="43000"/>
                  </a:srgbClr>
                </a:outerShdw>
              </a:effectLst>
              <a:latin typeface="Times New Roman" panose="02020603050405020304" charset="0"/>
              <a:ea typeface="宋体" panose="02010600030101010101" pitchFamily="2" charset="-122"/>
              <a:cs typeface="Times New Roman" panose="02020603050405020304" charset="0"/>
            </a:endParaRPr>
          </a:p>
        </p:txBody>
      </p:sp>
      <p:cxnSp>
        <p:nvCxnSpPr>
          <p:cNvPr id="18" name="直接连接符 17"/>
          <p:cNvCxnSpPr/>
          <p:nvPr/>
        </p:nvCxnSpPr>
        <p:spPr>
          <a:xfrm flipV="1">
            <a:off x="365760" y="3733800"/>
            <a:ext cx="3672840" cy="6985"/>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strVal val="#ppt_w*0.70"/>
                                          </p:val>
                                        </p:tav>
                                        <p:tav tm="100000">
                                          <p:val>
                                            <p:strVal val="#ppt_w"/>
                                          </p:val>
                                        </p:tav>
                                      </p:tavLst>
                                    </p:anim>
                                    <p:anim calcmode="lin" valueType="num">
                                      <p:cBhvr>
                                        <p:cTn id="19" dur="1000" fill="hold"/>
                                        <p:tgtEl>
                                          <p:spTgt spid="7"/>
                                        </p:tgtEl>
                                        <p:attrNameLst>
                                          <p:attrName>ppt_h</p:attrName>
                                        </p:attrNameLst>
                                      </p:cBhvr>
                                      <p:tavLst>
                                        <p:tav tm="0">
                                          <p:val>
                                            <p:strVal val="#ppt_h"/>
                                          </p:val>
                                        </p:tav>
                                        <p:tav tm="100000">
                                          <p:val>
                                            <p:strVal val="#ppt_h"/>
                                          </p:val>
                                        </p:tav>
                                      </p:tavLst>
                                    </p:anim>
                                    <p:animEffect transition="in" filter="fade">
                                      <p:cBhvr>
                                        <p:cTn id="20" dur="1000"/>
                                        <p:tgtEl>
                                          <p:spTgt spid="7"/>
                                        </p:tgtEl>
                                      </p:cBhvr>
                                    </p:animEffect>
                                  </p:childTnLst>
                                </p:cTn>
                              </p:par>
                              <p:par>
                                <p:cTn id="21" presetID="55"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1000" fill="hold"/>
                                        <p:tgtEl>
                                          <p:spTgt spid="10"/>
                                        </p:tgtEl>
                                        <p:attrNameLst>
                                          <p:attrName>ppt_w</p:attrName>
                                        </p:attrNameLst>
                                      </p:cBhvr>
                                      <p:tavLst>
                                        <p:tav tm="0">
                                          <p:val>
                                            <p:strVal val="#ppt_w*0.70"/>
                                          </p:val>
                                        </p:tav>
                                        <p:tav tm="100000">
                                          <p:val>
                                            <p:strVal val="#ppt_w"/>
                                          </p:val>
                                        </p:tav>
                                      </p:tavLst>
                                    </p:anim>
                                    <p:anim calcmode="lin" valueType="num">
                                      <p:cBhvr>
                                        <p:cTn id="24" dur="1000" fill="hold"/>
                                        <p:tgtEl>
                                          <p:spTgt spid="10"/>
                                        </p:tgtEl>
                                        <p:attrNameLst>
                                          <p:attrName>ppt_h</p:attrName>
                                        </p:attrNameLst>
                                      </p:cBhvr>
                                      <p:tavLst>
                                        <p:tav tm="0">
                                          <p:val>
                                            <p:strVal val="#ppt_h"/>
                                          </p:val>
                                        </p:tav>
                                        <p:tav tm="100000">
                                          <p:val>
                                            <p:strVal val="#ppt_h"/>
                                          </p:val>
                                        </p:tav>
                                      </p:tavLst>
                                    </p:anim>
                                    <p:animEffect transition="in" filter="fade">
                                      <p:cBhvr>
                                        <p:cTn id="25" dur="1000"/>
                                        <p:tgtEl>
                                          <p:spTgt spid="10"/>
                                        </p:tgtEl>
                                      </p:cBhvr>
                                    </p:animEffect>
                                  </p:childTnLst>
                                </p:cTn>
                              </p:par>
                              <p:par>
                                <p:cTn id="26" presetID="55" presetClass="entr" presetSubtype="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1000" fill="hold"/>
                                        <p:tgtEl>
                                          <p:spTgt spid="18"/>
                                        </p:tgtEl>
                                        <p:attrNameLst>
                                          <p:attrName>ppt_w</p:attrName>
                                        </p:attrNameLst>
                                      </p:cBhvr>
                                      <p:tavLst>
                                        <p:tav tm="0">
                                          <p:val>
                                            <p:strVal val="#ppt_w*0.70"/>
                                          </p:val>
                                        </p:tav>
                                        <p:tav tm="100000">
                                          <p:val>
                                            <p:strVal val="#ppt_w"/>
                                          </p:val>
                                        </p:tav>
                                      </p:tavLst>
                                    </p:anim>
                                    <p:anim calcmode="lin" valueType="num">
                                      <p:cBhvr>
                                        <p:cTn id="29" dur="1000" fill="hold"/>
                                        <p:tgtEl>
                                          <p:spTgt spid="18"/>
                                        </p:tgtEl>
                                        <p:attrNameLst>
                                          <p:attrName>ppt_h</p:attrName>
                                        </p:attrNameLst>
                                      </p:cBhvr>
                                      <p:tavLst>
                                        <p:tav tm="0">
                                          <p:val>
                                            <p:strVal val="#ppt_h"/>
                                          </p:val>
                                        </p:tav>
                                        <p:tav tm="100000">
                                          <p:val>
                                            <p:strVal val="#ppt_h"/>
                                          </p:val>
                                        </p:tav>
                                      </p:tavLst>
                                    </p:anim>
                                    <p:animEffect transition="in" filter="fade">
                                      <p:cBhvr>
                                        <p:cTn id="30" dur="10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p:tgtEl>
                                          <p:spTgt spid="19"/>
                                        </p:tgtEl>
                                        <p:attrNameLst>
                                          <p:attrName>ppt_y</p:attrName>
                                        </p:attrNameLst>
                                      </p:cBhvr>
                                      <p:tavLst>
                                        <p:tav tm="0">
                                          <p:val>
                                            <p:strVal val="#ppt_y+#ppt_h*1.125000"/>
                                          </p:val>
                                        </p:tav>
                                        <p:tav tm="100000">
                                          <p:val>
                                            <p:strVal val="#ppt_y"/>
                                          </p:val>
                                        </p:tav>
                                      </p:tavLst>
                                    </p:anim>
                                    <p:animEffect transition="in" filter="wipe(up)">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3" grpId="0" bldLvl="0" animBg="1"/>
      <p:bldP spid="13" grpId="0"/>
      <p:bldP spid="13"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96520"/>
            <a:ext cx="12192000" cy="6858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824230" y="186055"/>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A篇：雨林可持续管理</a:t>
            </a:r>
            <a:endParaRPr lang="en-US" sz="1100"/>
          </a:p>
        </p:txBody>
      </p:sp>
      <p:sp>
        <p:nvSpPr>
          <p:cNvPr id="6" name="AutoShape 6"/>
          <p:cNvSpPr/>
          <p:nvPr>
            <p:custDataLst>
              <p:tags r:id="rId2"/>
            </p:custDataLst>
          </p:nvPr>
        </p:nvSpPr>
        <p:spPr>
          <a:xfrm>
            <a:off x="534670" y="781050"/>
            <a:ext cx="11261725" cy="5848985"/>
          </a:xfrm>
          <a:prstGeom prst="roundRect">
            <a:avLst>
              <a:gd name="adj" fmla="val 4800"/>
            </a:avLst>
          </a:prstGeom>
          <a:solidFill>
            <a:srgbClr val="FFFFFF">
              <a:alpha val="92000"/>
            </a:srgbClr>
          </a:solidFill>
          <a:ln w="25400" cap="flat" cmpd="sng">
            <a:noFill/>
            <a:prstDash val="solid"/>
            <a:round/>
          </a:ln>
          <a:effectLst>
            <a:outerShdw blurRad="152400" dist="50800" dir="2700000" algn="tl" rotWithShape="0">
              <a:srgbClr val="000000">
                <a:alpha val="12000"/>
              </a:srgbClr>
            </a:outerShdw>
          </a:effectLst>
        </p:spPr>
        <p:txBody>
          <a:bodyPr vert="horz" wrap="square" lIns="63500" tIns="63500" rIns="63500" bIns="63500" rtlCol="0" anchor="ctr"/>
          <a:lstStyle/>
          <a:p>
            <a:pPr algn="ctr">
              <a:defRPr/>
            </a:pPr>
          </a:p>
        </p:txBody>
      </p:sp>
      <p:sp>
        <p:nvSpPr>
          <p:cNvPr id="10" name="AutoShape 10"/>
          <p:cNvSpPr/>
          <p:nvPr>
            <p:custDataLst>
              <p:tags r:id="rId3"/>
            </p:custDataLst>
          </p:nvPr>
        </p:nvSpPr>
        <p:spPr>
          <a:xfrm>
            <a:off x="922020" y="961390"/>
            <a:ext cx="4664075" cy="5577205"/>
          </a:xfrm>
          <a:prstGeom prst="rect">
            <a:avLst/>
          </a:prstGeom>
          <a:noFill/>
          <a:ln w="12700" cap="flat" cmpd="sng">
            <a:noFill/>
            <a:prstDash val="solid"/>
            <a:round/>
          </a:ln>
        </p:spPr>
        <p:txBody>
          <a:bodyPr vert="horz" wrap="square" lIns="0" tIns="0" rIns="0" bIns="0" rtlCol="0" anchor="ctr" anchorCtr="0"/>
          <a:lstStyle/>
          <a:p>
            <a:pPr indent="0" algn="l">
              <a:lnSpc>
                <a:spcPct val="15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indigenous </a:t>
            </a: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tribe </a:t>
            </a:r>
            <a:r>
              <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土著</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部落</a:t>
            </a:r>
            <a:endParaRPr lang="en-US" sz="2400"/>
          </a:p>
          <a:p>
            <a:pPr indent="0" algn="l">
              <a:lnSpc>
                <a:spcPct val="150000"/>
              </a:lnSpc>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sustainably</a:t>
            </a:r>
            <a:r>
              <a:rPr lang="en-US" sz="2400" b="0" i="0" u="none" strike="noStrike">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(adv.)</a:t>
            </a:r>
            <a:r>
              <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可持续地</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guardian</a:t>
            </a:r>
            <a:r>
              <a:rPr lang="en-US" sz="2400" b="0" i="0" u="none" strike="noStrike">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r>
              <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守护者；监护人</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ecosystem</a:t>
            </a:r>
            <a:r>
              <a:rPr lang="en-US" sz="2400" b="0" i="0" u="none" strike="noStrike">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r>
              <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生态系统</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exhaust</a:t>
            </a:r>
            <a:r>
              <a:rPr lang="en-US" sz="2400" b="0" i="0" u="none" strike="noStrike">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(v.)</a:t>
            </a:r>
            <a:r>
              <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耗尽；使筋疲力尽</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pursuit</a:t>
            </a:r>
            <a:r>
              <a:rPr lang="en-US" sz="2400" b="0" i="0" u="none" strike="noStrike">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r>
              <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追求；工作</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financial gain</a:t>
            </a:r>
            <a:r>
              <a:rPr 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经济利益</a:t>
            </a:r>
            <a:endParaRPr lang="en-US" sz="2400"/>
          </a:p>
          <a:p>
            <a:pPr indent="0" algn="l">
              <a:lnSpc>
                <a:spcPct val="150000"/>
              </a:lnSpc>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deforestation</a:t>
            </a:r>
            <a:r>
              <a:rPr lang="en-US" sz="2400">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r>
              <a:rPr 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砍伐森林</a:t>
            </a:r>
            <a:endParaRPr 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biodiversity</a:t>
            </a:r>
            <a:r>
              <a:rPr lang="en-US" sz="2400">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r>
              <a:rPr 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生物多样性</a:t>
            </a:r>
            <a:endParaRPr 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socioeconomics</a:t>
            </a:r>
            <a:r>
              <a:rPr lang="en-US" sz="2400">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r>
              <a:rPr 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社会经济学</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17000"/>
              </a:lnSpc>
            </a:pP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5" name="AutoShape 15"/>
          <p:cNvSpPr/>
          <p:nvPr>
            <p:custDataLst>
              <p:tags r:id="rId4"/>
            </p:custDataLst>
          </p:nvPr>
        </p:nvSpPr>
        <p:spPr>
          <a:xfrm>
            <a:off x="8699500" y="2921000"/>
            <a:ext cx="2540000" cy="2794000"/>
          </a:xfrm>
          <a:prstGeom prst="rect">
            <a:avLst/>
          </a:prstGeom>
          <a:noFill/>
          <a:ln w="12700" cap="flat" cmpd="sng">
            <a:noFill/>
            <a:prstDash val="solid"/>
            <a:round/>
          </a:ln>
        </p:spPr>
        <p:txBody>
          <a:bodyPr vert="horz" wrap="square" lIns="0" tIns="0" rIns="0" bIns="0" rtlCol="0" anchor="ctr" anchorCtr="0"/>
          <a:lstStyle/>
          <a:p>
            <a:pPr indent="0" algn="l">
              <a:lnSpc>
                <a:spcPct val="117000"/>
              </a:lnSpc>
              <a:defRPr/>
            </a:pPr>
            <a:endParaRPr lang="en-US" sz="11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6" name="AutoShape 10"/>
          <p:cNvSpPr/>
          <p:nvPr>
            <p:custDataLst>
              <p:tags r:id="rId5"/>
            </p:custDataLst>
          </p:nvPr>
        </p:nvSpPr>
        <p:spPr>
          <a:xfrm>
            <a:off x="5895340" y="960755"/>
            <a:ext cx="5721350" cy="5577840"/>
          </a:xfrm>
          <a:prstGeom prst="rect">
            <a:avLst/>
          </a:prstGeom>
          <a:noFill/>
          <a:ln w="12700" cap="flat" cmpd="sng">
            <a:noFill/>
            <a:prstDash val="solid"/>
            <a:round/>
          </a:ln>
        </p:spPr>
        <p:txBody>
          <a:bodyPr vert="horz" wrap="square" lIns="0" tIns="0" rIns="0" bIns="0" rtlCol="0" anchor="ctr" anchorCtr="0"/>
          <a:lstStyle/>
          <a:p>
            <a:pPr indent="0" algn="l">
              <a:lnSpc>
                <a:spcPct val="150000"/>
              </a:lnSpc>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accelerating</a:t>
            </a:r>
            <a:r>
              <a:rPr lang="en-US" sz="2400">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(adj.)</a:t>
            </a:r>
            <a:r>
              <a:rPr 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加速的</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multi-faceted</a:t>
            </a:r>
            <a:r>
              <a:rPr lang="en-US" sz="2400">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(adj.)</a:t>
            </a:r>
            <a:r>
              <a:rPr 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多方面的</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conservation</a:t>
            </a:r>
            <a:r>
              <a:rPr lang="en-US" sz="2400">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r>
              <a:rPr 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保护；保存</a:t>
            </a:r>
            <a:endParaRPr 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selective logging</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选择性砍伐</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replant</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(v.)-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重新种植</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clear felling</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皆伐；清除砍伐</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ecotourism</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(n.)-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生态旅游</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combat climate change</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应对气候变化</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debt-for-nature-swapping</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债务换自然</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prosecutions	</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(n.)-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起诉、查处</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1000" fill="hold"/>
                                        <p:tgtEl>
                                          <p:spTgt spid="1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
                                            <p:txEl>
                                              <p:pRg st="0" end="0"/>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 calcmode="lin" valueType="num">
                                      <p:cBhvr>
                                        <p:cTn id="12" dur="1000" fill="hold"/>
                                        <p:tgtEl>
                                          <p:spTgt spid="10">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10">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10">
                                            <p:txEl>
                                              <p:pRg st="1" end="1"/>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 calcmode="lin" valueType="num">
                                      <p:cBhvr>
                                        <p:cTn id="17" dur="1000" fill="hold"/>
                                        <p:tgtEl>
                                          <p:spTgt spid="10">
                                            <p:txEl>
                                              <p:pRg st="2" end="2"/>
                                            </p:txEl>
                                          </p:spTgt>
                                        </p:tgtEl>
                                        <p:attrNameLst>
                                          <p:attrName>ppt_w</p:attrName>
                                        </p:attrNameLst>
                                      </p:cBhvr>
                                      <p:tavLst>
                                        <p:tav tm="0">
                                          <p:val>
                                            <p:strVal val="#ppt_w*0.70"/>
                                          </p:val>
                                        </p:tav>
                                        <p:tav tm="100000">
                                          <p:val>
                                            <p:strVal val="#ppt_w"/>
                                          </p:val>
                                        </p:tav>
                                      </p:tavLst>
                                    </p:anim>
                                    <p:anim calcmode="lin" valueType="num">
                                      <p:cBhvr>
                                        <p:cTn id="18" dur="1000" fill="hold"/>
                                        <p:tgtEl>
                                          <p:spTgt spid="10">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10">
                                            <p:txEl>
                                              <p:pRg st="2" end="2"/>
                                            </p:txEl>
                                          </p:spTgt>
                                        </p:tgtEl>
                                      </p:cBhvr>
                                    </p:animEffect>
                                  </p:childTnLst>
                                </p:cTn>
                              </p:par>
                              <p:par>
                                <p:cTn id="20" presetID="55" presetClass="entr" presetSubtype="0" fill="hold" nodeType="with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 calcmode="lin" valueType="num">
                                      <p:cBhvr>
                                        <p:cTn id="22" dur="1000" fill="hold"/>
                                        <p:tgtEl>
                                          <p:spTgt spid="10">
                                            <p:txEl>
                                              <p:pRg st="3" end="3"/>
                                            </p:txEl>
                                          </p:spTgt>
                                        </p:tgtEl>
                                        <p:attrNameLst>
                                          <p:attrName>ppt_w</p:attrName>
                                        </p:attrNameLst>
                                      </p:cBhvr>
                                      <p:tavLst>
                                        <p:tav tm="0">
                                          <p:val>
                                            <p:strVal val="#ppt_w*0.70"/>
                                          </p:val>
                                        </p:tav>
                                        <p:tav tm="100000">
                                          <p:val>
                                            <p:strVal val="#ppt_w"/>
                                          </p:val>
                                        </p:tav>
                                      </p:tavLst>
                                    </p:anim>
                                    <p:anim calcmode="lin" valueType="num">
                                      <p:cBhvr>
                                        <p:cTn id="23" dur="1000" fill="hold"/>
                                        <p:tgtEl>
                                          <p:spTgt spid="10">
                                            <p:txEl>
                                              <p:pRg st="3" end="3"/>
                                            </p:txEl>
                                          </p:spTgt>
                                        </p:tgtEl>
                                        <p:attrNameLst>
                                          <p:attrName>ppt_h</p:attrName>
                                        </p:attrNameLst>
                                      </p:cBhvr>
                                      <p:tavLst>
                                        <p:tav tm="0">
                                          <p:val>
                                            <p:strVal val="#ppt_h"/>
                                          </p:val>
                                        </p:tav>
                                        <p:tav tm="100000">
                                          <p:val>
                                            <p:strVal val="#ppt_h"/>
                                          </p:val>
                                        </p:tav>
                                      </p:tavLst>
                                    </p:anim>
                                    <p:animEffect transition="in" filter="fade">
                                      <p:cBhvr>
                                        <p:cTn id="24" dur="1000"/>
                                        <p:tgtEl>
                                          <p:spTgt spid="10">
                                            <p:txEl>
                                              <p:pRg st="3" end="3"/>
                                            </p:txEl>
                                          </p:spTgt>
                                        </p:tgtEl>
                                      </p:cBhvr>
                                    </p:animEffect>
                                  </p:childTnLst>
                                </p:cTn>
                              </p:par>
                              <p:par>
                                <p:cTn id="25" presetID="55" presetClass="entr" presetSubtype="0" fill="hold" nodeType="with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 calcmode="lin" valueType="num">
                                      <p:cBhvr>
                                        <p:cTn id="27" dur="1000" fill="hold"/>
                                        <p:tgtEl>
                                          <p:spTgt spid="10">
                                            <p:txEl>
                                              <p:pRg st="4" end="4"/>
                                            </p:txEl>
                                          </p:spTgt>
                                        </p:tgtEl>
                                        <p:attrNameLst>
                                          <p:attrName>ppt_w</p:attrName>
                                        </p:attrNameLst>
                                      </p:cBhvr>
                                      <p:tavLst>
                                        <p:tav tm="0">
                                          <p:val>
                                            <p:strVal val="#ppt_w*0.70"/>
                                          </p:val>
                                        </p:tav>
                                        <p:tav tm="100000">
                                          <p:val>
                                            <p:strVal val="#ppt_w"/>
                                          </p:val>
                                        </p:tav>
                                      </p:tavLst>
                                    </p:anim>
                                    <p:anim calcmode="lin" valueType="num">
                                      <p:cBhvr>
                                        <p:cTn id="28" dur="1000" fill="hold"/>
                                        <p:tgtEl>
                                          <p:spTgt spid="10">
                                            <p:txEl>
                                              <p:pRg st="4" end="4"/>
                                            </p:txEl>
                                          </p:spTgt>
                                        </p:tgtEl>
                                        <p:attrNameLst>
                                          <p:attrName>ppt_h</p:attrName>
                                        </p:attrNameLst>
                                      </p:cBhvr>
                                      <p:tavLst>
                                        <p:tav tm="0">
                                          <p:val>
                                            <p:strVal val="#ppt_h"/>
                                          </p:val>
                                        </p:tav>
                                        <p:tav tm="100000">
                                          <p:val>
                                            <p:strVal val="#ppt_h"/>
                                          </p:val>
                                        </p:tav>
                                      </p:tavLst>
                                    </p:anim>
                                    <p:animEffect transition="in" filter="fade">
                                      <p:cBhvr>
                                        <p:cTn id="29" dur="1000"/>
                                        <p:tgtEl>
                                          <p:spTgt spid="10">
                                            <p:txEl>
                                              <p:pRg st="4" end="4"/>
                                            </p:txEl>
                                          </p:spTgt>
                                        </p:tgtEl>
                                      </p:cBhvr>
                                    </p:animEffect>
                                  </p:childTnLst>
                                </p:cTn>
                              </p:par>
                              <p:par>
                                <p:cTn id="30" presetID="55" presetClass="entr" presetSubtype="0" fill="hold" nodeType="withEffect">
                                  <p:stCondLst>
                                    <p:cond delay="0"/>
                                  </p:stCondLst>
                                  <p:childTnLst>
                                    <p:set>
                                      <p:cBhvr>
                                        <p:cTn id="31" dur="1" fill="hold">
                                          <p:stCondLst>
                                            <p:cond delay="0"/>
                                          </p:stCondLst>
                                        </p:cTn>
                                        <p:tgtEl>
                                          <p:spTgt spid="10">
                                            <p:txEl>
                                              <p:pRg st="5" end="5"/>
                                            </p:txEl>
                                          </p:spTgt>
                                        </p:tgtEl>
                                        <p:attrNameLst>
                                          <p:attrName>style.visibility</p:attrName>
                                        </p:attrNameLst>
                                      </p:cBhvr>
                                      <p:to>
                                        <p:strVal val="visible"/>
                                      </p:to>
                                    </p:set>
                                    <p:anim calcmode="lin" valueType="num">
                                      <p:cBhvr>
                                        <p:cTn id="32" dur="1000" fill="hold"/>
                                        <p:tgtEl>
                                          <p:spTgt spid="10">
                                            <p:txEl>
                                              <p:pRg st="5" end="5"/>
                                            </p:txEl>
                                          </p:spTgt>
                                        </p:tgtEl>
                                        <p:attrNameLst>
                                          <p:attrName>ppt_w</p:attrName>
                                        </p:attrNameLst>
                                      </p:cBhvr>
                                      <p:tavLst>
                                        <p:tav tm="0">
                                          <p:val>
                                            <p:strVal val="#ppt_w*0.70"/>
                                          </p:val>
                                        </p:tav>
                                        <p:tav tm="100000">
                                          <p:val>
                                            <p:strVal val="#ppt_w"/>
                                          </p:val>
                                        </p:tav>
                                      </p:tavLst>
                                    </p:anim>
                                    <p:anim calcmode="lin" valueType="num">
                                      <p:cBhvr>
                                        <p:cTn id="33" dur="1000" fill="hold"/>
                                        <p:tgtEl>
                                          <p:spTgt spid="10">
                                            <p:txEl>
                                              <p:pRg st="5" end="5"/>
                                            </p:txEl>
                                          </p:spTgt>
                                        </p:tgtEl>
                                        <p:attrNameLst>
                                          <p:attrName>ppt_h</p:attrName>
                                        </p:attrNameLst>
                                      </p:cBhvr>
                                      <p:tavLst>
                                        <p:tav tm="0">
                                          <p:val>
                                            <p:strVal val="#ppt_h"/>
                                          </p:val>
                                        </p:tav>
                                        <p:tav tm="100000">
                                          <p:val>
                                            <p:strVal val="#ppt_h"/>
                                          </p:val>
                                        </p:tav>
                                      </p:tavLst>
                                    </p:anim>
                                    <p:animEffect transition="in" filter="fade">
                                      <p:cBhvr>
                                        <p:cTn id="34" dur="1000"/>
                                        <p:tgtEl>
                                          <p:spTgt spid="10">
                                            <p:txEl>
                                              <p:pRg st="5" end="5"/>
                                            </p:txEl>
                                          </p:spTgt>
                                        </p:tgtEl>
                                      </p:cBhvr>
                                    </p:animEffect>
                                  </p:childTnLst>
                                </p:cTn>
                              </p:par>
                              <p:par>
                                <p:cTn id="35" presetID="55" presetClass="entr" presetSubtype="0" fill="hold" nodeType="withEffect">
                                  <p:stCondLst>
                                    <p:cond delay="0"/>
                                  </p:stCondLst>
                                  <p:childTnLst>
                                    <p:set>
                                      <p:cBhvr>
                                        <p:cTn id="36" dur="1" fill="hold">
                                          <p:stCondLst>
                                            <p:cond delay="0"/>
                                          </p:stCondLst>
                                        </p:cTn>
                                        <p:tgtEl>
                                          <p:spTgt spid="10">
                                            <p:txEl>
                                              <p:pRg st="6" end="6"/>
                                            </p:txEl>
                                          </p:spTgt>
                                        </p:tgtEl>
                                        <p:attrNameLst>
                                          <p:attrName>style.visibility</p:attrName>
                                        </p:attrNameLst>
                                      </p:cBhvr>
                                      <p:to>
                                        <p:strVal val="visible"/>
                                      </p:to>
                                    </p:set>
                                    <p:anim calcmode="lin" valueType="num">
                                      <p:cBhvr>
                                        <p:cTn id="37" dur="1000" fill="hold"/>
                                        <p:tgtEl>
                                          <p:spTgt spid="10">
                                            <p:txEl>
                                              <p:pRg st="6" end="6"/>
                                            </p:txEl>
                                          </p:spTgt>
                                        </p:tgtEl>
                                        <p:attrNameLst>
                                          <p:attrName>ppt_w</p:attrName>
                                        </p:attrNameLst>
                                      </p:cBhvr>
                                      <p:tavLst>
                                        <p:tav tm="0">
                                          <p:val>
                                            <p:strVal val="#ppt_w*0.70"/>
                                          </p:val>
                                        </p:tav>
                                        <p:tav tm="100000">
                                          <p:val>
                                            <p:strVal val="#ppt_w"/>
                                          </p:val>
                                        </p:tav>
                                      </p:tavLst>
                                    </p:anim>
                                    <p:anim calcmode="lin" valueType="num">
                                      <p:cBhvr>
                                        <p:cTn id="38" dur="1000" fill="hold"/>
                                        <p:tgtEl>
                                          <p:spTgt spid="10">
                                            <p:txEl>
                                              <p:pRg st="6" end="6"/>
                                            </p:txEl>
                                          </p:spTgt>
                                        </p:tgtEl>
                                        <p:attrNameLst>
                                          <p:attrName>ppt_h</p:attrName>
                                        </p:attrNameLst>
                                      </p:cBhvr>
                                      <p:tavLst>
                                        <p:tav tm="0">
                                          <p:val>
                                            <p:strVal val="#ppt_h"/>
                                          </p:val>
                                        </p:tav>
                                        <p:tav tm="100000">
                                          <p:val>
                                            <p:strVal val="#ppt_h"/>
                                          </p:val>
                                        </p:tav>
                                      </p:tavLst>
                                    </p:anim>
                                    <p:animEffect transition="in" filter="fade">
                                      <p:cBhvr>
                                        <p:cTn id="39" dur="1000"/>
                                        <p:tgtEl>
                                          <p:spTgt spid="10">
                                            <p:txEl>
                                              <p:pRg st="6" end="6"/>
                                            </p:txEl>
                                          </p:spTgt>
                                        </p:tgtEl>
                                      </p:cBhvr>
                                    </p:animEffect>
                                  </p:childTnLst>
                                </p:cTn>
                              </p:par>
                              <p:par>
                                <p:cTn id="40" presetID="55" presetClass="entr" presetSubtype="0" fill="hold" nodeType="withEffect">
                                  <p:stCondLst>
                                    <p:cond delay="0"/>
                                  </p:stCondLst>
                                  <p:childTnLst>
                                    <p:set>
                                      <p:cBhvr>
                                        <p:cTn id="41" dur="1" fill="hold">
                                          <p:stCondLst>
                                            <p:cond delay="0"/>
                                          </p:stCondLst>
                                        </p:cTn>
                                        <p:tgtEl>
                                          <p:spTgt spid="10">
                                            <p:txEl>
                                              <p:pRg st="7" end="7"/>
                                            </p:txEl>
                                          </p:spTgt>
                                        </p:tgtEl>
                                        <p:attrNameLst>
                                          <p:attrName>style.visibility</p:attrName>
                                        </p:attrNameLst>
                                      </p:cBhvr>
                                      <p:to>
                                        <p:strVal val="visible"/>
                                      </p:to>
                                    </p:set>
                                    <p:anim calcmode="lin" valueType="num">
                                      <p:cBhvr>
                                        <p:cTn id="42" dur="1000" fill="hold"/>
                                        <p:tgtEl>
                                          <p:spTgt spid="10">
                                            <p:txEl>
                                              <p:pRg st="7" end="7"/>
                                            </p:txEl>
                                          </p:spTgt>
                                        </p:tgtEl>
                                        <p:attrNameLst>
                                          <p:attrName>ppt_w</p:attrName>
                                        </p:attrNameLst>
                                      </p:cBhvr>
                                      <p:tavLst>
                                        <p:tav tm="0">
                                          <p:val>
                                            <p:strVal val="#ppt_w*0.70"/>
                                          </p:val>
                                        </p:tav>
                                        <p:tav tm="100000">
                                          <p:val>
                                            <p:strVal val="#ppt_w"/>
                                          </p:val>
                                        </p:tav>
                                      </p:tavLst>
                                    </p:anim>
                                    <p:anim calcmode="lin" valueType="num">
                                      <p:cBhvr>
                                        <p:cTn id="43" dur="1000" fill="hold"/>
                                        <p:tgtEl>
                                          <p:spTgt spid="10">
                                            <p:txEl>
                                              <p:pRg st="7" end="7"/>
                                            </p:txEl>
                                          </p:spTgt>
                                        </p:tgtEl>
                                        <p:attrNameLst>
                                          <p:attrName>ppt_h</p:attrName>
                                        </p:attrNameLst>
                                      </p:cBhvr>
                                      <p:tavLst>
                                        <p:tav tm="0">
                                          <p:val>
                                            <p:strVal val="#ppt_h"/>
                                          </p:val>
                                        </p:tav>
                                        <p:tav tm="100000">
                                          <p:val>
                                            <p:strVal val="#ppt_h"/>
                                          </p:val>
                                        </p:tav>
                                      </p:tavLst>
                                    </p:anim>
                                    <p:animEffect transition="in" filter="fade">
                                      <p:cBhvr>
                                        <p:cTn id="44" dur="1000"/>
                                        <p:tgtEl>
                                          <p:spTgt spid="10">
                                            <p:txEl>
                                              <p:pRg st="7" end="7"/>
                                            </p:txEl>
                                          </p:spTgt>
                                        </p:tgtEl>
                                      </p:cBhvr>
                                    </p:animEffect>
                                  </p:childTnLst>
                                </p:cTn>
                              </p:par>
                              <p:par>
                                <p:cTn id="45" presetID="55" presetClass="entr" presetSubtype="0" fill="hold" nodeType="withEffect">
                                  <p:stCondLst>
                                    <p:cond delay="0"/>
                                  </p:stCondLst>
                                  <p:childTnLst>
                                    <p:set>
                                      <p:cBhvr>
                                        <p:cTn id="46" dur="1" fill="hold">
                                          <p:stCondLst>
                                            <p:cond delay="0"/>
                                          </p:stCondLst>
                                        </p:cTn>
                                        <p:tgtEl>
                                          <p:spTgt spid="10">
                                            <p:txEl>
                                              <p:pRg st="8" end="8"/>
                                            </p:txEl>
                                          </p:spTgt>
                                        </p:tgtEl>
                                        <p:attrNameLst>
                                          <p:attrName>style.visibility</p:attrName>
                                        </p:attrNameLst>
                                      </p:cBhvr>
                                      <p:to>
                                        <p:strVal val="visible"/>
                                      </p:to>
                                    </p:set>
                                    <p:anim calcmode="lin" valueType="num">
                                      <p:cBhvr>
                                        <p:cTn id="47" dur="1000" fill="hold"/>
                                        <p:tgtEl>
                                          <p:spTgt spid="10">
                                            <p:txEl>
                                              <p:pRg st="8" end="8"/>
                                            </p:txEl>
                                          </p:spTgt>
                                        </p:tgtEl>
                                        <p:attrNameLst>
                                          <p:attrName>ppt_w</p:attrName>
                                        </p:attrNameLst>
                                      </p:cBhvr>
                                      <p:tavLst>
                                        <p:tav tm="0">
                                          <p:val>
                                            <p:strVal val="#ppt_w*0.70"/>
                                          </p:val>
                                        </p:tav>
                                        <p:tav tm="100000">
                                          <p:val>
                                            <p:strVal val="#ppt_w"/>
                                          </p:val>
                                        </p:tav>
                                      </p:tavLst>
                                    </p:anim>
                                    <p:anim calcmode="lin" valueType="num">
                                      <p:cBhvr>
                                        <p:cTn id="48" dur="1000" fill="hold"/>
                                        <p:tgtEl>
                                          <p:spTgt spid="10">
                                            <p:txEl>
                                              <p:pRg st="8" end="8"/>
                                            </p:txEl>
                                          </p:spTgt>
                                        </p:tgtEl>
                                        <p:attrNameLst>
                                          <p:attrName>ppt_h</p:attrName>
                                        </p:attrNameLst>
                                      </p:cBhvr>
                                      <p:tavLst>
                                        <p:tav tm="0">
                                          <p:val>
                                            <p:strVal val="#ppt_h"/>
                                          </p:val>
                                        </p:tav>
                                        <p:tav tm="100000">
                                          <p:val>
                                            <p:strVal val="#ppt_h"/>
                                          </p:val>
                                        </p:tav>
                                      </p:tavLst>
                                    </p:anim>
                                    <p:animEffect transition="in" filter="fade">
                                      <p:cBhvr>
                                        <p:cTn id="49" dur="1000"/>
                                        <p:tgtEl>
                                          <p:spTgt spid="10">
                                            <p:txEl>
                                              <p:pRg st="8" end="8"/>
                                            </p:txEl>
                                          </p:spTgt>
                                        </p:tgtEl>
                                      </p:cBhvr>
                                    </p:animEffect>
                                  </p:childTnLst>
                                </p:cTn>
                              </p:par>
                              <p:par>
                                <p:cTn id="50" presetID="55" presetClass="entr" presetSubtype="0" fill="hold" nodeType="withEffect">
                                  <p:stCondLst>
                                    <p:cond delay="0"/>
                                  </p:stCondLst>
                                  <p:childTnLst>
                                    <p:set>
                                      <p:cBhvr>
                                        <p:cTn id="51" dur="1" fill="hold">
                                          <p:stCondLst>
                                            <p:cond delay="0"/>
                                          </p:stCondLst>
                                        </p:cTn>
                                        <p:tgtEl>
                                          <p:spTgt spid="10">
                                            <p:txEl>
                                              <p:pRg st="9" end="9"/>
                                            </p:txEl>
                                          </p:spTgt>
                                        </p:tgtEl>
                                        <p:attrNameLst>
                                          <p:attrName>style.visibility</p:attrName>
                                        </p:attrNameLst>
                                      </p:cBhvr>
                                      <p:to>
                                        <p:strVal val="visible"/>
                                      </p:to>
                                    </p:set>
                                    <p:anim calcmode="lin" valueType="num">
                                      <p:cBhvr>
                                        <p:cTn id="52" dur="1000" fill="hold"/>
                                        <p:tgtEl>
                                          <p:spTgt spid="10">
                                            <p:txEl>
                                              <p:pRg st="9" end="9"/>
                                            </p:txEl>
                                          </p:spTgt>
                                        </p:tgtEl>
                                        <p:attrNameLst>
                                          <p:attrName>ppt_w</p:attrName>
                                        </p:attrNameLst>
                                      </p:cBhvr>
                                      <p:tavLst>
                                        <p:tav tm="0">
                                          <p:val>
                                            <p:strVal val="#ppt_w*0.70"/>
                                          </p:val>
                                        </p:tav>
                                        <p:tav tm="100000">
                                          <p:val>
                                            <p:strVal val="#ppt_w"/>
                                          </p:val>
                                        </p:tav>
                                      </p:tavLst>
                                    </p:anim>
                                    <p:anim calcmode="lin" valueType="num">
                                      <p:cBhvr>
                                        <p:cTn id="53" dur="1000" fill="hold"/>
                                        <p:tgtEl>
                                          <p:spTgt spid="10">
                                            <p:txEl>
                                              <p:pRg st="9" end="9"/>
                                            </p:txEl>
                                          </p:spTgt>
                                        </p:tgtEl>
                                        <p:attrNameLst>
                                          <p:attrName>ppt_h</p:attrName>
                                        </p:attrNameLst>
                                      </p:cBhvr>
                                      <p:tavLst>
                                        <p:tav tm="0">
                                          <p:val>
                                            <p:strVal val="#ppt_h"/>
                                          </p:val>
                                        </p:tav>
                                        <p:tav tm="100000">
                                          <p:val>
                                            <p:strVal val="#ppt_h"/>
                                          </p:val>
                                        </p:tav>
                                      </p:tavLst>
                                    </p:anim>
                                    <p:animEffect transition="in" filter="fade">
                                      <p:cBhvr>
                                        <p:cTn id="54" dur="1000"/>
                                        <p:tgtEl>
                                          <p:spTgt spid="10">
                                            <p:txEl>
                                              <p:pRg st="9" end="9"/>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55" presetClass="entr" presetSubtype="0" fill="hold" nodeType="clickEffect">
                                  <p:stCondLst>
                                    <p:cond delay="0"/>
                                  </p:stCondLst>
                                  <p:childTnLst>
                                    <p:set>
                                      <p:cBhvr>
                                        <p:cTn id="58" dur="1" fill="hold">
                                          <p:stCondLst>
                                            <p:cond delay="0"/>
                                          </p:stCondLst>
                                        </p:cTn>
                                        <p:tgtEl>
                                          <p:spTgt spid="16">
                                            <p:txEl>
                                              <p:pRg st="0" end="0"/>
                                            </p:txEl>
                                          </p:spTgt>
                                        </p:tgtEl>
                                        <p:attrNameLst>
                                          <p:attrName>style.visibility</p:attrName>
                                        </p:attrNameLst>
                                      </p:cBhvr>
                                      <p:to>
                                        <p:strVal val="visible"/>
                                      </p:to>
                                    </p:set>
                                    <p:anim calcmode="lin" valueType="num">
                                      <p:cBhvr>
                                        <p:cTn id="59" dur="1000" fill="hold"/>
                                        <p:tgtEl>
                                          <p:spTgt spid="16">
                                            <p:txEl>
                                              <p:pRg st="0" end="0"/>
                                            </p:txEl>
                                          </p:spTgt>
                                        </p:tgtEl>
                                        <p:attrNameLst>
                                          <p:attrName>ppt_w</p:attrName>
                                        </p:attrNameLst>
                                      </p:cBhvr>
                                      <p:tavLst>
                                        <p:tav tm="0">
                                          <p:val>
                                            <p:strVal val="#ppt_w*0.70"/>
                                          </p:val>
                                        </p:tav>
                                        <p:tav tm="100000">
                                          <p:val>
                                            <p:strVal val="#ppt_w"/>
                                          </p:val>
                                        </p:tav>
                                      </p:tavLst>
                                    </p:anim>
                                    <p:anim calcmode="lin" valueType="num">
                                      <p:cBhvr>
                                        <p:cTn id="60" dur="1000" fill="hold"/>
                                        <p:tgtEl>
                                          <p:spTgt spid="16">
                                            <p:txEl>
                                              <p:pRg st="0" end="0"/>
                                            </p:txEl>
                                          </p:spTgt>
                                        </p:tgtEl>
                                        <p:attrNameLst>
                                          <p:attrName>ppt_h</p:attrName>
                                        </p:attrNameLst>
                                      </p:cBhvr>
                                      <p:tavLst>
                                        <p:tav tm="0">
                                          <p:val>
                                            <p:strVal val="#ppt_h"/>
                                          </p:val>
                                        </p:tav>
                                        <p:tav tm="100000">
                                          <p:val>
                                            <p:strVal val="#ppt_h"/>
                                          </p:val>
                                        </p:tav>
                                      </p:tavLst>
                                    </p:anim>
                                    <p:animEffect transition="in" filter="fade">
                                      <p:cBhvr>
                                        <p:cTn id="61" dur="1000"/>
                                        <p:tgtEl>
                                          <p:spTgt spid="16">
                                            <p:txEl>
                                              <p:pRg st="0" end="0"/>
                                            </p:txEl>
                                          </p:spTgt>
                                        </p:tgtEl>
                                      </p:cBhvr>
                                    </p:animEffect>
                                  </p:childTnLst>
                                </p:cTn>
                              </p:par>
                              <p:par>
                                <p:cTn id="62" presetID="55" presetClass="entr" presetSubtype="0" fill="hold" nodeType="withEffect">
                                  <p:stCondLst>
                                    <p:cond delay="0"/>
                                  </p:stCondLst>
                                  <p:childTnLst>
                                    <p:set>
                                      <p:cBhvr>
                                        <p:cTn id="63" dur="1" fill="hold">
                                          <p:stCondLst>
                                            <p:cond delay="0"/>
                                          </p:stCondLst>
                                        </p:cTn>
                                        <p:tgtEl>
                                          <p:spTgt spid="16">
                                            <p:txEl>
                                              <p:pRg st="1" end="1"/>
                                            </p:txEl>
                                          </p:spTgt>
                                        </p:tgtEl>
                                        <p:attrNameLst>
                                          <p:attrName>style.visibility</p:attrName>
                                        </p:attrNameLst>
                                      </p:cBhvr>
                                      <p:to>
                                        <p:strVal val="visible"/>
                                      </p:to>
                                    </p:set>
                                    <p:anim calcmode="lin" valueType="num">
                                      <p:cBhvr>
                                        <p:cTn id="64" dur="1000" fill="hold"/>
                                        <p:tgtEl>
                                          <p:spTgt spid="16">
                                            <p:txEl>
                                              <p:pRg st="1" end="1"/>
                                            </p:txEl>
                                          </p:spTgt>
                                        </p:tgtEl>
                                        <p:attrNameLst>
                                          <p:attrName>ppt_w</p:attrName>
                                        </p:attrNameLst>
                                      </p:cBhvr>
                                      <p:tavLst>
                                        <p:tav tm="0">
                                          <p:val>
                                            <p:strVal val="#ppt_w*0.70"/>
                                          </p:val>
                                        </p:tav>
                                        <p:tav tm="100000">
                                          <p:val>
                                            <p:strVal val="#ppt_w"/>
                                          </p:val>
                                        </p:tav>
                                      </p:tavLst>
                                    </p:anim>
                                    <p:anim calcmode="lin" valueType="num">
                                      <p:cBhvr>
                                        <p:cTn id="65" dur="1000" fill="hold"/>
                                        <p:tgtEl>
                                          <p:spTgt spid="16">
                                            <p:txEl>
                                              <p:pRg st="1" end="1"/>
                                            </p:txEl>
                                          </p:spTgt>
                                        </p:tgtEl>
                                        <p:attrNameLst>
                                          <p:attrName>ppt_h</p:attrName>
                                        </p:attrNameLst>
                                      </p:cBhvr>
                                      <p:tavLst>
                                        <p:tav tm="0">
                                          <p:val>
                                            <p:strVal val="#ppt_h"/>
                                          </p:val>
                                        </p:tav>
                                        <p:tav tm="100000">
                                          <p:val>
                                            <p:strVal val="#ppt_h"/>
                                          </p:val>
                                        </p:tav>
                                      </p:tavLst>
                                    </p:anim>
                                    <p:animEffect transition="in" filter="fade">
                                      <p:cBhvr>
                                        <p:cTn id="66" dur="1000"/>
                                        <p:tgtEl>
                                          <p:spTgt spid="16">
                                            <p:txEl>
                                              <p:pRg st="1" end="1"/>
                                            </p:txEl>
                                          </p:spTgt>
                                        </p:tgtEl>
                                      </p:cBhvr>
                                    </p:animEffect>
                                  </p:childTnLst>
                                </p:cTn>
                              </p:par>
                              <p:par>
                                <p:cTn id="67" presetID="55" presetClass="entr" presetSubtype="0" fill="hold" nodeType="withEffect">
                                  <p:stCondLst>
                                    <p:cond delay="0"/>
                                  </p:stCondLst>
                                  <p:childTnLst>
                                    <p:set>
                                      <p:cBhvr>
                                        <p:cTn id="68" dur="1" fill="hold">
                                          <p:stCondLst>
                                            <p:cond delay="0"/>
                                          </p:stCondLst>
                                        </p:cTn>
                                        <p:tgtEl>
                                          <p:spTgt spid="16">
                                            <p:txEl>
                                              <p:pRg st="2" end="2"/>
                                            </p:txEl>
                                          </p:spTgt>
                                        </p:tgtEl>
                                        <p:attrNameLst>
                                          <p:attrName>style.visibility</p:attrName>
                                        </p:attrNameLst>
                                      </p:cBhvr>
                                      <p:to>
                                        <p:strVal val="visible"/>
                                      </p:to>
                                    </p:set>
                                    <p:anim calcmode="lin" valueType="num">
                                      <p:cBhvr>
                                        <p:cTn id="69" dur="1000" fill="hold"/>
                                        <p:tgtEl>
                                          <p:spTgt spid="16">
                                            <p:txEl>
                                              <p:pRg st="2" end="2"/>
                                            </p:txEl>
                                          </p:spTgt>
                                        </p:tgtEl>
                                        <p:attrNameLst>
                                          <p:attrName>ppt_w</p:attrName>
                                        </p:attrNameLst>
                                      </p:cBhvr>
                                      <p:tavLst>
                                        <p:tav tm="0">
                                          <p:val>
                                            <p:strVal val="#ppt_w*0.70"/>
                                          </p:val>
                                        </p:tav>
                                        <p:tav tm="100000">
                                          <p:val>
                                            <p:strVal val="#ppt_w"/>
                                          </p:val>
                                        </p:tav>
                                      </p:tavLst>
                                    </p:anim>
                                    <p:anim calcmode="lin" valueType="num">
                                      <p:cBhvr>
                                        <p:cTn id="70" dur="1000" fill="hold"/>
                                        <p:tgtEl>
                                          <p:spTgt spid="16">
                                            <p:txEl>
                                              <p:pRg st="2" end="2"/>
                                            </p:txEl>
                                          </p:spTgt>
                                        </p:tgtEl>
                                        <p:attrNameLst>
                                          <p:attrName>ppt_h</p:attrName>
                                        </p:attrNameLst>
                                      </p:cBhvr>
                                      <p:tavLst>
                                        <p:tav tm="0">
                                          <p:val>
                                            <p:strVal val="#ppt_h"/>
                                          </p:val>
                                        </p:tav>
                                        <p:tav tm="100000">
                                          <p:val>
                                            <p:strVal val="#ppt_h"/>
                                          </p:val>
                                        </p:tav>
                                      </p:tavLst>
                                    </p:anim>
                                    <p:animEffect transition="in" filter="fade">
                                      <p:cBhvr>
                                        <p:cTn id="71" dur="1000"/>
                                        <p:tgtEl>
                                          <p:spTgt spid="16">
                                            <p:txEl>
                                              <p:pRg st="2" end="2"/>
                                            </p:txEl>
                                          </p:spTgt>
                                        </p:tgtEl>
                                      </p:cBhvr>
                                    </p:animEffect>
                                  </p:childTnLst>
                                </p:cTn>
                              </p:par>
                              <p:par>
                                <p:cTn id="72" presetID="55" presetClass="entr" presetSubtype="0" fill="hold" nodeType="withEffect">
                                  <p:stCondLst>
                                    <p:cond delay="0"/>
                                  </p:stCondLst>
                                  <p:childTnLst>
                                    <p:set>
                                      <p:cBhvr>
                                        <p:cTn id="73" dur="1" fill="hold">
                                          <p:stCondLst>
                                            <p:cond delay="0"/>
                                          </p:stCondLst>
                                        </p:cTn>
                                        <p:tgtEl>
                                          <p:spTgt spid="16">
                                            <p:txEl>
                                              <p:pRg st="3" end="3"/>
                                            </p:txEl>
                                          </p:spTgt>
                                        </p:tgtEl>
                                        <p:attrNameLst>
                                          <p:attrName>style.visibility</p:attrName>
                                        </p:attrNameLst>
                                      </p:cBhvr>
                                      <p:to>
                                        <p:strVal val="visible"/>
                                      </p:to>
                                    </p:set>
                                    <p:anim calcmode="lin" valueType="num">
                                      <p:cBhvr>
                                        <p:cTn id="74" dur="1000" fill="hold"/>
                                        <p:tgtEl>
                                          <p:spTgt spid="16">
                                            <p:txEl>
                                              <p:pRg st="3" end="3"/>
                                            </p:txEl>
                                          </p:spTgt>
                                        </p:tgtEl>
                                        <p:attrNameLst>
                                          <p:attrName>ppt_w</p:attrName>
                                        </p:attrNameLst>
                                      </p:cBhvr>
                                      <p:tavLst>
                                        <p:tav tm="0">
                                          <p:val>
                                            <p:strVal val="#ppt_w*0.70"/>
                                          </p:val>
                                        </p:tav>
                                        <p:tav tm="100000">
                                          <p:val>
                                            <p:strVal val="#ppt_w"/>
                                          </p:val>
                                        </p:tav>
                                      </p:tavLst>
                                    </p:anim>
                                    <p:anim calcmode="lin" valueType="num">
                                      <p:cBhvr>
                                        <p:cTn id="75" dur="1000" fill="hold"/>
                                        <p:tgtEl>
                                          <p:spTgt spid="16">
                                            <p:txEl>
                                              <p:pRg st="3" end="3"/>
                                            </p:txEl>
                                          </p:spTgt>
                                        </p:tgtEl>
                                        <p:attrNameLst>
                                          <p:attrName>ppt_h</p:attrName>
                                        </p:attrNameLst>
                                      </p:cBhvr>
                                      <p:tavLst>
                                        <p:tav tm="0">
                                          <p:val>
                                            <p:strVal val="#ppt_h"/>
                                          </p:val>
                                        </p:tav>
                                        <p:tav tm="100000">
                                          <p:val>
                                            <p:strVal val="#ppt_h"/>
                                          </p:val>
                                        </p:tav>
                                      </p:tavLst>
                                    </p:anim>
                                    <p:animEffect transition="in" filter="fade">
                                      <p:cBhvr>
                                        <p:cTn id="76" dur="1000"/>
                                        <p:tgtEl>
                                          <p:spTgt spid="16">
                                            <p:txEl>
                                              <p:pRg st="3" end="3"/>
                                            </p:txEl>
                                          </p:spTgt>
                                        </p:tgtEl>
                                      </p:cBhvr>
                                    </p:animEffect>
                                  </p:childTnLst>
                                </p:cTn>
                              </p:par>
                              <p:par>
                                <p:cTn id="77" presetID="55" presetClass="entr" presetSubtype="0" fill="hold" nodeType="withEffect">
                                  <p:stCondLst>
                                    <p:cond delay="0"/>
                                  </p:stCondLst>
                                  <p:childTnLst>
                                    <p:set>
                                      <p:cBhvr>
                                        <p:cTn id="78" dur="1" fill="hold">
                                          <p:stCondLst>
                                            <p:cond delay="0"/>
                                          </p:stCondLst>
                                        </p:cTn>
                                        <p:tgtEl>
                                          <p:spTgt spid="16">
                                            <p:txEl>
                                              <p:pRg st="4" end="4"/>
                                            </p:txEl>
                                          </p:spTgt>
                                        </p:tgtEl>
                                        <p:attrNameLst>
                                          <p:attrName>style.visibility</p:attrName>
                                        </p:attrNameLst>
                                      </p:cBhvr>
                                      <p:to>
                                        <p:strVal val="visible"/>
                                      </p:to>
                                    </p:set>
                                    <p:anim calcmode="lin" valueType="num">
                                      <p:cBhvr>
                                        <p:cTn id="79" dur="1000" fill="hold"/>
                                        <p:tgtEl>
                                          <p:spTgt spid="16">
                                            <p:txEl>
                                              <p:pRg st="4" end="4"/>
                                            </p:txEl>
                                          </p:spTgt>
                                        </p:tgtEl>
                                        <p:attrNameLst>
                                          <p:attrName>ppt_w</p:attrName>
                                        </p:attrNameLst>
                                      </p:cBhvr>
                                      <p:tavLst>
                                        <p:tav tm="0">
                                          <p:val>
                                            <p:strVal val="#ppt_w*0.70"/>
                                          </p:val>
                                        </p:tav>
                                        <p:tav tm="100000">
                                          <p:val>
                                            <p:strVal val="#ppt_w"/>
                                          </p:val>
                                        </p:tav>
                                      </p:tavLst>
                                    </p:anim>
                                    <p:anim calcmode="lin" valueType="num">
                                      <p:cBhvr>
                                        <p:cTn id="80" dur="1000" fill="hold"/>
                                        <p:tgtEl>
                                          <p:spTgt spid="16">
                                            <p:txEl>
                                              <p:pRg st="4" end="4"/>
                                            </p:txEl>
                                          </p:spTgt>
                                        </p:tgtEl>
                                        <p:attrNameLst>
                                          <p:attrName>ppt_h</p:attrName>
                                        </p:attrNameLst>
                                      </p:cBhvr>
                                      <p:tavLst>
                                        <p:tav tm="0">
                                          <p:val>
                                            <p:strVal val="#ppt_h"/>
                                          </p:val>
                                        </p:tav>
                                        <p:tav tm="100000">
                                          <p:val>
                                            <p:strVal val="#ppt_h"/>
                                          </p:val>
                                        </p:tav>
                                      </p:tavLst>
                                    </p:anim>
                                    <p:animEffect transition="in" filter="fade">
                                      <p:cBhvr>
                                        <p:cTn id="81" dur="1000"/>
                                        <p:tgtEl>
                                          <p:spTgt spid="16">
                                            <p:txEl>
                                              <p:pRg st="4" end="4"/>
                                            </p:txEl>
                                          </p:spTgt>
                                        </p:tgtEl>
                                      </p:cBhvr>
                                    </p:animEffect>
                                  </p:childTnLst>
                                </p:cTn>
                              </p:par>
                              <p:par>
                                <p:cTn id="82" presetID="55" presetClass="entr" presetSubtype="0" fill="hold" nodeType="withEffect">
                                  <p:stCondLst>
                                    <p:cond delay="0"/>
                                  </p:stCondLst>
                                  <p:childTnLst>
                                    <p:set>
                                      <p:cBhvr>
                                        <p:cTn id="83" dur="1" fill="hold">
                                          <p:stCondLst>
                                            <p:cond delay="0"/>
                                          </p:stCondLst>
                                        </p:cTn>
                                        <p:tgtEl>
                                          <p:spTgt spid="16">
                                            <p:txEl>
                                              <p:pRg st="5" end="5"/>
                                            </p:txEl>
                                          </p:spTgt>
                                        </p:tgtEl>
                                        <p:attrNameLst>
                                          <p:attrName>style.visibility</p:attrName>
                                        </p:attrNameLst>
                                      </p:cBhvr>
                                      <p:to>
                                        <p:strVal val="visible"/>
                                      </p:to>
                                    </p:set>
                                    <p:anim calcmode="lin" valueType="num">
                                      <p:cBhvr>
                                        <p:cTn id="84" dur="1000" fill="hold"/>
                                        <p:tgtEl>
                                          <p:spTgt spid="16">
                                            <p:txEl>
                                              <p:pRg st="5" end="5"/>
                                            </p:txEl>
                                          </p:spTgt>
                                        </p:tgtEl>
                                        <p:attrNameLst>
                                          <p:attrName>ppt_w</p:attrName>
                                        </p:attrNameLst>
                                      </p:cBhvr>
                                      <p:tavLst>
                                        <p:tav tm="0">
                                          <p:val>
                                            <p:strVal val="#ppt_w*0.70"/>
                                          </p:val>
                                        </p:tav>
                                        <p:tav tm="100000">
                                          <p:val>
                                            <p:strVal val="#ppt_w"/>
                                          </p:val>
                                        </p:tav>
                                      </p:tavLst>
                                    </p:anim>
                                    <p:anim calcmode="lin" valueType="num">
                                      <p:cBhvr>
                                        <p:cTn id="85" dur="1000" fill="hold"/>
                                        <p:tgtEl>
                                          <p:spTgt spid="16">
                                            <p:txEl>
                                              <p:pRg st="5" end="5"/>
                                            </p:txEl>
                                          </p:spTgt>
                                        </p:tgtEl>
                                        <p:attrNameLst>
                                          <p:attrName>ppt_h</p:attrName>
                                        </p:attrNameLst>
                                      </p:cBhvr>
                                      <p:tavLst>
                                        <p:tav tm="0">
                                          <p:val>
                                            <p:strVal val="#ppt_h"/>
                                          </p:val>
                                        </p:tav>
                                        <p:tav tm="100000">
                                          <p:val>
                                            <p:strVal val="#ppt_h"/>
                                          </p:val>
                                        </p:tav>
                                      </p:tavLst>
                                    </p:anim>
                                    <p:animEffect transition="in" filter="fade">
                                      <p:cBhvr>
                                        <p:cTn id="86" dur="1000"/>
                                        <p:tgtEl>
                                          <p:spTgt spid="16">
                                            <p:txEl>
                                              <p:pRg st="5" end="5"/>
                                            </p:txEl>
                                          </p:spTgt>
                                        </p:tgtEl>
                                      </p:cBhvr>
                                    </p:animEffect>
                                  </p:childTnLst>
                                </p:cTn>
                              </p:par>
                              <p:par>
                                <p:cTn id="87" presetID="55" presetClass="entr" presetSubtype="0" fill="hold" nodeType="withEffect">
                                  <p:stCondLst>
                                    <p:cond delay="0"/>
                                  </p:stCondLst>
                                  <p:childTnLst>
                                    <p:set>
                                      <p:cBhvr>
                                        <p:cTn id="88" dur="1" fill="hold">
                                          <p:stCondLst>
                                            <p:cond delay="0"/>
                                          </p:stCondLst>
                                        </p:cTn>
                                        <p:tgtEl>
                                          <p:spTgt spid="16">
                                            <p:txEl>
                                              <p:pRg st="6" end="6"/>
                                            </p:txEl>
                                          </p:spTgt>
                                        </p:tgtEl>
                                        <p:attrNameLst>
                                          <p:attrName>style.visibility</p:attrName>
                                        </p:attrNameLst>
                                      </p:cBhvr>
                                      <p:to>
                                        <p:strVal val="visible"/>
                                      </p:to>
                                    </p:set>
                                    <p:anim calcmode="lin" valueType="num">
                                      <p:cBhvr>
                                        <p:cTn id="89" dur="1000" fill="hold"/>
                                        <p:tgtEl>
                                          <p:spTgt spid="16">
                                            <p:txEl>
                                              <p:pRg st="6" end="6"/>
                                            </p:txEl>
                                          </p:spTgt>
                                        </p:tgtEl>
                                        <p:attrNameLst>
                                          <p:attrName>ppt_w</p:attrName>
                                        </p:attrNameLst>
                                      </p:cBhvr>
                                      <p:tavLst>
                                        <p:tav tm="0">
                                          <p:val>
                                            <p:strVal val="#ppt_w*0.70"/>
                                          </p:val>
                                        </p:tav>
                                        <p:tav tm="100000">
                                          <p:val>
                                            <p:strVal val="#ppt_w"/>
                                          </p:val>
                                        </p:tav>
                                      </p:tavLst>
                                    </p:anim>
                                    <p:anim calcmode="lin" valueType="num">
                                      <p:cBhvr>
                                        <p:cTn id="90" dur="1000" fill="hold"/>
                                        <p:tgtEl>
                                          <p:spTgt spid="16">
                                            <p:txEl>
                                              <p:pRg st="6" end="6"/>
                                            </p:txEl>
                                          </p:spTgt>
                                        </p:tgtEl>
                                        <p:attrNameLst>
                                          <p:attrName>ppt_h</p:attrName>
                                        </p:attrNameLst>
                                      </p:cBhvr>
                                      <p:tavLst>
                                        <p:tav tm="0">
                                          <p:val>
                                            <p:strVal val="#ppt_h"/>
                                          </p:val>
                                        </p:tav>
                                        <p:tav tm="100000">
                                          <p:val>
                                            <p:strVal val="#ppt_h"/>
                                          </p:val>
                                        </p:tav>
                                      </p:tavLst>
                                    </p:anim>
                                    <p:animEffect transition="in" filter="fade">
                                      <p:cBhvr>
                                        <p:cTn id="91" dur="1000"/>
                                        <p:tgtEl>
                                          <p:spTgt spid="16">
                                            <p:txEl>
                                              <p:pRg st="6" end="6"/>
                                            </p:txEl>
                                          </p:spTgt>
                                        </p:tgtEl>
                                      </p:cBhvr>
                                    </p:animEffect>
                                  </p:childTnLst>
                                </p:cTn>
                              </p:par>
                              <p:par>
                                <p:cTn id="92" presetID="55" presetClass="entr" presetSubtype="0" fill="hold" nodeType="withEffect">
                                  <p:stCondLst>
                                    <p:cond delay="0"/>
                                  </p:stCondLst>
                                  <p:childTnLst>
                                    <p:set>
                                      <p:cBhvr>
                                        <p:cTn id="93" dur="1" fill="hold">
                                          <p:stCondLst>
                                            <p:cond delay="0"/>
                                          </p:stCondLst>
                                        </p:cTn>
                                        <p:tgtEl>
                                          <p:spTgt spid="16">
                                            <p:txEl>
                                              <p:pRg st="7" end="7"/>
                                            </p:txEl>
                                          </p:spTgt>
                                        </p:tgtEl>
                                        <p:attrNameLst>
                                          <p:attrName>style.visibility</p:attrName>
                                        </p:attrNameLst>
                                      </p:cBhvr>
                                      <p:to>
                                        <p:strVal val="visible"/>
                                      </p:to>
                                    </p:set>
                                    <p:anim calcmode="lin" valueType="num">
                                      <p:cBhvr>
                                        <p:cTn id="94" dur="1000" fill="hold"/>
                                        <p:tgtEl>
                                          <p:spTgt spid="16">
                                            <p:txEl>
                                              <p:pRg st="7" end="7"/>
                                            </p:txEl>
                                          </p:spTgt>
                                        </p:tgtEl>
                                        <p:attrNameLst>
                                          <p:attrName>ppt_w</p:attrName>
                                        </p:attrNameLst>
                                      </p:cBhvr>
                                      <p:tavLst>
                                        <p:tav tm="0">
                                          <p:val>
                                            <p:strVal val="#ppt_w*0.70"/>
                                          </p:val>
                                        </p:tav>
                                        <p:tav tm="100000">
                                          <p:val>
                                            <p:strVal val="#ppt_w"/>
                                          </p:val>
                                        </p:tav>
                                      </p:tavLst>
                                    </p:anim>
                                    <p:anim calcmode="lin" valueType="num">
                                      <p:cBhvr>
                                        <p:cTn id="95" dur="1000" fill="hold"/>
                                        <p:tgtEl>
                                          <p:spTgt spid="16">
                                            <p:txEl>
                                              <p:pRg st="7" end="7"/>
                                            </p:txEl>
                                          </p:spTgt>
                                        </p:tgtEl>
                                        <p:attrNameLst>
                                          <p:attrName>ppt_h</p:attrName>
                                        </p:attrNameLst>
                                      </p:cBhvr>
                                      <p:tavLst>
                                        <p:tav tm="0">
                                          <p:val>
                                            <p:strVal val="#ppt_h"/>
                                          </p:val>
                                        </p:tav>
                                        <p:tav tm="100000">
                                          <p:val>
                                            <p:strVal val="#ppt_h"/>
                                          </p:val>
                                        </p:tav>
                                      </p:tavLst>
                                    </p:anim>
                                    <p:animEffect transition="in" filter="fade">
                                      <p:cBhvr>
                                        <p:cTn id="96" dur="1000"/>
                                        <p:tgtEl>
                                          <p:spTgt spid="16">
                                            <p:txEl>
                                              <p:pRg st="7" end="7"/>
                                            </p:txEl>
                                          </p:spTgt>
                                        </p:tgtEl>
                                      </p:cBhvr>
                                    </p:animEffect>
                                  </p:childTnLst>
                                </p:cTn>
                              </p:par>
                              <p:par>
                                <p:cTn id="97" presetID="55" presetClass="entr" presetSubtype="0" fill="hold" nodeType="withEffect">
                                  <p:stCondLst>
                                    <p:cond delay="0"/>
                                  </p:stCondLst>
                                  <p:childTnLst>
                                    <p:set>
                                      <p:cBhvr>
                                        <p:cTn id="98" dur="1" fill="hold">
                                          <p:stCondLst>
                                            <p:cond delay="0"/>
                                          </p:stCondLst>
                                        </p:cTn>
                                        <p:tgtEl>
                                          <p:spTgt spid="16">
                                            <p:txEl>
                                              <p:pRg st="8" end="8"/>
                                            </p:txEl>
                                          </p:spTgt>
                                        </p:tgtEl>
                                        <p:attrNameLst>
                                          <p:attrName>style.visibility</p:attrName>
                                        </p:attrNameLst>
                                      </p:cBhvr>
                                      <p:to>
                                        <p:strVal val="visible"/>
                                      </p:to>
                                    </p:set>
                                    <p:anim calcmode="lin" valueType="num">
                                      <p:cBhvr>
                                        <p:cTn id="99" dur="1000" fill="hold"/>
                                        <p:tgtEl>
                                          <p:spTgt spid="16">
                                            <p:txEl>
                                              <p:pRg st="8" end="8"/>
                                            </p:txEl>
                                          </p:spTgt>
                                        </p:tgtEl>
                                        <p:attrNameLst>
                                          <p:attrName>ppt_w</p:attrName>
                                        </p:attrNameLst>
                                      </p:cBhvr>
                                      <p:tavLst>
                                        <p:tav tm="0">
                                          <p:val>
                                            <p:strVal val="#ppt_w*0.70"/>
                                          </p:val>
                                        </p:tav>
                                        <p:tav tm="100000">
                                          <p:val>
                                            <p:strVal val="#ppt_w"/>
                                          </p:val>
                                        </p:tav>
                                      </p:tavLst>
                                    </p:anim>
                                    <p:anim calcmode="lin" valueType="num">
                                      <p:cBhvr>
                                        <p:cTn id="100" dur="1000" fill="hold"/>
                                        <p:tgtEl>
                                          <p:spTgt spid="16">
                                            <p:txEl>
                                              <p:pRg st="8" end="8"/>
                                            </p:txEl>
                                          </p:spTgt>
                                        </p:tgtEl>
                                        <p:attrNameLst>
                                          <p:attrName>ppt_h</p:attrName>
                                        </p:attrNameLst>
                                      </p:cBhvr>
                                      <p:tavLst>
                                        <p:tav tm="0">
                                          <p:val>
                                            <p:strVal val="#ppt_h"/>
                                          </p:val>
                                        </p:tav>
                                        <p:tav tm="100000">
                                          <p:val>
                                            <p:strVal val="#ppt_h"/>
                                          </p:val>
                                        </p:tav>
                                      </p:tavLst>
                                    </p:anim>
                                    <p:animEffect transition="in" filter="fade">
                                      <p:cBhvr>
                                        <p:cTn id="101" dur="1000"/>
                                        <p:tgtEl>
                                          <p:spTgt spid="16">
                                            <p:txEl>
                                              <p:pRg st="8" end="8"/>
                                            </p:txEl>
                                          </p:spTgt>
                                        </p:tgtEl>
                                      </p:cBhvr>
                                    </p:animEffect>
                                  </p:childTnLst>
                                </p:cTn>
                              </p:par>
                              <p:par>
                                <p:cTn id="102" presetID="55" presetClass="entr" presetSubtype="0" fill="hold" nodeType="withEffect">
                                  <p:stCondLst>
                                    <p:cond delay="0"/>
                                  </p:stCondLst>
                                  <p:childTnLst>
                                    <p:set>
                                      <p:cBhvr>
                                        <p:cTn id="103" dur="1" fill="hold">
                                          <p:stCondLst>
                                            <p:cond delay="0"/>
                                          </p:stCondLst>
                                        </p:cTn>
                                        <p:tgtEl>
                                          <p:spTgt spid="16">
                                            <p:txEl>
                                              <p:pRg st="9" end="9"/>
                                            </p:txEl>
                                          </p:spTgt>
                                        </p:tgtEl>
                                        <p:attrNameLst>
                                          <p:attrName>style.visibility</p:attrName>
                                        </p:attrNameLst>
                                      </p:cBhvr>
                                      <p:to>
                                        <p:strVal val="visible"/>
                                      </p:to>
                                    </p:set>
                                    <p:anim calcmode="lin" valueType="num">
                                      <p:cBhvr>
                                        <p:cTn id="104" dur="1000" fill="hold"/>
                                        <p:tgtEl>
                                          <p:spTgt spid="16">
                                            <p:txEl>
                                              <p:pRg st="9" end="9"/>
                                            </p:txEl>
                                          </p:spTgt>
                                        </p:tgtEl>
                                        <p:attrNameLst>
                                          <p:attrName>ppt_w</p:attrName>
                                        </p:attrNameLst>
                                      </p:cBhvr>
                                      <p:tavLst>
                                        <p:tav tm="0">
                                          <p:val>
                                            <p:strVal val="#ppt_w*0.70"/>
                                          </p:val>
                                        </p:tav>
                                        <p:tav tm="100000">
                                          <p:val>
                                            <p:strVal val="#ppt_w"/>
                                          </p:val>
                                        </p:tav>
                                      </p:tavLst>
                                    </p:anim>
                                    <p:anim calcmode="lin" valueType="num">
                                      <p:cBhvr>
                                        <p:cTn id="105" dur="1000" fill="hold"/>
                                        <p:tgtEl>
                                          <p:spTgt spid="16">
                                            <p:txEl>
                                              <p:pRg st="9" end="9"/>
                                            </p:txEl>
                                          </p:spTgt>
                                        </p:tgtEl>
                                        <p:attrNameLst>
                                          <p:attrName>ppt_h</p:attrName>
                                        </p:attrNameLst>
                                      </p:cBhvr>
                                      <p:tavLst>
                                        <p:tav tm="0">
                                          <p:val>
                                            <p:strVal val="#ppt_h"/>
                                          </p:val>
                                        </p:tav>
                                        <p:tav tm="100000">
                                          <p:val>
                                            <p:strVal val="#ppt_h"/>
                                          </p:val>
                                        </p:tav>
                                      </p:tavLst>
                                    </p:anim>
                                    <p:animEffect transition="in" filter="fade">
                                      <p:cBhvr>
                                        <p:cTn id="106" dur="1000"/>
                                        <p:tgtEl>
                                          <p:spTgt spid="1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254000"/>
            <a:ext cx="12065000" cy="762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2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阅读理解 Passage A - 长难句分析</a:t>
            </a:r>
            <a:endParaRPr lang="en-US" sz="3200"/>
          </a:p>
        </p:txBody>
      </p:sp>
      <p:sp>
        <p:nvSpPr>
          <p:cNvPr id="3" name="AutoShape 3"/>
          <p:cNvSpPr/>
          <p:nvPr/>
        </p:nvSpPr>
        <p:spPr>
          <a:xfrm>
            <a:off x="652145" y="1031875"/>
            <a:ext cx="11165205" cy="150812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929640" y="108966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原句 (Original Sentence)</a:t>
            </a:r>
            <a:endPar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762000" y="1544320"/>
            <a:ext cx="10991215" cy="87947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2200" b="1">
                <a:solidFill>
                  <a:schemeClr val="tx1"/>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They include "debt-for-nature-swapping" agreements under which some donor countries reduce their debt repayment demands in return for calling a stop to destructive logging.</a:t>
            </a:r>
            <a:endParaRPr lang="en-US" altLang="zh-CN" sz="2200" b="1">
              <a:solidFill>
                <a:schemeClr val="tx1"/>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endParaRPr>
          </a:p>
        </p:txBody>
      </p:sp>
      <p:sp>
        <p:nvSpPr>
          <p:cNvPr id="7" name="AutoShape 7"/>
          <p:cNvSpPr/>
          <p:nvPr/>
        </p:nvSpPr>
        <p:spPr>
          <a:xfrm>
            <a:off x="652145" y="2809875"/>
            <a:ext cx="11165205" cy="1989455"/>
          </a:xfrm>
          <a:prstGeom prst="roundRect">
            <a:avLst>
              <a:gd name="adj" fmla="val 8333"/>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9" name="AutoShape 9"/>
          <p:cNvSpPr/>
          <p:nvPr/>
        </p:nvSpPr>
        <p:spPr>
          <a:xfrm>
            <a:off x="929640" y="291973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结构分析 (Structure Analysis)</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0" name="AutoShape 10"/>
          <p:cNvSpPr/>
          <p:nvPr/>
        </p:nvSpPr>
        <p:spPr>
          <a:xfrm>
            <a:off x="762000" y="3303270"/>
            <a:ext cx="10991215" cy="1405890"/>
          </a:xfrm>
          <a:prstGeom prst="rect">
            <a:avLst/>
          </a:prstGeom>
          <a:noFill/>
          <a:ln w="12700" cap="flat" cmpd="sng">
            <a:noFill/>
            <a:prstDash val="solid"/>
            <a:round/>
          </a:ln>
        </p:spPr>
        <p:txBody>
          <a:bodyPr vert="horz" wrap="square" lIns="0" tIns="0" rIns="0" bIns="0" rtlCol="0" anchor="ctr" anchorCtr="0"/>
          <a:lstStyle/>
          <a:p>
            <a:pPr marL="254000" indent="-254000" algn="l">
              <a:lnSpc>
                <a:spcPct val="125000"/>
              </a:lnSpc>
              <a:buClr>
                <a:srgbClr val="808080"/>
              </a:buClr>
              <a:buChar char="•"/>
              <a:defRPr/>
            </a:pPr>
            <a:r>
              <a:rPr lang="en-US"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主句：</a:t>
            </a:r>
            <a:r>
              <a:rPr lang="en-US" altLang="zh-CN" sz="2200" b="1">
                <a:solidFill>
                  <a:schemeClr val="accent6">
                    <a:lumMod val="75000"/>
                  </a:schemeClr>
                </a:solidFill>
                <a:latin typeface="Noto Sans SC" panose="020B0200000000000000" charset="-122"/>
                <a:ea typeface="Noto Sans SC" panose="020B0200000000000000" charset="-122"/>
                <a:cs typeface="Noto Sans SC" panose="020B0200000000000000" charset="-122"/>
              </a:rPr>
              <a:t>They include "debt-for-nature-swapping" agreements</a:t>
            </a:r>
            <a:endParaRPr lang="en-US" altLang="zh-CN" sz="2200" b="1">
              <a:solidFill>
                <a:schemeClr val="accent6">
                  <a:lumMod val="75000"/>
                </a:schemeClr>
              </a:solidFill>
              <a:latin typeface="Noto Sans SC" panose="020B0200000000000000" charset="-122"/>
              <a:ea typeface="Noto Sans SC" panose="020B0200000000000000" charset="-122"/>
              <a:cs typeface="Noto Sans SC" panose="020B0200000000000000" charset="-122"/>
            </a:endParaRPr>
          </a:p>
          <a:p>
            <a:pPr marL="254000" indent="-254000" algn="l">
              <a:lnSpc>
                <a:spcPct val="125000"/>
              </a:lnSpc>
              <a:buClr>
                <a:srgbClr val="808080"/>
              </a:buClr>
              <a:buChar char="•"/>
            </a:pPr>
            <a:r>
              <a:rPr lang="zh-CN" altLang="en-US"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定语从句：</a:t>
            </a:r>
            <a:r>
              <a:rPr lang="en-US" altLang="zh-CN"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under which some donor countries reduce their debt repayment demands</a:t>
            </a:r>
            <a:endParaRPr lang="en-US" altLang="zh-CN"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254000" indent="-254000" algn="l">
              <a:lnSpc>
                <a:spcPct val="125000"/>
              </a:lnSpc>
              <a:buClr>
                <a:srgbClr val="808080"/>
              </a:buClr>
              <a:buChar char="•"/>
            </a:pPr>
            <a:r>
              <a:rPr lang="zh-CN" altLang="en-US"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介词短语：</a:t>
            </a:r>
            <a:r>
              <a:rPr lang="en-US" altLang="zh-CN"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in return for calling a stop to destructive logging</a:t>
            </a:r>
            <a:endParaRPr lang="en-US" altLang="zh-CN"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nvSpPr>
        <p:spPr>
          <a:xfrm>
            <a:off x="652145" y="5080000"/>
            <a:ext cx="11165205" cy="152844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13" name="AutoShape 13"/>
          <p:cNvSpPr/>
          <p:nvPr/>
        </p:nvSpPr>
        <p:spPr>
          <a:xfrm>
            <a:off x="929640" y="514985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参考翻译 (Reference Translation)</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nvSpPr>
        <p:spPr>
          <a:xfrm>
            <a:off x="929005" y="5588000"/>
            <a:ext cx="10757535" cy="90487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rPr>
              <a:t>其中包括</a:t>
            </a:r>
            <a:r>
              <a:rPr lang="en-US" altLang="zh-CN" sz="2200" b="1">
                <a:ln w="15875"/>
                <a:solidFill>
                  <a:srgbClr val="00B050"/>
                </a:solidFill>
                <a:effectLst/>
                <a:latin typeface="Noto Sans SC" panose="020B0200000000000000" charset="-122"/>
                <a:ea typeface="Noto Sans SC" panose="020B0200000000000000" charset="-122"/>
                <a:cs typeface="Noto Sans SC" panose="020B0200000000000000" charset="-122"/>
              </a:rPr>
              <a:t>“</a:t>
            </a:r>
            <a:r>
              <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rPr>
              <a:t>债换自然</a:t>
            </a:r>
            <a:r>
              <a:rPr lang="en-US" altLang="zh-CN" sz="2200" b="1">
                <a:ln w="15875"/>
                <a:solidFill>
                  <a:srgbClr val="00B050"/>
                </a:solidFill>
                <a:effectLst/>
                <a:latin typeface="Noto Sans SC" panose="020B0200000000000000" charset="-122"/>
                <a:ea typeface="Noto Sans SC" panose="020B0200000000000000" charset="-122"/>
                <a:cs typeface="Noto Sans SC" panose="020B0200000000000000" charset="-122"/>
              </a:rPr>
              <a:t>”</a:t>
            </a:r>
            <a:r>
              <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rPr>
              <a:t>协议，根据这些协议，某些捐助国以减少债务偿还要求为条件，换取停止破坏性伐木。</a:t>
            </a:r>
            <a:endPar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0"/>
                                        </p:tgtEl>
                                        <p:attrNameLst>
                                          <p:attrName>style.visibility</p:attrName>
                                        </p:attrNameLst>
                                      </p:cBhvr>
                                      <p:to>
                                        <p:strVal val="visible"/>
                                      </p:to>
                                    </p:set>
                                    <p:anim calcmode="discrete" valueType="clr">
                                      <p:cBhvr override="childStyle">
                                        <p:cTn id="12"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0"/>
                                        </p:tgtEl>
                                        <p:attrNameLst>
                                          <p:attrName>fillcolor</p:attrName>
                                        </p:attrNameLst>
                                      </p:cBhvr>
                                      <p:tavLst>
                                        <p:tav tm="0">
                                          <p:val>
                                            <p:clrVal>
                                              <a:schemeClr val="accent2"/>
                                            </p:clrVal>
                                          </p:val>
                                        </p:tav>
                                        <p:tav tm="50000">
                                          <p:val>
                                            <p:clrVal>
                                              <a:schemeClr val="hlink"/>
                                            </p:clrVal>
                                          </p:val>
                                        </p:tav>
                                      </p:tavLst>
                                    </p:anim>
                                    <p:set>
                                      <p:cBhvr>
                                        <p:cTn id="14" dur="80"/>
                                        <p:tgtEl>
                                          <p:spTgt spid="10"/>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strVal val="#ppt_w*0.70"/>
                                          </p:val>
                                        </p:tav>
                                        <p:tav tm="100000">
                                          <p:val>
                                            <p:strVal val="#ppt_w"/>
                                          </p:val>
                                        </p:tav>
                                      </p:tavLst>
                                    </p:anim>
                                    <p:anim calcmode="lin" valueType="num">
                                      <p:cBhvr>
                                        <p:cTn id="20" dur="1000" fill="hold"/>
                                        <p:tgtEl>
                                          <p:spTgt spid="14"/>
                                        </p:tgtEl>
                                        <p:attrNameLst>
                                          <p:attrName>ppt_h</p:attrName>
                                        </p:attrNameLst>
                                      </p:cBhvr>
                                      <p:tavLst>
                                        <p:tav tm="0">
                                          <p:val>
                                            <p:strVal val="#ppt_h"/>
                                          </p:val>
                                        </p:tav>
                                        <p:tav tm="100000">
                                          <p:val>
                                            <p:strVal val="#ppt_h"/>
                                          </p:val>
                                        </p:tav>
                                      </p:tavLst>
                                    </p:anim>
                                    <p:animEffect transition="in" filter="fade">
                                      <p:cBhvr>
                                        <p:cTn id="2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0" grpId="0"/>
      <p:bldP spid="10" grpId="1"/>
      <p:bldP spid="14" grpId="0"/>
      <p:bldP spid="1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1"/>
          <p:cNvSpPr txBox="1"/>
          <p:nvPr/>
        </p:nvSpPr>
        <p:spPr>
          <a:xfrm>
            <a:off x="6120765" y="0"/>
            <a:ext cx="5339080" cy="6593205"/>
          </a:xfrm>
          <a:prstGeom prst="rect">
            <a:avLst/>
          </a:prstGeom>
          <a:noFill/>
        </p:spPr>
        <p:txBody>
          <a:bodyPr wrap="square" rtlCol="0">
            <a:noAutofit/>
          </a:bodyPr>
          <a:lstStyle/>
          <a:p>
            <a:pPr algn="just">
              <a:lnSpc>
                <a:spcPct val="130000"/>
              </a:lnSpc>
            </a:pPr>
            <a:r>
              <a:rPr lang="en-US" sz="4800" b="1" dirty="0">
                <a:solidFill>
                  <a:srgbClr val="002060"/>
                </a:solidFill>
                <a:latin typeface="Times New Roman" panose="02020603050405020304" charset="0"/>
                <a:ea typeface="隶书" panose="02010509060101010101" pitchFamily="49" charset="-122"/>
                <a:cs typeface="Times New Roman" panose="02020603050405020304" charset="0"/>
                <a:sym typeface="+mn-ea"/>
              </a:rPr>
              <a:t>Passage  B</a:t>
            </a:r>
            <a:endParaRPr lang="zh-CN" altLang="en-US" sz="2800" b="1" dirty="0">
              <a:solidFill>
                <a:srgbClr val="002060"/>
              </a:solidFill>
              <a:latin typeface="宋体" panose="02010600030101010101" pitchFamily="2" charset="-122"/>
              <a:ea typeface="宋体" panose="02010600030101010101" pitchFamily="2" charset="-122"/>
              <a:sym typeface="+mn-ea"/>
            </a:endParaRPr>
          </a:p>
          <a:p>
            <a:pPr algn="just">
              <a:lnSpc>
                <a:spcPct val="130000"/>
              </a:lnSpc>
            </a:pPr>
            <a:r>
              <a:rPr lang="zh-CN" altLang="en-US" sz="2800" b="1" dirty="0">
                <a:solidFill>
                  <a:srgbClr val="002060"/>
                </a:solidFill>
                <a:latin typeface="宋体" panose="02010600030101010101" pitchFamily="2" charset="-122"/>
                <a:ea typeface="宋体" panose="02010600030101010101" pitchFamily="2" charset="-122"/>
                <a:sym typeface="+mn-ea"/>
              </a:rPr>
              <a:t>语篇类型：记叙文</a:t>
            </a:r>
            <a:endParaRPr lang="zh-CN" altLang="en-US" sz="2800" b="1" dirty="0">
              <a:solidFill>
                <a:srgbClr val="002060"/>
              </a:solidFill>
              <a:latin typeface="宋体" panose="02010600030101010101" pitchFamily="2" charset="-122"/>
              <a:ea typeface="宋体" panose="02010600030101010101" pitchFamily="2" charset="-122"/>
              <a:sym typeface="+mn-ea"/>
            </a:endParaRPr>
          </a:p>
          <a:p>
            <a:pPr algn="just">
              <a:lnSpc>
                <a:spcPct val="130000"/>
              </a:lnSpc>
            </a:pPr>
            <a:r>
              <a:rPr lang="zh-CN" altLang="en-US" sz="2800" b="1" dirty="0">
                <a:solidFill>
                  <a:srgbClr val="002060"/>
                </a:solidFill>
                <a:latin typeface="宋体" panose="02010600030101010101" pitchFamily="2" charset="-122"/>
                <a:ea typeface="宋体" panose="02010600030101010101" pitchFamily="2" charset="-122"/>
                <a:sym typeface="+mn-ea"/>
              </a:rPr>
              <a:t>主题语境：人与自我</a:t>
            </a:r>
            <a:r>
              <a:rPr lang="en-US" altLang="zh-CN" sz="2800" b="1" dirty="0">
                <a:solidFill>
                  <a:srgbClr val="002060"/>
                </a:solidFill>
                <a:latin typeface="宋体" panose="02010600030101010101" pitchFamily="2" charset="-122"/>
                <a:ea typeface="宋体" panose="02010600030101010101" pitchFamily="2" charset="-122"/>
                <a:sym typeface="+mn-ea"/>
              </a:rPr>
              <a:t>——</a:t>
            </a:r>
            <a:r>
              <a:rPr lang="zh-CN" altLang="en-US" sz="2800" b="1" dirty="0">
                <a:solidFill>
                  <a:srgbClr val="002060"/>
                </a:solidFill>
                <a:latin typeface="宋体" panose="02010600030101010101" pitchFamily="2" charset="-122"/>
                <a:ea typeface="宋体" panose="02010600030101010101" pitchFamily="2" charset="-122"/>
                <a:sym typeface="+mn-ea"/>
              </a:rPr>
              <a:t>个人梦想与家庭期望的冲突、成长与妥协</a:t>
            </a:r>
            <a:endParaRPr lang="zh-CN" altLang="en-US" sz="2800" b="1" dirty="0">
              <a:solidFill>
                <a:srgbClr val="002060"/>
              </a:solidFill>
              <a:latin typeface="宋体" panose="02010600030101010101" pitchFamily="2" charset="-122"/>
              <a:ea typeface="宋体" panose="02010600030101010101" pitchFamily="2" charset="-122"/>
              <a:sym typeface="+mn-ea"/>
            </a:endParaRPr>
          </a:p>
          <a:p>
            <a:pPr algn="just">
              <a:lnSpc>
                <a:spcPct val="130000"/>
              </a:lnSpc>
            </a:pPr>
            <a:r>
              <a:rPr lang="zh-CN" altLang="en-US" sz="2800" b="1" dirty="0">
                <a:solidFill>
                  <a:srgbClr val="002060"/>
                </a:solidFill>
                <a:latin typeface="宋体" panose="02010600030101010101" pitchFamily="2" charset="-122"/>
                <a:ea typeface="宋体" panose="02010600030101010101" pitchFamily="2" charset="-122"/>
                <a:sym typeface="+mn-ea"/>
              </a:rPr>
              <a:t>语篇导读：文章主要讲的是热爱写作的</a:t>
            </a:r>
            <a:r>
              <a:rPr lang="en-US" altLang="zh-CN" sz="2800" b="1" dirty="0">
                <a:solidFill>
                  <a:srgbClr val="002060"/>
                </a:solidFill>
                <a:latin typeface="宋体" panose="02010600030101010101" pitchFamily="2" charset="-122"/>
                <a:ea typeface="宋体" panose="02010600030101010101" pitchFamily="2" charset="-122"/>
                <a:sym typeface="+mn-ea"/>
              </a:rPr>
              <a:t>Maya</a:t>
            </a:r>
            <a:r>
              <a:rPr lang="zh-CN" altLang="en-US" sz="2800" b="1" dirty="0">
                <a:solidFill>
                  <a:srgbClr val="002060"/>
                </a:solidFill>
                <a:latin typeface="宋体" panose="02010600030101010101" pitchFamily="2" charset="-122"/>
                <a:ea typeface="宋体" panose="02010600030101010101" pitchFamily="2" charset="-122"/>
                <a:sym typeface="+mn-ea"/>
              </a:rPr>
              <a:t>在家庭期望的压力下坚持创作，经历挫折与妥协后，最终找到平衡并将自己的经验分享给青少年的故事。</a:t>
            </a:r>
            <a:endParaRPr lang="zh-CN" altLang="en-US" sz="2800" b="1" dirty="0">
              <a:solidFill>
                <a:srgbClr val="002060"/>
              </a:solidFill>
              <a:latin typeface="宋体" panose="02010600030101010101" pitchFamily="2" charset="-122"/>
              <a:ea typeface="宋体" panose="02010600030101010101" pitchFamily="2" charset="-122"/>
              <a:sym typeface="+mn-ea"/>
            </a:endParaRPr>
          </a:p>
        </p:txBody>
      </p:sp>
      <p:pic>
        <p:nvPicPr>
          <p:cNvPr id="2" name="图片 1" descr="B"/>
          <p:cNvPicPr>
            <a:picLocks noChangeAspect="1"/>
          </p:cNvPicPr>
          <p:nvPr/>
        </p:nvPicPr>
        <p:blipFill>
          <a:blip r:embed="rId1"/>
          <a:srcRect b="5278"/>
          <a:stretch>
            <a:fillRect/>
          </a:stretch>
        </p:blipFill>
        <p:spPr>
          <a:xfrm>
            <a:off x="577215" y="180975"/>
            <a:ext cx="5143500" cy="6496050"/>
          </a:xfrm>
          <a:prstGeom prst="rect">
            <a:avLst/>
          </a:prstGeom>
        </p:spPr>
      </p:pic>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62230"/>
            <a:ext cx="11971655" cy="6920230"/>
          </a:xfrm>
        </p:spPr>
        <p:txBody>
          <a:bodyPr>
            <a:noAutofit/>
          </a:bodyPr>
          <a:lstStyle/>
          <a:p>
            <a:pPr indent="457200" algn="ctr" fontAlgn="auto">
              <a:lnSpc>
                <a:spcPts val="1980"/>
              </a:lnSpc>
              <a:spcAft>
                <a:spcPts val="0"/>
              </a:spcAft>
              <a:buNone/>
            </a:pPr>
            <a:r>
              <a:rPr lang="en-US" altLang="zh-CN" sz="1500" b="1">
                <a:latin typeface="Arial" panose="020B0604020202020204" pitchFamily="34" charset="0"/>
                <a:cs typeface="Arial" panose="020B0604020202020204" pitchFamily="34" charset="0"/>
              </a:rPr>
              <a:t>B</a:t>
            </a:r>
            <a:endParaRPr lang="en-US" altLang="zh-CN" sz="15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600" b="1">
                <a:latin typeface="Arial" panose="020B0604020202020204" pitchFamily="34" charset="0"/>
                <a:cs typeface="Arial" panose="020B0604020202020204" pitchFamily="34" charset="0"/>
              </a:rPr>
              <a:t>Maya’s dreams were not gentle. They were insistent, unfolding in the blank spaces of her accounting textbooks as broken lines of poetry. The future had already been drafted by her parents: a degree in business, a stable job, security. Her writing was a “pleasant hobby,” a phrase that made her pen feel like a ghost in her hand. </a:t>
            </a:r>
            <a:endParaRPr lang="en-US" altLang="zh-CN" sz="16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600" b="1">
                <a:latin typeface="Arial" panose="020B0604020202020204" pitchFamily="34" charset="0"/>
                <a:cs typeface="Arial" panose="020B0604020202020204" pitchFamily="34" charset="0"/>
              </a:rPr>
              <a:t>The conflict was not a single conversation but a quiet, constant pressure. Her father saw her notebooks as evidence of a dangerous, risky world. Her mother worried the stories were an escape from a real life that demanded practical things. Maya </a:t>
            </a:r>
            <a:r>
              <a:rPr lang="en-US" altLang="zh-CN" sz="1600" b="1" u="sng">
                <a:solidFill>
                  <a:schemeClr val="accent1"/>
                </a:solidFill>
                <a:latin typeface="Arial" panose="020B0604020202020204" pitchFamily="34" charset="0"/>
                <a:cs typeface="Arial" panose="020B0604020202020204" pitchFamily="34" charset="0"/>
              </a:rPr>
              <a:t>complied</a:t>
            </a:r>
            <a:r>
              <a:rPr lang="en-US" altLang="zh-CN" sz="1600" b="1">
                <a:latin typeface="Arial" panose="020B0604020202020204" pitchFamily="34" charset="0"/>
                <a:cs typeface="Arial" panose="020B0604020202020204" pitchFamily="34" charset="0"/>
              </a:rPr>
              <a:t>, studying spreadsheets by day, but at night, she fed a blog under a false name. That was her real voice, a whispered rebellion</a:t>
            </a:r>
            <a:r>
              <a:rPr lang="zh-CN" altLang="en-US" sz="1600" b="1">
                <a:latin typeface="Arial" panose="020B0604020202020204" pitchFamily="34" charset="0"/>
                <a:cs typeface="Arial" panose="020B0604020202020204" pitchFamily="34" charset="0"/>
              </a:rPr>
              <a:t>（反抗）</a:t>
            </a:r>
            <a:r>
              <a:rPr lang="en-US" altLang="zh-CN" sz="1600" b="1">
                <a:latin typeface="Arial" panose="020B0604020202020204" pitchFamily="34" charset="0"/>
                <a:cs typeface="Arial" panose="020B0604020202020204" pitchFamily="34" charset="0"/>
              </a:rPr>
              <a:t>. </a:t>
            </a:r>
            <a:endParaRPr lang="en-US" altLang="zh-CN" sz="16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600" b="1">
                <a:latin typeface="Arial" panose="020B0604020202020204" pitchFamily="34" charset="0"/>
                <a:cs typeface="Arial" panose="020B0604020202020204" pitchFamily="34" charset="0"/>
              </a:rPr>
              <a:t>Yet, the outside world offered no sanctuary. The comments on her blog felt like an X-ray. The other writers at the workshops she attended criticized her work with a tone she couldn’t bear. Rejections from magazines carried a sharper pain—they weren’t just rejecting a hobby, but the refined craft she’d worked so hard for! </a:t>
            </a:r>
            <a:endParaRPr lang="en-US" altLang="zh-CN" sz="16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600" b="1">
                <a:latin typeface="Arial" panose="020B0604020202020204" pitchFamily="34" charset="0"/>
                <a:cs typeface="Arial" panose="020B0604020202020204" pitchFamily="34" charset="0"/>
              </a:rPr>
              <a:t>Then, a moment of recognition struck, though it came with its own cost. A literary journal accepted a story—but requested thorough revisions that would take apart its hopeful ending. For a week, Maya wrestled with it, feeling like refusing. Finally, she rewrote it. The new ending held both love and distance, ambition and sacrifice. It was published. </a:t>
            </a:r>
            <a:endParaRPr lang="en-US" altLang="zh-CN" sz="16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600" b="1">
                <a:latin typeface="Arial" panose="020B0604020202020204" pitchFamily="34" charset="0"/>
                <a:cs typeface="Arial" panose="020B0604020202020204" pitchFamily="34" charset="0"/>
              </a:rPr>
              <a:t>After that, she began volunteering at a community center, not as a famous author, but as a fellow struggler. She showed teenagers her early drafts, full of red ink and doubt. “The conflict isn’t the obstacle to your dream,” she’d tell them. “It’s the material. Don’t write a fairytale. Write the storm. And then, write the person learning to stand in the rain.”</a:t>
            </a:r>
            <a:endParaRPr lang="en-US" altLang="zh-CN" sz="16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600" b="1">
                <a:latin typeface="Arial" panose="020B0604020202020204" pitchFamily="34" charset="0"/>
                <a:cs typeface="Arial" panose="020B0604020202020204" pitchFamily="34" charset="0"/>
              </a:rPr>
              <a:t>Her ink was no longer just for dreams. It was for mapping the risky, beautiful, and completely unique territory of a real life being lived.</a:t>
            </a:r>
            <a:endParaRPr lang="en-US" altLang="zh-CN" sz="1600" b="1">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B篇：个人梦想与家庭期望（结构分析）</a:t>
            </a:r>
            <a:endParaRPr lang="en-US" sz="1100"/>
          </a:p>
        </p:txBody>
      </p:sp>
      <p:sp>
        <p:nvSpPr>
          <p:cNvPr id="4" name="AutoShape 4"/>
          <p:cNvSpPr/>
          <p:nvPr>
            <p:custDataLst>
              <p:tags r:id="rId2"/>
            </p:custDataLst>
          </p:nvPr>
        </p:nvSpPr>
        <p:spPr>
          <a:xfrm>
            <a:off x="762000" y="1651000"/>
            <a:ext cx="2540000" cy="4445000"/>
          </a:xfrm>
          <a:prstGeom prst="roundRect">
            <a:avLst>
              <a:gd name="adj" fmla="val 6000"/>
            </a:avLst>
          </a:prstGeom>
          <a:solidFill>
            <a:srgbClr val="FFFFFF">
              <a:alpha val="95000"/>
            </a:srgbClr>
          </a:solidFill>
          <a:ln w="25400" cap="flat" cmpd="sng">
            <a:noFill/>
            <a:prstDash val="solid"/>
            <a:round/>
          </a:ln>
          <a:effectLst>
            <a:outerShdw blurRad="203200" dist="76200" dir="2700000" algn="tl" rotWithShape="0">
              <a:srgbClr val="000000">
                <a:alpha val="8000"/>
              </a:srgbClr>
            </a:outerShdw>
          </a:effectLst>
        </p:spPr>
        <p:txBody>
          <a:bodyPr vert="horz" wrap="square" lIns="63500" tIns="63500" rIns="63500" bIns="63500" rtlCol="0" anchor="ctr"/>
          <a:lstStyle/>
          <a:p>
            <a:pPr algn="ctr">
              <a:defRPr/>
            </a:pPr>
          </a:p>
        </p:txBody>
      </p:sp>
      <p:sp>
        <p:nvSpPr>
          <p:cNvPr id="5" name="AutoShape 5"/>
          <p:cNvSpPr/>
          <p:nvPr>
            <p:custDataLst>
              <p:tags r:id="rId3"/>
            </p:custDataLst>
          </p:nvPr>
        </p:nvSpPr>
        <p:spPr>
          <a:xfrm>
            <a:off x="1600200" y="1905000"/>
            <a:ext cx="863600" cy="863600"/>
          </a:xfrm>
          <a:prstGeom prst="ellipse">
            <a:avLst/>
          </a:prstGeom>
          <a:solidFill>
            <a:srgbClr val="A3B899">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6" name="Picture 6"/>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803400" y="2108200"/>
            <a:ext cx="457200" cy="457200"/>
          </a:xfrm>
          <a:prstGeom prst="rect">
            <a:avLst/>
          </a:prstGeom>
        </p:spPr>
      </p:pic>
      <p:sp>
        <p:nvSpPr>
          <p:cNvPr id="7" name="AutoShape 7"/>
          <p:cNvSpPr/>
          <p:nvPr>
            <p:custDataLst>
              <p:tags r:id="rId6"/>
            </p:custDataLst>
          </p:nvPr>
        </p:nvSpPr>
        <p:spPr>
          <a:xfrm>
            <a:off x="952500" y="2921000"/>
            <a:ext cx="2159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01. 引入冲突</a:t>
            </a:r>
            <a:endParaRPr lang="en-US" sz="2000"/>
          </a:p>
          <a:p>
            <a:pPr indent="0" algn="ctr">
              <a:lnSpc>
                <a:spcPct val="125000"/>
              </a:lnSpc>
            </a:pPr>
            <a:r>
              <a:rPr lang="en-US" sz="1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Conflict Introduction</a:t>
            </a:r>
            <a:endParaRPr lang="en-US" sz="1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cxnSp>
        <p:nvCxnSpPr>
          <p:cNvPr id="8" name="Connector 8"/>
          <p:cNvCxnSpPr/>
          <p:nvPr>
            <p:custDataLst>
              <p:tags r:id="rId7"/>
            </p:custDataLst>
          </p:nvPr>
        </p:nvCxnSpPr>
        <p:spPr>
          <a:xfrm rot="-21485">
            <a:off x="1016020" y="3676650"/>
            <a:ext cx="2032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9" name="AutoShape 9"/>
          <p:cNvSpPr/>
          <p:nvPr>
            <p:custDataLst>
              <p:tags r:id="rId8"/>
            </p:custDataLst>
          </p:nvPr>
        </p:nvSpPr>
        <p:spPr>
          <a:xfrm>
            <a:off x="1016000" y="3937000"/>
            <a:ext cx="2032000" cy="1270000"/>
          </a:xfrm>
          <a:prstGeom prst="rect">
            <a:avLst/>
          </a:prstGeom>
          <a:noFill/>
          <a:ln w="12700" cap="flat" cmpd="sng">
            <a:noFill/>
            <a:prstDash val="solid"/>
            <a:round/>
          </a:ln>
        </p:spPr>
        <p:txBody>
          <a:bodyPr vert="horz" wrap="square" lIns="0" tIns="0" rIns="0" bIns="0" rtlCol="0" anchor="t" anchorCtr="0"/>
          <a:lstStyle/>
          <a:p>
            <a:pPr indent="0" algn="l">
              <a:lnSpc>
                <a:spcPct val="117000"/>
              </a:lnSpc>
              <a:defRPr/>
            </a:pPr>
            <a:r>
              <a:rPr lang="en-US" sz="16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梦想（写作）与家庭期望（法律）的根本矛盾。</a:t>
            </a:r>
            <a:endParaRPr lang="en-US" sz="1600"/>
          </a:p>
          <a:p>
            <a:pPr indent="0" algn="l">
              <a:lnSpc>
                <a:spcPct val="117000"/>
              </a:lnSpc>
            </a:pPr>
            <a:r>
              <a:rPr lang="en-US" sz="16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父母的“pleasant hobby”评价带来的失落感</a:t>
            </a:r>
            <a:r>
              <a:rPr lang="en-US" sz="12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en-US" sz="12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custDataLst>
              <p:tags r:id="rId9"/>
            </p:custDataLst>
          </p:nvPr>
        </p:nvSpPr>
        <p:spPr>
          <a:xfrm>
            <a:off x="3556000" y="1651000"/>
            <a:ext cx="2540000" cy="4445000"/>
          </a:xfrm>
          <a:prstGeom prst="roundRect">
            <a:avLst>
              <a:gd name="adj" fmla="val 6000"/>
            </a:avLst>
          </a:prstGeom>
          <a:solidFill>
            <a:srgbClr val="FFFFFF">
              <a:alpha val="95000"/>
            </a:srgbClr>
          </a:solidFill>
          <a:ln w="25400" cap="flat" cmpd="sng">
            <a:noFill/>
            <a:prstDash val="solid"/>
            <a:round/>
          </a:ln>
          <a:effectLst>
            <a:outerShdw blurRad="203200" dist="76200" dir="2700000" algn="tl" rotWithShape="0">
              <a:srgbClr val="000000">
                <a:alpha val="8000"/>
              </a:srgbClr>
            </a:outerShdw>
          </a:effectLst>
        </p:spPr>
        <p:txBody>
          <a:bodyPr vert="horz" wrap="square" lIns="63500" tIns="63500" rIns="63500" bIns="63500" rtlCol="0" anchor="ctr"/>
          <a:lstStyle/>
          <a:p>
            <a:pPr algn="ctr">
              <a:defRPr/>
            </a:pPr>
          </a:p>
        </p:txBody>
      </p:sp>
      <p:sp>
        <p:nvSpPr>
          <p:cNvPr id="11" name="AutoShape 11"/>
          <p:cNvSpPr/>
          <p:nvPr>
            <p:custDataLst>
              <p:tags r:id="rId10"/>
            </p:custDataLst>
          </p:nvPr>
        </p:nvSpPr>
        <p:spPr>
          <a:xfrm>
            <a:off x="4394200" y="1905000"/>
            <a:ext cx="863600" cy="863600"/>
          </a:xfrm>
          <a:prstGeom prst="ellipse">
            <a:avLst/>
          </a:prstGeom>
          <a:solidFill>
            <a:srgbClr val="A3B899">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custDataLst>
              <p:tags r:id="rId11"/>
            </p:custDataLst>
          </p:nvPr>
        </p:nvPicPr>
        <p:blipFill>
          <a:blip r:embed="rId12">
            <a:extLst>
              <a:ext uri="{28A0092B-C50C-407E-A947-70E740481C1C}">
                <a14:useLocalDpi xmlns:a14="http://schemas.microsoft.com/office/drawing/2010/main" val="0"/>
              </a:ext>
            </a:extLst>
          </a:blip>
          <a:stretch>
            <a:fillRect/>
          </a:stretch>
        </p:blipFill>
        <p:spPr>
          <a:xfrm>
            <a:off x="4597400" y="2108200"/>
            <a:ext cx="457200" cy="457200"/>
          </a:xfrm>
          <a:prstGeom prst="rect">
            <a:avLst/>
          </a:prstGeom>
        </p:spPr>
      </p:pic>
      <p:sp>
        <p:nvSpPr>
          <p:cNvPr id="13" name="AutoShape 13"/>
          <p:cNvSpPr/>
          <p:nvPr>
            <p:custDataLst>
              <p:tags r:id="rId13"/>
            </p:custDataLst>
          </p:nvPr>
        </p:nvSpPr>
        <p:spPr>
          <a:xfrm>
            <a:off x="3746500" y="2921000"/>
            <a:ext cx="2159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02. 情节发展</a:t>
            </a:r>
            <a:endParaRPr lang="en-US" sz="2000"/>
          </a:p>
          <a:p>
            <a:pPr indent="0" algn="ctr">
              <a:lnSpc>
                <a:spcPct val="125000"/>
              </a:lnSpc>
            </a:pPr>
            <a:r>
              <a:rPr lang="en-US" sz="1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Plot Development</a:t>
            </a:r>
            <a:endParaRPr lang="en-US" sz="1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cxnSp>
        <p:nvCxnSpPr>
          <p:cNvPr id="14" name="Connector 14"/>
          <p:cNvCxnSpPr/>
          <p:nvPr>
            <p:custDataLst>
              <p:tags r:id="rId14"/>
            </p:custDataLst>
          </p:nvPr>
        </p:nvCxnSpPr>
        <p:spPr>
          <a:xfrm rot="-21485">
            <a:off x="3810020" y="3676650"/>
            <a:ext cx="2032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15" name="AutoShape 15"/>
          <p:cNvSpPr/>
          <p:nvPr>
            <p:custDataLst>
              <p:tags r:id="rId15"/>
            </p:custDataLst>
          </p:nvPr>
        </p:nvSpPr>
        <p:spPr>
          <a:xfrm>
            <a:off x="3810000" y="3937000"/>
            <a:ext cx="2032000" cy="1270000"/>
          </a:xfrm>
          <a:prstGeom prst="rect">
            <a:avLst/>
          </a:prstGeom>
          <a:noFill/>
          <a:ln w="12700" cap="flat" cmpd="sng">
            <a:noFill/>
            <a:prstDash val="solid"/>
            <a:round/>
          </a:ln>
        </p:spPr>
        <p:txBody>
          <a:bodyPr vert="horz" wrap="square" lIns="0" tIns="0" rIns="0" bIns="0" rtlCol="0" anchor="t" anchorCtr="0"/>
          <a:lstStyle/>
          <a:p>
            <a:pPr indent="0" algn="l">
              <a:lnSpc>
                <a:spcPct val="117000"/>
              </a:lnSpc>
              <a:defRPr/>
            </a:pPr>
            <a:r>
              <a:rPr lang="en-US" sz="16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表面遵从法律工作，私下坚持用笔名写作。</a:t>
            </a:r>
            <a:endParaRPr lang="en-US" sz="1600"/>
          </a:p>
          <a:p>
            <a:pPr indent="0" algn="l">
              <a:lnSpc>
                <a:spcPct val="117000"/>
              </a:lnSpc>
            </a:pPr>
            <a:r>
              <a:rPr lang="en-US" sz="16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作品发表于文学期刊，获得了专业的认可。</a:t>
            </a:r>
            <a:endParaRPr lang="en-US" sz="16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6" name="AutoShape 16"/>
          <p:cNvSpPr/>
          <p:nvPr>
            <p:custDataLst>
              <p:tags r:id="rId16"/>
            </p:custDataLst>
          </p:nvPr>
        </p:nvSpPr>
        <p:spPr>
          <a:xfrm>
            <a:off x="6350000" y="1651000"/>
            <a:ext cx="2540000" cy="4445000"/>
          </a:xfrm>
          <a:prstGeom prst="roundRect">
            <a:avLst>
              <a:gd name="adj" fmla="val 6000"/>
            </a:avLst>
          </a:prstGeom>
          <a:solidFill>
            <a:srgbClr val="FFFFFF">
              <a:alpha val="95000"/>
            </a:srgbClr>
          </a:solidFill>
          <a:ln w="25400" cap="flat" cmpd="sng">
            <a:noFill/>
            <a:prstDash val="solid"/>
            <a:round/>
          </a:ln>
          <a:effectLst>
            <a:outerShdw blurRad="203200" dist="76200" dir="2700000" algn="tl" rotWithShape="0">
              <a:srgbClr val="000000">
                <a:alpha val="8000"/>
              </a:srgbClr>
            </a:outerShdw>
          </a:effectLst>
        </p:spPr>
        <p:txBody>
          <a:bodyPr vert="horz" wrap="square" lIns="63500" tIns="63500" rIns="63500" bIns="63500" rtlCol="0" anchor="ctr"/>
          <a:lstStyle/>
          <a:p>
            <a:pPr algn="ctr">
              <a:defRPr/>
            </a:pPr>
          </a:p>
        </p:txBody>
      </p:sp>
      <p:sp>
        <p:nvSpPr>
          <p:cNvPr id="17" name="AutoShape 17"/>
          <p:cNvSpPr/>
          <p:nvPr>
            <p:custDataLst>
              <p:tags r:id="rId17"/>
            </p:custDataLst>
          </p:nvPr>
        </p:nvSpPr>
        <p:spPr>
          <a:xfrm>
            <a:off x="7188200" y="1905000"/>
            <a:ext cx="863600" cy="863600"/>
          </a:xfrm>
          <a:prstGeom prst="ellipse">
            <a:avLst/>
          </a:prstGeom>
          <a:solidFill>
            <a:srgbClr val="A3B899">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18" name="Picture 18"/>
          <p:cNvPicPr>
            <a:picLocks noChangeAspect="1"/>
          </p:cNvPicPr>
          <p:nvPr>
            <p:custDataLst>
              <p:tags r:id="rId18"/>
            </p:custDataLst>
          </p:nvPr>
        </p:nvPicPr>
        <p:blipFill>
          <a:blip r:embed="rId19">
            <a:extLst>
              <a:ext uri="{28A0092B-C50C-407E-A947-70E740481C1C}">
                <a14:useLocalDpi xmlns:a14="http://schemas.microsoft.com/office/drawing/2010/main" val="0"/>
              </a:ext>
            </a:extLst>
          </a:blip>
          <a:stretch>
            <a:fillRect/>
          </a:stretch>
        </p:blipFill>
        <p:spPr>
          <a:xfrm>
            <a:off x="7391400" y="2108200"/>
            <a:ext cx="457200" cy="457200"/>
          </a:xfrm>
          <a:prstGeom prst="rect">
            <a:avLst/>
          </a:prstGeom>
        </p:spPr>
      </p:pic>
      <p:sp>
        <p:nvSpPr>
          <p:cNvPr id="19" name="AutoShape 19"/>
          <p:cNvSpPr/>
          <p:nvPr>
            <p:custDataLst>
              <p:tags r:id="rId20"/>
            </p:custDataLst>
          </p:nvPr>
        </p:nvSpPr>
        <p:spPr>
          <a:xfrm>
            <a:off x="6540500" y="2921000"/>
            <a:ext cx="2159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03. 高潮与顿悟</a:t>
            </a:r>
            <a:endParaRPr lang="en-US" sz="2000"/>
          </a:p>
          <a:p>
            <a:pPr indent="0" algn="ctr">
              <a:lnSpc>
                <a:spcPct val="125000"/>
              </a:lnSpc>
            </a:pPr>
            <a:r>
              <a:rPr lang="en-US" sz="1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Climax &amp; Epiphany</a:t>
            </a:r>
            <a:endParaRPr lang="en-US" sz="1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cxnSp>
        <p:nvCxnSpPr>
          <p:cNvPr id="20" name="Connector 20"/>
          <p:cNvCxnSpPr/>
          <p:nvPr>
            <p:custDataLst>
              <p:tags r:id="rId21"/>
            </p:custDataLst>
          </p:nvPr>
        </p:nvCxnSpPr>
        <p:spPr>
          <a:xfrm rot="-21485">
            <a:off x="6604020" y="3676650"/>
            <a:ext cx="2032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21" name="AutoShape 21"/>
          <p:cNvSpPr/>
          <p:nvPr>
            <p:custDataLst>
              <p:tags r:id="rId22"/>
            </p:custDataLst>
          </p:nvPr>
        </p:nvSpPr>
        <p:spPr>
          <a:xfrm>
            <a:off x="6604000" y="3937000"/>
            <a:ext cx="2032000" cy="1270000"/>
          </a:xfrm>
          <a:prstGeom prst="rect">
            <a:avLst/>
          </a:prstGeom>
          <a:noFill/>
          <a:ln w="12700" cap="flat" cmpd="sng">
            <a:noFill/>
            <a:prstDash val="solid"/>
            <a:round/>
          </a:ln>
        </p:spPr>
        <p:txBody>
          <a:bodyPr vert="horz" wrap="square" lIns="0" tIns="0" rIns="0" bIns="0" rtlCol="0" anchor="t" anchorCtr="0"/>
          <a:lstStyle/>
          <a:p>
            <a:pPr indent="0" algn="l">
              <a:lnSpc>
                <a:spcPct val="117000"/>
              </a:lnSpc>
              <a:defRPr/>
            </a:pPr>
            <a:r>
              <a:rPr lang="en-US" sz="16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父母发现真相后表现出震惊与不解。</a:t>
            </a:r>
            <a:endParaRPr lang="en-US" sz="1600"/>
          </a:p>
          <a:p>
            <a:pPr indent="0" algn="l">
              <a:lnSpc>
                <a:spcPct val="117000"/>
              </a:lnSpc>
            </a:pPr>
            <a:r>
              <a:rPr lang="en-US" sz="16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顿悟：过往的冲突不是障碍，而是创作的核心素材。</a:t>
            </a:r>
            <a:endParaRPr lang="en-US" sz="16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2" name="AutoShape 22"/>
          <p:cNvSpPr/>
          <p:nvPr>
            <p:custDataLst>
              <p:tags r:id="rId23"/>
            </p:custDataLst>
          </p:nvPr>
        </p:nvSpPr>
        <p:spPr>
          <a:xfrm>
            <a:off x="9144000" y="1651000"/>
            <a:ext cx="2540000" cy="4445000"/>
          </a:xfrm>
          <a:prstGeom prst="roundRect">
            <a:avLst>
              <a:gd name="adj" fmla="val 6000"/>
            </a:avLst>
          </a:prstGeom>
          <a:solidFill>
            <a:srgbClr val="FFFFFF">
              <a:alpha val="95000"/>
            </a:srgbClr>
          </a:solidFill>
          <a:ln w="25400" cap="flat" cmpd="sng">
            <a:noFill/>
            <a:prstDash val="solid"/>
            <a:round/>
          </a:ln>
          <a:effectLst>
            <a:outerShdw blurRad="203200" dist="76200" dir="2700000" algn="tl" rotWithShape="0">
              <a:srgbClr val="000000">
                <a:alpha val="8000"/>
              </a:srgbClr>
            </a:outerShdw>
          </a:effectLst>
        </p:spPr>
        <p:txBody>
          <a:bodyPr vert="horz" wrap="square" lIns="63500" tIns="63500" rIns="63500" bIns="63500" rtlCol="0" anchor="ctr"/>
          <a:lstStyle/>
          <a:p>
            <a:pPr algn="ctr">
              <a:defRPr/>
            </a:pPr>
          </a:p>
        </p:txBody>
      </p:sp>
      <p:sp>
        <p:nvSpPr>
          <p:cNvPr id="23" name="AutoShape 23"/>
          <p:cNvSpPr/>
          <p:nvPr>
            <p:custDataLst>
              <p:tags r:id="rId24"/>
            </p:custDataLst>
          </p:nvPr>
        </p:nvSpPr>
        <p:spPr>
          <a:xfrm>
            <a:off x="9982200" y="1905000"/>
            <a:ext cx="863600" cy="863600"/>
          </a:xfrm>
          <a:prstGeom prst="ellipse">
            <a:avLst/>
          </a:prstGeom>
          <a:solidFill>
            <a:srgbClr val="A3B899">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24" name="Picture 24"/>
          <p:cNvPicPr>
            <a:picLocks noChangeAspect="1"/>
          </p:cNvPicPr>
          <p:nvPr>
            <p:custDataLst>
              <p:tags r:id="rId25"/>
            </p:custDataLst>
          </p:nvPr>
        </p:nvPicPr>
        <p:blipFill>
          <a:blip r:embed="rId26">
            <a:extLst>
              <a:ext uri="{28A0092B-C50C-407E-A947-70E740481C1C}">
                <a14:useLocalDpi xmlns:a14="http://schemas.microsoft.com/office/drawing/2010/main" val="0"/>
              </a:ext>
            </a:extLst>
          </a:blip>
          <a:stretch>
            <a:fillRect/>
          </a:stretch>
        </p:blipFill>
        <p:spPr>
          <a:xfrm>
            <a:off x="10185400" y="2108200"/>
            <a:ext cx="457200" cy="457200"/>
          </a:xfrm>
          <a:prstGeom prst="rect">
            <a:avLst/>
          </a:prstGeom>
        </p:spPr>
      </p:pic>
      <p:sp>
        <p:nvSpPr>
          <p:cNvPr id="25" name="AutoShape 25"/>
          <p:cNvSpPr/>
          <p:nvPr>
            <p:custDataLst>
              <p:tags r:id="rId27"/>
            </p:custDataLst>
          </p:nvPr>
        </p:nvSpPr>
        <p:spPr>
          <a:xfrm>
            <a:off x="9334500" y="2921000"/>
            <a:ext cx="2159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04. 主题升华</a:t>
            </a:r>
            <a:endParaRPr lang="en-US" sz="1800"/>
          </a:p>
          <a:p>
            <a:pPr indent="0" algn="ctr">
              <a:lnSpc>
                <a:spcPct val="125000"/>
              </a:lnSpc>
            </a:pPr>
            <a:r>
              <a:rPr lang="en-US" sz="1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Thematic Elevation</a:t>
            </a:r>
            <a:endParaRPr lang="en-US" sz="1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cxnSp>
        <p:nvCxnSpPr>
          <p:cNvPr id="26" name="Connector 26"/>
          <p:cNvCxnSpPr/>
          <p:nvPr>
            <p:custDataLst>
              <p:tags r:id="rId28"/>
            </p:custDataLst>
          </p:nvPr>
        </p:nvCxnSpPr>
        <p:spPr>
          <a:xfrm rot="-21485">
            <a:off x="9398020" y="3676650"/>
            <a:ext cx="2032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27" name="AutoShape 27"/>
          <p:cNvSpPr/>
          <p:nvPr>
            <p:custDataLst>
              <p:tags r:id="rId29"/>
            </p:custDataLst>
          </p:nvPr>
        </p:nvSpPr>
        <p:spPr>
          <a:xfrm>
            <a:off x="9398000" y="3937000"/>
            <a:ext cx="2032000" cy="1270000"/>
          </a:xfrm>
          <a:prstGeom prst="rect">
            <a:avLst/>
          </a:prstGeom>
          <a:noFill/>
          <a:ln w="12700" cap="flat" cmpd="sng">
            <a:noFill/>
            <a:prstDash val="solid"/>
            <a:round/>
          </a:ln>
        </p:spPr>
        <p:txBody>
          <a:bodyPr vert="horz" wrap="square" lIns="0" tIns="0" rIns="0" bIns="0" rtlCol="0" anchor="t" anchorCtr="0"/>
          <a:lstStyle/>
          <a:p>
            <a:pPr indent="0" algn="l">
              <a:lnSpc>
                <a:spcPct val="117000"/>
              </a:lnSpc>
              <a:defRPr/>
            </a:pPr>
            <a:r>
              <a:rPr lang="en-US" sz="16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冲突不仅是成长的阻力，更是催化剂。</a:t>
            </a:r>
            <a:endParaRPr lang="en-US" sz="1600"/>
          </a:p>
          <a:p>
            <a:pPr indent="0" algn="l">
              <a:lnSpc>
                <a:spcPct val="117000"/>
              </a:lnSpc>
            </a:pPr>
            <a:r>
              <a:rPr lang="en-US" sz="16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生活中的矛盾体验是艺术创作最宝贵的源泉。</a:t>
            </a:r>
            <a:endParaRPr lang="en-US" sz="16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strVal val="#ppt_w*0.70"/>
                                          </p:val>
                                        </p:tav>
                                        <p:tav tm="100000">
                                          <p:val>
                                            <p:strVal val="#ppt_w"/>
                                          </p:val>
                                        </p:tav>
                                      </p:tavLst>
                                    </p:anim>
                                    <p:anim calcmode="lin" valueType="num">
                                      <p:cBhvr>
                                        <p:cTn id="18" dur="1000" fill="hold"/>
                                        <p:tgtEl>
                                          <p:spTgt spid="9"/>
                                        </p:tgtEl>
                                        <p:attrNameLst>
                                          <p:attrName>ppt_h</p:attrName>
                                        </p:attrNameLst>
                                      </p:cBhvr>
                                      <p:tavLst>
                                        <p:tav tm="0">
                                          <p:val>
                                            <p:strVal val="#ppt_h"/>
                                          </p:val>
                                        </p:tav>
                                        <p:tav tm="100000">
                                          <p:val>
                                            <p:strVal val="#ppt_h"/>
                                          </p:val>
                                        </p:tav>
                                      </p:tavLst>
                                    </p:anim>
                                    <p:animEffect transition="in" filter="fade">
                                      <p:cBhvr>
                                        <p:cTn id="19" dur="1000"/>
                                        <p:tgtEl>
                                          <p:spTgt spid="9"/>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1000" fill="hold"/>
                                        <p:tgtEl>
                                          <p:spTgt spid="4"/>
                                        </p:tgtEl>
                                        <p:attrNameLst>
                                          <p:attrName>ppt_w</p:attrName>
                                        </p:attrNameLst>
                                      </p:cBhvr>
                                      <p:tavLst>
                                        <p:tav tm="0">
                                          <p:val>
                                            <p:strVal val="#ppt_w*0.70"/>
                                          </p:val>
                                        </p:tav>
                                        <p:tav tm="100000">
                                          <p:val>
                                            <p:strVal val="#ppt_w"/>
                                          </p:val>
                                        </p:tav>
                                      </p:tavLst>
                                    </p:anim>
                                    <p:anim calcmode="lin" valueType="num">
                                      <p:cBhvr>
                                        <p:cTn id="23" dur="1000" fill="hold"/>
                                        <p:tgtEl>
                                          <p:spTgt spid="4"/>
                                        </p:tgtEl>
                                        <p:attrNameLst>
                                          <p:attrName>ppt_h</p:attrName>
                                        </p:attrNameLst>
                                      </p:cBhvr>
                                      <p:tavLst>
                                        <p:tav tm="0">
                                          <p:val>
                                            <p:strVal val="#ppt_h"/>
                                          </p:val>
                                        </p:tav>
                                        <p:tav tm="100000">
                                          <p:val>
                                            <p:strVal val="#ppt_h"/>
                                          </p:val>
                                        </p:tav>
                                      </p:tavLst>
                                    </p:anim>
                                    <p:animEffect transition="in" filter="fade">
                                      <p:cBhvr>
                                        <p:cTn id="24" dur="10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1000" fill="hold"/>
                                        <p:tgtEl>
                                          <p:spTgt spid="11"/>
                                        </p:tgtEl>
                                        <p:attrNameLst>
                                          <p:attrName>ppt_w</p:attrName>
                                        </p:attrNameLst>
                                      </p:cBhvr>
                                      <p:tavLst>
                                        <p:tav tm="0">
                                          <p:val>
                                            <p:strVal val="#ppt_w*0.70"/>
                                          </p:val>
                                        </p:tav>
                                        <p:tav tm="100000">
                                          <p:val>
                                            <p:strVal val="#ppt_w"/>
                                          </p:val>
                                        </p:tav>
                                      </p:tavLst>
                                    </p:anim>
                                    <p:anim calcmode="lin" valueType="num">
                                      <p:cBhvr>
                                        <p:cTn id="30" dur="1000" fill="hold"/>
                                        <p:tgtEl>
                                          <p:spTgt spid="11"/>
                                        </p:tgtEl>
                                        <p:attrNameLst>
                                          <p:attrName>ppt_h</p:attrName>
                                        </p:attrNameLst>
                                      </p:cBhvr>
                                      <p:tavLst>
                                        <p:tav tm="0">
                                          <p:val>
                                            <p:strVal val="#ppt_h"/>
                                          </p:val>
                                        </p:tav>
                                        <p:tav tm="100000">
                                          <p:val>
                                            <p:strVal val="#ppt_h"/>
                                          </p:val>
                                        </p:tav>
                                      </p:tavLst>
                                    </p:anim>
                                    <p:animEffect transition="in" filter="fade">
                                      <p:cBhvr>
                                        <p:cTn id="31" dur="1000"/>
                                        <p:tgtEl>
                                          <p:spTgt spid="11"/>
                                        </p:tgtEl>
                                      </p:cBhvr>
                                    </p:animEffect>
                                  </p:childTnLst>
                                </p:cTn>
                              </p:par>
                              <p:par>
                                <p:cTn id="32" presetID="55"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1000" fill="hold"/>
                                        <p:tgtEl>
                                          <p:spTgt spid="10"/>
                                        </p:tgtEl>
                                        <p:attrNameLst>
                                          <p:attrName>ppt_w</p:attrName>
                                        </p:attrNameLst>
                                      </p:cBhvr>
                                      <p:tavLst>
                                        <p:tav tm="0">
                                          <p:val>
                                            <p:strVal val="#ppt_w*0.70"/>
                                          </p:val>
                                        </p:tav>
                                        <p:tav tm="100000">
                                          <p:val>
                                            <p:strVal val="#ppt_w"/>
                                          </p:val>
                                        </p:tav>
                                      </p:tavLst>
                                    </p:anim>
                                    <p:anim calcmode="lin" valueType="num">
                                      <p:cBhvr>
                                        <p:cTn id="35" dur="1000" fill="hold"/>
                                        <p:tgtEl>
                                          <p:spTgt spid="10"/>
                                        </p:tgtEl>
                                        <p:attrNameLst>
                                          <p:attrName>ppt_h</p:attrName>
                                        </p:attrNameLst>
                                      </p:cBhvr>
                                      <p:tavLst>
                                        <p:tav tm="0">
                                          <p:val>
                                            <p:strVal val="#ppt_h"/>
                                          </p:val>
                                        </p:tav>
                                        <p:tav tm="100000">
                                          <p:val>
                                            <p:strVal val="#ppt_h"/>
                                          </p:val>
                                        </p:tav>
                                      </p:tavLst>
                                    </p:anim>
                                    <p:animEffect transition="in" filter="fade">
                                      <p:cBhvr>
                                        <p:cTn id="36" dur="1000"/>
                                        <p:tgtEl>
                                          <p:spTgt spid="10"/>
                                        </p:tgtEl>
                                      </p:cBhvr>
                                    </p:animEffect>
                                  </p:childTnLst>
                                </p:cTn>
                              </p:par>
                              <p:par>
                                <p:cTn id="37" presetID="55"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1000" fill="hold"/>
                                        <p:tgtEl>
                                          <p:spTgt spid="13"/>
                                        </p:tgtEl>
                                        <p:attrNameLst>
                                          <p:attrName>ppt_w</p:attrName>
                                        </p:attrNameLst>
                                      </p:cBhvr>
                                      <p:tavLst>
                                        <p:tav tm="0">
                                          <p:val>
                                            <p:strVal val="#ppt_w*0.70"/>
                                          </p:val>
                                        </p:tav>
                                        <p:tav tm="100000">
                                          <p:val>
                                            <p:strVal val="#ppt_w"/>
                                          </p:val>
                                        </p:tav>
                                      </p:tavLst>
                                    </p:anim>
                                    <p:anim calcmode="lin" valueType="num">
                                      <p:cBhvr>
                                        <p:cTn id="40" dur="1000" fill="hold"/>
                                        <p:tgtEl>
                                          <p:spTgt spid="13"/>
                                        </p:tgtEl>
                                        <p:attrNameLst>
                                          <p:attrName>ppt_h</p:attrName>
                                        </p:attrNameLst>
                                      </p:cBhvr>
                                      <p:tavLst>
                                        <p:tav tm="0">
                                          <p:val>
                                            <p:strVal val="#ppt_h"/>
                                          </p:val>
                                        </p:tav>
                                        <p:tav tm="100000">
                                          <p:val>
                                            <p:strVal val="#ppt_h"/>
                                          </p:val>
                                        </p:tav>
                                      </p:tavLst>
                                    </p:anim>
                                    <p:animEffect transition="in" filter="fade">
                                      <p:cBhvr>
                                        <p:cTn id="41" dur="1000"/>
                                        <p:tgtEl>
                                          <p:spTgt spid="13"/>
                                        </p:tgtEl>
                                      </p:cBhvr>
                                    </p:animEffect>
                                  </p:childTnLst>
                                </p:cTn>
                              </p:par>
                              <p:par>
                                <p:cTn id="42" presetID="55"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strVal val="#ppt_w*0.70"/>
                                          </p:val>
                                        </p:tav>
                                        <p:tav tm="100000">
                                          <p:val>
                                            <p:strVal val="#ppt_w"/>
                                          </p:val>
                                        </p:tav>
                                      </p:tavLst>
                                    </p:anim>
                                    <p:anim calcmode="lin" valueType="num">
                                      <p:cBhvr>
                                        <p:cTn id="45" dur="1000" fill="hold"/>
                                        <p:tgtEl>
                                          <p:spTgt spid="15"/>
                                        </p:tgtEl>
                                        <p:attrNameLst>
                                          <p:attrName>ppt_h</p:attrName>
                                        </p:attrNameLst>
                                      </p:cBhvr>
                                      <p:tavLst>
                                        <p:tav tm="0">
                                          <p:val>
                                            <p:strVal val="#ppt_h"/>
                                          </p:val>
                                        </p:tav>
                                        <p:tav tm="100000">
                                          <p:val>
                                            <p:strVal val="#ppt_h"/>
                                          </p:val>
                                        </p:tav>
                                      </p:tavLst>
                                    </p:anim>
                                    <p:animEffect transition="in" filter="fade">
                                      <p:cBhvr>
                                        <p:cTn id="46" dur="1000"/>
                                        <p:tgtEl>
                                          <p:spTgt spid="15"/>
                                        </p:tgtEl>
                                      </p:cBhvr>
                                    </p:animEffect>
                                  </p:childTnLst>
                                </p:cTn>
                              </p:par>
                            </p:childTnLst>
                          </p:cTn>
                        </p:par>
                      </p:childTnLst>
                    </p:cTn>
                  </p:par>
                  <p:par>
                    <p:cTn id="47" fill="hold">
                      <p:stCondLst>
                        <p:cond delay="indefinite"/>
                      </p:stCondLst>
                      <p:childTnLst>
                        <p:par>
                          <p:cTn id="48" fill="hold">
                            <p:stCondLst>
                              <p:cond delay="0"/>
                            </p:stCondLst>
                            <p:childTnLst>
                              <p:par>
                                <p:cTn id="49" presetID="55"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1000" fill="hold"/>
                                        <p:tgtEl>
                                          <p:spTgt spid="17"/>
                                        </p:tgtEl>
                                        <p:attrNameLst>
                                          <p:attrName>ppt_w</p:attrName>
                                        </p:attrNameLst>
                                      </p:cBhvr>
                                      <p:tavLst>
                                        <p:tav tm="0">
                                          <p:val>
                                            <p:strVal val="#ppt_w*0.70"/>
                                          </p:val>
                                        </p:tav>
                                        <p:tav tm="100000">
                                          <p:val>
                                            <p:strVal val="#ppt_w"/>
                                          </p:val>
                                        </p:tav>
                                      </p:tavLst>
                                    </p:anim>
                                    <p:anim calcmode="lin" valueType="num">
                                      <p:cBhvr>
                                        <p:cTn id="52" dur="1000" fill="hold"/>
                                        <p:tgtEl>
                                          <p:spTgt spid="17"/>
                                        </p:tgtEl>
                                        <p:attrNameLst>
                                          <p:attrName>ppt_h</p:attrName>
                                        </p:attrNameLst>
                                      </p:cBhvr>
                                      <p:tavLst>
                                        <p:tav tm="0">
                                          <p:val>
                                            <p:strVal val="#ppt_h"/>
                                          </p:val>
                                        </p:tav>
                                        <p:tav tm="100000">
                                          <p:val>
                                            <p:strVal val="#ppt_h"/>
                                          </p:val>
                                        </p:tav>
                                      </p:tavLst>
                                    </p:anim>
                                    <p:animEffect transition="in" filter="fade">
                                      <p:cBhvr>
                                        <p:cTn id="53" dur="1000"/>
                                        <p:tgtEl>
                                          <p:spTgt spid="17"/>
                                        </p:tgtEl>
                                      </p:cBhvr>
                                    </p:animEffect>
                                  </p:childTnLst>
                                </p:cTn>
                              </p:par>
                              <p:par>
                                <p:cTn id="54" presetID="55" presetClass="entr" presetSubtype="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1000" fill="hold"/>
                                        <p:tgtEl>
                                          <p:spTgt spid="19"/>
                                        </p:tgtEl>
                                        <p:attrNameLst>
                                          <p:attrName>ppt_w</p:attrName>
                                        </p:attrNameLst>
                                      </p:cBhvr>
                                      <p:tavLst>
                                        <p:tav tm="0">
                                          <p:val>
                                            <p:strVal val="#ppt_w*0.70"/>
                                          </p:val>
                                        </p:tav>
                                        <p:tav tm="100000">
                                          <p:val>
                                            <p:strVal val="#ppt_w"/>
                                          </p:val>
                                        </p:tav>
                                      </p:tavLst>
                                    </p:anim>
                                    <p:anim calcmode="lin" valueType="num">
                                      <p:cBhvr>
                                        <p:cTn id="57" dur="1000" fill="hold"/>
                                        <p:tgtEl>
                                          <p:spTgt spid="19"/>
                                        </p:tgtEl>
                                        <p:attrNameLst>
                                          <p:attrName>ppt_h</p:attrName>
                                        </p:attrNameLst>
                                      </p:cBhvr>
                                      <p:tavLst>
                                        <p:tav tm="0">
                                          <p:val>
                                            <p:strVal val="#ppt_h"/>
                                          </p:val>
                                        </p:tav>
                                        <p:tav tm="100000">
                                          <p:val>
                                            <p:strVal val="#ppt_h"/>
                                          </p:val>
                                        </p:tav>
                                      </p:tavLst>
                                    </p:anim>
                                    <p:animEffect transition="in" filter="fade">
                                      <p:cBhvr>
                                        <p:cTn id="58" dur="1000"/>
                                        <p:tgtEl>
                                          <p:spTgt spid="19"/>
                                        </p:tgtEl>
                                      </p:cBhvr>
                                    </p:animEffect>
                                  </p:childTnLst>
                                </p:cTn>
                              </p:par>
                              <p:par>
                                <p:cTn id="59" presetID="55"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1000" fill="hold"/>
                                        <p:tgtEl>
                                          <p:spTgt spid="16"/>
                                        </p:tgtEl>
                                        <p:attrNameLst>
                                          <p:attrName>ppt_w</p:attrName>
                                        </p:attrNameLst>
                                      </p:cBhvr>
                                      <p:tavLst>
                                        <p:tav tm="0">
                                          <p:val>
                                            <p:strVal val="#ppt_w*0.70"/>
                                          </p:val>
                                        </p:tav>
                                        <p:tav tm="100000">
                                          <p:val>
                                            <p:strVal val="#ppt_w"/>
                                          </p:val>
                                        </p:tav>
                                      </p:tavLst>
                                    </p:anim>
                                    <p:anim calcmode="lin" valueType="num">
                                      <p:cBhvr>
                                        <p:cTn id="62" dur="1000" fill="hold"/>
                                        <p:tgtEl>
                                          <p:spTgt spid="16"/>
                                        </p:tgtEl>
                                        <p:attrNameLst>
                                          <p:attrName>ppt_h</p:attrName>
                                        </p:attrNameLst>
                                      </p:cBhvr>
                                      <p:tavLst>
                                        <p:tav tm="0">
                                          <p:val>
                                            <p:strVal val="#ppt_h"/>
                                          </p:val>
                                        </p:tav>
                                        <p:tav tm="100000">
                                          <p:val>
                                            <p:strVal val="#ppt_h"/>
                                          </p:val>
                                        </p:tav>
                                      </p:tavLst>
                                    </p:anim>
                                    <p:animEffect transition="in" filter="fade">
                                      <p:cBhvr>
                                        <p:cTn id="63" dur="1000"/>
                                        <p:tgtEl>
                                          <p:spTgt spid="16"/>
                                        </p:tgtEl>
                                      </p:cBhvr>
                                    </p:animEffect>
                                  </p:childTnLst>
                                </p:cTn>
                              </p:par>
                              <p:par>
                                <p:cTn id="64" presetID="55" presetClass="entr" presetSubtype="0"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1000" fill="hold"/>
                                        <p:tgtEl>
                                          <p:spTgt spid="21"/>
                                        </p:tgtEl>
                                        <p:attrNameLst>
                                          <p:attrName>ppt_w</p:attrName>
                                        </p:attrNameLst>
                                      </p:cBhvr>
                                      <p:tavLst>
                                        <p:tav tm="0">
                                          <p:val>
                                            <p:strVal val="#ppt_w*0.70"/>
                                          </p:val>
                                        </p:tav>
                                        <p:tav tm="100000">
                                          <p:val>
                                            <p:strVal val="#ppt_w"/>
                                          </p:val>
                                        </p:tav>
                                      </p:tavLst>
                                    </p:anim>
                                    <p:anim calcmode="lin" valueType="num">
                                      <p:cBhvr>
                                        <p:cTn id="67" dur="1000" fill="hold"/>
                                        <p:tgtEl>
                                          <p:spTgt spid="21"/>
                                        </p:tgtEl>
                                        <p:attrNameLst>
                                          <p:attrName>ppt_h</p:attrName>
                                        </p:attrNameLst>
                                      </p:cBhvr>
                                      <p:tavLst>
                                        <p:tav tm="0">
                                          <p:val>
                                            <p:strVal val="#ppt_h"/>
                                          </p:val>
                                        </p:tav>
                                        <p:tav tm="100000">
                                          <p:val>
                                            <p:strVal val="#ppt_h"/>
                                          </p:val>
                                        </p:tav>
                                      </p:tavLst>
                                    </p:anim>
                                    <p:animEffect transition="in" filter="fade">
                                      <p:cBhvr>
                                        <p:cTn id="68" dur="1000"/>
                                        <p:tgtEl>
                                          <p:spTgt spid="21"/>
                                        </p:tgtEl>
                                      </p:cBhvr>
                                    </p:animEffect>
                                  </p:childTnLst>
                                </p:cTn>
                              </p:par>
                            </p:childTnLst>
                          </p:cTn>
                        </p:par>
                      </p:childTnLst>
                    </p:cTn>
                  </p:par>
                  <p:par>
                    <p:cTn id="69" fill="hold">
                      <p:stCondLst>
                        <p:cond delay="indefinite"/>
                      </p:stCondLst>
                      <p:childTnLst>
                        <p:par>
                          <p:cTn id="70" fill="hold">
                            <p:stCondLst>
                              <p:cond delay="0"/>
                            </p:stCondLst>
                            <p:childTnLst>
                              <p:par>
                                <p:cTn id="71" presetID="55" presetClass="entr" presetSubtype="0" fill="hold" grpId="0" nodeType="click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p:cTn id="73" dur="1000" fill="hold"/>
                                        <p:tgtEl>
                                          <p:spTgt spid="22"/>
                                        </p:tgtEl>
                                        <p:attrNameLst>
                                          <p:attrName>ppt_w</p:attrName>
                                        </p:attrNameLst>
                                      </p:cBhvr>
                                      <p:tavLst>
                                        <p:tav tm="0">
                                          <p:val>
                                            <p:strVal val="#ppt_w*0.70"/>
                                          </p:val>
                                        </p:tav>
                                        <p:tav tm="100000">
                                          <p:val>
                                            <p:strVal val="#ppt_w"/>
                                          </p:val>
                                        </p:tav>
                                      </p:tavLst>
                                    </p:anim>
                                    <p:anim calcmode="lin" valueType="num">
                                      <p:cBhvr>
                                        <p:cTn id="74" dur="1000" fill="hold"/>
                                        <p:tgtEl>
                                          <p:spTgt spid="22"/>
                                        </p:tgtEl>
                                        <p:attrNameLst>
                                          <p:attrName>ppt_h</p:attrName>
                                        </p:attrNameLst>
                                      </p:cBhvr>
                                      <p:tavLst>
                                        <p:tav tm="0">
                                          <p:val>
                                            <p:strVal val="#ppt_h"/>
                                          </p:val>
                                        </p:tav>
                                        <p:tav tm="100000">
                                          <p:val>
                                            <p:strVal val="#ppt_h"/>
                                          </p:val>
                                        </p:tav>
                                      </p:tavLst>
                                    </p:anim>
                                    <p:animEffect transition="in" filter="fade">
                                      <p:cBhvr>
                                        <p:cTn id="75" dur="1000"/>
                                        <p:tgtEl>
                                          <p:spTgt spid="22"/>
                                        </p:tgtEl>
                                      </p:cBhvr>
                                    </p:animEffect>
                                  </p:childTnLst>
                                </p:cTn>
                              </p:par>
                              <p:par>
                                <p:cTn id="76" presetID="55" presetClass="entr" presetSubtype="0" fill="hold" grpId="0" nodeType="with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p:cTn id="78" dur="1000" fill="hold"/>
                                        <p:tgtEl>
                                          <p:spTgt spid="23"/>
                                        </p:tgtEl>
                                        <p:attrNameLst>
                                          <p:attrName>ppt_w</p:attrName>
                                        </p:attrNameLst>
                                      </p:cBhvr>
                                      <p:tavLst>
                                        <p:tav tm="0">
                                          <p:val>
                                            <p:strVal val="#ppt_w*0.70"/>
                                          </p:val>
                                        </p:tav>
                                        <p:tav tm="100000">
                                          <p:val>
                                            <p:strVal val="#ppt_w"/>
                                          </p:val>
                                        </p:tav>
                                      </p:tavLst>
                                    </p:anim>
                                    <p:anim calcmode="lin" valueType="num">
                                      <p:cBhvr>
                                        <p:cTn id="79" dur="1000" fill="hold"/>
                                        <p:tgtEl>
                                          <p:spTgt spid="23"/>
                                        </p:tgtEl>
                                        <p:attrNameLst>
                                          <p:attrName>ppt_h</p:attrName>
                                        </p:attrNameLst>
                                      </p:cBhvr>
                                      <p:tavLst>
                                        <p:tav tm="0">
                                          <p:val>
                                            <p:strVal val="#ppt_h"/>
                                          </p:val>
                                        </p:tav>
                                        <p:tav tm="100000">
                                          <p:val>
                                            <p:strVal val="#ppt_h"/>
                                          </p:val>
                                        </p:tav>
                                      </p:tavLst>
                                    </p:anim>
                                    <p:animEffect transition="in" filter="fade">
                                      <p:cBhvr>
                                        <p:cTn id="80" dur="1000"/>
                                        <p:tgtEl>
                                          <p:spTgt spid="23"/>
                                        </p:tgtEl>
                                      </p:cBhvr>
                                    </p:animEffect>
                                  </p:childTnLst>
                                </p:cTn>
                              </p:par>
                              <p:par>
                                <p:cTn id="81" presetID="55" presetClass="entr" presetSubtype="0" fill="hold" nodeType="withEffect">
                                  <p:stCondLst>
                                    <p:cond delay="0"/>
                                  </p:stCondLst>
                                  <p:childTnLst>
                                    <p:set>
                                      <p:cBhvr>
                                        <p:cTn id="82" dur="1" fill="hold">
                                          <p:stCondLst>
                                            <p:cond delay="0"/>
                                          </p:stCondLst>
                                        </p:cTn>
                                        <p:tgtEl>
                                          <p:spTgt spid="24"/>
                                        </p:tgtEl>
                                        <p:attrNameLst>
                                          <p:attrName>style.visibility</p:attrName>
                                        </p:attrNameLst>
                                      </p:cBhvr>
                                      <p:to>
                                        <p:strVal val="visible"/>
                                      </p:to>
                                    </p:set>
                                    <p:anim calcmode="lin" valueType="num">
                                      <p:cBhvr>
                                        <p:cTn id="83" dur="1000" fill="hold"/>
                                        <p:tgtEl>
                                          <p:spTgt spid="24"/>
                                        </p:tgtEl>
                                        <p:attrNameLst>
                                          <p:attrName>ppt_w</p:attrName>
                                        </p:attrNameLst>
                                      </p:cBhvr>
                                      <p:tavLst>
                                        <p:tav tm="0">
                                          <p:val>
                                            <p:strVal val="#ppt_w*0.70"/>
                                          </p:val>
                                        </p:tav>
                                        <p:tav tm="100000">
                                          <p:val>
                                            <p:strVal val="#ppt_w"/>
                                          </p:val>
                                        </p:tav>
                                      </p:tavLst>
                                    </p:anim>
                                    <p:anim calcmode="lin" valueType="num">
                                      <p:cBhvr>
                                        <p:cTn id="84" dur="1000" fill="hold"/>
                                        <p:tgtEl>
                                          <p:spTgt spid="24"/>
                                        </p:tgtEl>
                                        <p:attrNameLst>
                                          <p:attrName>ppt_h</p:attrName>
                                        </p:attrNameLst>
                                      </p:cBhvr>
                                      <p:tavLst>
                                        <p:tav tm="0">
                                          <p:val>
                                            <p:strVal val="#ppt_h"/>
                                          </p:val>
                                        </p:tav>
                                        <p:tav tm="100000">
                                          <p:val>
                                            <p:strVal val="#ppt_h"/>
                                          </p:val>
                                        </p:tav>
                                      </p:tavLst>
                                    </p:anim>
                                    <p:animEffect transition="in" filter="fade">
                                      <p:cBhvr>
                                        <p:cTn id="85" dur="1000"/>
                                        <p:tgtEl>
                                          <p:spTgt spid="24"/>
                                        </p:tgtEl>
                                      </p:cBhvr>
                                    </p:animEffect>
                                  </p:childTnLst>
                                </p:cTn>
                              </p:par>
                              <p:par>
                                <p:cTn id="86" presetID="55" presetClass="entr" presetSubtype="0" fill="hold" grpId="0" nodeType="withEffect">
                                  <p:stCondLst>
                                    <p:cond delay="0"/>
                                  </p:stCondLst>
                                  <p:childTnLst>
                                    <p:set>
                                      <p:cBhvr>
                                        <p:cTn id="87" dur="1" fill="hold">
                                          <p:stCondLst>
                                            <p:cond delay="0"/>
                                          </p:stCondLst>
                                        </p:cTn>
                                        <p:tgtEl>
                                          <p:spTgt spid="25"/>
                                        </p:tgtEl>
                                        <p:attrNameLst>
                                          <p:attrName>style.visibility</p:attrName>
                                        </p:attrNameLst>
                                      </p:cBhvr>
                                      <p:to>
                                        <p:strVal val="visible"/>
                                      </p:to>
                                    </p:set>
                                    <p:anim calcmode="lin" valueType="num">
                                      <p:cBhvr>
                                        <p:cTn id="88" dur="1000" fill="hold"/>
                                        <p:tgtEl>
                                          <p:spTgt spid="25"/>
                                        </p:tgtEl>
                                        <p:attrNameLst>
                                          <p:attrName>ppt_w</p:attrName>
                                        </p:attrNameLst>
                                      </p:cBhvr>
                                      <p:tavLst>
                                        <p:tav tm="0">
                                          <p:val>
                                            <p:strVal val="#ppt_w*0.70"/>
                                          </p:val>
                                        </p:tav>
                                        <p:tav tm="100000">
                                          <p:val>
                                            <p:strVal val="#ppt_w"/>
                                          </p:val>
                                        </p:tav>
                                      </p:tavLst>
                                    </p:anim>
                                    <p:anim calcmode="lin" valueType="num">
                                      <p:cBhvr>
                                        <p:cTn id="89" dur="1000" fill="hold"/>
                                        <p:tgtEl>
                                          <p:spTgt spid="25"/>
                                        </p:tgtEl>
                                        <p:attrNameLst>
                                          <p:attrName>ppt_h</p:attrName>
                                        </p:attrNameLst>
                                      </p:cBhvr>
                                      <p:tavLst>
                                        <p:tav tm="0">
                                          <p:val>
                                            <p:strVal val="#ppt_h"/>
                                          </p:val>
                                        </p:tav>
                                        <p:tav tm="100000">
                                          <p:val>
                                            <p:strVal val="#ppt_h"/>
                                          </p:val>
                                        </p:tav>
                                      </p:tavLst>
                                    </p:anim>
                                    <p:animEffect transition="in" filter="fade">
                                      <p:cBhvr>
                                        <p:cTn id="90" dur="1000"/>
                                        <p:tgtEl>
                                          <p:spTgt spid="25"/>
                                        </p:tgtEl>
                                      </p:cBhvr>
                                    </p:animEffect>
                                  </p:childTnLst>
                                </p:cTn>
                              </p:par>
                              <p:par>
                                <p:cTn id="91" presetID="55" presetClass="entr" presetSubtype="0" fill="hold" grpId="0" nodeType="withEffect">
                                  <p:stCondLst>
                                    <p:cond delay="0"/>
                                  </p:stCondLst>
                                  <p:childTnLst>
                                    <p:set>
                                      <p:cBhvr>
                                        <p:cTn id="92" dur="1" fill="hold">
                                          <p:stCondLst>
                                            <p:cond delay="0"/>
                                          </p:stCondLst>
                                        </p:cTn>
                                        <p:tgtEl>
                                          <p:spTgt spid="27"/>
                                        </p:tgtEl>
                                        <p:attrNameLst>
                                          <p:attrName>style.visibility</p:attrName>
                                        </p:attrNameLst>
                                      </p:cBhvr>
                                      <p:to>
                                        <p:strVal val="visible"/>
                                      </p:to>
                                    </p:set>
                                    <p:anim calcmode="lin" valueType="num">
                                      <p:cBhvr>
                                        <p:cTn id="93" dur="1000" fill="hold"/>
                                        <p:tgtEl>
                                          <p:spTgt spid="27"/>
                                        </p:tgtEl>
                                        <p:attrNameLst>
                                          <p:attrName>ppt_w</p:attrName>
                                        </p:attrNameLst>
                                      </p:cBhvr>
                                      <p:tavLst>
                                        <p:tav tm="0">
                                          <p:val>
                                            <p:strVal val="#ppt_w*0.70"/>
                                          </p:val>
                                        </p:tav>
                                        <p:tav tm="100000">
                                          <p:val>
                                            <p:strVal val="#ppt_w"/>
                                          </p:val>
                                        </p:tav>
                                      </p:tavLst>
                                    </p:anim>
                                    <p:anim calcmode="lin" valueType="num">
                                      <p:cBhvr>
                                        <p:cTn id="94" dur="1000" fill="hold"/>
                                        <p:tgtEl>
                                          <p:spTgt spid="27"/>
                                        </p:tgtEl>
                                        <p:attrNameLst>
                                          <p:attrName>ppt_h</p:attrName>
                                        </p:attrNameLst>
                                      </p:cBhvr>
                                      <p:tavLst>
                                        <p:tav tm="0">
                                          <p:val>
                                            <p:strVal val="#ppt_h"/>
                                          </p:val>
                                        </p:tav>
                                        <p:tav tm="100000">
                                          <p:val>
                                            <p:strVal val="#ppt_h"/>
                                          </p:val>
                                        </p:tav>
                                      </p:tavLst>
                                    </p:anim>
                                    <p:animEffect transition="in" filter="fade">
                                      <p:cBhvr>
                                        <p:cTn id="95"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9" grpId="0"/>
      <p:bldP spid="4" grpId="0" animBg="1"/>
      <p:bldP spid="5" grpId="1" animBg="1"/>
      <p:bldP spid="7" grpId="1"/>
      <p:bldP spid="9" grpId="1"/>
      <p:bldP spid="4" grpId="1" animBg="1"/>
      <p:bldP spid="11" grpId="0" animBg="1"/>
      <p:bldP spid="10" grpId="0" animBg="1"/>
      <p:bldP spid="13" grpId="0"/>
      <p:bldP spid="15" grpId="0"/>
      <p:bldP spid="11" grpId="1" animBg="1"/>
      <p:bldP spid="10" grpId="1" animBg="1"/>
      <p:bldP spid="13" grpId="1"/>
      <p:bldP spid="15" grpId="1"/>
      <p:bldP spid="17" grpId="0" animBg="1"/>
      <p:bldP spid="19" grpId="0"/>
      <p:bldP spid="16" grpId="0" animBg="1"/>
      <p:bldP spid="21" grpId="0"/>
      <p:bldP spid="17" grpId="1" animBg="1"/>
      <p:bldP spid="19" grpId="1"/>
      <p:bldP spid="16" grpId="1" animBg="1"/>
      <p:bldP spid="21" grpId="1"/>
      <p:bldP spid="22" grpId="0" animBg="1"/>
      <p:bldP spid="23" grpId="0" animBg="1"/>
      <p:bldP spid="25" grpId="0"/>
      <p:bldP spid="27" grpId="0"/>
      <p:bldP spid="22" grpId="1" animBg="1"/>
      <p:bldP spid="23" grpId="1" animBg="1"/>
      <p:bldP spid="25" grpId="1"/>
      <p:bldP spid="27"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QQ_1776431635081"/>
          <p:cNvPicPr>
            <a:picLocks noChangeAspect="1"/>
          </p:cNvPicPr>
          <p:nvPr/>
        </p:nvPicPr>
        <p:blipFill>
          <a:blip r:embed="rId1"/>
          <a:stretch>
            <a:fillRect/>
          </a:stretch>
        </p:blipFill>
        <p:spPr>
          <a:xfrm>
            <a:off x="0" y="3260725"/>
            <a:ext cx="12192000" cy="1957705"/>
          </a:xfrm>
          <a:prstGeom prst="rect">
            <a:avLst/>
          </a:prstGeom>
        </p:spPr>
      </p:pic>
      <p:sp>
        <p:nvSpPr>
          <p:cNvPr id="11" name="圆角矩形 10"/>
          <p:cNvSpPr/>
          <p:nvPr/>
        </p:nvSpPr>
        <p:spPr>
          <a:xfrm>
            <a:off x="81280" y="3055620"/>
            <a:ext cx="11989435" cy="3627120"/>
          </a:xfrm>
          <a:prstGeom prst="roundRect">
            <a:avLst/>
          </a:prstGeom>
          <a:gradFill>
            <a:gsLst>
              <a:gs pos="100000">
                <a:srgbClr val="8CE3FF"/>
              </a:gs>
              <a:gs pos="0">
                <a:srgbClr val="E3FDB4"/>
              </a:gs>
            </a:gsLst>
            <a:lin ang="4200000" scaled="1"/>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lnSpc>
                <a:spcPct val="150000"/>
              </a:lnSpc>
            </a:pPr>
            <a:r>
              <a:rPr lang="zh-CN" altLang="en-US" sz="2400" b="1" dirty="0">
                <a:solidFill>
                  <a:srgbClr val="FF0000"/>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细节理解</a:t>
            </a:r>
            <a:r>
              <a:rPr lang="en-US" altLang="zh-CN" sz="2400" b="1" dirty="0">
                <a:solidFill>
                  <a:srgbClr val="FF0000"/>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a:t>
            </a:r>
            <a:r>
              <a:rPr lang="zh-CN" altLang="en-US" sz="2400" b="1" dirty="0">
                <a:solidFill>
                  <a:srgbClr val="FF0000"/>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原因推断。</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解析：根据第一段</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“The future had already been drafted by her parents: a degree in business, a stable job, security. Her writing was a ‘pleasant hobby’”</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以及第二段</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“The conflict was not a single conversation but a quiet, constant pressure.”</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可知，</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Maya</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的内心挣扎源于她对写作的热爱与父母对她实用职业期望之间的矛盾。选项</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C“Balancing her dream with family’s expectations”</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准确概括了这一根源。故选</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endPar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 name="文本框 1"/>
          <p:cNvSpPr txBox="1"/>
          <p:nvPr/>
        </p:nvSpPr>
        <p:spPr>
          <a:xfrm>
            <a:off x="170815" y="80645"/>
            <a:ext cx="11851640" cy="2315845"/>
          </a:xfrm>
          <a:prstGeom prst="rect">
            <a:avLst/>
          </a:prstGeom>
          <a:solidFill>
            <a:schemeClr val="accent5">
              <a:lumMod val="40000"/>
              <a:lumOff val="6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24. What is the root of Maya’s inner struggle?</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A. Choosing between two stable jobs. 				</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B. Living a double life between work and family. </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C. Balancing her dream with family’s expectations. </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D. Seeking a balance between reality and fantasy.</a:t>
            </a: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6695" y="1543685"/>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2185670" y="139700"/>
            <a:ext cx="5619115" cy="445135"/>
          </a:xfrm>
          <a:prstGeom prst="roundRect">
            <a:avLst/>
          </a:prstGeom>
          <a:ln w="73025">
            <a:solidFill>
              <a:schemeClr val="accent4">
                <a:lumMod val="75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4" name="圆角矩形 13"/>
          <p:cNvSpPr/>
          <p:nvPr/>
        </p:nvSpPr>
        <p:spPr>
          <a:xfrm>
            <a:off x="6623050" y="650875"/>
            <a:ext cx="5337175"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en-US" altLang="zh-CN"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C</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在个人梦想与家庭期望之间取得平衡</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cxnSp>
        <p:nvCxnSpPr>
          <p:cNvPr id="13" name="直接箭头连接符 12"/>
          <p:cNvCxnSpPr/>
          <p:nvPr/>
        </p:nvCxnSpPr>
        <p:spPr>
          <a:xfrm flipV="1">
            <a:off x="1221740" y="1891030"/>
            <a:ext cx="4627245" cy="2265680"/>
          </a:xfrm>
          <a:prstGeom prst="straightConnector1">
            <a:avLst/>
          </a:prstGeom>
          <a:ln w="38100">
            <a:tailEnd type="arrow"/>
          </a:ln>
        </p:spPr>
        <p:style>
          <a:lnRef idx="2">
            <a:schemeClr val="accent1"/>
          </a:lnRef>
          <a:fillRef idx="0">
            <a:srgbClr val="FFFFFF"/>
          </a:fillRef>
          <a:effectRef idx="0">
            <a:srgbClr val="FFFFFF"/>
          </a:effectRef>
          <a:fontRef idx="minor">
            <a:schemeClr val="tx1"/>
          </a:fontRef>
        </p:style>
      </p:cxnSp>
      <p:sp>
        <p:nvSpPr>
          <p:cNvPr id="12" name="圆角矩形 11"/>
          <p:cNvSpPr/>
          <p:nvPr/>
        </p:nvSpPr>
        <p:spPr>
          <a:xfrm>
            <a:off x="7411085" y="2396490"/>
            <a:ext cx="4432300" cy="52578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D </a:t>
            </a:r>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在现实与幻想之间寻求平衡</a:t>
            </a:r>
            <a:endPar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ppt_x</p:attrName>
                                        </p:attrNameLst>
                                      </p:cBhvr>
                                      <p:tavLst>
                                        <p:tav tm="0">
                                          <p:val>
                                            <p:strVal val="#ppt_x-.2"/>
                                          </p:val>
                                        </p:tav>
                                        <p:tav tm="100000">
                                          <p:val>
                                            <p:strVal val="#ppt_x"/>
                                          </p:val>
                                        </p:tav>
                                      </p:tavLst>
                                    </p:anim>
                                    <p:anim calcmode="lin" valueType="num">
                                      <p:cBhvr>
                                        <p:cTn id="1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ppt_x</p:attrName>
                                        </p:attrNameLst>
                                      </p:cBhvr>
                                      <p:tavLst>
                                        <p:tav tm="0">
                                          <p:val>
                                            <p:strVal val="#ppt_x-.2"/>
                                          </p:val>
                                        </p:tav>
                                        <p:tav tm="100000">
                                          <p:val>
                                            <p:strVal val="#ppt_x"/>
                                          </p:val>
                                        </p:tav>
                                      </p:tavLst>
                                    </p:anim>
                                    <p:anim calcmode="lin" valueType="num">
                                      <p:cBhvr>
                                        <p:cTn id="20"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nodeType="click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p:tgtEl>
                                          <p:spTgt spid="19"/>
                                        </p:tgtEl>
                                        <p:attrNameLst>
                                          <p:attrName>ppt_y</p:attrName>
                                        </p:attrNameLst>
                                      </p:cBhvr>
                                      <p:tavLst>
                                        <p:tav tm="0">
                                          <p:val>
                                            <p:strVal val="#ppt_y+#ppt_h*1.125000"/>
                                          </p:val>
                                        </p:tav>
                                        <p:tav tm="100000">
                                          <p:val>
                                            <p:strVal val="#ppt_y"/>
                                          </p:val>
                                        </p:tav>
                                      </p:tavLst>
                                    </p:anim>
                                    <p:animEffect transition="in" filter="wipe(up)">
                                      <p:cBhvr>
                                        <p:cTn id="4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4" grpId="0" bldLvl="0" animBg="1"/>
      <p:bldP spid="14" grpId="1" animBg="1"/>
      <p:bldP spid="12" grpId="0" bldLvl="0" animBg="1"/>
      <p:bldP spid="12" grpId="1" animBg="1"/>
      <p:bldP spid="11" grpId="0" bldLvl="0" animBg="1"/>
      <p:bldP spid="11"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QQ_1776431833747"/>
          <p:cNvPicPr>
            <a:picLocks noChangeAspect="1"/>
          </p:cNvPicPr>
          <p:nvPr/>
        </p:nvPicPr>
        <p:blipFill>
          <a:blip r:embed="rId1"/>
          <a:stretch>
            <a:fillRect/>
          </a:stretch>
        </p:blipFill>
        <p:spPr>
          <a:xfrm>
            <a:off x="170815" y="3042920"/>
            <a:ext cx="11807190" cy="2523490"/>
          </a:xfrm>
          <a:prstGeom prst="rect">
            <a:avLst/>
          </a:prstGeom>
        </p:spPr>
      </p:pic>
      <p:sp>
        <p:nvSpPr>
          <p:cNvPr id="11" name="圆角矩形 10"/>
          <p:cNvSpPr/>
          <p:nvPr/>
        </p:nvSpPr>
        <p:spPr>
          <a:xfrm>
            <a:off x="171450" y="2843530"/>
            <a:ext cx="11807190" cy="3141980"/>
          </a:xfrm>
          <a:prstGeom prst="roundRect">
            <a:avLst/>
          </a:prstGeom>
          <a:gradFill>
            <a:gsLst>
              <a:gs pos="100000">
                <a:srgbClr val="8CE3FF"/>
              </a:gs>
              <a:gs pos="0">
                <a:srgbClr val="E3FDB4"/>
              </a:gs>
            </a:gsLst>
            <a:lin ang="4200000" scaled="1"/>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lnSpc>
                <a:spcPct val="150000"/>
              </a:lnSpc>
            </a:pPr>
            <a:r>
              <a:rPr lang="zh-CN" altLang="en-US" sz="2800" b="1" dirty="0">
                <a:solidFill>
                  <a:srgbClr val="FF0000"/>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词义猜测。</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解析：第二段中</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“Maya complied, studying spreadsheets by day”</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意为她遵从了父母的期望，白天学习电子表格（会计相关内容）。结合前文父母对她的要求以及</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 whispered rebellion”</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可知，</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complied</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在这里表示</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服从，遵从</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，与</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obeyed</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同义。故选</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endPar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 name="文本框 1"/>
          <p:cNvSpPr txBox="1"/>
          <p:nvPr/>
        </p:nvSpPr>
        <p:spPr>
          <a:xfrm>
            <a:off x="170815" y="191135"/>
            <a:ext cx="11851640" cy="2315845"/>
          </a:xfrm>
          <a:prstGeom prst="rect">
            <a:avLst/>
          </a:prstGeom>
          <a:solidFill>
            <a:schemeClr val="accent5">
              <a:lumMod val="40000"/>
              <a:lumOff val="60000"/>
            </a:schemeClr>
          </a:solidFill>
        </p:spPr>
        <p:txBody>
          <a:bodyPr wrap="square" rtlCol="0" anchor="t">
            <a:noAutofit/>
          </a:bodyPr>
          <a:lstStyle/>
          <a:p>
            <a:pPr indent="0" fontAlgn="auto">
              <a:lnSpc>
                <a:spcPct val="150000"/>
              </a:lnSpc>
            </a:pPr>
            <a:r>
              <a:rPr lang="en-US" altLang="zh-CN" sz="3200" dirty="0">
                <a:latin typeface="Times New Roman" panose="02020603050405020304" charset="0"/>
                <a:cs typeface="Times New Roman" panose="02020603050405020304" charset="0"/>
              </a:rPr>
              <a:t>25. What does the underlined word “complied” in paragraph 2 mean?</a:t>
            </a:r>
            <a:endParaRPr lang="en-US" altLang="zh-CN" sz="3200" dirty="0">
              <a:latin typeface="Times New Roman" panose="02020603050405020304" charset="0"/>
              <a:cs typeface="Times New Roman" panose="02020603050405020304" charset="0"/>
            </a:endParaRPr>
          </a:p>
          <a:p>
            <a:pPr indent="0" fontAlgn="auto">
              <a:lnSpc>
                <a:spcPct val="150000"/>
              </a:lnSpc>
            </a:pPr>
            <a:r>
              <a:rPr lang="en-US" altLang="zh-CN" sz="3200" dirty="0">
                <a:latin typeface="Times New Roman" panose="02020603050405020304" charset="0"/>
                <a:cs typeface="Times New Roman" panose="02020603050405020304" charset="0"/>
              </a:rPr>
              <a:t>A. Obeyed.     B. Panicked.   	C. Protested. 	D. Wondered.</a:t>
            </a: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6695" y="1195705"/>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6044565" y="477520"/>
            <a:ext cx="1932940" cy="445135"/>
          </a:xfrm>
          <a:prstGeom prst="roundRect">
            <a:avLst/>
          </a:prstGeom>
          <a:ln w="73025">
            <a:solidFill>
              <a:schemeClr val="accent4">
                <a:lumMod val="75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p:tgtEl>
                                          <p:spTgt spid="19"/>
                                        </p:tgtEl>
                                        <p:attrNameLst>
                                          <p:attrName>ppt_y</p:attrName>
                                        </p:attrNameLst>
                                      </p:cBhvr>
                                      <p:tavLst>
                                        <p:tav tm="0">
                                          <p:val>
                                            <p:strVal val="#ppt_y+#ppt_h*1.125000"/>
                                          </p:val>
                                        </p:tav>
                                        <p:tav tm="100000">
                                          <p:val>
                                            <p:strVal val="#ppt_y"/>
                                          </p:val>
                                        </p:tav>
                                      </p:tavLst>
                                    </p:anim>
                                    <p:animEffect transition="in" filter="wipe(up)">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1" grpId="0" bldLvl="0" animBg="1"/>
      <p:bldP spid="11"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QQ_1776430792054"/>
          <p:cNvPicPr>
            <a:picLocks noChangeAspect="1"/>
          </p:cNvPicPr>
          <p:nvPr/>
        </p:nvPicPr>
        <p:blipFill>
          <a:blip r:embed="rId1"/>
          <a:stretch>
            <a:fillRect/>
          </a:stretch>
        </p:blipFill>
        <p:spPr>
          <a:xfrm>
            <a:off x="116840" y="4170045"/>
            <a:ext cx="11779250" cy="1553845"/>
          </a:xfrm>
          <a:prstGeom prst="rect">
            <a:avLst/>
          </a:prstGeom>
        </p:spPr>
      </p:pic>
      <p:sp>
        <p:nvSpPr>
          <p:cNvPr id="11" name="圆角矩形 10"/>
          <p:cNvSpPr/>
          <p:nvPr/>
        </p:nvSpPr>
        <p:spPr>
          <a:xfrm>
            <a:off x="170180" y="3930015"/>
            <a:ext cx="11725275" cy="2927985"/>
          </a:xfrm>
          <a:prstGeom prst="roundRect">
            <a:avLst/>
          </a:prstGeom>
          <a:gradFill>
            <a:gsLst>
              <a:gs pos="100000">
                <a:srgbClr val="8CE3FF"/>
              </a:gs>
              <a:gs pos="0">
                <a:srgbClr val="E3FDB4"/>
              </a:gs>
            </a:gsLst>
            <a:lin ang="4200000" scaled="1"/>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lnSpc>
                <a:spcPct val="150000"/>
              </a:lnSpc>
            </a:pPr>
            <a:r>
              <a:rPr lang="zh-CN" altLang="en-US" sz="2600" b="1" dirty="0">
                <a:solidFill>
                  <a:srgbClr val="FF0000"/>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推理判断。</a:t>
            </a:r>
            <a:r>
              <a:rPr lang="zh-CN" altLang="en-US"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解析：根据第四段，</a:t>
            </a:r>
            <a:r>
              <a:rPr lang="en-US" altLang="zh-CN"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Maya</a:t>
            </a:r>
            <a:r>
              <a:rPr lang="zh-CN" altLang="en-US"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的故事被一家文学期刊接受，但要求彻底修改，去掉原本乐观的结局。她挣扎了一周后最终重写了，新结局包含了爱与距离、抱负与牺牲，并成功发表。这一经历说明她为了获得认可和成功，不得不做出妥协。选项</a:t>
            </a:r>
            <a:r>
              <a:rPr lang="en-US" altLang="zh-CN"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D“You have to compromise sometimes to succeed”</a:t>
            </a:r>
            <a:r>
              <a:rPr lang="zh-CN" altLang="en-US"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符合文意。故选</a:t>
            </a:r>
            <a:r>
              <a:rPr lang="en-US" altLang="zh-CN"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D</a:t>
            </a:r>
            <a:r>
              <a:rPr lang="zh-CN" altLang="en-US"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endParaRPr lang="zh-CN" altLang="en-US" sz="26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 name="文本框 1"/>
          <p:cNvSpPr txBox="1"/>
          <p:nvPr/>
        </p:nvSpPr>
        <p:spPr>
          <a:xfrm>
            <a:off x="170815" y="109220"/>
            <a:ext cx="11851640" cy="3709670"/>
          </a:xfrm>
          <a:prstGeom prst="rect">
            <a:avLst/>
          </a:prstGeom>
          <a:solidFill>
            <a:schemeClr val="accent5">
              <a:lumMod val="40000"/>
              <a:lumOff val="60000"/>
            </a:schemeClr>
          </a:solidFill>
        </p:spPr>
        <p:txBody>
          <a:bodyPr wrap="square" rtlCol="0" anchor="t">
            <a:noAutofit/>
          </a:bodyPr>
          <a:lstStyle/>
          <a:p>
            <a:pPr indent="0" fontAlgn="auto">
              <a:lnSpc>
                <a:spcPct val="150000"/>
              </a:lnSpc>
            </a:pPr>
            <a:r>
              <a:rPr lang="en-US" altLang="zh-CN" sz="3200" dirty="0">
                <a:latin typeface="Times New Roman" panose="02020603050405020304" charset="0"/>
                <a:cs typeface="Times New Roman" panose="02020603050405020304" charset="0"/>
              </a:rPr>
              <a:t>26. What might Maya learn from her submission experience?</a:t>
            </a:r>
            <a:endParaRPr lang="en-US" altLang="zh-CN" sz="3200" dirty="0">
              <a:latin typeface="Times New Roman" panose="02020603050405020304" charset="0"/>
              <a:cs typeface="Times New Roman" panose="02020603050405020304" charset="0"/>
            </a:endParaRPr>
          </a:p>
          <a:p>
            <a:pPr indent="0" fontAlgn="auto">
              <a:lnSpc>
                <a:spcPct val="150000"/>
              </a:lnSpc>
            </a:pPr>
            <a:r>
              <a:rPr lang="en-US" altLang="zh-CN" sz="3200" dirty="0">
                <a:latin typeface="Times New Roman" panose="02020603050405020304" charset="0"/>
                <a:cs typeface="Times New Roman" panose="02020603050405020304" charset="0"/>
              </a:rPr>
              <a:t>A. Getting published isn’t hard. 				</a:t>
            </a:r>
            <a:endParaRPr lang="en-US" altLang="zh-CN" sz="3200" dirty="0">
              <a:latin typeface="Times New Roman" panose="02020603050405020304" charset="0"/>
              <a:cs typeface="Times New Roman" panose="02020603050405020304" charset="0"/>
            </a:endParaRPr>
          </a:p>
          <a:p>
            <a:pPr indent="0" fontAlgn="auto">
              <a:lnSpc>
                <a:spcPct val="150000"/>
              </a:lnSpc>
            </a:pPr>
            <a:r>
              <a:rPr lang="en-US" altLang="zh-CN" sz="3200" dirty="0">
                <a:latin typeface="Times New Roman" panose="02020603050405020304" charset="0"/>
                <a:cs typeface="Times New Roman" panose="02020603050405020304" charset="0"/>
              </a:rPr>
              <a:t>B. Standing your ground is a virtue. </a:t>
            </a:r>
            <a:endParaRPr lang="en-US" altLang="zh-CN" sz="3200" dirty="0">
              <a:latin typeface="Times New Roman" panose="02020603050405020304" charset="0"/>
              <a:cs typeface="Times New Roman" panose="02020603050405020304" charset="0"/>
            </a:endParaRPr>
          </a:p>
          <a:p>
            <a:pPr indent="0" fontAlgn="auto">
              <a:lnSpc>
                <a:spcPct val="150000"/>
              </a:lnSpc>
            </a:pPr>
            <a:r>
              <a:rPr lang="en-US" altLang="zh-CN" sz="3200" dirty="0">
                <a:latin typeface="Times New Roman" panose="02020603050405020304" charset="0"/>
                <a:cs typeface="Times New Roman" panose="02020603050405020304" charset="0"/>
              </a:rPr>
              <a:t>C. You have to pay a fee to get recognized. 		</a:t>
            </a:r>
            <a:endParaRPr lang="en-US" altLang="zh-CN" sz="3200" dirty="0">
              <a:latin typeface="Times New Roman" panose="02020603050405020304" charset="0"/>
              <a:cs typeface="Times New Roman" panose="02020603050405020304" charset="0"/>
            </a:endParaRPr>
          </a:p>
          <a:p>
            <a:pPr indent="0" fontAlgn="auto">
              <a:lnSpc>
                <a:spcPct val="150000"/>
              </a:lnSpc>
            </a:pPr>
            <a:r>
              <a:rPr lang="en-US" altLang="zh-CN" sz="3200" dirty="0">
                <a:latin typeface="Times New Roman" panose="02020603050405020304" charset="0"/>
                <a:cs typeface="Times New Roman" panose="02020603050405020304" charset="0"/>
              </a:rPr>
              <a:t>D. You have to compromise sometimes to succeed.</a:t>
            </a: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0665" y="3345815"/>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6320790" y="408305"/>
            <a:ext cx="3748405" cy="445135"/>
          </a:xfrm>
          <a:prstGeom prst="roundRect">
            <a:avLst/>
          </a:prstGeom>
          <a:ln w="73025">
            <a:solidFill>
              <a:schemeClr val="accent4">
                <a:lumMod val="75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4" name="圆角矩形 13"/>
          <p:cNvSpPr/>
          <p:nvPr/>
        </p:nvSpPr>
        <p:spPr>
          <a:xfrm>
            <a:off x="6320790" y="1886585"/>
            <a:ext cx="427482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B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坚持自己的立场是一种美德。</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3" name="圆角矩形 2"/>
          <p:cNvSpPr/>
          <p:nvPr/>
        </p:nvSpPr>
        <p:spPr>
          <a:xfrm>
            <a:off x="6992620" y="2993390"/>
            <a:ext cx="5029835"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D</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有时候，为了成功，你不得不妥协。</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ppt_x</p:attrName>
                                        </p:attrNameLst>
                                      </p:cBhvr>
                                      <p:tavLst>
                                        <p:tav tm="0">
                                          <p:val>
                                            <p:strVal val="#ppt_x-.2"/>
                                          </p:val>
                                        </p:tav>
                                        <p:tav tm="100000">
                                          <p:val>
                                            <p:strVal val="#ppt_x"/>
                                          </p:val>
                                        </p:tav>
                                      </p:tavLst>
                                    </p:anim>
                                    <p:anim calcmode="lin" valueType="num">
                                      <p:cBhvr>
                                        <p:cTn id="1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ppt_x</p:attrName>
                                        </p:attrNameLst>
                                      </p:cBhvr>
                                      <p:tavLst>
                                        <p:tav tm="0">
                                          <p:val>
                                            <p:strVal val="#ppt_x-.2"/>
                                          </p:val>
                                        </p:tav>
                                        <p:tav tm="100000">
                                          <p:val>
                                            <p:strVal val="#ppt_x"/>
                                          </p:val>
                                        </p:tav>
                                      </p:tavLst>
                                    </p:anim>
                                    <p:anim calcmode="lin" valueType="num">
                                      <p:cBhvr>
                                        <p:cTn id="20"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p:tgtEl>
                                          <p:spTgt spid="19"/>
                                        </p:tgtEl>
                                        <p:attrNameLst>
                                          <p:attrName>ppt_y</p:attrName>
                                        </p:attrNameLst>
                                      </p:cBhvr>
                                      <p:tavLst>
                                        <p:tav tm="0">
                                          <p:val>
                                            <p:strVal val="#ppt_y+#ppt_h*1.125000"/>
                                          </p:val>
                                        </p:tav>
                                        <p:tav tm="100000">
                                          <p:val>
                                            <p:strVal val="#ppt_y"/>
                                          </p:val>
                                        </p:tav>
                                      </p:tavLst>
                                    </p:anim>
                                    <p:animEffect transition="in" filter="wipe(up)">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1" grpId="0" bldLvl="0" animBg="1"/>
      <p:bldP spid="11" grpId="1" animBg="1"/>
      <p:bldP spid="14" grpId="0" bldLvl="0" animBg="1"/>
      <p:bldP spid="14" grpId="1" animBg="1"/>
      <p:bldP spid="3" grpId="0" bldLvl="0" animBg="1"/>
      <p:bldP spid="3"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QQ_1776431361223"/>
          <p:cNvPicPr>
            <a:picLocks noChangeAspect="1"/>
          </p:cNvPicPr>
          <p:nvPr/>
        </p:nvPicPr>
        <p:blipFill>
          <a:blip r:embed="rId1"/>
          <a:stretch>
            <a:fillRect/>
          </a:stretch>
        </p:blipFill>
        <p:spPr>
          <a:xfrm>
            <a:off x="0" y="3269615"/>
            <a:ext cx="12192000" cy="2555875"/>
          </a:xfrm>
          <a:prstGeom prst="rect">
            <a:avLst/>
          </a:prstGeom>
        </p:spPr>
      </p:pic>
      <p:sp>
        <p:nvSpPr>
          <p:cNvPr id="11" name="圆角矩形 10"/>
          <p:cNvSpPr/>
          <p:nvPr/>
        </p:nvSpPr>
        <p:spPr>
          <a:xfrm>
            <a:off x="88900" y="3185795"/>
            <a:ext cx="12037060" cy="3210560"/>
          </a:xfrm>
          <a:prstGeom prst="roundRect">
            <a:avLst/>
          </a:prstGeom>
          <a:gradFill>
            <a:gsLst>
              <a:gs pos="100000">
                <a:srgbClr val="8CE3FF"/>
              </a:gs>
              <a:gs pos="0">
                <a:srgbClr val="E3FDB4"/>
              </a:gs>
            </a:gsLst>
            <a:lin ang="4200000" scaled="1"/>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lnSpc>
                <a:spcPct val="150000"/>
              </a:lnSpc>
            </a:pPr>
            <a:r>
              <a:rPr lang="zh-CN" altLang="en-US" sz="2600" b="1" dirty="0">
                <a:solidFill>
                  <a:srgbClr val="FF0000"/>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细节理解</a:t>
            </a:r>
            <a:r>
              <a:rPr lang="en-US" altLang="zh-CN" sz="2600" b="1" dirty="0">
                <a:solidFill>
                  <a:srgbClr val="FF0000"/>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a:t>
            </a:r>
            <a:r>
              <a:rPr lang="zh-CN" altLang="en-US" sz="2600" b="1" dirty="0">
                <a:solidFill>
                  <a:srgbClr val="FF0000"/>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观点态度。</a:t>
            </a:r>
            <a:r>
              <a:rPr lang="zh-CN" altLang="en-US"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最后一段</a:t>
            </a:r>
            <a:r>
              <a:rPr lang="en-US" altLang="zh-CN"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Maya</a:t>
            </a:r>
            <a:r>
              <a:rPr lang="zh-CN" altLang="en-US"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对青少年说：</a:t>
            </a:r>
            <a:r>
              <a:rPr lang="en-US" altLang="zh-CN"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“Don’t write a fairytale. Write the storm. And then, write the person learning to stand in the rain.”</a:t>
            </a:r>
            <a:r>
              <a:rPr lang="zh-CN" altLang="en-US"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意为不要写童话，而要写风暴（困难</a:t>
            </a:r>
            <a:r>
              <a:rPr lang="en-US" altLang="zh-CN"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zh-CN" altLang="en-US"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冲突），再写那个学会在雨中站立的人。她建议将生活中的冲突和困境转化为创作素材，即把风暴写进故事。选项</a:t>
            </a:r>
            <a:r>
              <a:rPr lang="en-US" altLang="zh-CN"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B“Turn storms into stories”</a:t>
            </a:r>
            <a:r>
              <a:rPr lang="zh-CN" altLang="en-US"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准确传达了这一建议。故选</a:t>
            </a:r>
            <a:r>
              <a:rPr lang="en-US" altLang="zh-CN"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B</a:t>
            </a:r>
            <a:r>
              <a:rPr lang="zh-CN" altLang="en-US"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endParaRPr lang="zh-CN" altLang="en-US" sz="26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 name="文本框 1"/>
          <p:cNvSpPr txBox="1"/>
          <p:nvPr/>
        </p:nvSpPr>
        <p:spPr>
          <a:xfrm>
            <a:off x="170815" y="109220"/>
            <a:ext cx="11851640" cy="2470785"/>
          </a:xfrm>
          <a:prstGeom prst="rect">
            <a:avLst/>
          </a:prstGeom>
          <a:solidFill>
            <a:schemeClr val="accent5">
              <a:lumMod val="40000"/>
              <a:lumOff val="60000"/>
            </a:schemeClr>
          </a:solidFill>
        </p:spPr>
        <p:txBody>
          <a:bodyPr wrap="square" rtlCol="0" anchor="t">
            <a:noAutofit/>
          </a:bodyPr>
          <a:lstStyle/>
          <a:p>
            <a:pPr indent="0" fontAlgn="auto">
              <a:lnSpc>
                <a:spcPct val="150000"/>
              </a:lnSpc>
            </a:pPr>
            <a:r>
              <a:rPr lang="en-US" altLang="zh-CN" sz="3200" dirty="0">
                <a:latin typeface="Times New Roman" panose="02020603050405020304" charset="0"/>
                <a:cs typeface="Times New Roman" panose="02020603050405020304" charset="0"/>
              </a:rPr>
              <a:t>27. What is Maya’s advice to the teenagers?</a:t>
            </a:r>
            <a:endParaRPr lang="en-US" altLang="zh-CN" sz="3200" dirty="0">
              <a:latin typeface="Times New Roman" panose="02020603050405020304" charset="0"/>
              <a:cs typeface="Times New Roman" panose="02020603050405020304" charset="0"/>
            </a:endParaRPr>
          </a:p>
          <a:p>
            <a:pPr indent="0" fontAlgn="auto">
              <a:lnSpc>
                <a:spcPct val="150000"/>
              </a:lnSpc>
            </a:pPr>
            <a:r>
              <a:rPr lang="en-US" altLang="zh-CN" sz="3200" dirty="0">
                <a:latin typeface="Times New Roman" panose="02020603050405020304" charset="0"/>
                <a:cs typeface="Times New Roman" panose="02020603050405020304" charset="0"/>
              </a:rPr>
              <a:t>A. Choose proper material. 		B. Turn storms into stories. </a:t>
            </a:r>
            <a:endParaRPr lang="en-US" altLang="zh-CN" sz="3200" dirty="0">
              <a:latin typeface="Times New Roman" panose="02020603050405020304" charset="0"/>
              <a:cs typeface="Times New Roman" panose="02020603050405020304" charset="0"/>
            </a:endParaRPr>
          </a:p>
          <a:p>
            <a:pPr indent="0" fontAlgn="auto">
              <a:lnSpc>
                <a:spcPct val="150000"/>
              </a:lnSpc>
            </a:pPr>
            <a:r>
              <a:rPr lang="en-US" altLang="zh-CN" sz="3200" dirty="0">
                <a:latin typeface="Times New Roman" panose="02020603050405020304" charset="0"/>
                <a:cs typeface="Times New Roman" panose="02020603050405020304" charset="0"/>
              </a:rPr>
              <a:t>C. Build castle before dreaming. 	D. Dream big and dare to fail.</a:t>
            </a: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81345" y="1137285"/>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2158365" y="408305"/>
            <a:ext cx="5335905" cy="445135"/>
          </a:xfrm>
          <a:prstGeom prst="roundRect">
            <a:avLst/>
          </a:prstGeom>
          <a:ln w="73025">
            <a:solidFill>
              <a:schemeClr val="accent4">
                <a:lumMod val="75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4" name="圆角矩形 13"/>
          <p:cNvSpPr/>
          <p:nvPr/>
        </p:nvSpPr>
        <p:spPr>
          <a:xfrm>
            <a:off x="7931150" y="701675"/>
            <a:ext cx="283972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B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把风暴变成故事。</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3" name="圆角矩形 2"/>
          <p:cNvSpPr/>
          <p:nvPr/>
        </p:nvSpPr>
        <p:spPr>
          <a:xfrm>
            <a:off x="6419215" y="2339975"/>
            <a:ext cx="3366135"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D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敢于梦想，不怕失败。</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5" name="圆角矩形 4"/>
          <p:cNvSpPr/>
          <p:nvPr/>
        </p:nvSpPr>
        <p:spPr>
          <a:xfrm>
            <a:off x="1127125" y="2339975"/>
            <a:ext cx="371856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C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先打好基础，再谈梦想。</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ppt_x</p:attrName>
                                        </p:attrNameLst>
                                      </p:cBhvr>
                                      <p:tavLst>
                                        <p:tav tm="0">
                                          <p:val>
                                            <p:strVal val="#ppt_x-.2"/>
                                          </p:val>
                                        </p:tav>
                                        <p:tav tm="100000">
                                          <p:val>
                                            <p:strVal val="#ppt_x"/>
                                          </p:val>
                                        </p:tav>
                                      </p:tavLst>
                                    </p:anim>
                                    <p:anim calcmode="lin" valueType="num">
                                      <p:cBhvr>
                                        <p:cTn id="1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ppt_x</p:attrName>
                                        </p:attrNameLst>
                                      </p:cBhvr>
                                      <p:tavLst>
                                        <p:tav tm="0">
                                          <p:val>
                                            <p:strVal val="#ppt_x-.2"/>
                                          </p:val>
                                        </p:tav>
                                        <p:tav tm="100000">
                                          <p:val>
                                            <p:strVal val="#ppt_x"/>
                                          </p:val>
                                        </p:tav>
                                      </p:tavLst>
                                    </p:anim>
                                    <p:anim calcmode="lin" valueType="num">
                                      <p:cBhvr>
                                        <p:cTn id="2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1000" fill="hold"/>
                                        <p:tgtEl>
                                          <p:spTgt spid="3"/>
                                        </p:tgtEl>
                                        <p:attrNameLst>
                                          <p:attrName>ppt_x</p:attrName>
                                        </p:attrNameLst>
                                      </p:cBhvr>
                                      <p:tavLst>
                                        <p:tav tm="0">
                                          <p:val>
                                            <p:strVal val="#ppt_x-.2"/>
                                          </p:val>
                                        </p:tav>
                                        <p:tav tm="100000">
                                          <p:val>
                                            <p:strVal val="#ppt_x"/>
                                          </p:val>
                                        </p:tav>
                                      </p:tavLst>
                                    </p:anim>
                                    <p:anim calcmode="lin" valueType="num">
                                      <p:cBhvr>
                                        <p:cTn id="27"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p:tgtEl>
                                          <p:spTgt spid="19"/>
                                        </p:tgtEl>
                                        <p:attrNameLst>
                                          <p:attrName>ppt_y</p:attrName>
                                        </p:attrNameLst>
                                      </p:cBhvr>
                                      <p:tavLst>
                                        <p:tav tm="0">
                                          <p:val>
                                            <p:strVal val="#ppt_y+#ppt_h*1.125000"/>
                                          </p:val>
                                        </p:tav>
                                        <p:tav tm="100000">
                                          <p:val>
                                            <p:strVal val="#ppt_y"/>
                                          </p:val>
                                        </p:tav>
                                      </p:tavLst>
                                    </p:anim>
                                    <p:animEffect transition="in" filter="wipe(up)">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1" grpId="0" bldLvl="0" animBg="1"/>
      <p:bldP spid="11" grpId="1" animBg="1"/>
      <p:bldP spid="14" grpId="0" bldLvl="0" animBg="1"/>
      <p:bldP spid="14" grpId="1" animBg="1"/>
      <p:bldP spid="3" grpId="0" bldLvl="0" animBg="1"/>
      <p:bldP spid="3" grpId="1" animBg="1"/>
      <p:bldP spid="5" grpId="0" bldLvl="0" animBg="1"/>
      <p:bldP spid="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0" y="2059305"/>
            <a:ext cx="12192000" cy="1812925"/>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浙江杭州高三二模英语试卷</a:t>
            </a:r>
            <a:r>
              <a:rPr lang="zh-CN" altLang="en-US" sz="4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客观题讲评</a:t>
            </a:r>
            <a:endParaRPr lang="en-US" sz="4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ctr">
              <a:lnSpc>
                <a:spcPct val="125000"/>
              </a:lnSpc>
              <a:defRPr/>
            </a:pPr>
            <a:r>
              <a:rPr lang="en-US" sz="4000"/>
              <a:t>2026</a:t>
            </a:r>
            <a:r>
              <a:rPr lang="zh-CN" altLang="en-US" sz="4000">
                <a:ea typeface="宋体" panose="02010600030101010101" pitchFamily="2" charset="-122"/>
              </a:rPr>
              <a:t>年</a:t>
            </a:r>
            <a:r>
              <a:rPr lang="en-US" altLang="zh-CN" sz="4000">
                <a:ea typeface="宋体" panose="02010600030101010101" pitchFamily="2" charset="-122"/>
              </a:rPr>
              <a:t>4</a:t>
            </a:r>
            <a:r>
              <a:rPr lang="zh-CN" altLang="en-US" sz="4000">
                <a:ea typeface="宋体" panose="02010600030101010101" pitchFamily="2" charset="-122"/>
              </a:rPr>
              <a:t>月</a:t>
            </a:r>
            <a:endParaRPr lang="zh-CN" altLang="en-US" sz="4000">
              <a:ea typeface="宋体" panose="02010600030101010101" pitchFamily="2" charset="-122"/>
            </a:endParaRPr>
          </a:p>
        </p:txBody>
      </p:sp>
      <p:sp>
        <p:nvSpPr>
          <p:cNvPr id="5" name="AutoShape 5"/>
          <p:cNvSpPr/>
          <p:nvPr/>
        </p:nvSpPr>
        <p:spPr>
          <a:xfrm>
            <a:off x="5080000" y="4445000"/>
            <a:ext cx="2032000" cy="76200"/>
          </a:xfrm>
          <a:prstGeom prst="roundRect">
            <a:avLst>
              <a:gd name="adj" fmla="val 50000"/>
            </a:avLst>
          </a:prstGeom>
          <a:solidFill>
            <a:srgbClr val="A3B899">
              <a:alpha val="100000"/>
            </a:srgbClr>
          </a:solidFill>
          <a:ln w="25400" cap="flat" cmpd="sng">
            <a:noFill/>
            <a:prstDash val="solid"/>
            <a:round/>
          </a:ln>
        </p:spPr>
        <p:txBody>
          <a:bodyPr vert="horz" wrap="square" lIns="63500" tIns="63500" rIns="63500" bIns="63500" rtlCol="0" anchor="ctr"/>
          <a:lstStyle/>
          <a:p>
            <a:pPr algn="ctr">
              <a:defRPr/>
            </a:p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96520"/>
            <a:ext cx="12192000" cy="6858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p>
        </p:txBody>
      </p:sp>
      <p:sp>
        <p:nvSpPr>
          <p:cNvPr id="6" name="AutoShape 6"/>
          <p:cNvSpPr/>
          <p:nvPr>
            <p:custDataLst>
              <p:tags r:id="rId2"/>
            </p:custDataLst>
          </p:nvPr>
        </p:nvSpPr>
        <p:spPr>
          <a:xfrm>
            <a:off x="534670" y="781050"/>
            <a:ext cx="11261725" cy="5848985"/>
          </a:xfrm>
          <a:prstGeom prst="roundRect">
            <a:avLst>
              <a:gd name="adj" fmla="val 4800"/>
            </a:avLst>
          </a:prstGeom>
          <a:solidFill>
            <a:srgbClr val="FFFFFF">
              <a:alpha val="92000"/>
            </a:srgbClr>
          </a:solidFill>
          <a:ln w="25400" cap="flat" cmpd="sng">
            <a:noFill/>
            <a:prstDash val="solid"/>
            <a:round/>
          </a:ln>
          <a:effectLst>
            <a:outerShdw blurRad="152400" dist="50800" dir="2700000" algn="tl" rotWithShape="0">
              <a:srgbClr val="000000">
                <a:alpha val="12000"/>
              </a:srgbClr>
            </a:outerShdw>
          </a:effectLst>
        </p:spPr>
        <p:txBody>
          <a:bodyPr vert="horz" wrap="square" lIns="63500" tIns="63500" rIns="63500" bIns="63500" rtlCol="0" anchor="ctr"/>
          <a:lstStyle/>
          <a:p>
            <a:pPr algn="ctr">
              <a:defRPr/>
            </a:pPr>
          </a:p>
        </p:txBody>
      </p:sp>
      <p:sp>
        <p:nvSpPr>
          <p:cNvPr id="10" name="AutoShape 10"/>
          <p:cNvSpPr/>
          <p:nvPr>
            <p:custDataLst>
              <p:tags r:id="rId3"/>
            </p:custDataLst>
          </p:nvPr>
        </p:nvSpPr>
        <p:spPr>
          <a:xfrm>
            <a:off x="921385" y="1066165"/>
            <a:ext cx="5217795" cy="5563870"/>
          </a:xfrm>
          <a:prstGeom prst="rect">
            <a:avLst/>
          </a:prstGeom>
          <a:noFill/>
          <a:ln w="12700" cap="flat" cmpd="sng">
            <a:noFill/>
            <a:prstDash val="solid"/>
            <a:round/>
          </a:ln>
        </p:spPr>
        <p:txBody>
          <a:bodyPr vert="horz" wrap="square" lIns="0" tIns="0" rIns="0" bIns="0" rtlCol="0" anchor="ctr" anchorCtr="0"/>
          <a:lstStyle/>
          <a:p>
            <a:pPr indent="0" algn="l">
              <a:lnSpc>
                <a:spcPct val="20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sacrifice </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(n.)— </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牺牲，舍弃</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fellow struggler</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同路人；共同奋斗者</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obstacle </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(n.)— </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障碍；障碍物</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fairytale</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(n.)— </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童话；不实之词</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territory</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(n.)— </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领域；领土；范围</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insistent</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执着的、持续的</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unfolded</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(v.)—</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展开、呈现</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drafted</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(v.)—</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拟定、规划</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defRPr/>
            </a:pP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5" name="AutoShape 15"/>
          <p:cNvSpPr/>
          <p:nvPr>
            <p:custDataLst>
              <p:tags r:id="rId4"/>
            </p:custDataLst>
          </p:nvPr>
        </p:nvSpPr>
        <p:spPr>
          <a:xfrm>
            <a:off x="8699500" y="2921000"/>
            <a:ext cx="2540000" cy="2794000"/>
          </a:xfrm>
          <a:prstGeom prst="rect">
            <a:avLst/>
          </a:prstGeom>
          <a:noFill/>
          <a:ln w="12700" cap="flat" cmpd="sng">
            <a:noFill/>
            <a:prstDash val="solid"/>
            <a:round/>
          </a:ln>
        </p:spPr>
        <p:txBody>
          <a:bodyPr vert="horz" wrap="square" lIns="0" tIns="0" rIns="0" bIns="0" rtlCol="0" anchor="ctr" anchorCtr="0"/>
          <a:lstStyle/>
          <a:p>
            <a:pPr indent="0" algn="l">
              <a:lnSpc>
                <a:spcPct val="117000"/>
              </a:lnSpc>
              <a:defRPr/>
            </a:pPr>
            <a:endParaRPr lang="en-US" sz="11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6" name="AutoShape 10"/>
          <p:cNvSpPr/>
          <p:nvPr>
            <p:custDataLst>
              <p:tags r:id="rId5"/>
            </p:custDataLst>
          </p:nvPr>
        </p:nvSpPr>
        <p:spPr>
          <a:xfrm>
            <a:off x="6357620" y="923290"/>
            <a:ext cx="5259070" cy="5010785"/>
          </a:xfrm>
          <a:prstGeom prst="rect">
            <a:avLst/>
          </a:prstGeom>
          <a:noFill/>
          <a:ln w="12700" cap="flat" cmpd="sng">
            <a:noFill/>
            <a:prstDash val="solid"/>
            <a:round/>
          </a:ln>
        </p:spPr>
        <p:txBody>
          <a:bodyPr vert="horz" wrap="square" lIns="0" tIns="0" rIns="0" bIns="0" rtlCol="0" anchor="ctr" anchorCtr="0"/>
          <a:lstStyle/>
          <a:p>
            <a:pPr indent="0" algn="l">
              <a:lnSpc>
                <a:spcPct val="20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stable job</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稳定的工作</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 pleasant hobby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一个令人愉悦的爱好</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complied</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(v.)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顺从、服从</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whispered rebellion</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低声的反抗</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sanctuary</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(n.)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避难所、庇护</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refined craft</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精雕细琢的技艺</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wrestled with</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与</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作斗争</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4" name="AutoShape 2"/>
          <p:cNvSpPr/>
          <p:nvPr/>
        </p:nvSpPr>
        <p:spPr>
          <a:xfrm>
            <a:off x="762000" y="172720"/>
            <a:ext cx="537718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B篇：个人梦想与家庭期望</a:t>
            </a:r>
            <a:endParaRPr lang="en-US" sz="1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1000" fill="hold"/>
                                        <p:tgtEl>
                                          <p:spTgt spid="1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
                                            <p:txEl>
                                              <p:pRg st="0" end="0"/>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 calcmode="lin" valueType="num">
                                      <p:cBhvr>
                                        <p:cTn id="12" dur="1000" fill="hold"/>
                                        <p:tgtEl>
                                          <p:spTgt spid="10">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10">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10">
                                            <p:txEl>
                                              <p:pRg st="1" end="1"/>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 calcmode="lin" valueType="num">
                                      <p:cBhvr>
                                        <p:cTn id="17" dur="1000" fill="hold"/>
                                        <p:tgtEl>
                                          <p:spTgt spid="10">
                                            <p:txEl>
                                              <p:pRg st="2" end="2"/>
                                            </p:txEl>
                                          </p:spTgt>
                                        </p:tgtEl>
                                        <p:attrNameLst>
                                          <p:attrName>ppt_w</p:attrName>
                                        </p:attrNameLst>
                                      </p:cBhvr>
                                      <p:tavLst>
                                        <p:tav tm="0">
                                          <p:val>
                                            <p:strVal val="#ppt_w*0.70"/>
                                          </p:val>
                                        </p:tav>
                                        <p:tav tm="100000">
                                          <p:val>
                                            <p:strVal val="#ppt_w"/>
                                          </p:val>
                                        </p:tav>
                                      </p:tavLst>
                                    </p:anim>
                                    <p:anim calcmode="lin" valueType="num">
                                      <p:cBhvr>
                                        <p:cTn id="18" dur="1000" fill="hold"/>
                                        <p:tgtEl>
                                          <p:spTgt spid="10">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10">
                                            <p:txEl>
                                              <p:pRg st="2" end="2"/>
                                            </p:txEl>
                                          </p:spTgt>
                                        </p:tgtEl>
                                      </p:cBhvr>
                                    </p:animEffect>
                                  </p:childTnLst>
                                </p:cTn>
                              </p:par>
                              <p:par>
                                <p:cTn id="20" presetID="55" presetClass="entr" presetSubtype="0" fill="hold" nodeType="with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 calcmode="lin" valueType="num">
                                      <p:cBhvr>
                                        <p:cTn id="22" dur="1000" fill="hold"/>
                                        <p:tgtEl>
                                          <p:spTgt spid="10">
                                            <p:txEl>
                                              <p:pRg st="3" end="3"/>
                                            </p:txEl>
                                          </p:spTgt>
                                        </p:tgtEl>
                                        <p:attrNameLst>
                                          <p:attrName>ppt_w</p:attrName>
                                        </p:attrNameLst>
                                      </p:cBhvr>
                                      <p:tavLst>
                                        <p:tav tm="0">
                                          <p:val>
                                            <p:strVal val="#ppt_w*0.70"/>
                                          </p:val>
                                        </p:tav>
                                        <p:tav tm="100000">
                                          <p:val>
                                            <p:strVal val="#ppt_w"/>
                                          </p:val>
                                        </p:tav>
                                      </p:tavLst>
                                    </p:anim>
                                    <p:anim calcmode="lin" valueType="num">
                                      <p:cBhvr>
                                        <p:cTn id="23" dur="1000" fill="hold"/>
                                        <p:tgtEl>
                                          <p:spTgt spid="10">
                                            <p:txEl>
                                              <p:pRg st="3" end="3"/>
                                            </p:txEl>
                                          </p:spTgt>
                                        </p:tgtEl>
                                        <p:attrNameLst>
                                          <p:attrName>ppt_h</p:attrName>
                                        </p:attrNameLst>
                                      </p:cBhvr>
                                      <p:tavLst>
                                        <p:tav tm="0">
                                          <p:val>
                                            <p:strVal val="#ppt_h"/>
                                          </p:val>
                                        </p:tav>
                                        <p:tav tm="100000">
                                          <p:val>
                                            <p:strVal val="#ppt_h"/>
                                          </p:val>
                                        </p:tav>
                                      </p:tavLst>
                                    </p:anim>
                                    <p:animEffect transition="in" filter="fade">
                                      <p:cBhvr>
                                        <p:cTn id="24" dur="1000"/>
                                        <p:tgtEl>
                                          <p:spTgt spid="10">
                                            <p:txEl>
                                              <p:pRg st="3" end="3"/>
                                            </p:txEl>
                                          </p:spTgt>
                                        </p:tgtEl>
                                      </p:cBhvr>
                                    </p:animEffect>
                                  </p:childTnLst>
                                </p:cTn>
                              </p:par>
                              <p:par>
                                <p:cTn id="25" presetID="55" presetClass="entr" presetSubtype="0" fill="hold" nodeType="with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 calcmode="lin" valueType="num">
                                      <p:cBhvr>
                                        <p:cTn id="27" dur="1000" fill="hold"/>
                                        <p:tgtEl>
                                          <p:spTgt spid="10">
                                            <p:txEl>
                                              <p:pRg st="4" end="4"/>
                                            </p:txEl>
                                          </p:spTgt>
                                        </p:tgtEl>
                                        <p:attrNameLst>
                                          <p:attrName>ppt_w</p:attrName>
                                        </p:attrNameLst>
                                      </p:cBhvr>
                                      <p:tavLst>
                                        <p:tav tm="0">
                                          <p:val>
                                            <p:strVal val="#ppt_w*0.70"/>
                                          </p:val>
                                        </p:tav>
                                        <p:tav tm="100000">
                                          <p:val>
                                            <p:strVal val="#ppt_w"/>
                                          </p:val>
                                        </p:tav>
                                      </p:tavLst>
                                    </p:anim>
                                    <p:anim calcmode="lin" valueType="num">
                                      <p:cBhvr>
                                        <p:cTn id="28" dur="1000" fill="hold"/>
                                        <p:tgtEl>
                                          <p:spTgt spid="10">
                                            <p:txEl>
                                              <p:pRg st="4" end="4"/>
                                            </p:txEl>
                                          </p:spTgt>
                                        </p:tgtEl>
                                        <p:attrNameLst>
                                          <p:attrName>ppt_h</p:attrName>
                                        </p:attrNameLst>
                                      </p:cBhvr>
                                      <p:tavLst>
                                        <p:tav tm="0">
                                          <p:val>
                                            <p:strVal val="#ppt_h"/>
                                          </p:val>
                                        </p:tav>
                                        <p:tav tm="100000">
                                          <p:val>
                                            <p:strVal val="#ppt_h"/>
                                          </p:val>
                                        </p:tav>
                                      </p:tavLst>
                                    </p:anim>
                                    <p:animEffect transition="in" filter="fade">
                                      <p:cBhvr>
                                        <p:cTn id="29" dur="1000"/>
                                        <p:tgtEl>
                                          <p:spTgt spid="10">
                                            <p:txEl>
                                              <p:pRg st="4" end="4"/>
                                            </p:txEl>
                                          </p:spTgt>
                                        </p:tgtEl>
                                      </p:cBhvr>
                                    </p:animEffect>
                                  </p:childTnLst>
                                </p:cTn>
                              </p:par>
                              <p:par>
                                <p:cTn id="30" presetID="55" presetClass="entr" presetSubtype="0" fill="hold" nodeType="withEffect">
                                  <p:stCondLst>
                                    <p:cond delay="0"/>
                                  </p:stCondLst>
                                  <p:childTnLst>
                                    <p:set>
                                      <p:cBhvr>
                                        <p:cTn id="31" dur="1" fill="hold">
                                          <p:stCondLst>
                                            <p:cond delay="0"/>
                                          </p:stCondLst>
                                        </p:cTn>
                                        <p:tgtEl>
                                          <p:spTgt spid="10">
                                            <p:txEl>
                                              <p:pRg st="5" end="5"/>
                                            </p:txEl>
                                          </p:spTgt>
                                        </p:tgtEl>
                                        <p:attrNameLst>
                                          <p:attrName>style.visibility</p:attrName>
                                        </p:attrNameLst>
                                      </p:cBhvr>
                                      <p:to>
                                        <p:strVal val="visible"/>
                                      </p:to>
                                    </p:set>
                                    <p:anim calcmode="lin" valueType="num">
                                      <p:cBhvr>
                                        <p:cTn id="32" dur="1000" fill="hold"/>
                                        <p:tgtEl>
                                          <p:spTgt spid="10">
                                            <p:txEl>
                                              <p:pRg st="5" end="5"/>
                                            </p:txEl>
                                          </p:spTgt>
                                        </p:tgtEl>
                                        <p:attrNameLst>
                                          <p:attrName>ppt_w</p:attrName>
                                        </p:attrNameLst>
                                      </p:cBhvr>
                                      <p:tavLst>
                                        <p:tav tm="0">
                                          <p:val>
                                            <p:strVal val="#ppt_w*0.70"/>
                                          </p:val>
                                        </p:tav>
                                        <p:tav tm="100000">
                                          <p:val>
                                            <p:strVal val="#ppt_w"/>
                                          </p:val>
                                        </p:tav>
                                      </p:tavLst>
                                    </p:anim>
                                    <p:anim calcmode="lin" valueType="num">
                                      <p:cBhvr>
                                        <p:cTn id="33" dur="1000" fill="hold"/>
                                        <p:tgtEl>
                                          <p:spTgt spid="10">
                                            <p:txEl>
                                              <p:pRg st="5" end="5"/>
                                            </p:txEl>
                                          </p:spTgt>
                                        </p:tgtEl>
                                        <p:attrNameLst>
                                          <p:attrName>ppt_h</p:attrName>
                                        </p:attrNameLst>
                                      </p:cBhvr>
                                      <p:tavLst>
                                        <p:tav tm="0">
                                          <p:val>
                                            <p:strVal val="#ppt_h"/>
                                          </p:val>
                                        </p:tav>
                                        <p:tav tm="100000">
                                          <p:val>
                                            <p:strVal val="#ppt_h"/>
                                          </p:val>
                                        </p:tav>
                                      </p:tavLst>
                                    </p:anim>
                                    <p:animEffect transition="in" filter="fade">
                                      <p:cBhvr>
                                        <p:cTn id="34" dur="1000"/>
                                        <p:tgtEl>
                                          <p:spTgt spid="10">
                                            <p:txEl>
                                              <p:pRg st="5" end="5"/>
                                            </p:txEl>
                                          </p:spTgt>
                                        </p:tgtEl>
                                      </p:cBhvr>
                                    </p:animEffect>
                                  </p:childTnLst>
                                </p:cTn>
                              </p:par>
                              <p:par>
                                <p:cTn id="35" presetID="55" presetClass="entr" presetSubtype="0" fill="hold" nodeType="withEffect">
                                  <p:stCondLst>
                                    <p:cond delay="0"/>
                                  </p:stCondLst>
                                  <p:childTnLst>
                                    <p:set>
                                      <p:cBhvr>
                                        <p:cTn id="36" dur="1" fill="hold">
                                          <p:stCondLst>
                                            <p:cond delay="0"/>
                                          </p:stCondLst>
                                        </p:cTn>
                                        <p:tgtEl>
                                          <p:spTgt spid="10">
                                            <p:txEl>
                                              <p:pRg st="6" end="6"/>
                                            </p:txEl>
                                          </p:spTgt>
                                        </p:tgtEl>
                                        <p:attrNameLst>
                                          <p:attrName>style.visibility</p:attrName>
                                        </p:attrNameLst>
                                      </p:cBhvr>
                                      <p:to>
                                        <p:strVal val="visible"/>
                                      </p:to>
                                    </p:set>
                                    <p:anim calcmode="lin" valueType="num">
                                      <p:cBhvr>
                                        <p:cTn id="37" dur="1000" fill="hold"/>
                                        <p:tgtEl>
                                          <p:spTgt spid="10">
                                            <p:txEl>
                                              <p:pRg st="6" end="6"/>
                                            </p:txEl>
                                          </p:spTgt>
                                        </p:tgtEl>
                                        <p:attrNameLst>
                                          <p:attrName>ppt_w</p:attrName>
                                        </p:attrNameLst>
                                      </p:cBhvr>
                                      <p:tavLst>
                                        <p:tav tm="0">
                                          <p:val>
                                            <p:strVal val="#ppt_w*0.70"/>
                                          </p:val>
                                        </p:tav>
                                        <p:tav tm="100000">
                                          <p:val>
                                            <p:strVal val="#ppt_w"/>
                                          </p:val>
                                        </p:tav>
                                      </p:tavLst>
                                    </p:anim>
                                    <p:anim calcmode="lin" valueType="num">
                                      <p:cBhvr>
                                        <p:cTn id="38" dur="1000" fill="hold"/>
                                        <p:tgtEl>
                                          <p:spTgt spid="10">
                                            <p:txEl>
                                              <p:pRg st="6" end="6"/>
                                            </p:txEl>
                                          </p:spTgt>
                                        </p:tgtEl>
                                        <p:attrNameLst>
                                          <p:attrName>ppt_h</p:attrName>
                                        </p:attrNameLst>
                                      </p:cBhvr>
                                      <p:tavLst>
                                        <p:tav tm="0">
                                          <p:val>
                                            <p:strVal val="#ppt_h"/>
                                          </p:val>
                                        </p:tav>
                                        <p:tav tm="100000">
                                          <p:val>
                                            <p:strVal val="#ppt_h"/>
                                          </p:val>
                                        </p:tav>
                                      </p:tavLst>
                                    </p:anim>
                                    <p:animEffect transition="in" filter="fade">
                                      <p:cBhvr>
                                        <p:cTn id="39" dur="1000"/>
                                        <p:tgtEl>
                                          <p:spTgt spid="10">
                                            <p:txEl>
                                              <p:pRg st="6" end="6"/>
                                            </p:txEl>
                                          </p:spTgt>
                                        </p:tgtEl>
                                      </p:cBhvr>
                                    </p:animEffect>
                                  </p:childTnLst>
                                </p:cTn>
                              </p:par>
                              <p:par>
                                <p:cTn id="40" presetID="55" presetClass="entr" presetSubtype="0" fill="hold" nodeType="withEffect">
                                  <p:stCondLst>
                                    <p:cond delay="0"/>
                                  </p:stCondLst>
                                  <p:childTnLst>
                                    <p:set>
                                      <p:cBhvr>
                                        <p:cTn id="41" dur="1" fill="hold">
                                          <p:stCondLst>
                                            <p:cond delay="0"/>
                                          </p:stCondLst>
                                        </p:cTn>
                                        <p:tgtEl>
                                          <p:spTgt spid="10">
                                            <p:txEl>
                                              <p:pRg st="7" end="7"/>
                                            </p:txEl>
                                          </p:spTgt>
                                        </p:tgtEl>
                                        <p:attrNameLst>
                                          <p:attrName>style.visibility</p:attrName>
                                        </p:attrNameLst>
                                      </p:cBhvr>
                                      <p:to>
                                        <p:strVal val="visible"/>
                                      </p:to>
                                    </p:set>
                                    <p:anim calcmode="lin" valueType="num">
                                      <p:cBhvr>
                                        <p:cTn id="42" dur="1000" fill="hold"/>
                                        <p:tgtEl>
                                          <p:spTgt spid="10">
                                            <p:txEl>
                                              <p:pRg st="7" end="7"/>
                                            </p:txEl>
                                          </p:spTgt>
                                        </p:tgtEl>
                                        <p:attrNameLst>
                                          <p:attrName>ppt_w</p:attrName>
                                        </p:attrNameLst>
                                      </p:cBhvr>
                                      <p:tavLst>
                                        <p:tav tm="0">
                                          <p:val>
                                            <p:strVal val="#ppt_w*0.70"/>
                                          </p:val>
                                        </p:tav>
                                        <p:tav tm="100000">
                                          <p:val>
                                            <p:strVal val="#ppt_w"/>
                                          </p:val>
                                        </p:tav>
                                      </p:tavLst>
                                    </p:anim>
                                    <p:anim calcmode="lin" valueType="num">
                                      <p:cBhvr>
                                        <p:cTn id="43" dur="1000" fill="hold"/>
                                        <p:tgtEl>
                                          <p:spTgt spid="10">
                                            <p:txEl>
                                              <p:pRg st="7" end="7"/>
                                            </p:txEl>
                                          </p:spTgt>
                                        </p:tgtEl>
                                        <p:attrNameLst>
                                          <p:attrName>ppt_h</p:attrName>
                                        </p:attrNameLst>
                                      </p:cBhvr>
                                      <p:tavLst>
                                        <p:tav tm="0">
                                          <p:val>
                                            <p:strVal val="#ppt_h"/>
                                          </p:val>
                                        </p:tav>
                                        <p:tav tm="100000">
                                          <p:val>
                                            <p:strVal val="#ppt_h"/>
                                          </p:val>
                                        </p:tav>
                                      </p:tavLst>
                                    </p:anim>
                                    <p:animEffect transition="in" filter="fade">
                                      <p:cBhvr>
                                        <p:cTn id="44" dur="1000"/>
                                        <p:tgtEl>
                                          <p:spTgt spid="10">
                                            <p:txEl>
                                              <p:pRg st="7" end="7"/>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nodeType="clickEffect">
                                  <p:stCondLst>
                                    <p:cond delay="0"/>
                                  </p:stCondLst>
                                  <p:childTnLst>
                                    <p:set>
                                      <p:cBhvr>
                                        <p:cTn id="48" dur="1" fill="hold">
                                          <p:stCondLst>
                                            <p:cond delay="0"/>
                                          </p:stCondLst>
                                        </p:cTn>
                                        <p:tgtEl>
                                          <p:spTgt spid="16">
                                            <p:txEl>
                                              <p:pRg st="0" end="0"/>
                                            </p:txEl>
                                          </p:spTgt>
                                        </p:tgtEl>
                                        <p:attrNameLst>
                                          <p:attrName>style.visibility</p:attrName>
                                        </p:attrNameLst>
                                      </p:cBhvr>
                                      <p:to>
                                        <p:strVal val="visible"/>
                                      </p:to>
                                    </p:set>
                                    <p:anim calcmode="lin" valueType="num">
                                      <p:cBhvr>
                                        <p:cTn id="49" dur="1000" fill="hold"/>
                                        <p:tgtEl>
                                          <p:spTgt spid="16">
                                            <p:txEl>
                                              <p:pRg st="0" end="0"/>
                                            </p:txEl>
                                          </p:spTgt>
                                        </p:tgtEl>
                                        <p:attrNameLst>
                                          <p:attrName>ppt_w</p:attrName>
                                        </p:attrNameLst>
                                      </p:cBhvr>
                                      <p:tavLst>
                                        <p:tav tm="0">
                                          <p:val>
                                            <p:strVal val="#ppt_w*0.70"/>
                                          </p:val>
                                        </p:tav>
                                        <p:tav tm="100000">
                                          <p:val>
                                            <p:strVal val="#ppt_w"/>
                                          </p:val>
                                        </p:tav>
                                      </p:tavLst>
                                    </p:anim>
                                    <p:anim calcmode="lin" valueType="num">
                                      <p:cBhvr>
                                        <p:cTn id="50" dur="1000" fill="hold"/>
                                        <p:tgtEl>
                                          <p:spTgt spid="16">
                                            <p:txEl>
                                              <p:pRg st="0" end="0"/>
                                            </p:txEl>
                                          </p:spTgt>
                                        </p:tgtEl>
                                        <p:attrNameLst>
                                          <p:attrName>ppt_h</p:attrName>
                                        </p:attrNameLst>
                                      </p:cBhvr>
                                      <p:tavLst>
                                        <p:tav tm="0">
                                          <p:val>
                                            <p:strVal val="#ppt_h"/>
                                          </p:val>
                                        </p:tav>
                                        <p:tav tm="100000">
                                          <p:val>
                                            <p:strVal val="#ppt_h"/>
                                          </p:val>
                                        </p:tav>
                                      </p:tavLst>
                                    </p:anim>
                                    <p:animEffect transition="in" filter="fade">
                                      <p:cBhvr>
                                        <p:cTn id="51" dur="1000"/>
                                        <p:tgtEl>
                                          <p:spTgt spid="16">
                                            <p:txEl>
                                              <p:pRg st="0" end="0"/>
                                            </p:txEl>
                                          </p:spTgt>
                                        </p:tgtEl>
                                      </p:cBhvr>
                                    </p:animEffect>
                                  </p:childTnLst>
                                </p:cTn>
                              </p:par>
                              <p:par>
                                <p:cTn id="52" presetID="55" presetClass="entr" presetSubtype="0" fill="hold" nodeType="withEffect">
                                  <p:stCondLst>
                                    <p:cond delay="0"/>
                                  </p:stCondLst>
                                  <p:childTnLst>
                                    <p:set>
                                      <p:cBhvr>
                                        <p:cTn id="53" dur="1" fill="hold">
                                          <p:stCondLst>
                                            <p:cond delay="0"/>
                                          </p:stCondLst>
                                        </p:cTn>
                                        <p:tgtEl>
                                          <p:spTgt spid="16">
                                            <p:txEl>
                                              <p:pRg st="1" end="1"/>
                                            </p:txEl>
                                          </p:spTgt>
                                        </p:tgtEl>
                                        <p:attrNameLst>
                                          <p:attrName>style.visibility</p:attrName>
                                        </p:attrNameLst>
                                      </p:cBhvr>
                                      <p:to>
                                        <p:strVal val="visible"/>
                                      </p:to>
                                    </p:set>
                                    <p:anim calcmode="lin" valueType="num">
                                      <p:cBhvr>
                                        <p:cTn id="54" dur="1000" fill="hold"/>
                                        <p:tgtEl>
                                          <p:spTgt spid="16">
                                            <p:txEl>
                                              <p:pRg st="1" end="1"/>
                                            </p:txEl>
                                          </p:spTgt>
                                        </p:tgtEl>
                                        <p:attrNameLst>
                                          <p:attrName>ppt_w</p:attrName>
                                        </p:attrNameLst>
                                      </p:cBhvr>
                                      <p:tavLst>
                                        <p:tav tm="0">
                                          <p:val>
                                            <p:strVal val="#ppt_w*0.70"/>
                                          </p:val>
                                        </p:tav>
                                        <p:tav tm="100000">
                                          <p:val>
                                            <p:strVal val="#ppt_w"/>
                                          </p:val>
                                        </p:tav>
                                      </p:tavLst>
                                    </p:anim>
                                    <p:anim calcmode="lin" valueType="num">
                                      <p:cBhvr>
                                        <p:cTn id="55" dur="1000" fill="hold"/>
                                        <p:tgtEl>
                                          <p:spTgt spid="16">
                                            <p:txEl>
                                              <p:pRg st="1" end="1"/>
                                            </p:txEl>
                                          </p:spTgt>
                                        </p:tgtEl>
                                        <p:attrNameLst>
                                          <p:attrName>ppt_h</p:attrName>
                                        </p:attrNameLst>
                                      </p:cBhvr>
                                      <p:tavLst>
                                        <p:tav tm="0">
                                          <p:val>
                                            <p:strVal val="#ppt_h"/>
                                          </p:val>
                                        </p:tav>
                                        <p:tav tm="100000">
                                          <p:val>
                                            <p:strVal val="#ppt_h"/>
                                          </p:val>
                                        </p:tav>
                                      </p:tavLst>
                                    </p:anim>
                                    <p:animEffect transition="in" filter="fade">
                                      <p:cBhvr>
                                        <p:cTn id="56" dur="1000"/>
                                        <p:tgtEl>
                                          <p:spTgt spid="16">
                                            <p:txEl>
                                              <p:pRg st="1" end="1"/>
                                            </p:txEl>
                                          </p:spTgt>
                                        </p:tgtEl>
                                      </p:cBhvr>
                                    </p:animEffect>
                                  </p:childTnLst>
                                </p:cTn>
                              </p:par>
                              <p:par>
                                <p:cTn id="57" presetID="55" presetClass="entr" presetSubtype="0" fill="hold" nodeType="withEffect">
                                  <p:stCondLst>
                                    <p:cond delay="0"/>
                                  </p:stCondLst>
                                  <p:childTnLst>
                                    <p:set>
                                      <p:cBhvr>
                                        <p:cTn id="58" dur="1" fill="hold">
                                          <p:stCondLst>
                                            <p:cond delay="0"/>
                                          </p:stCondLst>
                                        </p:cTn>
                                        <p:tgtEl>
                                          <p:spTgt spid="16">
                                            <p:txEl>
                                              <p:pRg st="2" end="2"/>
                                            </p:txEl>
                                          </p:spTgt>
                                        </p:tgtEl>
                                        <p:attrNameLst>
                                          <p:attrName>style.visibility</p:attrName>
                                        </p:attrNameLst>
                                      </p:cBhvr>
                                      <p:to>
                                        <p:strVal val="visible"/>
                                      </p:to>
                                    </p:set>
                                    <p:anim calcmode="lin" valueType="num">
                                      <p:cBhvr>
                                        <p:cTn id="59" dur="1000" fill="hold"/>
                                        <p:tgtEl>
                                          <p:spTgt spid="16">
                                            <p:txEl>
                                              <p:pRg st="2" end="2"/>
                                            </p:txEl>
                                          </p:spTgt>
                                        </p:tgtEl>
                                        <p:attrNameLst>
                                          <p:attrName>ppt_w</p:attrName>
                                        </p:attrNameLst>
                                      </p:cBhvr>
                                      <p:tavLst>
                                        <p:tav tm="0">
                                          <p:val>
                                            <p:strVal val="#ppt_w*0.70"/>
                                          </p:val>
                                        </p:tav>
                                        <p:tav tm="100000">
                                          <p:val>
                                            <p:strVal val="#ppt_w"/>
                                          </p:val>
                                        </p:tav>
                                      </p:tavLst>
                                    </p:anim>
                                    <p:anim calcmode="lin" valueType="num">
                                      <p:cBhvr>
                                        <p:cTn id="60" dur="1000" fill="hold"/>
                                        <p:tgtEl>
                                          <p:spTgt spid="16">
                                            <p:txEl>
                                              <p:pRg st="2" end="2"/>
                                            </p:txEl>
                                          </p:spTgt>
                                        </p:tgtEl>
                                        <p:attrNameLst>
                                          <p:attrName>ppt_h</p:attrName>
                                        </p:attrNameLst>
                                      </p:cBhvr>
                                      <p:tavLst>
                                        <p:tav tm="0">
                                          <p:val>
                                            <p:strVal val="#ppt_h"/>
                                          </p:val>
                                        </p:tav>
                                        <p:tav tm="100000">
                                          <p:val>
                                            <p:strVal val="#ppt_h"/>
                                          </p:val>
                                        </p:tav>
                                      </p:tavLst>
                                    </p:anim>
                                    <p:animEffect transition="in" filter="fade">
                                      <p:cBhvr>
                                        <p:cTn id="61" dur="1000"/>
                                        <p:tgtEl>
                                          <p:spTgt spid="16">
                                            <p:txEl>
                                              <p:pRg st="2" end="2"/>
                                            </p:txEl>
                                          </p:spTgt>
                                        </p:tgtEl>
                                      </p:cBhvr>
                                    </p:animEffect>
                                  </p:childTnLst>
                                </p:cTn>
                              </p:par>
                              <p:par>
                                <p:cTn id="62" presetID="55" presetClass="entr" presetSubtype="0" fill="hold" nodeType="withEffect">
                                  <p:stCondLst>
                                    <p:cond delay="0"/>
                                  </p:stCondLst>
                                  <p:childTnLst>
                                    <p:set>
                                      <p:cBhvr>
                                        <p:cTn id="63" dur="1" fill="hold">
                                          <p:stCondLst>
                                            <p:cond delay="0"/>
                                          </p:stCondLst>
                                        </p:cTn>
                                        <p:tgtEl>
                                          <p:spTgt spid="16">
                                            <p:txEl>
                                              <p:pRg st="3" end="3"/>
                                            </p:txEl>
                                          </p:spTgt>
                                        </p:tgtEl>
                                        <p:attrNameLst>
                                          <p:attrName>style.visibility</p:attrName>
                                        </p:attrNameLst>
                                      </p:cBhvr>
                                      <p:to>
                                        <p:strVal val="visible"/>
                                      </p:to>
                                    </p:set>
                                    <p:anim calcmode="lin" valueType="num">
                                      <p:cBhvr>
                                        <p:cTn id="64" dur="1000" fill="hold"/>
                                        <p:tgtEl>
                                          <p:spTgt spid="16">
                                            <p:txEl>
                                              <p:pRg st="3" end="3"/>
                                            </p:txEl>
                                          </p:spTgt>
                                        </p:tgtEl>
                                        <p:attrNameLst>
                                          <p:attrName>ppt_w</p:attrName>
                                        </p:attrNameLst>
                                      </p:cBhvr>
                                      <p:tavLst>
                                        <p:tav tm="0">
                                          <p:val>
                                            <p:strVal val="#ppt_w*0.70"/>
                                          </p:val>
                                        </p:tav>
                                        <p:tav tm="100000">
                                          <p:val>
                                            <p:strVal val="#ppt_w"/>
                                          </p:val>
                                        </p:tav>
                                      </p:tavLst>
                                    </p:anim>
                                    <p:anim calcmode="lin" valueType="num">
                                      <p:cBhvr>
                                        <p:cTn id="65" dur="1000" fill="hold"/>
                                        <p:tgtEl>
                                          <p:spTgt spid="16">
                                            <p:txEl>
                                              <p:pRg st="3" end="3"/>
                                            </p:txEl>
                                          </p:spTgt>
                                        </p:tgtEl>
                                        <p:attrNameLst>
                                          <p:attrName>ppt_h</p:attrName>
                                        </p:attrNameLst>
                                      </p:cBhvr>
                                      <p:tavLst>
                                        <p:tav tm="0">
                                          <p:val>
                                            <p:strVal val="#ppt_h"/>
                                          </p:val>
                                        </p:tav>
                                        <p:tav tm="100000">
                                          <p:val>
                                            <p:strVal val="#ppt_h"/>
                                          </p:val>
                                        </p:tav>
                                      </p:tavLst>
                                    </p:anim>
                                    <p:animEffect transition="in" filter="fade">
                                      <p:cBhvr>
                                        <p:cTn id="66" dur="1000"/>
                                        <p:tgtEl>
                                          <p:spTgt spid="16">
                                            <p:txEl>
                                              <p:pRg st="3" end="3"/>
                                            </p:txEl>
                                          </p:spTgt>
                                        </p:tgtEl>
                                      </p:cBhvr>
                                    </p:animEffect>
                                  </p:childTnLst>
                                </p:cTn>
                              </p:par>
                              <p:par>
                                <p:cTn id="67" presetID="55" presetClass="entr" presetSubtype="0" fill="hold" nodeType="withEffect">
                                  <p:stCondLst>
                                    <p:cond delay="0"/>
                                  </p:stCondLst>
                                  <p:childTnLst>
                                    <p:set>
                                      <p:cBhvr>
                                        <p:cTn id="68" dur="1" fill="hold">
                                          <p:stCondLst>
                                            <p:cond delay="0"/>
                                          </p:stCondLst>
                                        </p:cTn>
                                        <p:tgtEl>
                                          <p:spTgt spid="16">
                                            <p:txEl>
                                              <p:pRg st="4" end="4"/>
                                            </p:txEl>
                                          </p:spTgt>
                                        </p:tgtEl>
                                        <p:attrNameLst>
                                          <p:attrName>style.visibility</p:attrName>
                                        </p:attrNameLst>
                                      </p:cBhvr>
                                      <p:to>
                                        <p:strVal val="visible"/>
                                      </p:to>
                                    </p:set>
                                    <p:anim calcmode="lin" valueType="num">
                                      <p:cBhvr>
                                        <p:cTn id="69" dur="1000" fill="hold"/>
                                        <p:tgtEl>
                                          <p:spTgt spid="16">
                                            <p:txEl>
                                              <p:pRg st="4" end="4"/>
                                            </p:txEl>
                                          </p:spTgt>
                                        </p:tgtEl>
                                        <p:attrNameLst>
                                          <p:attrName>ppt_w</p:attrName>
                                        </p:attrNameLst>
                                      </p:cBhvr>
                                      <p:tavLst>
                                        <p:tav tm="0">
                                          <p:val>
                                            <p:strVal val="#ppt_w*0.70"/>
                                          </p:val>
                                        </p:tav>
                                        <p:tav tm="100000">
                                          <p:val>
                                            <p:strVal val="#ppt_w"/>
                                          </p:val>
                                        </p:tav>
                                      </p:tavLst>
                                    </p:anim>
                                    <p:anim calcmode="lin" valueType="num">
                                      <p:cBhvr>
                                        <p:cTn id="70" dur="1000" fill="hold"/>
                                        <p:tgtEl>
                                          <p:spTgt spid="16">
                                            <p:txEl>
                                              <p:pRg st="4" end="4"/>
                                            </p:txEl>
                                          </p:spTgt>
                                        </p:tgtEl>
                                        <p:attrNameLst>
                                          <p:attrName>ppt_h</p:attrName>
                                        </p:attrNameLst>
                                      </p:cBhvr>
                                      <p:tavLst>
                                        <p:tav tm="0">
                                          <p:val>
                                            <p:strVal val="#ppt_h"/>
                                          </p:val>
                                        </p:tav>
                                        <p:tav tm="100000">
                                          <p:val>
                                            <p:strVal val="#ppt_h"/>
                                          </p:val>
                                        </p:tav>
                                      </p:tavLst>
                                    </p:anim>
                                    <p:animEffect transition="in" filter="fade">
                                      <p:cBhvr>
                                        <p:cTn id="71" dur="1000"/>
                                        <p:tgtEl>
                                          <p:spTgt spid="16">
                                            <p:txEl>
                                              <p:pRg st="4" end="4"/>
                                            </p:txEl>
                                          </p:spTgt>
                                        </p:tgtEl>
                                      </p:cBhvr>
                                    </p:animEffect>
                                  </p:childTnLst>
                                </p:cTn>
                              </p:par>
                              <p:par>
                                <p:cTn id="72" presetID="55" presetClass="entr" presetSubtype="0" fill="hold" nodeType="withEffect">
                                  <p:stCondLst>
                                    <p:cond delay="0"/>
                                  </p:stCondLst>
                                  <p:childTnLst>
                                    <p:set>
                                      <p:cBhvr>
                                        <p:cTn id="73" dur="1" fill="hold">
                                          <p:stCondLst>
                                            <p:cond delay="0"/>
                                          </p:stCondLst>
                                        </p:cTn>
                                        <p:tgtEl>
                                          <p:spTgt spid="16">
                                            <p:txEl>
                                              <p:pRg st="5" end="5"/>
                                            </p:txEl>
                                          </p:spTgt>
                                        </p:tgtEl>
                                        <p:attrNameLst>
                                          <p:attrName>style.visibility</p:attrName>
                                        </p:attrNameLst>
                                      </p:cBhvr>
                                      <p:to>
                                        <p:strVal val="visible"/>
                                      </p:to>
                                    </p:set>
                                    <p:anim calcmode="lin" valueType="num">
                                      <p:cBhvr>
                                        <p:cTn id="74" dur="1000" fill="hold"/>
                                        <p:tgtEl>
                                          <p:spTgt spid="16">
                                            <p:txEl>
                                              <p:pRg st="5" end="5"/>
                                            </p:txEl>
                                          </p:spTgt>
                                        </p:tgtEl>
                                        <p:attrNameLst>
                                          <p:attrName>ppt_w</p:attrName>
                                        </p:attrNameLst>
                                      </p:cBhvr>
                                      <p:tavLst>
                                        <p:tav tm="0">
                                          <p:val>
                                            <p:strVal val="#ppt_w*0.70"/>
                                          </p:val>
                                        </p:tav>
                                        <p:tav tm="100000">
                                          <p:val>
                                            <p:strVal val="#ppt_w"/>
                                          </p:val>
                                        </p:tav>
                                      </p:tavLst>
                                    </p:anim>
                                    <p:anim calcmode="lin" valueType="num">
                                      <p:cBhvr>
                                        <p:cTn id="75" dur="1000" fill="hold"/>
                                        <p:tgtEl>
                                          <p:spTgt spid="16">
                                            <p:txEl>
                                              <p:pRg st="5" end="5"/>
                                            </p:txEl>
                                          </p:spTgt>
                                        </p:tgtEl>
                                        <p:attrNameLst>
                                          <p:attrName>ppt_h</p:attrName>
                                        </p:attrNameLst>
                                      </p:cBhvr>
                                      <p:tavLst>
                                        <p:tav tm="0">
                                          <p:val>
                                            <p:strVal val="#ppt_h"/>
                                          </p:val>
                                        </p:tav>
                                        <p:tav tm="100000">
                                          <p:val>
                                            <p:strVal val="#ppt_h"/>
                                          </p:val>
                                        </p:tav>
                                      </p:tavLst>
                                    </p:anim>
                                    <p:animEffect transition="in" filter="fade">
                                      <p:cBhvr>
                                        <p:cTn id="76" dur="1000"/>
                                        <p:tgtEl>
                                          <p:spTgt spid="16">
                                            <p:txEl>
                                              <p:pRg st="5" end="5"/>
                                            </p:txEl>
                                          </p:spTgt>
                                        </p:tgtEl>
                                      </p:cBhvr>
                                    </p:animEffect>
                                  </p:childTnLst>
                                </p:cTn>
                              </p:par>
                              <p:par>
                                <p:cTn id="77" presetID="55" presetClass="entr" presetSubtype="0" fill="hold" nodeType="withEffect">
                                  <p:stCondLst>
                                    <p:cond delay="0"/>
                                  </p:stCondLst>
                                  <p:childTnLst>
                                    <p:set>
                                      <p:cBhvr>
                                        <p:cTn id="78" dur="1" fill="hold">
                                          <p:stCondLst>
                                            <p:cond delay="0"/>
                                          </p:stCondLst>
                                        </p:cTn>
                                        <p:tgtEl>
                                          <p:spTgt spid="16">
                                            <p:txEl>
                                              <p:pRg st="6" end="6"/>
                                            </p:txEl>
                                          </p:spTgt>
                                        </p:tgtEl>
                                        <p:attrNameLst>
                                          <p:attrName>style.visibility</p:attrName>
                                        </p:attrNameLst>
                                      </p:cBhvr>
                                      <p:to>
                                        <p:strVal val="visible"/>
                                      </p:to>
                                    </p:set>
                                    <p:anim calcmode="lin" valueType="num">
                                      <p:cBhvr>
                                        <p:cTn id="79" dur="1000" fill="hold"/>
                                        <p:tgtEl>
                                          <p:spTgt spid="16">
                                            <p:txEl>
                                              <p:pRg st="6" end="6"/>
                                            </p:txEl>
                                          </p:spTgt>
                                        </p:tgtEl>
                                        <p:attrNameLst>
                                          <p:attrName>ppt_w</p:attrName>
                                        </p:attrNameLst>
                                      </p:cBhvr>
                                      <p:tavLst>
                                        <p:tav tm="0">
                                          <p:val>
                                            <p:strVal val="#ppt_w*0.70"/>
                                          </p:val>
                                        </p:tav>
                                        <p:tav tm="100000">
                                          <p:val>
                                            <p:strVal val="#ppt_w"/>
                                          </p:val>
                                        </p:tav>
                                      </p:tavLst>
                                    </p:anim>
                                    <p:anim calcmode="lin" valueType="num">
                                      <p:cBhvr>
                                        <p:cTn id="80" dur="1000" fill="hold"/>
                                        <p:tgtEl>
                                          <p:spTgt spid="16">
                                            <p:txEl>
                                              <p:pRg st="6" end="6"/>
                                            </p:txEl>
                                          </p:spTgt>
                                        </p:tgtEl>
                                        <p:attrNameLst>
                                          <p:attrName>ppt_h</p:attrName>
                                        </p:attrNameLst>
                                      </p:cBhvr>
                                      <p:tavLst>
                                        <p:tav tm="0">
                                          <p:val>
                                            <p:strVal val="#ppt_h"/>
                                          </p:val>
                                        </p:tav>
                                        <p:tav tm="100000">
                                          <p:val>
                                            <p:strVal val="#ppt_h"/>
                                          </p:val>
                                        </p:tav>
                                      </p:tavLst>
                                    </p:anim>
                                    <p:animEffect transition="in" filter="fade">
                                      <p:cBhvr>
                                        <p:cTn id="81" dur="1000"/>
                                        <p:tgtEl>
                                          <p:spTgt spid="1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254000"/>
            <a:ext cx="12065000" cy="762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2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阅读理解 Passage B - 长难句分析</a:t>
            </a:r>
            <a:endParaRPr lang="en-US" sz="3200"/>
          </a:p>
        </p:txBody>
      </p:sp>
      <p:sp>
        <p:nvSpPr>
          <p:cNvPr id="3" name="AutoShape 3"/>
          <p:cNvSpPr/>
          <p:nvPr/>
        </p:nvSpPr>
        <p:spPr>
          <a:xfrm>
            <a:off x="652145" y="1031875"/>
            <a:ext cx="11165205" cy="150812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929640" y="108966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原句 (Original Sentence)</a:t>
            </a:r>
            <a:endPar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762000" y="1544320"/>
            <a:ext cx="10991215" cy="87947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2400" b="1">
                <a:solidFill>
                  <a:schemeClr val="tx1"/>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rPr>
              <a:t>Her writing was a “pleasant hobby,” a phrase that made her pen feel like a ghost.</a:t>
            </a:r>
            <a:endParaRPr lang="en-US" altLang="zh-CN" sz="2400" b="1">
              <a:solidFill>
                <a:schemeClr val="tx1"/>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endParaRPr>
          </a:p>
        </p:txBody>
      </p:sp>
      <p:sp>
        <p:nvSpPr>
          <p:cNvPr id="7" name="AutoShape 7"/>
          <p:cNvSpPr/>
          <p:nvPr/>
        </p:nvSpPr>
        <p:spPr>
          <a:xfrm>
            <a:off x="652145" y="2809875"/>
            <a:ext cx="11165205" cy="1989455"/>
          </a:xfrm>
          <a:prstGeom prst="roundRect">
            <a:avLst>
              <a:gd name="adj" fmla="val 8333"/>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9" name="AutoShape 9"/>
          <p:cNvSpPr/>
          <p:nvPr/>
        </p:nvSpPr>
        <p:spPr>
          <a:xfrm>
            <a:off x="929640" y="291973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结构分析 (Structure Analysis)</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0" name="AutoShape 10"/>
          <p:cNvSpPr/>
          <p:nvPr/>
        </p:nvSpPr>
        <p:spPr>
          <a:xfrm>
            <a:off x="975360" y="3303270"/>
            <a:ext cx="10711180" cy="1405890"/>
          </a:xfrm>
          <a:prstGeom prst="rect">
            <a:avLst/>
          </a:prstGeom>
          <a:noFill/>
          <a:ln w="12700" cap="flat" cmpd="sng">
            <a:noFill/>
            <a:prstDash val="solid"/>
            <a:round/>
          </a:ln>
        </p:spPr>
        <p:txBody>
          <a:bodyPr vert="horz" wrap="square" lIns="0" tIns="0" rIns="0" bIns="0" rtlCol="0" anchor="ctr" anchorCtr="0"/>
          <a:lstStyle/>
          <a:p>
            <a:pPr marL="254000" indent="-254000" algn="l">
              <a:lnSpc>
                <a:spcPct val="125000"/>
              </a:lnSpc>
              <a:buClr>
                <a:srgbClr val="808080"/>
              </a:buClr>
              <a:buChar char="•"/>
              <a:defRPr/>
            </a:pPr>
            <a:r>
              <a:rPr 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主句：</a:t>
            </a:r>
            <a:r>
              <a:rPr lang="en-US" altLang="zh-CN" sz="2400" b="1">
                <a:solidFill>
                  <a:schemeClr val="accent6">
                    <a:lumMod val="75000"/>
                  </a:schemeClr>
                </a:solidFill>
                <a:latin typeface="Noto Sans SC" panose="020B0200000000000000" charset="-122"/>
                <a:ea typeface="Noto Sans SC" panose="020B0200000000000000" charset="-122"/>
                <a:cs typeface="Noto Sans SC" panose="020B0200000000000000" charset="-122"/>
              </a:rPr>
              <a:t>Her writing was a “pleasant hobby,”</a:t>
            </a:r>
            <a:endParaRPr lang="en-US" altLang="zh-CN" sz="2400" b="1">
              <a:solidFill>
                <a:schemeClr val="accent6">
                  <a:lumMod val="75000"/>
                </a:schemeClr>
              </a:solidFill>
              <a:latin typeface="Noto Sans SC" panose="020B0200000000000000" charset="-122"/>
              <a:ea typeface="Noto Sans SC" panose="020B0200000000000000" charset="-122"/>
              <a:cs typeface="Noto Sans SC" panose="020B0200000000000000" charset="-122"/>
            </a:endParaRPr>
          </a:p>
          <a:p>
            <a:pPr marL="254000" indent="-254000" algn="l">
              <a:lnSpc>
                <a:spcPct val="125000"/>
              </a:lnSpc>
              <a:buClr>
                <a:srgbClr val="808080"/>
              </a:buClr>
              <a:buChar char="•"/>
            </a:pPr>
            <a:r>
              <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同位语</a:t>
            </a:r>
            <a:r>
              <a:rPr lang="en-US" altLang="zh-CN"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 + </a:t>
            </a:r>
            <a:r>
              <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定语从句：</a:t>
            </a:r>
            <a:r>
              <a:rPr lang="en-US" altLang="zh-CN"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 a phrase that made her pen feel like a ghost in her hand.</a:t>
            </a:r>
            <a:endParaRPr lang="en-US" altLang="zh-CN"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nvSpPr>
        <p:spPr>
          <a:xfrm>
            <a:off x="652145" y="5080000"/>
            <a:ext cx="11165205" cy="152844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13" name="AutoShape 13"/>
          <p:cNvSpPr/>
          <p:nvPr/>
        </p:nvSpPr>
        <p:spPr>
          <a:xfrm>
            <a:off x="929640" y="514985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参考翻译 (Reference Translation)</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nvSpPr>
        <p:spPr>
          <a:xfrm>
            <a:off x="929005" y="5588000"/>
            <a:ext cx="10757535" cy="90487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rPr>
              <a:t>她的写作被（家人）说成是一种</a:t>
            </a:r>
            <a:r>
              <a:rPr lang="en-US" altLang="zh-CN" sz="2200" b="1">
                <a:ln w="15875"/>
                <a:solidFill>
                  <a:srgbClr val="00B050"/>
                </a:solidFill>
                <a:effectLst/>
                <a:latin typeface="Noto Sans SC" panose="020B0200000000000000" charset="-122"/>
                <a:ea typeface="Noto Sans SC" panose="020B0200000000000000" charset="-122"/>
                <a:cs typeface="Noto Sans SC" panose="020B0200000000000000" charset="-122"/>
              </a:rPr>
              <a:t>“</a:t>
            </a:r>
            <a:r>
              <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rPr>
              <a:t>令人愉快的爱好</a:t>
            </a:r>
            <a:r>
              <a:rPr lang="en-US" altLang="zh-CN" sz="2200" b="1">
                <a:ln w="15875"/>
                <a:solidFill>
                  <a:srgbClr val="00B050"/>
                </a:solidFill>
                <a:effectLst/>
                <a:latin typeface="Noto Sans SC" panose="020B0200000000000000" charset="-122"/>
                <a:ea typeface="Noto Sans SC" panose="020B0200000000000000" charset="-122"/>
                <a:cs typeface="Noto Sans SC" panose="020B0200000000000000" charset="-122"/>
              </a:rPr>
              <a:t>”</a:t>
            </a:r>
            <a:r>
              <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rPr>
              <a:t>，这个说法让她觉得自己手中的笔像幽灵一样虚无缥缈。</a:t>
            </a:r>
            <a:endPar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0"/>
                                        </p:tgtEl>
                                        <p:attrNameLst>
                                          <p:attrName>style.visibility</p:attrName>
                                        </p:attrNameLst>
                                      </p:cBhvr>
                                      <p:to>
                                        <p:strVal val="visible"/>
                                      </p:to>
                                    </p:set>
                                    <p:anim calcmode="discrete" valueType="clr">
                                      <p:cBhvr override="childStyle">
                                        <p:cTn id="12"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0"/>
                                        </p:tgtEl>
                                        <p:attrNameLst>
                                          <p:attrName>fillcolor</p:attrName>
                                        </p:attrNameLst>
                                      </p:cBhvr>
                                      <p:tavLst>
                                        <p:tav tm="0">
                                          <p:val>
                                            <p:clrVal>
                                              <a:schemeClr val="accent2"/>
                                            </p:clrVal>
                                          </p:val>
                                        </p:tav>
                                        <p:tav tm="50000">
                                          <p:val>
                                            <p:clrVal>
                                              <a:schemeClr val="hlink"/>
                                            </p:clrVal>
                                          </p:val>
                                        </p:tav>
                                      </p:tavLst>
                                    </p:anim>
                                    <p:set>
                                      <p:cBhvr>
                                        <p:cTn id="14" dur="80"/>
                                        <p:tgtEl>
                                          <p:spTgt spid="10"/>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strVal val="#ppt_w*0.70"/>
                                          </p:val>
                                        </p:tav>
                                        <p:tav tm="100000">
                                          <p:val>
                                            <p:strVal val="#ppt_w"/>
                                          </p:val>
                                        </p:tav>
                                      </p:tavLst>
                                    </p:anim>
                                    <p:anim calcmode="lin" valueType="num">
                                      <p:cBhvr>
                                        <p:cTn id="20" dur="1000" fill="hold"/>
                                        <p:tgtEl>
                                          <p:spTgt spid="14"/>
                                        </p:tgtEl>
                                        <p:attrNameLst>
                                          <p:attrName>ppt_h</p:attrName>
                                        </p:attrNameLst>
                                      </p:cBhvr>
                                      <p:tavLst>
                                        <p:tav tm="0">
                                          <p:val>
                                            <p:strVal val="#ppt_h"/>
                                          </p:val>
                                        </p:tav>
                                        <p:tav tm="100000">
                                          <p:val>
                                            <p:strVal val="#ppt_h"/>
                                          </p:val>
                                        </p:tav>
                                      </p:tavLst>
                                    </p:anim>
                                    <p:animEffect transition="in" filter="fade">
                                      <p:cBhvr>
                                        <p:cTn id="2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0" grpId="0"/>
      <p:bldP spid="10" grpId="1"/>
      <p:bldP spid="14" grpId="0"/>
      <p:bldP spid="1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254000"/>
            <a:ext cx="12065000" cy="762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2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阅读理解 Passage B - 长难句分析</a:t>
            </a:r>
            <a:endParaRPr lang="en-US" sz="3200"/>
          </a:p>
        </p:txBody>
      </p:sp>
      <p:sp>
        <p:nvSpPr>
          <p:cNvPr id="3" name="AutoShape 3"/>
          <p:cNvSpPr/>
          <p:nvPr/>
        </p:nvSpPr>
        <p:spPr>
          <a:xfrm>
            <a:off x="652145" y="1031875"/>
            <a:ext cx="11335385" cy="150812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929640" y="108966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原句 (Original Sentence)</a:t>
            </a:r>
            <a:endPar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762000" y="1544320"/>
            <a:ext cx="11149330" cy="87947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2400" b="1">
                <a:solidFill>
                  <a:schemeClr val="tx1"/>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rPr>
              <a:t>Don’t write a fairytale. Write the storm. And then, write the person learning to stand in the rain.</a:t>
            </a:r>
            <a:endParaRPr lang="en-US" altLang="zh-CN" sz="2400" b="1">
              <a:solidFill>
                <a:schemeClr val="tx1"/>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endParaRPr>
          </a:p>
        </p:txBody>
      </p:sp>
      <p:sp>
        <p:nvSpPr>
          <p:cNvPr id="7" name="AutoShape 7"/>
          <p:cNvSpPr/>
          <p:nvPr/>
        </p:nvSpPr>
        <p:spPr>
          <a:xfrm>
            <a:off x="652145" y="2809875"/>
            <a:ext cx="11335385" cy="1989455"/>
          </a:xfrm>
          <a:prstGeom prst="roundRect">
            <a:avLst>
              <a:gd name="adj" fmla="val 8333"/>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9" name="AutoShape 9"/>
          <p:cNvSpPr/>
          <p:nvPr/>
        </p:nvSpPr>
        <p:spPr>
          <a:xfrm>
            <a:off x="975360" y="2731135"/>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写作手法</a:t>
            </a: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分析</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0" name="AutoShape 10"/>
          <p:cNvSpPr/>
          <p:nvPr/>
        </p:nvSpPr>
        <p:spPr>
          <a:xfrm>
            <a:off x="762000" y="3206750"/>
            <a:ext cx="10391140" cy="140589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buClr>
                <a:srgbClr val="808080"/>
              </a:buClr>
              <a:buNone/>
              <a:defRPr/>
            </a:pPr>
            <a:r>
              <a:rPr lang="en-US" altLang="zh-CN" sz="2000" b="1" i="0"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1" i="0" strike="noStrike">
                <a:solidFill>
                  <a:schemeClr val="accent6">
                    <a:lumMod val="75000"/>
                  </a:schemeClr>
                </a:solidFill>
                <a:effectLst>
                  <a:outerShdw blurRad="38100" dist="38100" dir="2700000" algn="tl">
                    <a:srgbClr val="000000">
                      <a:alpha val="43137"/>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rPr>
              <a:t>比喻</a:t>
            </a:r>
            <a:r>
              <a:rPr lang="en-US" altLang="zh-CN"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	                fairytale, storm, rain </a:t>
            </a:r>
            <a:r>
              <a:rPr lang="zh-CN" altLang="en-US"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都是比喻</a:t>
            </a:r>
            <a:r>
              <a:rPr lang="en-US" altLang="zh-CN"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endParaRPr lang="en-US" altLang="zh-CN"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buClr>
                <a:srgbClr val="808080"/>
              </a:buClr>
              <a:buNone/>
              <a:defRPr/>
            </a:pPr>
            <a:r>
              <a:rPr lang="en-US" altLang="zh-CN"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                                fairytale = </a:t>
            </a:r>
            <a:r>
              <a:rPr lang="zh-CN" altLang="en-US"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虚假的美好幻想；</a:t>
            </a:r>
            <a:r>
              <a:rPr lang="en-US" altLang="zh-CN"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storm = </a:t>
            </a:r>
            <a:r>
              <a:rPr lang="zh-CN" altLang="en-US"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真实的困难；</a:t>
            </a:r>
            <a:r>
              <a:rPr lang="en-US" altLang="zh-CN"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rain =  </a:t>
            </a:r>
            <a:r>
              <a:rPr lang="zh-CN" altLang="en-US"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持续的逆境</a:t>
            </a:r>
            <a:endParaRPr lang="zh-CN" altLang="en-US"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buClr>
                <a:srgbClr val="808080"/>
              </a:buClr>
              <a:buNone/>
              <a:defRPr/>
            </a:pPr>
            <a:r>
              <a:rPr lang="en-US" altLang="zh-CN"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1" i="0" u="none" strike="noStrike">
                <a:solidFill>
                  <a:schemeClr val="accent6">
                    <a:lumMod val="75000"/>
                  </a:schemeClr>
                </a:solidFill>
                <a:effectLst>
                  <a:outerShdw blurRad="38100" dist="38100" dir="2700000" algn="tl">
                    <a:srgbClr val="000000">
                      <a:alpha val="43137"/>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rPr>
              <a:t>对比</a:t>
            </a:r>
            <a:r>
              <a:rPr lang="en-US" altLang="zh-CN"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	                fairytale vs. storm	          </a:t>
            </a:r>
            <a:r>
              <a:rPr lang="zh-CN" altLang="en-US"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虚假美好</a:t>
            </a:r>
            <a:r>
              <a:rPr lang="en-US" altLang="zh-CN"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 vs. </a:t>
            </a:r>
            <a:r>
              <a:rPr lang="zh-CN" altLang="en-US"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真实痛苦</a:t>
            </a:r>
            <a:endParaRPr lang="zh-CN" altLang="en-US"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buClr>
                <a:srgbClr val="808080"/>
              </a:buClr>
              <a:buNone/>
              <a:defRPr/>
            </a:pPr>
            <a:r>
              <a:rPr lang="en-US" altLang="zh-CN"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1" i="0" u="none" strike="noStrike">
                <a:solidFill>
                  <a:schemeClr val="accent6">
                    <a:lumMod val="75000"/>
                  </a:schemeClr>
                </a:solidFill>
                <a:effectLst>
                  <a:outerShdw blurRad="38100" dist="38100" dir="2700000" algn="tl">
                    <a:srgbClr val="000000">
                      <a:alpha val="43137"/>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rPr>
              <a:t>排比</a:t>
            </a:r>
            <a:r>
              <a:rPr lang="en-US" altLang="zh-CN" sz="2000" b="1" i="0" u="none" strike="noStrike">
                <a:solidFill>
                  <a:schemeClr val="accent6">
                    <a:lumMod val="75000"/>
                  </a:schemeClr>
                </a:solidFill>
                <a:effectLst>
                  <a:outerShdw blurRad="38100" dist="38100" dir="2700000" algn="tl">
                    <a:srgbClr val="000000">
                      <a:alpha val="43137"/>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1" i="0" u="none" strike="noStrike">
                <a:solidFill>
                  <a:schemeClr val="accent6">
                    <a:lumMod val="75000"/>
                  </a:schemeClr>
                </a:solidFill>
                <a:effectLst>
                  <a:outerShdw blurRad="38100" dist="38100" dir="2700000" algn="tl">
                    <a:srgbClr val="000000">
                      <a:alpha val="43137"/>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rPr>
              <a:t>并列</a:t>
            </a:r>
            <a:r>
              <a:rPr lang="en-US" altLang="zh-CN"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三个祈使句连续使用</a:t>
            </a:r>
            <a:r>
              <a:rPr lang="en-US" altLang="zh-CN"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增强节奏感和说服力</a:t>
            </a:r>
            <a:endParaRPr lang="en-US" altLang="zh-CN"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nvSpPr>
        <p:spPr>
          <a:xfrm>
            <a:off x="652145" y="5080000"/>
            <a:ext cx="11335385" cy="152844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13" name="AutoShape 13"/>
          <p:cNvSpPr/>
          <p:nvPr/>
        </p:nvSpPr>
        <p:spPr>
          <a:xfrm>
            <a:off x="929640" y="514985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参考翻译 (Reference Translation)</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nvSpPr>
        <p:spPr>
          <a:xfrm>
            <a:off x="929005" y="5588000"/>
            <a:ext cx="10757535" cy="90487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rPr>
              <a:t>不要写童话。要写风暴。然后，去写那个学着在雨中站立的人。</a:t>
            </a:r>
            <a:endPar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0"/>
                                        </p:tgtEl>
                                        <p:attrNameLst>
                                          <p:attrName>style.visibility</p:attrName>
                                        </p:attrNameLst>
                                      </p:cBhvr>
                                      <p:to>
                                        <p:strVal val="visible"/>
                                      </p:to>
                                    </p:set>
                                    <p:anim calcmode="discrete" valueType="clr">
                                      <p:cBhvr override="childStyle">
                                        <p:cTn id="12"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0"/>
                                        </p:tgtEl>
                                        <p:attrNameLst>
                                          <p:attrName>fillcolor</p:attrName>
                                        </p:attrNameLst>
                                      </p:cBhvr>
                                      <p:tavLst>
                                        <p:tav tm="0">
                                          <p:val>
                                            <p:clrVal>
                                              <a:schemeClr val="accent2"/>
                                            </p:clrVal>
                                          </p:val>
                                        </p:tav>
                                        <p:tav tm="50000">
                                          <p:val>
                                            <p:clrVal>
                                              <a:schemeClr val="hlink"/>
                                            </p:clrVal>
                                          </p:val>
                                        </p:tav>
                                      </p:tavLst>
                                    </p:anim>
                                    <p:set>
                                      <p:cBhvr>
                                        <p:cTn id="14" dur="80"/>
                                        <p:tgtEl>
                                          <p:spTgt spid="10"/>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strVal val="#ppt_w*0.70"/>
                                          </p:val>
                                        </p:tav>
                                        <p:tav tm="100000">
                                          <p:val>
                                            <p:strVal val="#ppt_w"/>
                                          </p:val>
                                        </p:tav>
                                      </p:tavLst>
                                    </p:anim>
                                    <p:anim calcmode="lin" valueType="num">
                                      <p:cBhvr>
                                        <p:cTn id="20" dur="1000" fill="hold"/>
                                        <p:tgtEl>
                                          <p:spTgt spid="14"/>
                                        </p:tgtEl>
                                        <p:attrNameLst>
                                          <p:attrName>ppt_h</p:attrName>
                                        </p:attrNameLst>
                                      </p:cBhvr>
                                      <p:tavLst>
                                        <p:tav tm="0">
                                          <p:val>
                                            <p:strVal val="#ppt_h"/>
                                          </p:val>
                                        </p:tav>
                                        <p:tav tm="100000">
                                          <p:val>
                                            <p:strVal val="#ppt_h"/>
                                          </p:val>
                                        </p:tav>
                                      </p:tavLst>
                                    </p:anim>
                                    <p:animEffect transition="in" filter="fade">
                                      <p:cBhvr>
                                        <p:cTn id="2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0" grpId="0"/>
      <p:bldP spid="10" grpId="1"/>
      <p:bldP spid="14" grpId="0"/>
      <p:bldP spid="1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1"/>
          <p:cNvSpPr txBox="1"/>
          <p:nvPr/>
        </p:nvSpPr>
        <p:spPr>
          <a:xfrm>
            <a:off x="5835650" y="177165"/>
            <a:ext cx="5940425" cy="5977890"/>
          </a:xfrm>
          <a:prstGeom prst="rect">
            <a:avLst/>
          </a:prstGeom>
          <a:noFill/>
        </p:spPr>
        <p:txBody>
          <a:bodyPr wrap="square" rtlCol="0">
            <a:noAutofit/>
          </a:bodyPr>
          <a:lstStyle/>
          <a:p>
            <a:pPr>
              <a:lnSpc>
                <a:spcPct val="130000"/>
              </a:lnSpc>
              <a:spcBef>
                <a:spcPts val="0"/>
              </a:spcBef>
              <a:spcAft>
                <a:spcPts val="0"/>
              </a:spcAft>
            </a:pPr>
            <a:r>
              <a:rPr lang="en-US" altLang="zh-CN" sz="4400" b="1" dirty="0">
                <a:solidFill>
                  <a:srgbClr val="002060"/>
                </a:solidFill>
                <a:latin typeface="Times New Roman Regular" panose="02020603050405020304" charset="0"/>
                <a:ea typeface="隶书" panose="02010509060101010101" pitchFamily="49" charset="-122"/>
                <a:cs typeface="Times New Roman Regular" panose="02020603050405020304" charset="0"/>
                <a:sym typeface="+mn-ea"/>
              </a:rPr>
              <a:t>Passage C</a:t>
            </a:r>
            <a:endParaRPr lang="en-US" sz="4400" b="1" dirty="0">
              <a:solidFill>
                <a:srgbClr val="002060"/>
              </a:solidFill>
              <a:latin typeface="Times New Roman Regular" panose="02020603050405020304" charset="0"/>
              <a:ea typeface="隶书" panose="02010509060101010101" pitchFamily="49" charset="-122"/>
              <a:cs typeface="Times New Roman Regular" panose="02020603050405020304" charset="0"/>
              <a:sym typeface="+mn-ea"/>
            </a:endParaRPr>
          </a:p>
          <a:p>
            <a:pPr>
              <a:lnSpc>
                <a:spcPct val="130000"/>
              </a:lnSpc>
              <a:spcBef>
                <a:spcPts val="0"/>
              </a:spcBef>
              <a:spcAft>
                <a:spcPts val="0"/>
              </a:spcAft>
            </a:pPr>
            <a:r>
              <a:rPr lang="zh-CN" altLang="en-US" sz="26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语篇类型：说明文</a:t>
            </a:r>
            <a:endParaRPr lang="zh-CN" altLang="en-US" sz="26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a:p>
            <a:pPr>
              <a:lnSpc>
                <a:spcPct val="130000"/>
              </a:lnSpc>
              <a:spcBef>
                <a:spcPts val="0"/>
              </a:spcBef>
              <a:spcAft>
                <a:spcPts val="0"/>
              </a:spcAft>
            </a:pPr>
            <a:r>
              <a:rPr lang="zh-CN" altLang="en-US" sz="26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主题语境：人与社会</a:t>
            </a:r>
            <a:r>
              <a:rPr lang="en-US" altLang="zh-CN" sz="26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a:t>
            </a:r>
            <a:r>
              <a:rPr lang="zh-CN" altLang="en-US" sz="26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饮食与健康</a:t>
            </a:r>
            <a:endParaRPr lang="zh-CN" altLang="en-US" sz="26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a:p>
            <a:pPr>
              <a:lnSpc>
                <a:spcPct val="130000"/>
              </a:lnSpc>
              <a:spcBef>
                <a:spcPts val="0"/>
              </a:spcBef>
              <a:spcAft>
                <a:spcPts val="0"/>
              </a:spcAft>
            </a:pPr>
            <a:r>
              <a:rPr lang="zh-CN" altLang="en-US" sz="26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语篇导读：文章主要讲述了科学家从废弃的腰果壳中提取液体（</a:t>
            </a:r>
            <a:r>
              <a:rPr lang="en-US" altLang="zh-CN" sz="26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CNSL</a:t>
            </a:r>
            <a:r>
              <a:rPr lang="zh-CN" altLang="en-US" sz="26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），研究其作为天然防腐剂在牛肉保鲜中的应用，并通过实验证明该液体能有效抑制细菌生长、延缓变质，同时指出未来仍需进一步研究其对口感的影响及与包装技术的结合。</a:t>
            </a:r>
            <a:endParaRPr lang="zh-CN" altLang="en-US" sz="26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p:txBody>
      </p:sp>
      <p:pic>
        <p:nvPicPr>
          <p:cNvPr id="2" name="图片 1" descr="C"/>
          <p:cNvPicPr>
            <a:picLocks noChangeAspect="1"/>
          </p:cNvPicPr>
          <p:nvPr/>
        </p:nvPicPr>
        <p:blipFill>
          <a:blip r:embed="rId1"/>
          <a:srcRect b="5185"/>
          <a:stretch>
            <a:fillRect/>
          </a:stretch>
        </p:blipFill>
        <p:spPr>
          <a:xfrm>
            <a:off x="466725" y="177165"/>
            <a:ext cx="5143500" cy="6502400"/>
          </a:xfrm>
          <a:prstGeom prst="rect">
            <a:avLst/>
          </a:prstGeom>
        </p:spPr>
      </p:pic>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62230"/>
            <a:ext cx="11971655" cy="6920230"/>
          </a:xfrm>
        </p:spPr>
        <p:txBody>
          <a:bodyPr>
            <a:noAutofit/>
          </a:bodyPr>
          <a:lstStyle/>
          <a:p>
            <a:pPr indent="457200" algn="ctr" fontAlgn="auto">
              <a:lnSpc>
                <a:spcPct val="150000"/>
              </a:lnSpc>
              <a:spcAft>
                <a:spcPts val="0"/>
              </a:spcAft>
              <a:buNone/>
            </a:pPr>
            <a:r>
              <a:rPr lang="en-US" altLang="zh-CN" sz="1500" b="1">
                <a:latin typeface="Arial" panose="020B0604020202020204" pitchFamily="34" charset="0"/>
                <a:cs typeface="Arial" panose="020B0604020202020204" pitchFamily="34" charset="0"/>
              </a:rPr>
              <a:t>C</a:t>
            </a:r>
            <a:endParaRPr lang="en-US" altLang="zh-CN" sz="15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a:latin typeface="Arial" panose="020B0604020202020204" pitchFamily="34" charset="0"/>
                <a:cs typeface="Arial" panose="020B0604020202020204" pitchFamily="34" charset="0"/>
              </a:rPr>
              <a:t>In recent years, consumers have increasingly sought “clean-label” foods—products made with natural ingredients. This trend has driven scientists to search for safe, natural preservatives. They have turned their attention to a part of the cashew nut</a:t>
            </a:r>
            <a:r>
              <a:rPr lang="zh-CN" altLang="en-US" sz="1500" b="1">
                <a:latin typeface="Arial" panose="020B0604020202020204" pitchFamily="34" charset="0"/>
                <a:cs typeface="Arial" panose="020B0604020202020204" pitchFamily="34" charset="0"/>
              </a:rPr>
              <a:t>（腰果）</a:t>
            </a:r>
            <a:r>
              <a:rPr lang="en-US" altLang="zh-CN" sz="1500" b="1">
                <a:latin typeface="Arial" panose="020B0604020202020204" pitchFamily="34" charset="0"/>
                <a:cs typeface="Arial" panose="020B0604020202020204" pitchFamily="34" charset="0"/>
              </a:rPr>
              <a:t>that is often thrown away—the shell. From it, they extract Cashew Nut Shell Liquid (CNSL) and find that it contains special natural substances that can fight bacteria and prevent decay</a:t>
            </a:r>
            <a:r>
              <a:rPr lang="zh-CN" altLang="en-US" sz="1500" b="1">
                <a:latin typeface="Arial" panose="020B0604020202020204" pitchFamily="34" charset="0"/>
                <a:cs typeface="Arial" panose="020B0604020202020204" pitchFamily="34" charset="0"/>
              </a:rPr>
              <a:t>（变质）</a:t>
            </a:r>
            <a:r>
              <a:rPr lang="en-US" altLang="zh-CN" sz="1500" b="1">
                <a:latin typeface="Arial" panose="020B0604020202020204" pitchFamily="34" charset="0"/>
                <a:cs typeface="Arial" panose="020B0604020202020204" pitchFamily="34" charset="0"/>
              </a:rPr>
              <a:t>. While this dark liquid has been studied for use in industries like paint and medicine, its potential for preserving food had not been fully explored until now. </a:t>
            </a:r>
            <a:endParaRPr lang="en-US" altLang="zh-CN" sz="15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a:latin typeface="Arial" panose="020B0604020202020204" pitchFamily="34" charset="0"/>
                <a:cs typeface="Arial" panose="020B0604020202020204" pitchFamily="34" charset="0"/>
              </a:rPr>
              <a:t>The scientists designed a careful experiment to test whether CNSL could help preserve beef, one of the most widely consumed meats globally. They applied the liquid to beef samples at different concentrations. Some meat was left untreated as controls. The samples were then stored under different conditions—some at room temperature and others in refrigeration—for two weeks. </a:t>
            </a:r>
            <a:endParaRPr lang="en-US" altLang="zh-CN" sz="15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a:latin typeface="Arial" panose="020B0604020202020204" pitchFamily="34" charset="0"/>
                <a:cs typeface="Arial" panose="020B0604020202020204" pitchFamily="34" charset="0"/>
              </a:rPr>
              <a:t>During storage, a detailed microbiological evaluation was conducted to quantify total viable</a:t>
            </a:r>
            <a:r>
              <a:rPr lang="zh-CN" altLang="en-US" sz="1500" b="1">
                <a:latin typeface="Arial" panose="020B0604020202020204" pitchFamily="34" charset="0"/>
                <a:cs typeface="Arial" panose="020B0604020202020204" pitchFamily="34" charset="0"/>
              </a:rPr>
              <a:t>（活菌）</a:t>
            </a:r>
            <a:r>
              <a:rPr lang="en-US" altLang="zh-CN" sz="1500" b="1">
                <a:latin typeface="Arial" panose="020B0604020202020204" pitchFamily="34" charset="0"/>
                <a:cs typeface="Arial" panose="020B0604020202020204" pitchFamily="34" charset="0"/>
              </a:rPr>
              <a:t>counts and specific spoilage organisms, including Pseudomonas spp., Clostridium spp., and Proteus spp. Physicochemical analyses monitored changes in pH and water activity, while bacteria growth was assessed during storage at room temperature. The scientists discovered that the CNSL-treated meat showed significantly less bacterial growth than untreated meat. The effect was strongest at higher concentrations, with a 2.0% solution providing excellent protection while maintaining meat quality. Even at room temperature, it effectively delayed the meat’s souring process and reduced bacteria growth, helping the beef stay fresh-looking longer. </a:t>
            </a:r>
            <a:endParaRPr lang="en-US" altLang="zh-CN" sz="15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a:latin typeface="Arial" panose="020B0604020202020204" pitchFamily="34" charset="0"/>
                <a:cs typeface="Arial" panose="020B0604020202020204" pitchFamily="34" charset="0"/>
              </a:rPr>
              <a:t>The researchers note that further studies are needed to understand whether the liquid affects the taste and texture of the beef, and how it might be combined with modern packaging for even better results. Still, this study opens a window into nature's own way of keeping food fresh—hidden inside a humble cashew shell.</a:t>
            </a:r>
            <a:endParaRPr lang="en-US" altLang="zh-CN" sz="1500" b="1">
              <a:latin typeface="Arial" panose="020B0604020202020204" pitchFamily="34" charset="0"/>
              <a:cs typeface="Arial" panose="020B0604020202020204" pitchFamily="34" charset="0"/>
            </a:endParaRPr>
          </a:p>
        </p:txBody>
      </p:sp>
      <p:pic>
        <p:nvPicPr>
          <p:cNvPr id="2" name="图片 1" descr="QQ_1776434941706"/>
          <p:cNvPicPr>
            <a:picLocks noChangeAspect="1"/>
          </p:cNvPicPr>
          <p:nvPr/>
        </p:nvPicPr>
        <p:blipFill>
          <a:blip r:embed="rId1"/>
          <a:stretch>
            <a:fillRect/>
          </a:stretch>
        </p:blipFill>
        <p:spPr>
          <a:xfrm>
            <a:off x="1342390" y="542925"/>
            <a:ext cx="9099550" cy="1226820"/>
          </a:xfrm>
          <a:prstGeom prst="rect">
            <a:avLst/>
          </a:prstGeom>
        </p:spPr>
      </p:pic>
      <p:pic>
        <p:nvPicPr>
          <p:cNvPr id="4" name="图片 3" descr="QQ_1776434997191"/>
          <p:cNvPicPr>
            <a:picLocks noChangeAspect="1"/>
          </p:cNvPicPr>
          <p:nvPr/>
        </p:nvPicPr>
        <p:blipFill>
          <a:blip r:embed="rId2"/>
          <a:srcRect t="22411"/>
          <a:stretch>
            <a:fillRect/>
          </a:stretch>
        </p:blipFill>
        <p:spPr>
          <a:xfrm>
            <a:off x="1322070" y="2117725"/>
            <a:ext cx="9940290" cy="1368425"/>
          </a:xfrm>
          <a:prstGeom prst="rect">
            <a:avLst/>
          </a:prstGeom>
        </p:spPr>
      </p:pic>
      <p:pic>
        <p:nvPicPr>
          <p:cNvPr id="5" name="图片 4" descr="QQ_1776435081253"/>
          <p:cNvPicPr>
            <a:picLocks noChangeAspect="1"/>
          </p:cNvPicPr>
          <p:nvPr/>
        </p:nvPicPr>
        <p:blipFill>
          <a:blip r:embed="rId3"/>
          <a:srcRect t="25150"/>
          <a:stretch>
            <a:fillRect/>
          </a:stretch>
        </p:blipFill>
        <p:spPr>
          <a:xfrm>
            <a:off x="1322070" y="3834130"/>
            <a:ext cx="9553575" cy="1233170"/>
          </a:xfrm>
          <a:prstGeom prst="rect">
            <a:avLst/>
          </a:prstGeom>
        </p:spPr>
      </p:pic>
      <p:pic>
        <p:nvPicPr>
          <p:cNvPr id="6" name="图片 5" descr="QQ_1776435114023"/>
          <p:cNvPicPr>
            <a:picLocks noChangeAspect="1"/>
          </p:cNvPicPr>
          <p:nvPr/>
        </p:nvPicPr>
        <p:blipFill>
          <a:blip r:embed="rId4"/>
          <a:srcRect t="24106"/>
          <a:stretch>
            <a:fillRect/>
          </a:stretch>
        </p:blipFill>
        <p:spPr>
          <a:xfrm>
            <a:off x="1342390" y="5622925"/>
            <a:ext cx="8692515" cy="11595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QQ_1776437196498"/>
          <p:cNvPicPr>
            <a:picLocks noChangeAspect="1"/>
          </p:cNvPicPr>
          <p:nvPr/>
        </p:nvPicPr>
        <p:blipFill>
          <a:blip r:embed="rId1"/>
          <a:stretch>
            <a:fillRect/>
          </a:stretch>
        </p:blipFill>
        <p:spPr>
          <a:xfrm>
            <a:off x="170815" y="3483610"/>
            <a:ext cx="11317605" cy="2383790"/>
          </a:xfrm>
          <a:prstGeom prst="rect">
            <a:avLst/>
          </a:prstGeom>
        </p:spPr>
      </p:pic>
      <p:sp>
        <p:nvSpPr>
          <p:cNvPr id="11" name="圆角矩形 10"/>
          <p:cNvSpPr/>
          <p:nvPr/>
        </p:nvSpPr>
        <p:spPr>
          <a:xfrm>
            <a:off x="170180" y="3589020"/>
            <a:ext cx="11852275" cy="2421255"/>
          </a:xfrm>
          <a:prstGeom prst="roundRect">
            <a:avLst/>
          </a:prstGeom>
          <a:gradFill>
            <a:gsLst>
              <a:gs pos="100000">
                <a:srgbClr val="8CE3FF"/>
              </a:gs>
              <a:gs pos="0">
                <a:srgbClr val="E3FDB4"/>
              </a:gs>
            </a:gsLst>
            <a:lin ang="4200000" scaled="1"/>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lnSpc>
                <a:spcPct val="150000"/>
              </a:lnSpc>
            </a:pPr>
            <a:r>
              <a:rPr lang="zh-CN" altLang="en-US" sz="2600" b="1" dirty="0">
                <a:solidFill>
                  <a:srgbClr val="FF0000"/>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细节理解。</a:t>
            </a:r>
            <a:r>
              <a:rPr lang="zh-CN" altLang="en-US"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解析：根据第一段，消费者追求</a:t>
            </a:r>
            <a:r>
              <a:rPr lang="en-US" altLang="zh-CN"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zh-CN" altLang="en-US"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清洁标签</a:t>
            </a:r>
            <a:r>
              <a:rPr lang="en-US" altLang="zh-CN"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zh-CN" altLang="en-US"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食品（天然成分），促使科学家寻找安全、天然的防腐剂，于是将目光投向腰果壳。因此，研究腰果壳的目的是寻找人工防腐剂的天然替代品。故选</a:t>
            </a:r>
            <a:r>
              <a:rPr lang="en-US" altLang="zh-CN"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a:t>
            </a:r>
            <a:r>
              <a:rPr lang="zh-CN" altLang="en-US"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endParaRPr lang="zh-CN" altLang="en-US" sz="26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 name="文本框 1"/>
          <p:cNvSpPr txBox="1"/>
          <p:nvPr/>
        </p:nvSpPr>
        <p:spPr>
          <a:xfrm>
            <a:off x="170815" y="109220"/>
            <a:ext cx="11851640" cy="2546985"/>
          </a:xfrm>
          <a:prstGeom prst="rect">
            <a:avLst/>
          </a:prstGeom>
          <a:solidFill>
            <a:schemeClr val="accent5">
              <a:lumMod val="40000"/>
              <a:lumOff val="60000"/>
            </a:schemeClr>
          </a:solidFill>
        </p:spPr>
        <p:txBody>
          <a:bodyPr wrap="square" rtlCol="0" anchor="t">
            <a:noAutofit/>
          </a:bodyPr>
          <a:lstStyle/>
          <a:p>
            <a:pPr indent="0" fontAlgn="auto">
              <a:lnSpc>
                <a:spcPct val="100000"/>
              </a:lnSpc>
            </a:pPr>
            <a:r>
              <a:rPr lang="en-US" altLang="zh-CN" sz="3000" dirty="0">
                <a:latin typeface="Times New Roman" panose="02020603050405020304" charset="0"/>
                <a:cs typeface="Times New Roman" panose="02020603050405020304" charset="0"/>
              </a:rPr>
              <a:t>28. Why are scientists studying cashew nut shells?</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A. To reduce waste in the food industry.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B. To improve the taste of processed foods.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C. To find natural alternatives to artificial preservatives.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D. To develop new industrial materials for paint and medicine.</a:t>
            </a:r>
            <a:endParaRPr lang="en-US" altLang="zh-CN" sz="30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4315" y="155321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5085715" y="187960"/>
            <a:ext cx="2919095" cy="445135"/>
          </a:xfrm>
          <a:prstGeom prst="roundRect">
            <a:avLst/>
          </a:prstGeom>
          <a:ln w="73025">
            <a:solidFill>
              <a:schemeClr val="accent4">
                <a:lumMod val="75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4" name="圆角矩形 13"/>
          <p:cNvSpPr/>
          <p:nvPr/>
        </p:nvSpPr>
        <p:spPr>
          <a:xfrm>
            <a:off x="6865620" y="907415"/>
            <a:ext cx="333756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B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改善加工食品的味道</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3" name="圆角矩形 2"/>
          <p:cNvSpPr/>
          <p:nvPr/>
        </p:nvSpPr>
        <p:spPr>
          <a:xfrm>
            <a:off x="5509260" y="2520315"/>
            <a:ext cx="605028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D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为了开发用于油漆和医药的新型工业材料。</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5" name="圆角矩形 4"/>
          <p:cNvSpPr/>
          <p:nvPr/>
        </p:nvSpPr>
        <p:spPr>
          <a:xfrm>
            <a:off x="8524240" y="1343025"/>
            <a:ext cx="3498215"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C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寻找天然防腐剂替代品</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ppt_x</p:attrName>
                                        </p:attrNameLst>
                                      </p:cBhvr>
                                      <p:tavLst>
                                        <p:tav tm="0">
                                          <p:val>
                                            <p:strVal val="#ppt_x-.2"/>
                                          </p:val>
                                        </p:tav>
                                        <p:tav tm="100000">
                                          <p:val>
                                            <p:strVal val="#ppt_x"/>
                                          </p:val>
                                        </p:tav>
                                      </p:tavLst>
                                    </p:anim>
                                    <p:anim calcmode="lin" valueType="num">
                                      <p:cBhvr>
                                        <p:cTn id="1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ppt_x</p:attrName>
                                        </p:attrNameLst>
                                      </p:cBhvr>
                                      <p:tavLst>
                                        <p:tav tm="0">
                                          <p:val>
                                            <p:strVal val="#ppt_x-.2"/>
                                          </p:val>
                                        </p:tav>
                                        <p:tav tm="100000">
                                          <p:val>
                                            <p:strVal val="#ppt_x"/>
                                          </p:val>
                                        </p:tav>
                                      </p:tavLst>
                                    </p:anim>
                                    <p:anim calcmode="lin" valueType="num">
                                      <p:cBhvr>
                                        <p:cTn id="2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1000" fill="hold"/>
                                        <p:tgtEl>
                                          <p:spTgt spid="3"/>
                                        </p:tgtEl>
                                        <p:attrNameLst>
                                          <p:attrName>ppt_x</p:attrName>
                                        </p:attrNameLst>
                                      </p:cBhvr>
                                      <p:tavLst>
                                        <p:tav tm="0">
                                          <p:val>
                                            <p:strVal val="#ppt_x-.2"/>
                                          </p:val>
                                        </p:tav>
                                        <p:tav tm="100000">
                                          <p:val>
                                            <p:strVal val="#ppt_x"/>
                                          </p:val>
                                        </p:tav>
                                      </p:tavLst>
                                    </p:anim>
                                    <p:anim calcmode="lin" valueType="num">
                                      <p:cBhvr>
                                        <p:cTn id="27"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p:tgtEl>
                                          <p:spTgt spid="19"/>
                                        </p:tgtEl>
                                        <p:attrNameLst>
                                          <p:attrName>ppt_y</p:attrName>
                                        </p:attrNameLst>
                                      </p:cBhvr>
                                      <p:tavLst>
                                        <p:tav tm="0">
                                          <p:val>
                                            <p:strVal val="#ppt_y+#ppt_h*1.125000"/>
                                          </p:val>
                                        </p:tav>
                                        <p:tav tm="100000">
                                          <p:val>
                                            <p:strVal val="#ppt_y"/>
                                          </p:val>
                                        </p:tav>
                                      </p:tavLst>
                                    </p:anim>
                                    <p:animEffect transition="in" filter="wipe(up)">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1" grpId="0" bldLvl="0" animBg="1"/>
      <p:bldP spid="11" grpId="1" animBg="1"/>
      <p:bldP spid="14" grpId="0" bldLvl="0" animBg="1"/>
      <p:bldP spid="14" grpId="1" animBg="1"/>
      <p:bldP spid="3" grpId="0" bldLvl="0" animBg="1"/>
      <p:bldP spid="3" grpId="1" animBg="1"/>
      <p:bldP spid="5" grpId="0" bldLvl="0" animBg="1"/>
      <p:bldP spid="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QQ_1776512449403"/>
          <p:cNvPicPr>
            <a:picLocks noChangeAspect="1"/>
          </p:cNvPicPr>
          <p:nvPr/>
        </p:nvPicPr>
        <p:blipFill>
          <a:blip r:embed="rId1"/>
          <a:srcRect b="44742"/>
          <a:stretch>
            <a:fillRect/>
          </a:stretch>
        </p:blipFill>
        <p:spPr>
          <a:xfrm>
            <a:off x="765175" y="2923540"/>
            <a:ext cx="10869295" cy="3237865"/>
          </a:xfrm>
          <a:prstGeom prst="rect">
            <a:avLst/>
          </a:prstGeom>
        </p:spPr>
      </p:pic>
      <p:sp>
        <p:nvSpPr>
          <p:cNvPr id="2" name="文本框 1"/>
          <p:cNvSpPr txBox="1"/>
          <p:nvPr/>
        </p:nvSpPr>
        <p:spPr>
          <a:xfrm>
            <a:off x="170815" y="109220"/>
            <a:ext cx="11851640" cy="2546985"/>
          </a:xfrm>
          <a:prstGeom prst="rect">
            <a:avLst/>
          </a:prstGeom>
          <a:solidFill>
            <a:schemeClr val="accent5">
              <a:lumMod val="40000"/>
              <a:lumOff val="60000"/>
            </a:schemeClr>
          </a:solidFill>
        </p:spPr>
        <p:txBody>
          <a:bodyPr wrap="square" rtlCol="0" anchor="t">
            <a:noAutofit/>
          </a:bodyPr>
          <a:lstStyle/>
          <a:p>
            <a:pPr indent="0" fontAlgn="auto">
              <a:lnSpc>
                <a:spcPct val="100000"/>
              </a:lnSpc>
            </a:pPr>
            <a:r>
              <a:rPr lang="en-US" altLang="zh-CN" sz="3000" dirty="0">
                <a:latin typeface="Times New Roman" panose="02020603050405020304" charset="0"/>
                <a:cs typeface="Times New Roman" panose="02020603050405020304" charset="0"/>
              </a:rPr>
              <a:t>29. What was the primary focus of the microbiological evaluation?</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A. The variety of cashew species.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B. The safety of refrigerated beef.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C. The changes in pH and water activity.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D. The effectiveness of CNSL against bacteria. </a:t>
            </a:r>
            <a:endParaRPr lang="en-US" altLang="zh-CN" sz="30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4315" y="155321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圆角矩形 13"/>
          <p:cNvSpPr/>
          <p:nvPr/>
        </p:nvSpPr>
        <p:spPr>
          <a:xfrm>
            <a:off x="5446395" y="649605"/>
            <a:ext cx="333756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A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腰果品种的多样性。</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3" name="圆角矩形 2"/>
          <p:cNvSpPr/>
          <p:nvPr/>
        </p:nvSpPr>
        <p:spPr>
          <a:xfrm>
            <a:off x="5446395" y="2386965"/>
            <a:ext cx="547116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D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腰果壳液（</a:t>
            </a:r>
            <a:r>
              <a:rPr lang="en-US" altLang="zh-CN"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CNSL</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）对细菌的有效性。</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5" name="圆角矩形 4"/>
          <p:cNvSpPr/>
          <p:nvPr/>
        </p:nvSpPr>
        <p:spPr>
          <a:xfrm>
            <a:off x="5446395" y="1117600"/>
            <a:ext cx="3336925"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B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冷藏牛肉的安全性。</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4" name="圆角矩形 3"/>
          <p:cNvSpPr/>
          <p:nvPr/>
        </p:nvSpPr>
        <p:spPr>
          <a:xfrm>
            <a:off x="2368550" y="162560"/>
            <a:ext cx="2817495" cy="445135"/>
          </a:xfrm>
          <a:prstGeom prst="roundRect">
            <a:avLst/>
          </a:prstGeom>
          <a:ln w="73025">
            <a:solidFill>
              <a:schemeClr val="accent4">
                <a:lumMod val="75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6" name="矩形 5"/>
          <p:cNvSpPr/>
          <p:nvPr/>
        </p:nvSpPr>
        <p:spPr>
          <a:xfrm flipV="1">
            <a:off x="6119495" y="162560"/>
            <a:ext cx="4173220" cy="487045"/>
          </a:xfrm>
          <a:prstGeom prst="rect">
            <a:avLst/>
          </a:prstGeom>
          <a:solidFill>
            <a:schemeClr val="accent2">
              <a:alpha val="23000"/>
            </a:schemeClr>
          </a:solidFill>
          <a:ln w="19050"/>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圆角矩形 8"/>
          <p:cNvSpPr/>
          <p:nvPr/>
        </p:nvSpPr>
        <p:spPr>
          <a:xfrm>
            <a:off x="6659245" y="1585595"/>
            <a:ext cx="3498215"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C </a:t>
            </a:r>
            <a:r>
              <a:rPr lang="en-US" altLang="zh-CN"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pH</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值和水活度的变化。</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cxnSp>
        <p:nvCxnSpPr>
          <p:cNvPr id="10" name="直接连接符 9"/>
          <p:cNvCxnSpPr/>
          <p:nvPr/>
        </p:nvCxnSpPr>
        <p:spPr>
          <a:xfrm flipV="1">
            <a:off x="958850" y="3965575"/>
            <a:ext cx="10389870" cy="40640"/>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12" name="直接连接符 11"/>
          <p:cNvCxnSpPr/>
          <p:nvPr/>
        </p:nvCxnSpPr>
        <p:spPr>
          <a:xfrm flipV="1">
            <a:off x="958850" y="4573270"/>
            <a:ext cx="1725930" cy="19685"/>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13" name="直接连接符 12"/>
          <p:cNvCxnSpPr/>
          <p:nvPr/>
        </p:nvCxnSpPr>
        <p:spPr>
          <a:xfrm flipV="1">
            <a:off x="2794635" y="5586095"/>
            <a:ext cx="8664575" cy="48260"/>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16" name="直接连接符 15"/>
          <p:cNvCxnSpPr/>
          <p:nvPr/>
        </p:nvCxnSpPr>
        <p:spPr>
          <a:xfrm flipV="1">
            <a:off x="4536440" y="3423285"/>
            <a:ext cx="6838315" cy="15240"/>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20" name="直接连接符 19"/>
          <p:cNvCxnSpPr/>
          <p:nvPr/>
        </p:nvCxnSpPr>
        <p:spPr>
          <a:xfrm flipV="1">
            <a:off x="1004570" y="6141085"/>
            <a:ext cx="1732280" cy="17145"/>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sp>
        <p:nvSpPr>
          <p:cNvPr id="11" name="圆角矩形 10"/>
          <p:cNvSpPr/>
          <p:nvPr/>
        </p:nvSpPr>
        <p:spPr>
          <a:xfrm>
            <a:off x="104775" y="2925445"/>
            <a:ext cx="11852275" cy="3446145"/>
          </a:xfrm>
          <a:prstGeom prst="roundRect">
            <a:avLst/>
          </a:prstGeom>
          <a:gradFill>
            <a:gsLst>
              <a:gs pos="100000">
                <a:srgbClr val="8CE3FF"/>
              </a:gs>
              <a:gs pos="0">
                <a:srgbClr val="E3FDB4"/>
              </a:gs>
            </a:gsLst>
            <a:lin ang="4200000" scaled="1"/>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lnSpc>
                <a:spcPct val="150000"/>
              </a:lnSpc>
            </a:pPr>
            <a:r>
              <a:rPr lang="zh-CN" altLang="en-US" sz="2800" b="1" dirty="0">
                <a:solidFill>
                  <a:srgbClr val="FF0000"/>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细节理解。</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解析：第二段明确指出，微生物学评估的主要内容是</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量化总活菌计数和特定腐败菌</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，并通过对比处理组与对照组，发现</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CNSL</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能显著减少细菌生长。因此，评估的主要焦点是</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CNSL</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对抗细菌的有效性。故选</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D</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endPar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1000" fill="hold"/>
                                        <p:tgtEl>
                                          <p:spTgt spid="14"/>
                                        </p:tgtEl>
                                        <p:attrNameLst>
                                          <p:attrName>ppt_x</p:attrName>
                                        </p:attrNameLst>
                                      </p:cBhvr>
                                      <p:tavLst>
                                        <p:tav tm="0">
                                          <p:val>
                                            <p:strVal val="#ppt_x-.2"/>
                                          </p:val>
                                        </p:tav>
                                        <p:tav tm="100000">
                                          <p:val>
                                            <p:strVal val="#ppt_x"/>
                                          </p:val>
                                        </p:tav>
                                      </p:tavLst>
                                    </p:anim>
                                    <p:anim calcmode="lin" valueType="num">
                                      <p:cBhvr>
                                        <p:cTn id="18"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ppt_x</p:attrName>
                                        </p:attrNameLst>
                                      </p:cBhvr>
                                      <p:tavLst>
                                        <p:tav tm="0">
                                          <p:val>
                                            <p:strVal val="#ppt_x-.2"/>
                                          </p:val>
                                        </p:tav>
                                        <p:tav tm="100000">
                                          <p:val>
                                            <p:strVal val="#ppt_x"/>
                                          </p:val>
                                        </p:tav>
                                      </p:tavLst>
                                    </p:anim>
                                    <p:anim calcmode="lin" valueType="num">
                                      <p:cBhvr>
                                        <p:cTn id="2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6" dur="10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ppt_x</p:attrName>
                                        </p:attrNameLst>
                                      </p:cBhvr>
                                      <p:tavLst>
                                        <p:tav tm="0">
                                          <p:val>
                                            <p:strVal val="#ppt_x-.2"/>
                                          </p:val>
                                        </p:tav>
                                        <p:tav tm="100000">
                                          <p:val>
                                            <p:strVal val="#ppt_x"/>
                                          </p:val>
                                        </p:tav>
                                      </p:tavLst>
                                    </p:anim>
                                    <p:anim calcmode="lin" valueType="num">
                                      <p:cBhvr>
                                        <p:cTn id="32"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33" dur="1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1000" fill="hold"/>
                                        <p:tgtEl>
                                          <p:spTgt spid="3"/>
                                        </p:tgtEl>
                                        <p:attrNameLst>
                                          <p:attrName>ppt_x</p:attrName>
                                        </p:attrNameLst>
                                      </p:cBhvr>
                                      <p:tavLst>
                                        <p:tav tm="0">
                                          <p:val>
                                            <p:strVal val="#ppt_x-.2"/>
                                          </p:val>
                                        </p:tav>
                                        <p:tav tm="100000">
                                          <p:val>
                                            <p:strVal val="#ppt_x"/>
                                          </p:val>
                                        </p:tav>
                                      </p:tavLst>
                                    </p:anim>
                                    <p:anim calcmode="lin" valueType="num">
                                      <p:cBhvr>
                                        <p:cTn id="39"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40" dur="1000"/>
                                        <p:tgtEl>
                                          <p:spTgt spid="3"/>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fill="hold"/>
                                        <p:tgtEl>
                                          <p:spTgt spid="20"/>
                                        </p:tgtEl>
                                        <p:attrNameLst>
                                          <p:attrName>ppt_x</p:attrName>
                                        </p:attrNameLst>
                                      </p:cBhvr>
                                      <p:tavLst>
                                        <p:tav tm="0">
                                          <p:val>
                                            <p:strVal val="#ppt_x"/>
                                          </p:val>
                                        </p:tav>
                                        <p:tav tm="100000">
                                          <p:val>
                                            <p:strVal val="#ppt_x"/>
                                          </p:val>
                                        </p:tav>
                                      </p:tavLst>
                                    </p:anim>
                                    <p:anim calcmode="lin" valueType="num">
                                      <p:cBhvr additive="base">
                                        <p:cTn id="58" dur="500" fill="hold"/>
                                        <p:tgtEl>
                                          <p:spTgt spid="20"/>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2" presetClass="entr" presetSubtype="4" fill="hold" nodeType="click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additive="base">
                                        <p:cTn id="71" dur="500"/>
                                        <p:tgtEl>
                                          <p:spTgt spid="19"/>
                                        </p:tgtEl>
                                        <p:attrNameLst>
                                          <p:attrName>ppt_y</p:attrName>
                                        </p:attrNameLst>
                                      </p:cBhvr>
                                      <p:tavLst>
                                        <p:tav tm="0">
                                          <p:val>
                                            <p:strVal val="#ppt_y+#ppt_h*1.125000"/>
                                          </p:val>
                                        </p:tav>
                                        <p:tav tm="100000">
                                          <p:val>
                                            <p:strVal val="#ppt_y"/>
                                          </p:val>
                                        </p:tav>
                                      </p:tavLst>
                                    </p:anim>
                                    <p:animEffect transition="in" filter="wipe(up)">
                                      <p:cBhvr>
                                        <p:cTn id="7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14" grpId="0" bldLvl="0" animBg="1"/>
      <p:bldP spid="14" grpId="1" animBg="1"/>
      <p:bldP spid="3" grpId="0" bldLvl="0" animBg="1"/>
      <p:bldP spid="3" grpId="1" animBg="1"/>
      <p:bldP spid="5" grpId="0" bldLvl="0" animBg="1"/>
      <p:bldP spid="5" grpId="1" animBg="1"/>
      <p:bldP spid="4" grpId="0" bldLvl="0" animBg="1"/>
      <p:bldP spid="4" grpId="1" animBg="1"/>
      <p:bldP spid="6" grpId="0" bldLvl="0" animBg="1"/>
      <p:bldP spid="9" grpId="0" bldLvl="0" animBg="1"/>
      <p:bldP spid="9"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QQ_1776489238564"/>
          <p:cNvPicPr>
            <a:picLocks noChangeAspect="1"/>
          </p:cNvPicPr>
          <p:nvPr/>
        </p:nvPicPr>
        <p:blipFill>
          <a:blip r:embed="rId1"/>
          <a:stretch>
            <a:fillRect/>
          </a:stretch>
        </p:blipFill>
        <p:spPr>
          <a:xfrm>
            <a:off x="765175" y="3046730"/>
            <a:ext cx="10572750" cy="3238500"/>
          </a:xfrm>
          <a:prstGeom prst="rect">
            <a:avLst/>
          </a:prstGeom>
        </p:spPr>
      </p:pic>
      <p:sp>
        <p:nvSpPr>
          <p:cNvPr id="2" name="文本框 1"/>
          <p:cNvSpPr txBox="1"/>
          <p:nvPr/>
        </p:nvSpPr>
        <p:spPr>
          <a:xfrm>
            <a:off x="170815" y="109220"/>
            <a:ext cx="11851640" cy="2527300"/>
          </a:xfrm>
          <a:prstGeom prst="rect">
            <a:avLst/>
          </a:prstGeom>
          <a:solidFill>
            <a:schemeClr val="accent5">
              <a:lumMod val="40000"/>
              <a:lumOff val="60000"/>
            </a:schemeClr>
          </a:solidFill>
        </p:spPr>
        <p:txBody>
          <a:bodyPr wrap="square" rtlCol="0" anchor="t">
            <a:noAutofit/>
          </a:bodyPr>
          <a:lstStyle/>
          <a:p>
            <a:pPr indent="0" fontAlgn="auto">
              <a:lnSpc>
                <a:spcPct val="100000"/>
              </a:lnSpc>
            </a:pPr>
            <a:r>
              <a:rPr lang="en-US" altLang="zh-CN" sz="3000" dirty="0">
                <a:latin typeface="Times New Roman" panose="02020603050405020304" charset="0"/>
                <a:cs typeface="Times New Roman" panose="02020603050405020304" charset="0"/>
              </a:rPr>
              <a:t>30. What does the experiment suggest about CNSL?</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A. It can improve meat quality over time.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B. It performs best at room temperature.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C. It speeds up the meat’s souring process.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D. Its concentration and the storage life are closely related.</a:t>
            </a:r>
            <a:endParaRPr lang="en-US" altLang="zh-CN" sz="30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4315" y="2008505"/>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圆角矩形 13"/>
          <p:cNvSpPr/>
          <p:nvPr/>
        </p:nvSpPr>
        <p:spPr>
          <a:xfrm>
            <a:off x="6659245" y="669290"/>
            <a:ext cx="5131435"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A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随着时间的推移，它可以改善肉质。</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3" name="圆角矩形 2"/>
          <p:cNvSpPr/>
          <p:nvPr/>
        </p:nvSpPr>
        <p:spPr>
          <a:xfrm>
            <a:off x="7014210" y="2476500"/>
            <a:ext cx="429006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D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其浓度与储存寿命密切相关。</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5" name="圆角矩形 4"/>
          <p:cNvSpPr/>
          <p:nvPr/>
        </p:nvSpPr>
        <p:spPr>
          <a:xfrm>
            <a:off x="6659245" y="1133475"/>
            <a:ext cx="3408045"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B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它在室温下表现最佳。</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4" name="圆角矩形 3"/>
          <p:cNvSpPr/>
          <p:nvPr/>
        </p:nvSpPr>
        <p:spPr>
          <a:xfrm>
            <a:off x="3061970" y="195580"/>
            <a:ext cx="5025390" cy="445135"/>
          </a:xfrm>
          <a:prstGeom prst="roundRect">
            <a:avLst/>
          </a:prstGeom>
          <a:ln w="73025">
            <a:solidFill>
              <a:schemeClr val="accent4">
                <a:lumMod val="75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9" name="圆角矩形 8"/>
          <p:cNvSpPr/>
          <p:nvPr/>
        </p:nvSpPr>
        <p:spPr>
          <a:xfrm>
            <a:off x="7014210" y="1572895"/>
            <a:ext cx="406273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C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它会加速肉类的变酸过程。</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cxnSp>
        <p:nvCxnSpPr>
          <p:cNvPr id="10" name="直接连接符 9"/>
          <p:cNvCxnSpPr/>
          <p:nvPr/>
        </p:nvCxnSpPr>
        <p:spPr>
          <a:xfrm flipV="1">
            <a:off x="765175" y="4592955"/>
            <a:ext cx="10361295" cy="41910"/>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12" name="直接连接符 11"/>
          <p:cNvCxnSpPr/>
          <p:nvPr/>
        </p:nvCxnSpPr>
        <p:spPr>
          <a:xfrm flipV="1">
            <a:off x="765175" y="5154930"/>
            <a:ext cx="9061450" cy="20955"/>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sp>
        <p:nvSpPr>
          <p:cNvPr id="11" name="圆角矩形 10"/>
          <p:cNvSpPr/>
          <p:nvPr/>
        </p:nvSpPr>
        <p:spPr>
          <a:xfrm>
            <a:off x="170180" y="2943225"/>
            <a:ext cx="11852275" cy="3446145"/>
          </a:xfrm>
          <a:prstGeom prst="roundRect">
            <a:avLst/>
          </a:prstGeom>
          <a:gradFill>
            <a:gsLst>
              <a:gs pos="100000">
                <a:srgbClr val="8CE3FF"/>
              </a:gs>
              <a:gs pos="0">
                <a:srgbClr val="E3FDB4"/>
              </a:gs>
            </a:gsLst>
            <a:lin ang="4200000" scaled="1"/>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lnSpc>
                <a:spcPct val="150000"/>
              </a:lnSpc>
            </a:pPr>
            <a:r>
              <a:rPr lang="zh-CN" altLang="en-US" sz="3200" b="1" dirty="0">
                <a:solidFill>
                  <a:srgbClr val="FF0000"/>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推理判断。</a:t>
            </a:r>
            <a:r>
              <a:rPr lang="zh-CN" altLang="en-US" sz="3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解析：实验结果表明，</a:t>
            </a:r>
            <a:r>
              <a:rPr lang="en-US" altLang="zh-CN" sz="3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CNSL</a:t>
            </a:r>
            <a:r>
              <a:rPr lang="zh-CN" altLang="en-US" sz="3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浓度越高（如</a:t>
            </a:r>
            <a:r>
              <a:rPr lang="en-US" altLang="zh-CN" sz="3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2.0%</a:t>
            </a:r>
            <a:r>
              <a:rPr lang="zh-CN" altLang="en-US" sz="3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溶液），保护效果越强，能有效延长牛肉保鲜时间。这暗示了</a:t>
            </a:r>
            <a:r>
              <a:rPr lang="en-US" altLang="zh-CN" sz="3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CNSL</a:t>
            </a:r>
            <a:r>
              <a:rPr lang="zh-CN" altLang="en-US" sz="3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的浓度与贮藏寿命之间存在密切关系。故选</a:t>
            </a:r>
            <a:r>
              <a:rPr lang="en-US" altLang="zh-CN" sz="3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D</a:t>
            </a:r>
            <a:r>
              <a:rPr lang="zh-CN" altLang="en-US" sz="3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endParaRPr lang="zh-CN" altLang="en-US" sz="32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ppt_x</p:attrName>
                                        </p:attrNameLst>
                                      </p:cBhvr>
                                      <p:tavLst>
                                        <p:tav tm="0">
                                          <p:val>
                                            <p:strVal val="#ppt_x-.2"/>
                                          </p:val>
                                        </p:tav>
                                        <p:tav tm="100000">
                                          <p:val>
                                            <p:strVal val="#ppt_x"/>
                                          </p:val>
                                        </p:tav>
                                      </p:tavLst>
                                    </p:anim>
                                    <p:anim calcmode="lin" valueType="num">
                                      <p:cBhvr>
                                        <p:cTn id="1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ppt_x</p:attrName>
                                        </p:attrNameLst>
                                      </p:cBhvr>
                                      <p:tavLst>
                                        <p:tav tm="0">
                                          <p:val>
                                            <p:strVal val="#ppt_x-.2"/>
                                          </p:val>
                                        </p:tav>
                                        <p:tav tm="100000">
                                          <p:val>
                                            <p:strVal val="#ppt_x"/>
                                          </p:val>
                                        </p:tav>
                                      </p:tavLst>
                                    </p:anim>
                                    <p:anim calcmode="lin" valueType="num">
                                      <p:cBhvr>
                                        <p:cTn id="2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ppt_x</p:attrName>
                                        </p:attrNameLst>
                                      </p:cBhvr>
                                      <p:tavLst>
                                        <p:tav tm="0">
                                          <p:val>
                                            <p:strVal val="#ppt_x-.2"/>
                                          </p:val>
                                        </p:tav>
                                        <p:tav tm="100000">
                                          <p:val>
                                            <p:strVal val="#ppt_x"/>
                                          </p:val>
                                        </p:tav>
                                      </p:tavLst>
                                    </p:anim>
                                    <p:anim calcmode="lin" valueType="num">
                                      <p:cBhvr>
                                        <p:cTn id="27"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28" dur="10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1000" fill="hold"/>
                                        <p:tgtEl>
                                          <p:spTgt spid="3"/>
                                        </p:tgtEl>
                                        <p:attrNameLst>
                                          <p:attrName>ppt_x</p:attrName>
                                        </p:attrNameLst>
                                      </p:cBhvr>
                                      <p:tavLst>
                                        <p:tav tm="0">
                                          <p:val>
                                            <p:strVal val="#ppt_x-.2"/>
                                          </p:val>
                                        </p:tav>
                                        <p:tav tm="100000">
                                          <p:val>
                                            <p:strVal val="#ppt_x"/>
                                          </p:val>
                                        </p:tav>
                                      </p:tavLst>
                                    </p:anim>
                                    <p:anim calcmode="lin" valueType="num">
                                      <p:cBhvr>
                                        <p:cTn id="34"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
                                        </p:tgtEl>
                                      </p:cBhvr>
                                    </p:animEffect>
                                  </p:childTnLst>
                                </p:cTn>
                              </p:par>
                              <p:par>
                                <p:cTn id="36" presetID="2" presetClass="entr" presetSubtype="4"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ppt_x"/>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nodeType="click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p:tgtEl>
                                          <p:spTgt spid="19"/>
                                        </p:tgtEl>
                                        <p:attrNameLst>
                                          <p:attrName>ppt_y</p:attrName>
                                        </p:attrNameLst>
                                      </p:cBhvr>
                                      <p:tavLst>
                                        <p:tav tm="0">
                                          <p:val>
                                            <p:strVal val="#ppt_y+#ppt_h*1.125000"/>
                                          </p:val>
                                        </p:tav>
                                        <p:tav tm="100000">
                                          <p:val>
                                            <p:strVal val="#ppt_y"/>
                                          </p:val>
                                        </p:tav>
                                      </p:tavLst>
                                    </p:anim>
                                    <p:animEffect transition="in" filter="wipe(up)">
                                      <p:cBhvr>
                                        <p:cTn id="5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14" grpId="0" bldLvl="0" animBg="1"/>
      <p:bldP spid="14" grpId="1" animBg="1"/>
      <p:bldP spid="3" grpId="0" bldLvl="0" animBg="1"/>
      <p:bldP spid="3" grpId="1" animBg="1"/>
      <p:bldP spid="5" grpId="0" bldLvl="0" animBg="1"/>
      <p:bldP spid="5" grpId="1" animBg="1"/>
      <p:bldP spid="4" grpId="0" bldLvl="0" animBg="1"/>
      <p:bldP spid="4" grpId="1" animBg="1"/>
      <p:bldP spid="9" grpId="0" bldLvl="0" animBg="1"/>
      <p:bldP spid="9"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QQ_1776513259321"/>
          <p:cNvPicPr>
            <a:picLocks noChangeAspect="1"/>
          </p:cNvPicPr>
          <p:nvPr/>
        </p:nvPicPr>
        <p:blipFill>
          <a:blip r:embed="rId1"/>
          <a:stretch>
            <a:fillRect/>
          </a:stretch>
        </p:blipFill>
        <p:spPr>
          <a:xfrm>
            <a:off x="170815" y="3101975"/>
            <a:ext cx="11661140" cy="2849245"/>
          </a:xfrm>
          <a:prstGeom prst="rect">
            <a:avLst/>
          </a:prstGeom>
        </p:spPr>
      </p:pic>
      <p:sp>
        <p:nvSpPr>
          <p:cNvPr id="2" name="文本框 1"/>
          <p:cNvSpPr txBox="1"/>
          <p:nvPr/>
        </p:nvSpPr>
        <p:spPr>
          <a:xfrm>
            <a:off x="170815" y="212090"/>
            <a:ext cx="11851640" cy="2129790"/>
          </a:xfrm>
          <a:prstGeom prst="rect">
            <a:avLst/>
          </a:prstGeom>
          <a:solidFill>
            <a:schemeClr val="accent5">
              <a:lumMod val="40000"/>
              <a:lumOff val="60000"/>
            </a:schemeClr>
          </a:solidFill>
        </p:spPr>
        <p:txBody>
          <a:bodyPr wrap="square" rtlCol="0" anchor="t">
            <a:noAutofit/>
          </a:bodyPr>
          <a:lstStyle/>
          <a:p>
            <a:pPr indent="0" fontAlgn="auto">
              <a:lnSpc>
                <a:spcPct val="100000"/>
              </a:lnSpc>
            </a:pPr>
            <a:r>
              <a:rPr lang="en-US" altLang="zh-CN" sz="3000" dirty="0">
                <a:latin typeface="Times New Roman" panose="02020603050405020304" charset="0"/>
                <a:cs typeface="Times New Roman" panose="02020603050405020304" charset="0"/>
              </a:rPr>
              <a:t>31. What is the author’s attitude towards the future of CNSL?</a:t>
            </a:r>
            <a:endParaRPr lang="en-US" altLang="zh-CN" sz="3000" dirty="0">
              <a:latin typeface="Times New Roman" panose="02020603050405020304" charset="0"/>
              <a:cs typeface="Times New Roman" panose="02020603050405020304" charset="0"/>
            </a:endParaRPr>
          </a:p>
          <a:p>
            <a:pPr indent="0" fontAlgn="auto">
              <a:lnSpc>
                <a:spcPct val="150000"/>
              </a:lnSpc>
            </a:pPr>
            <a:r>
              <a:rPr lang="en-US" altLang="zh-CN" sz="3000" dirty="0">
                <a:latin typeface="Times New Roman" panose="02020603050405020304" charset="0"/>
                <a:cs typeface="Times New Roman" panose="02020603050405020304" charset="0"/>
              </a:rPr>
              <a:t>A. Fully convinced. 			B. Cautiously optimistic. </a:t>
            </a:r>
            <a:endParaRPr lang="en-US" altLang="zh-CN" sz="3000" dirty="0">
              <a:latin typeface="Times New Roman" panose="02020603050405020304" charset="0"/>
              <a:cs typeface="Times New Roman" panose="02020603050405020304" charset="0"/>
            </a:endParaRPr>
          </a:p>
          <a:p>
            <a:pPr indent="0" fontAlgn="auto">
              <a:lnSpc>
                <a:spcPct val="150000"/>
              </a:lnSpc>
            </a:pPr>
            <a:r>
              <a:rPr lang="en-US" altLang="zh-CN" sz="3000" dirty="0">
                <a:latin typeface="Times New Roman" panose="02020603050405020304" charset="0"/>
                <a:cs typeface="Times New Roman" panose="02020603050405020304" charset="0"/>
              </a:rPr>
              <a:t>C. Hesitant and doubtful. 		D. Neutral and objective.</a:t>
            </a:r>
            <a:endParaRPr lang="en-US" altLang="zh-CN" sz="30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09920" y="95631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圆角矩形 2"/>
          <p:cNvSpPr/>
          <p:nvPr/>
        </p:nvSpPr>
        <p:spPr>
          <a:xfrm>
            <a:off x="9465945" y="2106295"/>
            <a:ext cx="231013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D </a:t>
            </a:r>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中立和客观</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9" name="圆角矩形 8"/>
          <p:cNvSpPr/>
          <p:nvPr/>
        </p:nvSpPr>
        <p:spPr>
          <a:xfrm>
            <a:off x="3385185" y="1001395"/>
            <a:ext cx="199898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A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完全信服。</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cxnSp>
        <p:nvCxnSpPr>
          <p:cNvPr id="10" name="直接连接符 9"/>
          <p:cNvCxnSpPr/>
          <p:nvPr/>
        </p:nvCxnSpPr>
        <p:spPr>
          <a:xfrm flipV="1">
            <a:off x="1065530" y="3619500"/>
            <a:ext cx="10361295" cy="41910"/>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12" name="直接连接符 11"/>
          <p:cNvCxnSpPr/>
          <p:nvPr/>
        </p:nvCxnSpPr>
        <p:spPr>
          <a:xfrm flipV="1">
            <a:off x="452120" y="5350510"/>
            <a:ext cx="10936605" cy="53975"/>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sp>
        <p:nvSpPr>
          <p:cNvPr id="11" name="圆角矩形 10"/>
          <p:cNvSpPr/>
          <p:nvPr/>
        </p:nvSpPr>
        <p:spPr>
          <a:xfrm>
            <a:off x="75565" y="2861945"/>
            <a:ext cx="11852275" cy="3446145"/>
          </a:xfrm>
          <a:prstGeom prst="roundRect">
            <a:avLst/>
          </a:prstGeom>
          <a:gradFill>
            <a:gsLst>
              <a:gs pos="100000">
                <a:srgbClr val="8CE3FF"/>
              </a:gs>
              <a:gs pos="0">
                <a:srgbClr val="E3FDB4"/>
              </a:gs>
            </a:gsLst>
            <a:lin ang="4200000" scaled="1"/>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lnSpc>
                <a:spcPct val="150000"/>
              </a:lnSpc>
            </a:pPr>
            <a:r>
              <a:rPr lang="zh-CN" altLang="en-US" sz="3200" b="1" dirty="0">
                <a:solidFill>
                  <a:srgbClr val="FF0000"/>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观点态度。</a:t>
            </a:r>
            <a:r>
              <a:rPr lang="zh-CN" altLang="en-US" sz="3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解析：作者在最后一段提到</a:t>
            </a:r>
            <a:r>
              <a:rPr lang="en-US" altLang="zh-CN" sz="3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zh-CN" altLang="en-US" sz="3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需要进一步研究</a:t>
            </a:r>
            <a:r>
              <a:rPr lang="en-US" altLang="zh-CN" sz="3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zh-CN" altLang="en-US" sz="3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（如对味道和质地的影响、与现代包装的结合），但同时评价该研究</a:t>
            </a:r>
            <a:r>
              <a:rPr lang="en-US" altLang="zh-CN" sz="3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zh-CN" altLang="en-US" sz="3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打开了自然界保鲜方式的一扇窗</a:t>
            </a:r>
            <a:r>
              <a:rPr lang="en-US" altLang="zh-CN" sz="3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zh-CN" altLang="en-US" sz="3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，用词积极但保留余地。这表明作者对</a:t>
            </a:r>
            <a:r>
              <a:rPr lang="en-US" altLang="zh-CN" sz="3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CNSL</a:t>
            </a:r>
            <a:r>
              <a:rPr lang="zh-CN" altLang="en-US" sz="3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的未来应用持谨慎乐观的态度。故选</a:t>
            </a:r>
            <a:r>
              <a:rPr lang="en-US" altLang="zh-CN" sz="3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B</a:t>
            </a:r>
            <a:r>
              <a:rPr lang="zh-CN" altLang="en-US" sz="3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endParaRPr lang="zh-CN" altLang="en-US" sz="32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6" name="圆角矩形 5"/>
          <p:cNvSpPr/>
          <p:nvPr/>
        </p:nvSpPr>
        <p:spPr>
          <a:xfrm>
            <a:off x="9621520" y="1001395"/>
            <a:ext cx="199898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B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谨慎乐观。</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7" name="圆角矩形 6"/>
          <p:cNvSpPr/>
          <p:nvPr/>
        </p:nvSpPr>
        <p:spPr>
          <a:xfrm>
            <a:off x="3385185" y="2105660"/>
            <a:ext cx="2226945"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C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犹豫且怀疑。</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15" name="圆角矩形 14"/>
          <p:cNvSpPr/>
          <p:nvPr/>
        </p:nvSpPr>
        <p:spPr>
          <a:xfrm>
            <a:off x="3950970" y="280670"/>
            <a:ext cx="5749925" cy="445135"/>
          </a:xfrm>
          <a:prstGeom prst="roundRect">
            <a:avLst/>
          </a:prstGeom>
          <a:ln w="73025">
            <a:solidFill>
              <a:schemeClr val="accent4">
                <a:lumMod val="75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6" name="矩形 15"/>
          <p:cNvSpPr/>
          <p:nvPr/>
        </p:nvSpPr>
        <p:spPr>
          <a:xfrm flipV="1">
            <a:off x="2593340" y="280670"/>
            <a:ext cx="1357630" cy="487045"/>
          </a:xfrm>
          <a:prstGeom prst="rect">
            <a:avLst/>
          </a:prstGeom>
          <a:solidFill>
            <a:schemeClr val="accent2">
              <a:alpha val="23000"/>
            </a:schemeClr>
          </a:solidFill>
          <a:ln w="19050"/>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ppt_x</p:attrName>
                                        </p:attrNameLst>
                                      </p:cBhvr>
                                      <p:tavLst>
                                        <p:tav tm="0">
                                          <p:val>
                                            <p:strVal val="#ppt_x-.2"/>
                                          </p:val>
                                        </p:tav>
                                        <p:tav tm="100000">
                                          <p:val>
                                            <p:strVal val="#ppt_x"/>
                                          </p:val>
                                        </p:tav>
                                      </p:tavLst>
                                    </p:anim>
                                    <p:anim calcmode="lin" valueType="num">
                                      <p:cBhvr>
                                        <p:cTn id="1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9" dur="10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ppt_x</p:attrName>
                                        </p:attrNameLst>
                                      </p:cBhvr>
                                      <p:tavLst>
                                        <p:tav tm="0">
                                          <p:val>
                                            <p:strVal val="#ppt_x-.2"/>
                                          </p:val>
                                        </p:tav>
                                        <p:tav tm="100000">
                                          <p:val>
                                            <p:strVal val="#ppt_x"/>
                                          </p:val>
                                        </p:tav>
                                      </p:tavLst>
                                    </p:anim>
                                    <p:anim calcmode="lin" valueType="num">
                                      <p:cBhvr>
                                        <p:cTn id="25"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ppt_x</p:attrName>
                                        </p:attrNameLst>
                                      </p:cBhvr>
                                      <p:tavLst>
                                        <p:tav tm="0">
                                          <p:val>
                                            <p:strVal val="#ppt_x-.2"/>
                                          </p:val>
                                        </p:tav>
                                        <p:tav tm="100000">
                                          <p:val>
                                            <p:strVal val="#ppt_x"/>
                                          </p:val>
                                        </p:tav>
                                      </p:tavLst>
                                    </p:anim>
                                    <p:anim calcmode="lin" valueType="num">
                                      <p:cBhvr>
                                        <p:cTn id="32"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3" dur="10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1000" fill="hold"/>
                                        <p:tgtEl>
                                          <p:spTgt spid="3"/>
                                        </p:tgtEl>
                                        <p:attrNameLst>
                                          <p:attrName>ppt_x</p:attrName>
                                        </p:attrNameLst>
                                      </p:cBhvr>
                                      <p:tavLst>
                                        <p:tav tm="0">
                                          <p:val>
                                            <p:strVal val="#ppt_x-.2"/>
                                          </p:val>
                                        </p:tav>
                                        <p:tav tm="100000">
                                          <p:val>
                                            <p:strVal val="#ppt_x"/>
                                          </p:val>
                                        </p:tav>
                                      </p:tavLst>
                                    </p:anim>
                                    <p:anim calcmode="lin" valueType="num">
                                      <p:cBhvr>
                                        <p:cTn id="39"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40" dur="1000"/>
                                        <p:tgtEl>
                                          <p:spTgt spid="3"/>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nodeType="click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p:tgtEl>
                                          <p:spTgt spid="19"/>
                                        </p:tgtEl>
                                        <p:attrNameLst>
                                          <p:attrName>ppt_y</p:attrName>
                                        </p:attrNameLst>
                                      </p:cBhvr>
                                      <p:tavLst>
                                        <p:tav tm="0">
                                          <p:val>
                                            <p:strVal val="#ppt_y+#ppt_h*1.125000"/>
                                          </p:val>
                                        </p:tav>
                                        <p:tav tm="100000">
                                          <p:val>
                                            <p:strVal val="#ppt_y"/>
                                          </p:val>
                                        </p:tav>
                                      </p:tavLst>
                                    </p:anim>
                                    <p:animEffect transition="in" filter="wipe(up)">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3" grpId="0" bldLvl="0" animBg="1"/>
      <p:bldP spid="3" grpId="1" animBg="1"/>
      <p:bldP spid="9" grpId="0" bldLvl="0" animBg="1"/>
      <p:bldP spid="9" grpId="1" animBg="1"/>
      <p:bldP spid="6" grpId="0" bldLvl="0" animBg="1"/>
      <p:bldP spid="6" grpId="1" animBg="1"/>
      <p:bldP spid="7" grpId="0" bldLvl="0" animBg="1"/>
      <p:bldP spid="7" grpId="1" animBg="1"/>
      <p:bldP spid="15" grpId="0" bldLvl="0" animBg="1"/>
      <p:bldP spid="15" grpId="1" animBg="1"/>
      <p:bldP spid="16"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p>
        </p:txBody>
      </p:sp>
      <p:sp>
        <p:nvSpPr>
          <p:cNvPr id="17" name="AutoShape 6"/>
          <p:cNvSpPr/>
          <p:nvPr>
            <p:custDataLst>
              <p:tags r:id="rId2"/>
            </p:custDataLst>
          </p:nvPr>
        </p:nvSpPr>
        <p:spPr>
          <a:xfrm>
            <a:off x="534670" y="781050"/>
            <a:ext cx="11261725" cy="5848985"/>
          </a:xfrm>
          <a:prstGeom prst="roundRect">
            <a:avLst>
              <a:gd name="adj" fmla="val 4800"/>
            </a:avLst>
          </a:prstGeom>
          <a:solidFill>
            <a:srgbClr val="FFFFFF">
              <a:alpha val="92000"/>
            </a:srgbClr>
          </a:solidFill>
          <a:ln w="25400" cap="flat" cmpd="sng">
            <a:noFill/>
            <a:prstDash val="solid"/>
            <a:round/>
          </a:ln>
          <a:effectLst>
            <a:outerShdw blurRad="152400" dist="50800" dir="2700000" algn="tl" rotWithShape="0">
              <a:srgbClr val="000000">
                <a:alpha val="12000"/>
              </a:srgbClr>
            </a:outerShdw>
          </a:effectLst>
        </p:spPr>
        <p:txBody>
          <a:bodyPr vert="horz" wrap="square" lIns="63500" tIns="63500" rIns="63500" bIns="63500" rtlCol="0" anchor="ctr"/>
          <a:lstStyle/>
          <a:p>
            <a:pPr algn="ctr">
              <a:defRPr/>
            </a:pPr>
          </a:p>
        </p:txBody>
      </p:sp>
      <p:sp>
        <p:nvSpPr>
          <p:cNvPr id="18" name="AutoShape 10"/>
          <p:cNvSpPr/>
          <p:nvPr>
            <p:custDataLst>
              <p:tags r:id="rId3"/>
            </p:custDataLst>
          </p:nvPr>
        </p:nvSpPr>
        <p:spPr>
          <a:xfrm>
            <a:off x="1255395" y="962025"/>
            <a:ext cx="4337685" cy="5577205"/>
          </a:xfrm>
          <a:prstGeom prst="rect">
            <a:avLst/>
          </a:prstGeom>
          <a:noFill/>
          <a:ln w="12700" cap="flat" cmpd="sng">
            <a:noFill/>
            <a:prstDash val="solid"/>
            <a:round/>
          </a:ln>
        </p:spPr>
        <p:txBody>
          <a:bodyPr vert="horz" wrap="square" lIns="0" tIns="0" rIns="0" bIns="0" rtlCol="0" anchor="ctr" anchorCtr="0"/>
          <a:lstStyle/>
          <a:p>
            <a:pPr indent="0" algn="l">
              <a:lnSpc>
                <a:spcPct val="150000"/>
              </a:lnSpc>
              <a:defRPr/>
            </a:pPr>
            <a:r>
              <a:rPr lang="en-US" altLang="zh-CN"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clean-label(adj.)  </a:t>
            </a:r>
            <a:r>
              <a:rPr lang="zh-CN" altLang="en-US" sz="240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清洁标签的</a:t>
            </a: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ingredient</a:t>
            </a:r>
            <a:r>
              <a:rPr lang="en-US" sz="2400" b="0" i="0" u="none" strike="noStrike">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成分；原料</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altLang="zh-CN"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preservative</a:t>
            </a:r>
            <a:r>
              <a:rPr lang="en-US" sz="2400" i="0" u="none" strike="noStrike">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(n.)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防腐剂</a:t>
            </a:r>
            <a:endParaRPr lang="zh-CN" altLang="en-US" sz="240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altLang="zh-CN"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extract</a:t>
            </a:r>
            <a:r>
              <a:rPr lang="en-US" sz="2400" b="0" i="0" u="none" strike="noStrike">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(v.) </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提取；摘录</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altLang="zh-CN"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bacteria</a:t>
            </a:r>
            <a:r>
              <a:rPr lang="en-US" sz="2400" i="0" u="none" strike="noStrike">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(n. pl.)</a:t>
            </a:r>
            <a:r>
              <a:rPr lang="en-US" altLang="zh-CN"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40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细菌</a:t>
            </a:r>
            <a:endParaRPr lang="zh-CN" alt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decay</a:t>
            </a:r>
            <a:r>
              <a:rPr lang="en-US" sz="2400">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腐烂；衰退</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concentration</a:t>
            </a:r>
            <a:r>
              <a:rPr lang="en-US" sz="2400">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浓度</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untreated</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(adj.)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未经处理的</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refrigeration</a:t>
            </a:r>
            <a:r>
              <a:rPr lang="en-US" sz="2400">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冷藏</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9" name="AutoShape 10"/>
          <p:cNvSpPr/>
          <p:nvPr>
            <p:custDataLst>
              <p:tags r:id="rId4"/>
            </p:custDataLst>
          </p:nvPr>
        </p:nvSpPr>
        <p:spPr>
          <a:xfrm>
            <a:off x="6261100" y="961390"/>
            <a:ext cx="5387975" cy="5577840"/>
          </a:xfrm>
          <a:prstGeom prst="rect">
            <a:avLst/>
          </a:prstGeom>
          <a:noFill/>
          <a:ln w="12700" cap="flat" cmpd="sng">
            <a:noFill/>
            <a:prstDash val="solid"/>
            <a:round/>
          </a:ln>
        </p:spPr>
        <p:txBody>
          <a:bodyPr vert="horz" wrap="square" lIns="0" tIns="0" rIns="0" bIns="0" rtlCol="0" anchor="ctr" anchorCtr="0"/>
          <a:lstStyle/>
          <a:p>
            <a:pPr indent="0" algn="l">
              <a:lnSpc>
                <a:spcPct val="150000"/>
              </a:lnSpc>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physicochemical</a:t>
            </a:r>
            <a:r>
              <a:rPr lang="en-US" sz="2400">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 (adj.)</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物理化学的</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monitor </a:t>
            </a:r>
            <a:r>
              <a:rPr lang="en-US" sz="2400">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(v.)</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监控；监测</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pH</a:t>
            </a:r>
            <a:r>
              <a:rPr lang="en-US" sz="2400">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酸碱度 </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gn="l">
              <a:lnSpc>
                <a:spcPct val="150000"/>
              </a:lnSpc>
              <a:buSzTx/>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water activity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水分活度</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gn="l">
              <a:lnSpc>
                <a:spcPct val="150000"/>
              </a:lnSpc>
              <a:buSzTx/>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assess </a:t>
            </a:r>
            <a:r>
              <a:rPr lang="en-US" sz="2400">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(v.)</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评估；评定</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gn="l">
              <a:lnSpc>
                <a:spcPct val="150000"/>
              </a:lnSpc>
              <a:buSzTx/>
            </a:pPr>
            <a:r>
              <a:rPr lang="en-US" altLang="zh-CN"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significantly</a:t>
            </a:r>
            <a:r>
              <a:rPr lang="en-US" sz="2400">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 (adv.)</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显著地</a:t>
            </a:r>
            <a:endParaRPr lang="en-US" sz="2400" b="0" i="0" u="none" strike="noStrike">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gn="l">
              <a:lnSpc>
                <a:spcPct val="150000"/>
              </a:lnSpc>
              <a:buSzTx/>
            </a:pPr>
            <a:r>
              <a:rPr lang="en-US" altLang="zh-CN"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solution</a:t>
            </a:r>
            <a:r>
              <a:rPr lang="en-US" sz="2400">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溶液；方案</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endParaRPr lang="en-US" sz="2400" b="0" i="0" u="none" strike="noStrike">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gn="l">
              <a:lnSpc>
                <a:spcPct val="150000"/>
              </a:lnSpc>
              <a:buSzTx/>
            </a:pPr>
            <a:r>
              <a:rPr lang="en-US" altLang="zh-CN"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texture</a:t>
            </a:r>
            <a:r>
              <a:rPr lang="en-US" sz="2400">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质地；纹理</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endParaRPr lang="en-US" sz="2400" b="0" i="0" u="none" strike="noStrike">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gn="l">
              <a:lnSpc>
                <a:spcPct val="150000"/>
              </a:lnSpc>
              <a:buSzTx/>
            </a:pPr>
            <a:r>
              <a:rPr lang="en-US" altLang="zh-CN"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humble</a:t>
            </a:r>
            <a:r>
              <a:rPr lang="en-US" sz="2400">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(adj.)</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谦逊的；简陋的</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endParaRPr lang="en-US" sz="2400" b="0" i="0" u="none" strike="noStrike">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AutoShape 3"/>
          <p:cNvSpPr/>
          <p:nvPr/>
        </p:nvSpPr>
        <p:spPr>
          <a:xfrm>
            <a:off x="824230" y="186055"/>
            <a:ext cx="572262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C篇：</a:t>
            </a:r>
            <a:r>
              <a:rPr lang="en-US" sz="3200" b="1">
                <a:solidFill>
                  <a:srgbClr val="333333"/>
                </a:solidFill>
                <a:latin typeface="Noto Sans SC" panose="020B0200000000000000" charset="-122"/>
                <a:ea typeface="Noto Sans SC" panose="020B0200000000000000" charset="-122"/>
                <a:cs typeface="Noto Sans SC" panose="020B0200000000000000" charset="-122"/>
              </a:rPr>
              <a:t>腰果壳的天然防腐剂</a:t>
            </a:r>
            <a:endParaRPr lang="en-US" sz="32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strVal val="#ppt_w*0.70"/>
                                          </p:val>
                                        </p:tav>
                                        <p:tav tm="100000">
                                          <p:val>
                                            <p:strVal val="#ppt_w"/>
                                          </p:val>
                                        </p:tav>
                                      </p:tavLst>
                                    </p:anim>
                                    <p:anim calcmode="lin" valueType="num">
                                      <p:cBhvr>
                                        <p:cTn id="8" dur="1000" fill="hold"/>
                                        <p:tgtEl>
                                          <p:spTgt spid="18"/>
                                        </p:tgtEl>
                                        <p:attrNameLst>
                                          <p:attrName>ppt_h</p:attrName>
                                        </p:attrNameLst>
                                      </p:cBhvr>
                                      <p:tavLst>
                                        <p:tav tm="0">
                                          <p:val>
                                            <p:strVal val="#ppt_h"/>
                                          </p:val>
                                        </p:tav>
                                        <p:tav tm="100000">
                                          <p:val>
                                            <p:strVal val="#ppt_h"/>
                                          </p:val>
                                        </p:tav>
                                      </p:tavLst>
                                    </p:anim>
                                    <p:animEffect transition="in" filter="fade">
                                      <p:cBhvr>
                                        <p:cTn id="9" dur="10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1000" fill="hold"/>
                                        <p:tgtEl>
                                          <p:spTgt spid="19"/>
                                        </p:tgtEl>
                                        <p:attrNameLst>
                                          <p:attrName>ppt_w</p:attrName>
                                        </p:attrNameLst>
                                      </p:cBhvr>
                                      <p:tavLst>
                                        <p:tav tm="0">
                                          <p:val>
                                            <p:strVal val="#ppt_w*0.70"/>
                                          </p:val>
                                        </p:tav>
                                        <p:tav tm="100000">
                                          <p:val>
                                            <p:strVal val="#ppt_w"/>
                                          </p:val>
                                        </p:tav>
                                      </p:tavLst>
                                    </p:anim>
                                    <p:anim calcmode="lin" valueType="num">
                                      <p:cBhvr>
                                        <p:cTn id="15" dur="1000" fill="hold"/>
                                        <p:tgtEl>
                                          <p:spTgt spid="19"/>
                                        </p:tgtEl>
                                        <p:attrNameLst>
                                          <p:attrName>ppt_h</p:attrName>
                                        </p:attrNameLst>
                                      </p:cBhvr>
                                      <p:tavLst>
                                        <p:tav tm="0">
                                          <p:val>
                                            <p:strVal val="#ppt_h"/>
                                          </p:val>
                                        </p:tav>
                                        <p:tav tm="100000">
                                          <p:val>
                                            <p:strVal val="#ppt_h"/>
                                          </p:val>
                                        </p:tav>
                                      </p:tavLst>
                                    </p:anim>
                                    <p:animEffect transition="in" filter="fade">
                                      <p:cBhvr>
                                        <p:cTn id="1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1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图片1"/>
          <p:cNvPicPr>
            <a:picLocks noChangeAspect="1"/>
          </p:cNvPicPr>
          <p:nvPr/>
        </p:nvPicPr>
        <p:blipFill>
          <a:blip r:embed="rId1"/>
          <a:stretch>
            <a:fillRect/>
          </a:stretch>
        </p:blipFill>
        <p:spPr>
          <a:xfrm>
            <a:off x="0" y="71755"/>
            <a:ext cx="12192000" cy="671449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254000"/>
            <a:ext cx="12065000" cy="762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2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阅读理解 Passage C - 长难句分析</a:t>
            </a:r>
            <a:endParaRPr lang="en-US" sz="3200"/>
          </a:p>
        </p:txBody>
      </p:sp>
      <p:sp>
        <p:nvSpPr>
          <p:cNvPr id="3" name="AutoShape 3"/>
          <p:cNvSpPr/>
          <p:nvPr/>
        </p:nvSpPr>
        <p:spPr>
          <a:xfrm>
            <a:off x="652145" y="1031875"/>
            <a:ext cx="11165205" cy="150812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929640" y="108966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原句 (Original Sentence)</a:t>
            </a:r>
            <a:endPar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762000" y="1504950"/>
            <a:ext cx="10991215" cy="103568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2200" b="1">
                <a:solidFill>
                  <a:schemeClr val="tx1"/>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rPr>
              <a:t>During storage, a detailed microbiological evaluation was conducted to quantify total viable counts and specific spoilage organisms, including ……</a:t>
            </a:r>
            <a:endParaRPr lang="en-US" altLang="zh-CN" sz="2200" b="1">
              <a:solidFill>
                <a:schemeClr val="tx1"/>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endParaRPr>
          </a:p>
        </p:txBody>
      </p:sp>
      <p:sp>
        <p:nvSpPr>
          <p:cNvPr id="7" name="AutoShape 7"/>
          <p:cNvSpPr/>
          <p:nvPr/>
        </p:nvSpPr>
        <p:spPr>
          <a:xfrm>
            <a:off x="652145" y="2809875"/>
            <a:ext cx="11165205" cy="1989455"/>
          </a:xfrm>
          <a:prstGeom prst="roundRect">
            <a:avLst>
              <a:gd name="adj" fmla="val 8333"/>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9" name="AutoShape 9"/>
          <p:cNvSpPr/>
          <p:nvPr/>
        </p:nvSpPr>
        <p:spPr>
          <a:xfrm>
            <a:off x="929640" y="291973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结构分析 (Structure Analysis)</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0" name="AutoShape 10"/>
          <p:cNvSpPr/>
          <p:nvPr/>
        </p:nvSpPr>
        <p:spPr>
          <a:xfrm>
            <a:off x="975360" y="3303270"/>
            <a:ext cx="10711180" cy="140589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buClr>
                <a:srgbClr val="808080"/>
              </a:buClr>
              <a:buNone/>
            </a:pPr>
            <a:r>
              <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结构：被动语态简单句。主语</a:t>
            </a:r>
            <a:r>
              <a:rPr lang="en-US" altLang="zh-CN"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evaluation</a:t>
            </a:r>
            <a:r>
              <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，谓语</a:t>
            </a:r>
            <a:r>
              <a:rPr lang="en-US" altLang="zh-CN"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was conducted</a:t>
            </a:r>
            <a:r>
              <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to quantify</a:t>
            </a:r>
            <a:r>
              <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为目的状语，</a:t>
            </a:r>
            <a:r>
              <a:rPr lang="en-US" altLang="zh-CN"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including</a:t>
            </a:r>
            <a:r>
              <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为伴随状语。</a:t>
            </a:r>
            <a:endPar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nvSpPr>
        <p:spPr>
          <a:xfrm>
            <a:off x="652145" y="5080000"/>
            <a:ext cx="11165205" cy="152844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13" name="AutoShape 13"/>
          <p:cNvSpPr/>
          <p:nvPr/>
        </p:nvSpPr>
        <p:spPr>
          <a:xfrm>
            <a:off x="929640" y="514985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参考翻译 (Reference Translation)</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nvSpPr>
        <p:spPr>
          <a:xfrm>
            <a:off x="929005" y="5588000"/>
            <a:ext cx="10757535" cy="90487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rPr>
              <a:t>在储存期间，研究人员进行了详细的微生物学评估，以量化总活菌数及假单胞菌等特定腐败菌的数量。</a:t>
            </a:r>
            <a:endPar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0"/>
                                        </p:tgtEl>
                                        <p:attrNameLst>
                                          <p:attrName>style.visibility</p:attrName>
                                        </p:attrNameLst>
                                      </p:cBhvr>
                                      <p:to>
                                        <p:strVal val="visible"/>
                                      </p:to>
                                    </p:set>
                                    <p:anim calcmode="discrete" valueType="clr">
                                      <p:cBhvr override="childStyle">
                                        <p:cTn id="12"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0"/>
                                        </p:tgtEl>
                                        <p:attrNameLst>
                                          <p:attrName>fillcolor</p:attrName>
                                        </p:attrNameLst>
                                      </p:cBhvr>
                                      <p:tavLst>
                                        <p:tav tm="0">
                                          <p:val>
                                            <p:clrVal>
                                              <a:schemeClr val="accent2"/>
                                            </p:clrVal>
                                          </p:val>
                                        </p:tav>
                                        <p:tav tm="50000">
                                          <p:val>
                                            <p:clrVal>
                                              <a:schemeClr val="hlink"/>
                                            </p:clrVal>
                                          </p:val>
                                        </p:tav>
                                      </p:tavLst>
                                    </p:anim>
                                    <p:set>
                                      <p:cBhvr>
                                        <p:cTn id="14" dur="80"/>
                                        <p:tgtEl>
                                          <p:spTgt spid="10"/>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strVal val="#ppt_w*0.70"/>
                                          </p:val>
                                        </p:tav>
                                        <p:tav tm="100000">
                                          <p:val>
                                            <p:strVal val="#ppt_w"/>
                                          </p:val>
                                        </p:tav>
                                      </p:tavLst>
                                    </p:anim>
                                    <p:anim calcmode="lin" valueType="num">
                                      <p:cBhvr>
                                        <p:cTn id="20" dur="1000" fill="hold"/>
                                        <p:tgtEl>
                                          <p:spTgt spid="14"/>
                                        </p:tgtEl>
                                        <p:attrNameLst>
                                          <p:attrName>ppt_h</p:attrName>
                                        </p:attrNameLst>
                                      </p:cBhvr>
                                      <p:tavLst>
                                        <p:tav tm="0">
                                          <p:val>
                                            <p:strVal val="#ppt_h"/>
                                          </p:val>
                                        </p:tav>
                                        <p:tav tm="100000">
                                          <p:val>
                                            <p:strVal val="#ppt_h"/>
                                          </p:val>
                                        </p:tav>
                                      </p:tavLst>
                                    </p:anim>
                                    <p:animEffect transition="in" filter="fade">
                                      <p:cBhvr>
                                        <p:cTn id="2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0" grpId="0"/>
      <p:bldP spid="10" grpId="1"/>
      <p:bldP spid="14" grpId="0"/>
      <p:bldP spid="14"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1"/>
          <p:cNvSpPr txBox="1"/>
          <p:nvPr/>
        </p:nvSpPr>
        <p:spPr>
          <a:xfrm>
            <a:off x="5835650" y="412115"/>
            <a:ext cx="5940425" cy="5977890"/>
          </a:xfrm>
          <a:prstGeom prst="rect">
            <a:avLst/>
          </a:prstGeom>
          <a:noFill/>
        </p:spPr>
        <p:txBody>
          <a:bodyPr wrap="square" rtlCol="0">
            <a:noAutofit/>
          </a:bodyPr>
          <a:lstStyle/>
          <a:p>
            <a:pPr>
              <a:lnSpc>
                <a:spcPct val="130000"/>
              </a:lnSpc>
              <a:spcBef>
                <a:spcPts val="0"/>
              </a:spcBef>
              <a:spcAft>
                <a:spcPts val="0"/>
              </a:spcAft>
            </a:pPr>
            <a:r>
              <a:rPr lang="en-US" altLang="zh-CN" sz="4400" b="1" dirty="0">
                <a:solidFill>
                  <a:srgbClr val="002060"/>
                </a:solidFill>
                <a:latin typeface="Times New Roman Regular" panose="02020603050405020304" charset="0"/>
                <a:ea typeface="隶书" panose="02010509060101010101" pitchFamily="49" charset="-122"/>
                <a:cs typeface="Times New Roman Regular" panose="02020603050405020304" charset="0"/>
                <a:sym typeface="+mn-ea"/>
              </a:rPr>
              <a:t>Passage D</a:t>
            </a:r>
            <a:endParaRPr lang="en-US" sz="4400" b="1" dirty="0">
              <a:solidFill>
                <a:srgbClr val="002060"/>
              </a:solidFill>
              <a:latin typeface="Times New Roman Regular" panose="02020603050405020304" charset="0"/>
              <a:ea typeface="隶书" panose="02010509060101010101" pitchFamily="49" charset="-122"/>
              <a:cs typeface="Times New Roman Regular" panose="02020603050405020304" charset="0"/>
              <a:sym typeface="+mn-ea"/>
            </a:endParaRPr>
          </a:p>
          <a:p>
            <a:pPr>
              <a:lnSpc>
                <a:spcPct val="130000"/>
              </a:lnSpc>
              <a:spcBef>
                <a:spcPts val="0"/>
              </a:spcBef>
              <a:spcAft>
                <a:spcPts val="0"/>
              </a:spcAft>
            </a:pP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语篇类型：议论文</a:t>
            </a:r>
            <a:endPar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a:p>
            <a:pPr>
              <a:lnSpc>
                <a:spcPct val="130000"/>
              </a:lnSpc>
              <a:spcBef>
                <a:spcPts val="0"/>
              </a:spcBef>
              <a:spcAft>
                <a:spcPts val="0"/>
              </a:spcAft>
            </a:pP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主题语境：人与社会</a:t>
            </a:r>
            <a:r>
              <a:rPr lang="en-US" altLang="zh-CN"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a:t>
            </a: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科技发展与人文解读</a:t>
            </a:r>
            <a:endPar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a:p>
            <a:pPr>
              <a:lnSpc>
                <a:spcPct val="130000"/>
              </a:lnSpc>
              <a:spcBef>
                <a:spcPts val="0"/>
              </a:spcBef>
              <a:spcAft>
                <a:spcPts val="0"/>
              </a:spcAft>
            </a:pP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语篇导读：文章主要指出人们对科幻小说的两种常见误读方式（</a:t>
            </a:r>
            <a:r>
              <a:rPr lang="en-US" altLang="zh-CN"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a:t>
            </a: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折磨魔晶问题</a:t>
            </a:r>
            <a:r>
              <a:rPr lang="en-US" altLang="zh-CN"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a:t>
            </a: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和</a:t>
            </a:r>
            <a:r>
              <a:rPr lang="en-US" altLang="zh-CN"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a:t>
            </a: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蓝图问题</a:t>
            </a:r>
            <a:r>
              <a:rPr lang="en-US" altLang="zh-CN"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a:t>
            </a: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），并阐明科幻小说的真正价值在于提供一种重新审视现实的世界观，而非未来的精确蓝图或技术指南。</a:t>
            </a:r>
            <a:endPar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p:txBody>
      </p:sp>
      <p:pic>
        <p:nvPicPr>
          <p:cNvPr id="2" name="图片 1" descr="D"/>
          <p:cNvPicPr>
            <a:picLocks noChangeAspect="1"/>
          </p:cNvPicPr>
          <p:nvPr/>
        </p:nvPicPr>
        <p:blipFill>
          <a:blip r:embed="rId1"/>
          <a:srcRect b="12333"/>
          <a:stretch>
            <a:fillRect/>
          </a:stretch>
        </p:blipFill>
        <p:spPr>
          <a:xfrm>
            <a:off x="811530" y="422910"/>
            <a:ext cx="4572000" cy="6012180"/>
          </a:xfrm>
          <a:prstGeom prst="rect">
            <a:avLst/>
          </a:prstGeom>
        </p:spPr>
      </p:pic>
    </p:spTree>
    <p:custDataLst>
      <p:tags r:id="rId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62230"/>
            <a:ext cx="11971655" cy="6920230"/>
          </a:xfrm>
        </p:spPr>
        <p:txBody>
          <a:bodyPr>
            <a:noAutofit/>
          </a:bodyPr>
          <a:lstStyle/>
          <a:p>
            <a:pPr indent="457200" algn="just" fontAlgn="auto">
              <a:lnSpc>
                <a:spcPct val="150000"/>
              </a:lnSpc>
              <a:spcAft>
                <a:spcPts val="0"/>
              </a:spcAft>
              <a:buNone/>
            </a:pPr>
            <a:r>
              <a:rPr lang="en-US" altLang="zh-CN" sz="1500" b="1">
                <a:latin typeface="Arial" panose="020B0604020202020204" pitchFamily="34" charset="0"/>
                <a:cs typeface="Arial" panose="020B0604020202020204" pitchFamily="34" charset="0"/>
              </a:rPr>
              <a:t>                                                                                                      D</a:t>
            </a:r>
            <a:endParaRPr lang="en-US" altLang="zh-CN" sz="15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a:latin typeface="Arial" panose="020B0604020202020204" pitchFamily="34" charset="0"/>
                <a:cs typeface="Arial" panose="020B0604020202020204" pitchFamily="34" charset="0"/>
              </a:rPr>
              <a:t>Are we about to use Gene Editing Technology to grow wings? Will we all be uploading our brains to the Amazon cloud? If you love science and engineering, sci-fi is the place you turn to to imagine the answers. The problem is that many people are getting the wrong messages from these visions of tomorrow. </a:t>
            </a:r>
            <a:endParaRPr lang="en-US" altLang="zh-CN" sz="15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a:latin typeface="Arial" panose="020B0604020202020204" pitchFamily="34" charset="0"/>
                <a:cs typeface="Arial" panose="020B0604020202020204" pitchFamily="34" charset="0"/>
              </a:rPr>
              <a:t>There are two main ways that people misread sci-fi. Let’s start with the simpler one, known as the Torment Nexus Problem. Coined in a 2021 tweet, it refers to a situation in which people read or watch a sci-fi story but focus on its futuristic tech—which, in the original stories, is often the very source of human suffering—rather than the story’s actual point. As a result, you get billionaire Peter Thiel co-founding a company called Palantir, named after the fantasy tech of the “seeing stones” in The Lord of the Rings that drive their users to evil and madness. Palantir’s products have recently been used in airstrikes on Gaza. The author J. R. R. Tolkien would not be amused. </a:t>
            </a:r>
            <a:endParaRPr lang="en-US" altLang="zh-CN" sz="15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a:latin typeface="Arial" panose="020B0604020202020204" pitchFamily="34" charset="0"/>
                <a:cs typeface="Arial" panose="020B0604020202020204" pitchFamily="34" charset="0"/>
              </a:rPr>
              <a:t>The second major way people misread science fiction could be called the Blueprint Problem. Essentially, it’s the mistaken idea that sci-fi provides an exact model for what is coming next and if we copy what happens in sci-fi, we will arrive in a glorious future. The Blueprint Problem inspired a lot of early space programmes in the 1950s, which prioritised putting humans into space rather than exploring it remotely with robotic spacecraft. We were told AI would become our obedient servants and brilliant experts in so much sci-fi over the past century, making robocops and holographic</a:t>
            </a:r>
            <a:r>
              <a:rPr lang="zh-CN" altLang="en-US" sz="1500" b="1">
                <a:latin typeface="Arial" panose="020B0604020202020204" pitchFamily="34" charset="0"/>
                <a:cs typeface="Arial" panose="020B0604020202020204" pitchFamily="34" charset="0"/>
              </a:rPr>
              <a:t>（全息的）</a:t>
            </a:r>
            <a:r>
              <a:rPr lang="en-US" altLang="zh-CN" sz="1500" b="1">
                <a:latin typeface="Arial" panose="020B0604020202020204" pitchFamily="34" charset="0"/>
                <a:cs typeface="Arial" panose="020B0604020202020204" pitchFamily="34" charset="0"/>
              </a:rPr>
              <a:t>doctors seem inevitable—but they aren’t. </a:t>
            </a:r>
            <a:endParaRPr lang="en-US" altLang="zh-CN" sz="15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a:latin typeface="Arial" panose="020B0604020202020204" pitchFamily="34" charset="0"/>
                <a:cs typeface="Arial" panose="020B0604020202020204" pitchFamily="34" charset="0"/>
              </a:rPr>
              <a:t>Science fiction isn’t a map or a prescription. Instead, it is a world view, a way of approaching problems with the underlying assumption that things don’t have to be the way they are. The future isn’t predetermined; it’s a process, and people are actively shaping it.</a:t>
            </a:r>
            <a:endParaRPr lang="en-US" altLang="zh-CN" sz="1500" b="1">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chemeClr val="accent3">
              <a:lumMod val="20000"/>
              <a:lumOff val="80000"/>
            </a:schemeClr>
          </a:solidFill>
          <a:ln w="25400" cap="flat" cmpd="sng">
            <a:noFill/>
            <a:prstDash val="solid"/>
            <a:round/>
          </a:ln>
        </p:spPr>
        <p:txBody>
          <a:bodyPr vert="horz" wrap="square" lIns="63500" tIns="63500" rIns="63500" bIns="63500" rtlCol="0" anchor="ctr"/>
          <a:lstStyle/>
          <a:p>
            <a:pPr algn="ctr">
              <a:defRPr/>
            </a:pPr>
            <a:endParaRPr>
              <a:solidFill>
                <a:schemeClr val="accent6">
                  <a:lumMod val="20000"/>
                  <a:lumOff val="80000"/>
                </a:schemeClr>
              </a:solidFill>
            </a:endParaRPr>
          </a:p>
        </p:txBody>
      </p:sp>
      <p:sp>
        <p:nvSpPr>
          <p:cNvPr id="3" name="AutoShape 3"/>
          <p:cNvSpPr/>
          <p:nvPr/>
        </p:nvSpPr>
        <p:spPr>
          <a:xfrm>
            <a:off x="762000" y="635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D篇：科幻小说的误读（结构分析）</a:t>
            </a:r>
            <a:endParaRPr lang="en-US" sz="32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4" name="AutoShape 4"/>
          <p:cNvSpPr/>
          <p:nvPr>
            <p:custDataLst>
              <p:tags r:id="rId2"/>
            </p:custDataLst>
          </p:nvPr>
        </p:nvSpPr>
        <p:spPr>
          <a:xfrm>
            <a:off x="762000" y="1651000"/>
            <a:ext cx="2540000" cy="4318000"/>
          </a:xfrm>
          <a:prstGeom prst="roundRect">
            <a:avLst>
              <a:gd name="adj" fmla="val 8000"/>
            </a:avLst>
          </a:prstGeom>
          <a:solidFill>
            <a:srgbClr val="FFFFFF">
              <a:alpha val="92000"/>
            </a:srgbClr>
          </a:solidFill>
          <a:ln w="25400" cap="flat" cmpd="sng">
            <a:no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p>
        </p:txBody>
      </p:sp>
      <p:sp>
        <p:nvSpPr>
          <p:cNvPr id="5" name="AutoShape 5"/>
          <p:cNvSpPr/>
          <p:nvPr>
            <p:custDataLst>
              <p:tags r:id="rId3"/>
            </p:custDataLst>
          </p:nvPr>
        </p:nvSpPr>
        <p:spPr>
          <a:xfrm>
            <a:off x="1016000" y="1905000"/>
            <a:ext cx="812800" cy="812800"/>
          </a:xfrm>
          <a:prstGeom prst="ellipse">
            <a:avLst/>
          </a:prstGeom>
          <a:solidFill>
            <a:srgbClr val="A3B899">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6" name="Picture 6"/>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219200" y="2108200"/>
            <a:ext cx="406400" cy="406400"/>
          </a:xfrm>
          <a:prstGeom prst="rect">
            <a:avLst/>
          </a:prstGeom>
        </p:spPr>
      </p:pic>
      <p:sp>
        <p:nvSpPr>
          <p:cNvPr id="7" name="AutoShape 7"/>
          <p:cNvSpPr/>
          <p:nvPr>
            <p:custDataLst>
              <p:tags r:id="rId6"/>
            </p:custDataLst>
          </p:nvPr>
        </p:nvSpPr>
        <p:spPr>
          <a:xfrm>
            <a:off x="1016000" y="2921000"/>
            <a:ext cx="2032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01 提出现象</a:t>
            </a:r>
            <a:endParaRPr lang="en-US" sz="2400"/>
          </a:p>
        </p:txBody>
      </p:sp>
      <p:sp>
        <p:nvSpPr>
          <p:cNvPr id="8" name="AutoShape 8"/>
          <p:cNvSpPr/>
          <p:nvPr>
            <p:custDataLst>
              <p:tags r:id="rId7"/>
            </p:custDataLst>
          </p:nvPr>
        </p:nvSpPr>
        <p:spPr>
          <a:xfrm>
            <a:off x="1016000" y="3429000"/>
            <a:ext cx="2032000" cy="254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200" b="0" i="0" u="none" strike="noStrike" spc="100">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PHENOMENON</a:t>
            </a:r>
            <a:endParaRPr lang="en-US" sz="1100"/>
          </a:p>
        </p:txBody>
      </p:sp>
      <p:cxnSp>
        <p:nvCxnSpPr>
          <p:cNvPr id="9" name="Connector 9"/>
          <p:cNvCxnSpPr/>
          <p:nvPr>
            <p:custDataLst>
              <p:tags r:id="rId8"/>
            </p:custDataLst>
          </p:nvPr>
        </p:nvCxnSpPr>
        <p:spPr>
          <a:xfrm rot="-24554">
            <a:off x="1143023" y="3930650"/>
            <a:ext cx="1778000" cy="12700"/>
          </a:xfrm>
          <a:prstGeom prst="straightConnector1">
            <a:avLst/>
          </a:prstGeom>
          <a:solidFill>
            <a:srgbClr val="DEE0E3">
              <a:alpha val="100000"/>
            </a:srgbClr>
          </a:solidFill>
          <a:ln w="12700" cap="flat" cmpd="sng">
            <a:solidFill>
              <a:srgbClr val="A3B899">
                <a:alpha val="60000"/>
              </a:srgbClr>
            </a:solidFill>
            <a:prstDash val="solid"/>
            <a:round/>
            <a:headEnd type="none" w="med" len="med"/>
            <a:tailEnd type="none" w="med" len="med"/>
          </a:ln>
        </p:spPr>
      </p:cxnSp>
      <p:sp>
        <p:nvSpPr>
          <p:cNvPr id="10" name="AutoShape 10"/>
          <p:cNvSpPr/>
          <p:nvPr>
            <p:custDataLst>
              <p:tags r:id="rId9"/>
            </p:custDataLst>
          </p:nvPr>
        </p:nvSpPr>
        <p:spPr>
          <a:xfrm>
            <a:off x="1016000" y="4191000"/>
            <a:ext cx="2032000" cy="1143000"/>
          </a:xfrm>
          <a:prstGeom prst="rect">
            <a:avLst/>
          </a:prstGeom>
          <a:noFill/>
          <a:ln w="12700" cap="flat" cmpd="sng">
            <a:noFill/>
            <a:prstDash val="solid"/>
            <a:round/>
          </a:ln>
        </p:spPr>
        <p:txBody>
          <a:bodyPr vert="horz" wrap="square" lIns="0" tIns="0" rIns="0" bIns="0" rtlCol="0" anchor="ctr" anchorCtr="0"/>
          <a:lstStyle/>
          <a:p>
            <a:pPr indent="0" algn="just">
              <a:lnSpc>
                <a:spcPct val="117000"/>
              </a:lnSpc>
              <a:defRPr/>
            </a:pPr>
            <a:r>
              <a:rPr lang="en-US" sz="18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指出一种普遍存在的阅读现象：读者容易对科幻小说产生“误读”，未能触及文本深层。</a:t>
            </a:r>
            <a:endParaRPr lang="en-US" sz="1800"/>
          </a:p>
        </p:txBody>
      </p:sp>
      <p:sp>
        <p:nvSpPr>
          <p:cNvPr id="11" name="AutoShape 11"/>
          <p:cNvSpPr/>
          <p:nvPr>
            <p:custDataLst>
              <p:tags r:id="rId10"/>
            </p:custDataLst>
          </p:nvPr>
        </p:nvSpPr>
        <p:spPr>
          <a:xfrm>
            <a:off x="3556000" y="1651000"/>
            <a:ext cx="2540000" cy="4318000"/>
          </a:xfrm>
          <a:prstGeom prst="roundRect">
            <a:avLst>
              <a:gd name="adj" fmla="val 8000"/>
            </a:avLst>
          </a:prstGeom>
          <a:solidFill>
            <a:srgbClr val="FFFFFF">
              <a:alpha val="92000"/>
            </a:srgbClr>
          </a:solidFill>
          <a:ln w="25400" cap="flat" cmpd="sng">
            <a:no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p>
        </p:txBody>
      </p:sp>
      <p:sp>
        <p:nvSpPr>
          <p:cNvPr id="12" name="AutoShape 12"/>
          <p:cNvSpPr/>
          <p:nvPr>
            <p:custDataLst>
              <p:tags r:id="rId11"/>
            </p:custDataLst>
          </p:nvPr>
        </p:nvSpPr>
        <p:spPr>
          <a:xfrm>
            <a:off x="3810000" y="1905000"/>
            <a:ext cx="812800" cy="812800"/>
          </a:xfrm>
          <a:prstGeom prst="ellipse">
            <a:avLst/>
          </a:prstGeom>
          <a:solidFill>
            <a:srgbClr val="A3B899">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custDataLst>
              <p:tags r:id="rId12"/>
            </p:custDataLst>
          </p:nvPr>
        </p:nvPicPr>
        <p:blipFill>
          <a:blip r:embed="rId13">
            <a:extLst>
              <a:ext uri="{28A0092B-C50C-407E-A947-70E740481C1C}">
                <a14:useLocalDpi xmlns:a14="http://schemas.microsoft.com/office/drawing/2010/main" val="0"/>
              </a:ext>
            </a:extLst>
          </a:blip>
          <a:stretch>
            <a:fillRect/>
          </a:stretch>
        </p:blipFill>
        <p:spPr>
          <a:xfrm>
            <a:off x="4013200" y="2108200"/>
            <a:ext cx="406400" cy="406400"/>
          </a:xfrm>
          <a:prstGeom prst="rect">
            <a:avLst/>
          </a:prstGeom>
        </p:spPr>
      </p:pic>
      <p:sp>
        <p:nvSpPr>
          <p:cNvPr id="14" name="AutoShape 14"/>
          <p:cNvSpPr/>
          <p:nvPr>
            <p:custDataLst>
              <p:tags r:id="rId14"/>
            </p:custDataLst>
          </p:nvPr>
        </p:nvSpPr>
        <p:spPr>
          <a:xfrm>
            <a:off x="3810000" y="2921000"/>
            <a:ext cx="2032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02 定义现象</a:t>
            </a:r>
            <a:endParaRPr lang="en-US" sz="2400"/>
          </a:p>
        </p:txBody>
      </p:sp>
      <p:sp>
        <p:nvSpPr>
          <p:cNvPr id="15" name="AutoShape 15"/>
          <p:cNvSpPr/>
          <p:nvPr>
            <p:custDataLst>
              <p:tags r:id="rId15"/>
            </p:custDataLst>
          </p:nvPr>
        </p:nvSpPr>
        <p:spPr>
          <a:xfrm>
            <a:off x="3810000" y="3429000"/>
            <a:ext cx="2032000" cy="254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200" b="0" i="0" u="none" strike="noStrike" spc="100">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DEFINITION</a:t>
            </a:r>
            <a:endParaRPr lang="en-US" sz="1100"/>
          </a:p>
        </p:txBody>
      </p:sp>
      <p:cxnSp>
        <p:nvCxnSpPr>
          <p:cNvPr id="16" name="Connector 16"/>
          <p:cNvCxnSpPr/>
          <p:nvPr>
            <p:custDataLst>
              <p:tags r:id="rId16"/>
            </p:custDataLst>
          </p:nvPr>
        </p:nvCxnSpPr>
        <p:spPr>
          <a:xfrm rot="-24554">
            <a:off x="3937023" y="3930650"/>
            <a:ext cx="1778000" cy="12700"/>
          </a:xfrm>
          <a:prstGeom prst="straightConnector1">
            <a:avLst/>
          </a:prstGeom>
          <a:solidFill>
            <a:srgbClr val="DEE0E3">
              <a:alpha val="100000"/>
            </a:srgbClr>
          </a:solidFill>
          <a:ln w="12700" cap="flat" cmpd="sng">
            <a:solidFill>
              <a:srgbClr val="A3B899">
                <a:alpha val="60000"/>
              </a:srgbClr>
            </a:solidFill>
            <a:prstDash val="solid"/>
            <a:round/>
            <a:headEnd type="none" w="med" len="med"/>
            <a:tailEnd type="none" w="med" len="med"/>
          </a:ln>
        </p:spPr>
      </p:cxnSp>
      <p:sp>
        <p:nvSpPr>
          <p:cNvPr id="17" name="AutoShape 17"/>
          <p:cNvSpPr/>
          <p:nvPr>
            <p:custDataLst>
              <p:tags r:id="rId17"/>
            </p:custDataLst>
          </p:nvPr>
        </p:nvSpPr>
        <p:spPr>
          <a:xfrm>
            <a:off x="3810000" y="4028440"/>
            <a:ext cx="2032000" cy="1867535"/>
          </a:xfrm>
          <a:prstGeom prst="rect">
            <a:avLst/>
          </a:prstGeom>
          <a:noFill/>
          <a:ln w="12700" cap="flat" cmpd="sng">
            <a:noFill/>
            <a:prstDash val="solid"/>
            <a:round/>
          </a:ln>
        </p:spPr>
        <p:txBody>
          <a:bodyPr vert="horz" wrap="square" lIns="0" tIns="0" rIns="0" bIns="0" rtlCol="0" anchor="ctr" anchorCtr="0"/>
          <a:lstStyle/>
          <a:p>
            <a:pPr indent="0" algn="just">
              <a:lnSpc>
                <a:spcPct val="117000"/>
              </a:lnSpc>
              <a:defRPr/>
            </a:pPr>
            <a:r>
              <a:rPr lang="en-US" sz="18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界定“误读”的核心内涵：只关注未来科技的表面设定，却忽略了故事真正探讨的人性、社会议题。</a:t>
            </a:r>
            <a:endParaRPr lang="en-US" sz="1800"/>
          </a:p>
        </p:txBody>
      </p:sp>
      <p:sp>
        <p:nvSpPr>
          <p:cNvPr id="18" name="AutoShape 18"/>
          <p:cNvSpPr/>
          <p:nvPr>
            <p:custDataLst>
              <p:tags r:id="rId18"/>
            </p:custDataLst>
          </p:nvPr>
        </p:nvSpPr>
        <p:spPr>
          <a:xfrm>
            <a:off x="6350000" y="1651000"/>
            <a:ext cx="2540000" cy="4318000"/>
          </a:xfrm>
          <a:prstGeom prst="roundRect">
            <a:avLst>
              <a:gd name="adj" fmla="val 8000"/>
            </a:avLst>
          </a:prstGeom>
          <a:solidFill>
            <a:srgbClr val="FFFFFF">
              <a:alpha val="92000"/>
            </a:srgbClr>
          </a:solidFill>
          <a:ln w="25400" cap="flat" cmpd="sng">
            <a:no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p>
        </p:txBody>
      </p:sp>
      <p:sp>
        <p:nvSpPr>
          <p:cNvPr id="19" name="AutoShape 19"/>
          <p:cNvSpPr/>
          <p:nvPr>
            <p:custDataLst>
              <p:tags r:id="rId19"/>
            </p:custDataLst>
          </p:nvPr>
        </p:nvSpPr>
        <p:spPr>
          <a:xfrm>
            <a:off x="6604000" y="1905000"/>
            <a:ext cx="812800" cy="812800"/>
          </a:xfrm>
          <a:prstGeom prst="ellipse">
            <a:avLst/>
          </a:prstGeom>
          <a:solidFill>
            <a:srgbClr val="A3B899">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20" name="Picture 20"/>
          <p:cNvPicPr>
            <a:picLocks noChangeAspect="1"/>
          </p:cNvPicPr>
          <p:nvPr>
            <p:custDataLst>
              <p:tags r:id="rId20"/>
            </p:custDataLst>
          </p:nvPr>
        </p:nvPicPr>
        <p:blipFill>
          <a:blip r:embed="rId21">
            <a:extLst>
              <a:ext uri="{28A0092B-C50C-407E-A947-70E740481C1C}">
                <a14:useLocalDpi xmlns:a14="http://schemas.microsoft.com/office/drawing/2010/main" val="0"/>
              </a:ext>
            </a:extLst>
          </a:blip>
          <a:stretch>
            <a:fillRect/>
          </a:stretch>
        </p:blipFill>
        <p:spPr>
          <a:xfrm>
            <a:off x="6807200" y="2108200"/>
            <a:ext cx="406400" cy="406400"/>
          </a:xfrm>
          <a:prstGeom prst="rect">
            <a:avLst/>
          </a:prstGeom>
        </p:spPr>
      </p:pic>
      <p:sp>
        <p:nvSpPr>
          <p:cNvPr id="21" name="AutoShape 21"/>
          <p:cNvSpPr/>
          <p:nvPr>
            <p:custDataLst>
              <p:tags r:id="rId22"/>
            </p:custDataLst>
          </p:nvPr>
        </p:nvSpPr>
        <p:spPr>
          <a:xfrm>
            <a:off x="6604000" y="2921000"/>
            <a:ext cx="2032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03 正面阐释</a:t>
            </a:r>
            <a:endParaRPr lang="en-US" sz="2400"/>
          </a:p>
        </p:txBody>
      </p:sp>
      <p:sp>
        <p:nvSpPr>
          <p:cNvPr id="22" name="AutoShape 22"/>
          <p:cNvSpPr/>
          <p:nvPr>
            <p:custDataLst>
              <p:tags r:id="rId23"/>
            </p:custDataLst>
          </p:nvPr>
        </p:nvSpPr>
        <p:spPr>
          <a:xfrm>
            <a:off x="6604000" y="3429000"/>
            <a:ext cx="2032000" cy="254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200" b="0" i="0" u="none" strike="noStrike" spc="100">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ELABORATION</a:t>
            </a:r>
            <a:endParaRPr lang="en-US" sz="1100"/>
          </a:p>
        </p:txBody>
      </p:sp>
      <p:cxnSp>
        <p:nvCxnSpPr>
          <p:cNvPr id="23" name="Connector 23"/>
          <p:cNvCxnSpPr/>
          <p:nvPr>
            <p:custDataLst>
              <p:tags r:id="rId24"/>
            </p:custDataLst>
          </p:nvPr>
        </p:nvCxnSpPr>
        <p:spPr>
          <a:xfrm rot="-24554">
            <a:off x="6731023" y="3930650"/>
            <a:ext cx="1778000" cy="12700"/>
          </a:xfrm>
          <a:prstGeom prst="straightConnector1">
            <a:avLst/>
          </a:prstGeom>
          <a:solidFill>
            <a:srgbClr val="DEE0E3">
              <a:alpha val="100000"/>
            </a:srgbClr>
          </a:solidFill>
          <a:ln w="12700" cap="flat" cmpd="sng">
            <a:solidFill>
              <a:srgbClr val="A3B899">
                <a:alpha val="60000"/>
              </a:srgbClr>
            </a:solidFill>
            <a:prstDash val="solid"/>
            <a:round/>
            <a:headEnd type="none" w="med" len="med"/>
            <a:tailEnd type="none" w="med" len="med"/>
          </a:ln>
        </p:spPr>
      </p:cxnSp>
      <p:sp>
        <p:nvSpPr>
          <p:cNvPr id="24" name="AutoShape 24"/>
          <p:cNvSpPr/>
          <p:nvPr>
            <p:custDataLst>
              <p:tags r:id="rId25"/>
            </p:custDataLst>
          </p:nvPr>
        </p:nvSpPr>
        <p:spPr>
          <a:xfrm>
            <a:off x="6604000" y="4028440"/>
            <a:ext cx="2032000" cy="1847850"/>
          </a:xfrm>
          <a:prstGeom prst="rect">
            <a:avLst/>
          </a:prstGeom>
          <a:noFill/>
          <a:ln w="12700" cap="flat" cmpd="sng">
            <a:noFill/>
            <a:prstDash val="solid"/>
            <a:round/>
          </a:ln>
        </p:spPr>
        <p:txBody>
          <a:bodyPr vert="horz" wrap="square" lIns="0" tIns="0" rIns="0" bIns="0" rtlCol="0" anchor="ctr" anchorCtr="0"/>
          <a:lstStyle/>
          <a:p>
            <a:pPr indent="0" algn="just">
              <a:lnSpc>
                <a:spcPct val="117000"/>
              </a:lnSpc>
              <a:defRPr/>
            </a:pPr>
            <a:r>
              <a:rPr lang="en-US" sz="18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阐述科幻小说的真正价值：它不是技术蓝图，而是一种世界观。作用是挑战现有观念，引发深度思考。</a:t>
            </a:r>
            <a:endParaRPr lang="en-US" sz="1800"/>
          </a:p>
        </p:txBody>
      </p:sp>
      <p:sp>
        <p:nvSpPr>
          <p:cNvPr id="25" name="AutoShape 25"/>
          <p:cNvSpPr/>
          <p:nvPr>
            <p:custDataLst>
              <p:tags r:id="rId26"/>
            </p:custDataLst>
          </p:nvPr>
        </p:nvSpPr>
        <p:spPr>
          <a:xfrm>
            <a:off x="9144000" y="1651000"/>
            <a:ext cx="2540000" cy="4318000"/>
          </a:xfrm>
          <a:prstGeom prst="roundRect">
            <a:avLst>
              <a:gd name="adj" fmla="val 8000"/>
            </a:avLst>
          </a:prstGeom>
          <a:solidFill>
            <a:srgbClr val="FFFFFF">
              <a:alpha val="92000"/>
            </a:srgbClr>
          </a:solidFill>
          <a:ln w="25400" cap="flat" cmpd="sng">
            <a:no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p>
        </p:txBody>
      </p:sp>
      <p:sp>
        <p:nvSpPr>
          <p:cNvPr id="26" name="AutoShape 26"/>
          <p:cNvSpPr/>
          <p:nvPr>
            <p:custDataLst>
              <p:tags r:id="rId27"/>
            </p:custDataLst>
          </p:nvPr>
        </p:nvSpPr>
        <p:spPr>
          <a:xfrm>
            <a:off x="9398000" y="1905000"/>
            <a:ext cx="812800" cy="812800"/>
          </a:xfrm>
          <a:prstGeom prst="ellipse">
            <a:avLst/>
          </a:prstGeom>
          <a:solidFill>
            <a:srgbClr val="A3B899">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27" name="Picture 27"/>
          <p:cNvPicPr>
            <a:picLocks noChangeAspect="1"/>
          </p:cNvPicPr>
          <p:nvPr>
            <p:custDataLst>
              <p:tags r:id="rId28"/>
            </p:custDataLst>
          </p:nvPr>
        </p:nvPicPr>
        <p:blipFill>
          <a:blip r:embed="rId29">
            <a:extLst>
              <a:ext uri="{28A0092B-C50C-407E-A947-70E740481C1C}">
                <a14:useLocalDpi xmlns:a14="http://schemas.microsoft.com/office/drawing/2010/main" val="0"/>
              </a:ext>
            </a:extLst>
          </a:blip>
          <a:stretch>
            <a:fillRect/>
          </a:stretch>
        </p:blipFill>
        <p:spPr>
          <a:xfrm>
            <a:off x="9601200" y="2108200"/>
            <a:ext cx="406400" cy="406400"/>
          </a:xfrm>
          <a:prstGeom prst="rect">
            <a:avLst/>
          </a:prstGeom>
        </p:spPr>
      </p:pic>
      <p:sp>
        <p:nvSpPr>
          <p:cNvPr id="28" name="AutoShape 28"/>
          <p:cNvSpPr/>
          <p:nvPr>
            <p:custDataLst>
              <p:tags r:id="rId30"/>
            </p:custDataLst>
          </p:nvPr>
        </p:nvSpPr>
        <p:spPr>
          <a:xfrm>
            <a:off x="9398000" y="2921000"/>
            <a:ext cx="2032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04 主题升华</a:t>
            </a:r>
            <a:endParaRPr lang="en-US" sz="2400"/>
          </a:p>
        </p:txBody>
      </p:sp>
      <p:sp>
        <p:nvSpPr>
          <p:cNvPr id="29" name="AutoShape 29"/>
          <p:cNvSpPr/>
          <p:nvPr>
            <p:custDataLst>
              <p:tags r:id="rId31"/>
            </p:custDataLst>
          </p:nvPr>
        </p:nvSpPr>
        <p:spPr>
          <a:xfrm>
            <a:off x="9398000" y="3429000"/>
            <a:ext cx="2032000" cy="254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200" b="0" i="0" u="none" strike="noStrike" spc="100">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SUBLIMATION</a:t>
            </a:r>
            <a:endParaRPr lang="en-US" sz="1100"/>
          </a:p>
        </p:txBody>
      </p:sp>
      <p:cxnSp>
        <p:nvCxnSpPr>
          <p:cNvPr id="30" name="Connector 30"/>
          <p:cNvCxnSpPr/>
          <p:nvPr>
            <p:custDataLst>
              <p:tags r:id="rId32"/>
            </p:custDataLst>
          </p:nvPr>
        </p:nvCxnSpPr>
        <p:spPr>
          <a:xfrm rot="-24554">
            <a:off x="9525023" y="3930650"/>
            <a:ext cx="1778000" cy="12700"/>
          </a:xfrm>
          <a:prstGeom prst="straightConnector1">
            <a:avLst/>
          </a:prstGeom>
          <a:solidFill>
            <a:srgbClr val="DEE0E3">
              <a:alpha val="100000"/>
            </a:srgbClr>
          </a:solidFill>
          <a:ln w="12700" cap="flat" cmpd="sng">
            <a:solidFill>
              <a:srgbClr val="A3B899">
                <a:alpha val="60000"/>
              </a:srgbClr>
            </a:solidFill>
            <a:prstDash val="solid"/>
            <a:round/>
            <a:headEnd type="none" w="med" len="med"/>
            <a:tailEnd type="none" w="med" len="med"/>
          </a:ln>
        </p:spPr>
      </p:cxnSp>
      <p:sp>
        <p:nvSpPr>
          <p:cNvPr id="31" name="AutoShape 31"/>
          <p:cNvSpPr/>
          <p:nvPr>
            <p:custDataLst>
              <p:tags r:id="rId33"/>
            </p:custDataLst>
          </p:nvPr>
        </p:nvSpPr>
        <p:spPr>
          <a:xfrm>
            <a:off x="9398000" y="4028440"/>
            <a:ext cx="2032000" cy="1828165"/>
          </a:xfrm>
          <a:prstGeom prst="rect">
            <a:avLst/>
          </a:prstGeom>
          <a:noFill/>
          <a:ln w="12700" cap="flat" cmpd="sng">
            <a:noFill/>
            <a:prstDash val="solid"/>
            <a:round/>
          </a:ln>
        </p:spPr>
        <p:txBody>
          <a:bodyPr vert="horz" wrap="square" lIns="0" tIns="0" rIns="0" bIns="0" rtlCol="0" anchor="ctr" anchorCtr="0"/>
          <a:lstStyle/>
          <a:p>
            <a:pPr indent="0" algn="just">
              <a:lnSpc>
                <a:spcPct val="117000"/>
              </a:lnSpc>
              <a:defRPr/>
            </a:pPr>
            <a:r>
              <a:rPr lang="en-US" sz="18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总结科幻小说的本质：它是社会评论的有力工具，承载着对现实的反思，而非简单的技术预测。</a:t>
            </a:r>
            <a:endParaRPr lang="en-US" sz="18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QQ_1776516594005"/>
          <p:cNvPicPr>
            <a:picLocks noChangeAspect="1"/>
          </p:cNvPicPr>
          <p:nvPr/>
        </p:nvPicPr>
        <p:blipFill>
          <a:blip r:embed="rId1"/>
          <a:stretch>
            <a:fillRect/>
          </a:stretch>
        </p:blipFill>
        <p:spPr>
          <a:xfrm>
            <a:off x="288290" y="2792095"/>
            <a:ext cx="6908800" cy="3712210"/>
          </a:xfrm>
          <a:prstGeom prst="rect">
            <a:avLst/>
          </a:prstGeom>
        </p:spPr>
      </p:pic>
      <p:sp>
        <p:nvSpPr>
          <p:cNvPr id="2" name="文本框 1"/>
          <p:cNvSpPr txBox="1"/>
          <p:nvPr/>
        </p:nvSpPr>
        <p:spPr>
          <a:xfrm>
            <a:off x="170815" y="212090"/>
            <a:ext cx="11851640" cy="2404110"/>
          </a:xfrm>
          <a:prstGeom prst="rect">
            <a:avLst/>
          </a:prstGeom>
          <a:solidFill>
            <a:schemeClr val="accent5">
              <a:lumMod val="40000"/>
              <a:lumOff val="60000"/>
            </a:schemeClr>
          </a:solidFill>
        </p:spPr>
        <p:txBody>
          <a:bodyPr wrap="square" rtlCol="0" anchor="t">
            <a:noAutofit/>
          </a:bodyPr>
          <a:lstStyle/>
          <a:p>
            <a:pPr indent="0" fontAlgn="auto">
              <a:lnSpc>
                <a:spcPct val="100000"/>
              </a:lnSpc>
            </a:pPr>
            <a:r>
              <a:rPr lang="en-US" altLang="zh-CN" sz="3000" dirty="0">
                <a:latin typeface="Times New Roman" panose="02020603050405020304" charset="0"/>
                <a:cs typeface="Times New Roman" panose="02020603050405020304" charset="0"/>
              </a:rPr>
              <a:t>32. The mention of “Palantir” serves to show that ________.</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A. Tolkien’s work has inspired real-world evil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B. name-choosing is vital for a company’s image</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C. sci-fi serves as a practical guide for inventors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D. the sci-fi story’s true message often goes unnoticed</a:t>
            </a:r>
            <a:endParaRPr lang="en-US" altLang="zh-CN" sz="30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5265" y="2110105"/>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圆角矩形 2"/>
          <p:cNvSpPr/>
          <p:nvPr/>
        </p:nvSpPr>
        <p:spPr>
          <a:xfrm>
            <a:off x="6979920" y="2541905"/>
            <a:ext cx="493522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D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科幻故事的真实信息常常被忽视。</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9" name="圆角矩形 8"/>
          <p:cNvSpPr/>
          <p:nvPr/>
        </p:nvSpPr>
        <p:spPr>
          <a:xfrm>
            <a:off x="6097905" y="737870"/>
            <a:ext cx="581660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A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托尔金的作品启发了现实世界中的邪恶。</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11" name="圆角矩形 10"/>
          <p:cNvSpPr/>
          <p:nvPr/>
        </p:nvSpPr>
        <p:spPr>
          <a:xfrm>
            <a:off x="170815" y="3136265"/>
            <a:ext cx="11850370" cy="3458845"/>
          </a:xfrm>
          <a:prstGeom prst="roundRect">
            <a:avLst/>
          </a:prstGeom>
          <a:gradFill>
            <a:gsLst>
              <a:gs pos="100000">
                <a:srgbClr val="8CE3FF"/>
              </a:gs>
              <a:gs pos="0">
                <a:srgbClr val="E3FDB4"/>
              </a:gs>
            </a:gsLst>
            <a:lin ang="4200000" scaled="1"/>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lnSpc>
                <a:spcPct val="150000"/>
              </a:lnSpc>
            </a:pPr>
            <a:r>
              <a:rPr lang="zh-CN" altLang="en-US" sz="2300" b="1" dirty="0">
                <a:solidFill>
                  <a:srgbClr val="FF0000"/>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写作意图。</a:t>
            </a:r>
            <a:r>
              <a:rPr lang="zh-CN" altLang="en-US" sz="23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解析：文章第二段提出</a:t>
            </a:r>
            <a:r>
              <a:rPr lang="en-US" altLang="zh-CN" sz="23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“Torment Nexus Problem”</a:t>
            </a:r>
            <a:r>
              <a:rPr lang="zh-CN" altLang="en-US" sz="23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（折磨魔晶问题），即人们阅读科幻作品时只关注其中的未来科技，而忽略了这些科技在原作中往往是人类痛苦的根源。接着以</a:t>
            </a:r>
            <a:r>
              <a:rPr lang="en-US" altLang="zh-CN" sz="23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“Palantir”</a:t>
            </a:r>
            <a:r>
              <a:rPr lang="zh-CN" altLang="en-US" sz="23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公司为例：该公司名字取自《指环王》中导致使用者邪恶和疯狂的真知晶石，但其产品却被用于现实中的空袭。作者通过这个例子说明，人们并未领会科幻故事的真实寓意，反而误用了其中的元素。因此，该例子旨在证明</a:t>
            </a:r>
            <a:r>
              <a:rPr lang="en-US" altLang="zh-CN" sz="23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zh-CN" altLang="en-US" sz="23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科幻故事的真实信息常常被忽视</a:t>
            </a:r>
            <a:r>
              <a:rPr lang="en-US" altLang="zh-CN" sz="23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zh-CN" altLang="en-US" sz="23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。故选</a:t>
            </a:r>
            <a:r>
              <a:rPr lang="en-US" altLang="zh-CN" sz="23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D</a:t>
            </a:r>
            <a:r>
              <a:rPr lang="zh-CN" altLang="en-US" sz="23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endParaRPr lang="zh-CN" altLang="en-US" sz="23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6" name="圆角矩形 5"/>
          <p:cNvSpPr/>
          <p:nvPr/>
        </p:nvSpPr>
        <p:spPr>
          <a:xfrm>
            <a:off x="6979920" y="1235710"/>
            <a:ext cx="4934585"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B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名称选择对公司的形象至关重要。</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7" name="圆角矩形 6"/>
          <p:cNvSpPr/>
          <p:nvPr/>
        </p:nvSpPr>
        <p:spPr>
          <a:xfrm>
            <a:off x="6979920" y="1733550"/>
            <a:ext cx="493522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C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科幻小说是发明家的实用指南。</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15" name="圆角矩形 14"/>
          <p:cNvSpPr/>
          <p:nvPr/>
        </p:nvSpPr>
        <p:spPr>
          <a:xfrm>
            <a:off x="1490980" y="292735"/>
            <a:ext cx="3377565" cy="445135"/>
          </a:xfrm>
          <a:prstGeom prst="roundRect">
            <a:avLst/>
          </a:prstGeom>
          <a:ln w="73025">
            <a:solidFill>
              <a:schemeClr val="accent4">
                <a:lumMod val="75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ppt_x</p:attrName>
                                        </p:attrNameLst>
                                      </p:cBhvr>
                                      <p:tavLst>
                                        <p:tav tm="0">
                                          <p:val>
                                            <p:strVal val="#ppt_x-.2"/>
                                          </p:val>
                                        </p:tav>
                                        <p:tav tm="100000">
                                          <p:val>
                                            <p:strVal val="#ppt_x"/>
                                          </p:val>
                                        </p:tav>
                                      </p:tavLst>
                                    </p:anim>
                                    <p:anim calcmode="lin" valueType="num">
                                      <p:cBhvr>
                                        <p:cTn id="13"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ppt_x</p:attrName>
                                        </p:attrNameLst>
                                      </p:cBhvr>
                                      <p:tavLst>
                                        <p:tav tm="0">
                                          <p:val>
                                            <p:strVal val="#ppt_x-.2"/>
                                          </p:val>
                                        </p:tav>
                                        <p:tav tm="100000">
                                          <p:val>
                                            <p:strVal val="#ppt_x"/>
                                          </p:val>
                                        </p:tav>
                                      </p:tavLst>
                                    </p:anim>
                                    <p:anim calcmode="lin" valueType="num">
                                      <p:cBhvr>
                                        <p:cTn id="20"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ppt_x</p:attrName>
                                        </p:attrNameLst>
                                      </p:cBhvr>
                                      <p:tavLst>
                                        <p:tav tm="0">
                                          <p:val>
                                            <p:strVal val="#ppt_x-.2"/>
                                          </p:val>
                                        </p:tav>
                                        <p:tav tm="100000">
                                          <p:val>
                                            <p:strVal val="#ppt_x"/>
                                          </p:val>
                                        </p:tav>
                                      </p:tavLst>
                                    </p:anim>
                                    <p:anim calcmode="lin" valueType="num">
                                      <p:cBhvr>
                                        <p:cTn id="27"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1000" fill="hold"/>
                                        <p:tgtEl>
                                          <p:spTgt spid="3"/>
                                        </p:tgtEl>
                                        <p:attrNameLst>
                                          <p:attrName>ppt_x</p:attrName>
                                        </p:attrNameLst>
                                      </p:cBhvr>
                                      <p:tavLst>
                                        <p:tav tm="0">
                                          <p:val>
                                            <p:strVal val="#ppt_x-.2"/>
                                          </p:val>
                                        </p:tav>
                                        <p:tav tm="100000">
                                          <p:val>
                                            <p:strVal val="#ppt_x"/>
                                          </p:val>
                                        </p:tav>
                                      </p:tavLst>
                                    </p:anim>
                                    <p:anim calcmode="lin" valueType="num">
                                      <p:cBhvr>
                                        <p:cTn id="34"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nodeType="click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1000" fill="hold"/>
                                        <p:tgtEl>
                                          <p:spTgt spid="4"/>
                                        </p:tgtEl>
                                        <p:attrNameLst>
                                          <p:attrName>ppt_x</p:attrName>
                                        </p:attrNameLst>
                                      </p:cBhvr>
                                      <p:tavLst>
                                        <p:tav tm="0">
                                          <p:val>
                                            <p:strVal val="#ppt_x-.2"/>
                                          </p:val>
                                        </p:tav>
                                        <p:tav tm="100000">
                                          <p:val>
                                            <p:strVal val="#ppt_x"/>
                                          </p:val>
                                        </p:tav>
                                      </p:tavLst>
                                    </p:anim>
                                    <p:anim calcmode="lin" valueType="num">
                                      <p:cBhvr>
                                        <p:cTn id="4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42" dur="10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p:tgtEl>
                                          <p:spTgt spid="19"/>
                                        </p:tgtEl>
                                        <p:attrNameLst>
                                          <p:attrName>ppt_y</p:attrName>
                                        </p:attrNameLst>
                                      </p:cBhvr>
                                      <p:tavLst>
                                        <p:tav tm="0">
                                          <p:val>
                                            <p:strVal val="#ppt_y+#ppt_h*1.125000"/>
                                          </p:val>
                                        </p:tav>
                                        <p:tav tm="100000">
                                          <p:val>
                                            <p:strVal val="#ppt_y"/>
                                          </p:val>
                                        </p:tav>
                                      </p:tavLst>
                                    </p:anim>
                                    <p:animEffect transition="in" filter="wipe(up)">
                                      <p:cBhvr>
                                        <p:cTn id="5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3" grpId="0" bldLvl="0" animBg="1"/>
      <p:bldP spid="3" grpId="1" animBg="1"/>
      <p:bldP spid="9" grpId="0" bldLvl="0" animBg="1"/>
      <p:bldP spid="9" grpId="1" animBg="1"/>
      <p:bldP spid="6" grpId="0" bldLvl="0" animBg="1"/>
      <p:bldP spid="6" grpId="1" animBg="1"/>
      <p:bldP spid="7" grpId="0" bldLvl="0" animBg="1"/>
      <p:bldP spid="7" grpId="1" animBg="1"/>
      <p:bldP spid="15" grpId="0" bldLvl="0" animBg="1"/>
      <p:bldP spid="15"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QQ_1776517580391"/>
          <p:cNvPicPr>
            <a:picLocks noChangeAspect="1"/>
          </p:cNvPicPr>
          <p:nvPr/>
        </p:nvPicPr>
        <p:blipFill>
          <a:blip r:embed="rId1"/>
          <a:stretch>
            <a:fillRect/>
          </a:stretch>
        </p:blipFill>
        <p:spPr>
          <a:xfrm>
            <a:off x="170815" y="2742565"/>
            <a:ext cx="7377430" cy="4090670"/>
          </a:xfrm>
          <a:prstGeom prst="rect">
            <a:avLst/>
          </a:prstGeom>
        </p:spPr>
      </p:pic>
      <p:sp>
        <p:nvSpPr>
          <p:cNvPr id="2" name="文本框 1"/>
          <p:cNvSpPr txBox="1"/>
          <p:nvPr/>
        </p:nvSpPr>
        <p:spPr>
          <a:xfrm>
            <a:off x="170815" y="212090"/>
            <a:ext cx="11851640" cy="2404110"/>
          </a:xfrm>
          <a:prstGeom prst="rect">
            <a:avLst/>
          </a:prstGeom>
          <a:solidFill>
            <a:schemeClr val="accent5">
              <a:lumMod val="40000"/>
              <a:lumOff val="60000"/>
            </a:schemeClr>
          </a:solidFill>
        </p:spPr>
        <p:txBody>
          <a:bodyPr wrap="square" rtlCol="0" anchor="t">
            <a:noAutofit/>
          </a:bodyPr>
          <a:lstStyle/>
          <a:p>
            <a:pPr indent="0" fontAlgn="auto">
              <a:lnSpc>
                <a:spcPct val="100000"/>
              </a:lnSpc>
            </a:pPr>
            <a:r>
              <a:rPr lang="en-US" altLang="zh-CN" sz="3000" dirty="0">
                <a:latin typeface="Times New Roman" panose="02020603050405020304" charset="0"/>
                <a:cs typeface="Times New Roman" panose="02020603050405020304" charset="0"/>
              </a:rPr>
              <a:t>33. What is the “Blueprint Problem” as described in paragraph 3?</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A. Having robots take over human jobs.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B. Viewing sci-fi as a perfect future model.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C. Expecting authors to engineer real tech.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D. Favoring robots over astronauts in space.</a:t>
            </a:r>
            <a:endParaRPr lang="en-US" altLang="zh-CN" sz="30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5265" y="2110105"/>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圆角矩形 2"/>
          <p:cNvSpPr/>
          <p:nvPr/>
        </p:nvSpPr>
        <p:spPr>
          <a:xfrm>
            <a:off x="6924675" y="2110105"/>
            <a:ext cx="509778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D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在太空中，偏爱机器人而非宇航员。</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9" name="圆角矩形 8"/>
          <p:cNvSpPr/>
          <p:nvPr/>
        </p:nvSpPr>
        <p:spPr>
          <a:xfrm>
            <a:off x="6924675" y="685165"/>
            <a:ext cx="4345305"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A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让机器人接管人类的工作。</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6" name="圆角矩形 5"/>
          <p:cNvSpPr/>
          <p:nvPr/>
        </p:nvSpPr>
        <p:spPr>
          <a:xfrm>
            <a:off x="6924675" y="1196340"/>
            <a:ext cx="4345305"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B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将科幻视为完美的未来模型。</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7" name="圆角矩形 6"/>
          <p:cNvSpPr/>
          <p:nvPr/>
        </p:nvSpPr>
        <p:spPr>
          <a:xfrm>
            <a:off x="6924675" y="1613535"/>
            <a:ext cx="434594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C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期望作者去设计真正的技术。</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15" name="圆角矩形 14"/>
          <p:cNvSpPr/>
          <p:nvPr/>
        </p:nvSpPr>
        <p:spPr>
          <a:xfrm>
            <a:off x="2608580" y="240030"/>
            <a:ext cx="3274060" cy="445135"/>
          </a:xfrm>
          <a:prstGeom prst="roundRect">
            <a:avLst/>
          </a:prstGeom>
          <a:ln w="73025">
            <a:solidFill>
              <a:schemeClr val="accent4">
                <a:lumMod val="75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cxnSp>
        <p:nvCxnSpPr>
          <p:cNvPr id="8" name="直接连接符 7"/>
          <p:cNvCxnSpPr/>
          <p:nvPr/>
        </p:nvCxnSpPr>
        <p:spPr>
          <a:xfrm flipV="1">
            <a:off x="366395" y="3502025"/>
            <a:ext cx="6997065" cy="26670"/>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14" name="直接连接符 13"/>
          <p:cNvCxnSpPr/>
          <p:nvPr/>
        </p:nvCxnSpPr>
        <p:spPr>
          <a:xfrm flipV="1">
            <a:off x="366395" y="3903345"/>
            <a:ext cx="6997065" cy="26670"/>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17" name="直接连接符 16"/>
          <p:cNvCxnSpPr/>
          <p:nvPr/>
        </p:nvCxnSpPr>
        <p:spPr>
          <a:xfrm flipV="1">
            <a:off x="360680" y="4318635"/>
            <a:ext cx="6428105" cy="48260"/>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sp>
        <p:nvSpPr>
          <p:cNvPr id="11" name="圆角矩形 10"/>
          <p:cNvSpPr/>
          <p:nvPr/>
        </p:nvSpPr>
        <p:spPr>
          <a:xfrm>
            <a:off x="170815" y="2742565"/>
            <a:ext cx="11850370" cy="4006850"/>
          </a:xfrm>
          <a:prstGeom prst="roundRect">
            <a:avLst/>
          </a:prstGeom>
          <a:gradFill>
            <a:gsLst>
              <a:gs pos="100000">
                <a:srgbClr val="8CE3FF"/>
              </a:gs>
              <a:gs pos="0">
                <a:srgbClr val="E3FDB4"/>
              </a:gs>
            </a:gsLst>
            <a:lin ang="4200000" scaled="1"/>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lnSpc>
                <a:spcPct val="150000"/>
              </a:lnSpc>
            </a:pPr>
            <a:r>
              <a:rPr lang="zh-CN" altLang="en-US" sz="2800" b="1" dirty="0">
                <a:solidFill>
                  <a:srgbClr val="FF0000"/>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词义猜测与概念理解。</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解析：第三段明确指出，</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“Blueprint Problem”</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指的是人们错误地认为科幻小说为未来提供了精确模型</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(exact model)</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，并认为模仿科幻中的情节就能走向辉煌未来。这正是将科幻视为完美的未来蓝图。选项</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B“Viewing sci-fi as a perfect future model”</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与原文定义一致。故选</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B</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endPar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ppt_x</p:attrName>
                                        </p:attrNameLst>
                                      </p:cBhvr>
                                      <p:tavLst>
                                        <p:tav tm="0">
                                          <p:val>
                                            <p:strVal val="#ppt_x-.2"/>
                                          </p:val>
                                        </p:tav>
                                        <p:tav tm="100000">
                                          <p:val>
                                            <p:strVal val="#ppt_x"/>
                                          </p:val>
                                        </p:tav>
                                      </p:tavLst>
                                    </p:anim>
                                    <p:anim calcmode="lin" valueType="num">
                                      <p:cBhvr>
                                        <p:cTn id="13"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ppt_x</p:attrName>
                                        </p:attrNameLst>
                                      </p:cBhvr>
                                      <p:tavLst>
                                        <p:tav tm="0">
                                          <p:val>
                                            <p:strVal val="#ppt_x-.2"/>
                                          </p:val>
                                        </p:tav>
                                        <p:tav tm="100000">
                                          <p:val>
                                            <p:strVal val="#ppt_x"/>
                                          </p:val>
                                        </p:tav>
                                      </p:tavLst>
                                    </p:anim>
                                    <p:anim calcmode="lin" valueType="num">
                                      <p:cBhvr>
                                        <p:cTn id="20"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ppt_x</p:attrName>
                                        </p:attrNameLst>
                                      </p:cBhvr>
                                      <p:tavLst>
                                        <p:tav tm="0">
                                          <p:val>
                                            <p:strVal val="#ppt_x-.2"/>
                                          </p:val>
                                        </p:tav>
                                        <p:tav tm="100000">
                                          <p:val>
                                            <p:strVal val="#ppt_x"/>
                                          </p:val>
                                        </p:tav>
                                      </p:tavLst>
                                    </p:anim>
                                    <p:anim calcmode="lin" valueType="num">
                                      <p:cBhvr>
                                        <p:cTn id="27"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1000" fill="hold"/>
                                        <p:tgtEl>
                                          <p:spTgt spid="3"/>
                                        </p:tgtEl>
                                        <p:attrNameLst>
                                          <p:attrName>ppt_x</p:attrName>
                                        </p:attrNameLst>
                                      </p:cBhvr>
                                      <p:tavLst>
                                        <p:tav tm="0">
                                          <p:val>
                                            <p:strVal val="#ppt_x-.2"/>
                                          </p:val>
                                        </p:tav>
                                        <p:tav tm="100000">
                                          <p:val>
                                            <p:strVal val="#ppt_x"/>
                                          </p:val>
                                        </p:tav>
                                      </p:tavLst>
                                    </p:anim>
                                    <p:anim calcmode="lin" valueType="num">
                                      <p:cBhvr>
                                        <p:cTn id="34"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nodeType="click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1000" fill="hold"/>
                                        <p:tgtEl>
                                          <p:spTgt spid="5"/>
                                        </p:tgtEl>
                                        <p:attrNameLst>
                                          <p:attrName>ppt_x</p:attrName>
                                        </p:attrNameLst>
                                      </p:cBhvr>
                                      <p:tavLst>
                                        <p:tav tm="0">
                                          <p:val>
                                            <p:strVal val="#ppt_x-.2"/>
                                          </p:val>
                                        </p:tav>
                                        <p:tav tm="100000">
                                          <p:val>
                                            <p:strVal val="#ppt_x"/>
                                          </p:val>
                                        </p:tav>
                                      </p:tavLst>
                                    </p:anim>
                                    <p:anim calcmode="lin" valueType="num">
                                      <p:cBhvr>
                                        <p:cTn id="41"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42" dur="10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nodeType="click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p:tgtEl>
                                          <p:spTgt spid="19"/>
                                        </p:tgtEl>
                                        <p:attrNameLst>
                                          <p:attrName>ppt_y</p:attrName>
                                        </p:attrNameLst>
                                      </p:cBhvr>
                                      <p:tavLst>
                                        <p:tav tm="0">
                                          <p:val>
                                            <p:strVal val="#ppt_y+#ppt_h*1.125000"/>
                                          </p:val>
                                        </p:tav>
                                        <p:tav tm="100000">
                                          <p:val>
                                            <p:strVal val="#ppt_y"/>
                                          </p:val>
                                        </p:tav>
                                      </p:tavLst>
                                    </p:anim>
                                    <p:animEffect transition="in" filter="wipe(up)">
                                      <p:cBhvr>
                                        <p:cTn id="6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3" grpId="0" bldLvl="0" animBg="1"/>
      <p:bldP spid="3" grpId="1" animBg="1"/>
      <p:bldP spid="9" grpId="0" bldLvl="0" animBg="1"/>
      <p:bldP spid="9" grpId="1" animBg="1"/>
      <p:bldP spid="6" grpId="0" bldLvl="0" animBg="1"/>
      <p:bldP spid="6" grpId="1" animBg="1"/>
      <p:bldP spid="7" grpId="0" bldLvl="0" animBg="1"/>
      <p:bldP spid="7" grpId="1" animBg="1"/>
      <p:bldP spid="15" grpId="0" bldLvl="0" animBg="1"/>
      <p:bldP spid="15"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QQ_1776518257637"/>
          <p:cNvPicPr>
            <a:picLocks noChangeAspect="1"/>
          </p:cNvPicPr>
          <p:nvPr/>
        </p:nvPicPr>
        <p:blipFill>
          <a:blip r:embed="rId1"/>
          <a:stretch>
            <a:fillRect/>
          </a:stretch>
        </p:blipFill>
        <p:spPr>
          <a:xfrm>
            <a:off x="357505" y="3044825"/>
            <a:ext cx="11617960" cy="3307080"/>
          </a:xfrm>
          <a:prstGeom prst="rect">
            <a:avLst/>
          </a:prstGeom>
        </p:spPr>
      </p:pic>
      <p:sp>
        <p:nvSpPr>
          <p:cNvPr id="2" name="文本框 1"/>
          <p:cNvSpPr txBox="1"/>
          <p:nvPr/>
        </p:nvSpPr>
        <p:spPr>
          <a:xfrm>
            <a:off x="170815" y="212090"/>
            <a:ext cx="11851640" cy="2404110"/>
          </a:xfrm>
          <a:prstGeom prst="rect">
            <a:avLst/>
          </a:prstGeom>
          <a:solidFill>
            <a:schemeClr val="accent5">
              <a:lumMod val="40000"/>
              <a:lumOff val="60000"/>
            </a:schemeClr>
          </a:solidFill>
        </p:spPr>
        <p:txBody>
          <a:bodyPr wrap="square" rtlCol="0" anchor="t">
            <a:noAutofit/>
          </a:bodyPr>
          <a:lstStyle/>
          <a:p>
            <a:pPr indent="0" fontAlgn="auto">
              <a:lnSpc>
                <a:spcPct val="100000"/>
              </a:lnSpc>
            </a:pPr>
            <a:r>
              <a:rPr lang="en-US" altLang="zh-CN" sz="3000" dirty="0">
                <a:latin typeface="Times New Roman" panose="02020603050405020304" charset="0"/>
                <a:cs typeface="Times New Roman" panose="02020603050405020304" charset="0"/>
              </a:rPr>
              <a:t>34. What does the author imply in the last paragraph?</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A. Sci-fi exposes the essence of things.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B. Sci-fi is a rigid guide for future planning.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C. Sci-fi is a mindset for re-examining reality.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D. Sci-fi predicts specific technological outcomes. </a:t>
            </a:r>
            <a:endParaRPr lang="en-US" altLang="zh-CN" sz="30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5265" y="1703705"/>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圆角矩形 8"/>
          <p:cNvSpPr/>
          <p:nvPr/>
        </p:nvSpPr>
        <p:spPr>
          <a:xfrm>
            <a:off x="6570345" y="685165"/>
            <a:ext cx="4345305"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A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科幻揭示事物的本质。</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6" name="圆角矩形 5"/>
          <p:cNvSpPr/>
          <p:nvPr/>
        </p:nvSpPr>
        <p:spPr>
          <a:xfrm>
            <a:off x="6570345" y="1149350"/>
            <a:ext cx="4345305"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B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科幻是未来规划的刻板指南。</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7" name="圆角矩形 6"/>
          <p:cNvSpPr/>
          <p:nvPr/>
        </p:nvSpPr>
        <p:spPr>
          <a:xfrm>
            <a:off x="6570345" y="1613535"/>
            <a:ext cx="545084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C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科幻是重新审视现实的一种思维方式。</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15" name="圆角矩形 14"/>
          <p:cNvSpPr/>
          <p:nvPr/>
        </p:nvSpPr>
        <p:spPr>
          <a:xfrm>
            <a:off x="4123690" y="273050"/>
            <a:ext cx="4142740" cy="445135"/>
          </a:xfrm>
          <a:prstGeom prst="roundRect">
            <a:avLst/>
          </a:prstGeom>
          <a:ln w="73025">
            <a:solidFill>
              <a:schemeClr val="accent4">
                <a:lumMod val="75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cxnSp>
        <p:nvCxnSpPr>
          <p:cNvPr id="8" name="直接连接符 7"/>
          <p:cNvCxnSpPr/>
          <p:nvPr/>
        </p:nvCxnSpPr>
        <p:spPr>
          <a:xfrm flipV="1">
            <a:off x="1398905" y="3619500"/>
            <a:ext cx="10143490" cy="66040"/>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14" name="直接连接符 13"/>
          <p:cNvCxnSpPr/>
          <p:nvPr/>
        </p:nvCxnSpPr>
        <p:spPr>
          <a:xfrm flipV="1">
            <a:off x="713105" y="4285615"/>
            <a:ext cx="10848975" cy="68580"/>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17" name="直接连接符 16"/>
          <p:cNvCxnSpPr/>
          <p:nvPr/>
        </p:nvCxnSpPr>
        <p:spPr>
          <a:xfrm flipV="1">
            <a:off x="713105" y="4939030"/>
            <a:ext cx="9966960" cy="63500"/>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sp>
        <p:nvSpPr>
          <p:cNvPr id="11" name="圆角矩形 10"/>
          <p:cNvSpPr/>
          <p:nvPr/>
        </p:nvSpPr>
        <p:spPr>
          <a:xfrm>
            <a:off x="215265" y="2788285"/>
            <a:ext cx="11850370" cy="4006850"/>
          </a:xfrm>
          <a:prstGeom prst="roundRect">
            <a:avLst/>
          </a:prstGeom>
          <a:gradFill>
            <a:gsLst>
              <a:gs pos="100000">
                <a:srgbClr val="8CE3FF"/>
              </a:gs>
              <a:gs pos="0">
                <a:srgbClr val="E3FDB4"/>
              </a:gs>
            </a:gsLst>
            <a:lin ang="4200000" scaled="1"/>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lnSpc>
                <a:spcPct val="150000"/>
              </a:lnSpc>
            </a:pPr>
            <a:r>
              <a:rPr lang="zh-CN" altLang="en-US" sz="25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作者观点与隐含信息。解析：最后一段作者强调：</a:t>
            </a:r>
            <a:r>
              <a:rPr lang="en-US" altLang="zh-CN" sz="25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“Science fiction isn’t a map or a prescription. Instead, it is a world view, a way of approaching problems with the underlying assumption that things don’t have to be the way they are.”</a:t>
            </a:r>
            <a:r>
              <a:rPr lang="zh-CN" altLang="en-US" sz="25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即科幻不是地图或药方，而是一种世界观，一种以</a:t>
            </a:r>
            <a:r>
              <a:rPr lang="en-US" altLang="zh-CN" sz="25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zh-CN" altLang="en-US" sz="25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事物不必如此</a:t>
            </a:r>
            <a:r>
              <a:rPr lang="en-US" altLang="zh-CN" sz="25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zh-CN" altLang="en-US" sz="25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为前提处理问题的方式。这暗示科幻的真正价值在于帮助人们重新审视现实、挑战既定思维，而非提供固定答案。选项</a:t>
            </a:r>
            <a:r>
              <a:rPr lang="en-US" altLang="zh-CN" sz="25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C“Sci-fi is a mindset for re-examining reality”</a:t>
            </a:r>
            <a:r>
              <a:rPr lang="zh-CN" altLang="en-US" sz="25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准确概括了这一含义。故选</a:t>
            </a:r>
            <a:r>
              <a:rPr lang="en-US" altLang="zh-CN" sz="25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a:t>
            </a:r>
            <a:r>
              <a:rPr lang="zh-CN" altLang="en-US" sz="25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endParaRPr lang="zh-CN" altLang="en-US" sz="25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4" name="圆角矩形 3"/>
          <p:cNvSpPr/>
          <p:nvPr/>
        </p:nvSpPr>
        <p:spPr>
          <a:xfrm>
            <a:off x="6570345" y="2152650"/>
            <a:ext cx="472186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D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科幻预测具体的技术成果。</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ppt_x</p:attrName>
                                        </p:attrNameLst>
                                      </p:cBhvr>
                                      <p:tavLst>
                                        <p:tav tm="0">
                                          <p:val>
                                            <p:strVal val="#ppt_x-.2"/>
                                          </p:val>
                                        </p:tav>
                                        <p:tav tm="100000">
                                          <p:val>
                                            <p:strVal val="#ppt_x"/>
                                          </p:val>
                                        </p:tav>
                                      </p:tavLst>
                                    </p:anim>
                                    <p:anim calcmode="lin" valueType="num">
                                      <p:cBhvr>
                                        <p:cTn id="13"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ppt_x</p:attrName>
                                        </p:attrNameLst>
                                      </p:cBhvr>
                                      <p:tavLst>
                                        <p:tav tm="0">
                                          <p:val>
                                            <p:strVal val="#ppt_x-.2"/>
                                          </p:val>
                                        </p:tav>
                                        <p:tav tm="100000">
                                          <p:val>
                                            <p:strVal val="#ppt_x"/>
                                          </p:val>
                                        </p:tav>
                                      </p:tavLst>
                                    </p:anim>
                                    <p:anim calcmode="lin" valueType="num">
                                      <p:cBhvr>
                                        <p:cTn id="20"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ppt_x</p:attrName>
                                        </p:attrNameLst>
                                      </p:cBhvr>
                                      <p:tavLst>
                                        <p:tav tm="0">
                                          <p:val>
                                            <p:strVal val="#ppt_x-.2"/>
                                          </p:val>
                                        </p:tav>
                                        <p:tav tm="100000">
                                          <p:val>
                                            <p:strVal val="#ppt_x"/>
                                          </p:val>
                                        </p:tav>
                                      </p:tavLst>
                                    </p:anim>
                                    <p:anim calcmode="lin" valueType="num">
                                      <p:cBhvr>
                                        <p:cTn id="27"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1000" fill="hold"/>
                                        <p:tgtEl>
                                          <p:spTgt spid="4"/>
                                        </p:tgtEl>
                                        <p:attrNameLst>
                                          <p:attrName>ppt_x</p:attrName>
                                        </p:attrNameLst>
                                      </p:cBhvr>
                                      <p:tavLst>
                                        <p:tav tm="0">
                                          <p:val>
                                            <p:strVal val="#ppt_x-.2"/>
                                          </p:val>
                                        </p:tav>
                                        <p:tav tm="100000">
                                          <p:val>
                                            <p:strVal val="#ppt_x"/>
                                          </p:val>
                                        </p:tav>
                                      </p:tavLst>
                                    </p:anim>
                                    <p:anim calcmode="lin" valueType="num">
                                      <p:cBhvr>
                                        <p:cTn id="34"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5" dur="10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ppt_x"/>
                                          </p:val>
                                        </p:tav>
                                        <p:tav tm="100000">
                                          <p:val>
                                            <p:strVal val="#ppt_x"/>
                                          </p:val>
                                        </p:tav>
                                      </p:tavLst>
                                    </p:anim>
                                    <p:anim calcmode="lin" valueType="num">
                                      <p:cBhvr additive="base">
                                        <p:cTn id="47" dur="500" fill="hold"/>
                                        <p:tgtEl>
                                          <p:spTgt spid="8"/>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fill="hold"/>
                                        <p:tgtEl>
                                          <p:spTgt spid="17"/>
                                        </p:tgtEl>
                                        <p:attrNameLst>
                                          <p:attrName>ppt_x</p:attrName>
                                        </p:attrNameLst>
                                      </p:cBhvr>
                                      <p:tavLst>
                                        <p:tav tm="0">
                                          <p:val>
                                            <p:strVal val="#ppt_x"/>
                                          </p:val>
                                        </p:tav>
                                        <p:tav tm="100000">
                                          <p:val>
                                            <p:strVal val="#ppt_x"/>
                                          </p:val>
                                        </p:tav>
                                      </p:tavLst>
                                    </p:anim>
                                    <p:anim calcmode="lin" valueType="num">
                                      <p:cBhvr additive="base">
                                        <p:cTn id="5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1"/>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2" presetClass="entr" presetSubtype="4" fill="hold" nodeType="click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500"/>
                                        <p:tgtEl>
                                          <p:spTgt spid="19"/>
                                        </p:tgtEl>
                                        <p:attrNameLst>
                                          <p:attrName>ppt_y</p:attrName>
                                        </p:attrNameLst>
                                      </p:cBhvr>
                                      <p:tavLst>
                                        <p:tav tm="0">
                                          <p:val>
                                            <p:strVal val="#ppt_y+#ppt_h*1.125000"/>
                                          </p:val>
                                        </p:tav>
                                        <p:tav tm="100000">
                                          <p:val>
                                            <p:strVal val="#ppt_y"/>
                                          </p:val>
                                        </p:tav>
                                      </p:tavLst>
                                    </p:anim>
                                    <p:animEffect transition="in" filter="wipe(up)">
                                      <p:cBhvr>
                                        <p:cTn id="6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9" grpId="0" bldLvl="0" animBg="1"/>
      <p:bldP spid="9" grpId="1" animBg="1"/>
      <p:bldP spid="6" grpId="0" bldLvl="0" animBg="1"/>
      <p:bldP spid="6" grpId="1" animBg="1"/>
      <p:bldP spid="7" grpId="0" bldLvl="0" animBg="1"/>
      <p:bldP spid="7" grpId="1" animBg="1"/>
      <p:bldP spid="15" grpId="0" bldLvl="0" animBg="1"/>
      <p:bldP spid="15" grpId="1" animBg="1"/>
      <p:bldP spid="4" grpId="0" bldLvl="0" animBg="1"/>
      <p:bldP spid="4"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QQ_1776518782087"/>
          <p:cNvPicPr>
            <a:picLocks noChangeAspect="1"/>
          </p:cNvPicPr>
          <p:nvPr/>
        </p:nvPicPr>
        <p:blipFill>
          <a:blip r:embed="rId1"/>
          <a:stretch>
            <a:fillRect/>
          </a:stretch>
        </p:blipFill>
        <p:spPr>
          <a:xfrm>
            <a:off x="416560" y="3356610"/>
            <a:ext cx="11556365" cy="1867535"/>
          </a:xfrm>
          <a:prstGeom prst="rect">
            <a:avLst/>
          </a:prstGeom>
        </p:spPr>
      </p:pic>
      <p:sp>
        <p:nvSpPr>
          <p:cNvPr id="2" name="文本框 1"/>
          <p:cNvSpPr txBox="1"/>
          <p:nvPr/>
        </p:nvSpPr>
        <p:spPr>
          <a:xfrm>
            <a:off x="170815" y="212090"/>
            <a:ext cx="11851640" cy="2404110"/>
          </a:xfrm>
          <a:prstGeom prst="rect">
            <a:avLst/>
          </a:prstGeom>
          <a:solidFill>
            <a:schemeClr val="accent5">
              <a:lumMod val="40000"/>
              <a:lumOff val="60000"/>
            </a:schemeClr>
          </a:solidFill>
        </p:spPr>
        <p:txBody>
          <a:bodyPr wrap="square" rtlCol="0" anchor="t">
            <a:noAutofit/>
          </a:bodyPr>
          <a:lstStyle/>
          <a:p>
            <a:pPr indent="0" fontAlgn="auto">
              <a:lnSpc>
                <a:spcPct val="100000"/>
              </a:lnSpc>
            </a:pPr>
            <a:r>
              <a:rPr lang="en-US" altLang="zh-CN" sz="3000" dirty="0">
                <a:latin typeface="Times New Roman" panose="02020603050405020304" charset="0"/>
                <a:cs typeface="Times New Roman" panose="02020603050405020304" charset="0"/>
              </a:rPr>
              <a:t>35. What can be a suitable title for the passage?</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A. The Misreading Traps of Sci-Fi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B. The Hidden Dangers of Sci-Fi</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C. The Moral Dilemmas in Sci-Fi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D. The Technological Fantasies of Sci-Fi</a:t>
            </a:r>
            <a:endParaRPr lang="en-US" altLang="zh-CN" sz="3000" dirty="0">
              <a:latin typeface="Times New Roman" panose="02020603050405020304" charset="0"/>
              <a:cs typeface="Times New Roman" panose="02020603050405020304" charset="0"/>
            </a:endParaRPr>
          </a:p>
          <a:p>
            <a:pPr indent="0" fontAlgn="auto">
              <a:lnSpc>
                <a:spcPct val="100000"/>
              </a:lnSpc>
            </a:pPr>
            <a:endParaRPr lang="en-US" altLang="zh-CN" sz="30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5265" y="1703705"/>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圆角矩形 8"/>
          <p:cNvSpPr/>
          <p:nvPr/>
        </p:nvSpPr>
        <p:spPr>
          <a:xfrm>
            <a:off x="6766560" y="718820"/>
            <a:ext cx="301371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A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科幻的误读陷阱</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6" name="圆角矩形 5"/>
          <p:cNvSpPr/>
          <p:nvPr/>
        </p:nvSpPr>
        <p:spPr>
          <a:xfrm>
            <a:off x="6766560" y="1203960"/>
            <a:ext cx="301371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B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科幻的潜在危险</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7" name="圆角矩形 6"/>
          <p:cNvSpPr/>
          <p:nvPr/>
        </p:nvSpPr>
        <p:spPr>
          <a:xfrm>
            <a:off x="6765925" y="1670050"/>
            <a:ext cx="3014345"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C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科幻中的道德困境</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15" name="圆角矩形 14"/>
          <p:cNvSpPr/>
          <p:nvPr/>
        </p:nvSpPr>
        <p:spPr>
          <a:xfrm>
            <a:off x="3018155" y="264795"/>
            <a:ext cx="2032635" cy="445135"/>
          </a:xfrm>
          <a:prstGeom prst="roundRect">
            <a:avLst/>
          </a:prstGeom>
          <a:ln w="73025">
            <a:solidFill>
              <a:schemeClr val="accent4">
                <a:lumMod val="75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4" name="圆角矩形 3"/>
          <p:cNvSpPr/>
          <p:nvPr/>
        </p:nvSpPr>
        <p:spPr>
          <a:xfrm>
            <a:off x="6766560" y="2136140"/>
            <a:ext cx="301371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D </a:t>
            </a:r>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科幻的技术幻想</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cxnSp>
        <p:nvCxnSpPr>
          <p:cNvPr id="5" name="直接箭头连接符 4"/>
          <p:cNvCxnSpPr/>
          <p:nvPr/>
        </p:nvCxnSpPr>
        <p:spPr>
          <a:xfrm flipV="1">
            <a:off x="2325370" y="1221740"/>
            <a:ext cx="189865" cy="290703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12" name="直接箭头连接符 11"/>
          <p:cNvCxnSpPr/>
          <p:nvPr/>
        </p:nvCxnSpPr>
        <p:spPr>
          <a:xfrm flipH="1" flipV="1">
            <a:off x="2986405" y="1221740"/>
            <a:ext cx="5384165" cy="356743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11" name="圆角矩形 10"/>
          <p:cNvSpPr/>
          <p:nvPr/>
        </p:nvSpPr>
        <p:spPr>
          <a:xfrm>
            <a:off x="215265" y="2785745"/>
            <a:ext cx="11850370" cy="4006850"/>
          </a:xfrm>
          <a:prstGeom prst="roundRect">
            <a:avLst/>
          </a:prstGeom>
          <a:gradFill>
            <a:gsLst>
              <a:gs pos="100000">
                <a:srgbClr val="8CE3FF"/>
              </a:gs>
              <a:gs pos="0">
                <a:srgbClr val="E3FDB4"/>
              </a:gs>
            </a:gsLst>
            <a:lin ang="4200000" scaled="1"/>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lnSpc>
                <a:spcPct val="150000"/>
              </a:lnSpc>
            </a:pP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主旨大意。解析：文章开篇指出很多人从科幻中获取了错误信息，随后分两大段详细阐述了两种主要的误读方式：</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“Torment Nexus Problem”</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和</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“Blueprint Problem”</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，最后总结科幻的正确理解方式。全文核心围绕</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人们如何错误解读科幻</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展开。选项</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A“The Misreading Traps of Sci-Fi”</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（科幻小说的误读陷阱）全面且准确地概括了文章主旨。故选</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endPar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ppt_x</p:attrName>
                                        </p:attrNameLst>
                                      </p:cBhvr>
                                      <p:tavLst>
                                        <p:tav tm="0">
                                          <p:val>
                                            <p:strVal val="#ppt_x-.2"/>
                                          </p:val>
                                        </p:tav>
                                        <p:tav tm="100000">
                                          <p:val>
                                            <p:strVal val="#ppt_x"/>
                                          </p:val>
                                        </p:tav>
                                      </p:tavLst>
                                    </p:anim>
                                    <p:anim calcmode="lin" valueType="num">
                                      <p:cBhvr>
                                        <p:cTn id="13"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ppt_x</p:attrName>
                                        </p:attrNameLst>
                                      </p:cBhvr>
                                      <p:tavLst>
                                        <p:tav tm="0">
                                          <p:val>
                                            <p:strVal val="#ppt_x-.2"/>
                                          </p:val>
                                        </p:tav>
                                        <p:tav tm="100000">
                                          <p:val>
                                            <p:strVal val="#ppt_x"/>
                                          </p:val>
                                        </p:tav>
                                      </p:tavLst>
                                    </p:anim>
                                    <p:anim calcmode="lin" valueType="num">
                                      <p:cBhvr>
                                        <p:cTn id="20"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ppt_x</p:attrName>
                                        </p:attrNameLst>
                                      </p:cBhvr>
                                      <p:tavLst>
                                        <p:tav tm="0">
                                          <p:val>
                                            <p:strVal val="#ppt_x-.2"/>
                                          </p:val>
                                        </p:tav>
                                        <p:tav tm="100000">
                                          <p:val>
                                            <p:strVal val="#ppt_x"/>
                                          </p:val>
                                        </p:tav>
                                      </p:tavLst>
                                    </p:anim>
                                    <p:anim calcmode="lin" valueType="num">
                                      <p:cBhvr>
                                        <p:cTn id="27"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1000" fill="hold"/>
                                        <p:tgtEl>
                                          <p:spTgt spid="4"/>
                                        </p:tgtEl>
                                        <p:attrNameLst>
                                          <p:attrName>ppt_x</p:attrName>
                                        </p:attrNameLst>
                                      </p:cBhvr>
                                      <p:tavLst>
                                        <p:tav tm="0">
                                          <p:val>
                                            <p:strVal val="#ppt_x-.2"/>
                                          </p:val>
                                        </p:tav>
                                        <p:tav tm="100000">
                                          <p:val>
                                            <p:strVal val="#ppt_x"/>
                                          </p:val>
                                        </p:tav>
                                      </p:tavLst>
                                    </p:anim>
                                    <p:anim calcmode="lin" valueType="num">
                                      <p:cBhvr>
                                        <p:cTn id="34"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5" dur="10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fill="hold"/>
                                        <p:tgtEl>
                                          <p:spTgt spid="3"/>
                                        </p:tgtEl>
                                        <p:attrNameLst>
                                          <p:attrName>ppt_x</p:attrName>
                                        </p:attrNameLst>
                                      </p:cBhvr>
                                      <p:tavLst>
                                        <p:tav tm="0">
                                          <p:val>
                                            <p:strVal val="#ppt_x"/>
                                          </p:val>
                                        </p:tav>
                                        <p:tav tm="100000">
                                          <p:val>
                                            <p:strVal val="#ppt_x"/>
                                          </p:val>
                                        </p:tav>
                                      </p:tavLst>
                                    </p:anim>
                                    <p:anim calcmode="lin" valueType="num">
                                      <p:cBhvr additive="base">
                                        <p:cTn id="4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55" presetClass="entr" presetSubtype="0"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1000" fill="hold"/>
                                        <p:tgtEl>
                                          <p:spTgt spid="5"/>
                                        </p:tgtEl>
                                        <p:attrNameLst>
                                          <p:attrName>ppt_w</p:attrName>
                                        </p:attrNameLst>
                                      </p:cBhvr>
                                      <p:tavLst>
                                        <p:tav tm="0">
                                          <p:val>
                                            <p:strVal val="#ppt_w*0.70"/>
                                          </p:val>
                                        </p:tav>
                                        <p:tav tm="100000">
                                          <p:val>
                                            <p:strVal val="#ppt_w"/>
                                          </p:val>
                                        </p:tav>
                                      </p:tavLst>
                                    </p:anim>
                                    <p:anim calcmode="lin" valueType="num">
                                      <p:cBhvr>
                                        <p:cTn id="47" dur="1000" fill="hold"/>
                                        <p:tgtEl>
                                          <p:spTgt spid="5"/>
                                        </p:tgtEl>
                                        <p:attrNameLst>
                                          <p:attrName>ppt_h</p:attrName>
                                        </p:attrNameLst>
                                      </p:cBhvr>
                                      <p:tavLst>
                                        <p:tav tm="0">
                                          <p:val>
                                            <p:strVal val="#ppt_h"/>
                                          </p:val>
                                        </p:tav>
                                        <p:tav tm="100000">
                                          <p:val>
                                            <p:strVal val="#ppt_h"/>
                                          </p:val>
                                        </p:tav>
                                      </p:tavLst>
                                    </p:anim>
                                    <p:animEffect transition="in" filter="fade">
                                      <p:cBhvr>
                                        <p:cTn id="48" dur="1000"/>
                                        <p:tgtEl>
                                          <p:spTgt spid="5"/>
                                        </p:tgtEl>
                                      </p:cBhvr>
                                    </p:animEffect>
                                  </p:childTnLst>
                                </p:cTn>
                              </p:par>
                            </p:childTnLst>
                          </p:cTn>
                        </p:par>
                      </p:childTnLst>
                    </p:cTn>
                  </p:par>
                  <p:par>
                    <p:cTn id="49" fill="hold">
                      <p:stCondLst>
                        <p:cond delay="indefinite"/>
                      </p:stCondLst>
                      <p:childTnLst>
                        <p:par>
                          <p:cTn id="50" fill="hold">
                            <p:stCondLst>
                              <p:cond delay="0"/>
                            </p:stCondLst>
                            <p:childTnLst>
                              <p:par>
                                <p:cTn id="51" presetID="55" presetClass="entr" presetSubtype="0" fill="hold" nodeType="click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1000" fill="hold"/>
                                        <p:tgtEl>
                                          <p:spTgt spid="12"/>
                                        </p:tgtEl>
                                        <p:attrNameLst>
                                          <p:attrName>ppt_w</p:attrName>
                                        </p:attrNameLst>
                                      </p:cBhvr>
                                      <p:tavLst>
                                        <p:tav tm="0">
                                          <p:val>
                                            <p:strVal val="#ppt_w*0.70"/>
                                          </p:val>
                                        </p:tav>
                                        <p:tav tm="100000">
                                          <p:val>
                                            <p:strVal val="#ppt_w"/>
                                          </p:val>
                                        </p:tav>
                                      </p:tavLst>
                                    </p:anim>
                                    <p:anim calcmode="lin" valueType="num">
                                      <p:cBhvr>
                                        <p:cTn id="54" dur="1000" fill="hold"/>
                                        <p:tgtEl>
                                          <p:spTgt spid="12"/>
                                        </p:tgtEl>
                                        <p:attrNameLst>
                                          <p:attrName>ppt_h</p:attrName>
                                        </p:attrNameLst>
                                      </p:cBhvr>
                                      <p:tavLst>
                                        <p:tav tm="0">
                                          <p:val>
                                            <p:strVal val="#ppt_h"/>
                                          </p:val>
                                        </p:tav>
                                        <p:tav tm="100000">
                                          <p:val>
                                            <p:strVal val="#ppt_h"/>
                                          </p:val>
                                        </p:tav>
                                      </p:tavLst>
                                    </p:anim>
                                    <p:animEffect transition="in" filter="fade">
                                      <p:cBhvr>
                                        <p:cTn id="55" dur="10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1"/>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2" presetClass="entr" presetSubtype="4" fill="hold" nodeType="click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500"/>
                                        <p:tgtEl>
                                          <p:spTgt spid="19"/>
                                        </p:tgtEl>
                                        <p:attrNameLst>
                                          <p:attrName>ppt_y</p:attrName>
                                        </p:attrNameLst>
                                      </p:cBhvr>
                                      <p:tavLst>
                                        <p:tav tm="0">
                                          <p:val>
                                            <p:strVal val="#ppt_y+#ppt_h*1.125000"/>
                                          </p:val>
                                        </p:tav>
                                        <p:tav tm="100000">
                                          <p:val>
                                            <p:strVal val="#ppt_y"/>
                                          </p:val>
                                        </p:tav>
                                      </p:tavLst>
                                    </p:anim>
                                    <p:animEffect transition="in" filter="wipe(up)">
                                      <p:cBhvr>
                                        <p:cTn id="6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9" grpId="0" bldLvl="0" animBg="1"/>
      <p:bldP spid="9" grpId="1" animBg="1"/>
      <p:bldP spid="6" grpId="0" bldLvl="0" animBg="1"/>
      <p:bldP spid="6" grpId="1" animBg="1"/>
      <p:bldP spid="7" grpId="0" bldLvl="0" animBg="1"/>
      <p:bldP spid="7" grpId="1" animBg="1"/>
      <p:bldP spid="15" grpId="0" bldLvl="0" animBg="1"/>
      <p:bldP spid="15" grpId="1" animBg="1"/>
      <p:bldP spid="4" grpId="0" bldLvl="0" animBg="1"/>
      <p:bldP spid="4"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16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D篇：科幻小说的误读</a:t>
            </a:r>
            <a:endParaRPr lang="en-US" sz="1100"/>
          </a:p>
        </p:txBody>
      </p:sp>
      <p:sp>
        <p:nvSpPr>
          <p:cNvPr id="7" name="AutoShape 7"/>
          <p:cNvSpPr/>
          <p:nvPr>
            <p:custDataLst>
              <p:tags r:id="rId2"/>
            </p:custDataLst>
          </p:nvPr>
        </p:nvSpPr>
        <p:spPr>
          <a:xfrm>
            <a:off x="1912620" y="1266190"/>
            <a:ext cx="7955280" cy="5431155"/>
          </a:xfrm>
          <a:prstGeom prst="roundRect">
            <a:avLst>
              <a:gd name="adj" fmla="val 17391"/>
            </a:avLst>
          </a:prstGeom>
          <a:solidFill>
            <a:srgbClr val="FFFFFF">
              <a:alpha val="90000"/>
            </a:srgbClr>
          </a:solidFill>
          <a:ln w="25400" cap="flat" cmpd="sng">
            <a:noFill/>
            <a:prstDash val="solid"/>
            <a:round/>
          </a:ln>
          <a:effectLst>
            <a:outerShdw blurRad="76200" dist="25400" dir="2700000" algn="tl" rotWithShape="0">
              <a:srgbClr val="000000">
                <a:alpha val="6000"/>
              </a:srgbClr>
            </a:outerShdw>
          </a:effectLst>
        </p:spPr>
        <p:txBody>
          <a:bodyPr vert="horz" wrap="square" lIns="63500" tIns="63500" rIns="63500" bIns="63500" rtlCol="0" anchor="ctr"/>
          <a:lstStyle/>
          <a:p>
            <a:pPr indent="0" algn="l">
              <a:lnSpc>
                <a:spcPct val="15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gene editing tech.    </a:t>
            </a:r>
            <a:r>
              <a:rPr lang="en-US" sz="2400">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基因编辑技术</a:t>
            </a:r>
            <a:endParaRPr 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upload (v.)                 </a:t>
            </a:r>
            <a:r>
              <a:rPr lang="en-US" sz="2400">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上传 / 上载</a:t>
            </a:r>
            <a:endParaRPr lang="en-US" sz="2400">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vision (n.)                   </a:t>
            </a:r>
            <a:r>
              <a:rPr lang="en-US" sz="2400">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愿景；视力；洞察力</a:t>
            </a:r>
            <a:endParaRPr lang="en-US" sz="2400">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misread (v.)               </a:t>
            </a:r>
            <a:r>
              <a:rPr lang="en-US" sz="2400">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误读；误解；看错</a:t>
            </a:r>
            <a:endParaRPr lang="en-US" sz="2400">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coined (v.)                 </a:t>
            </a:r>
            <a:r>
              <a:rPr lang="en-US" sz="2400">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创造(新词)；首次提出</a:t>
            </a:r>
            <a:endParaRPr lang="en-US" sz="2400">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futuristic (adj.)         </a:t>
            </a:r>
            <a:r>
              <a:rPr lang="en-US" sz="2400">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未来主义的；超前的</a:t>
            </a:r>
            <a:endParaRPr lang="en-US" sz="2400">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suffering (n.)             </a:t>
            </a:r>
            <a:r>
              <a:rPr lang="en-US" sz="2400">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痛苦；苦难；折磨</a:t>
            </a:r>
            <a:endParaRPr lang="en-US" sz="2400">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fantasy (n.)                </a:t>
            </a:r>
            <a:r>
              <a:rPr lang="en-US" sz="2400">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幻想；想象；空想的产物</a:t>
            </a:r>
            <a:endParaRPr lang="en-US" sz="2400">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inevitable (adj.)       </a:t>
            </a:r>
            <a:r>
              <a:rPr lang="en-US" sz="2400">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不可避免的；必然发生的</a:t>
            </a:r>
            <a:endParaRPr lang="en-US" sz="2400">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essentially (adv.)      </a:t>
            </a:r>
            <a:r>
              <a:rPr lang="en-US" sz="2400">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本质上；根本上； 本来</a:t>
            </a:r>
            <a:endParaRPr sz="2400"/>
          </a:p>
        </p:txBody>
      </p:sp>
      <p:sp>
        <p:nvSpPr>
          <p:cNvPr id="10" name="AutoShape 10"/>
          <p:cNvSpPr/>
          <p:nvPr>
            <p:custDataLst>
              <p:tags r:id="rId3"/>
            </p:custDataLst>
          </p:nvPr>
        </p:nvSpPr>
        <p:spPr>
          <a:xfrm>
            <a:off x="4699000" y="3302000"/>
            <a:ext cx="3048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100"/>
          </a:p>
        </p:txBody>
      </p:sp>
      <p:sp>
        <p:nvSpPr>
          <p:cNvPr id="14" name="AutoShape 14"/>
          <p:cNvSpPr/>
          <p:nvPr>
            <p:custDataLst>
              <p:tags r:id="rId4"/>
            </p:custDataLst>
          </p:nvPr>
        </p:nvSpPr>
        <p:spPr>
          <a:xfrm>
            <a:off x="4699000" y="4699000"/>
            <a:ext cx="3048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100"/>
          </a:p>
        </p:txBody>
      </p:sp>
      <p:sp>
        <p:nvSpPr>
          <p:cNvPr id="16" name="AutoShape 16"/>
          <p:cNvSpPr/>
          <p:nvPr>
            <p:custDataLst>
              <p:tags r:id="rId5"/>
            </p:custDataLst>
          </p:nvPr>
        </p:nvSpPr>
        <p:spPr>
          <a:xfrm>
            <a:off x="4699000" y="5397500"/>
            <a:ext cx="3048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100"/>
          </a:p>
        </p:txBody>
      </p:sp>
      <p:sp>
        <p:nvSpPr>
          <p:cNvPr id="18" name="AutoShape 18"/>
          <p:cNvSpPr/>
          <p:nvPr>
            <p:custDataLst>
              <p:tags r:id="rId6"/>
            </p:custDataLst>
          </p:nvPr>
        </p:nvSpPr>
        <p:spPr>
          <a:xfrm>
            <a:off x="8128000" y="2603500"/>
            <a:ext cx="3175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600"/>
          </a:p>
        </p:txBody>
      </p:sp>
      <p:sp>
        <p:nvSpPr>
          <p:cNvPr id="20" name="AutoShape 20"/>
          <p:cNvSpPr/>
          <p:nvPr>
            <p:custDataLst>
              <p:tags r:id="rId7"/>
            </p:custDataLst>
          </p:nvPr>
        </p:nvSpPr>
        <p:spPr>
          <a:xfrm>
            <a:off x="8128000" y="3302000"/>
            <a:ext cx="3048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600"/>
          </a:p>
        </p:txBody>
      </p:sp>
      <p:sp>
        <p:nvSpPr>
          <p:cNvPr id="24" name="AutoShape 24"/>
          <p:cNvSpPr/>
          <p:nvPr>
            <p:custDataLst>
              <p:tags r:id="rId8"/>
            </p:custDataLst>
          </p:nvPr>
        </p:nvSpPr>
        <p:spPr>
          <a:xfrm>
            <a:off x="8128000" y="4699000"/>
            <a:ext cx="3048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254000"/>
            <a:ext cx="12065000" cy="762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2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阅读理解 Passage D - 长难句分析</a:t>
            </a:r>
            <a:endParaRPr lang="en-US" sz="3200"/>
          </a:p>
        </p:txBody>
      </p:sp>
      <p:sp>
        <p:nvSpPr>
          <p:cNvPr id="3" name="AutoShape 3"/>
          <p:cNvSpPr/>
          <p:nvPr/>
        </p:nvSpPr>
        <p:spPr>
          <a:xfrm>
            <a:off x="652145" y="1031875"/>
            <a:ext cx="11165205" cy="150812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929640" y="108966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原句 (Original Sentence)</a:t>
            </a:r>
            <a:endPar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762000" y="1504950"/>
            <a:ext cx="10991215" cy="103568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2200" b="1">
                <a:solidFill>
                  <a:schemeClr val="tx1"/>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rPr>
              <a:t>Coined in a 2021 tweet, it refers to a situation in which people read sci-fi but focus on its futuristic tech—which is often the source of human suffering—rather than the story’s actual point.</a:t>
            </a:r>
            <a:endParaRPr lang="en-US" altLang="zh-CN" sz="2200" b="1">
              <a:solidFill>
                <a:schemeClr val="tx1"/>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endParaRPr>
          </a:p>
        </p:txBody>
      </p:sp>
      <p:sp>
        <p:nvSpPr>
          <p:cNvPr id="7" name="AutoShape 7"/>
          <p:cNvSpPr/>
          <p:nvPr/>
        </p:nvSpPr>
        <p:spPr>
          <a:xfrm>
            <a:off x="652145" y="2809875"/>
            <a:ext cx="11165205" cy="1989455"/>
          </a:xfrm>
          <a:prstGeom prst="roundRect">
            <a:avLst>
              <a:gd name="adj" fmla="val 8333"/>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9" name="AutoShape 9"/>
          <p:cNvSpPr/>
          <p:nvPr/>
        </p:nvSpPr>
        <p:spPr>
          <a:xfrm>
            <a:off x="929640" y="291973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结构分析 (Structure Analysis)</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0" name="AutoShape 10"/>
          <p:cNvSpPr/>
          <p:nvPr/>
        </p:nvSpPr>
        <p:spPr>
          <a:xfrm>
            <a:off x="975360" y="3303270"/>
            <a:ext cx="10711180" cy="140589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buClr>
                <a:srgbClr val="808080"/>
              </a:buClr>
              <a:buNone/>
            </a:pPr>
            <a:r>
              <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复杂复合句。</a:t>
            </a:r>
            <a:r>
              <a:rPr lang="en-US" altLang="zh-CN"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"Coined..." </a:t>
            </a:r>
            <a:r>
              <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为状语；主句</a:t>
            </a:r>
            <a:r>
              <a:rPr lang="en-US" altLang="zh-CN"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 "it refers to a situation..."</a:t>
            </a:r>
            <a:r>
              <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"in which..." </a:t>
            </a:r>
            <a:r>
              <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为定语从句；</a:t>
            </a:r>
            <a:r>
              <a:rPr lang="en-US" altLang="zh-CN"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"which..." </a:t>
            </a:r>
            <a:r>
              <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为非限制性定语从句，</a:t>
            </a:r>
            <a:r>
              <a:rPr lang="en-US" altLang="zh-CN"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"rather than..." </a:t>
            </a:r>
            <a:r>
              <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连接并列宾语。</a:t>
            </a:r>
            <a:endPar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nvSpPr>
        <p:spPr>
          <a:xfrm>
            <a:off x="652145" y="5080000"/>
            <a:ext cx="11165205" cy="152844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13" name="AutoShape 13"/>
          <p:cNvSpPr/>
          <p:nvPr/>
        </p:nvSpPr>
        <p:spPr>
          <a:xfrm>
            <a:off x="929640" y="514985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参考翻译 (Reference Translation)</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nvSpPr>
        <p:spPr>
          <a:xfrm>
            <a:off x="929005" y="5588000"/>
            <a:ext cx="10757535" cy="90487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rPr>
              <a:t>该说法源于</a:t>
            </a:r>
            <a:r>
              <a:rPr lang="en-US" altLang="zh-CN" sz="2200" b="1">
                <a:ln w="15875"/>
                <a:solidFill>
                  <a:srgbClr val="00B050"/>
                </a:solidFill>
                <a:effectLst/>
                <a:latin typeface="Noto Sans SC" panose="020B0200000000000000" charset="-122"/>
                <a:ea typeface="Noto Sans SC" panose="020B0200000000000000" charset="-122"/>
                <a:cs typeface="Noto Sans SC" panose="020B0200000000000000" charset="-122"/>
              </a:rPr>
              <a:t>2021</a:t>
            </a:r>
            <a:r>
              <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rPr>
              <a:t>年的推文，指人们阅读科幻时只关注未来科技</a:t>
            </a:r>
            <a:r>
              <a:rPr lang="en-US" altLang="zh-CN" sz="2200" b="1">
                <a:ln w="15875"/>
                <a:solidFill>
                  <a:srgbClr val="00B050"/>
                </a:solidFill>
                <a:effectLst/>
                <a:latin typeface="Noto Sans SC" panose="020B0200000000000000" charset="-122"/>
                <a:ea typeface="Noto Sans SC" panose="020B0200000000000000" charset="-122"/>
                <a:cs typeface="Noto Sans SC" panose="020B0200000000000000" charset="-122"/>
              </a:rPr>
              <a:t>——</a:t>
            </a:r>
            <a:r>
              <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rPr>
              <a:t>而这往往是原作中人类痛苦的根源</a:t>
            </a:r>
            <a:r>
              <a:rPr lang="en-US" altLang="zh-CN" sz="2200" b="1">
                <a:ln w="15875"/>
                <a:solidFill>
                  <a:srgbClr val="00B050"/>
                </a:solidFill>
                <a:effectLst/>
                <a:latin typeface="Noto Sans SC" panose="020B0200000000000000" charset="-122"/>
                <a:ea typeface="Noto Sans SC" panose="020B0200000000000000" charset="-122"/>
                <a:cs typeface="Noto Sans SC" panose="020B0200000000000000" charset="-122"/>
              </a:rPr>
              <a:t>——</a:t>
            </a:r>
            <a:r>
              <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rPr>
              <a:t>却忽略了故事真正的主旨。</a:t>
            </a:r>
            <a:endPar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0"/>
                                        </p:tgtEl>
                                        <p:attrNameLst>
                                          <p:attrName>style.visibility</p:attrName>
                                        </p:attrNameLst>
                                      </p:cBhvr>
                                      <p:to>
                                        <p:strVal val="visible"/>
                                      </p:to>
                                    </p:set>
                                    <p:anim calcmode="discrete" valueType="clr">
                                      <p:cBhvr override="childStyle">
                                        <p:cTn id="12"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0"/>
                                        </p:tgtEl>
                                        <p:attrNameLst>
                                          <p:attrName>fillcolor</p:attrName>
                                        </p:attrNameLst>
                                      </p:cBhvr>
                                      <p:tavLst>
                                        <p:tav tm="0">
                                          <p:val>
                                            <p:clrVal>
                                              <a:schemeClr val="accent2"/>
                                            </p:clrVal>
                                          </p:val>
                                        </p:tav>
                                        <p:tav tm="50000">
                                          <p:val>
                                            <p:clrVal>
                                              <a:schemeClr val="hlink"/>
                                            </p:clrVal>
                                          </p:val>
                                        </p:tav>
                                      </p:tavLst>
                                    </p:anim>
                                    <p:set>
                                      <p:cBhvr>
                                        <p:cTn id="14" dur="80"/>
                                        <p:tgtEl>
                                          <p:spTgt spid="10"/>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strVal val="#ppt_w*0.70"/>
                                          </p:val>
                                        </p:tav>
                                        <p:tav tm="100000">
                                          <p:val>
                                            <p:strVal val="#ppt_w"/>
                                          </p:val>
                                        </p:tav>
                                      </p:tavLst>
                                    </p:anim>
                                    <p:anim calcmode="lin" valueType="num">
                                      <p:cBhvr>
                                        <p:cTn id="20" dur="1000" fill="hold"/>
                                        <p:tgtEl>
                                          <p:spTgt spid="14"/>
                                        </p:tgtEl>
                                        <p:attrNameLst>
                                          <p:attrName>ppt_h</p:attrName>
                                        </p:attrNameLst>
                                      </p:cBhvr>
                                      <p:tavLst>
                                        <p:tav tm="0">
                                          <p:val>
                                            <p:strVal val="#ppt_h"/>
                                          </p:val>
                                        </p:tav>
                                        <p:tav tm="100000">
                                          <p:val>
                                            <p:strVal val="#ppt_h"/>
                                          </p:val>
                                        </p:tav>
                                      </p:tavLst>
                                    </p:anim>
                                    <p:animEffect transition="in" filter="fade">
                                      <p:cBhvr>
                                        <p:cTn id="2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0" grpId="0"/>
      <p:bldP spid="10" grpId="1"/>
      <p:bldP spid="14" grpId="0"/>
      <p:bldP spid="1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1"/>
          <p:cNvSpPr txBox="1"/>
          <p:nvPr/>
        </p:nvSpPr>
        <p:spPr>
          <a:xfrm>
            <a:off x="5923280" y="251460"/>
            <a:ext cx="5907405" cy="6156960"/>
          </a:xfrm>
          <a:prstGeom prst="rect">
            <a:avLst/>
          </a:prstGeom>
          <a:noFill/>
        </p:spPr>
        <p:txBody>
          <a:bodyPr wrap="square" rtlCol="0">
            <a:noAutofit/>
          </a:bodyPr>
          <a:lstStyle/>
          <a:p>
            <a:pPr algn="just">
              <a:lnSpc>
                <a:spcPct val="150000"/>
              </a:lnSpc>
            </a:pPr>
            <a:r>
              <a:rPr lang="en-US" sz="4800" b="1" dirty="0">
                <a:solidFill>
                  <a:srgbClr val="002060"/>
                </a:solidFill>
                <a:latin typeface="Times New Roman" panose="02020603050405020304" charset="0"/>
                <a:ea typeface="隶书" panose="02010509060101010101" pitchFamily="49" charset="-122"/>
                <a:cs typeface="Times New Roman" panose="02020603050405020304" charset="0"/>
                <a:sym typeface="+mn-ea"/>
              </a:rPr>
              <a:t>Passage  A</a:t>
            </a:r>
            <a:endParaRPr lang="en-US" sz="4800" b="1" dirty="0">
              <a:solidFill>
                <a:srgbClr val="002060"/>
              </a:solidFill>
              <a:latin typeface="Times New Roman" panose="02020603050405020304" charset="0"/>
              <a:ea typeface="隶书" panose="02010509060101010101" pitchFamily="49" charset="-122"/>
              <a:cs typeface="Times New Roman" panose="02020603050405020304" charset="0"/>
              <a:sym typeface="+mn-ea"/>
            </a:endParaRPr>
          </a:p>
          <a:p>
            <a:pPr algn="just">
              <a:lnSpc>
                <a:spcPct val="130000"/>
              </a:lnSpc>
            </a:pPr>
            <a:r>
              <a:rPr lang="zh-CN" altLang="en-US" sz="2800" b="1" dirty="0">
                <a:solidFill>
                  <a:srgbClr val="002060"/>
                </a:solidFill>
                <a:latin typeface="宋体" panose="02010600030101010101" pitchFamily="2" charset="-122"/>
                <a:ea typeface="宋体" panose="02010600030101010101" pitchFamily="2" charset="-122"/>
                <a:sym typeface="+mn-ea"/>
              </a:rPr>
              <a:t>语篇类型：应用文</a:t>
            </a:r>
            <a:endParaRPr lang="en-US" altLang="zh-CN" sz="2800" b="1" dirty="0">
              <a:solidFill>
                <a:srgbClr val="002060"/>
              </a:solidFill>
              <a:latin typeface="宋体" panose="02010600030101010101" pitchFamily="2" charset="-122"/>
              <a:ea typeface="宋体" panose="02010600030101010101" pitchFamily="2" charset="-122"/>
              <a:sym typeface="+mn-ea"/>
            </a:endParaRPr>
          </a:p>
          <a:p>
            <a:pPr algn="just">
              <a:lnSpc>
                <a:spcPct val="130000"/>
              </a:lnSpc>
            </a:pPr>
            <a:r>
              <a:rPr lang="zh-CN" altLang="en-US" sz="2800" b="1" dirty="0">
                <a:solidFill>
                  <a:srgbClr val="002060"/>
                </a:solidFill>
                <a:latin typeface="宋体" panose="02010600030101010101" pitchFamily="2" charset="-122"/>
                <a:ea typeface="宋体" panose="02010600030101010101" pitchFamily="2" charset="-122"/>
                <a:sym typeface="+mn-ea"/>
              </a:rPr>
              <a:t>主题语境：人与自然</a:t>
            </a:r>
            <a:r>
              <a:rPr lang="en-US" altLang="zh-CN" sz="2800" b="1" dirty="0">
                <a:solidFill>
                  <a:srgbClr val="002060"/>
                </a:solidFill>
                <a:latin typeface="宋体" panose="02010600030101010101" pitchFamily="2" charset="-122"/>
                <a:ea typeface="宋体" panose="02010600030101010101" pitchFamily="2" charset="-122"/>
                <a:sym typeface="+mn-ea"/>
              </a:rPr>
              <a:t>——</a:t>
            </a:r>
            <a:r>
              <a:rPr lang="zh-CN" altLang="en-US" sz="2800" b="1" dirty="0">
                <a:solidFill>
                  <a:srgbClr val="002060"/>
                </a:solidFill>
                <a:latin typeface="宋体" panose="02010600030101010101" pitchFamily="2" charset="-122"/>
                <a:ea typeface="宋体" panose="02010600030101010101" pitchFamily="2" charset="-122"/>
                <a:sym typeface="+mn-ea"/>
              </a:rPr>
              <a:t>雨林可持续管理与保护</a:t>
            </a:r>
            <a:endParaRPr lang="zh-CN" altLang="en-US" sz="2800" b="1" dirty="0">
              <a:solidFill>
                <a:srgbClr val="002060"/>
              </a:solidFill>
              <a:latin typeface="宋体" panose="02010600030101010101" pitchFamily="2" charset="-122"/>
              <a:ea typeface="宋体" panose="02010600030101010101" pitchFamily="2" charset="-122"/>
              <a:sym typeface="+mn-ea"/>
            </a:endParaRPr>
          </a:p>
          <a:p>
            <a:pPr algn="just">
              <a:lnSpc>
                <a:spcPct val="130000"/>
              </a:lnSpc>
            </a:pPr>
            <a:r>
              <a:rPr lang="zh-CN" altLang="en-US" sz="2800" b="1" dirty="0">
                <a:solidFill>
                  <a:srgbClr val="002060"/>
                </a:solidFill>
                <a:latin typeface="宋体" panose="02010600030101010101" pitchFamily="2" charset="-122"/>
                <a:ea typeface="宋体" panose="02010600030101010101" pitchFamily="2" charset="-122"/>
                <a:sym typeface="+mn-ea"/>
              </a:rPr>
              <a:t>【语篇导读】本文是一篇说明文。文章主要讲的是热带雨林遭到破坏的原因（追求经济利益）以及多种可持续管理措施（如选择性砍伐、生态旅游、保护教育、国际协议等），强调保护雨林的紧迫性和多管齐下的方法。</a:t>
            </a:r>
            <a:endParaRPr lang="zh-CN" altLang="en-US" sz="2800" b="1" dirty="0">
              <a:solidFill>
                <a:srgbClr val="002060"/>
              </a:solidFill>
              <a:latin typeface="宋体" panose="02010600030101010101" pitchFamily="2" charset="-122"/>
              <a:ea typeface="宋体" panose="02010600030101010101" pitchFamily="2" charset="-122"/>
              <a:sym typeface="+mn-ea"/>
            </a:endParaRPr>
          </a:p>
        </p:txBody>
      </p:sp>
      <p:pic>
        <p:nvPicPr>
          <p:cNvPr id="2" name="图片 1" descr="A"/>
          <p:cNvPicPr>
            <a:picLocks noChangeAspect="1"/>
          </p:cNvPicPr>
          <p:nvPr/>
        </p:nvPicPr>
        <p:blipFill>
          <a:blip r:embed="rId1"/>
          <a:srcRect b="4898"/>
          <a:stretch>
            <a:fillRect/>
          </a:stretch>
        </p:blipFill>
        <p:spPr>
          <a:xfrm>
            <a:off x="590550" y="167640"/>
            <a:ext cx="5143500" cy="6522085"/>
          </a:xfrm>
          <a:prstGeom prst="rect">
            <a:avLst/>
          </a:prstGeom>
        </p:spPr>
      </p:pic>
    </p:spTree>
    <p:custDataLst>
      <p:tags r:id="rId2"/>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254000"/>
            <a:ext cx="12065000" cy="762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2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阅读理解 Passage D - 长难句分析</a:t>
            </a:r>
            <a:endParaRPr lang="en-US" sz="3200"/>
          </a:p>
        </p:txBody>
      </p:sp>
      <p:sp>
        <p:nvSpPr>
          <p:cNvPr id="3" name="AutoShape 3"/>
          <p:cNvSpPr/>
          <p:nvPr/>
        </p:nvSpPr>
        <p:spPr>
          <a:xfrm>
            <a:off x="652145" y="1031875"/>
            <a:ext cx="11165205" cy="150812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929640" y="108966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原句 (Original Sentence)</a:t>
            </a:r>
            <a:endPar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762000" y="1504950"/>
            <a:ext cx="10991215" cy="103568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2200" b="1">
                <a:solidFill>
                  <a:schemeClr val="tx1"/>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rPr>
              <a:t>Instead, it is a world view, a way of approaching problems with the underlying assumption that things don’t have to be the way they are.</a:t>
            </a:r>
            <a:endParaRPr lang="en-US" altLang="zh-CN" sz="2200" b="1">
              <a:solidFill>
                <a:schemeClr val="tx1"/>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endParaRPr>
          </a:p>
        </p:txBody>
      </p:sp>
      <p:sp>
        <p:nvSpPr>
          <p:cNvPr id="7" name="AutoShape 7"/>
          <p:cNvSpPr/>
          <p:nvPr/>
        </p:nvSpPr>
        <p:spPr>
          <a:xfrm>
            <a:off x="652145" y="2809875"/>
            <a:ext cx="11165205" cy="1989455"/>
          </a:xfrm>
          <a:prstGeom prst="roundRect">
            <a:avLst>
              <a:gd name="adj" fmla="val 8333"/>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9" name="AutoShape 9"/>
          <p:cNvSpPr/>
          <p:nvPr/>
        </p:nvSpPr>
        <p:spPr>
          <a:xfrm>
            <a:off x="929640" y="291973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结构分析 (Structure Analysis)</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0" name="AutoShape 10"/>
          <p:cNvSpPr/>
          <p:nvPr/>
        </p:nvSpPr>
        <p:spPr>
          <a:xfrm>
            <a:off x="975360" y="3303270"/>
            <a:ext cx="10711180" cy="140589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buClr>
                <a:srgbClr val="808080"/>
              </a:buClr>
              <a:buNone/>
            </a:pPr>
            <a:r>
              <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复合句。</a:t>
            </a:r>
            <a:r>
              <a:rPr lang="en-US" altLang="zh-CN"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"a way of..." </a:t>
            </a:r>
            <a:r>
              <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是</a:t>
            </a:r>
            <a:r>
              <a:rPr lang="en-US" altLang="zh-CN"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 "world view" </a:t>
            </a:r>
            <a:r>
              <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的同位语；</a:t>
            </a:r>
            <a:r>
              <a:rPr lang="en-US" altLang="zh-CN"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"with the underlying assumption..." </a:t>
            </a:r>
            <a:r>
              <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作状语；</a:t>
            </a:r>
            <a:r>
              <a:rPr lang="en-US" altLang="zh-CN"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"that..." </a:t>
            </a:r>
            <a:r>
              <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引导同位语从句。</a:t>
            </a:r>
            <a:endPar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nvSpPr>
        <p:spPr>
          <a:xfrm>
            <a:off x="652145" y="5080000"/>
            <a:ext cx="11165205" cy="152844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13" name="AutoShape 13"/>
          <p:cNvSpPr/>
          <p:nvPr/>
        </p:nvSpPr>
        <p:spPr>
          <a:xfrm>
            <a:off x="929640" y="514985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参考翻译 (Reference Translation)</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nvSpPr>
        <p:spPr>
          <a:xfrm>
            <a:off x="929005" y="5588000"/>
            <a:ext cx="10757535" cy="90487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rPr>
              <a:t>相反，它是一种世界观，一种以</a:t>
            </a:r>
            <a:r>
              <a:rPr lang="en-US" altLang="zh-CN" sz="2200" b="1">
                <a:ln w="15875"/>
                <a:solidFill>
                  <a:srgbClr val="00B050"/>
                </a:solidFill>
                <a:effectLst/>
                <a:latin typeface="Noto Sans SC" panose="020B0200000000000000" charset="-122"/>
                <a:ea typeface="Noto Sans SC" panose="020B0200000000000000" charset="-122"/>
                <a:cs typeface="Noto Sans SC" panose="020B0200000000000000" charset="-122"/>
              </a:rPr>
              <a:t>“</a:t>
            </a:r>
            <a:r>
              <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rPr>
              <a:t>事物不必保持现状</a:t>
            </a:r>
            <a:r>
              <a:rPr lang="en-US" altLang="zh-CN" sz="2200" b="1">
                <a:ln w="15875"/>
                <a:solidFill>
                  <a:srgbClr val="00B050"/>
                </a:solidFill>
                <a:effectLst/>
                <a:latin typeface="Noto Sans SC" panose="020B0200000000000000" charset="-122"/>
                <a:ea typeface="Noto Sans SC" panose="020B0200000000000000" charset="-122"/>
                <a:cs typeface="Noto Sans SC" panose="020B0200000000000000" charset="-122"/>
              </a:rPr>
              <a:t>”</a:t>
            </a:r>
            <a:r>
              <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rPr>
              <a:t>为潜在假设来处理问题的思维方式。</a:t>
            </a:r>
            <a:endPar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0"/>
                                        </p:tgtEl>
                                        <p:attrNameLst>
                                          <p:attrName>style.visibility</p:attrName>
                                        </p:attrNameLst>
                                      </p:cBhvr>
                                      <p:to>
                                        <p:strVal val="visible"/>
                                      </p:to>
                                    </p:set>
                                    <p:anim calcmode="discrete" valueType="clr">
                                      <p:cBhvr override="childStyle">
                                        <p:cTn id="12"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0"/>
                                        </p:tgtEl>
                                        <p:attrNameLst>
                                          <p:attrName>fillcolor</p:attrName>
                                        </p:attrNameLst>
                                      </p:cBhvr>
                                      <p:tavLst>
                                        <p:tav tm="0">
                                          <p:val>
                                            <p:clrVal>
                                              <a:schemeClr val="accent2"/>
                                            </p:clrVal>
                                          </p:val>
                                        </p:tav>
                                        <p:tav tm="50000">
                                          <p:val>
                                            <p:clrVal>
                                              <a:schemeClr val="hlink"/>
                                            </p:clrVal>
                                          </p:val>
                                        </p:tav>
                                      </p:tavLst>
                                    </p:anim>
                                    <p:set>
                                      <p:cBhvr>
                                        <p:cTn id="14" dur="80"/>
                                        <p:tgtEl>
                                          <p:spTgt spid="10"/>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strVal val="#ppt_w*0.70"/>
                                          </p:val>
                                        </p:tav>
                                        <p:tav tm="100000">
                                          <p:val>
                                            <p:strVal val="#ppt_w"/>
                                          </p:val>
                                        </p:tav>
                                      </p:tavLst>
                                    </p:anim>
                                    <p:anim calcmode="lin" valueType="num">
                                      <p:cBhvr>
                                        <p:cTn id="20" dur="1000" fill="hold"/>
                                        <p:tgtEl>
                                          <p:spTgt spid="14"/>
                                        </p:tgtEl>
                                        <p:attrNameLst>
                                          <p:attrName>ppt_h</p:attrName>
                                        </p:attrNameLst>
                                      </p:cBhvr>
                                      <p:tavLst>
                                        <p:tav tm="0">
                                          <p:val>
                                            <p:strVal val="#ppt_h"/>
                                          </p:val>
                                        </p:tav>
                                        <p:tav tm="100000">
                                          <p:val>
                                            <p:strVal val="#ppt_h"/>
                                          </p:val>
                                        </p:tav>
                                      </p:tavLst>
                                    </p:anim>
                                    <p:animEffect transition="in" filter="fade">
                                      <p:cBhvr>
                                        <p:cTn id="2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0" grpId="0"/>
      <p:bldP spid="10" grpId="1"/>
      <p:bldP spid="14" grpId="0"/>
      <p:bldP spid="14"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1"/>
          <p:cNvSpPr txBox="1"/>
          <p:nvPr/>
        </p:nvSpPr>
        <p:spPr>
          <a:xfrm>
            <a:off x="5835650" y="412115"/>
            <a:ext cx="5940425" cy="5977890"/>
          </a:xfrm>
          <a:prstGeom prst="rect">
            <a:avLst/>
          </a:prstGeom>
          <a:noFill/>
        </p:spPr>
        <p:txBody>
          <a:bodyPr wrap="square" rtlCol="0">
            <a:noAutofit/>
          </a:bodyPr>
          <a:lstStyle/>
          <a:p>
            <a:pPr>
              <a:lnSpc>
                <a:spcPct val="130000"/>
              </a:lnSpc>
              <a:spcBef>
                <a:spcPts val="0"/>
              </a:spcBef>
              <a:spcAft>
                <a:spcPts val="0"/>
              </a:spcAft>
            </a:pP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七选五</a:t>
            </a:r>
            <a:endPar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a:p>
            <a:pPr>
              <a:lnSpc>
                <a:spcPct val="130000"/>
              </a:lnSpc>
              <a:spcBef>
                <a:spcPts val="0"/>
              </a:spcBef>
              <a:spcAft>
                <a:spcPts val="0"/>
              </a:spcAft>
            </a:pP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语篇类型：议论文</a:t>
            </a:r>
            <a:endPar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a:p>
            <a:pPr>
              <a:lnSpc>
                <a:spcPct val="130000"/>
              </a:lnSpc>
              <a:spcBef>
                <a:spcPts val="0"/>
              </a:spcBef>
              <a:spcAft>
                <a:spcPts val="0"/>
              </a:spcAft>
            </a:pP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主题语境：人与社会</a:t>
            </a:r>
            <a:r>
              <a:rPr lang="en-US" altLang="zh-CN"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a:t>
            </a: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历史与文化记忆</a:t>
            </a:r>
            <a:endPar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a:p>
            <a:pPr>
              <a:lnSpc>
                <a:spcPct val="130000"/>
              </a:lnSpc>
              <a:spcBef>
                <a:spcPts val="0"/>
              </a:spcBef>
              <a:spcAft>
                <a:spcPts val="0"/>
              </a:spcAft>
            </a:pP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语篇导读：文章主要探讨街道命名与历史记忆的关系，以</a:t>
            </a:r>
            <a:r>
              <a:rPr lang="en-US" altLang="zh-CN"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“Kitchener Road”</a:t>
            </a: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为例，指出以殖民人物命名街道会美化暴力历史，并提出重新命名、增设说明牌或重新解读等应对方式。</a:t>
            </a:r>
            <a:endPar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p:txBody>
      </p:sp>
      <p:pic>
        <p:nvPicPr>
          <p:cNvPr id="5" name="Picture 5" descr="D:/杭州二模/七选五.png七选五"/>
          <p:cNvPicPr>
            <a:picLocks noChangeAspect="1"/>
          </p:cNvPicPr>
          <p:nvPr/>
        </p:nvPicPr>
        <p:blipFill>
          <a:blip r:embed="rId1"/>
          <a:srcRect t="7493" b="7493"/>
          <a:stretch>
            <a:fillRect/>
          </a:stretch>
        </p:blipFill>
        <p:spPr>
          <a:xfrm>
            <a:off x="558800" y="751840"/>
            <a:ext cx="4673600" cy="5297805"/>
          </a:xfrm>
          <a:prstGeom prst="roundRect">
            <a:avLst>
              <a:gd name="adj" fmla="val 4000"/>
            </a:avLst>
          </a:prstGeom>
          <a:noFill/>
          <a:ln w="25400" cap="flat" cmpd="sng">
            <a:solidFill>
              <a:srgbClr val="FFFFFF">
                <a:alpha val="80000"/>
              </a:srgbClr>
            </a:solidFill>
            <a:prstDash val="solid"/>
            <a:round/>
          </a:ln>
          <a:effectLst>
            <a:outerShdw blurRad="190500" dist="63500" dir="2700000" algn="tl" rotWithShape="0">
              <a:srgbClr val="000000">
                <a:alpha val="12000"/>
              </a:srgbClr>
            </a:outerShdw>
          </a:effectLst>
        </p:spPr>
      </p:pic>
    </p:spTree>
    <p:custDataLst>
      <p:tags r:id="rId2"/>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9855" y="391795"/>
            <a:ext cx="11971655" cy="6466205"/>
          </a:xfrm>
        </p:spPr>
        <p:txBody>
          <a:bodyPr>
            <a:noAutofit/>
          </a:bodyPr>
          <a:lstStyle/>
          <a:p>
            <a:pPr indent="457200" algn="just" fontAlgn="auto">
              <a:lnSpc>
                <a:spcPct val="150000"/>
              </a:lnSpc>
              <a:spcAft>
                <a:spcPts val="0"/>
              </a:spcAft>
              <a:buNone/>
            </a:pPr>
            <a:r>
              <a:rPr lang="en-US" altLang="zh-CN" sz="1500" b="1">
                <a:latin typeface="Arial" panose="020B0604020202020204" pitchFamily="34" charset="0"/>
                <a:cs typeface="Arial" panose="020B0604020202020204" pitchFamily="34" charset="0"/>
              </a:rPr>
              <a:t>Street names help us figure out where we are. This can be understood both literally and metaphorically. Some names, like 125 Street, are just descriptions. But often, streets are named after people, which places us in a historical or political context too. </a:t>
            </a:r>
            <a:endParaRPr lang="en-US" altLang="zh-CN" sz="15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a:latin typeface="Arial" panose="020B0604020202020204" pitchFamily="34" charset="0"/>
                <a:cs typeface="Arial" panose="020B0604020202020204" pitchFamily="34" charset="0"/>
              </a:rPr>
              <a:t>Not far from where my brother lives in north London is a street called Kitchener Road. Just behind the lamp post was an old sign, made of thick iron, bearing the name. _____36_____ That sign seems to say this person was and still is deserving of recognition. But Kitchener Road reminded me of Britain's history of colonial</a:t>
            </a:r>
            <a:r>
              <a:rPr lang="zh-CN" altLang="en-US" sz="1500" b="1">
                <a:latin typeface="Arial" panose="020B0604020202020204" pitchFamily="34" charset="0"/>
                <a:cs typeface="Arial" panose="020B0604020202020204" pitchFamily="34" charset="0"/>
              </a:rPr>
              <a:t>（殖民地的）</a:t>
            </a:r>
            <a:r>
              <a:rPr lang="en-US" altLang="zh-CN" sz="1500" b="1">
                <a:latin typeface="Arial" panose="020B0604020202020204" pitchFamily="34" charset="0"/>
                <a:cs typeface="Arial" panose="020B0604020202020204" pitchFamily="34" charset="0"/>
              </a:rPr>
              <a:t>rule, as the Kitchener (1850-1916) was a cruel British military officer across Asia and Africa. </a:t>
            </a:r>
            <a:endParaRPr lang="en-US" altLang="zh-CN" sz="15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a:latin typeface="Arial" panose="020B0604020202020204" pitchFamily="34" charset="0"/>
                <a:cs typeface="Arial" panose="020B0604020202020204" pitchFamily="34" charset="0"/>
              </a:rPr>
              <a:t>Saying street names are markers of history attracts two types of criticism. One is that it’s nothing more than a storm in a teacup. Street names don't really matter. _____37_____ But honoring people responsible for killing through street names preserves a celebratory view of that past and normalises it in daily life. So what should we do?</a:t>
            </a:r>
            <a:endParaRPr lang="en-US" altLang="zh-CN" sz="15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a:latin typeface="Arial" panose="020B0604020202020204" pitchFamily="34" charset="0"/>
                <a:cs typeface="Arial" panose="020B0604020202020204" pitchFamily="34" charset="0"/>
              </a:rPr>
              <a:t>_____38_____ Another option is the Amsterdam approach. There, a street honoring anti-apartheid</a:t>
            </a:r>
            <a:r>
              <a:rPr lang="zh-CN" altLang="en-US" sz="1500" b="1">
                <a:latin typeface="Arial" panose="020B0604020202020204" pitchFamily="34" charset="0"/>
                <a:cs typeface="Arial" panose="020B0604020202020204" pitchFamily="34" charset="0"/>
              </a:rPr>
              <a:t>（反种族隔离）</a:t>
            </a:r>
            <a:r>
              <a:rPr lang="en-US" altLang="zh-CN" sz="1500" b="1">
                <a:latin typeface="Arial" panose="020B0604020202020204" pitchFamily="34" charset="0"/>
                <a:cs typeface="Arial" panose="020B0604020202020204" pitchFamily="34" charset="0"/>
              </a:rPr>
              <a:t>leader Albert Luthuli has a sign noting: “Formerly: Louis Botha street,” named after a prime minister of colonial South Africa. </a:t>
            </a:r>
            <a:endParaRPr lang="en-US" altLang="zh-CN" sz="15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a:latin typeface="Arial" panose="020B0604020202020204" pitchFamily="34" charset="0"/>
                <a:cs typeface="Arial" panose="020B0604020202020204" pitchFamily="34" charset="0"/>
              </a:rPr>
              <a:t>Where such names remain, people are creating walking tours to provide full context. In Glasgow, a tour was organized to make people know about the city’s role in the enslavement of people. _____39_____ It builds thoughtful ways forward locally. </a:t>
            </a:r>
            <a:endParaRPr lang="en-US" altLang="zh-CN" sz="15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a:latin typeface="Arial" panose="020B0604020202020204" pitchFamily="34" charset="0"/>
                <a:cs typeface="Arial" panose="020B0604020202020204" pitchFamily="34" charset="0"/>
              </a:rPr>
              <a:t>Walking away from Kitchener Road, I thought of a different Kitchener: the legendary Trinidadian calypso musician. Upon arriving in England, he sang London is the Place for Me. If Kitchener Road must keep its name, I’d prefer to imagine they honor the “King of Calypso,” not the colonial butcher. _____40_____ </a:t>
            </a:r>
            <a:endParaRPr lang="en-US" altLang="zh-CN" sz="1500" b="1">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97205" y="1307465"/>
            <a:ext cx="11294745" cy="5286375"/>
          </a:xfrm>
        </p:spPr>
        <p:txBody>
          <a:bodyPr>
            <a:noAutofit/>
          </a:bodyPr>
          <a:lstStyle/>
          <a:p>
            <a:pPr marL="0" indent="457200" algn="l" fontAlgn="auto">
              <a:lnSpc>
                <a:spcPct val="150000"/>
              </a:lnSpc>
              <a:buClrTx/>
              <a:buSzTx/>
              <a:buFontTx/>
              <a:buNone/>
            </a:pPr>
            <a:r>
              <a:rPr lang="en-US" altLang="zh-CN" sz="2800">
                <a:latin typeface="Times New Roman" panose="02020603050405020304" charset="0"/>
                <a:cs typeface="Times New Roman" panose="02020603050405020304" charset="0"/>
              </a:rPr>
              <a:t>A. Residents rarely notice the street names. </a:t>
            </a:r>
            <a:endParaRPr lang="en-US" altLang="zh-CN" sz="2800">
              <a:latin typeface="Times New Roman" panose="02020603050405020304" charset="0"/>
              <a:cs typeface="Times New Roman" panose="02020603050405020304" charset="0"/>
            </a:endParaRPr>
          </a:p>
          <a:p>
            <a:pPr marL="0" indent="457200" algn="l" fontAlgn="auto">
              <a:lnSpc>
                <a:spcPct val="150000"/>
              </a:lnSpc>
              <a:buClrTx/>
              <a:buSzTx/>
              <a:buFontTx/>
              <a:buNone/>
            </a:pPr>
            <a:r>
              <a:rPr lang="en-US" altLang="zh-CN" sz="2800">
                <a:latin typeface="Times New Roman" panose="02020603050405020304" charset="0"/>
                <a:cs typeface="Times New Roman" panose="02020603050405020304" charset="0"/>
              </a:rPr>
              <a:t>B. My view is that such streets be renamed. </a:t>
            </a:r>
            <a:endParaRPr lang="en-US" altLang="zh-CN" sz="2800">
              <a:latin typeface="Times New Roman" panose="02020603050405020304" charset="0"/>
              <a:cs typeface="Times New Roman" panose="02020603050405020304" charset="0"/>
            </a:endParaRPr>
          </a:p>
          <a:p>
            <a:pPr marL="0" indent="457200" algn="l" fontAlgn="auto">
              <a:lnSpc>
                <a:spcPct val="150000"/>
              </a:lnSpc>
              <a:buClrTx/>
              <a:buSzTx/>
              <a:buFontTx/>
              <a:buNone/>
            </a:pPr>
            <a:r>
              <a:rPr lang="en-US" altLang="zh-CN" sz="2800">
                <a:latin typeface="Times New Roman" panose="02020603050405020304" charset="0"/>
                <a:cs typeface="Times New Roman" panose="02020603050405020304" charset="0"/>
              </a:rPr>
              <a:t>C. Perhaps we should consider the evidence. </a:t>
            </a:r>
            <a:endParaRPr lang="en-US" altLang="zh-CN" sz="2800">
              <a:latin typeface="Times New Roman" panose="02020603050405020304" charset="0"/>
              <a:cs typeface="Times New Roman" panose="02020603050405020304" charset="0"/>
            </a:endParaRPr>
          </a:p>
          <a:p>
            <a:pPr marL="0" indent="457200" algn="l" fontAlgn="auto">
              <a:lnSpc>
                <a:spcPct val="150000"/>
              </a:lnSpc>
              <a:buClrTx/>
              <a:buSzTx/>
              <a:buFontTx/>
              <a:buNone/>
            </a:pPr>
            <a:r>
              <a:rPr lang="en-US" altLang="zh-CN" sz="2800">
                <a:latin typeface="Times New Roman" panose="02020603050405020304" charset="0"/>
                <a:cs typeface="Times New Roman" panose="02020603050405020304" charset="0"/>
              </a:rPr>
              <a:t>D. Perhaps that is a take-back we can all adopt. </a:t>
            </a:r>
            <a:endParaRPr lang="en-US" altLang="zh-CN" sz="2800">
              <a:latin typeface="Times New Roman" panose="02020603050405020304" charset="0"/>
              <a:cs typeface="Times New Roman" panose="02020603050405020304" charset="0"/>
            </a:endParaRPr>
          </a:p>
          <a:p>
            <a:pPr marL="0" indent="457200" algn="l" fontAlgn="auto">
              <a:lnSpc>
                <a:spcPct val="150000"/>
              </a:lnSpc>
              <a:buClrTx/>
              <a:buSzTx/>
              <a:buFontTx/>
              <a:buNone/>
            </a:pPr>
            <a:r>
              <a:rPr lang="en-US" altLang="zh-CN" sz="2800">
                <a:latin typeface="Times New Roman" panose="02020603050405020304" charset="0"/>
                <a:cs typeface="Times New Roman" panose="02020603050405020304" charset="0"/>
              </a:rPr>
              <a:t>E. Another, changing these names erases history. </a:t>
            </a:r>
            <a:endParaRPr lang="en-US" altLang="zh-CN" sz="2800">
              <a:latin typeface="Times New Roman" panose="02020603050405020304" charset="0"/>
              <a:cs typeface="Times New Roman" panose="02020603050405020304" charset="0"/>
            </a:endParaRPr>
          </a:p>
          <a:p>
            <a:pPr marL="0" indent="457200" algn="l" fontAlgn="auto">
              <a:lnSpc>
                <a:spcPct val="150000"/>
              </a:lnSpc>
              <a:buClrTx/>
              <a:buSzTx/>
              <a:buFontTx/>
              <a:buNone/>
            </a:pPr>
            <a:r>
              <a:rPr lang="en-US" altLang="zh-CN" sz="2800">
                <a:latin typeface="Times New Roman" panose="02020603050405020304" charset="0"/>
                <a:cs typeface="Times New Roman" panose="02020603050405020304" charset="0"/>
              </a:rPr>
              <a:t>F. This kind of practice is creative response to damaging histories. </a:t>
            </a:r>
            <a:endParaRPr lang="en-US" altLang="zh-CN" sz="2800">
              <a:latin typeface="Times New Roman" panose="02020603050405020304" charset="0"/>
              <a:cs typeface="Times New Roman" panose="02020603050405020304" charset="0"/>
            </a:endParaRPr>
          </a:p>
          <a:p>
            <a:pPr marL="0" indent="457200" algn="l" fontAlgn="auto">
              <a:lnSpc>
                <a:spcPct val="150000"/>
              </a:lnSpc>
              <a:buClrTx/>
              <a:buSzTx/>
              <a:buFontTx/>
              <a:buNone/>
            </a:pPr>
            <a:r>
              <a:rPr lang="en-US" altLang="zh-CN" sz="2800">
                <a:latin typeface="Times New Roman" panose="02020603050405020304" charset="0"/>
                <a:cs typeface="Times New Roman" panose="02020603050405020304" charset="0"/>
              </a:rPr>
              <a:t>G. To name a street after a person is a way of honoring their achievements.</a:t>
            </a:r>
            <a:endParaRPr lang="en-US" altLang="zh-CN" sz="2800">
              <a:latin typeface="Times New Roman" panose="02020603050405020304" charset="0"/>
              <a:cs typeface="Times New Roman" panose="02020603050405020304" charset="0"/>
            </a:endParaRPr>
          </a:p>
        </p:txBody>
      </p:sp>
      <p:sp>
        <p:nvSpPr>
          <p:cNvPr id="2" name="矩形 1"/>
          <p:cNvSpPr/>
          <p:nvPr/>
        </p:nvSpPr>
        <p:spPr>
          <a:xfrm>
            <a:off x="8925068" y="350566"/>
            <a:ext cx="966368" cy="382772"/>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6" name="文本框 5"/>
          <p:cNvSpPr txBox="1"/>
          <p:nvPr/>
        </p:nvSpPr>
        <p:spPr>
          <a:xfrm>
            <a:off x="204470" y="184150"/>
            <a:ext cx="10048240" cy="733425"/>
          </a:xfrm>
          <a:prstGeom prst="rect">
            <a:avLst/>
          </a:prstGeom>
          <a:noFill/>
        </p:spPr>
        <p:txBody>
          <a:bodyPr wrap="square" rtlCol="0">
            <a:noAutofit/>
          </a:bodyPr>
          <a:lstStyle/>
          <a:p>
            <a:r>
              <a:rPr lang="zh-CN" altLang="en-US" sz="3200" b="1" dirty="0">
                <a:solidFill>
                  <a:srgbClr val="002060"/>
                </a:solidFill>
              </a:rPr>
              <a:t>标记表示</a:t>
            </a:r>
            <a:r>
              <a:rPr lang="zh-CN" altLang="en-US" sz="3200" b="1" dirty="0">
                <a:solidFill>
                  <a:srgbClr val="FF0000"/>
                </a:solidFill>
              </a:rPr>
              <a:t>逻辑</a:t>
            </a:r>
            <a:r>
              <a:rPr lang="zh-CN" altLang="en-US" sz="3200" b="1" dirty="0">
                <a:solidFill>
                  <a:srgbClr val="002060"/>
                </a:solidFill>
              </a:rPr>
              <a:t>关系的副词及连词</a:t>
            </a:r>
            <a:r>
              <a:rPr lang="en-US" altLang="zh-CN" sz="3200" b="1" dirty="0">
                <a:solidFill>
                  <a:srgbClr val="002060"/>
                </a:solidFill>
              </a:rPr>
              <a:t>        </a:t>
            </a:r>
            <a:r>
              <a:rPr lang="zh-CN" altLang="en-US" sz="3200" b="1" dirty="0">
                <a:solidFill>
                  <a:srgbClr val="002060"/>
                </a:solidFill>
              </a:rPr>
              <a:t>标记代词</a:t>
            </a:r>
            <a:endParaRPr lang="en-US" altLang="zh-CN" sz="3200" b="1" dirty="0">
              <a:solidFill>
                <a:srgbClr val="002060"/>
              </a:solidFill>
            </a:endParaRPr>
          </a:p>
          <a:p>
            <a:r>
              <a:rPr lang="zh-CN" altLang="en-US" sz="3200" b="1" dirty="0">
                <a:solidFill>
                  <a:srgbClr val="002060"/>
                </a:solidFill>
              </a:rPr>
              <a:t>标记核心</a:t>
            </a:r>
            <a:r>
              <a:rPr lang="zh-CN" altLang="en-US" sz="3200" b="1" dirty="0">
                <a:solidFill>
                  <a:srgbClr val="FF0000"/>
                </a:solidFill>
              </a:rPr>
              <a:t>主题</a:t>
            </a:r>
            <a:r>
              <a:rPr lang="zh-CN" altLang="en-US" sz="3200" b="1" dirty="0">
                <a:solidFill>
                  <a:srgbClr val="002060"/>
                </a:solidFill>
              </a:rPr>
              <a:t>词汇</a:t>
            </a:r>
            <a:r>
              <a:rPr lang="en-US" altLang="zh-CN" sz="3200" b="1" dirty="0">
                <a:solidFill>
                  <a:srgbClr val="002060"/>
                </a:solidFill>
              </a:rPr>
              <a:t>               </a:t>
            </a:r>
            <a:endParaRPr lang="en-US" altLang="zh-CN" sz="3200" b="1" dirty="0">
              <a:solidFill>
                <a:srgbClr val="002060"/>
              </a:solidFill>
            </a:endParaRPr>
          </a:p>
        </p:txBody>
      </p:sp>
      <p:sp>
        <p:nvSpPr>
          <p:cNvPr id="7" name="矩形 6"/>
          <p:cNvSpPr/>
          <p:nvPr/>
        </p:nvSpPr>
        <p:spPr>
          <a:xfrm>
            <a:off x="6041153" y="350667"/>
            <a:ext cx="669852" cy="38277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3578373" y="1017211"/>
            <a:ext cx="1082209"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4266285" y="3258525"/>
            <a:ext cx="3100070" cy="2794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4660166" y="1994038"/>
            <a:ext cx="2531110" cy="13335"/>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2653030" y="2839720"/>
            <a:ext cx="485775" cy="382905"/>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ln>
                <a:solidFill>
                  <a:srgbClr val="7030A0"/>
                </a:solidFill>
              </a:ln>
              <a:solidFill>
                <a:srgbClr val="7030A0"/>
              </a:solidFill>
            </a:endParaRPr>
          </a:p>
        </p:txBody>
      </p:sp>
      <p:cxnSp>
        <p:nvCxnSpPr>
          <p:cNvPr id="15" name="直接连接符 14"/>
          <p:cNvCxnSpPr/>
          <p:nvPr/>
        </p:nvCxnSpPr>
        <p:spPr>
          <a:xfrm flipV="1">
            <a:off x="3934815" y="3900510"/>
            <a:ext cx="1429385" cy="20955"/>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3838295" y="2657815"/>
            <a:ext cx="3334385" cy="2794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6384826" y="3886973"/>
            <a:ext cx="1417320" cy="1397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369060" y="2202815"/>
            <a:ext cx="629285" cy="382905"/>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ln>
                <a:solidFill>
                  <a:srgbClr val="7030A0"/>
                </a:solidFill>
              </a:ln>
              <a:solidFill>
                <a:srgbClr val="7030A0"/>
              </a:solidFill>
            </a:endParaRPr>
          </a:p>
        </p:txBody>
      </p:sp>
      <p:sp>
        <p:nvSpPr>
          <p:cNvPr id="12" name="矩形 11"/>
          <p:cNvSpPr/>
          <p:nvPr/>
        </p:nvSpPr>
        <p:spPr>
          <a:xfrm>
            <a:off x="2941955" y="1569720"/>
            <a:ext cx="861695" cy="38290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53030" y="3517265"/>
            <a:ext cx="673100" cy="382905"/>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ln>
                <a:solidFill>
                  <a:srgbClr val="7030A0"/>
                </a:solidFill>
              </a:ln>
              <a:solidFill>
                <a:srgbClr val="7030A0"/>
              </a:solidFill>
            </a:endParaRPr>
          </a:p>
        </p:txBody>
      </p:sp>
      <p:sp>
        <p:nvSpPr>
          <p:cNvPr id="27" name="矩形 26"/>
          <p:cNvSpPr/>
          <p:nvPr/>
        </p:nvSpPr>
        <p:spPr>
          <a:xfrm>
            <a:off x="1445260" y="4168775"/>
            <a:ext cx="1207770" cy="38290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flipV="1">
            <a:off x="2749270" y="4549480"/>
            <a:ext cx="5155565" cy="12065"/>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6040475" y="5246710"/>
            <a:ext cx="4411980" cy="34925"/>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457325" y="3444240"/>
            <a:ext cx="1195705" cy="45593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flipV="1">
            <a:off x="6330670" y="5844245"/>
            <a:ext cx="5295900" cy="2413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445260" y="4758690"/>
            <a:ext cx="629285" cy="382905"/>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ln>
                <a:solidFill>
                  <a:srgbClr val="7030A0"/>
                </a:solidFill>
              </a:ln>
              <a:solidFill>
                <a:srgbClr val="7030A0"/>
              </a:solidFill>
            </a:endParaRPr>
          </a:p>
        </p:txBody>
      </p:sp>
      <p:cxnSp>
        <p:nvCxnSpPr>
          <p:cNvPr id="4" name="直接连接符 3"/>
          <p:cNvCxnSpPr/>
          <p:nvPr/>
        </p:nvCxnSpPr>
        <p:spPr>
          <a:xfrm flipV="1">
            <a:off x="1908711" y="5827533"/>
            <a:ext cx="3890645" cy="1143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ox(in)">
                                      <p:cBhvr>
                                        <p:cTn id="24" dur="20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box(in)">
                                      <p:cBhvr>
                                        <p:cTn id="35" dur="20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ppt_x"/>
                                          </p:val>
                                        </p:tav>
                                        <p:tav tm="100000">
                                          <p:val>
                                            <p:strVal val="#ppt_x"/>
                                          </p:val>
                                        </p:tav>
                                      </p:tavLst>
                                    </p:anim>
                                    <p:anim calcmode="lin" valueType="num">
                                      <p:cBhvr additive="base">
                                        <p:cTn id="4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ox(in)">
                                      <p:cBhvr>
                                        <p:cTn id="52" dur="20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box(in)">
                                      <p:cBhvr>
                                        <p:cTn id="57" dur="20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ppt_x"/>
                                          </p:val>
                                        </p:tav>
                                        <p:tav tm="100000">
                                          <p:val>
                                            <p:strVal val="#ppt_x"/>
                                          </p:val>
                                        </p:tav>
                                      </p:tavLst>
                                    </p:anim>
                                    <p:anim calcmode="lin" valueType="num">
                                      <p:cBhvr additive="base">
                                        <p:cTn id="63"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 presetClass="entr" presetSubtype="16" fill="hold" nodeType="click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box(in)">
                                      <p:cBhvr>
                                        <p:cTn id="68" dur="2000"/>
                                        <p:tgtEl>
                                          <p:spTgt spid="13"/>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ppt_x"/>
                                          </p:val>
                                        </p:tav>
                                        <p:tav tm="100000">
                                          <p:val>
                                            <p:strVal val="#ppt_x"/>
                                          </p:val>
                                        </p:tav>
                                      </p:tavLst>
                                    </p:anim>
                                    <p:anim calcmode="lin" valueType="num">
                                      <p:cBhvr additive="base">
                                        <p:cTn id="7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 presetClass="entr" presetSubtype="16" fill="hold" nodeType="click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box(in)">
                                      <p:cBhvr>
                                        <p:cTn id="79" dur="2000"/>
                                        <p:tgtEl>
                                          <p:spTgt spid="17"/>
                                        </p:tgtEl>
                                      </p:cBhvr>
                                    </p:animEffect>
                                  </p:childTnLst>
                                </p:cTn>
                              </p:par>
                            </p:childTnLst>
                          </p:cTn>
                        </p:par>
                      </p:childTnLst>
                    </p:cTn>
                  </p:par>
                  <p:par>
                    <p:cTn id="80" fill="hold">
                      <p:stCondLst>
                        <p:cond delay="indefinite"/>
                      </p:stCondLst>
                      <p:childTnLst>
                        <p:par>
                          <p:cTn id="81" fill="hold">
                            <p:stCondLst>
                              <p:cond delay="0"/>
                            </p:stCondLst>
                            <p:childTnLst>
                              <p:par>
                                <p:cTn id="82" presetID="4" presetClass="entr" presetSubtype="16" fill="hold" nodeType="click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box(in)">
                                      <p:cBhvr>
                                        <p:cTn id="84" dur="2000"/>
                                        <p:tgtEl>
                                          <p:spTgt spid="4"/>
                                        </p:tgtEl>
                                      </p:cBhvr>
                                    </p:animEffect>
                                  </p:childTnLst>
                                </p:cTn>
                              </p:par>
                            </p:childTnLst>
                          </p:cTn>
                        </p:par>
                      </p:childTnLst>
                    </p:cTn>
                  </p:par>
                  <p:par>
                    <p:cTn id="85" fill="hold">
                      <p:stCondLst>
                        <p:cond delay="indefinite"/>
                      </p:stCondLst>
                      <p:childTnLst>
                        <p:par>
                          <p:cTn id="86" fill="hold">
                            <p:stCondLst>
                              <p:cond delay="0"/>
                            </p:stCondLst>
                            <p:childTnLst>
                              <p:par>
                                <p:cTn id="87" presetID="4" presetClass="entr" presetSubtype="16" fill="hold" nodeType="click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box(in)">
                                      <p:cBhvr>
                                        <p:cTn id="89"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P spid="16" grpId="0" bldLvl="0" animBg="1"/>
      <p:bldP spid="16" grpId="1" animBg="1"/>
      <p:bldP spid="14" grpId="0" bldLvl="0" animBg="1"/>
      <p:bldP spid="14" grpId="1" animBg="1"/>
      <p:bldP spid="9" grpId="0" bldLvl="0" animBg="1"/>
      <p:bldP spid="9" grpId="1" animBg="1"/>
      <p:bldP spid="20" grpId="0" bldLvl="0" animBg="1"/>
      <p:bldP spid="20" grpId="1" animBg="1"/>
      <p:bldP spid="27" grpId="0" bldLvl="0" animBg="1"/>
      <p:bldP spid="27" grpId="1" animBg="1"/>
      <p:bldP spid="23" grpId="0" bldLvl="0" animBg="1"/>
      <p:bldP spid="23"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10862945" y="-635"/>
            <a:ext cx="1329055" cy="1087120"/>
          </a:xfrm>
          <a:prstGeom prst="rect">
            <a:avLst/>
          </a:prstGeom>
        </p:spPr>
      </p:pic>
      <p:sp>
        <p:nvSpPr>
          <p:cNvPr id="3" name="内容占位符 2"/>
          <p:cNvSpPr>
            <a:spLocks noGrp="1"/>
          </p:cNvSpPr>
          <p:nvPr>
            <p:ph idx="1"/>
          </p:nvPr>
        </p:nvSpPr>
        <p:spPr>
          <a:xfrm>
            <a:off x="121920" y="3891915"/>
            <a:ext cx="11849735" cy="2878455"/>
          </a:xfrm>
        </p:spPr>
        <p:txBody>
          <a:bodyPr>
            <a:normAutofit fontScale="90000" lnSpcReduction="20000"/>
          </a:bodyPr>
          <a:lstStyle/>
          <a:p>
            <a:pPr marL="0" indent="0" algn="just" fontAlgn="auto">
              <a:buNone/>
            </a:pPr>
            <a:r>
              <a:rPr lang="en-US" altLang="zh-CN" sz="2890" b="1" dirty="0">
                <a:solidFill>
                  <a:srgbClr val="C00000"/>
                </a:solidFill>
                <a:latin typeface="Arial" panose="020B0604020202020204" pitchFamily="34" charset="0"/>
                <a:cs typeface="Arial" panose="020B0604020202020204" pitchFamily="34" charset="0"/>
              </a:rPr>
              <a:t>A. Residents rarely notice the street names. </a:t>
            </a:r>
            <a:endParaRPr lang="en-US" altLang="zh-CN" sz="2890" b="1"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2890" b="1" dirty="0">
                <a:solidFill>
                  <a:srgbClr val="C00000"/>
                </a:solidFill>
                <a:latin typeface="Arial" panose="020B0604020202020204" pitchFamily="34" charset="0"/>
                <a:cs typeface="Arial" panose="020B0604020202020204" pitchFamily="34" charset="0"/>
              </a:rPr>
              <a:t>B. My view is that such streets be renamed. </a:t>
            </a:r>
            <a:endParaRPr lang="en-US" altLang="zh-CN" sz="2890" b="1"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2890" b="1" dirty="0">
                <a:solidFill>
                  <a:srgbClr val="C00000"/>
                </a:solidFill>
                <a:latin typeface="Arial" panose="020B0604020202020204" pitchFamily="34" charset="0"/>
                <a:cs typeface="Arial" panose="020B0604020202020204" pitchFamily="34" charset="0"/>
              </a:rPr>
              <a:t>C. Perhaps we should consider the evidence. </a:t>
            </a:r>
            <a:endParaRPr lang="en-US" altLang="zh-CN" sz="2890" b="1"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2890" b="1" dirty="0">
                <a:solidFill>
                  <a:srgbClr val="C00000"/>
                </a:solidFill>
                <a:latin typeface="Arial" panose="020B0604020202020204" pitchFamily="34" charset="0"/>
                <a:cs typeface="Arial" panose="020B0604020202020204" pitchFamily="34" charset="0"/>
              </a:rPr>
              <a:t>D. Perhaps that is a take-back we can all adopt. </a:t>
            </a:r>
            <a:endParaRPr lang="en-US" altLang="zh-CN" sz="2890" b="1"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2890" b="1" dirty="0">
                <a:solidFill>
                  <a:srgbClr val="C00000"/>
                </a:solidFill>
                <a:latin typeface="Arial" panose="020B0604020202020204" pitchFamily="34" charset="0"/>
                <a:cs typeface="Arial" panose="020B0604020202020204" pitchFamily="34" charset="0"/>
              </a:rPr>
              <a:t>E. Another, changing these names erases history. </a:t>
            </a:r>
            <a:endParaRPr lang="en-US" altLang="zh-CN" sz="2890" b="1"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2890" b="1" dirty="0">
                <a:solidFill>
                  <a:srgbClr val="C00000"/>
                </a:solidFill>
                <a:latin typeface="Arial" panose="020B0604020202020204" pitchFamily="34" charset="0"/>
                <a:cs typeface="Arial" panose="020B0604020202020204" pitchFamily="34" charset="0"/>
              </a:rPr>
              <a:t>F. This kind of practice is creative response to damaging histories. </a:t>
            </a:r>
            <a:endParaRPr lang="en-US" altLang="zh-CN" sz="2890" b="1"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2890" b="1" dirty="0">
                <a:solidFill>
                  <a:srgbClr val="C00000"/>
                </a:solidFill>
                <a:latin typeface="Arial" panose="020B0604020202020204" pitchFamily="34" charset="0"/>
                <a:cs typeface="Arial" panose="020B0604020202020204" pitchFamily="34" charset="0"/>
              </a:rPr>
              <a:t>G. To name a street after a person is a way of honoring their achievements.</a:t>
            </a:r>
            <a:endParaRPr lang="en-US" altLang="zh-CN" sz="2890" b="1" dirty="0">
              <a:solidFill>
                <a:srgbClr val="C00000"/>
              </a:solidFill>
              <a:latin typeface="Arial" panose="020B0604020202020204" pitchFamily="34" charset="0"/>
              <a:cs typeface="Arial" panose="020B0604020202020204" pitchFamily="34" charset="0"/>
            </a:endParaRPr>
          </a:p>
        </p:txBody>
      </p:sp>
      <p:sp>
        <p:nvSpPr>
          <p:cNvPr id="25601" name="Rectangle 1"/>
          <p:cNvSpPr>
            <a:spLocks noChangeArrowheads="1"/>
          </p:cNvSpPr>
          <p:nvPr/>
        </p:nvSpPr>
        <p:spPr bwMode="auto">
          <a:xfrm>
            <a:off x="0" y="-1905"/>
            <a:ext cx="12192000" cy="1956435"/>
          </a:xfrm>
          <a:prstGeom prst="rect">
            <a:avLst/>
          </a:prstGeom>
          <a:solidFill>
            <a:schemeClr val="accent6">
              <a:lumMod val="20000"/>
              <a:lumOff val="80000"/>
            </a:schemeClr>
          </a:solidFill>
          <a:ln w="9525">
            <a:noFill/>
            <a:miter lim="800000"/>
          </a:ln>
          <a:effectLst/>
        </p:spPr>
        <p:txBody>
          <a:bodyPr vert="horz" wrap="square" lIns="91440" tIns="45720" rIns="91440" bIns="45720" numCol="1" anchor="ctr" anchorCtr="0" compatLnSpc="1">
            <a:noAutofit/>
          </a:bodyPr>
          <a:lstStyle/>
          <a:p>
            <a:pPr marL="0" indent="457200" algn="l" fontAlgn="auto">
              <a:lnSpc>
                <a:spcPct val="100000"/>
              </a:lnSpc>
              <a:buClrTx/>
              <a:buSzTx/>
              <a:buFontTx/>
              <a:buNone/>
            </a:pPr>
            <a:r>
              <a:rPr lang="en-US" altLang="zh-CN" sz="3000" dirty="0">
                <a:latin typeface="Times New Roman" panose="02020603050405020304" charset="0"/>
                <a:cs typeface="Times New Roman" panose="02020603050405020304" charset="0"/>
                <a:sym typeface="+mn-ea"/>
              </a:rPr>
              <a:t>_____38_____ Another option is the Amsterdam approach. There, a street honoring anti-apartheid</a:t>
            </a:r>
            <a:r>
              <a:rPr lang="zh-CN" altLang="en-US" sz="3000" dirty="0">
                <a:latin typeface="Times New Roman" panose="02020603050405020304" charset="0"/>
                <a:cs typeface="Times New Roman" panose="02020603050405020304" charset="0"/>
                <a:sym typeface="+mn-ea"/>
              </a:rPr>
              <a:t>（反种族隔离）</a:t>
            </a:r>
            <a:r>
              <a:rPr lang="en-US" altLang="zh-CN" sz="3000" dirty="0">
                <a:latin typeface="Times New Roman" panose="02020603050405020304" charset="0"/>
                <a:cs typeface="Times New Roman" panose="02020603050405020304" charset="0"/>
                <a:sym typeface="+mn-ea"/>
              </a:rPr>
              <a:t>leader Albert Luthuli has a sign noting: “Formerly: Louis Botha street,” named after a prime minister of colonial South Africa. </a:t>
            </a:r>
            <a:endParaRPr lang="en-US" altLang="zh-CN" sz="3000" dirty="0">
              <a:latin typeface="Times New Roman" panose="02020603050405020304" charset="0"/>
              <a:cs typeface="Times New Roman" panose="02020603050405020304" charset="0"/>
              <a:sym typeface="+mn-ea"/>
            </a:endParaRPr>
          </a:p>
        </p:txBody>
      </p:sp>
      <p:sp>
        <p:nvSpPr>
          <p:cNvPr id="25602" name="Rectangle 2"/>
          <p:cNvSpPr>
            <a:spLocks noChangeArrowheads="1"/>
          </p:cNvSpPr>
          <p:nvPr/>
        </p:nvSpPr>
        <p:spPr bwMode="auto">
          <a:xfrm>
            <a:off x="-391795" y="3144520"/>
            <a:ext cx="13183870" cy="4742815"/>
          </a:xfrm>
          <a:prstGeom prst="rect">
            <a:avLst/>
          </a:prstGeom>
          <a:noFill/>
          <a:ln w="9525">
            <a:noFill/>
            <a:miter lim="800000"/>
          </a:ln>
          <a:effectLst/>
        </p:spPr>
        <p:txBody>
          <a:bodyPr vert="horz" wrap="square" lIns="91440" tIns="45720" rIns="91440" bIns="45720" numCol="1" anchor="ctr" anchorCtr="0" compatLnSpc="1">
            <a:noAutofit/>
          </a:bodyPr>
          <a:lstStyle/>
          <a:p>
            <a:pPr marL="0" indent="457200" algn="l" fontAlgn="auto">
              <a:lnSpc>
                <a:spcPts val="3060"/>
              </a:lnSpc>
              <a:buClrTx/>
              <a:buSzTx/>
              <a:buFontTx/>
              <a:buNone/>
            </a:pPr>
            <a:endParaRPr lang="en-US" altLang="zh-CN" sz="2800" dirty="0">
              <a:latin typeface="Times New Roman" panose="02020603050405020304" charset="0"/>
              <a:cs typeface="Times New Roman" panose="02020603050405020304" charset="0"/>
              <a:sym typeface="+mn-ea"/>
            </a:endParaRPr>
          </a:p>
        </p:txBody>
      </p:sp>
      <p:sp>
        <p:nvSpPr>
          <p:cNvPr id="20" name="文本框 43"/>
          <p:cNvSpPr txBox="1"/>
          <p:nvPr/>
        </p:nvSpPr>
        <p:spPr>
          <a:xfrm>
            <a:off x="120015" y="1958340"/>
            <a:ext cx="12007215" cy="1914525"/>
          </a:xfrm>
          <a:prstGeom prst="rect">
            <a:avLst/>
          </a:prstGeom>
          <a:noFill/>
          <a:ln>
            <a:solidFill>
              <a:srgbClr val="FFC000"/>
            </a:solidFill>
          </a:ln>
        </p:spPr>
        <p:txBody>
          <a:bodyPr wrap="square" rtlCol="0">
            <a:noAutofit/>
          </a:bodyPr>
          <a:lstStyle/>
          <a:p>
            <a:pPr indent="0" fontAlgn="auto">
              <a:lnSpc>
                <a:spcPct val="100000"/>
              </a:lnSpc>
            </a:pPr>
            <a:r>
              <a:rPr lang="zh-CN" altLang="en-US" sz="2800" b="1" dirty="0">
                <a:solidFill>
                  <a:srgbClr val="7030A0"/>
                </a:solidFill>
                <a:highlight>
                  <a:srgbClr val="FFFF00"/>
                </a:highlight>
                <a:sym typeface="+mn-ea"/>
              </a:rPr>
              <a:t>段落过渡与观点引出。</a:t>
            </a:r>
            <a:r>
              <a:rPr lang="zh-CN" altLang="en-US" sz="2600" b="1" dirty="0">
                <a:solidFill>
                  <a:srgbClr val="7030A0"/>
                </a:solidFill>
                <a:sym typeface="+mn-ea"/>
              </a:rPr>
              <a:t>上文问</a:t>
            </a:r>
            <a:r>
              <a:rPr lang="en-US" altLang="zh-CN" sz="2600" b="1" dirty="0">
                <a:solidFill>
                  <a:srgbClr val="7030A0"/>
                </a:solidFill>
                <a:sym typeface="+mn-ea"/>
              </a:rPr>
              <a:t>“</a:t>
            </a:r>
            <a:r>
              <a:rPr lang="zh-CN" altLang="en-US" sz="2600" b="1" dirty="0">
                <a:solidFill>
                  <a:srgbClr val="7030A0"/>
                </a:solidFill>
                <a:sym typeface="+mn-ea"/>
              </a:rPr>
              <a:t>那么我们该怎么办？</a:t>
            </a:r>
            <a:r>
              <a:rPr lang="en-US" altLang="zh-CN" sz="2600" b="1" dirty="0">
                <a:solidFill>
                  <a:srgbClr val="7030A0"/>
                </a:solidFill>
                <a:sym typeface="+mn-ea"/>
              </a:rPr>
              <a:t>”</a:t>
            </a:r>
            <a:r>
              <a:rPr lang="zh-CN" altLang="en-US" sz="2600" b="1" dirty="0">
                <a:solidFill>
                  <a:srgbClr val="7030A0"/>
                </a:solidFill>
                <a:sym typeface="+mn-ea"/>
              </a:rPr>
              <a:t>，下文介绍</a:t>
            </a:r>
            <a:r>
              <a:rPr lang="en-US" altLang="zh-CN" sz="2600" b="1" dirty="0">
                <a:solidFill>
                  <a:srgbClr val="7030A0"/>
                </a:solidFill>
                <a:sym typeface="+mn-ea"/>
              </a:rPr>
              <a:t>“</a:t>
            </a:r>
            <a:r>
              <a:rPr lang="zh-CN" altLang="en-US" sz="2600" b="1" dirty="0">
                <a:solidFill>
                  <a:srgbClr val="7030A0"/>
                </a:solidFill>
                <a:sym typeface="+mn-ea"/>
              </a:rPr>
              <a:t>另一种选择是阿姆斯特丹的做法</a:t>
            </a:r>
            <a:r>
              <a:rPr lang="en-US" altLang="zh-CN" sz="2600" b="1" dirty="0">
                <a:solidFill>
                  <a:srgbClr val="7030A0"/>
                </a:solidFill>
                <a:sym typeface="+mn-ea"/>
              </a:rPr>
              <a:t>”</a:t>
            </a:r>
            <a:r>
              <a:rPr lang="zh-CN" altLang="en-US" sz="2600" b="1" dirty="0">
                <a:solidFill>
                  <a:srgbClr val="7030A0"/>
                </a:solidFill>
                <a:sym typeface="+mn-ea"/>
              </a:rPr>
              <a:t>（即保留原名但加说明牌）。因此，空格处应先提出一种解决方案。选项</a:t>
            </a:r>
            <a:r>
              <a:rPr lang="en-US" altLang="zh-CN" sz="2600" b="1" dirty="0">
                <a:solidFill>
                  <a:srgbClr val="7030A0"/>
                </a:solidFill>
                <a:sym typeface="+mn-ea"/>
              </a:rPr>
              <a:t>B“</a:t>
            </a:r>
            <a:r>
              <a:rPr lang="zh-CN" altLang="en-US" sz="2600" b="1" dirty="0">
                <a:solidFill>
                  <a:srgbClr val="7030A0"/>
                </a:solidFill>
                <a:sym typeface="+mn-ea"/>
              </a:rPr>
              <a:t>我的观点是，这样的街道应该更名</a:t>
            </a:r>
            <a:r>
              <a:rPr lang="en-US" altLang="zh-CN" sz="2600" b="1" dirty="0">
                <a:solidFill>
                  <a:srgbClr val="7030A0"/>
                </a:solidFill>
                <a:sym typeface="+mn-ea"/>
              </a:rPr>
              <a:t>”</a:t>
            </a:r>
            <a:r>
              <a:rPr lang="zh-CN" altLang="en-US" sz="2600" b="1" dirty="0">
                <a:solidFill>
                  <a:srgbClr val="7030A0"/>
                </a:solidFill>
                <a:sym typeface="+mn-ea"/>
              </a:rPr>
              <a:t>直接给出一个明确主张，与后文的</a:t>
            </a:r>
            <a:r>
              <a:rPr lang="en-US" altLang="zh-CN" sz="2600" b="1" dirty="0">
                <a:solidFill>
                  <a:srgbClr val="7030A0"/>
                </a:solidFill>
                <a:sym typeface="+mn-ea"/>
              </a:rPr>
              <a:t>“</a:t>
            </a:r>
            <a:r>
              <a:rPr lang="zh-CN" altLang="en-US" sz="2600" b="1" dirty="0">
                <a:solidFill>
                  <a:srgbClr val="7030A0"/>
                </a:solidFill>
                <a:sym typeface="+mn-ea"/>
              </a:rPr>
              <a:t>另一种选择</a:t>
            </a:r>
            <a:r>
              <a:rPr lang="en-US" altLang="zh-CN" sz="2600" b="1" dirty="0">
                <a:solidFill>
                  <a:srgbClr val="7030A0"/>
                </a:solidFill>
                <a:sym typeface="+mn-ea"/>
              </a:rPr>
              <a:t>”</a:t>
            </a:r>
            <a:r>
              <a:rPr lang="zh-CN" altLang="en-US" sz="2600" b="1" dirty="0">
                <a:solidFill>
                  <a:srgbClr val="7030A0"/>
                </a:solidFill>
                <a:sym typeface="+mn-ea"/>
              </a:rPr>
              <a:t>形成对比，逻辑连贯，故选</a:t>
            </a:r>
            <a:r>
              <a:rPr lang="en-US" altLang="zh-CN" sz="2600" b="1" dirty="0">
                <a:solidFill>
                  <a:srgbClr val="7030A0"/>
                </a:solidFill>
                <a:sym typeface="+mn-ea"/>
              </a:rPr>
              <a:t>B</a:t>
            </a:r>
            <a:r>
              <a:rPr lang="zh-CN" altLang="en-US" sz="2600" b="1" dirty="0">
                <a:solidFill>
                  <a:srgbClr val="7030A0"/>
                </a:solidFill>
                <a:sym typeface="+mn-ea"/>
              </a:rPr>
              <a:t>。</a:t>
            </a:r>
            <a:endParaRPr lang="zh-CN" altLang="en-US" sz="2600" b="1" dirty="0">
              <a:solidFill>
                <a:srgbClr val="7030A0"/>
              </a:solidFill>
              <a:sym typeface="+mn-ea"/>
            </a:endParaRPr>
          </a:p>
        </p:txBody>
      </p:sp>
      <p:pic>
        <p:nvPicPr>
          <p:cNvPr id="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892" y="4232973"/>
            <a:ext cx="429979" cy="338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10862945" y="-635"/>
            <a:ext cx="1329055" cy="1087120"/>
          </a:xfrm>
          <a:prstGeom prst="rect">
            <a:avLst/>
          </a:prstGeom>
        </p:spPr>
      </p:pic>
      <p:sp>
        <p:nvSpPr>
          <p:cNvPr id="3" name="内容占位符 2"/>
          <p:cNvSpPr>
            <a:spLocks noGrp="1"/>
          </p:cNvSpPr>
          <p:nvPr>
            <p:ph idx="1"/>
          </p:nvPr>
        </p:nvSpPr>
        <p:spPr>
          <a:xfrm>
            <a:off x="121920" y="5319395"/>
            <a:ext cx="11849735" cy="1450975"/>
          </a:xfrm>
        </p:spPr>
        <p:txBody>
          <a:bodyPr>
            <a:normAutofit/>
          </a:bodyPr>
          <a:lstStyle/>
          <a:p>
            <a:pPr marL="0" indent="0" algn="just" fontAlgn="auto">
              <a:buNone/>
            </a:pPr>
            <a:r>
              <a:rPr lang="en-US" altLang="zh-CN" sz="2890" b="1" dirty="0">
                <a:solidFill>
                  <a:srgbClr val="C00000"/>
                </a:solidFill>
                <a:latin typeface="Arial" panose="020B0604020202020204" pitchFamily="34" charset="0"/>
                <a:cs typeface="Arial" panose="020B0604020202020204" pitchFamily="34" charset="0"/>
              </a:rPr>
              <a:t>G. To name a street after</a:t>
            </a:r>
            <a:r>
              <a:rPr lang="en-US" altLang="zh-CN" sz="2890" b="1" dirty="0">
                <a:solidFill>
                  <a:schemeClr val="accent1"/>
                </a:solidFill>
                <a:latin typeface="Arial" panose="020B0604020202020204" pitchFamily="34" charset="0"/>
                <a:cs typeface="Arial" panose="020B0604020202020204" pitchFamily="34" charset="0"/>
              </a:rPr>
              <a:t> a person</a:t>
            </a:r>
            <a:r>
              <a:rPr lang="en-US" altLang="zh-CN" sz="2890" b="1" dirty="0">
                <a:solidFill>
                  <a:srgbClr val="C00000"/>
                </a:solidFill>
                <a:latin typeface="Arial" panose="020B0604020202020204" pitchFamily="34" charset="0"/>
                <a:cs typeface="Arial" panose="020B0604020202020204" pitchFamily="34" charset="0"/>
              </a:rPr>
              <a:t> is a way of </a:t>
            </a:r>
            <a:r>
              <a:rPr lang="en-US" altLang="zh-CN" sz="2890" b="1" dirty="0">
                <a:solidFill>
                  <a:schemeClr val="accent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honoring their achievements</a:t>
            </a:r>
            <a:r>
              <a:rPr lang="en-US" altLang="zh-CN" sz="2890" b="1" dirty="0">
                <a:solidFill>
                  <a:srgbClr val="C00000"/>
                </a:solidFill>
                <a:latin typeface="Arial" panose="020B0604020202020204" pitchFamily="34" charset="0"/>
                <a:cs typeface="Arial" panose="020B0604020202020204" pitchFamily="34" charset="0"/>
              </a:rPr>
              <a:t>.</a:t>
            </a:r>
            <a:endParaRPr lang="en-US" altLang="zh-CN" sz="2890" b="1" dirty="0">
              <a:solidFill>
                <a:srgbClr val="C00000"/>
              </a:solidFill>
              <a:latin typeface="Arial" panose="020B0604020202020204" pitchFamily="34" charset="0"/>
              <a:cs typeface="Arial" panose="020B0604020202020204" pitchFamily="34" charset="0"/>
            </a:endParaRPr>
          </a:p>
        </p:txBody>
      </p:sp>
      <p:sp>
        <p:nvSpPr>
          <p:cNvPr id="25601" name="Rectangle 1"/>
          <p:cNvSpPr>
            <a:spLocks noChangeArrowheads="1"/>
          </p:cNvSpPr>
          <p:nvPr/>
        </p:nvSpPr>
        <p:spPr bwMode="auto">
          <a:xfrm>
            <a:off x="0" y="-1905"/>
            <a:ext cx="12192000" cy="2785110"/>
          </a:xfrm>
          <a:prstGeom prst="rect">
            <a:avLst/>
          </a:prstGeom>
          <a:solidFill>
            <a:schemeClr val="accent6">
              <a:lumMod val="20000"/>
              <a:lumOff val="80000"/>
            </a:schemeClr>
          </a:solidFill>
          <a:ln w="9525">
            <a:noFill/>
            <a:miter lim="800000"/>
          </a:ln>
          <a:effectLst/>
        </p:spPr>
        <p:txBody>
          <a:bodyPr vert="horz" wrap="square" lIns="91440" tIns="45720" rIns="91440" bIns="45720" numCol="1" anchor="ctr" anchorCtr="0" compatLnSpc="1">
            <a:noAutofit/>
          </a:bodyPr>
          <a:lstStyle/>
          <a:p>
            <a:pPr marL="0" indent="457200" algn="l" fontAlgn="auto">
              <a:lnSpc>
                <a:spcPct val="100000"/>
              </a:lnSpc>
              <a:buClrTx/>
              <a:buSzTx/>
              <a:buFontTx/>
              <a:buNone/>
            </a:pPr>
            <a:r>
              <a:rPr lang="en-US" altLang="zh-CN" sz="3000" dirty="0">
                <a:latin typeface="Times New Roman" panose="02020603050405020304" charset="0"/>
                <a:cs typeface="Times New Roman" panose="02020603050405020304" charset="0"/>
                <a:sym typeface="+mn-ea"/>
              </a:rPr>
              <a:t>Not far from where my brother lives in north London is a street called Kitchener Road. Just behind the lamp post was an old sign, made of thick iron, bearing the name. _____36_____ That sign seems to say </a:t>
            </a:r>
            <a:r>
              <a:rPr lang="en-US" altLang="zh-CN" sz="3000" b="1" dirty="0">
                <a:solidFill>
                  <a:schemeClr val="accent1"/>
                </a:solidFill>
                <a:latin typeface="Times New Roman" panose="02020603050405020304" charset="0"/>
                <a:cs typeface="Times New Roman" panose="02020603050405020304" charset="0"/>
                <a:sym typeface="+mn-ea"/>
              </a:rPr>
              <a:t>this person</a:t>
            </a:r>
            <a:r>
              <a:rPr lang="en-US" altLang="zh-CN" sz="3000" dirty="0">
                <a:latin typeface="Times New Roman" panose="02020603050405020304" charset="0"/>
                <a:cs typeface="Times New Roman" panose="02020603050405020304" charset="0"/>
                <a:sym typeface="+mn-ea"/>
              </a:rPr>
              <a:t> was and still is </a:t>
            </a:r>
            <a:r>
              <a:rPr lang="en-US" altLang="zh-CN" sz="3000" b="1" dirty="0">
                <a:solidFill>
                  <a:schemeClr val="accent1"/>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sym typeface="+mn-ea"/>
              </a:rPr>
              <a:t>deserving of recognition</a:t>
            </a:r>
            <a:r>
              <a:rPr lang="en-US" altLang="zh-CN" sz="3000" dirty="0">
                <a:latin typeface="Times New Roman" panose="02020603050405020304" charset="0"/>
                <a:cs typeface="Times New Roman" panose="02020603050405020304" charset="0"/>
                <a:sym typeface="+mn-ea"/>
              </a:rPr>
              <a:t>. But Kitchener Road reminded me of Britain's history of colonial</a:t>
            </a:r>
            <a:r>
              <a:rPr lang="zh-CN" altLang="en-US" sz="3000" dirty="0">
                <a:latin typeface="Times New Roman" panose="02020603050405020304" charset="0"/>
                <a:cs typeface="Times New Roman" panose="02020603050405020304" charset="0"/>
                <a:sym typeface="+mn-ea"/>
              </a:rPr>
              <a:t>（殖民地的）</a:t>
            </a:r>
            <a:r>
              <a:rPr lang="en-US" altLang="zh-CN" sz="3000" dirty="0">
                <a:latin typeface="Times New Roman" panose="02020603050405020304" charset="0"/>
                <a:cs typeface="Times New Roman" panose="02020603050405020304" charset="0"/>
                <a:sym typeface="+mn-ea"/>
              </a:rPr>
              <a:t>rule, as the Kitchener (1850-1916) was a cruel British military officer across Asia and Africa.</a:t>
            </a:r>
            <a:endParaRPr lang="en-US" altLang="zh-CN" sz="3000" dirty="0">
              <a:latin typeface="Times New Roman" panose="02020603050405020304" charset="0"/>
              <a:cs typeface="Times New Roman" panose="02020603050405020304" charset="0"/>
              <a:sym typeface="+mn-ea"/>
            </a:endParaRPr>
          </a:p>
        </p:txBody>
      </p:sp>
      <p:sp>
        <p:nvSpPr>
          <p:cNvPr id="25602" name="Rectangle 2"/>
          <p:cNvSpPr>
            <a:spLocks noChangeArrowheads="1"/>
          </p:cNvSpPr>
          <p:nvPr/>
        </p:nvSpPr>
        <p:spPr bwMode="auto">
          <a:xfrm>
            <a:off x="-391795" y="3144520"/>
            <a:ext cx="13183870" cy="4742815"/>
          </a:xfrm>
          <a:prstGeom prst="rect">
            <a:avLst/>
          </a:prstGeom>
          <a:noFill/>
          <a:ln w="9525">
            <a:noFill/>
            <a:miter lim="800000"/>
          </a:ln>
          <a:effectLst/>
        </p:spPr>
        <p:txBody>
          <a:bodyPr vert="horz" wrap="square" lIns="91440" tIns="45720" rIns="91440" bIns="45720" numCol="1" anchor="ctr" anchorCtr="0" compatLnSpc="1">
            <a:noAutofit/>
          </a:bodyPr>
          <a:lstStyle/>
          <a:p>
            <a:pPr marL="0" indent="457200" algn="l" fontAlgn="auto">
              <a:lnSpc>
                <a:spcPts val="3060"/>
              </a:lnSpc>
              <a:buClrTx/>
              <a:buSzTx/>
              <a:buFontTx/>
              <a:buNone/>
            </a:pPr>
            <a:endParaRPr lang="en-US" altLang="zh-CN" sz="2800" dirty="0">
              <a:latin typeface="Times New Roman" panose="02020603050405020304" charset="0"/>
              <a:cs typeface="Times New Roman" panose="02020603050405020304" charset="0"/>
              <a:sym typeface="+mn-ea"/>
            </a:endParaRPr>
          </a:p>
        </p:txBody>
      </p:sp>
      <p:sp>
        <p:nvSpPr>
          <p:cNvPr id="20" name="文本框 43"/>
          <p:cNvSpPr txBox="1"/>
          <p:nvPr/>
        </p:nvSpPr>
        <p:spPr>
          <a:xfrm>
            <a:off x="120015" y="2890520"/>
            <a:ext cx="12007215" cy="1980565"/>
          </a:xfrm>
          <a:prstGeom prst="rect">
            <a:avLst/>
          </a:prstGeom>
          <a:noFill/>
          <a:ln>
            <a:solidFill>
              <a:srgbClr val="FFC000"/>
            </a:solidFill>
          </a:ln>
        </p:spPr>
        <p:txBody>
          <a:bodyPr wrap="square" rtlCol="0">
            <a:noAutofit/>
          </a:bodyPr>
          <a:lstStyle/>
          <a:p>
            <a:pPr indent="0" fontAlgn="auto">
              <a:lnSpc>
                <a:spcPct val="100000"/>
              </a:lnSpc>
            </a:pPr>
            <a:r>
              <a:rPr lang="zh-CN" altLang="en-US" sz="2800" b="1" dirty="0">
                <a:solidFill>
                  <a:srgbClr val="7030A0"/>
                </a:solidFill>
                <a:highlight>
                  <a:srgbClr val="FFFF00"/>
                </a:highlight>
                <a:sym typeface="+mn-ea"/>
              </a:rPr>
              <a:t>上下文逻辑衔接与句意理解。</a:t>
            </a:r>
            <a:r>
              <a:rPr lang="zh-CN" altLang="en-US" sz="2600" b="1" dirty="0">
                <a:solidFill>
                  <a:srgbClr val="7030A0"/>
                </a:solidFill>
                <a:sym typeface="+mn-ea"/>
              </a:rPr>
              <a:t>前文提到伦敦一条街道名为</a:t>
            </a:r>
            <a:r>
              <a:rPr lang="en-US" altLang="zh-CN" sz="2600" b="1" dirty="0">
                <a:solidFill>
                  <a:srgbClr val="7030A0"/>
                </a:solidFill>
                <a:sym typeface="+mn-ea"/>
              </a:rPr>
              <a:t>“Kitchener Road”</a:t>
            </a:r>
            <a:r>
              <a:rPr lang="zh-CN" altLang="en-US" sz="2600" b="1" dirty="0">
                <a:solidFill>
                  <a:srgbClr val="7030A0"/>
                </a:solidFill>
                <a:sym typeface="+mn-ea"/>
              </a:rPr>
              <a:t>，并描述那块旧铁牌承载着名字。后文指出</a:t>
            </a:r>
            <a:r>
              <a:rPr lang="en-US" altLang="zh-CN" sz="2600" b="1" dirty="0">
                <a:solidFill>
                  <a:srgbClr val="7030A0"/>
                </a:solidFill>
                <a:sym typeface="+mn-ea"/>
              </a:rPr>
              <a:t>“</a:t>
            </a:r>
            <a:r>
              <a:rPr lang="zh-CN" altLang="en-US" sz="2600" b="1" dirty="0">
                <a:solidFill>
                  <a:srgbClr val="7030A0"/>
                </a:solidFill>
                <a:sym typeface="+mn-ea"/>
              </a:rPr>
              <a:t>那块牌子似乎在说这个人过去和现在都值得认可</a:t>
            </a:r>
            <a:r>
              <a:rPr lang="en-US" altLang="zh-CN" sz="2600" b="1" dirty="0">
                <a:solidFill>
                  <a:srgbClr val="7030A0"/>
                </a:solidFill>
                <a:sym typeface="+mn-ea"/>
              </a:rPr>
              <a:t>”</a:t>
            </a:r>
            <a:r>
              <a:rPr lang="zh-CN" altLang="en-US" sz="2600" b="1" dirty="0">
                <a:solidFill>
                  <a:srgbClr val="7030A0"/>
                </a:solidFill>
                <a:sym typeface="+mn-ea"/>
              </a:rPr>
              <a:t>。因此，空格处需要解释</a:t>
            </a:r>
            <a:r>
              <a:rPr lang="en-US" altLang="zh-CN" sz="2600" b="1" dirty="0">
                <a:solidFill>
                  <a:srgbClr val="7030A0"/>
                </a:solidFill>
                <a:sym typeface="+mn-ea"/>
              </a:rPr>
              <a:t>“</a:t>
            </a:r>
            <a:r>
              <a:rPr lang="zh-CN" altLang="en-US" sz="2600" b="1" dirty="0">
                <a:solidFill>
                  <a:srgbClr val="7030A0"/>
                </a:solidFill>
                <a:sym typeface="+mn-ea"/>
              </a:rPr>
              <a:t>以人名为街道命名</a:t>
            </a:r>
            <a:r>
              <a:rPr lang="en-US" altLang="zh-CN" sz="2600" b="1" dirty="0">
                <a:solidFill>
                  <a:srgbClr val="7030A0"/>
                </a:solidFill>
                <a:sym typeface="+mn-ea"/>
              </a:rPr>
              <a:t>”</a:t>
            </a:r>
            <a:r>
              <a:rPr lang="zh-CN" altLang="en-US" sz="2600" b="1" dirty="0">
                <a:solidFill>
                  <a:srgbClr val="7030A0"/>
                </a:solidFill>
                <a:sym typeface="+mn-ea"/>
              </a:rPr>
              <a:t>的意义，即</a:t>
            </a:r>
            <a:r>
              <a:rPr lang="en-US" altLang="zh-CN" sz="2600" b="1" dirty="0">
                <a:solidFill>
                  <a:srgbClr val="7030A0"/>
                </a:solidFill>
                <a:sym typeface="+mn-ea"/>
              </a:rPr>
              <a:t>“</a:t>
            </a:r>
            <a:r>
              <a:rPr lang="zh-CN" altLang="en-US" sz="2600" b="1" dirty="0">
                <a:solidFill>
                  <a:srgbClr val="7030A0"/>
                </a:solidFill>
                <a:sym typeface="+mn-ea"/>
              </a:rPr>
              <a:t>是对其成就的致敬</a:t>
            </a:r>
            <a:r>
              <a:rPr lang="en-US" altLang="zh-CN" sz="2600" b="1" dirty="0">
                <a:solidFill>
                  <a:srgbClr val="7030A0"/>
                </a:solidFill>
                <a:sym typeface="+mn-ea"/>
              </a:rPr>
              <a:t>”</a:t>
            </a:r>
            <a:r>
              <a:rPr lang="zh-CN" altLang="en-US" sz="2600" b="1" dirty="0">
                <a:solidFill>
                  <a:srgbClr val="7030A0"/>
                </a:solidFill>
                <a:sym typeface="+mn-ea"/>
              </a:rPr>
              <a:t>。选项</a:t>
            </a:r>
            <a:r>
              <a:rPr lang="en-US" altLang="zh-CN" sz="2600" b="1" dirty="0">
                <a:solidFill>
                  <a:srgbClr val="7030A0"/>
                </a:solidFill>
                <a:sym typeface="+mn-ea"/>
              </a:rPr>
              <a:t>G“</a:t>
            </a:r>
            <a:r>
              <a:rPr lang="zh-CN" altLang="en-US" sz="2600" b="1" dirty="0">
                <a:solidFill>
                  <a:srgbClr val="7030A0"/>
                </a:solidFill>
                <a:sym typeface="+mn-ea"/>
              </a:rPr>
              <a:t>以一个人命名街道是一种纪念其成就的方式</a:t>
            </a:r>
            <a:r>
              <a:rPr lang="en-US" altLang="zh-CN" sz="2600" b="1" dirty="0">
                <a:solidFill>
                  <a:srgbClr val="7030A0"/>
                </a:solidFill>
                <a:sym typeface="+mn-ea"/>
              </a:rPr>
              <a:t>”</a:t>
            </a:r>
            <a:r>
              <a:rPr lang="zh-CN" altLang="en-US" sz="2600" b="1" dirty="0">
                <a:solidFill>
                  <a:srgbClr val="7030A0"/>
                </a:solidFill>
                <a:sym typeface="+mn-ea"/>
              </a:rPr>
              <a:t>正好与后文呼应，故选</a:t>
            </a:r>
            <a:r>
              <a:rPr lang="en-US" altLang="zh-CN" sz="2600" b="1" dirty="0">
                <a:solidFill>
                  <a:srgbClr val="7030A0"/>
                </a:solidFill>
                <a:sym typeface="+mn-ea"/>
              </a:rPr>
              <a:t>G</a:t>
            </a:r>
            <a:r>
              <a:rPr lang="zh-CN" altLang="en-US" sz="2600" b="1" dirty="0">
                <a:solidFill>
                  <a:srgbClr val="7030A0"/>
                </a:solidFill>
                <a:sym typeface="+mn-ea"/>
              </a:rPr>
              <a:t>。</a:t>
            </a:r>
            <a:endParaRPr lang="zh-CN" altLang="en-US" sz="2600" b="1" dirty="0">
              <a:solidFill>
                <a:srgbClr val="7030A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strips(downLeft)">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10862945" y="-635"/>
            <a:ext cx="1329055" cy="1087120"/>
          </a:xfrm>
          <a:prstGeom prst="rect">
            <a:avLst/>
          </a:prstGeom>
        </p:spPr>
      </p:pic>
      <p:sp>
        <p:nvSpPr>
          <p:cNvPr id="3" name="内容占位符 2"/>
          <p:cNvSpPr>
            <a:spLocks noGrp="1"/>
          </p:cNvSpPr>
          <p:nvPr>
            <p:ph idx="1"/>
          </p:nvPr>
        </p:nvSpPr>
        <p:spPr>
          <a:xfrm>
            <a:off x="121920" y="5319395"/>
            <a:ext cx="11849735" cy="1450975"/>
          </a:xfrm>
        </p:spPr>
        <p:txBody>
          <a:bodyPr>
            <a:normAutofit/>
          </a:bodyPr>
          <a:lstStyle/>
          <a:p>
            <a:pPr marL="0" indent="0" algn="just" fontAlgn="auto">
              <a:buNone/>
            </a:pPr>
            <a:r>
              <a:rPr lang="en-US" altLang="zh-CN" sz="2890" b="1" dirty="0">
                <a:solidFill>
                  <a:srgbClr val="C00000"/>
                </a:solidFill>
                <a:latin typeface="Arial" panose="020B0604020202020204" pitchFamily="34" charset="0"/>
                <a:cs typeface="Arial" panose="020B0604020202020204" pitchFamily="34" charset="0"/>
              </a:rPr>
              <a:t>E. </a:t>
            </a:r>
            <a:r>
              <a:rPr lang="en-US" altLang="zh-CN" sz="2890" b="1" dirty="0">
                <a:solidFill>
                  <a:schemeClr val="accent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Another</a:t>
            </a:r>
            <a:r>
              <a:rPr lang="en-US" altLang="zh-CN" sz="2890" b="1" dirty="0">
                <a:solidFill>
                  <a:srgbClr val="C00000"/>
                </a:solidFill>
                <a:latin typeface="Arial" panose="020B0604020202020204" pitchFamily="34" charset="0"/>
                <a:cs typeface="Arial" panose="020B0604020202020204" pitchFamily="34" charset="0"/>
              </a:rPr>
              <a:t>, changing these names erases history.</a:t>
            </a:r>
            <a:endParaRPr lang="en-US" altLang="zh-CN" sz="2890" b="1" dirty="0">
              <a:solidFill>
                <a:srgbClr val="C00000"/>
              </a:solidFill>
              <a:latin typeface="Arial" panose="020B0604020202020204" pitchFamily="34" charset="0"/>
              <a:cs typeface="Arial" panose="020B0604020202020204" pitchFamily="34" charset="0"/>
            </a:endParaRPr>
          </a:p>
        </p:txBody>
      </p:sp>
      <p:sp>
        <p:nvSpPr>
          <p:cNvPr id="25601" name="Rectangle 1"/>
          <p:cNvSpPr>
            <a:spLocks noChangeArrowheads="1"/>
          </p:cNvSpPr>
          <p:nvPr/>
        </p:nvSpPr>
        <p:spPr bwMode="auto">
          <a:xfrm>
            <a:off x="0" y="-1905"/>
            <a:ext cx="12192000" cy="2785110"/>
          </a:xfrm>
          <a:prstGeom prst="rect">
            <a:avLst/>
          </a:prstGeom>
          <a:solidFill>
            <a:schemeClr val="accent6">
              <a:lumMod val="20000"/>
              <a:lumOff val="80000"/>
            </a:schemeClr>
          </a:solidFill>
          <a:ln w="9525">
            <a:noFill/>
            <a:miter lim="800000"/>
          </a:ln>
          <a:effectLst/>
        </p:spPr>
        <p:txBody>
          <a:bodyPr vert="horz" wrap="square" lIns="91440" tIns="45720" rIns="91440" bIns="45720" numCol="1" anchor="ctr" anchorCtr="0" compatLnSpc="1">
            <a:noAutofit/>
          </a:bodyPr>
          <a:lstStyle/>
          <a:p>
            <a:pPr marL="0" indent="457200" algn="l" fontAlgn="auto">
              <a:lnSpc>
                <a:spcPct val="100000"/>
              </a:lnSpc>
              <a:buClrTx/>
              <a:buSzTx/>
              <a:buFontTx/>
              <a:buNone/>
            </a:pPr>
            <a:r>
              <a:rPr lang="en-US" altLang="zh-CN" sz="3000" dirty="0">
                <a:latin typeface="Times New Roman" panose="02020603050405020304" charset="0"/>
                <a:cs typeface="Times New Roman" panose="02020603050405020304" charset="0"/>
                <a:sym typeface="+mn-ea"/>
              </a:rPr>
              <a:t>Saying street names are markers of history attracts two types of criticism. </a:t>
            </a:r>
            <a:r>
              <a:rPr lang="en-US" altLang="zh-CN" sz="3000" b="1" dirty="0">
                <a:solidFill>
                  <a:schemeClr val="accent1"/>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sym typeface="+mn-ea"/>
              </a:rPr>
              <a:t>One</a:t>
            </a:r>
            <a:r>
              <a:rPr lang="en-US" altLang="zh-CN" sz="3000" dirty="0">
                <a:latin typeface="Times New Roman" panose="02020603050405020304" charset="0"/>
                <a:cs typeface="Times New Roman" panose="02020603050405020304" charset="0"/>
                <a:sym typeface="+mn-ea"/>
              </a:rPr>
              <a:t> is that it’s nothing more than a storm in a teacup. Street names don't really matter. _____37_____ But honoring people responsible for killing through street names preserves a celebratory view of that past and normalises it in daily life. So what should we do?</a:t>
            </a:r>
            <a:endParaRPr lang="en-US" altLang="zh-CN" sz="3000" dirty="0">
              <a:latin typeface="Times New Roman" panose="02020603050405020304" charset="0"/>
              <a:cs typeface="Times New Roman" panose="02020603050405020304" charset="0"/>
              <a:sym typeface="+mn-ea"/>
            </a:endParaRPr>
          </a:p>
        </p:txBody>
      </p:sp>
      <p:sp>
        <p:nvSpPr>
          <p:cNvPr id="25602" name="Rectangle 2"/>
          <p:cNvSpPr>
            <a:spLocks noChangeArrowheads="1"/>
          </p:cNvSpPr>
          <p:nvPr/>
        </p:nvSpPr>
        <p:spPr bwMode="auto">
          <a:xfrm>
            <a:off x="-391795" y="3144520"/>
            <a:ext cx="13183870" cy="4742815"/>
          </a:xfrm>
          <a:prstGeom prst="rect">
            <a:avLst/>
          </a:prstGeom>
          <a:noFill/>
          <a:ln w="9525">
            <a:noFill/>
            <a:miter lim="800000"/>
          </a:ln>
          <a:effectLst/>
        </p:spPr>
        <p:txBody>
          <a:bodyPr vert="horz" wrap="square" lIns="91440" tIns="45720" rIns="91440" bIns="45720" numCol="1" anchor="ctr" anchorCtr="0" compatLnSpc="1">
            <a:noAutofit/>
          </a:bodyPr>
          <a:lstStyle/>
          <a:p>
            <a:pPr marL="0" indent="457200" algn="l" fontAlgn="auto">
              <a:lnSpc>
                <a:spcPts val="3060"/>
              </a:lnSpc>
              <a:buClrTx/>
              <a:buSzTx/>
              <a:buFontTx/>
              <a:buNone/>
            </a:pPr>
            <a:endParaRPr lang="en-US" altLang="zh-CN" sz="2800" dirty="0">
              <a:latin typeface="Times New Roman" panose="02020603050405020304" charset="0"/>
              <a:cs typeface="Times New Roman" panose="02020603050405020304" charset="0"/>
              <a:sym typeface="+mn-ea"/>
            </a:endParaRPr>
          </a:p>
        </p:txBody>
      </p:sp>
      <p:sp>
        <p:nvSpPr>
          <p:cNvPr id="20" name="文本框 43"/>
          <p:cNvSpPr txBox="1"/>
          <p:nvPr/>
        </p:nvSpPr>
        <p:spPr>
          <a:xfrm>
            <a:off x="120015" y="2890520"/>
            <a:ext cx="12007215" cy="2180590"/>
          </a:xfrm>
          <a:prstGeom prst="rect">
            <a:avLst/>
          </a:prstGeom>
          <a:noFill/>
          <a:ln>
            <a:solidFill>
              <a:srgbClr val="FFC000"/>
            </a:solidFill>
          </a:ln>
        </p:spPr>
        <p:txBody>
          <a:bodyPr wrap="square" rtlCol="0">
            <a:noAutofit/>
          </a:bodyPr>
          <a:lstStyle/>
          <a:p>
            <a:pPr indent="0" fontAlgn="auto">
              <a:lnSpc>
                <a:spcPct val="100000"/>
              </a:lnSpc>
            </a:pPr>
            <a:r>
              <a:rPr lang="zh-CN" altLang="en-US" sz="2800" b="1" dirty="0">
                <a:solidFill>
                  <a:srgbClr val="7030A0"/>
                </a:solidFill>
                <a:highlight>
                  <a:srgbClr val="FFFF00"/>
                </a:highlight>
                <a:sym typeface="+mn-ea"/>
              </a:rPr>
              <a:t>并列结构与观点对比。</a:t>
            </a:r>
            <a:r>
              <a:rPr lang="zh-CN" altLang="en-US" sz="2600" b="1" dirty="0">
                <a:solidFill>
                  <a:srgbClr val="7030A0"/>
                </a:solidFill>
                <a:sym typeface="+mn-ea"/>
              </a:rPr>
              <a:t>前文说对</a:t>
            </a:r>
            <a:r>
              <a:rPr lang="en-US" altLang="zh-CN" sz="2600" b="1" dirty="0">
                <a:solidFill>
                  <a:srgbClr val="7030A0"/>
                </a:solidFill>
                <a:sym typeface="+mn-ea"/>
              </a:rPr>
              <a:t>“</a:t>
            </a:r>
            <a:r>
              <a:rPr lang="zh-CN" altLang="en-US" sz="2600" b="1" dirty="0">
                <a:solidFill>
                  <a:srgbClr val="7030A0"/>
                </a:solidFill>
                <a:sym typeface="+mn-ea"/>
              </a:rPr>
              <a:t>街道名称是历史标记</a:t>
            </a:r>
            <a:r>
              <a:rPr lang="en-US" altLang="zh-CN" sz="2600" b="1" dirty="0">
                <a:solidFill>
                  <a:srgbClr val="7030A0"/>
                </a:solidFill>
                <a:sym typeface="+mn-ea"/>
              </a:rPr>
              <a:t>”</a:t>
            </a:r>
            <a:r>
              <a:rPr lang="zh-CN" altLang="en-US" sz="2600" b="1" dirty="0">
                <a:solidFill>
                  <a:srgbClr val="7030A0"/>
                </a:solidFill>
                <a:sym typeface="+mn-ea"/>
              </a:rPr>
              <a:t>这一观点有两种批评，第一种认为</a:t>
            </a:r>
            <a:r>
              <a:rPr lang="en-US" altLang="zh-CN" sz="2600" b="1" dirty="0">
                <a:solidFill>
                  <a:srgbClr val="7030A0"/>
                </a:solidFill>
                <a:sym typeface="+mn-ea"/>
              </a:rPr>
              <a:t>“</a:t>
            </a:r>
            <a:r>
              <a:rPr lang="zh-CN" altLang="en-US" sz="2600" b="1" dirty="0">
                <a:solidFill>
                  <a:srgbClr val="7030A0"/>
                </a:solidFill>
                <a:sym typeface="+mn-ea"/>
              </a:rPr>
              <a:t>街道名称不重要，小题大做</a:t>
            </a:r>
            <a:r>
              <a:rPr lang="en-US" altLang="zh-CN" sz="2600" b="1" dirty="0">
                <a:solidFill>
                  <a:srgbClr val="7030A0"/>
                </a:solidFill>
                <a:sym typeface="+mn-ea"/>
              </a:rPr>
              <a:t>”</a:t>
            </a:r>
            <a:r>
              <a:rPr lang="zh-CN" altLang="en-US" sz="2600" b="1" dirty="0">
                <a:solidFill>
                  <a:srgbClr val="7030A0"/>
                </a:solidFill>
                <a:sym typeface="+mn-ea"/>
              </a:rPr>
              <a:t>。空格后以</a:t>
            </a:r>
            <a:r>
              <a:rPr lang="en-US" altLang="zh-CN" sz="2600" b="1" dirty="0">
                <a:solidFill>
                  <a:srgbClr val="7030A0"/>
                </a:solidFill>
                <a:sym typeface="+mn-ea"/>
              </a:rPr>
              <a:t>“But”</a:t>
            </a:r>
            <a:r>
              <a:rPr lang="zh-CN" altLang="en-US" sz="2600" b="1" dirty="0">
                <a:solidFill>
                  <a:srgbClr val="7030A0"/>
                </a:solidFill>
                <a:sym typeface="+mn-ea"/>
              </a:rPr>
              <a:t>转折，强调保留这些名字会美化暴力历史。因此，空格处应引出第二种批评观点。选项</a:t>
            </a:r>
            <a:r>
              <a:rPr lang="en-US" altLang="zh-CN" sz="2600" b="1" dirty="0">
                <a:solidFill>
                  <a:srgbClr val="7030A0"/>
                </a:solidFill>
                <a:sym typeface="+mn-ea"/>
              </a:rPr>
              <a:t>E“</a:t>
            </a:r>
            <a:r>
              <a:rPr lang="zh-CN" altLang="en-US" sz="2600" b="1" dirty="0">
                <a:solidFill>
                  <a:srgbClr val="7030A0"/>
                </a:solidFill>
                <a:sym typeface="+mn-ea"/>
              </a:rPr>
              <a:t>另一种观点是，更改这些名字会抹去历史</a:t>
            </a:r>
            <a:r>
              <a:rPr lang="en-US" altLang="zh-CN" sz="2600" b="1" dirty="0">
                <a:solidFill>
                  <a:srgbClr val="7030A0"/>
                </a:solidFill>
                <a:sym typeface="+mn-ea"/>
              </a:rPr>
              <a:t>”</a:t>
            </a:r>
            <a:r>
              <a:rPr lang="zh-CN" altLang="en-US" sz="2600" b="1" dirty="0">
                <a:solidFill>
                  <a:srgbClr val="7030A0"/>
                </a:solidFill>
                <a:sym typeface="+mn-ea"/>
              </a:rPr>
              <a:t>符合并列逻辑，与前文</a:t>
            </a:r>
            <a:r>
              <a:rPr lang="en-US" altLang="zh-CN" sz="2600" b="1" dirty="0">
                <a:solidFill>
                  <a:srgbClr val="7030A0"/>
                </a:solidFill>
                <a:sym typeface="+mn-ea"/>
              </a:rPr>
              <a:t>“One is that...”</a:t>
            </a:r>
            <a:r>
              <a:rPr lang="zh-CN" altLang="en-US" sz="2600" b="1" dirty="0">
                <a:solidFill>
                  <a:srgbClr val="7030A0"/>
                </a:solidFill>
                <a:sym typeface="+mn-ea"/>
              </a:rPr>
              <a:t>构成</a:t>
            </a:r>
            <a:r>
              <a:rPr lang="en-US" altLang="zh-CN" sz="2600" b="1" dirty="0">
                <a:solidFill>
                  <a:srgbClr val="7030A0"/>
                </a:solidFill>
                <a:sym typeface="+mn-ea"/>
              </a:rPr>
              <a:t>“One...Another...”</a:t>
            </a:r>
            <a:r>
              <a:rPr lang="zh-CN" altLang="en-US" sz="2600" b="1" dirty="0">
                <a:solidFill>
                  <a:srgbClr val="7030A0"/>
                </a:solidFill>
                <a:sym typeface="+mn-ea"/>
              </a:rPr>
              <a:t>结构，故选</a:t>
            </a:r>
            <a:r>
              <a:rPr lang="en-US" altLang="zh-CN" sz="2600" b="1" dirty="0">
                <a:solidFill>
                  <a:srgbClr val="7030A0"/>
                </a:solidFill>
                <a:sym typeface="+mn-ea"/>
              </a:rPr>
              <a:t>E</a:t>
            </a:r>
            <a:r>
              <a:rPr lang="zh-CN" altLang="en-US" sz="2600" b="1" dirty="0">
                <a:solidFill>
                  <a:srgbClr val="7030A0"/>
                </a:solidFill>
                <a:sym typeface="+mn-ea"/>
              </a:rPr>
              <a:t>。</a:t>
            </a:r>
            <a:endParaRPr lang="zh-CN" altLang="en-US" sz="2600" b="1" dirty="0">
              <a:solidFill>
                <a:srgbClr val="7030A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strips(downLeft)">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10862945" y="-635"/>
            <a:ext cx="1329055" cy="1087120"/>
          </a:xfrm>
          <a:prstGeom prst="rect">
            <a:avLst/>
          </a:prstGeom>
        </p:spPr>
      </p:pic>
      <p:sp>
        <p:nvSpPr>
          <p:cNvPr id="3" name="内容占位符 2"/>
          <p:cNvSpPr>
            <a:spLocks noGrp="1"/>
          </p:cNvSpPr>
          <p:nvPr>
            <p:ph idx="1"/>
          </p:nvPr>
        </p:nvSpPr>
        <p:spPr>
          <a:xfrm>
            <a:off x="121920" y="5319395"/>
            <a:ext cx="11849735" cy="1450975"/>
          </a:xfrm>
        </p:spPr>
        <p:txBody>
          <a:bodyPr>
            <a:normAutofit/>
          </a:bodyPr>
          <a:lstStyle/>
          <a:p>
            <a:pPr marL="0" indent="0" algn="just" fontAlgn="auto">
              <a:buNone/>
            </a:pPr>
            <a:r>
              <a:rPr lang="en-US" altLang="zh-CN" sz="2890" b="1" dirty="0">
                <a:solidFill>
                  <a:srgbClr val="C00000"/>
                </a:solidFill>
                <a:latin typeface="Arial" panose="020B0604020202020204" pitchFamily="34" charset="0"/>
                <a:cs typeface="Arial" panose="020B0604020202020204" pitchFamily="34" charset="0"/>
              </a:rPr>
              <a:t>F. </a:t>
            </a:r>
            <a:r>
              <a:rPr lang="en-US" altLang="zh-CN" sz="2890" b="1" dirty="0">
                <a:solidFill>
                  <a:schemeClr val="accent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This kind of practice</a:t>
            </a:r>
            <a:r>
              <a:rPr lang="en-US" altLang="zh-CN" sz="2890" b="1" dirty="0">
                <a:solidFill>
                  <a:srgbClr val="C00000"/>
                </a:solidFill>
                <a:latin typeface="Arial" panose="020B0604020202020204" pitchFamily="34" charset="0"/>
                <a:cs typeface="Arial" panose="020B0604020202020204" pitchFamily="34" charset="0"/>
              </a:rPr>
              <a:t> is </a:t>
            </a:r>
            <a:r>
              <a:rPr lang="en-US" altLang="zh-CN" sz="2890" b="1" dirty="0">
                <a:solidFill>
                  <a:schemeClr val="accent2">
                    <a:lumMod val="75000"/>
                  </a:schemeClr>
                </a:solidFill>
                <a:latin typeface="Arial" panose="020B0604020202020204" pitchFamily="34" charset="0"/>
                <a:cs typeface="Arial" panose="020B0604020202020204" pitchFamily="34" charset="0"/>
              </a:rPr>
              <a:t>creative response</a:t>
            </a:r>
            <a:r>
              <a:rPr lang="en-US" altLang="zh-CN" sz="2890" b="1" dirty="0">
                <a:solidFill>
                  <a:schemeClr val="accent6">
                    <a:lumMod val="75000"/>
                  </a:schemeClr>
                </a:solidFill>
                <a:latin typeface="Arial" panose="020B0604020202020204" pitchFamily="34" charset="0"/>
                <a:cs typeface="Arial" panose="020B0604020202020204" pitchFamily="34" charset="0"/>
              </a:rPr>
              <a:t> to damaging histories.</a:t>
            </a:r>
            <a:endParaRPr lang="en-US" altLang="zh-CN" sz="2890" b="1" dirty="0">
              <a:solidFill>
                <a:schemeClr val="accent6">
                  <a:lumMod val="75000"/>
                </a:schemeClr>
              </a:solidFill>
              <a:latin typeface="Arial" panose="020B0604020202020204" pitchFamily="34" charset="0"/>
              <a:cs typeface="Arial" panose="020B0604020202020204" pitchFamily="34" charset="0"/>
            </a:endParaRPr>
          </a:p>
        </p:txBody>
      </p:sp>
      <p:sp>
        <p:nvSpPr>
          <p:cNvPr id="25601" name="Rectangle 1"/>
          <p:cNvSpPr>
            <a:spLocks noChangeArrowheads="1"/>
          </p:cNvSpPr>
          <p:nvPr/>
        </p:nvSpPr>
        <p:spPr bwMode="auto">
          <a:xfrm>
            <a:off x="0" y="-1905"/>
            <a:ext cx="12192000" cy="2785110"/>
          </a:xfrm>
          <a:prstGeom prst="rect">
            <a:avLst/>
          </a:prstGeom>
          <a:solidFill>
            <a:schemeClr val="accent6">
              <a:lumMod val="20000"/>
              <a:lumOff val="80000"/>
            </a:schemeClr>
          </a:solidFill>
          <a:ln w="9525">
            <a:noFill/>
            <a:miter lim="800000"/>
          </a:ln>
          <a:effectLst/>
        </p:spPr>
        <p:txBody>
          <a:bodyPr vert="horz" wrap="square" lIns="91440" tIns="45720" rIns="91440" bIns="45720" numCol="1" anchor="ctr" anchorCtr="0" compatLnSpc="1">
            <a:noAutofit/>
          </a:bodyPr>
          <a:lstStyle/>
          <a:p>
            <a:pPr marL="0" indent="457200" algn="l" fontAlgn="auto">
              <a:lnSpc>
                <a:spcPct val="100000"/>
              </a:lnSpc>
              <a:buClrTx/>
              <a:buSzTx/>
              <a:buFontTx/>
              <a:buNone/>
            </a:pPr>
            <a:r>
              <a:rPr lang="en-US" altLang="zh-CN" sz="3000" dirty="0">
                <a:latin typeface="Times New Roman" panose="02020603050405020304" charset="0"/>
                <a:cs typeface="Times New Roman" panose="02020603050405020304" charset="0"/>
                <a:sym typeface="+mn-ea"/>
              </a:rPr>
              <a:t>Where such names remain, people are creating </a:t>
            </a:r>
            <a:r>
              <a:rPr lang="en-US" altLang="zh-CN" sz="3000" b="1" dirty="0">
                <a:solidFill>
                  <a:schemeClr val="accent1"/>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sym typeface="+mn-ea"/>
              </a:rPr>
              <a:t>walking tours</a:t>
            </a:r>
            <a:r>
              <a:rPr lang="en-US" altLang="zh-CN" sz="3000" dirty="0">
                <a:latin typeface="Times New Roman" panose="02020603050405020304" charset="0"/>
                <a:cs typeface="Times New Roman" panose="02020603050405020304" charset="0"/>
                <a:sym typeface="+mn-ea"/>
              </a:rPr>
              <a:t> to provide full context. In Glasgow, a tour was organized to </a:t>
            </a:r>
            <a:r>
              <a:rPr lang="en-US" altLang="zh-CN" sz="3000" b="1" dirty="0">
                <a:solidFill>
                  <a:schemeClr val="accent6">
                    <a:lumMod val="75000"/>
                  </a:schemeClr>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sym typeface="+mn-ea"/>
              </a:rPr>
              <a:t>make people know about the city’s role in the enslavement of people.</a:t>
            </a:r>
            <a:r>
              <a:rPr lang="en-US" altLang="zh-CN" sz="3000" dirty="0">
                <a:latin typeface="Times New Roman" panose="02020603050405020304" charset="0"/>
                <a:cs typeface="Times New Roman" panose="02020603050405020304" charset="0"/>
                <a:sym typeface="+mn-ea"/>
              </a:rPr>
              <a:t> _____39_____ It builds </a:t>
            </a:r>
            <a:r>
              <a:rPr lang="en-US" altLang="zh-CN" sz="3000" b="1" dirty="0">
                <a:solidFill>
                  <a:schemeClr val="accent2">
                    <a:lumMod val="75000"/>
                  </a:schemeClr>
                </a:solidFill>
                <a:latin typeface="Times New Roman" panose="02020603050405020304" charset="0"/>
                <a:cs typeface="Times New Roman" panose="02020603050405020304" charset="0"/>
                <a:sym typeface="+mn-ea"/>
              </a:rPr>
              <a:t>thoughtful</a:t>
            </a:r>
            <a:r>
              <a:rPr lang="en-US" altLang="zh-CN" sz="3000" dirty="0">
                <a:latin typeface="Times New Roman" panose="02020603050405020304" charset="0"/>
                <a:cs typeface="Times New Roman" panose="02020603050405020304" charset="0"/>
                <a:sym typeface="+mn-ea"/>
              </a:rPr>
              <a:t> ways forward locally.</a:t>
            </a:r>
            <a:endParaRPr lang="en-US" altLang="zh-CN" sz="3000" dirty="0">
              <a:latin typeface="Times New Roman" panose="02020603050405020304" charset="0"/>
              <a:cs typeface="Times New Roman" panose="02020603050405020304" charset="0"/>
              <a:sym typeface="+mn-ea"/>
            </a:endParaRPr>
          </a:p>
        </p:txBody>
      </p:sp>
      <p:sp>
        <p:nvSpPr>
          <p:cNvPr id="25602" name="Rectangle 2"/>
          <p:cNvSpPr>
            <a:spLocks noChangeArrowheads="1"/>
          </p:cNvSpPr>
          <p:nvPr/>
        </p:nvSpPr>
        <p:spPr bwMode="auto">
          <a:xfrm>
            <a:off x="-391795" y="3144520"/>
            <a:ext cx="13183870" cy="4742815"/>
          </a:xfrm>
          <a:prstGeom prst="rect">
            <a:avLst/>
          </a:prstGeom>
          <a:noFill/>
          <a:ln w="9525">
            <a:noFill/>
            <a:miter lim="800000"/>
          </a:ln>
          <a:effectLst/>
        </p:spPr>
        <p:txBody>
          <a:bodyPr vert="horz" wrap="square" lIns="91440" tIns="45720" rIns="91440" bIns="45720" numCol="1" anchor="ctr" anchorCtr="0" compatLnSpc="1">
            <a:noAutofit/>
          </a:bodyPr>
          <a:lstStyle/>
          <a:p>
            <a:pPr marL="0" indent="457200" algn="l" fontAlgn="auto">
              <a:lnSpc>
                <a:spcPts val="3060"/>
              </a:lnSpc>
              <a:buClrTx/>
              <a:buSzTx/>
              <a:buFontTx/>
              <a:buNone/>
            </a:pPr>
            <a:endParaRPr lang="en-US" altLang="zh-CN" sz="2800" dirty="0">
              <a:latin typeface="Times New Roman" panose="02020603050405020304" charset="0"/>
              <a:cs typeface="Times New Roman" panose="02020603050405020304" charset="0"/>
              <a:sym typeface="+mn-ea"/>
            </a:endParaRPr>
          </a:p>
        </p:txBody>
      </p:sp>
      <p:sp>
        <p:nvSpPr>
          <p:cNvPr id="20" name="文本框 43"/>
          <p:cNvSpPr txBox="1"/>
          <p:nvPr/>
        </p:nvSpPr>
        <p:spPr>
          <a:xfrm>
            <a:off x="120015" y="2890520"/>
            <a:ext cx="12007215" cy="2180590"/>
          </a:xfrm>
          <a:prstGeom prst="rect">
            <a:avLst/>
          </a:prstGeom>
          <a:noFill/>
          <a:ln>
            <a:solidFill>
              <a:srgbClr val="FFC000"/>
            </a:solidFill>
          </a:ln>
        </p:spPr>
        <p:txBody>
          <a:bodyPr wrap="square" rtlCol="0">
            <a:noAutofit/>
          </a:bodyPr>
          <a:lstStyle/>
          <a:p>
            <a:pPr indent="0" fontAlgn="auto">
              <a:lnSpc>
                <a:spcPct val="100000"/>
              </a:lnSpc>
            </a:pPr>
            <a:r>
              <a:rPr lang="zh-CN" altLang="en-US" sz="2800" b="1" dirty="0">
                <a:solidFill>
                  <a:srgbClr val="7030A0"/>
                </a:solidFill>
                <a:highlight>
                  <a:srgbClr val="FFFF00"/>
                </a:highlight>
                <a:sym typeface="+mn-ea"/>
              </a:rPr>
              <a:t>代词指代与评价性总结。</a:t>
            </a:r>
            <a:r>
              <a:rPr lang="zh-CN" altLang="en-US" sz="2600" b="1" dirty="0">
                <a:solidFill>
                  <a:srgbClr val="7030A0"/>
                </a:solidFill>
                <a:sym typeface="+mn-ea"/>
              </a:rPr>
              <a:t>前文举例格拉斯哥组织步行游览，让人们了解城市在奴役历史中的角色。空格后说</a:t>
            </a:r>
            <a:r>
              <a:rPr lang="en-US" altLang="zh-CN" sz="2600" b="1" dirty="0">
                <a:solidFill>
                  <a:srgbClr val="7030A0"/>
                </a:solidFill>
                <a:sym typeface="+mn-ea"/>
              </a:rPr>
              <a:t>“</a:t>
            </a:r>
            <a:r>
              <a:rPr lang="zh-CN" altLang="en-US" sz="2600" b="1" dirty="0">
                <a:solidFill>
                  <a:srgbClr val="7030A0"/>
                </a:solidFill>
                <a:sym typeface="+mn-ea"/>
              </a:rPr>
              <a:t>它在当地建立了深思熟虑的前进方式</a:t>
            </a:r>
            <a:r>
              <a:rPr lang="en-US" altLang="zh-CN" sz="2600" b="1" dirty="0">
                <a:solidFill>
                  <a:srgbClr val="7030A0"/>
                </a:solidFill>
                <a:sym typeface="+mn-ea"/>
              </a:rPr>
              <a:t>”</a:t>
            </a:r>
            <a:r>
              <a:rPr lang="zh-CN" altLang="en-US" sz="2600" b="1" dirty="0">
                <a:solidFill>
                  <a:srgbClr val="7030A0"/>
                </a:solidFill>
                <a:sym typeface="+mn-ea"/>
              </a:rPr>
              <a:t>。因此，空格处应评价这种做法的积极意义。选项</a:t>
            </a:r>
            <a:r>
              <a:rPr lang="en-US" altLang="zh-CN" sz="2600" b="1" dirty="0">
                <a:solidFill>
                  <a:srgbClr val="7030A0"/>
                </a:solidFill>
                <a:sym typeface="+mn-ea"/>
              </a:rPr>
              <a:t>F“</a:t>
            </a:r>
            <a:r>
              <a:rPr lang="zh-CN" altLang="en-US" sz="2600" b="1" dirty="0">
                <a:solidFill>
                  <a:srgbClr val="7030A0"/>
                </a:solidFill>
                <a:sym typeface="+mn-ea"/>
              </a:rPr>
              <a:t>这种做法是对有害历史的创造性回应</a:t>
            </a:r>
            <a:r>
              <a:rPr lang="en-US" altLang="zh-CN" sz="2600" b="1" dirty="0">
                <a:solidFill>
                  <a:srgbClr val="7030A0"/>
                </a:solidFill>
                <a:sym typeface="+mn-ea"/>
              </a:rPr>
              <a:t>”</a:t>
            </a:r>
            <a:r>
              <a:rPr lang="zh-CN" altLang="en-US" sz="2600" b="1" dirty="0">
                <a:solidFill>
                  <a:srgbClr val="7030A0"/>
                </a:solidFill>
                <a:sym typeface="+mn-ea"/>
              </a:rPr>
              <a:t>中</a:t>
            </a:r>
            <a:r>
              <a:rPr lang="en-US" altLang="zh-CN" sz="2600" b="1" dirty="0">
                <a:solidFill>
                  <a:srgbClr val="7030A0"/>
                </a:solidFill>
                <a:sym typeface="+mn-ea"/>
              </a:rPr>
              <a:t>“this kind of practice”</a:t>
            </a:r>
            <a:r>
              <a:rPr lang="zh-CN" altLang="en-US" sz="2600" b="1" dirty="0">
                <a:solidFill>
                  <a:srgbClr val="7030A0"/>
                </a:solidFill>
                <a:sym typeface="+mn-ea"/>
              </a:rPr>
              <a:t>指代前文的步行游览，且与后文的</a:t>
            </a:r>
            <a:r>
              <a:rPr lang="en-US" altLang="zh-CN" sz="2600" b="1" dirty="0">
                <a:solidFill>
                  <a:srgbClr val="7030A0"/>
                </a:solidFill>
                <a:sym typeface="+mn-ea"/>
              </a:rPr>
              <a:t>“thoughtful ways”</a:t>
            </a:r>
            <a:r>
              <a:rPr lang="zh-CN" altLang="en-US" sz="2600" b="1" dirty="0">
                <a:solidFill>
                  <a:srgbClr val="7030A0"/>
                </a:solidFill>
                <a:sym typeface="+mn-ea"/>
              </a:rPr>
              <a:t>一致，故选</a:t>
            </a:r>
            <a:r>
              <a:rPr lang="en-US" altLang="zh-CN" sz="2600" b="1" dirty="0">
                <a:solidFill>
                  <a:srgbClr val="7030A0"/>
                </a:solidFill>
                <a:sym typeface="+mn-ea"/>
              </a:rPr>
              <a:t>F</a:t>
            </a:r>
            <a:r>
              <a:rPr lang="zh-CN" altLang="en-US" sz="2600" b="1" dirty="0">
                <a:solidFill>
                  <a:srgbClr val="7030A0"/>
                </a:solidFill>
                <a:sym typeface="+mn-ea"/>
              </a:rPr>
              <a:t>。</a:t>
            </a:r>
            <a:endParaRPr lang="zh-CN" altLang="en-US" sz="2600" b="1" dirty="0">
              <a:solidFill>
                <a:srgbClr val="7030A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strips(downLeft)">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10862945" y="-635"/>
            <a:ext cx="1329055" cy="1087120"/>
          </a:xfrm>
          <a:prstGeom prst="rect">
            <a:avLst/>
          </a:prstGeom>
        </p:spPr>
      </p:pic>
      <p:sp>
        <p:nvSpPr>
          <p:cNvPr id="3" name="内容占位符 2"/>
          <p:cNvSpPr>
            <a:spLocks noGrp="1"/>
          </p:cNvSpPr>
          <p:nvPr>
            <p:ph idx="1"/>
          </p:nvPr>
        </p:nvSpPr>
        <p:spPr>
          <a:xfrm>
            <a:off x="121920" y="5319395"/>
            <a:ext cx="11849735" cy="1450975"/>
          </a:xfrm>
        </p:spPr>
        <p:txBody>
          <a:bodyPr>
            <a:normAutofit/>
          </a:bodyPr>
          <a:lstStyle/>
          <a:p>
            <a:pPr marL="0" indent="0" algn="just" fontAlgn="auto">
              <a:buNone/>
            </a:pPr>
            <a:r>
              <a:rPr lang="en-US" altLang="zh-CN" sz="2890" b="1" dirty="0">
                <a:solidFill>
                  <a:srgbClr val="FF0000"/>
                </a:solidFill>
                <a:latin typeface="Arial" panose="020B0604020202020204" pitchFamily="34" charset="0"/>
                <a:cs typeface="Arial" panose="020B0604020202020204" pitchFamily="34" charset="0"/>
              </a:rPr>
              <a:t>D. Perhaps that is a </a:t>
            </a:r>
            <a:r>
              <a:rPr lang="en-US" altLang="zh-CN" sz="2890" b="1" dirty="0">
                <a:solidFill>
                  <a:schemeClr val="accent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take-back</a:t>
            </a:r>
            <a:r>
              <a:rPr lang="en-US" altLang="zh-CN" sz="2890" b="1" dirty="0">
                <a:solidFill>
                  <a:srgbClr val="FF0000"/>
                </a:solidFill>
                <a:latin typeface="Arial" panose="020B0604020202020204" pitchFamily="34" charset="0"/>
                <a:cs typeface="Arial" panose="020B0604020202020204" pitchFamily="34" charset="0"/>
              </a:rPr>
              <a:t> we can all adopt.</a:t>
            </a:r>
            <a:endParaRPr lang="en-US" altLang="zh-CN" sz="2890" b="1" dirty="0">
              <a:solidFill>
                <a:srgbClr val="FF0000"/>
              </a:solidFill>
              <a:latin typeface="Arial" panose="020B0604020202020204" pitchFamily="34" charset="0"/>
              <a:cs typeface="Arial" panose="020B0604020202020204" pitchFamily="34" charset="0"/>
            </a:endParaRPr>
          </a:p>
        </p:txBody>
      </p:sp>
      <p:sp>
        <p:nvSpPr>
          <p:cNvPr id="25601" name="Rectangle 1"/>
          <p:cNvSpPr>
            <a:spLocks noChangeArrowheads="1"/>
          </p:cNvSpPr>
          <p:nvPr/>
        </p:nvSpPr>
        <p:spPr bwMode="auto">
          <a:xfrm>
            <a:off x="0" y="-1905"/>
            <a:ext cx="12192000" cy="2785110"/>
          </a:xfrm>
          <a:prstGeom prst="rect">
            <a:avLst/>
          </a:prstGeom>
          <a:solidFill>
            <a:schemeClr val="accent6">
              <a:lumMod val="20000"/>
              <a:lumOff val="80000"/>
            </a:schemeClr>
          </a:solidFill>
          <a:ln w="9525">
            <a:noFill/>
            <a:miter lim="800000"/>
          </a:ln>
          <a:effectLst/>
        </p:spPr>
        <p:txBody>
          <a:bodyPr vert="horz" wrap="square" lIns="91440" tIns="45720" rIns="91440" bIns="45720" numCol="1" anchor="ctr" anchorCtr="0" compatLnSpc="1">
            <a:noAutofit/>
          </a:bodyPr>
          <a:lstStyle/>
          <a:p>
            <a:pPr marL="0" indent="457200" algn="l" fontAlgn="auto">
              <a:lnSpc>
                <a:spcPct val="100000"/>
              </a:lnSpc>
              <a:buClrTx/>
              <a:buSzTx/>
              <a:buFontTx/>
              <a:buNone/>
            </a:pPr>
            <a:r>
              <a:rPr lang="en-US" altLang="zh-CN" sz="3000" dirty="0">
                <a:latin typeface="Times New Roman" panose="02020603050405020304" charset="0"/>
                <a:cs typeface="Times New Roman" panose="02020603050405020304" charset="0"/>
                <a:sym typeface="+mn-ea"/>
              </a:rPr>
              <a:t>Walking away from Kitchener Road, I thought of a different Kitchener: the legendary Trinidadian calypso musician. Upon arriving in England, he sang London is the Place for Me. If Kitchener Road must keep its name, I’d </a:t>
            </a:r>
            <a:r>
              <a:rPr lang="en-US" altLang="zh-CN" sz="3000" b="1" dirty="0">
                <a:solidFill>
                  <a:schemeClr val="accent1"/>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sym typeface="+mn-ea"/>
              </a:rPr>
              <a:t>prefer to imagine they honor the “King of Calypso,” not the colonial butcher</a:t>
            </a:r>
            <a:r>
              <a:rPr lang="en-US" altLang="zh-CN" sz="3000" dirty="0">
                <a:latin typeface="Times New Roman" panose="02020603050405020304" charset="0"/>
                <a:cs typeface="Times New Roman" panose="02020603050405020304" charset="0"/>
                <a:sym typeface="+mn-ea"/>
              </a:rPr>
              <a:t>. _____40_____</a:t>
            </a:r>
            <a:endParaRPr lang="en-US" altLang="zh-CN" sz="3000" dirty="0">
              <a:latin typeface="Times New Roman" panose="02020603050405020304" charset="0"/>
              <a:cs typeface="Times New Roman" panose="02020603050405020304" charset="0"/>
              <a:sym typeface="+mn-ea"/>
            </a:endParaRPr>
          </a:p>
        </p:txBody>
      </p:sp>
      <p:sp>
        <p:nvSpPr>
          <p:cNvPr id="25602" name="Rectangle 2"/>
          <p:cNvSpPr>
            <a:spLocks noChangeArrowheads="1"/>
          </p:cNvSpPr>
          <p:nvPr/>
        </p:nvSpPr>
        <p:spPr bwMode="auto">
          <a:xfrm>
            <a:off x="-391795" y="3144520"/>
            <a:ext cx="13183870" cy="4742815"/>
          </a:xfrm>
          <a:prstGeom prst="rect">
            <a:avLst/>
          </a:prstGeom>
          <a:noFill/>
          <a:ln w="9525">
            <a:noFill/>
            <a:miter lim="800000"/>
          </a:ln>
          <a:effectLst/>
        </p:spPr>
        <p:txBody>
          <a:bodyPr vert="horz" wrap="square" lIns="91440" tIns="45720" rIns="91440" bIns="45720" numCol="1" anchor="ctr" anchorCtr="0" compatLnSpc="1">
            <a:noAutofit/>
          </a:bodyPr>
          <a:lstStyle/>
          <a:p>
            <a:pPr marL="0" indent="457200" algn="l" fontAlgn="auto">
              <a:lnSpc>
                <a:spcPts val="3060"/>
              </a:lnSpc>
              <a:buClrTx/>
              <a:buSzTx/>
              <a:buFontTx/>
              <a:buNone/>
            </a:pPr>
            <a:endParaRPr lang="en-US" altLang="zh-CN" sz="2800" dirty="0">
              <a:latin typeface="Times New Roman" panose="02020603050405020304" charset="0"/>
              <a:cs typeface="Times New Roman" panose="02020603050405020304" charset="0"/>
              <a:sym typeface="+mn-ea"/>
            </a:endParaRPr>
          </a:p>
        </p:txBody>
      </p:sp>
      <p:sp>
        <p:nvSpPr>
          <p:cNvPr id="20" name="文本框 43"/>
          <p:cNvSpPr txBox="1"/>
          <p:nvPr/>
        </p:nvSpPr>
        <p:spPr>
          <a:xfrm>
            <a:off x="120015" y="2890520"/>
            <a:ext cx="12007215" cy="2180590"/>
          </a:xfrm>
          <a:prstGeom prst="rect">
            <a:avLst/>
          </a:prstGeom>
          <a:noFill/>
          <a:ln>
            <a:solidFill>
              <a:srgbClr val="FFC000"/>
            </a:solidFill>
          </a:ln>
        </p:spPr>
        <p:txBody>
          <a:bodyPr wrap="square" rtlCol="0">
            <a:noAutofit/>
          </a:bodyPr>
          <a:lstStyle/>
          <a:p>
            <a:pPr indent="0" fontAlgn="auto">
              <a:lnSpc>
                <a:spcPct val="100000"/>
              </a:lnSpc>
            </a:pPr>
            <a:r>
              <a:rPr lang="zh-CN" altLang="en-US" sz="2800" b="1" dirty="0">
                <a:solidFill>
                  <a:srgbClr val="7030A0"/>
                </a:solidFill>
                <a:highlight>
                  <a:srgbClr val="FFFF00"/>
                </a:highlight>
                <a:sym typeface="+mn-ea"/>
              </a:rPr>
              <a:t>结尾总结与作者态度。</a:t>
            </a:r>
            <a:r>
              <a:rPr lang="zh-CN" altLang="en-US" sz="2600" b="1" dirty="0">
                <a:solidFill>
                  <a:srgbClr val="7030A0"/>
                </a:solidFill>
                <a:sym typeface="+mn-ea"/>
              </a:rPr>
              <a:t>作者在结尾提出，如果必须保留</a:t>
            </a:r>
            <a:r>
              <a:rPr lang="en-US" altLang="zh-CN" sz="2600" b="1" dirty="0">
                <a:solidFill>
                  <a:srgbClr val="7030A0"/>
                </a:solidFill>
                <a:sym typeface="+mn-ea"/>
              </a:rPr>
              <a:t>“Kitchener Road”</a:t>
            </a:r>
            <a:r>
              <a:rPr lang="zh-CN" altLang="en-US" sz="2600" b="1" dirty="0">
                <a:solidFill>
                  <a:srgbClr val="7030A0"/>
                </a:solidFill>
                <a:sym typeface="+mn-ea"/>
              </a:rPr>
              <a:t>这个名字，他宁愿想象是为了纪念</a:t>
            </a:r>
            <a:r>
              <a:rPr lang="en-US" altLang="zh-CN" sz="2600" b="1" dirty="0">
                <a:solidFill>
                  <a:srgbClr val="7030A0"/>
                </a:solidFill>
                <a:sym typeface="+mn-ea"/>
              </a:rPr>
              <a:t>“</a:t>
            </a:r>
            <a:r>
              <a:rPr lang="zh-CN" altLang="en-US" sz="2600" b="1" dirty="0">
                <a:solidFill>
                  <a:srgbClr val="7030A0"/>
                </a:solidFill>
                <a:sym typeface="+mn-ea"/>
              </a:rPr>
              <a:t>卡利普索之王</a:t>
            </a:r>
            <a:r>
              <a:rPr lang="en-US" altLang="zh-CN" sz="2600" b="1" dirty="0">
                <a:solidFill>
                  <a:srgbClr val="7030A0"/>
                </a:solidFill>
                <a:sym typeface="+mn-ea"/>
              </a:rPr>
              <a:t>”</a:t>
            </a:r>
            <a:r>
              <a:rPr lang="zh-CN" altLang="en-US" sz="2600" b="1" dirty="0">
                <a:solidFill>
                  <a:srgbClr val="7030A0"/>
                </a:solidFill>
                <a:sym typeface="+mn-ea"/>
              </a:rPr>
              <a:t>（特立尼达音乐家），而不是殖民屠夫。空格处应是对这种重新解读的认可。选项</a:t>
            </a:r>
            <a:r>
              <a:rPr lang="en-US" altLang="zh-CN" sz="2600" b="1" dirty="0">
                <a:solidFill>
                  <a:srgbClr val="7030A0"/>
                </a:solidFill>
                <a:sym typeface="+mn-ea"/>
              </a:rPr>
              <a:t>D“</a:t>
            </a:r>
            <a:r>
              <a:rPr lang="zh-CN" altLang="en-US" sz="2600" b="1" dirty="0">
                <a:solidFill>
                  <a:srgbClr val="7030A0"/>
                </a:solidFill>
                <a:sym typeface="+mn-ea"/>
              </a:rPr>
              <a:t>也许这是我们都可以采用的一种</a:t>
            </a:r>
            <a:r>
              <a:rPr lang="en-US" altLang="zh-CN" sz="2600" b="1" dirty="0">
                <a:solidFill>
                  <a:srgbClr val="7030A0"/>
                </a:solidFill>
                <a:sym typeface="+mn-ea"/>
              </a:rPr>
              <a:t>‘</a:t>
            </a:r>
            <a:r>
              <a:rPr lang="zh-CN" altLang="en-US" sz="2600" b="1" dirty="0">
                <a:solidFill>
                  <a:srgbClr val="7030A0"/>
                </a:solidFill>
                <a:sym typeface="+mn-ea"/>
              </a:rPr>
              <a:t>夺回</a:t>
            </a:r>
            <a:r>
              <a:rPr lang="en-US" altLang="zh-CN" sz="2600" b="1" dirty="0">
                <a:solidFill>
                  <a:srgbClr val="7030A0"/>
                </a:solidFill>
                <a:sym typeface="+mn-ea"/>
              </a:rPr>
              <a:t>’</a:t>
            </a:r>
            <a:r>
              <a:rPr lang="zh-CN" altLang="en-US" sz="2600" b="1" dirty="0">
                <a:solidFill>
                  <a:srgbClr val="7030A0"/>
                </a:solidFill>
                <a:sym typeface="+mn-ea"/>
              </a:rPr>
              <a:t>（重新定义）方式</a:t>
            </a:r>
            <a:r>
              <a:rPr lang="en-US" altLang="zh-CN" sz="2600" b="1" dirty="0">
                <a:solidFill>
                  <a:srgbClr val="7030A0"/>
                </a:solidFill>
                <a:sym typeface="+mn-ea"/>
              </a:rPr>
              <a:t>”</a:t>
            </a:r>
            <a:r>
              <a:rPr lang="zh-CN" altLang="en-US" sz="2600" b="1" dirty="0">
                <a:solidFill>
                  <a:srgbClr val="7030A0"/>
                </a:solidFill>
                <a:sym typeface="+mn-ea"/>
              </a:rPr>
              <a:t>中</a:t>
            </a:r>
            <a:r>
              <a:rPr lang="en-US" altLang="zh-CN" sz="2600" b="1" dirty="0">
                <a:solidFill>
                  <a:srgbClr val="7030A0"/>
                </a:solidFill>
                <a:sym typeface="+mn-ea"/>
              </a:rPr>
              <a:t>“take-back”</a:t>
            </a:r>
            <a:r>
              <a:rPr lang="zh-CN" altLang="en-US" sz="2600" b="1" dirty="0">
                <a:solidFill>
                  <a:srgbClr val="7030A0"/>
                </a:solidFill>
                <a:sym typeface="+mn-ea"/>
              </a:rPr>
              <a:t>呼应了作者对街道命名意义的重新赋予，且语气恰当，故选</a:t>
            </a:r>
            <a:r>
              <a:rPr lang="en-US" altLang="zh-CN" sz="2600" b="1" dirty="0">
                <a:solidFill>
                  <a:srgbClr val="7030A0"/>
                </a:solidFill>
                <a:sym typeface="+mn-ea"/>
              </a:rPr>
              <a:t>D</a:t>
            </a:r>
            <a:r>
              <a:rPr lang="zh-CN" altLang="en-US" sz="2600" b="1" dirty="0">
                <a:solidFill>
                  <a:srgbClr val="7030A0"/>
                </a:solidFill>
                <a:sym typeface="+mn-ea"/>
              </a:rPr>
              <a:t>。</a:t>
            </a:r>
            <a:endParaRPr lang="zh-CN" altLang="en-US" sz="2600" b="1" dirty="0">
              <a:solidFill>
                <a:srgbClr val="7030A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strips(downLeft)">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16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a:solidFill>
                  <a:srgbClr val="333333"/>
                </a:solidFill>
                <a:latin typeface="Noto Sans SC" panose="020B0200000000000000" charset="-122"/>
                <a:ea typeface="Noto Sans SC" panose="020B0200000000000000" charset="-122"/>
                <a:cs typeface="Noto Sans SC" panose="020B0200000000000000" charset="-122"/>
              </a:rPr>
              <a:t>七选五：历史与文化记忆</a:t>
            </a:r>
            <a:endParaRPr lang="zh-CN" altLang="en-US" sz="1100"/>
          </a:p>
        </p:txBody>
      </p:sp>
      <p:sp>
        <p:nvSpPr>
          <p:cNvPr id="7" name="AutoShape 7"/>
          <p:cNvSpPr/>
          <p:nvPr>
            <p:custDataLst>
              <p:tags r:id="rId2"/>
            </p:custDataLst>
          </p:nvPr>
        </p:nvSpPr>
        <p:spPr>
          <a:xfrm>
            <a:off x="1912620" y="1266190"/>
            <a:ext cx="7955280" cy="5431155"/>
          </a:xfrm>
          <a:prstGeom prst="roundRect">
            <a:avLst>
              <a:gd name="adj" fmla="val 17391"/>
            </a:avLst>
          </a:prstGeom>
          <a:solidFill>
            <a:srgbClr val="FFFFFF">
              <a:alpha val="90000"/>
            </a:srgbClr>
          </a:solidFill>
          <a:ln w="25400" cap="flat" cmpd="sng">
            <a:noFill/>
            <a:prstDash val="solid"/>
            <a:round/>
          </a:ln>
          <a:effectLst>
            <a:outerShdw blurRad="76200" dist="25400" dir="2700000" algn="tl" rotWithShape="0">
              <a:srgbClr val="000000">
                <a:alpha val="6000"/>
              </a:srgbClr>
            </a:outerShdw>
          </a:effectLst>
        </p:spPr>
        <p:txBody>
          <a:bodyPr vert="horz" wrap="square" lIns="63500" tIns="63500" rIns="63500" bIns="63500" rtlCol="0" anchor="ctr"/>
          <a:lstStyle/>
          <a:p>
            <a:pPr indent="0" algn="l">
              <a:lnSpc>
                <a:spcPct val="15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literally</a:t>
            </a:r>
            <a:r>
              <a:rPr lang="en-US" sz="2400">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(adv.)                </a:t>
            </a:r>
            <a:r>
              <a:rPr 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字面地；确实地</a:t>
            </a:r>
            <a:endParaRPr lang="en-US" sz="2400"/>
          </a:p>
          <a:p>
            <a:pPr indent="0" algn="l">
              <a:lnSpc>
                <a:spcPct val="150000"/>
              </a:lnSpc>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metaphorically</a:t>
            </a:r>
            <a:r>
              <a:rPr lang="en-US" sz="2400">
                <a:solidFill>
                  <a:srgbClr val="A3B899"/>
                </a:solidFill>
                <a:latin typeface="Noto Sans SC" panose="020B0200000000000000" charset="-122"/>
                <a:ea typeface="Noto Sans SC" panose="020B0200000000000000" charset="-122"/>
                <a:cs typeface="Noto Sans SC" panose="020B0200000000000000" charset="-122"/>
                <a:sym typeface="Noto Sans SC" panose="020B0200000000000000" charset="-122"/>
              </a:rPr>
              <a:t>(adv.) </a:t>
            </a:r>
            <a:r>
              <a:rPr 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比喻地；象征性地</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historical context        </a:t>
            </a:r>
            <a:r>
              <a:rPr 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历史背景/语境</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colonial rule                  </a:t>
            </a:r>
            <a:r>
              <a:rPr 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殖民统治</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storm in a teacup        </a:t>
            </a:r>
            <a:r>
              <a:rPr 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小题大做；大惊小怪</a:t>
            </a:r>
            <a:endParaRPr 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400" b="1">
                <a:solidFill>
                  <a:srgbClr val="333333"/>
                </a:solidFill>
                <a:latin typeface="Noto Sans SC" panose="020B0200000000000000" charset="-122"/>
                <a:ea typeface="Noto Sans SC" panose="020B0200000000000000" charset="-122"/>
                <a:cs typeface="Noto Sans SC" panose="020B0200000000000000" charset="-122"/>
              </a:rPr>
              <a:t>honor</a:t>
            </a:r>
            <a:r>
              <a:rPr lang="en-US" sz="2400">
                <a:solidFill>
                  <a:srgbClr val="A3B899"/>
                </a:solidFill>
                <a:latin typeface="Noto Sans SC" panose="020B0200000000000000" charset="-122"/>
                <a:ea typeface="Noto Sans SC" panose="020B0200000000000000" charset="-122"/>
                <a:cs typeface="Noto Sans SC" panose="020B0200000000000000" charset="-122"/>
              </a:rPr>
              <a:t>(v.)</a:t>
            </a:r>
            <a:r>
              <a:rPr lang="en-US" altLang="zh-CN" sz="2400"/>
              <a:t>                    </a:t>
            </a:r>
            <a:r>
              <a:rPr lang="zh-CN" altLang="en-US" sz="2400"/>
              <a:t>尊敬；纪念</a:t>
            </a:r>
            <a:endParaRPr lang="zh-CN" altLang="en-US" sz="2400"/>
          </a:p>
          <a:p>
            <a:pPr indent="0" algn="l">
              <a:lnSpc>
                <a:spcPct val="150000"/>
              </a:lnSpc>
            </a:pPr>
            <a:r>
              <a:rPr lang="en-US" sz="2400" b="1">
                <a:solidFill>
                  <a:srgbClr val="333333"/>
                </a:solidFill>
                <a:latin typeface="Noto Sans SC" panose="020B0200000000000000" charset="-122"/>
                <a:ea typeface="Noto Sans SC" panose="020B0200000000000000" charset="-122"/>
                <a:cs typeface="Noto Sans SC" panose="020B0200000000000000" charset="-122"/>
              </a:rPr>
              <a:t>normalise</a:t>
            </a:r>
            <a:r>
              <a:rPr lang="en-US" sz="2400">
                <a:solidFill>
                  <a:srgbClr val="A3B899"/>
                </a:solidFill>
                <a:latin typeface="Noto Sans SC" panose="020B0200000000000000" charset="-122"/>
                <a:ea typeface="Noto Sans SC" panose="020B0200000000000000" charset="-122"/>
                <a:cs typeface="Noto Sans SC" panose="020B0200000000000000" charset="-122"/>
              </a:rPr>
              <a:t>(v.) </a:t>
            </a:r>
            <a:r>
              <a:rPr lang="en-US" altLang="zh-CN" sz="2400"/>
              <a:t>             </a:t>
            </a:r>
            <a:r>
              <a:rPr lang="zh-CN" altLang="en-US" sz="2400"/>
              <a:t>使正常化；标准化</a:t>
            </a:r>
            <a:endParaRPr lang="zh-CN" altLang="en-US" sz="2400"/>
          </a:p>
          <a:p>
            <a:pPr indent="0" algn="l">
              <a:lnSpc>
                <a:spcPct val="150000"/>
              </a:lnSpc>
            </a:pPr>
            <a:r>
              <a:rPr lang="en-US" sz="2400" b="1">
                <a:solidFill>
                  <a:srgbClr val="333333"/>
                </a:solidFill>
                <a:latin typeface="Noto Sans SC" panose="020B0200000000000000" charset="-122"/>
                <a:ea typeface="Noto Sans SC" panose="020B0200000000000000" charset="-122"/>
                <a:cs typeface="Noto Sans SC" panose="020B0200000000000000" charset="-122"/>
              </a:rPr>
              <a:t>anti-apartheid</a:t>
            </a:r>
            <a:r>
              <a:rPr lang="en-US" sz="2400">
                <a:solidFill>
                  <a:srgbClr val="A3B899"/>
                </a:solidFill>
                <a:latin typeface="Noto Sans SC" panose="020B0200000000000000" charset="-122"/>
                <a:ea typeface="Noto Sans SC" panose="020B0200000000000000" charset="-122"/>
                <a:cs typeface="Noto Sans SC" panose="020B0200000000000000" charset="-122"/>
              </a:rPr>
              <a:t>(adj.) </a:t>
            </a:r>
            <a:r>
              <a:rPr lang="en-US" altLang="zh-CN" sz="2400"/>
              <a:t>    </a:t>
            </a:r>
            <a:r>
              <a:rPr lang="zh-CN" altLang="en-US" sz="2400"/>
              <a:t>反种族隔离的</a:t>
            </a:r>
            <a:endParaRPr lang="zh-CN" altLang="en-US" sz="2400"/>
          </a:p>
          <a:p>
            <a:pPr indent="0" algn="l">
              <a:lnSpc>
                <a:spcPct val="150000"/>
              </a:lnSpc>
            </a:pPr>
            <a:r>
              <a:rPr lang="en-US" sz="2400" b="1">
                <a:solidFill>
                  <a:srgbClr val="333333"/>
                </a:solidFill>
                <a:latin typeface="Noto Sans SC" panose="020B0200000000000000" charset="-122"/>
                <a:ea typeface="Noto Sans SC" panose="020B0200000000000000" charset="-122"/>
                <a:cs typeface="Noto Sans SC" panose="020B0200000000000000" charset="-122"/>
              </a:rPr>
              <a:t>enslavement</a:t>
            </a:r>
            <a:r>
              <a:rPr lang="en-US" sz="2400">
                <a:solidFill>
                  <a:srgbClr val="A3B899"/>
                </a:solidFill>
                <a:latin typeface="Noto Sans SC" panose="020B0200000000000000" charset="-122"/>
                <a:ea typeface="Noto Sans SC" panose="020B0200000000000000" charset="-122"/>
                <a:cs typeface="Noto Sans SC" panose="020B0200000000000000" charset="-122"/>
              </a:rPr>
              <a:t>(n.)</a:t>
            </a:r>
            <a:r>
              <a:rPr lang="en-US" altLang="zh-CN" sz="2400"/>
              <a:t>         </a:t>
            </a:r>
            <a:r>
              <a:rPr lang="zh-CN" altLang="en-US" sz="2400"/>
              <a:t>奴役；强制</a:t>
            </a:r>
            <a:endParaRPr lang="zh-CN" altLang="en-US" sz="2400"/>
          </a:p>
          <a:p>
            <a:pPr indent="0" algn="l">
              <a:lnSpc>
                <a:spcPct val="150000"/>
              </a:lnSpc>
            </a:pPr>
            <a:r>
              <a:rPr lang="en-US" sz="2400" b="1">
                <a:solidFill>
                  <a:srgbClr val="333333"/>
                </a:solidFill>
                <a:latin typeface="Noto Sans SC" panose="020B0200000000000000" charset="-122"/>
                <a:ea typeface="Noto Sans SC" panose="020B0200000000000000" charset="-122"/>
                <a:cs typeface="Noto Sans SC" panose="020B0200000000000000" charset="-122"/>
              </a:rPr>
              <a:t>take-back</a:t>
            </a:r>
            <a:r>
              <a:rPr lang="en-US" sz="2400">
                <a:solidFill>
                  <a:srgbClr val="A3B899"/>
                </a:solidFill>
                <a:latin typeface="Noto Sans SC" panose="020B0200000000000000" charset="-122"/>
                <a:ea typeface="Noto Sans SC" panose="020B0200000000000000" charset="-122"/>
                <a:cs typeface="Noto Sans SC" panose="020B0200000000000000" charset="-122"/>
              </a:rPr>
              <a:t>(n.) </a:t>
            </a:r>
            <a:r>
              <a:rPr lang="en-US" altLang="zh-CN" sz="2400"/>
              <a:t>            </a:t>
            </a:r>
            <a:r>
              <a:rPr lang="zh-CN" altLang="en-US" sz="2400"/>
              <a:t>收回；重新定义</a:t>
            </a:r>
            <a:endParaRPr lang="zh-CN" altLang="en-US" sz="2400"/>
          </a:p>
        </p:txBody>
      </p:sp>
      <p:sp>
        <p:nvSpPr>
          <p:cNvPr id="10" name="AutoShape 10"/>
          <p:cNvSpPr/>
          <p:nvPr>
            <p:custDataLst>
              <p:tags r:id="rId3"/>
            </p:custDataLst>
          </p:nvPr>
        </p:nvSpPr>
        <p:spPr>
          <a:xfrm>
            <a:off x="4699000" y="3302000"/>
            <a:ext cx="3048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100"/>
          </a:p>
        </p:txBody>
      </p:sp>
      <p:sp>
        <p:nvSpPr>
          <p:cNvPr id="16" name="AutoShape 16"/>
          <p:cNvSpPr/>
          <p:nvPr>
            <p:custDataLst>
              <p:tags r:id="rId4"/>
            </p:custDataLst>
          </p:nvPr>
        </p:nvSpPr>
        <p:spPr>
          <a:xfrm>
            <a:off x="4699000" y="5397500"/>
            <a:ext cx="3048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100"/>
          </a:p>
        </p:txBody>
      </p:sp>
      <p:sp>
        <p:nvSpPr>
          <p:cNvPr id="18" name="AutoShape 18"/>
          <p:cNvSpPr/>
          <p:nvPr>
            <p:custDataLst>
              <p:tags r:id="rId5"/>
            </p:custDataLst>
          </p:nvPr>
        </p:nvSpPr>
        <p:spPr>
          <a:xfrm>
            <a:off x="8128000" y="2603500"/>
            <a:ext cx="3175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600"/>
          </a:p>
        </p:txBody>
      </p:sp>
      <p:sp>
        <p:nvSpPr>
          <p:cNvPr id="20" name="AutoShape 20"/>
          <p:cNvSpPr/>
          <p:nvPr>
            <p:custDataLst>
              <p:tags r:id="rId6"/>
            </p:custDataLst>
          </p:nvPr>
        </p:nvSpPr>
        <p:spPr>
          <a:xfrm>
            <a:off x="8128000" y="3302000"/>
            <a:ext cx="3048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600"/>
          </a:p>
        </p:txBody>
      </p:sp>
      <p:sp>
        <p:nvSpPr>
          <p:cNvPr id="24" name="AutoShape 24"/>
          <p:cNvSpPr/>
          <p:nvPr>
            <p:custDataLst>
              <p:tags r:id="rId7"/>
            </p:custDataLst>
          </p:nvPr>
        </p:nvSpPr>
        <p:spPr>
          <a:xfrm>
            <a:off x="8128000" y="4699000"/>
            <a:ext cx="3048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3025" y="0"/>
            <a:ext cx="11985625" cy="6696710"/>
          </a:xfrm>
        </p:spPr>
        <p:txBody>
          <a:bodyPr>
            <a:normAutofit/>
          </a:bodyPr>
          <a:p>
            <a:pPr algn="l"/>
            <a:r>
              <a:rPr lang="en-US" altLang="zh-CN" sz="1780">
                <a:latin typeface="Arial" panose="020B0604020202020204" pitchFamily="34" charset="0"/>
                <a:cs typeface="Arial" panose="020B0604020202020204" pitchFamily="34" charset="0"/>
              </a:rPr>
              <a:t>                                                       </a:t>
            </a:r>
            <a:r>
              <a:rPr lang="en-US" altLang="zh-CN" sz="1780" b="1">
                <a:latin typeface="Arial" panose="020B0604020202020204" pitchFamily="34" charset="0"/>
                <a:cs typeface="Arial" panose="020B0604020202020204" pitchFamily="34" charset="0"/>
              </a:rPr>
              <a:t>                                     A</a:t>
            </a:r>
            <a:br>
              <a:rPr lang="en-US" altLang="zh-CN" sz="1780">
                <a:latin typeface="Arial" panose="020B0604020202020204" pitchFamily="34" charset="0"/>
                <a:cs typeface="Arial" panose="020B0604020202020204" pitchFamily="34" charset="0"/>
              </a:rPr>
            </a:br>
            <a:r>
              <a:rPr lang="en-US" altLang="zh-CN" sz="1780">
                <a:latin typeface="Arial" panose="020B0604020202020204" pitchFamily="34" charset="0"/>
                <a:cs typeface="Arial" panose="020B0604020202020204" pitchFamily="34" charset="0"/>
              </a:rPr>
              <a:t>    </a:t>
            </a:r>
            <a:r>
              <a:rPr lang="en-US" altLang="zh-CN" sz="1780" b="1">
                <a:latin typeface="Arial" panose="020B0604020202020204" pitchFamily="34" charset="0"/>
                <a:cs typeface="Arial" panose="020B0604020202020204" pitchFamily="34" charset="0"/>
              </a:rPr>
              <a:t>We all know that indigenous tribes</a:t>
            </a:r>
            <a:r>
              <a:rPr lang="zh-CN" altLang="en-US" sz="1780" b="1">
                <a:latin typeface="Arial" panose="020B0604020202020204" pitchFamily="34" charset="0"/>
                <a:cs typeface="Arial" panose="020B0604020202020204" pitchFamily="34" charset="0"/>
              </a:rPr>
              <a:t>（部落）</a:t>
            </a:r>
            <a:r>
              <a:rPr lang="en-US" altLang="zh-CN" sz="1780" b="1">
                <a:latin typeface="Arial" panose="020B0604020202020204" pitchFamily="34" charset="0"/>
                <a:cs typeface="Arial" panose="020B0604020202020204" pitchFamily="34" charset="0"/>
              </a:rPr>
              <a:t>in rainforests support relatively few people, but they manage rainforests sustainably. These communities serve as guardians of an ancient wisdom and heritage passed down through generations. They possess a thorough, traditional knowledge of the forest ecosystem, using resources without exhausting them. By contrast, the wealthy landowners, large companies and illegal loggers, in their pursuit of financial gain, have done huge damage. Their deforestation and burning of tropical rainforests are already having severe effects on global climate, biodiversity, human health, and local and regional socioeconomics. </a:t>
            </a:r>
            <a:br>
              <a:rPr lang="en-US" altLang="zh-CN" sz="1780" b="1">
                <a:latin typeface="Arial" panose="020B0604020202020204" pitchFamily="34" charset="0"/>
                <a:cs typeface="Arial" panose="020B0604020202020204" pitchFamily="34" charset="0"/>
              </a:rPr>
            </a:br>
            <a:r>
              <a:rPr lang="en-US" altLang="zh-CN" sz="1780" b="1">
                <a:latin typeface="Arial" panose="020B0604020202020204" pitchFamily="34" charset="0"/>
                <a:cs typeface="Arial" panose="020B0604020202020204" pitchFamily="34" charset="0"/>
              </a:rPr>
              <a:t>    Faced with these accelerating impacts, we urgently need sustainable management of rainforest resources. A multi-faceted approach combining conservation, sustainable use, and international cooperation is essential for rainforest protection. </a:t>
            </a:r>
            <a:br>
              <a:rPr lang="en-US" altLang="zh-CN" sz="1780" b="1">
                <a:latin typeface="Arial" panose="020B0604020202020204" pitchFamily="34" charset="0"/>
                <a:cs typeface="Arial" panose="020B0604020202020204" pitchFamily="34" charset="0"/>
              </a:rPr>
            </a:br>
            <a:r>
              <a:rPr lang="en-US" altLang="en-US" sz="1780" b="1">
                <a:latin typeface="Arial" panose="020B0604020202020204" pitchFamily="34" charset="0"/>
                <a:cs typeface="Arial" panose="020B0604020202020204" pitchFamily="34" charset="0"/>
              </a:rPr>
              <a:t></a:t>
            </a:r>
            <a:r>
              <a:rPr lang="en-US" altLang="en-US" sz="1780" b="1">
                <a:latin typeface="微软雅黑" panose="020B0503020204020204" charset="-122"/>
                <a:ea typeface="微软雅黑" panose="020B0503020204020204" charset="-122"/>
                <a:cs typeface="Arial" panose="020B0604020202020204" pitchFamily="34" charset="0"/>
              </a:rPr>
              <a:t>●</a:t>
            </a:r>
            <a:r>
              <a:rPr lang="en-US" altLang="zh-CN" sz="1780" b="1">
                <a:latin typeface="Arial" panose="020B0604020202020204" pitchFamily="34" charset="0"/>
                <a:cs typeface="Arial" panose="020B0604020202020204" pitchFamily="34" charset="0"/>
              </a:rPr>
              <a:t>Selective logging and replanting—introduced in Malaysia (Figure 1)—avoids the completely destructive clear felling</a:t>
            </a:r>
            <a:r>
              <a:rPr lang="zh-CN" altLang="en-US" sz="1780" b="1">
                <a:latin typeface="Arial" panose="020B0604020202020204" pitchFamily="34" charset="0"/>
                <a:cs typeface="Arial" panose="020B0604020202020204" pitchFamily="34" charset="0"/>
              </a:rPr>
              <a:t>（砍伐）</a:t>
            </a:r>
            <a:r>
              <a:rPr lang="en-US" altLang="zh-CN" sz="1780" b="1">
                <a:latin typeface="Arial" panose="020B0604020202020204" pitchFamily="34" charset="0"/>
                <a:cs typeface="Arial" panose="020B0604020202020204" pitchFamily="34" charset="0"/>
              </a:rPr>
              <a:t>. </a:t>
            </a:r>
            <a:br>
              <a:rPr lang="en-US" altLang="zh-CN" sz="1780" b="1">
                <a:latin typeface="Arial" panose="020B0604020202020204" pitchFamily="34" charset="0"/>
                <a:cs typeface="Arial" panose="020B0604020202020204" pitchFamily="34" charset="0"/>
              </a:rPr>
            </a:br>
            <a:r>
              <a:rPr lang="en-US" altLang="en-US" sz="1780" b="1">
                <a:latin typeface="Arial" panose="020B0604020202020204" pitchFamily="34" charset="0"/>
                <a:cs typeface="Arial" panose="020B0604020202020204" pitchFamily="34" charset="0"/>
              </a:rPr>
              <a:t></a:t>
            </a:r>
            <a:r>
              <a:rPr lang="en-US" altLang="en-US" sz="1780" b="1">
                <a:latin typeface="微软雅黑" panose="020B0503020204020204" charset="-122"/>
                <a:ea typeface="微软雅黑" panose="020B0503020204020204" charset="-122"/>
                <a:cs typeface="Arial" panose="020B0604020202020204" pitchFamily="34" charset="0"/>
              </a:rPr>
              <a:t>●</a:t>
            </a:r>
            <a:r>
              <a:rPr lang="en-US" altLang="zh-CN" sz="1780" b="1">
                <a:latin typeface="Arial" panose="020B0604020202020204" pitchFamily="34" charset="0"/>
                <a:cs typeface="Arial" panose="020B0604020202020204" pitchFamily="34" charset="0"/>
              </a:rPr>
              <a:t>Ecotourism, such as in Costa Rica and Malaysia, introduces people to the natural world and provides long-term income to local people and governments. </a:t>
            </a:r>
            <a:br>
              <a:rPr lang="en-US" altLang="zh-CN" sz="1780" b="1">
                <a:latin typeface="Arial" panose="020B0604020202020204" pitchFamily="34" charset="0"/>
                <a:cs typeface="Arial" panose="020B0604020202020204" pitchFamily="34" charset="0"/>
              </a:rPr>
            </a:br>
            <a:r>
              <a:rPr lang="en-US" altLang="en-US" sz="1780" b="1">
                <a:latin typeface="Arial" panose="020B0604020202020204" pitchFamily="34" charset="0"/>
                <a:cs typeface="Arial" panose="020B0604020202020204" pitchFamily="34" charset="0"/>
              </a:rPr>
              <a:t></a:t>
            </a:r>
            <a:r>
              <a:rPr lang="en-US" altLang="en-US" sz="1780" b="1">
                <a:latin typeface="微软雅黑" panose="020B0503020204020204" charset="-122"/>
                <a:ea typeface="微软雅黑" panose="020B0503020204020204" charset="-122"/>
                <a:cs typeface="Arial" panose="020B0604020202020204" pitchFamily="34" charset="0"/>
              </a:rPr>
              <a:t>●</a:t>
            </a:r>
            <a:r>
              <a:rPr lang="en-US" altLang="zh-CN" sz="1780" b="1">
                <a:latin typeface="Arial" panose="020B0604020202020204" pitchFamily="34" charset="0"/>
                <a:cs typeface="Arial" panose="020B0604020202020204" pitchFamily="34" charset="0"/>
              </a:rPr>
              <a:t>Conservation and education encourages preservation of rainforests in national parks and nature reserves for scientific research (e. g. the Caura Basin, Venezuela). </a:t>
            </a:r>
            <a:br>
              <a:rPr lang="en-US" altLang="zh-CN" sz="1780" b="1">
                <a:latin typeface="Arial" panose="020B0604020202020204" pitchFamily="34" charset="0"/>
                <a:cs typeface="Arial" panose="020B0604020202020204" pitchFamily="34" charset="0"/>
              </a:rPr>
            </a:br>
            <a:r>
              <a:rPr lang="en-US" altLang="en-US" sz="1780" b="1">
                <a:latin typeface="Arial" panose="020B0604020202020204" pitchFamily="34" charset="0"/>
                <a:cs typeface="Arial" panose="020B0604020202020204" pitchFamily="34" charset="0"/>
              </a:rPr>
              <a:t></a:t>
            </a:r>
            <a:r>
              <a:rPr lang="en-US" altLang="en-US" sz="1780" b="1">
                <a:latin typeface="微软雅黑" panose="020B0503020204020204" charset="-122"/>
                <a:ea typeface="微软雅黑" panose="020B0503020204020204" charset="-122"/>
                <a:cs typeface="Arial" panose="020B0604020202020204" pitchFamily="34" charset="0"/>
              </a:rPr>
              <a:t>●</a:t>
            </a:r>
            <a:r>
              <a:rPr lang="en-US" altLang="zh-CN" sz="1780" b="1">
                <a:latin typeface="Arial" panose="020B0604020202020204" pitchFamily="34" charset="0"/>
                <a:cs typeface="Arial" panose="020B0604020202020204" pitchFamily="34" charset="0"/>
              </a:rPr>
              <a:t>International agreements recognize the global importance of rainforests in combating climate change. They include “debt-for-nature-swapping” agreements under which some donor countries and organisations reduce their debt repayment demands in return for calling a stop to destructive logging. </a:t>
            </a:r>
            <a:br>
              <a:rPr lang="en-US" altLang="zh-CN" sz="1780" b="1">
                <a:latin typeface="Arial" panose="020B0604020202020204" pitchFamily="34" charset="0"/>
                <a:cs typeface="Arial" panose="020B0604020202020204" pitchFamily="34" charset="0"/>
              </a:rPr>
            </a:br>
            <a:r>
              <a:rPr lang="en-US" altLang="zh-CN" sz="1780" b="1">
                <a:latin typeface="Arial" panose="020B0604020202020204" pitchFamily="34" charset="0"/>
                <a:cs typeface="Arial" panose="020B0604020202020204" pitchFamily="34" charset="0"/>
              </a:rPr>
              <a:t>    The Forest Stewardship Council (FSC) promotes sustainably managed forestry through education programmes and its FSC-labelled products.</a:t>
            </a:r>
            <a:endParaRPr lang="en-US" altLang="zh-CN" sz="1780" b="1">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254000"/>
            <a:ext cx="12065000" cy="762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2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阅读理解 </a:t>
            </a:r>
            <a:r>
              <a:rPr lang="zh-CN" altLang="en-US" sz="32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七选五</a:t>
            </a:r>
            <a:r>
              <a:rPr lang="en-US" sz="32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 - 长难句分析</a:t>
            </a:r>
            <a:endParaRPr lang="en-US" sz="3200"/>
          </a:p>
        </p:txBody>
      </p:sp>
      <p:sp>
        <p:nvSpPr>
          <p:cNvPr id="3" name="AutoShape 3"/>
          <p:cNvSpPr/>
          <p:nvPr/>
        </p:nvSpPr>
        <p:spPr>
          <a:xfrm>
            <a:off x="652145" y="1031875"/>
            <a:ext cx="11165205" cy="150812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929640" y="108966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原句 (Original Sentence)</a:t>
            </a:r>
            <a:endPar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762000" y="1504950"/>
            <a:ext cx="10991215" cy="103568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2200" b="1">
                <a:solidFill>
                  <a:schemeClr val="tx1"/>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rPr>
              <a:t>But </a:t>
            </a:r>
            <a:r>
              <a:rPr lang="en-US" altLang="zh-CN" sz="2200" b="1">
                <a:solidFill>
                  <a:schemeClr val="accent4">
                    <a:lumMod val="50000"/>
                  </a:schemeClr>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rPr>
              <a:t>honoring people</a:t>
            </a:r>
            <a:r>
              <a:rPr lang="en-US" altLang="zh-CN" sz="2200" b="1">
                <a:solidFill>
                  <a:schemeClr val="tx1"/>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rPr>
              <a:t> (responsible for killing) (through street names) </a:t>
            </a:r>
            <a:r>
              <a:rPr lang="en-US" altLang="zh-CN" sz="2200" b="1">
                <a:solidFill>
                  <a:schemeClr val="accent2">
                    <a:lumMod val="75000"/>
                  </a:schemeClr>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rPr>
              <a:t>preserves a celebratory view of that past</a:t>
            </a:r>
            <a:r>
              <a:rPr lang="en-US" altLang="zh-CN" sz="2200" b="1">
                <a:solidFill>
                  <a:schemeClr val="tx1"/>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rPr>
              <a:t> and </a:t>
            </a:r>
            <a:r>
              <a:rPr lang="en-US" altLang="zh-CN" sz="2200" b="1">
                <a:solidFill>
                  <a:schemeClr val="accent2">
                    <a:lumMod val="75000"/>
                  </a:schemeClr>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rPr>
              <a:t>normalises it in daily life</a:t>
            </a:r>
            <a:r>
              <a:rPr lang="en-US" altLang="zh-CN" sz="2200" b="1">
                <a:solidFill>
                  <a:schemeClr val="tx1"/>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rPr>
              <a:t>.</a:t>
            </a:r>
            <a:endParaRPr lang="zh-CN" altLang="en-US" sz="2200" b="1">
              <a:solidFill>
                <a:schemeClr val="tx1"/>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endParaRPr>
          </a:p>
        </p:txBody>
      </p:sp>
      <p:sp>
        <p:nvSpPr>
          <p:cNvPr id="7" name="AutoShape 7"/>
          <p:cNvSpPr/>
          <p:nvPr/>
        </p:nvSpPr>
        <p:spPr>
          <a:xfrm>
            <a:off x="652145" y="2809875"/>
            <a:ext cx="11165205" cy="1989455"/>
          </a:xfrm>
          <a:prstGeom prst="roundRect">
            <a:avLst>
              <a:gd name="adj" fmla="val 8333"/>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9" name="AutoShape 9"/>
          <p:cNvSpPr/>
          <p:nvPr/>
        </p:nvSpPr>
        <p:spPr>
          <a:xfrm>
            <a:off x="929640" y="291973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结构分析 (Structure Analysis)</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0" name="AutoShape 10"/>
          <p:cNvSpPr/>
          <p:nvPr/>
        </p:nvSpPr>
        <p:spPr>
          <a:xfrm>
            <a:off x="975360" y="3303270"/>
            <a:ext cx="10711180" cy="140589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buClr>
                <a:srgbClr val="808080"/>
              </a:buClr>
              <a:buNone/>
            </a:pPr>
            <a:r>
              <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动名词短语作主语，并列谓语</a:t>
            </a:r>
            <a:r>
              <a:rPr lang="en-US" altLang="zh-CN"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 preserves &amp; normalises</a:t>
            </a:r>
            <a:r>
              <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zh-CN" altLang="en-US" sz="24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nvSpPr>
        <p:spPr>
          <a:xfrm>
            <a:off x="652145" y="5080000"/>
            <a:ext cx="11165205" cy="152844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13" name="AutoShape 13"/>
          <p:cNvSpPr/>
          <p:nvPr/>
        </p:nvSpPr>
        <p:spPr>
          <a:xfrm>
            <a:off x="929640" y="514985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参考翻译 (Reference Translation)</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nvSpPr>
        <p:spPr>
          <a:xfrm>
            <a:off x="929005" y="5588000"/>
            <a:ext cx="10757535" cy="90487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rPr>
              <a:t>以刽子手之名命名街道，是对过往的颂扬，并使其在日常生活中被合理化。</a:t>
            </a:r>
            <a:endPar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0"/>
                                        </p:tgtEl>
                                        <p:attrNameLst>
                                          <p:attrName>style.visibility</p:attrName>
                                        </p:attrNameLst>
                                      </p:cBhvr>
                                      <p:to>
                                        <p:strVal val="visible"/>
                                      </p:to>
                                    </p:set>
                                    <p:anim calcmode="discrete" valueType="clr">
                                      <p:cBhvr override="childStyle">
                                        <p:cTn id="12"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0"/>
                                        </p:tgtEl>
                                        <p:attrNameLst>
                                          <p:attrName>fillcolor</p:attrName>
                                        </p:attrNameLst>
                                      </p:cBhvr>
                                      <p:tavLst>
                                        <p:tav tm="0">
                                          <p:val>
                                            <p:clrVal>
                                              <a:schemeClr val="accent2"/>
                                            </p:clrVal>
                                          </p:val>
                                        </p:tav>
                                        <p:tav tm="50000">
                                          <p:val>
                                            <p:clrVal>
                                              <a:schemeClr val="hlink"/>
                                            </p:clrVal>
                                          </p:val>
                                        </p:tav>
                                      </p:tavLst>
                                    </p:anim>
                                    <p:set>
                                      <p:cBhvr>
                                        <p:cTn id="14" dur="80"/>
                                        <p:tgtEl>
                                          <p:spTgt spid="10"/>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strVal val="#ppt_w*0.70"/>
                                          </p:val>
                                        </p:tav>
                                        <p:tav tm="100000">
                                          <p:val>
                                            <p:strVal val="#ppt_w"/>
                                          </p:val>
                                        </p:tav>
                                      </p:tavLst>
                                    </p:anim>
                                    <p:anim calcmode="lin" valueType="num">
                                      <p:cBhvr>
                                        <p:cTn id="20" dur="1000" fill="hold"/>
                                        <p:tgtEl>
                                          <p:spTgt spid="14"/>
                                        </p:tgtEl>
                                        <p:attrNameLst>
                                          <p:attrName>ppt_h</p:attrName>
                                        </p:attrNameLst>
                                      </p:cBhvr>
                                      <p:tavLst>
                                        <p:tav tm="0">
                                          <p:val>
                                            <p:strVal val="#ppt_h"/>
                                          </p:val>
                                        </p:tav>
                                        <p:tav tm="100000">
                                          <p:val>
                                            <p:strVal val="#ppt_h"/>
                                          </p:val>
                                        </p:tav>
                                      </p:tavLst>
                                    </p:anim>
                                    <p:animEffect transition="in" filter="fade">
                                      <p:cBhvr>
                                        <p:cTn id="2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0" grpId="0"/>
      <p:bldP spid="10" grpId="1"/>
      <p:bldP spid="14" grpId="0"/>
      <p:bldP spid="14"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1"/>
          <p:cNvSpPr txBox="1"/>
          <p:nvPr/>
        </p:nvSpPr>
        <p:spPr>
          <a:xfrm>
            <a:off x="530860" y="3952875"/>
            <a:ext cx="11446510" cy="2292985"/>
          </a:xfrm>
          <a:prstGeom prst="rect">
            <a:avLst/>
          </a:prstGeom>
          <a:noFill/>
        </p:spPr>
        <p:txBody>
          <a:bodyPr wrap="square" rtlCol="0">
            <a:noAutofit/>
          </a:bodyPr>
          <a:lstStyle/>
          <a:p>
            <a:pPr>
              <a:lnSpc>
                <a:spcPct val="130000"/>
              </a:lnSpc>
              <a:spcBef>
                <a:spcPts val="0"/>
              </a:spcBef>
              <a:spcAft>
                <a:spcPts val="0"/>
              </a:spcAft>
            </a:pPr>
            <a:r>
              <a:rPr lang="zh-CN" altLang="en-US" sz="23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完形填空</a:t>
            </a:r>
            <a:endParaRPr lang="zh-CN" altLang="en-US" sz="23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a:p>
            <a:pPr>
              <a:lnSpc>
                <a:spcPct val="130000"/>
              </a:lnSpc>
              <a:spcBef>
                <a:spcPts val="0"/>
              </a:spcBef>
              <a:spcAft>
                <a:spcPts val="0"/>
              </a:spcAft>
            </a:pPr>
            <a:r>
              <a:rPr lang="zh-CN" altLang="en-US" sz="23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语篇类型：记叙文</a:t>
            </a:r>
            <a:endParaRPr lang="zh-CN" altLang="en-US" sz="23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a:p>
            <a:pPr>
              <a:lnSpc>
                <a:spcPct val="130000"/>
              </a:lnSpc>
              <a:spcBef>
                <a:spcPts val="0"/>
              </a:spcBef>
              <a:spcAft>
                <a:spcPts val="0"/>
              </a:spcAft>
            </a:pPr>
            <a:r>
              <a:rPr lang="zh-CN" altLang="en-US" sz="23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主题语境：人与社会</a:t>
            </a:r>
            <a:r>
              <a:rPr lang="en-US" altLang="zh-CN" sz="23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a:t>
            </a:r>
            <a:r>
              <a:rPr lang="zh-CN" altLang="en-US" sz="23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科技与医疗</a:t>
            </a:r>
            <a:endParaRPr lang="zh-CN" altLang="en-US" sz="23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a:p>
            <a:pPr>
              <a:lnSpc>
                <a:spcPct val="130000"/>
              </a:lnSpc>
              <a:spcBef>
                <a:spcPts val="0"/>
              </a:spcBef>
              <a:spcAft>
                <a:spcPts val="0"/>
              </a:spcAft>
            </a:pPr>
            <a:r>
              <a:rPr lang="zh-CN" altLang="en-US" sz="23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语篇导读：文章主要讲的是眼科医生詹姆斯</a:t>
            </a:r>
            <a:r>
              <a:rPr lang="en-US" altLang="zh-CN" sz="23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a:t>
            </a:r>
            <a:r>
              <a:rPr lang="zh-CN" altLang="en-US" sz="23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梁因繁重的文书工作而失去家庭时间，后来借助</a:t>
            </a:r>
            <a:r>
              <a:rPr lang="en-US" altLang="zh-CN" sz="23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AI</a:t>
            </a:r>
            <a:r>
              <a:rPr lang="zh-CN" altLang="en-US" sz="23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数字助手（智能抄写员）解放了自己，从而能够更好地与患者互动并兼顾家庭。</a:t>
            </a:r>
            <a:endParaRPr lang="zh-CN" altLang="en-US" sz="23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p:txBody>
      </p:sp>
      <p:pic>
        <p:nvPicPr>
          <p:cNvPr id="2" name="图片 1" descr="完形"/>
          <p:cNvPicPr>
            <a:picLocks noChangeAspect="1"/>
          </p:cNvPicPr>
          <p:nvPr/>
        </p:nvPicPr>
        <p:blipFill>
          <a:blip r:embed="rId1"/>
          <a:srcRect b="9643"/>
          <a:stretch>
            <a:fillRect/>
          </a:stretch>
        </p:blipFill>
        <p:spPr>
          <a:xfrm>
            <a:off x="2430780" y="44450"/>
            <a:ext cx="7692390" cy="3908425"/>
          </a:xfrm>
          <a:prstGeom prst="rect">
            <a:avLst/>
          </a:prstGeom>
        </p:spPr>
      </p:pic>
    </p:spTree>
    <p:custDataLst>
      <p:tags r:id="rId2"/>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62230"/>
            <a:ext cx="11971655" cy="6920230"/>
          </a:xfrm>
        </p:spPr>
        <p:txBody>
          <a:bodyPr>
            <a:noAutofit/>
          </a:bodyPr>
          <a:lstStyle/>
          <a:p>
            <a:pPr indent="457200" algn="just" fontAlgn="auto">
              <a:lnSpc>
                <a:spcPct val="150000"/>
              </a:lnSpc>
              <a:spcAft>
                <a:spcPts val="0"/>
              </a:spcAft>
              <a:buNone/>
            </a:pPr>
            <a:r>
              <a:rPr lang="en-US" altLang="zh-CN" sz="1800" b="1">
                <a:latin typeface="Arial" panose="020B0604020202020204" pitchFamily="34" charset="0"/>
                <a:cs typeface="Arial" panose="020B0604020202020204" pitchFamily="34" charset="0"/>
              </a:rPr>
              <a:t>   Dr. James Leong is an eye doctor in Wellington. For years, his demanding schedule was a constant __41__—caught in a tug-of-war between his patients and a mountain of paperwork. Every day was a __42__. He’d see up to 50 patients, then spend his evenings and weekends buried under medical notes and reports. “The exhausting routine __43__ me of family time. When my daughter asked why I missed her school play again, I showed her the __44__ pile of charts in my trunk.” Dr. Leong said. </a:t>
            </a:r>
            <a:endParaRPr lang="en-US" altLang="zh-CN" sz="18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800" b="1">
                <a:latin typeface="Arial" panose="020B0604020202020204" pitchFamily="34" charset="0"/>
                <a:cs typeface="Arial" panose="020B0604020202020204" pitchFamily="34" charset="0"/>
              </a:rPr>
              <a:t>Just when it seemed like things couldn’t get any __45__, a new technology entered the picture—a digital assistant called an AI scribe. This “co-pilot” listens to doctor-patient __46__, instantly transcribes</a:t>
            </a:r>
            <a:r>
              <a:rPr lang="zh-CN" altLang="en-US" sz="1800" b="1">
                <a:latin typeface="Arial" panose="020B0604020202020204" pitchFamily="34" charset="0"/>
                <a:cs typeface="Arial" panose="020B0604020202020204" pitchFamily="34" charset="0"/>
              </a:rPr>
              <a:t>（记录）</a:t>
            </a:r>
            <a:r>
              <a:rPr lang="en-US" altLang="zh-CN" sz="1800" b="1">
                <a:latin typeface="Arial" panose="020B0604020202020204" pitchFamily="34" charset="0"/>
                <a:cs typeface="Arial" panose="020B0604020202020204" pitchFamily="34" charset="0"/>
              </a:rPr>
              <a:t>notes, drafts reports, and organizes documentation. </a:t>
            </a:r>
            <a:endParaRPr lang="en-US" altLang="zh-CN" sz="18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800" b="1">
                <a:latin typeface="Arial" panose="020B0604020202020204" pitchFamily="34" charset="0"/>
                <a:cs typeface="Arial" panose="020B0604020202020204" pitchFamily="34" charset="0"/>
              </a:rPr>
              <a:t>Now Dr. Leong is no longer __47__ to a keyboard, free to do what he does best: __48__ with his patients. “It __49__ my human intelligence for where it matters most,” he says. The __50__ is transformative. Dr. Leong can see a patient and have a follow-up letter __51__ by the time they reach reception. Over the last three months alone, the new tech has __52__ over 250,000 specialist consultations in New Zealand and Australia. </a:t>
            </a:r>
            <a:endParaRPr lang="en-US" altLang="zh-CN" sz="18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800" b="1">
                <a:latin typeface="Arial" panose="020B0604020202020204" pitchFamily="34" charset="0"/>
                <a:cs typeface="Arial" panose="020B0604020202020204" pitchFamily="34" charset="0"/>
              </a:rPr>
              <a:t>This is more than just a story about __53__; it’s a solution that gives doctors back their time and passion for __54__. For Dr. Leong, it’s finally possible to be both a dedicated physician and a present __55__.</a:t>
            </a:r>
            <a:endParaRPr lang="en-US" altLang="zh-CN" sz="1800" b="1">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6515" y="84455"/>
            <a:ext cx="12135485" cy="2058670"/>
          </a:xfrm>
        </p:spPr>
        <p:txBody>
          <a:bodyPr>
            <a:noAutofit/>
          </a:bodyPr>
          <a:lstStyle/>
          <a:p>
            <a:pPr marL="0" lvl="1" indent="711200" algn="just" fontAlgn="auto">
              <a:lnSpc>
                <a:spcPts val="3180"/>
              </a:lnSpc>
            </a:pPr>
            <a:r>
              <a:rPr lang="en-US" altLang="zh-CN" sz="3200" dirty="0">
                <a:latin typeface="Times New Roman" panose="02020603050405020304" charset="0"/>
                <a:ea typeface="华文新魏" panose="02010800040101010101" charset="-122"/>
                <a:cs typeface="Times New Roman" panose="02020603050405020304" charset="0"/>
                <a:sym typeface="+mn-ea"/>
              </a:rPr>
              <a:t>Dr. James Leong is an eye doctor in Wellington. For years, his demanding schedule was a constant __41__—caught in a </a:t>
            </a:r>
            <a:r>
              <a:rPr lang="en-US" altLang="zh-CN" sz="3200" b="1" dirty="0">
                <a:solidFill>
                  <a:schemeClr val="accent1"/>
                </a:solidFill>
                <a:effectLst>
                  <a:outerShdw blurRad="38100" dist="25400" dir="5400000" algn="ctr" rotWithShape="0">
                    <a:srgbClr val="6E747A">
                      <a:alpha val="43000"/>
                    </a:srgbClr>
                  </a:outerShdw>
                </a:effectLst>
                <a:latin typeface="Times New Roman" panose="02020603050405020304" charset="0"/>
                <a:ea typeface="华文新魏" panose="02010800040101010101" charset="-122"/>
                <a:cs typeface="Times New Roman" panose="02020603050405020304" charset="0"/>
                <a:sym typeface="+mn-ea"/>
              </a:rPr>
              <a:t>tug-of-war between his patients and a mountain of paperwork</a:t>
            </a:r>
            <a:r>
              <a:rPr lang="en-US" altLang="zh-CN" sz="3200" dirty="0">
                <a:latin typeface="Times New Roman" panose="02020603050405020304" charset="0"/>
                <a:ea typeface="华文新魏" panose="02010800040101010101" charset="-122"/>
                <a:cs typeface="Times New Roman" panose="02020603050405020304" charset="0"/>
                <a:sym typeface="+mn-ea"/>
              </a:rPr>
              <a:t>. Every day was a __42__. He’d see up to 50 patients, then </a:t>
            </a:r>
            <a:r>
              <a:rPr lang="en-US" altLang="zh-CN" sz="3200" b="1" dirty="0">
                <a:solidFill>
                  <a:schemeClr val="accent1"/>
                </a:solidFill>
                <a:effectLst>
                  <a:outerShdw blurRad="38100" dist="25400" dir="5400000" algn="ctr" rotWithShape="0">
                    <a:srgbClr val="6E747A">
                      <a:alpha val="43000"/>
                    </a:srgbClr>
                  </a:outerShdw>
                </a:effectLst>
                <a:latin typeface="Times New Roman" panose="02020603050405020304" charset="0"/>
                <a:ea typeface="华文新魏" panose="02010800040101010101" charset="-122"/>
                <a:cs typeface="Times New Roman" panose="02020603050405020304" charset="0"/>
                <a:sym typeface="+mn-ea"/>
              </a:rPr>
              <a:t>spend his evenings and weekends</a:t>
            </a:r>
            <a:r>
              <a:rPr lang="en-US" altLang="zh-CN" sz="3200" dirty="0">
                <a:latin typeface="Times New Roman" panose="02020603050405020304" charset="0"/>
                <a:ea typeface="华文新魏" panose="02010800040101010101" charset="-122"/>
                <a:cs typeface="Times New Roman" panose="02020603050405020304" charset="0"/>
                <a:sym typeface="+mn-ea"/>
              </a:rPr>
              <a:t> </a:t>
            </a:r>
            <a:r>
              <a:rPr lang="en-US" altLang="zh-CN" sz="3200" b="1" dirty="0">
                <a:solidFill>
                  <a:schemeClr val="accent1"/>
                </a:solidFill>
                <a:effectLst>
                  <a:outerShdw blurRad="38100" dist="25400" dir="5400000" algn="ctr" rotWithShape="0">
                    <a:srgbClr val="6E747A">
                      <a:alpha val="43000"/>
                    </a:srgbClr>
                  </a:outerShdw>
                </a:effectLst>
                <a:latin typeface="Times New Roman" panose="02020603050405020304" charset="0"/>
                <a:ea typeface="华文新魏" panose="02010800040101010101" charset="-122"/>
                <a:cs typeface="Times New Roman" panose="02020603050405020304" charset="0"/>
                <a:sym typeface="+mn-ea"/>
              </a:rPr>
              <a:t>buried under medical notes and reports</a:t>
            </a:r>
            <a:r>
              <a:rPr lang="en-US" altLang="zh-CN" sz="3200" dirty="0">
                <a:latin typeface="Times New Roman" panose="02020603050405020304" charset="0"/>
                <a:ea typeface="华文新魏" panose="02010800040101010101" charset="-122"/>
                <a:cs typeface="Times New Roman" panose="02020603050405020304" charset="0"/>
                <a:sym typeface="+mn-ea"/>
              </a:rPr>
              <a:t>.</a:t>
            </a:r>
            <a:endParaRPr lang="en-US" altLang="zh-CN" sz="3200" dirty="0">
              <a:latin typeface="Times New Roman" panose="02020603050405020304" charset="0"/>
              <a:ea typeface="华文新魏" panose="02010800040101010101" charset="-122"/>
              <a:cs typeface="Times New Roman" panose="02020603050405020304" charset="0"/>
              <a:sym typeface="+mn-ea"/>
            </a:endParaRPr>
          </a:p>
        </p:txBody>
      </p:sp>
      <p:graphicFrame>
        <p:nvGraphicFramePr>
          <p:cNvPr id="2" name="表格 1"/>
          <p:cNvGraphicFramePr/>
          <p:nvPr>
            <p:custDataLst>
              <p:tags r:id="rId1"/>
            </p:custDataLst>
          </p:nvPr>
        </p:nvGraphicFramePr>
        <p:xfrm>
          <a:off x="160020" y="3735705"/>
          <a:ext cx="11160125" cy="2590800"/>
        </p:xfrm>
        <a:graphic>
          <a:graphicData uri="http://schemas.openxmlformats.org/drawingml/2006/table">
            <a:tbl>
              <a:tblPr firstRow="1" bandRow="1">
                <a:tableStyleId>{5C22544A-7EE6-4342-B048-85BDC9FD1C3A}</a:tableStyleId>
              </a:tblPr>
              <a:tblGrid>
                <a:gridCol w="645160"/>
                <a:gridCol w="2493645"/>
                <a:gridCol w="2327275"/>
                <a:gridCol w="2749550"/>
                <a:gridCol w="2944495"/>
              </a:tblGrid>
              <a:tr h="579120">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a:t>
                      </a:r>
                      <a:r>
                        <a:rPr lang="zh-CN" altLang="en-US" sz="3200" b="0" u="none" strike="noStrike" kern="1200" dirty="0">
                          <a:solidFill>
                            <a:schemeClr val="tx1"/>
                          </a:solidFill>
                          <a:latin typeface="Times New Roman" panose="02020603050405020304" charset="0"/>
                          <a:ea typeface="宋体" panose="02010600030101010101" pitchFamily="2" charset="-122"/>
                          <a:cs typeface="+mn-cs"/>
                          <a:sym typeface="+mn-ea"/>
                        </a:rPr>
                        <a:t>1</a:t>
                      </a:r>
                      <a:endParaRPr lang="zh-CN" altLang="en-US"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algn="l" fontAlgn="ct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A. choice</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algn="l">
                        <a:buClrTx/>
                        <a:buSzTx/>
                        <a:buFontTx/>
                      </a:pPr>
                      <a:r>
                        <a:rPr lang="en-US" altLang="zh-CN" sz="3200" b="0" kern="1200" dirty="0">
                          <a:solidFill>
                            <a:schemeClr val="tx1"/>
                          </a:solidFill>
                          <a:latin typeface="Times New Roman" panose="02020603050405020304" charset="0"/>
                          <a:ea typeface="宋体" panose="02010600030101010101" pitchFamily="2" charset="-122"/>
                          <a:cs typeface="+mn-cs"/>
                          <a:sym typeface="+mn-ea"/>
                        </a:rPr>
                        <a:t>B. change </a:t>
                      </a: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C. reminder</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D. battle</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r>
              <a:tr h="579120">
                <a:tc>
                  <a:txBody>
                    <a:bodyPr/>
                    <a:lstStyle/>
                    <a:p>
                      <a:pPr algn="ctr">
                        <a:buClrTx/>
                        <a:buSzTx/>
                        <a:buFontTx/>
                        <a:buNone/>
                      </a:pPr>
                      <a:endParaRPr lang="zh-CN" alt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rgbClr val="C5E0B4"/>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r>
              <a:tr h="853440">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42</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A. </a:t>
                      </a:r>
                      <a:r>
                        <a:rPr lang="en-US" altLang="zh-CN" sz="3200" b="0">
                          <a:solidFill>
                            <a:srgbClr val="000000"/>
                          </a:solidFill>
                          <a:latin typeface="Times New Roman" panose="02020603050405020304" charset="0"/>
                          <a:cs typeface="Times New Roman" panose="02020603050405020304" charset="0"/>
                        </a:rPr>
                        <a:t>risk</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B. </a:t>
                      </a:r>
                      <a:r>
                        <a:rPr lang="en-US" altLang="zh-CN" sz="3200" b="0">
                          <a:solidFill>
                            <a:srgbClr val="000000"/>
                          </a:solidFill>
                          <a:latin typeface="Times New Roman" panose="02020603050405020304" charset="0"/>
                          <a:cs typeface="Times New Roman" panose="02020603050405020304" charset="0"/>
                        </a:rPr>
                        <a:t>rush</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C. </a:t>
                      </a:r>
                      <a:r>
                        <a:rPr lang="en-US" sz="3200">
                          <a:solidFill>
                            <a:srgbClr val="000000"/>
                          </a:solidFill>
                          <a:latin typeface="Times New Roman" panose="02020603050405020304" charset="0"/>
                          <a:cs typeface="Times New Roman" panose="02020603050405020304" charset="0"/>
                          <a:sym typeface="+mn-ea"/>
                        </a:rPr>
                        <a:t>blessing</a:t>
                      </a:r>
                      <a:endParaRPr lang="en-US"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D.</a:t>
                      </a:r>
                      <a:r>
                        <a:rPr lang="en-US" altLang="zh-CN" sz="3200" b="0">
                          <a:solidFill>
                            <a:srgbClr val="000000"/>
                          </a:solidFill>
                          <a:latin typeface="Times New Roman" panose="02020603050405020304" charset="0"/>
                          <a:cs typeface="Times New Roman" panose="02020603050405020304" charset="0"/>
                        </a:rPr>
                        <a:t> experiment</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r>
            </a:tbl>
          </a:graphicData>
        </a:graphic>
      </p:graphicFrame>
      <p:pic>
        <p:nvPicPr>
          <p:cNvPr id="7" name="Picture 4"/>
          <p:cNvPicPr>
            <a:picLocks noChangeAspect="1" noChangeArrowheads="1"/>
          </p:cNvPicPr>
          <p:nvPr/>
        </p:nvPicPr>
        <p:blipFill>
          <a:blip r:embed="rId2"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3235885" y="4933849"/>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文本框 52"/>
          <p:cNvSpPr txBox="1"/>
          <p:nvPr>
            <p:custDataLst>
              <p:tags r:id="rId3"/>
            </p:custDataLst>
          </p:nvPr>
        </p:nvSpPr>
        <p:spPr>
          <a:xfrm>
            <a:off x="937260" y="2536825"/>
            <a:ext cx="11043920" cy="1198880"/>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41.</a:t>
            </a:r>
            <a:r>
              <a:rPr lang="zh-CN" altLang="en-US" sz="2400" b="1" dirty="0">
                <a:latin typeface="Times New Roman" panose="02020603050405020304" charset="0"/>
                <a:ea typeface="宋体" panose="02010600030101010101" pitchFamily="2" charset="-122"/>
                <a:sym typeface="+mn-ea"/>
              </a:rPr>
              <a:t>名词词义辨析与上下文语境。前文提到他的日程安排是</a:t>
            </a:r>
            <a:r>
              <a:rPr lang="en-US" altLang="zh-CN" sz="2400" b="1" dirty="0">
                <a:latin typeface="Times New Roman" panose="02020603050405020304" charset="0"/>
                <a:ea typeface="宋体" panose="02010600030101010101" pitchFamily="2" charset="-122"/>
                <a:sym typeface="+mn-ea"/>
              </a:rPr>
              <a:t>“a tug-of-war between his patients and a mountain of paperwork”</a:t>
            </a:r>
            <a:r>
              <a:rPr lang="zh-CN" altLang="en-US" sz="2400" b="1" dirty="0">
                <a:latin typeface="Times New Roman" panose="02020603050405020304" charset="0"/>
                <a:ea typeface="宋体" panose="02010600030101010101" pitchFamily="2" charset="-122"/>
                <a:sym typeface="+mn-ea"/>
              </a:rPr>
              <a:t>（在病人和成堆的文书之间拔河），这种拉锯战是一种</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战斗</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a:t>
            </a:r>
            <a:endParaRPr lang="zh-CN" altLang="en-US" sz="2400" b="1" dirty="0">
              <a:latin typeface="Times New Roman" panose="02020603050405020304" charset="0"/>
              <a:ea typeface="宋体" panose="02010600030101010101" pitchFamily="2" charset="-122"/>
              <a:sym typeface="+mn-ea"/>
            </a:endParaRPr>
          </a:p>
        </p:txBody>
      </p:sp>
      <p:pic>
        <p:nvPicPr>
          <p:cNvPr id="10" name="Picture 4"/>
          <p:cNvPicPr>
            <a:picLocks noChangeAspect="1" noChangeArrowheads="1"/>
          </p:cNvPicPr>
          <p:nvPr>
            <p:custDataLst>
              <p:tags r:id="rId4"/>
            </p:custDataLst>
          </p:nvPr>
        </p:nvPicPr>
        <p:blipFill>
          <a:blip r:embed="rId2"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8407740" y="3817039"/>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文本框 18"/>
          <p:cNvSpPr txBox="1"/>
          <p:nvPr>
            <p:custDataLst>
              <p:tags r:id="rId5"/>
            </p:custDataLst>
          </p:nvPr>
        </p:nvSpPr>
        <p:spPr>
          <a:xfrm>
            <a:off x="898525" y="5910580"/>
            <a:ext cx="11043285" cy="791210"/>
          </a:xfrm>
          <a:prstGeom prst="rect">
            <a:avLst/>
          </a:prstGeom>
          <a:solidFill>
            <a:srgbClr val="FFC000"/>
          </a:solidFill>
          <a:ln w="19050">
            <a:noFill/>
          </a:ln>
        </p:spPr>
        <p:txBody>
          <a:bodyPr wrap="square">
            <a:noAutofit/>
          </a:bodyPr>
          <a:lstStyle/>
          <a:p>
            <a:pPr>
              <a:defRPr/>
            </a:pPr>
            <a:r>
              <a:rPr lang="en-US" altLang="zh-CN" sz="2400" b="1" dirty="0">
                <a:latin typeface="Times New Roman" panose="02020603050405020304" charset="0"/>
                <a:ea typeface="宋体" panose="02010600030101010101" pitchFamily="2" charset="-122"/>
                <a:sym typeface="+mn-ea"/>
              </a:rPr>
              <a:t>42.</a:t>
            </a:r>
            <a:r>
              <a:rPr lang="zh-CN" altLang="en-US" sz="2400" b="1" dirty="0">
                <a:latin typeface="Times New Roman" panose="02020603050405020304" charset="0"/>
                <a:ea typeface="宋体" panose="02010600030101010101" pitchFamily="2" charset="-122"/>
                <a:sym typeface="+mn-ea"/>
              </a:rPr>
              <a:t>名词词义辨析与语境理解。他每天要看多达</a:t>
            </a:r>
            <a:r>
              <a:rPr lang="en-US" altLang="zh-CN" sz="2400" b="1" dirty="0">
                <a:latin typeface="Times New Roman" panose="02020603050405020304" charset="0"/>
                <a:ea typeface="宋体" panose="02010600030101010101" pitchFamily="2" charset="-122"/>
                <a:sym typeface="+mn-ea"/>
              </a:rPr>
              <a:t>50</a:t>
            </a:r>
            <a:r>
              <a:rPr lang="zh-CN" altLang="en-US" sz="2400" b="1" dirty="0">
                <a:latin typeface="Times New Roman" panose="02020603050405020304" charset="0"/>
                <a:ea typeface="宋体" panose="02010600030101010101" pitchFamily="2" charset="-122"/>
                <a:sym typeface="+mn-ea"/>
              </a:rPr>
              <a:t>个病人，晚上和周末还要处理文书，这种日子是忙碌而仓促的，</a:t>
            </a:r>
            <a:r>
              <a:rPr lang="en-US" altLang="zh-CN" sz="2400" b="1" dirty="0">
                <a:latin typeface="Times New Roman" panose="02020603050405020304" charset="0"/>
                <a:ea typeface="宋体" panose="02010600030101010101" pitchFamily="2" charset="-122"/>
                <a:sym typeface="+mn-ea"/>
              </a:rPr>
              <a:t>“a rush”</a:t>
            </a:r>
            <a:r>
              <a:rPr lang="zh-CN" altLang="en-US" sz="2400" b="1" dirty="0">
                <a:latin typeface="Times New Roman" panose="02020603050405020304" charset="0"/>
                <a:ea typeface="宋体" panose="02010600030101010101" pitchFamily="2" charset="-122"/>
                <a:sym typeface="+mn-ea"/>
              </a:rPr>
              <a:t>表示</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一阵忙碌</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a:t>
            </a:r>
            <a:endParaRPr lang="zh-CN" altLang="en-US" sz="2400" b="1" dirty="0">
              <a:latin typeface="Times New Roman" panose="02020603050405020304" charset="0"/>
              <a:ea typeface="宋体" panose="02010600030101010101" pitchFamily="2" charset="-122"/>
              <a:sym typeface="+mn-ea"/>
            </a:endParaRPr>
          </a:p>
        </p:txBody>
      </p:sp>
      <p:sp>
        <p:nvSpPr>
          <p:cNvPr id="9" name="文本框 8"/>
          <p:cNvSpPr txBox="1"/>
          <p:nvPr>
            <p:custDataLst>
              <p:tags r:id="rId6"/>
            </p:custDataLst>
          </p:nvPr>
        </p:nvSpPr>
        <p:spPr>
          <a:xfrm>
            <a:off x="3689985" y="5262245"/>
            <a:ext cx="1370330" cy="460375"/>
          </a:xfrm>
          <a:prstGeom prst="rect">
            <a:avLst/>
          </a:prstGeom>
          <a:noFill/>
        </p:spPr>
        <p:txBody>
          <a:bodyPr wrap="square" rtlCol="0" anchor="t">
            <a:spAutoFit/>
          </a:bodyPr>
          <a:p>
            <a:pPr algn="l">
              <a:buClrTx/>
              <a:buSzTx/>
              <a:buFontTx/>
              <a:buNone/>
            </a:pPr>
            <a:r>
              <a:rPr lang="en-US" altLang="zh-CN" sz="2400" b="1" dirty="0">
                <a:solidFill>
                  <a:srgbClr val="FF0000"/>
                </a:solidFill>
                <a:sym typeface="+mn-ea"/>
              </a:rPr>
              <a:t>n</a:t>
            </a:r>
            <a:r>
              <a:rPr lang="zh-CN" altLang="en-US" sz="2400" b="1" dirty="0">
                <a:solidFill>
                  <a:srgbClr val="FF0000"/>
                </a:solidFill>
                <a:sym typeface="+mn-ea"/>
              </a:rPr>
              <a:t>.匆忙</a:t>
            </a:r>
            <a:endParaRPr lang="en-US" altLang="zh-CN" sz="2400" b="1" dirty="0">
              <a:solidFill>
                <a:srgbClr val="FF0000"/>
              </a:solidFill>
              <a:sym typeface="+mn-ea"/>
            </a:endParaRPr>
          </a:p>
        </p:txBody>
      </p:sp>
      <p:sp>
        <p:nvSpPr>
          <p:cNvPr id="4" name="文本框 3"/>
          <p:cNvSpPr txBox="1"/>
          <p:nvPr>
            <p:custDataLst>
              <p:tags r:id="rId7"/>
            </p:custDataLst>
          </p:nvPr>
        </p:nvSpPr>
        <p:spPr>
          <a:xfrm>
            <a:off x="6094730" y="4236085"/>
            <a:ext cx="1388110" cy="460375"/>
          </a:xfrm>
          <a:prstGeom prst="rect">
            <a:avLst/>
          </a:prstGeom>
          <a:noFill/>
        </p:spPr>
        <p:txBody>
          <a:bodyPr wrap="square" rtlCol="0" anchor="t">
            <a:spAutoFit/>
          </a:bodyPr>
          <a:p>
            <a:pPr algn="l">
              <a:buClrTx/>
              <a:buSzTx/>
              <a:buFontTx/>
              <a:buNone/>
            </a:pPr>
            <a:r>
              <a:rPr lang="en-US" altLang="zh-CN" sz="2400" b="1" dirty="0">
                <a:solidFill>
                  <a:srgbClr val="FF0000"/>
                </a:solidFill>
                <a:sym typeface="+mn-ea"/>
              </a:rPr>
              <a:t>n</a:t>
            </a:r>
            <a:r>
              <a:rPr lang="zh-CN" altLang="en-US" sz="2400" b="1" dirty="0">
                <a:solidFill>
                  <a:srgbClr val="FF0000"/>
                </a:solidFill>
                <a:sym typeface="+mn-ea"/>
              </a:rPr>
              <a:t>.提醒</a:t>
            </a:r>
            <a:endParaRPr lang="zh-CN" altLang="en-US" sz="3200" dirty="0">
              <a:solidFill>
                <a:srgbClr val="FF0000"/>
              </a:solidFill>
              <a:sym typeface="+mn-ea"/>
            </a:endParaRPr>
          </a:p>
        </p:txBody>
      </p:sp>
      <p:sp>
        <p:nvSpPr>
          <p:cNvPr id="12" name="文本框 11"/>
          <p:cNvSpPr txBox="1"/>
          <p:nvPr>
            <p:custDataLst>
              <p:tags r:id="rId8"/>
            </p:custDataLst>
          </p:nvPr>
        </p:nvSpPr>
        <p:spPr>
          <a:xfrm>
            <a:off x="8933815" y="4236085"/>
            <a:ext cx="1388110" cy="460375"/>
          </a:xfrm>
          <a:prstGeom prst="rect">
            <a:avLst/>
          </a:prstGeom>
          <a:noFill/>
        </p:spPr>
        <p:txBody>
          <a:bodyPr wrap="square" rtlCol="0" anchor="t">
            <a:spAutoFit/>
          </a:bodyPr>
          <a:p>
            <a:pPr algn="l">
              <a:buClrTx/>
              <a:buSzTx/>
              <a:buFontTx/>
              <a:buNone/>
            </a:pPr>
            <a:r>
              <a:rPr lang="en-US" altLang="zh-CN" sz="2400" b="1" dirty="0">
                <a:solidFill>
                  <a:srgbClr val="FF0000"/>
                </a:solidFill>
                <a:sym typeface="+mn-ea"/>
              </a:rPr>
              <a:t>n</a:t>
            </a:r>
            <a:r>
              <a:rPr lang="zh-CN" altLang="en-US" sz="2400" b="1" dirty="0">
                <a:solidFill>
                  <a:srgbClr val="FF0000"/>
                </a:solidFill>
                <a:sym typeface="+mn-ea"/>
              </a:rPr>
              <a:t>.战斗</a:t>
            </a:r>
            <a:endParaRPr lang="en-US" altLang="zh-CN" sz="2400" b="1" dirty="0">
              <a:solidFill>
                <a:srgbClr val="FF0000"/>
              </a:solidFill>
              <a:sym typeface="+mn-ea"/>
            </a:endParaRPr>
          </a:p>
        </p:txBody>
      </p:sp>
      <p:sp>
        <p:nvSpPr>
          <p:cNvPr id="5" name="文本框 4"/>
          <p:cNvSpPr txBox="1"/>
          <p:nvPr>
            <p:custDataLst>
              <p:tags r:id="rId9"/>
            </p:custDataLst>
          </p:nvPr>
        </p:nvSpPr>
        <p:spPr>
          <a:xfrm>
            <a:off x="6094730" y="5325745"/>
            <a:ext cx="1370330" cy="460375"/>
          </a:xfrm>
          <a:prstGeom prst="rect">
            <a:avLst/>
          </a:prstGeom>
          <a:noFill/>
        </p:spPr>
        <p:txBody>
          <a:bodyPr wrap="square" rtlCol="0" anchor="t">
            <a:spAutoFit/>
          </a:bodyPr>
          <a:p>
            <a:pPr algn="l">
              <a:buClrTx/>
              <a:buSzTx/>
              <a:buFontTx/>
              <a:buNone/>
            </a:pPr>
            <a:r>
              <a:rPr lang="en-US" altLang="zh-CN" sz="2400" b="1" dirty="0">
                <a:solidFill>
                  <a:srgbClr val="FF0000"/>
                </a:solidFill>
                <a:sym typeface="+mn-ea"/>
              </a:rPr>
              <a:t>n</a:t>
            </a:r>
            <a:r>
              <a:rPr lang="zh-CN" altLang="en-US" sz="2400" b="1" dirty="0">
                <a:solidFill>
                  <a:srgbClr val="FF0000"/>
                </a:solidFill>
                <a:sym typeface="+mn-ea"/>
              </a:rPr>
              <a:t>.祝福</a:t>
            </a:r>
            <a:endParaRPr lang="en-US" altLang="zh-CN" sz="2400" b="1" dirty="0">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500" fill="hold"/>
                                        <p:tgtEl>
                                          <p:spTgt spid="53"/>
                                        </p:tgtEl>
                                        <p:attrNameLst>
                                          <p:attrName>ppt_x</p:attrName>
                                        </p:attrNameLst>
                                      </p:cBhvr>
                                      <p:tavLst>
                                        <p:tav tm="0">
                                          <p:val>
                                            <p:strVal val="#ppt_x"/>
                                          </p:val>
                                        </p:tav>
                                        <p:tav tm="100000">
                                          <p:val>
                                            <p:strVal val="#ppt_x"/>
                                          </p:val>
                                        </p:tav>
                                      </p:tavLst>
                                    </p:anim>
                                    <p:anim calcmode="lin" valueType="num">
                                      <p:cBhvr additive="base">
                                        <p:cTn id="18"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ppt_x"/>
                                          </p:val>
                                        </p:tav>
                                        <p:tav tm="100000">
                                          <p:val>
                                            <p:strVal val="#ppt_x"/>
                                          </p:val>
                                        </p:tav>
                                      </p:tavLst>
                                    </p:anim>
                                    <p:anim calcmode="lin" valueType="num">
                                      <p:cBhvr additive="base">
                                        <p:cTn id="3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ppt_x"/>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19" grpId="0" bldLvl="0" animBg="1"/>
      <p:bldP spid="4" grpId="0"/>
      <p:bldP spid="12" grpId="0"/>
      <p:bldP spid="4" grpId="1"/>
      <p:bldP spid="12" grpId="1"/>
      <p:bldP spid="9" grpId="0"/>
      <p:bldP spid="5" grpId="0"/>
      <p:bldP spid="9" grpId="1"/>
      <p:bldP spid="5"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2095" y="102235"/>
            <a:ext cx="11592560" cy="2240280"/>
          </a:xfrm>
        </p:spPr>
        <p:txBody>
          <a:bodyPr>
            <a:noAutofit/>
          </a:bodyPr>
          <a:lstStyle/>
          <a:p>
            <a:pPr marL="0" lvl="1" indent="711200" algn="just" fontAlgn="auto">
              <a:lnSpc>
                <a:spcPct val="150000"/>
              </a:lnSpc>
            </a:pPr>
            <a:r>
              <a:rPr lang="en-US" altLang="zh-CN" sz="3200" dirty="0">
                <a:latin typeface="Times New Roman" panose="02020603050405020304" charset="0"/>
                <a:ea typeface="华文新魏" panose="02010800040101010101" charset="-122"/>
                <a:cs typeface="Times New Roman" panose="02020603050405020304" charset="0"/>
                <a:sym typeface="+mn-ea"/>
              </a:rPr>
              <a:t>“The </a:t>
            </a:r>
            <a:r>
              <a:rPr lang="en-US" altLang="zh-CN" sz="3200" b="1" dirty="0">
                <a:solidFill>
                  <a:schemeClr val="accent1"/>
                </a:solidFill>
                <a:effectLst>
                  <a:outerShdw blurRad="38100" dist="25400" dir="5400000" algn="ctr" rotWithShape="0">
                    <a:srgbClr val="6E747A">
                      <a:alpha val="43000"/>
                    </a:srgbClr>
                  </a:outerShdw>
                </a:effectLst>
                <a:latin typeface="Times New Roman" panose="02020603050405020304" charset="0"/>
                <a:ea typeface="华文新魏" panose="02010800040101010101" charset="-122"/>
                <a:cs typeface="Times New Roman" panose="02020603050405020304" charset="0"/>
                <a:sym typeface="+mn-ea"/>
              </a:rPr>
              <a:t>exhausting</a:t>
            </a:r>
            <a:r>
              <a:rPr lang="en-US" altLang="zh-CN" sz="3200" dirty="0">
                <a:latin typeface="Times New Roman" panose="02020603050405020304" charset="0"/>
                <a:ea typeface="华文新魏" panose="02010800040101010101" charset="-122"/>
                <a:cs typeface="Times New Roman" panose="02020603050405020304" charset="0"/>
                <a:sym typeface="+mn-ea"/>
              </a:rPr>
              <a:t> routine __43__ me of family time. When my daughter asked why</a:t>
            </a:r>
            <a:r>
              <a:rPr lang="en-US" altLang="zh-CN" sz="3200" b="1" dirty="0">
                <a:solidFill>
                  <a:schemeClr val="accent1"/>
                </a:solidFill>
                <a:effectLst>
                  <a:outerShdw blurRad="38100" dist="25400" dir="5400000" algn="ctr" rotWithShape="0">
                    <a:srgbClr val="6E747A">
                      <a:alpha val="43000"/>
                    </a:srgbClr>
                  </a:outerShdw>
                </a:effectLst>
                <a:latin typeface="Times New Roman" panose="02020603050405020304" charset="0"/>
                <a:ea typeface="华文新魏" panose="02010800040101010101" charset="-122"/>
                <a:cs typeface="Times New Roman" panose="02020603050405020304" charset="0"/>
                <a:sym typeface="+mn-ea"/>
              </a:rPr>
              <a:t> I missed her school play again</a:t>
            </a:r>
            <a:r>
              <a:rPr lang="en-US" altLang="zh-CN" sz="3200" dirty="0">
                <a:latin typeface="Times New Roman" panose="02020603050405020304" charset="0"/>
                <a:ea typeface="华文新魏" panose="02010800040101010101" charset="-122"/>
                <a:cs typeface="Times New Roman" panose="02020603050405020304" charset="0"/>
                <a:sym typeface="+mn-ea"/>
              </a:rPr>
              <a:t>, I showed her the __44__ pile of charts in my trunk.” Dr. Leong said.</a:t>
            </a:r>
            <a:endParaRPr lang="en-US" altLang="zh-CN" sz="3200" dirty="0">
              <a:latin typeface="Times New Roman" panose="02020603050405020304" charset="0"/>
              <a:ea typeface="华文新魏" panose="02010800040101010101" charset="-122"/>
              <a:cs typeface="Times New Roman" panose="02020603050405020304" charset="0"/>
              <a:sym typeface="+mn-ea"/>
            </a:endParaRPr>
          </a:p>
        </p:txBody>
      </p:sp>
      <p:graphicFrame>
        <p:nvGraphicFramePr>
          <p:cNvPr id="2" name="表格 1"/>
          <p:cNvGraphicFramePr/>
          <p:nvPr>
            <p:custDataLst>
              <p:tags r:id="rId1"/>
            </p:custDataLst>
          </p:nvPr>
        </p:nvGraphicFramePr>
        <p:xfrm>
          <a:off x="252095" y="3678555"/>
          <a:ext cx="11406505" cy="2825750"/>
        </p:xfrm>
        <a:graphic>
          <a:graphicData uri="http://schemas.openxmlformats.org/drawingml/2006/table">
            <a:tbl>
              <a:tblPr firstRow="1" bandRow="1">
                <a:tableStyleId>{5C22544A-7EE6-4342-B048-85BDC9FD1C3A}</a:tableStyleId>
              </a:tblPr>
              <a:tblGrid>
                <a:gridCol w="796925"/>
                <a:gridCol w="2503805"/>
                <a:gridCol w="2660015"/>
                <a:gridCol w="2945130"/>
                <a:gridCol w="2500630"/>
              </a:tblGrid>
              <a:tr h="1416050">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43</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A.</a:t>
                      </a:r>
                      <a:r>
                        <a:rPr lang="en-US" altLang="zh-CN" sz="3200" b="0">
                          <a:solidFill>
                            <a:srgbClr val="000000"/>
                          </a:solidFill>
                          <a:latin typeface="Times New Roman" panose="02020603050405020304" charset="0"/>
                          <a:cs typeface="Times New Roman" panose="02020603050405020304" charset="0"/>
                        </a:rPr>
                        <a:t>relieved</a:t>
                      </a:r>
                      <a:r>
                        <a:rPr lang="en-US" sz="3200" b="0">
                          <a:solidFill>
                            <a:srgbClr val="000000"/>
                          </a:solidFill>
                          <a:latin typeface="Times New Roman" panose="02020603050405020304" charset="0"/>
                          <a:cs typeface="Times New Roman" panose="02020603050405020304" charset="0"/>
                        </a:rPr>
                        <a:t> </a:t>
                      </a:r>
                      <a:endParaRPr lang="en-US"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B. </a:t>
                      </a:r>
                      <a:r>
                        <a:rPr lang="en-US" altLang="zh-CN" sz="3200" b="0">
                          <a:solidFill>
                            <a:srgbClr val="000000"/>
                          </a:solidFill>
                          <a:latin typeface="Times New Roman" panose="02020603050405020304" charset="0"/>
                          <a:cs typeface="Times New Roman" panose="02020603050405020304" charset="0"/>
                        </a:rPr>
                        <a:t>robbed</a:t>
                      </a:r>
                      <a:r>
                        <a:rPr lang="en-US" sz="3200" b="0">
                          <a:solidFill>
                            <a:srgbClr val="000000"/>
                          </a:solidFill>
                          <a:latin typeface="Times New Roman" panose="02020603050405020304" charset="0"/>
                          <a:cs typeface="Times New Roman" panose="02020603050405020304" charset="0"/>
                        </a:rPr>
                        <a:t> </a:t>
                      </a:r>
                      <a:endParaRPr lang="en-US"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C.</a:t>
                      </a:r>
                      <a:r>
                        <a:rPr lang="en-US" altLang="zh-CN" sz="3200" b="0">
                          <a:solidFill>
                            <a:srgbClr val="000000"/>
                          </a:solidFill>
                          <a:latin typeface="Times New Roman" panose="02020603050405020304" charset="0"/>
                          <a:cs typeface="Times New Roman" panose="02020603050405020304" charset="0"/>
                        </a:rPr>
                        <a:t>warned</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D. </a:t>
                      </a:r>
                      <a:r>
                        <a:rPr lang="en-US" altLang="zh-CN" sz="3200" b="0">
                          <a:solidFill>
                            <a:srgbClr val="000000"/>
                          </a:solidFill>
                          <a:latin typeface="Times New Roman" panose="02020603050405020304" charset="0"/>
                          <a:cs typeface="Times New Roman" panose="02020603050405020304" charset="0"/>
                        </a:rPr>
                        <a:t>informed</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r>
              <a:tr h="1409700">
                <a:tc>
                  <a:txBody>
                    <a:bodyPr/>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44</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p>
                      <a:pPr algn="l" fontAlgn="ctr"/>
                      <a:r>
                        <a:rPr lang="en-US" altLang="zh-CN" sz="3200" b="0" u="none" strike="noStrike" kern="1200" dirty="0">
                          <a:solidFill>
                            <a:schemeClr val="tx1"/>
                          </a:solidFill>
                          <a:latin typeface="Times New Roman" panose="02020603050405020304" charset="0"/>
                          <a:ea typeface="宋体" panose="02010600030101010101" pitchFamily="2" charset="-122"/>
                          <a:cs typeface="+mn-cs"/>
                        </a:rPr>
                        <a:t>A.neat </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B. dusty </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C.towering</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D.hidden</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r>
            </a:tbl>
          </a:graphicData>
        </a:graphic>
      </p:graphicFrame>
      <p:pic>
        <p:nvPicPr>
          <p:cNvPr id="7" name="Picture 4"/>
          <p:cNvPicPr>
            <a:picLocks noChangeAspect="1" noChangeArrowheads="1"/>
          </p:cNvPicPr>
          <p:nvPr>
            <p:custDataLst>
              <p:tags r:id="rId2"/>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3488615" y="3733064"/>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文本框 52"/>
          <p:cNvSpPr txBox="1"/>
          <p:nvPr>
            <p:custDataLst>
              <p:tags r:id="rId4"/>
            </p:custDataLst>
          </p:nvPr>
        </p:nvSpPr>
        <p:spPr>
          <a:xfrm>
            <a:off x="1042035" y="2718435"/>
            <a:ext cx="10574020" cy="829945"/>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43.</a:t>
            </a:r>
            <a:r>
              <a:rPr lang="zh-CN" altLang="en-US" sz="2400" b="1" dirty="0">
                <a:latin typeface="Times New Roman" panose="02020603050405020304" charset="0"/>
                <a:ea typeface="宋体" panose="02010600030101010101" pitchFamily="2" charset="-122"/>
                <a:sym typeface="+mn-ea"/>
              </a:rPr>
              <a:t>动词固定搭配。固定搭配</a:t>
            </a:r>
            <a:r>
              <a:rPr lang="en-US" altLang="zh-CN" sz="2400" b="1" dirty="0">
                <a:latin typeface="Times New Roman" panose="02020603050405020304" charset="0"/>
                <a:ea typeface="宋体" panose="02010600030101010101" pitchFamily="2" charset="-122"/>
                <a:sym typeface="+mn-ea"/>
              </a:rPr>
              <a:t>“rob sb. of sth.”</a:t>
            </a:r>
            <a:r>
              <a:rPr lang="zh-CN" altLang="en-US" sz="2400" b="1" dirty="0">
                <a:latin typeface="Times New Roman" panose="02020603050405020304" charset="0"/>
                <a:ea typeface="宋体" panose="02010600030101010101" pitchFamily="2" charset="-122"/>
                <a:sym typeface="+mn-ea"/>
              </a:rPr>
              <a:t>意为</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剥夺某人的某物</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，此处指疲惫的日常剥夺了他的家庭时间。</a:t>
            </a:r>
            <a:endParaRPr lang="zh-CN" altLang="en-US" sz="2400" b="1" dirty="0">
              <a:latin typeface="Times New Roman" panose="02020603050405020304" charset="0"/>
              <a:ea typeface="宋体" panose="02010600030101010101" pitchFamily="2" charset="-122"/>
              <a:sym typeface="+mn-ea"/>
            </a:endParaRPr>
          </a:p>
        </p:txBody>
      </p:sp>
      <p:pic>
        <p:nvPicPr>
          <p:cNvPr id="10" name="Picture 4"/>
          <p:cNvPicPr>
            <a:picLocks noChangeAspect="1" noChangeArrowheads="1"/>
          </p:cNvPicPr>
          <p:nvPr>
            <p:custDataLst>
              <p:tags r:id="rId5"/>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6135075" y="5583609"/>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文本框 4"/>
          <p:cNvSpPr txBox="1"/>
          <p:nvPr>
            <p:custDataLst>
              <p:tags r:id="rId6"/>
            </p:custDataLst>
          </p:nvPr>
        </p:nvSpPr>
        <p:spPr>
          <a:xfrm>
            <a:off x="9667875" y="4152265"/>
            <a:ext cx="1424305" cy="460375"/>
          </a:xfrm>
          <a:prstGeom prst="rect">
            <a:avLst/>
          </a:prstGeom>
          <a:noFill/>
        </p:spPr>
        <p:txBody>
          <a:bodyPr wrap="square" rtlCol="0" anchor="t">
            <a:spAutoFit/>
          </a:bodyPr>
          <a:p>
            <a:pPr algn="l">
              <a:buClrTx/>
              <a:buSzTx/>
              <a:buFontTx/>
              <a:buNone/>
            </a:pPr>
            <a:r>
              <a:rPr lang="en-US" altLang="zh-CN" sz="2400" b="1" dirty="0">
                <a:solidFill>
                  <a:srgbClr val="FF0000"/>
                </a:solidFill>
                <a:sym typeface="+mn-ea"/>
              </a:rPr>
              <a:t>v</a:t>
            </a:r>
            <a:r>
              <a:rPr lang="zh-CN" altLang="en-US" sz="2400" b="1" dirty="0">
                <a:solidFill>
                  <a:srgbClr val="FF0000"/>
                </a:solidFill>
                <a:sym typeface="+mn-ea"/>
              </a:rPr>
              <a:t>.通知</a:t>
            </a:r>
            <a:endParaRPr lang="en-US" altLang="zh-CN" sz="2400" b="1" dirty="0">
              <a:solidFill>
                <a:srgbClr val="FF0000"/>
              </a:solidFill>
              <a:sym typeface="+mn-ea"/>
            </a:endParaRPr>
          </a:p>
        </p:txBody>
      </p:sp>
      <p:sp>
        <p:nvSpPr>
          <p:cNvPr id="13" name="文本框 12"/>
          <p:cNvSpPr txBox="1"/>
          <p:nvPr>
            <p:custDataLst>
              <p:tags r:id="rId7"/>
            </p:custDataLst>
          </p:nvPr>
        </p:nvSpPr>
        <p:spPr>
          <a:xfrm>
            <a:off x="3740150" y="4152265"/>
            <a:ext cx="2087245"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v.</a:t>
            </a:r>
            <a:r>
              <a:rPr lang="zh-CN" altLang="en-US" sz="2400" b="1" dirty="0">
                <a:solidFill>
                  <a:srgbClr val="FF0000"/>
                </a:solidFill>
                <a:sym typeface="+mn-ea"/>
              </a:rPr>
              <a:t>抢劫，剥夺</a:t>
            </a:r>
            <a:endParaRPr lang="zh-CN" altLang="en-US" sz="2400" b="1" dirty="0">
              <a:solidFill>
                <a:srgbClr val="FF0000"/>
              </a:solidFill>
              <a:sym typeface="+mn-ea"/>
            </a:endParaRPr>
          </a:p>
        </p:txBody>
      </p:sp>
      <p:sp>
        <p:nvSpPr>
          <p:cNvPr id="16" name="文本框 15"/>
          <p:cNvSpPr txBox="1"/>
          <p:nvPr>
            <p:custDataLst>
              <p:tags r:id="rId8"/>
            </p:custDataLst>
          </p:nvPr>
        </p:nvSpPr>
        <p:spPr>
          <a:xfrm>
            <a:off x="3683635" y="6089015"/>
            <a:ext cx="2451735"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adj.</a:t>
            </a:r>
            <a:r>
              <a:rPr lang="zh-CN" altLang="en-US" sz="2400" b="1" dirty="0">
                <a:solidFill>
                  <a:srgbClr val="FF0000"/>
                </a:solidFill>
                <a:sym typeface="+mn-ea"/>
              </a:rPr>
              <a:t>布满灰尘的</a:t>
            </a:r>
            <a:endParaRPr lang="zh-CN" altLang="en-US" sz="2400" b="1" dirty="0">
              <a:solidFill>
                <a:srgbClr val="FF0000"/>
              </a:solidFill>
              <a:sym typeface="+mn-ea"/>
            </a:endParaRPr>
          </a:p>
        </p:txBody>
      </p:sp>
      <p:sp>
        <p:nvSpPr>
          <p:cNvPr id="21" name="文本框 20"/>
          <p:cNvSpPr txBox="1"/>
          <p:nvPr>
            <p:custDataLst>
              <p:tags r:id="rId9"/>
            </p:custDataLst>
          </p:nvPr>
        </p:nvSpPr>
        <p:spPr>
          <a:xfrm>
            <a:off x="1042670" y="4612640"/>
            <a:ext cx="10574020" cy="829945"/>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44.</a:t>
            </a:r>
            <a:r>
              <a:rPr lang="zh-CN" altLang="en-US" sz="2400" b="1" dirty="0">
                <a:latin typeface="Times New Roman" panose="02020603050405020304" charset="0"/>
                <a:ea typeface="宋体" panose="02010600030101010101" pitchFamily="2" charset="-122"/>
                <a:sym typeface="+mn-ea"/>
              </a:rPr>
              <a:t>形容词词义辨析与形象描述。他打开后备箱给女儿看的是堆积如山的病历图表，用</a:t>
            </a:r>
            <a:r>
              <a:rPr lang="en-US" altLang="zh-CN" sz="2400" b="1" dirty="0">
                <a:latin typeface="Times New Roman" panose="02020603050405020304" charset="0"/>
                <a:ea typeface="宋体" panose="02010600030101010101" pitchFamily="2" charset="-122"/>
                <a:sym typeface="+mn-ea"/>
              </a:rPr>
              <a:t>“towering”</a:t>
            </a:r>
            <a:r>
              <a:rPr lang="zh-CN" altLang="en-US" sz="2400" b="1" dirty="0">
                <a:latin typeface="Times New Roman" panose="02020603050405020304" charset="0"/>
                <a:ea typeface="宋体" panose="02010600030101010101" pitchFamily="2" charset="-122"/>
                <a:sym typeface="+mn-ea"/>
              </a:rPr>
              <a:t>生动形容其高度和数量之多。</a:t>
            </a:r>
            <a:endParaRPr lang="zh-CN" altLang="en-US" sz="2400" b="1" dirty="0">
              <a:latin typeface="Times New Roman" panose="02020603050405020304" charset="0"/>
              <a:ea typeface="宋体" panose="02010600030101010101" pitchFamily="2" charset="-122"/>
              <a:sym typeface="+mn-ea"/>
            </a:endParaRPr>
          </a:p>
        </p:txBody>
      </p:sp>
      <p:sp>
        <p:nvSpPr>
          <p:cNvPr id="8" name="文本框 7"/>
          <p:cNvSpPr txBox="1"/>
          <p:nvPr>
            <p:custDataLst>
              <p:tags r:id="rId10"/>
            </p:custDataLst>
          </p:nvPr>
        </p:nvSpPr>
        <p:spPr>
          <a:xfrm>
            <a:off x="1042035" y="6064250"/>
            <a:ext cx="2451735"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adj.</a:t>
            </a:r>
            <a:r>
              <a:rPr lang="zh-CN" altLang="en-US" sz="2400" b="1" dirty="0">
                <a:solidFill>
                  <a:srgbClr val="FF0000"/>
                </a:solidFill>
                <a:sym typeface="+mn-ea"/>
              </a:rPr>
              <a:t>整洁的</a:t>
            </a:r>
            <a:endParaRPr lang="zh-CN" altLang="en-US" sz="2400" b="1" dirty="0">
              <a:solidFill>
                <a:srgbClr val="FF0000"/>
              </a:solidFill>
              <a:sym typeface="+mn-ea"/>
            </a:endParaRPr>
          </a:p>
        </p:txBody>
      </p:sp>
      <p:sp>
        <p:nvSpPr>
          <p:cNvPr id="9" name="文本框 8"/>
          <p:cNvSpPr txBox="1"/>
          <p:nvPr>
            <p:custDataLst>
              <p:tags r:id="rId11"/>
            </p:custDataLst>
          </p:nvPr>
        </p:nvSpPr>
        <p:spPr>
          <a:xfrm>
            <a:off x="6021070" y="6064250"/>
            <a:ext cx="3099435" cy="398780"/>
          </a:xfrm>
          <a:prstGeom prst="rect">
            <a:avLst/>
          </a:prstGeom>
          <a:noFill/>
        </p:spPr>
        <p:txBody>
          <a:bodyPr wrap="square" rtlCol="0" anchor="t">
            <a:spAutoFit/>
          </a:bodyPr>
          <a:p>
            <a:pPr algn="l">
              <a:buClrTx/>
              <a:buSzTx/>
              <a:buFontTx/>
              <a:buNone/>
            </a:pPr>
            <a:r>
              <a:rPr lang="en-US" sz="2000" b="1" dirty="0">
                <a:solidFill>
                  <a:srgbClr val="FF0000"/>
                </a:solidFill>
                <a:sym typeface="+mn-ea"/>
              </a:rPr>
              <a:t>adj.</a:t>
            </a:r>
            <a:r>
              <a:rPr lang="zh-CN" altLang="en-US" sz="2000" b="1" dirty="0">
                <a:solidFill>
                  <a:srgbClr val="FF0000"/>
                </a:solidFill>
                <a:ea typeface="宋体" panose="02010600030101010101" pitchFamily="2" charset="-122"/>
                <a:sym typeface="+mn-ea"/>
              </a:rPr>
              <a:t>高耸的，堆积如山的</a:t>
            </a:r>
            <a:endParaRPr lang="zh-CN" altLang="en-US" sz="2000" b="1" dirty="0">
              <a:solidFill>
                <a:srgbClr val="FF0000"/>
              </a:solidFill>
              <a:ea typeface="宋体" panose="02010600030101010101" pitchFamily="2" charset="-122"/>
              <a:sym typeface="+mn-ea"/>
            </a:endParaRPr>
          </a:p>
        </p:txBody>
      </p:sp>
      <p:sp>
        <p:nvSpPr>
          <p:cNvPr id="12" name="文本框 11"/>
          <p:cNvSpPr txBox="1"/>
          <p:nvPr>
            <p:custDataLst>
              <p:tags r:id="rId12"/>
            </p:custDataLst>
          </p:nvPr>
        </p:nvSpPr>
        <p:spPr>
          <a:xfrm>
            <a:off x="9196070" y="6002655"/>
            <a:ext cx="1883410"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adj.</a:t>
            </a:r>
            <a:r>
              <a:rPr lang="zh-CN" altLang="en-US" sz="2400" b="1" dirty="0">
                <a:solidFill>
                  <a:srgbClr val="FF0000"/>
                </a:solidFill>
                <a:ea typeface="宋体" panose="02010600030101010101" pitchFamily="2" charset="-122"/>
                <a:sym typeface="+mn-ea"/>
              </a:rPr>
              <a:t>隐藏的</a:t>
            </a:r>
            <a:endParaRPr lang="zh-CN" altLang="en-US" sz="2400" b="1" dirty="0">
              <a:solidFill>
                <a:srgbClr val="FF0000"/>
              </a:solidFill>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500" fill="hold"/>
                                        <p:tgtEl>
                                          <p:spTgt spid="53"/>
                                        </p:tgtEl>
                                        <p:attrNameLst>
                                          <p:attrName>ppt_x</p:attrName>
                                        </p:attrNameLst>
                                      </p:cBhvr>
                                      <p:tavLst>
                                        <p:tav tm="0">
                                          <p:val>
                                            <p:strVal val="#ppt_x"/>
                                          </p:val>
                                        </p:tav>
                                        <p:tav tm="100000">
                                          <p:val>
                                            <p:strVal val="#ppt_x"/>
                                          </p:val>
                                        </p:tav>
                                      </p:tavLst>
                                    </p:anim>
                                    <p:anim calcmode="lin" valueType="num">
                                      <p:cBhvr additive="base">
                                        <p:cTn id="18"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ppt_x"/>
                                          </p:val>
                                        </p:tav>
                                        <p:tav tm="100000">
                                          <p:val>
                                            <p:strVal val="#ppt_x"/>
                                          </p:val>
                                        </p:tav>
                                      </p:tavLst>
                                    </p:anim>
                                    <p:anim calcmode="lin" valueType="num">
                                      <p:cBhvr additive="base">
                                        <p:cTn id="5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21" grpId="0" bldLvl="0" animBg="1"/>
      <p:bldP spid="13" grpId="0"/>
      <p:bldP spid="5" grpId="0"/>
      <p:bldP spid="13" grpId="1"/>
      <p:bldP spid="5" grpId="1"/>
      <p:bldP spid="8" grpId="0"/>
      <p:bldP spid="16" grpId="0"/>
      <p:bldP spid="9" grpId="0"/>
      <p:bldP spid="12" grpId="0"/>
      <p:bldP spid="8" grpId="1"/>
      <p:bldP spid="16" grpId="1"/>
      <p:bldP spid="9" grpId="1"/>
      <p:bldP spid="12"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2095" y="207010"/>
            <a:ext cx="11592560" cy="2012315"/>
          </a:xfrm>
        </p:spPr>
        <p:txBody>
          <a:bodyPr>
            <a:noAutofit/>
          </a:bodyPr>
          <a:lstStyle/>
          <a:p>
            <a:pPr marL="0" lvl="1" indent="711200" algn="just" fontAlgn="auto">
              <a:lnSpc>
                <a:spcPct val="100000"/>
              </a:lnSpc>
            </a:pPr>
            <a:r>
              <a:rPr lang="en-US" altLang="zh-CN" sz="3000" dirty="0">
                <a:latin typeface="Times New Roman" panose="02020603050405020304" charset="0"/>
                <a:ea typeface="华文新魏" panose="02010800040101010101" charset="-122"/>
                <a:cs typeface="Times New Roman" panose="02020603050405020304" charset="0"/>
                <a:sym typeface="+mn-ea"/>
              </a:rPr>
              <a:t>Just when it seemed like things couldn’t get any __45__, a new technology entered the picture—a digital assistant called an AI scribe. This “co-pilot” listens to doctor-patient __46__, instantly transcribes</a:t>
            </a:r>
            <a:r>
              <a:rPr lang="zh-CN" altLang="en-US" sz="3000" dirty="0">
                <a:latin typeface="Times New Roman" panose="02020603050405020304" charset="0"/>
                <a:ea typeface="华文新魏" panose="02010800040101010101" charset="-122"/>
                <a:cs typeface="Times New Roman" panose="02020603050405020304" charset="0"/>
                <a:sym typeface="+mn-ea"/>
              </a:rPr>
              <a:t>（记录）</a:t>
            </a:r>
            <a:r>
              <a:rPr lang="en-US" altLang="zh-CN" sz="3000" dirty="0">
                <a:latin typeface="Times New Roman" panose="02020603050405020304" charset="0"/>
                <a:ea typeface="华文新魏" panose="02010800040101010101" charset="-122"/>
                <a:cs typeface="Times New Roman" panose="02020603050405020304" charset="0"/>
                <a:sym typeface="+mn-ea"/>
              </a:rPr>
              <a:t>notes, drafts reports, and organizes documentation.</a:t>
            </a:r>
            <a:endParaRPr lang="en-US" altLang="zh-CN" sz="3000" dirty="0">
              <a:latin typeface="Times New Roman" panose="02020603050405020304" charset="0"/>
              <a:ea typeface="华文新魏" panose="02010800040101010101" charset="-122"/>
              <a:cs typeface="Times New Roman" panose="02020603050405020304" charset="0"/>
              <a:sym typeface="+mn-ea"/>
            </a:endParaRPr>
          </a:p>
        </p:txBody>
      </p:sp>
      <p:graphicFrame>
        <p:nvGraphicFramePr>
          <p:cNvPr id="2" name="表格 1"/>
          <p:cNvGraphicFramePr/>
          <p:nvPr>
            <p:custDataLst>
              <p:tags r:id="rId1"/>
            </p:custDataLst>
          </p:nvPr>
        </p:nvGraphicFramePr>
        <p:xfrm>
          <a:off x="252095" y="3678555"/>
          <a:ext cx="11406505" cy="2825750"/>
        </p:xfrm>
        <a:graphic>
          <a:graphicData uri="http://schemas.openxmlformats.org/drawingml/2006/table">
            <a:tbl>
              <a:tblPr firstRow="1" bandRow="1">
                <a:tableStyleId>{5C22544A-7EE6-4342-B048-85BDC9FD1C3A}</a:tableStyleId>
              </a:tblPr>
              <a:tblGrid>
                <a:gridCol w="796925"/>
                <a:gridCol w="2503805"/>
                <a:gridCol w="2660015"/>
                <a:gridCol w="2945130"/>
                <a:gridCol w="2500630"/>
              </a:tblGrid>
              <a:tr h="1416050">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45</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A.</a:t>
                      </a:r>
                      <a:r>
                        <a:rPr lang="en-US" altLang="zh-CN" sz="3200" b="0">
                          <a:solidFill>
                            <a:srgbClr val="000000"/>
                          </a:solidFill>
                          <a:latin typeface="Times New Roman" panose="02020603050405020304" charset="0"/>
                          <a:cs typeface="Times New Roman" panose="02020603050405020304" charset="0"/>
                        </a:rPr>
                        <a:t>worse</a:t>
                      </a:r>
                      <a:r>
                        <a:rPr lang="en-US" sz="3200" b="0">
                          <a:solidFill>
                            <a:srgbClr val="000000"/>
                          </a:solidFill>
                          <a:latin typeface="Times New Roman" panose="02020603050405020304" charset="0"/>
                          <a:cs typeface="Times New Roman" panose="02020603050405020304" charset="0"/>
                        </a:rPr>
                        <a:t> </a:t>
                      </a:r>
                      <a:endParaRPr lang="en-US"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B. </a:t>
                      </a:r>
                      <a:r>
                        <a:rPr lang="en-US" altLang="zh-CN" sz="3200" b="0">
                          <a:solidFill>
                            <a:srgbClr val="000000"/>
                          </a:solidFill>
                          <a:latin typeface="Times New Roman" panose="02020603050405020304" charset="0"/>
                          <a:cs typeface="Times New Roman" panose="02020603050405020304" charset="0"/>
                        </a:rPr>
                        <a:t>clearer</a:t>
                      </a:r>
                      <a:r>
                        <a:rPr lang="en-US" sz="3200" b="0">
                          <a:solidFill>
                            <a:srgbClr val="000000"/>
                          </a:solidFill>
                          <a:latin typeface="Times New Roman" panose="02020603050405020304" charset="0"/>
                          <a:cs typeface="Times New Roman" panose="02020603050405020304" charset="0"/>
                        </a:rPr>
                        <a:t> </a:t>
                      </a:r>
                      <a:endParaRPr lang="en-US"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C.</a:t>
                      </a:r>
                      <a:r>
                        <a:rPr lang="en-US" altLang="zh-CN" sz="3200" b="0">
                          <a:solidFill>
                            <a:srgbClr val="000000"/>
                          </a:solidFill>
                          <a:latin typeface="Times New Roman" panose="02020603050405020304" charset="0"/>
                          <a:cs typeface="Times New Roman" panose="02020603050405020304" charset="0"/>
                        </a:rPr>
                        <a:t>fancier</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D. </a:t>
                      </a:r>
                      <a:r>
                        <a:rPr lang="en-US" altLang="zh-CN" sz="3200" b="0">
                          <a:solidFill>
                            <a:srgbClr val="000000"/>
                          </a:solidFill>
                          <a:latin typeface="Times New Roman" panose="02020603050405020304" charset="0"/>
                          <a:cs typeface="Times New Roman" panose="02020603050405020304" charset="0"/>
                        </a:rPr>
                        <a:t>easier</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r>
              <a:tr h="1409700">
                <a:tc>
                  <a:txBody>
                    <a:bodyPr/>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46</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p>
                      <a:pPr algn="l" fontAlgn="ctr"/>
                      <a:r>
                        <a:rPr lang="en-US" altLang="zh-CN" sz="3000" b="0" u="none" strike="noStrike" kern="1200" dirty="0">
                          <a:solidFill>
                            <a:schemeClr val="tx1"/>
                          </a:solidFill>
                          <a:latin typeface="Times New Roman" panose="02020603050405020304" charset="0"/>
                          <a:ea typeface="宋体" panose="02010600030101010101" pitchFamily="2" charset="-122"/>
                          <a:cs typeface="+mn-cs"/>
                        </a:rPr>
                        <a:t>A.conversations </a:t>
                      </a:r>
                      <a:endParaRPr lang="en-US" altLang="zh-CN" sz="30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B. arguments </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C.stories</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D.secrets</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r>
            </a:tbl>
          </a:graphicData>
        </a:graphic>
      </p:graphicFrame>
      <p:pic>
        <p:nvPicPr>
          <p:cNvPr id="7" name="Picture 4"/>
          <p:cNvPicPr>
            <a:picLocks noChangeAspect="1" noChangeArrowheads="1"/>
          </p:cNvPicPr>
          <p:nvPr>
            <p:custDataLst>
              <p:tags r:id="rId2"/>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960045" y="3733064"/>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文本框 52"/>
          <p:cNvSpPr txBox="1"/>
          <p:nvPr>
            <p:custDataLst>
              <p:tags r:id="rId4"/>
            </p:custDataLst>
          </p:nvPr>
        </p:nvSpPr>
        <p:spPr>
          <a:xfrm>
            <a:off x="1042035" y="2718435"/>
            <a:ext cx="10574020" cy="829945"/>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45. </a:t>
            </a:r>
            <a:r>
              <a:rPr lang="zh-CN" altLang="en-US" sz="2400" b="1" dirty="0">
                <a:latin typeface="Times New Roman" panose="02020603050405020304" charset="0"/>
                <a:ea typeface="宋体" panose="02010600030101010101" pitchFamily="2" charset="-122"/>
                <a:sym typeface="+mn-ea"/>
              </a:rPr>
              <a:t>形容词比较级与习语。固定表达</a:t>
            </a:r>
            <a:r>
              <a:rPr lang="en-US" altLang="zh-CN" sz="2400" b="1" dirty="0">
                <a:latin typeface="Times New Roman" panose="02020603050405020304" charset="0"/>
                <a:ea typeface="宋体" panose="02010600030101010101" pitchFamily="2" charset="-122"/>
                <a:sym typeface="+mn-ea"/>
              </a:rPr>
              <a:t>“couldn’t get any worse”</a:t>
            </a:r>
            <a:r>
              <a:rPr lang="zh-CN" altLang="en-US" sz="2400" b="1" dirty="0">
                <a:latin typeface="Times New Roman" panose="02020603050405020304" charset="0"/>
                <a:ea typeface="宋体" panose="02010600030101010101" pitchFamily="2" charset="-122"/>
                <a:sym typeface="+mn-ea"/>
              </a:rPr>
              <a:t>意为</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不可能更糟了</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，表示情况已经坏到了极点。</a:t>
            </a:r>
            <a:endParaRPr lang="zh-CN" altLang="en-US" sz="2400" b="1" dirty="0">
              <a:latin typeface="Times New Roman" panose="02020603050405020304" charset="0"/>
              <a:ea typeface="宋体" panose="02010600030101010101" pitchFamily="2" charset="-122"/>
              <a:sym typeface="+mn-ea"/>
            </a:endParaRPr>
          </a:p>
        </p:txBody>
      </p:sp>
      <p:pic>
        <p:nvPicPr>
          <p:cNvPr id="10" name="Picture 4"/>
          <p:cNvPicPr>
            <a:picLocks noChangeAspect="1" noChangeArrowheads="1"/>
          </p:cNvPicPr>
          <p:nvPr>
            <p:custDataLst>
              <p:tags r:id="rId5"/>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914105" y="5624884"/>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文本框 12"/>
          <p:cNvSpPr txBox="1"/>
          <p:nvPr>
            <p:custDataLst>
              <p:tags r:id="rId6"/>
            </p:custDataLst>
          </p:nvPr>
        </p:nvSpPr>
        <p:spPr>
          <a:xfrm>
            <a:off x="6527165" y="4152265"/>
            <a:ext cx="2087245"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adj.</a:t>
            </a:r>
            <a:r>
              <a:rPr lang="zh-CN" altLang="en-US" sz="2400" b="1" dirty="0">
                <a:solidFill>
                  <a:srgbClr val="FF0000"/>
                </a:solidFill>
                <a:sym typeface="+mn-ea"/>
              </a:rPr>
              <a:t>更花哨的</a:t>
            </a:r>
            <a:endParaRPr lang="zh-CN" altLang="en-US" sz="2400" b="1" dirty="0">
              <a:solidFill>
                <a:srgbClr val="FF0000"/>
              </a:solidFill>
              <a:sym typeface="+mn-ea"/>
            </a:endParaRPr>
          </a:p>
        </p:txBody>
      </p:sp>
      <p:sp>
        <p:nvSpPr>
          <p:cNvPr id="16" name="文本框 15"/>
          <p:cNvSpPr txBox="1"/>
          <p:nvPr>
            <p:custDataLst>
              <p:tags r:id="rId7"/>
            </p:custDataLst>
          </p:nvPr>
        </p:nvSpPr>
        <p:spPr>
          <a:xfrm>
            <a:off x="4043045" y="6043930"/>
            <a:ext cx="1694180"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n.</a:t>
            </a:r>
            <a:r>
              <a:rPr lang="zh-CN" altLang="en-US" sz="2400" b="1" dirty="0">
                <a:solidFill>
                  <a:srgbClr val="FF0000"/>
                </a:solidFill>
                <a:sym typeface="+mn-ea"/>
              </a:rPr>
              <a:t>争论</a:t>
            </a:r>
            <a:endParaRPr lang="zh-CN" altLang="en-US" sz="2400" b="1" dirty="0">
              <a:solidFill>
                <a:srgbClr val="FF0000"/>
              </a:solidFill>
              <a:sym typeface="+mn-ea"/>
            </a:endParaRPr>
          </a:p>
        </p:txBody>
      </p:sp>
      <p:sp>
        <p:nvSpPr>
          <p:cNvPr id="21" name="文本框 20"/>
          <p:cNvSpPr txBox="1"/>
          <p:nvPr>
            <p:custDataLst>
              <p:tags r:id="rId8"/>
            </p:custDataLst>
          </p:nvPr>
        </p:nvSpPr>
        <p:spPr>
          <a:xfrm>
            <a:off x="1042670" y="4612640"/>
            <a:ext cx="10574020" cy="829945"/>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46. </a:t>
            </a:r>
            <a:r>
              <a:rPr lang="zh-CN" altLang="en-US" sz="2400" b="1" dirty="0">
                <a:latin typeface="Times New Roman" panose="02020603050405020304" charset="0"/>
                <a:ea typeface="宋体" panose="02010600030101010101" pitchFamily="2" charset="-122"/>
                <a:sym typeface="+mn-ea"/>
              </a:rPr>
              <a:t>名词词义辨析与常识。</a:t>
            </a:r>
            <a:r>
              <a:rPr lang="en-US" altLang="zh-CN" sz="2400" b="1" dirty="0">
                <a:latin typeface="Times New Roman" panose="02020603050405020304" charset="0"/>
                <a:ea typeface="宋体" panose="02010600030101010101" pitchFamily="2" charset="-122"/>
                <a:sym typeface="+mn-ea"/>
              </a:rPr>
              <a:t>AI</a:t>
            </a:r>
            <a:r>
              <a:rPr lang="zh-CN" altLang="en-US" sz="2400" b="1" dirty="0">
                <a:latin typeface="Times New Roman" panose="02020603050405020304" charset="0"/>
                <a:ea typeface="宋体" panose="02010600030101010101" pitchFamily="2" charset="-122"/>
                <a:sym typeface="+mn-ea"/>
              </a:rPr>
              <a:t>助手监听的是医生与患者之间的</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对话</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，以便转录笔记。</a:t>
            </a:r>
            <a:endParaRPr lang="zh-CN" altLang="en-US" sz="2400" b="1" dirty="0">
              <a:latin typeface="Times New Roman" panose="02020603050405020304" charset="0"/>
              <a:ea typeface="宋体" panose="02010600030101010101" pitchFamily="2" charset="-122"/>
              <a:sym typeface="+mn-ea"/>
            </a:endParaRPr>
          </a:p>
        </p:txBody>
      </p:sp>
      <p:sp>
        <p:nvSpPr>
          <p:cNvPr id="4" name="文本框 3"/>
          <p:cNvSpPr txBox="1"/>
          <p:nvPr>
            <p:custDataLst>
              <p:tags r:id="rId9"/>
            </p:custDataLst>
          </p:nvPr>
        </p:nvSpPr>
        <p:spPr>
          <a:xfrm>
            <a:off x="1414145" y="6043930"/>
            <a:ext cx="1694180"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n.</a:t>
            </a:r>
            <a:r>
              <a:rPr lang="zh-CN" altLang="en-US" sz="2400" b="1" dirty="0">
                <a:solidFill>
                  <a:srgbClr val="FF0000"/>
                </a:solidFill>
                <a:ea typeface="宋体" panose="02010600030101010101" pitchFamily="2" charset="-122"/>
                <a:sym typeface="+mn-ea"/>
              </a:rPr>
              <a:t>对话</a:t>
            </a:r>
            <a:endParaRPr lang="zh-CN" altLang="en-US" sz="2400" b="1" dirty="0">
              <a:solidFill>
                <a:srgbClr val="FF0000"/>
              </a:solidFill>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additive="base">
                                        <p:cTn id="13" dur="500" fill="hold"/>
                                        <p:tgtEl>
                                          <p:spTgt spid="53"/>
                                        </p:tgtEl>
                                        <p:attrNameLst>
                                          <p:attrName>ppt_x</p:attrName>
                                        </p:attrNameLst>
                                      </p:cBhvr>
                                      <p:tavLst>
                                        <p:tav tm="0">
                                          <p:val>
                                            <p:strVal val="#ppt_x"/>
                                          </p:val>
                                        </p:tav>
                                        <p:tav tm="100000">
                                          <p:val>
                                            <p:strVal val="#ppt_x"/>
                                          </p:val>
                                        </p:tav>
                                      </p:tavLst>
                                    </p:anim>
                                    <p:anim calcmode="lin" valueType="num">
                                      <p:cBhvr additive="base">
                                        <p:cTn id="14"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21" grpId="0" bldLvl="0" animBg="1"/>
      <p:bldP spid="13" grpId="0"/>
      <p:bldP spid="13" grpId="1"/>
      <p:bldP spid="4" grpId="0"/>
      <p:bldP spid="16" grpId="0"/>
      <p:bldP spid="4" grpId="1"/>
      <p:bldP spid="16"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2095" y="207010"/>
            <a:ext cx="11592560" cy="1635125"/>
          </a:xfrm>
        </p:spPr>
        <p:txBody>
          <a:bodyPr>
            <a:noAutofit/>
          </a:bodyPr>
          <a:lstStyle/>
          <a:p>
            <a:pPr marL="0" lvl="1" indent="711200" algn="just" fontAlgn="auto">
              <a:lnSpc>
                <a:spcPct val="150000"/>
              </a:lnSpc>
            </a:pPr>
            <a:r>
              <a:rPr lang="en-US" altLang="zh-CN" sz="3000" dirty="0">
                <a:latin typeface="Times New Roman" panose="02020603050405020304" charset="0"/>
                <a:ea typeface="华文新魏" panose="02010800040101010101" charset="-122"/>
                <a:cs typeface="Times New Roman" panose="02020603050405020304" charset="0"/>
                <a:sym typeface="+mn-ea"/>
              </a:rPr>
              <a:t>Now Dr. Leong is no longer __47__ to a keyboard, free to do what he does best: __48__ with his patients.</a:t>
            </a:r>
            <a:endParaRPr lang="en-US" altLang="zh-CN" sz="3000" dirty="0">
              <a:latin typeface="Times New Roman" panose="02020603050405020304" charset="0"/>
              <a:ea typeface="华文新魏" panose="02010800040101010101" charset="-122"/>
              <a:cs typeface="Times New Roman" panose="02020603050405020304" charset="0"/>
              <a:sym typeface="+mn-ea"/>
            </a:endParaRPr>
          </a:p>
        </p:txBody>
      </p:sp>
      <p:graphicFrame>
        <p:nvGraphicFramePr>
          <p:cNvPr id="2" name="表格 1"/>
          <p:cNvGraphicFramePr/>
          <p:nvPr>
            <p:custDataLst>
              <p:tags r:id="rId1"/>
            </p:custDataLst>
          </p:nvPr>
        </p:nvGraphicFramePr>
        <p:xfrm>
          <a:off x="252095" y="3678555"/>
          <a:ext cx="11406505" cy="2825750"/>
        </p:xfrm>
        <a:graphic>
          <a:graphicData uri="http://schemas.openxmlformats.org/drawingml/2006/table">
            <a:tbl>
              <a:tblPr firstRow="1" bandRow="1">
                <a:tableStyleId>{5C22544A-7EE6-4342-B048-85BDC9FD1C3A}</a:tableStyleId>
              </a:tblPr>
              <a:tblGrid>
                <a:gridCol w="796925"/>
                <a:gridCol w="2503805"/>
                <a:gridCol w="2660015"/>
                <a:gridCol w="2945130"/>
                <a:gridCol w="2500630"/>
              </a:tblGrid>
              <a:tr h="1416050">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47</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A.</a:t>
                      </a:r>
                      <a:r>
                        <a:rPr lang="en-US" altLang="zh-CN" sz="3200" b="0">
                          <a:solidFill>
                            <a:srgbClr val="000000"/>
                          </a:solidFill>
                          <a:latin typeface="Times New Roman" panose="02020603050405020304" charset="0"/>
                          <a:cs typeface="Times New Roman" panose="02020603050405020304" charset="0"/>
                        </a:rPr>
                        <a:t>drawn</a:t>
                      </a:r>
                      <a:r>
                        <a:rPr lang="en-US" sz="3200" b="0">
                          <a:solidFill>
                            <a:srgbClr val="000000"/>
                          </a:solidFill>
                          <a:latin typeface="Times New Roman" panose="02020603050405020304" charset="0"/>
                          <a:cs typeface="Times New Roman" panose="02020603050405020304" charset="0"/>
                        </a:rPr>
                        <a:t> </a:t>
                      </a:r>
                      <a:endParaRPr lang="en-US"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B. </a:t>
                      </a:r>
                      <a:r>
                        <a:rPr lang="en-US" altLang="zh-CN" sz="3200" b="0">
                          <a:solidFill>
                            <a:srgbClr val="000000"/>
                          </a:solidFill>
                          <a:latin typeface="Times New Roman" panose="02020603050405020304" charset="0"/>
                          <a:cs typeface="Times New Roman" panose="02020603050405020304" charset="0"/>
                        </a:rPr>
                        <a:t>exposed</a:t>
                      </a:r>
                      <a:r>
                        <a:rPr lang="en-US" sz="3200" b="0">
                          <a:solidFill>
                            <a:srgbClr val="000000"/>
                          </a:solidFill>
                          <a:latin typeface="Times New Roman" panose="02020603050405020304" charset="0"/>
                          <a:cs typeface="Times New Roman" panose="02020603050405020304" charset="0"/>
                        </a:rPr>
                        <a:t> </a:t>
                      </a:r>
                      <a:endParaRPr lang="en-US"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C.</a:t>
                      </a:r>
                      <a:r>
                        <a:rPr lang="en-US" altLang="zh-CN" sz="3200" b="0">
                          <a:solidFill>
                            <a:srgbClr val="000000"/>
                          </a:solidFill>
                          <a:latin typeface="Times New Roman" panose="02020603050405020304" charset="0"/>
                          <a:cs typeface="Times New Roman" panose="02020603050405020304" charset="0"/>
                        </a:rPr>
                        <a:t>addicted</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D. </a:t>
                      </a:r>
                      <a:r>
                        <a:rPr lang="en-US" altLang="zh-CN" sz="3200" b="0">
                          <a:solidFill>
                            <a:srgbClr val="000000"/>
                          </a:solidFill>
                          <a:latin typeface="Times New Roman" panose="02020603050405020304" charset="0"/>
                          <a:cs typeface="Times New Roman" panose="02020603050405020304" charset="0"/>
                        </a:rPr>
                        <a:t>chained</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r>
              <a:tr h="1409700">
                <a:tc>
                  <a:txBody>
                    <a:bodyPr/>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48</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p>
                      <a:pPr algn="l" fontAlgn="ctr"/>
                      <a:r>
                        <a:rPr lang="en-US" altLang="zh-CN" sz="3000" b="0" u="none" strike="noStrike" kern="1200" dirty="0">
                          <a:solidFill>
                            <a:schemeClr val="tx1"/>
                          </a:solidFill>
                          <a:latin typeface="Times New Roman" panose="02020603050405020304" charset="0"/>
                          <a:ea typeface="宋体" panose="02010600030101010101" pitchFamily="2" charset="-122"/>
                          <a:cs typeface="+mn-cs"/>
                        </a:rPr>
                        <a:t>A.consult </a:t>
                      </a:r>
                      <a:endParaRPr lang="en-US" altLang="zh-CN" sz="30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B. negotiate </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C.connect</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D.sympathize</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r>
            </a:tbl>
          </a:graphicData>
        </a:graphic>
      </p:graphicFrame>
      <p:pic>
        <p:nvPicPr>
          <p:cNvPr id="7" name="Picture 4"/>
          <p:cNvPicPr>
            <a:picLocks noChangeAspect="1" noChangeArrowheads="1"/>
          </p:cNvPicPr>
          <p:nvPr>
            <p:custDataLst>
              <p:tags r:id="rId2"/>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9101380" y="3733064"/>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文本框 52"/>
          <p:cNvSpPr txBox="1"/>
          <p:nvPr>
            <p:custDataLst>
              <p:tags r:id="rId4"/>
            </p:custDataLst>
          </p:nvPr>
        </p:nvSpPr>
        <p:spPr>
          <a:xfrm>
            <a:off x="1042035" y="2718435"/>
            <a:ext cx="10574020" cy="829945"/>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47. </a:t>
            </a:r>
            <a:r>
              <a:rPr lang="zh-CN" altLang="en-US" sz="2400" b="1" dirty="0">
                <a:latin typeface="Times New Roman" panose="02020603050405020304" charset="0"/>
                <a:ea typeface="宋体" panose="02010600030101010101" pitchFamily="2" charset="-122"/>
                <a:sym typeface="+mn-ea"/>
              </a:rPr>
              <a:t>动词词义辨析与比喻用法。</a:t>
            </a:r>
            <a:r>
              <a:rPr lang="en-US" altLang="zh-CN" sz="2400" b="1" dirty="0">
                <a:latin typeface="Times New Roman" panose="02020603050405020304" charset="0"/>
                <a:ea typeface="宋体" panose="02010600030101010101" pitchFamily="2" charset="-122"/>
                <a:sym typeface="+mn-ea"/>
              </a:rPr>
              <a:t>“be chained to a keyboard”</a:t>
            </a:r>
            <a:r>
              <a:rPr lang="zh-CN" altLang="en-US" sz="2400" b="1" dirty="0">
                <a:latin typeface="Times New Roman" panose="02020603050405020304" charset="0"/>
                <a:ea typeface="宋体" panose="02010600030101010101" pitchFamily="2" charset="-122"/>
                <a:sym typeface="+mn-ea"/>
              </a:rPr>
              <a:t>比喻被束缚在键盘前，无法脱身。</a:t>
            </a:r>
            <a:endParaRPr lang="zh-CN" altLang="en-US" sz="2400" b="1" dirty="0">
              <a:latin typeface="Times New Roman" panose="02020603050405020304" charset="0"/>
              <a:ea typeface="宋体" panose="02010600030101010101" pitchFamily="2" charset="-122"/>
              <a:sym typeface="+mn-ea"/>
            </a:endParaRPr>
          </a:p>
        </p:txBody>
      </p:sp>
      <p:pic>
        <p:nvPicPr>
          <p:cNvPr id="10" name="Picture 4"/>
          <p:cNvPicPr>
            <a:picLocks noChangeAspect="1" noChangeArrowheads="1"/>
          </p:cNvPicPr>
          <p:nvPr>
            <p:custDataLst>
              <p:tags r:id="rId5"/>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6154125" y="5624884"/>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文本框 15"/>
          <p:cNvSpPr txBox="1"/>
          <p:nvPr>
            <p:custDataLst>
              <p:tags r:id="rId6"/>
            </p:custDataLst>
          </p:nvPr>
        </p:nvSpPr>
        <p:spPr>
          <a:xfrm>
            <a:off x="4043045" y="6043930"/>
            <a:ext cx="1694180"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v.</a:t>
            </a:r>
            <a:r>
              <a:rPr lang="zh-CN" altLang="en-US" sz="2400" b="1" dirty="0">
                <a:solidFill>
                  <a:srgbClr val="FF0000"/>
                </a:solidFill>
                <a:ea typeface="宋体" panose="02010600030101010101" pitchFamily="2" charset="-122"/>
                <a:sym typeface="+mn-ea"/>
              </a:rPr>
              <a:t>谈判</a:t>
            </a:r>
            <a:endParaRPr lang="zh-CN" altLang="en-US" sz="2400" b="1" dirty="0">
              <a:solidFill>
                <a:srgbClr val="FF0000"/>
              </a:solidFill>
              <a:ea typeface="宋体" panose="02010600030101010101" pitchFamily="2" charset="-122"/>
              <a:sym typeface="+mn-ea"/>
            </a:endParaRPr>
          </a:p>
        </p:txBody>
      </p:sp>
      <p:sp>
        <p:nvSpPr>
          <p:cNvPr id="21" name="文本框 20"/>
          <p:cNvSpPr txBox="1"/>
          <p:nvPr>
            <p:custDataLst>
              <p:tags r:id="rId7"/>
            </p:custDataLst>
          </p:nvPr>
        </p:nvSpPr>
        <p:spPr>
          <a:xfrm>
            <a:off x="1042670" y="4612640"/>
            <a:ext cx="10574020" cy="829945"/>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48. </a:t>
            </a:r>
            <a:r>
              <a:rPr lang="zh-CN" altLang="en-US" sz="2400" b="1" dirty="0">
                <a:latin typeface="Times New Roman" panose="02020603050405020304" charset="0"/>
                <a:ea typeface="宋体" panose="02010600030101010101" pitchFamily="2" charset="-122"/>
                <a:sym typeface="+mn-ea"/>
              </a:rPr>
              <a:t>动词词义辨析与语境逻辑。医生解放后最擅长的是与患者</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建立联系</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，强调人文关怀和有效沟通，而不仅仅是咨询。</a:t>
            </a:r>
            <a:endParaRPr lang="zh-CN" altLang="en-US" sz="2400" b="1" dirty="0">
              <a:latin typeface="Times New Roman" panose="02020603050405020304" charset="0"/>
              <a:ea typeface="宋体" panose="02010600030101010101" pitchFamily="2" charset="-122"/>
              <a:sym typeface="+mn-ea"/>
            </a:endParaRPr>
          </a:p>
        </p:txBody>
      </p:sp>
      <p:sp>
        <p:nvSpPr>
          <p:cNvPr id="4" name="文本框 3"/>
          <p:cNvSpPr txBox="1"/>
          <p:nvPr>
            <p:custDataLst>
              <p:tags r:id="rId8"/>
            </p:custDataLst>
          </p:nvPr>
        </p:nvSpPr>
        <p:spPr>
          <a:xfrm>
            <a:off x="1414145" y="6043930"/>
            <a:ext cx="1694180"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v.</a:t>
            </a:r>
            <a:r>
              <a:rPr lang="zh-CN" altLang="en-US" sz="2400" b="1" dirty="0">
                <a:solidFill>
                  <a:srgbClr val="FF0000"/>
                </a:solidFill>
                <a:ea typeface="宋体" panose="02010600030101010101" pitchFamily="2" charset="-122"/>
                <a:sym typeface="+mn-ea"/>
              </a:rPr>
              <a:t>咨询</a:t>
            </a:r>
            <a:endParaRPr lang="zh-CN" altLang="en-US" sz="2400" b="1" dirty="0">
              <a:solidFill>
                <a:srgbClr val="FF0000"/>
              </a:solidFill>
              <a:ea typeface="宋体" panose="02010600030101010101" pitchFamily="2" charset="-122"/>
              <a:sym typeface="+mn-ea"/>
            </a:endParaRPr>
          </a:p>
        </p:txBody>
      </p:sp>
      <p:sp>
        <p:nvSpPr>
          <p:cNvPr id="6" name="文本框 5"/>
          <p:cNvSpPr txBox="1"/>
          <p:nvPr>
            <p:custDataLst>
              <p:tags r:id="rId9"/>
            </p:custDataLst>
          </p:nvPr>
        </p:nvSpPr>
        <p:spPr>
          <a:xfrm>
            <a:off x="1368425" y="4152265"/>
            <a:ext cx="1336040"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v.</a:t>
            </a:r>
            <a:r>
              <a:rPr lang="zh-CN" altLang="en-US" sz="2400" b="1" dirty="0">
                <a:solidFill>
                  <a:srgbClr val="FF0000"/>
                </a:solidFill>
                <a:ea typeface="宋体" panose="02010600030101010101" pitchFamily="2" charset="-122"/>
                <a:sym typeface="+mn-ea"/>
              </a:rPr>
              <a:t>吸引</a:t>
            </a:r>
            <a:endParaRPr lang="zh-CN" altLang="en-US" sz="2400" b="1" dirty="0">
              <a:solidFill>
                <a:srgbClr val="FF0000"/>
              </a:solidFill>
              <a:ea typeface="宋体" panose="02010600030101010101" pitchFamily="2" charset="-122"/>
              <a:sym typeface="+mn-ea"/>
            </a:endParaRPr>
          </a:p>
        </p:txBody>
      </p:sp>
      <p:sp>
        <p:nvSpPr>
          <p:cNvPr id="8" name="文本框 7"/>
          <p:cNvSpPr txBox="1"/>
          <p:nvPr>
            <p:custDataLst>
              <p:tags r:id="rId10"/>
            </p:custDataLst>
          </p:nvPr>
        </p:nvSpPr>
        <p:spPr>
          <a:xfrm>
            <a:off x="4011295" y="4152265"/>
            <a:ext cx="1336040"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v.</a:t>
            </a:r>
            <a:r>
              <a:rPr lang="zh-CN" altLang="en-US" sz="2400" b="1" dirty="0">
                <a:solidFill>
                  <a:srgbClr val="FF0000"/>
                </a:solidFill>
                <a:ea typeface="宋体" panose="02010600030101010101" pitchFamily="2" charset="-122"/>
                <a:sym typeface="+mn-ea"/>
              </a:rPr>
              <a:t>暴露</a:t>
            </a:r>
            <a:endParaRPr lang="zh-CN" altLang="en-US" sz="2400" b="1" dirty="0">
              <a:solidFill>
                <a:srgbClr val="FF0000"/>
              </a:solidFill>
              <a:ea typeface="宋体" panose="02010600030101010101" pitchFamily="2" charset="-122"/>
              <a:sym typeface="+mn-ea"/>
            </a:endParaRPr>
          </a:p>
        </p:txBody>
      </p:sp>
      <p:sp>
        <p:nvSpPr>
          <p:cNvPr id="9" name="文本框 8"/>
          <p:cNvSpPr txBox="1"/>
          <p:nvPr>
            <p:custDataLst>
              <p:tags r:id="rId11"/>
            </p:custDataLst>
          </p:nvPr>
        </p:nvSpPr>
        <p:spPr>
          <a:xfrm>
            <a:off x="6608445" y="4152265"/>
            <a:ext cx="1336040"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v.</a:t>
            </a:r>
            <a:r>
              <a:rPr lang="zh-CN" altLang="en-US" sz="2400" b="1" dirty="0">
                <a:solidFill>
                  <a:srgbClr val="FF0000"/>
                </a:solidFill>
                <a:ea typeface="宋体" panose="02010600030101010101" pitchFamily="2" charset="-122"/>
                <a:sym typeface="+mn-ea"/>
              </a:rPr>
              <a:t>上瘾</a:t>
            </a:r>
            <a:endParaRPr lang="zh-CN" altLang="en-US" sz="2400" b="1" dirty="0">
              <a:solidFill>
                <a:srgbClr val="FF0000"/>
              </a:solidFill>
              <a:ea typeface="宋体" panose="02010600030101010101" pitchFamily="2" charset="-122"/>
              <a:sym typeface="+mn-ea"/>
            </a:endParaRPr>
          </a:p>
        </p:txBody>
      </p:sp>
      <p:sp>
        <p:nvSpPr>
          <p:cNvPr id="11" name="文本框 10"/>
          <p:cNvSpPr txBox="1"/>
          <p:nvPr>
            <p:custDataLst>
              <p:tags r:id="rId12"/>
            </p:custDataLst>
          </p:nvPr>
        </p:nvSpPr>
        <p:spPr>
          <a:xfrm>
            <a:off x="9688830" y="4152265"/>
            <a:ext cx="2034540"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v.</a:t>
            </a:r>
            <a:r>
              <a:rPr lang="zh-CN" altLang="en-US" sz="2400" b="1" dirty="0">
                <a:solidFill>
                  <a:srgbClr val="FF0000"/>
                </a:solidFill>
                <a:ea typeface="宋体" panose="02010600030101010101" pitchFamily="2" charset="-122"/>
                <a:sym typeface="+mn-ea"/>
              </a:rPr>
              <a:t>拴住，束缚</a:t>
            </a:r>
            <a:endParaRPr lang="zh-CN" altLang="en-US" sz="2400" b="1" dirty="0">
              <a:solidFill>
                <a:srgbClr val="FF0000"/>
              </a:solidFill>
              <a:ea typeface="宋体" panose="02010600030101010101" pitchFamily="2" charset="-122"/>
              <a:sym typeface="+mn-ea"/>
            </a:endParaRPr>
          </a:p>
        </p:txBody>
      </p:sp>
      <p:sp>
        <p:nvSpPr>
          <p:cNvPr id="12" name="文本框 11"/>
          <p:cNvSpPr txBox="1"/>
          <p:nvPr>
            <p:custDataLst>
              <p:tags r:id="rId13"/>
            </p:custDataLst>
          </p:nvPr>
        </p:nvSpPr>
        <p:spPr>
          <a:xfrm>
            <a:off x="9555480" y="6043930"/>
            <a:ext cx="1694180"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v.</a:t>
            </a:r>
            <a:r>
              <a:rPr lang="zh-CN" altLang="en-US" sz="2400" b="1" dirty="0">
                <a:solidFill>
                  <a:srgbClr val="FF0000"/>
                </a:solidFill>
                <a:ea typeface="宋体" panose="02010600030101010101" pitchFamily="2" charset="-122"/>
                <a:sym typeface="+mn-ea"/>
              </a:rPr>
              <a:t>同情</a:t>
            </a:r>
            <a:endParaRPr lang="zh-CN" altLang="en-US" sz="2400" b="1" dirty="0">
              <a:solidFill>
                <a:srgbClr val="FF0000"/>
              </a:solidFill>
              <a:ea typeface="宋体" panose="02010600030101010101" pitchFamily="2" charset="-122"/>
              <a:sym typeface="+mn-ea"/>
            </a:endParaRPr>
          </a:p>
        </p:txBody>
      </p:sp>
      <p:sp>
        <p:nvSpPr>
          <p:cNvPr id="15" name="文本框 14"/>
          <p:cNvSpPr txBox="1"/>
          <p:nvPr>
            <p:custDataLst>
              <p:tags r:id="rId14"/>
            </p:custDataLst>
          </p:nvPr>
        </p:nvSpPr>
        <p:spPr>
          <a:xfrm>
            <a:off x="6608445" y="6043930"/>
            <a:ext cx="2675255"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v.</a:t>
            </a:r>
            <a:r>
              <a:rPr lang="zh-CN" altLang="en-US" sz="2400" b="1" dirty="0">
                <a:solidFill>
                  <a:srgbClr val="FF0000"/>
                </a:solidFill>
                <a:ea typeface="宋体" panose="02010600030101010101" pitchFamily="2" charset="-122"/>
                <a:sym typeface="+mn-ea"/>
              </a:rPr>
              <a:t>连接，建立联系</a:t>
            </a:r>
            <a:endParaRPr lang="zh-CN" altLang="en-US" sz="2400" b="1" dirty="0">
              <a:solidFill>
                <a:srgbClr val="FF0000"/>
              </a:solidFill>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ppt_x"/>
                                          </p:val>
                                        </p:tav>
                                        <p:tav tm="100000">
                                          <p:val>
                                            <p:strVal val="#ppt_x"/>
                                          </p:val>
                                        </p:tav>
                                      </p:tavLst>
                                    </p:anim>
                                    <p:anim calcmode="lin" valueType="num">
                                      <p:cBhvr additive="base">
                                        <p:cTn id="46" dur="500" fill="hold"/>
                                        <p:tgtEl>
                                          <p:spTgt spid="15"/>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ppt_x"/>
                                          </p:val>
                                        </p:tav>
                                        <p:tav tm="100000">
                                          <p:val>
                                            <p:strVal val="#ppt_x"/>
                                          </p:val>
                                        </p:tav>
                                      </p:tavLst>
                                    </p:anim>
                                    <p:anim calcmode="lin" valueType="num">
                                      <p:cBhvr additive="base">
                                        <p:cTn id="5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21" grpId="0" bldLvl="0" animBg="1"/>
      <p:bldP spid="6" grpId="0"/>
      <p:bldP spid="8" grpId="0"/>
      <p:bldP spid="9" grpId="0"/>
      <p:bldP spid="11" grpId="0"/>
      <p:bldP spid="6" grpId="1"/>
      <p:bldP spid="8" grpId="1"/>
      <p:bldP spid="9" grpId="1"/>
      <p:bldP spid="11" grpId="1"/>
      <p:bldP spid="4" grpId="0"/>
      <p:bldP spid="16" grpId="0"/>
      <p:bldP spid="15" grpId="0"/>
      <p:bldP spid="12" grpId="0"/>
      <p:bldP spid="4" grpId="1"/>
      <p:bldP spid="16" grpId="1"/>
      <p:bldP spid="15" grpId="1"/>
      <p:bldP spid="12"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2095" y="356870"/>
            <a:ext cx="11592560" cy="1635125"/>
          </a:xfrm>
        </p:spPr>
        <p:txBody>
          <a:bodyPr>
            <a:noAutofit/>
          </a:bodyPr>
          <a:lstStyle/>
          <a:p>
            <a:pPr marL="0" lvl="1" indent="711200" algn="just" fontAlgn="auto">
              <a:lnSpc>
                <a:spcPct val="150000"/>
              </a:lnSpc>
            </a:pPr>
            <a:r>
              <a:rPr lang="en-US" altLang="zh-CN" sz="3000" dirty="0">
                <a:latin typeface="Times New Roman" panose="02020603050405020304" charset="0"/>
                <a:ea typeface="华文新魏" panose="02010800040101010101" charset="-122"/>
                <a:cs typeface="Times New Roman" panose="02020603050405020304" charset="0"/>
                <a:sym typeface="+mn-ea"/>
              </a:rPr>
              <a:t>“It __49__ my human intelligence for where it matters most,” he says. The __50__ is transformative.</a:t>
            </a:r>
            <a:endParaRPr lang="en-US" altLang="zh-CN" sz="3000" dirty="0">
              <a:latin typeface="Times New Roman" panose="02020603050405020304" charset="0"/>
              <a:ea typeface="华文新魏" panose="02010800040101010101" charset="-122"/>
              <a:cs typeface="Times New Roman" panose="02020603050405020304" charset="0"/>
              <a:sym typeface="+mn-ea"/>
            </a:endParaRPr>
          </a:p>
        </p:txBody>
      </p:sp>
      <p:graphicFrame>
        <p:nvGraphicFramePr>
          <p:cNvPr id="2" name="表格 1"/>
          <p:cNvGraphicFramePr/>
          <p:nvPr>
            <p:custDataLst>
              <p:tags r:id="rId1"/>
            </p:custDataLst>
          </p:nvPr>
        </p:nvGraphicFramePr>
        <p:xfrm>
          <a:off x="252095" y="3678555"/>
          <a:ext cx="11406505" cy="2825750"/>
        </p:xfrm>
        <a:graphic>
          <a:graphicData uri="http://schemas.openxmlformats.org/drawingml/2006/table">
            <a:tbl>
              <a:tblPr firstRow="1" bandRow="1">
                <a:tableStyleId>{5C22544A-7EE6-4342-B048-85BDC9FD1C3A}</a:tableStyleId>
              </a:tblPr>
              <a:tblGrid>
                <a:gridCol w="796925"/>
                <a:gridCol w="2503805"/>
                <a:gridCol w="2660015"/>
                <a:gridCol w="2945130"/>
                <a:gridCol w="2500630"/>
              </a:tblGrid>
              <a:tr h="1416050">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49</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A.</a:t>
                      </a:r>
                      <a:r>
                        <a:rPr lang="en-US" altLang="zh-CN" sz="3200" b="0">
                          <a:solidFill>
                            <a:srgbClr val="000000"/>
                          </a:solidFill>
                          <a:latin typeface="Times New Roman" panose="02020603050405020304" charset="0"/>
                          <a:cs typeface="Times New Roman" panose="02020603050405020304" charset="0"/>
                        </a:rPr>
                        <a:t>shows off</a:t>
                      </a:r>
                      <a:r>
                        <a:rPr lang="en-US" sz="3200" b="0">
                          <a:solidFill>
                            <a:srgbClr val="000000"/>
                          </a:solidFill>
                          <a:latin typeface="Times New Roman" panose="02020603050405020304" charset="0"/>
                          <a:cs typeface="Times New Roman" panose="02020603050405020304" charset="0"/>
                        </a:rPr>
                        <a:t> </a:t>
                      </a:r>
                      <a:endParaRPr lang="en-US"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B. </a:t>
                      </a:r>
                      <a:r>
                        <a:rPr lang="en-US" altLang="zh-CN" sz="3200" b="0">
                          <a:solidFill>
                            <a:srgbClr val="000000"/>
                          </a:solidFill>
                          <a:latin typeface="Times New Roman" panose="02020603050405020304" charset="0"/>
                          <a:cs typeface="Times New Roman" panose="02020603050405020304" charset="0"/>
                        </a:rPr>
                        <a:t>tries out</a:t>
                      </a:r>
                      <a:r>
                        <a:rPr lang="en-US" sz="3200" b="0">
                          <a:solidFill>
                            <a:srgbClr val="000000"/>
                          </a:solidFill>
                          <a:latin typeface="Times New Roman" panose="02020603050405020304" charset="0"/>
                          <a:cs typeface="Times New Roman" panose="02020603050405020304" charset="0"/>
                        </a:rPr>
                        <a:t> </a:t>
                      </a:r>
                      <a:endParaRPr lang="en-US"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C.</a:t>
                      </a:r>
                      <a:r>
                        <a:rPr lang="en-US" altLang="zh-CN" sz="3200" b="0">
                          <a:solidFill>
                            <a:srgbClr val="000000"/>
                          </a:solidFill>
                          <a:latin typeface="Times New Roman" panose="02020603050405020304" charset="0"/>
                          <a:cs typeface="Times New Roman" panose="02020603050405020304" charset="0"/>
                        </a:rPr>
                        <a:t>frees up</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D. </a:t>
                      </a:r>
                      <a:r>
                        <a:rPr lang="en-US" altLang="zh-CN" sz="3200" b="0">
                          <a:solidFill>
                            <a:srgbClr val="000000"/>
                          </a:solidFill>
                          <a:latin typeface="Times New Roman" panose="02020603050405020304" charset="0"/>
                          <a:cs typeface="Times New Roman" panose="02020603050405020304" charset="0"/>
                        </a:rPr>
                        <a:t>relies on</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r>
              <a:tr h="1409700">
                <a:tc>
                  <a:txBody>
                    <a:bodyPr/>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50</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p>
                      <a:pPr algn="l" fontAlgn="ctr"/>
                      <a:r>
                        <a:rPr lang="en-US" altLang="zh-CN" sz="3000" b="0" u="none" strike="noStrike" kern="1200" dirty="0">
                          <a:solidFill>
                            <a:schemeClr val="tx1"/>
                          </a:solidFill>
                          <a:latin typeface="Times New Roman" panose="02020603050405020304" charset="0"/>
                          <a:ea typeface="宋体" panose="02010600030101010101" pitchFamily="2" charset="-122"/>
                          <a:cs typeface="+mn-cs"/>
                        </a:rPr>
                        <a:t>A.theory </a:t>
                      </a:r>
                      <a:endParaRPr lang="en-US" altLang="zh-CN" sz="30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B. difference </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C.recovery</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D.decision</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r>
            </a:tbl>
          </a:graphicData>
        </a:graphic>
      </p:graphicFrame>
      <p:pic>
        <p:nvPicPr>
          <p:cNvPr id="7" name="Picture 4"/>
          <p:cNvPicPr>
            <a:picLocks noChangeAspect="1" noChangeArrowheads="1"/>
          </p:cNvPicPr>
          <p:nvPr>
            <p:custDataLst>
              <p:tags r:id="rId2"/>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6154345" y="3733064"/>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文本框 52"/>
          <p:cNvSpPr txBox="1"/>
          <p:nvPr>
            <p:custDataLst>
              <p:tags r:id="rId4"/>
            </p:custDataLst>
          </p:nvPr>
        </p:nvSpPr>
        <p:spPr>
          <a:xfrm>
            <a:off x="1042035" y="2718435"/>
            <a:ext cx="10574020" cy="829945"/>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49. </a:t>
            </a:r>
            <a:r>
              <a:rPr lang="zh-CN" altLang="en-US" sz="2400" b="1" dirty="0">
                <a:latin typeface="Times New Roman" panose="02020603050405020304" charset="0"/>
                <a:ea typeface="宋体" panose="02010600030101010101" pitchFamily="2" charset="-122"/>
                <a:sym typeface="+mn-ea"/>
              </a:rPr>
              <a:t>动词短语辨析。</a:t>
            </a:r>
            <a:r>
              <a:rPr lang="en-US" altLang="zh-CN" sz="2400" b="1" dirty="0">
                <a:latin typeface="Times New Roman" panose="02020603050405020304" charset="0"/>
                <a:ea typeface="宋体" panose="02010600030101010101" pitchFamily="2" charset="-122"/>
                <a:sym typeface="+mn-ea"/>
              </a:rPr>
              <a:t>AI</a:t>
            </a:r>
            <a:r>
              <a:rPr lang="zh-CN" altLang="en-US" sz="2400" b="1" dirty="0">
                <a:latin typeface="Times New Roman" panose="02020603050405020304" charset="0"/>
                <a:ea typeface="宋体" panose="02010600030101010101" pitchFamily="2" charset="-122"/>
                <a:sym typeface="+mn-ea"/>
              </a:rPr>
              <a:t>助手</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解放</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了他的智力，让他能把精力用在最重要的地方。</a:t>
            </a:r>
            <a:endParaRPr lang="zh-CN" altLang="en-US" sz="2400" b="1" dirty="0">
              <a:latin typeface="Times New Roman" panose="02020603050405020304" charset="0"/>
              <a:ea typeface="宋体" panose="02010600030101010101" pitchFamily="2" charset="-122"/>
              <a:sym typeface="+mn-ea"/>
            </a:endParaRPr>
          </a:p>
        </p:txBody>
      </p:sp>
      <p:pic>
        <p:nvPicPr>
          <p:cNvPr id="10" name="Picture 4"/>
          <p:cNvPicPr>
            <a:picLocks noChangeAspect="1" noChangeArrowheads="1"/>
          </p:cNvPicPr>
          <p:nvPr>
            <p:custDataLst>
              <p:tags r:id="rId5"/>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3508080" y="5624884"/>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文本框 20"/>
          <p:cNvSpPr txBox="1"/>
          <p:nvPr>
            <p:custDataLst>
              <p:tags r:id="rId6"/>
            </p:custDataLst>
          </p:nvPr>
        </p:nvSpPr>
        <p:spPr>
          <a:xfrm>
            <a:off x="1042670" y="4612640"/>
            <a:ext cx="10574020" cy="829945"/>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50. </a:t>
            </a:r>
            <a:r>
              <a:rPr lang="zh-CN" altLang="en-US" sz="2400" b="1" dirty="0">
                <a:latin typeface="Times New Roman" panose="02020603050405020304" charset="0"/>
                <a:ea typeface="宋体" panose="02010600030101010101" pitchFamily="2" charset="-122"/>
                <a:sym typeface="+mn-ea"/>
              </a:rPr>
              <a:t>名词词义辨析与惯用表达。</a:t>
            </a:r>
            <a:r>
              <a:rPr lang="en-US" altLang="zh-CN" sz="2400" b="1" dirty="0">
                <a:latin typeface="Times New Roman" panose="02020603050405020304" charset="0"/>
                <a:ea typeface="宋体" panose="02010600030101010101" pitchFamily="2" charset="-122"/>
                <a:sym typeface="+mn-ea"/>
              </a:rPr>
              <a:t>“The difference is transformative”</a:t>
            </a:r>
            <a:r>
              <a:rPr lang="zh-CN" altLang="en-US" sz="2400" b="1" dirty="0">
                <a:latin typeface="Times New Roman" panose="02020603050405020304" charset="0"/>
                <a:ea typeface="宋体" panose="02010600030101010101" pitchFamily="2" charset="-122"/>
                <a:sym typeface="+mn-ea"/>
              </a:rPr>
              <a:t>意为</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这种变化是革命性的</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，强调</a:t>
            </a:r>
            <a:r>
              <a:rPr lang="en-US" altLang="zh-CN" sz="2400" b="1" dirty="0">
                <a:latin typeface="Times New Roman" panose="02020603050405020304" charset="0"/>
                <a:ea typeface="宋体" panose="02010600030101010101" pitchFamily="2" charset="-122"/>
                <a:sym typeface="+mn-ea"/>
              </a:rPr>
              <a:t>AI</a:t>
            </a:r>
            <a:r>
              <a:rPr lang="zh-CN" altLang="en-US" sz="2400" b="1" dirty="0">
                <a:latin typeface="Times New Roman" panose="02020603050405020304" charset="0"/>
                <a:ea typeface="宋体" panose="02010600030101010101" pitchFamily="2" charset="-122"/>
                <a:sym typeface="+mn-ea"/>
              </a:rPr>
              <a:t>带来的积极改变。</a:t>
            </a:r>
            <a:endParaRPr lang="zh-CN" altLang="en-US" sz="2400" b="1" dirty="0">
              <a:latin typeface="Times New Roman" panose="02020603050405020304" charset="0"/>
              <a:ea typeface="宋体" panose="02010600030101010101" pitchFamily="2" charset="-122"/>
              <a:sym typeface="+mn-ea"/>
            </a:endParaRPr>
          </a:p>
        </p:txBody>
      </p:sp>
      <p:sp>
        <p:nvSpPr>
          <p:cNvPr id="4" name="文本框 3"/>
          <p:cNvSpPr txBox="1"/>
          <p:nvPr>
            <p:custDataLst>
              <p:tags r:id="rId7"/>
            </p:custDataLst>
          </p:nvPr>
        </p:nvSpPr>
        <p:spPr>
          <a:xfrm>
            <a:off x="1414145" y="6043930"/>
            <a:ext cx="1694180"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n.</a:t>
            </a:r>
            <a:r>
              <a:rPr lang="zh-CN" altLang="en-US" sz="2400" b="1" dirty="0">
                <a:solidFill>
                  <a:srgbClr val="FF0000"/>
                </a:solidFill>
                <a:ea typeface="宋体" panose="02010600030101010101" pitchFamily="2" charset="-122"/>
                <a:sym typeface="+mn-ea"/>
              </a:rPr>
              <a:t>理论</a:t>
            </a:r>
            <a:endParaRPr lang="zh-CN" altLang="en-US" sz="2400" b="1" dirty="0">
              <a:solidFill>
                <a:srgbClr val="FF0000"/>
              </a:solidFill>
              <a:ea typeface="宋体" panose="02010600030101010101" pitchFamily="2" charset="-122"/>
              <a:sym typeface="+mn-ea"/>
            </a:endParaRPr>
          </a:p>
        </p:txBody>
      </p:sp>
      <p:sp>
        <p:nvSpPr>
          <p:cNvPr id="6" name="文本框 5"/>
          <p:cNvSpPr txBox="1"/>
          <p:nvPr>
            <p:custDataLst>
              <p:tags r:id="rId8"/>
            </p:custDataLst>
          </p:nvPr>
        </p:nvSpPr>
        <p:spPr>
          <a:xfrm>
            <a:off x="1368425" y="4152265"/>
            <a:ext cx="1336040"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v.</a:t>
            </a:r>
            <a:r>
              <a:rPr lang="zh-CN" altLang="en-US" sz="2400" b="1" dirty="0">
                <a:solidFill>
                  <a:srgbClr val="FF0000"/>
                </a:solidFill>
                <a:ea typeface="宋体" panose="02010600030101010101" pitchFamily="2" charset="-122"/>
                <a:sym typeface="+mn-ea"/>
              </a:rPr>
              <a:t>炫耀</a:t>
            </a:r>
            <a:endParaRPr lang="zh-CN" altLang="en-US" sz="2400" b="1" dirty="0">
              <a:solidFill>
                <a:srgbClr val="FF0000"/>
              </a:solidFill>
              <a:ea typeface="宋体" panose="02010600030101010101" pitchFamily="2" charset="-122"/>
              <a:sym typeface="+mn-ea"/>
            </a:endParaRPr>
          </a:p>
        </p:txBody>
      </p:sp>
      <p:sp>
        <p:nvSpPr>
          <p:cNvPr id="8" name="文本框 7"/>
          <p:cNvSpPr txBox="1"/>
          <p:nvPr>
            <p:custDataLst>
              <p:tags r:id="rId9"/>
            </p:custDataLst>
          </p:nvPr>
        </p:nvSpPr>
        <p:spPr>
          <a:xfrm>
            <a:off x="4011295" y="4152265"/>
            <a:ext cx="1336040"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v.</a:t>
            </a:r>
            <a:r>
              <a:rPr lang="zh-CN" altLang="en-US" sz="2400" b="1" dirty="0">
                <a:solidFill>
                  <a:srgbClr val="FF0000"/>
                </a:solidFill>
                <a:ea typeface="宋体" panose="02010600030101010101" pitchFamily="2" charset="-122"/>
                <a:sym typeface="+mn-ea"/>
              </a:rPr>
              <a:t>试验</a:t>
            </a:r>
            <a:endParaRPr lang="zh-CN" altLang="en-US" sz="2400" b="1" dirty="0">
              <a:solidFill>
                <a:srgbClr val="FF0000"/>
              </a:solidFill>
              <a:ea typeface="宋体" panose="02010600030101010101" pitchFamily="2" charset="-122"/>
              <a:sym typeface="+mn-ea"/>
            </a:endParaRPr>
          </a:p>
        </p:txBody>
      </p:sp>
      <p:sp>
        <p:nvSpPr>
          <p:cNvPr id="9" name="文本框 8"/>
          <p:cNvSpPr txBox="1"/>
          <p:nvPr>
            <p:custDataLst>
              <p:tags r:id="rId10"/>
            </p:custDataLst>
          </p:nvPr>
        </p:nvSpPr>
        <p:spPr>
          <a:xfrm>
            <a:off x="6608445" y="4152265"/>
            <a:ext cx="1336040"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v.</a:t>
            </a:r>
            <a:r>
              <a:rPr lang="zh-CN" altLang="en-US" sz="2400" b="1" dirty="0">
                <a:solidFill>
                  <a:srgbClr val="FF0000"/>
                </a:solidFill>
                <a:ea typeface="宋体" panose="02010600030101010101" pitchFamily="2" charset="-122"/>
                <a:sym typeface="+mn-ea"/>
              </a:rPr>
              <a:t>解放</a:t>
            </a:r>
            <a:endParaRPr lang="zh-CN" altLang="en-US" sz="2400" b="1" dirty="0">
              <a:solidFill>
                <a:srgbClr val="FF0000"/>
              </a:solidFill>
              <a:ea typeface="宋体" panose="02010600030101010101" pitchFamily="2" charset="-122"/>
              <a:sym typeface="+mn-ea"/>
            </a:endParaRPr>
          </a:p>
        </p:txBody>
      </p:sp>
      <p:sp>
        <p:nvSpPr>
          <p:cNvPr id="11" name="文本框 10"/>
          <p:cNvSpPr txBox="1"/>
          <p:nvPr>
            <p:custDataLst>
              <p:tags r:id="rId11"/>
            </p:custDataLst>
          </p:nvPr>
        </p:nvSpPr>
        <p:spPr>
          <a:xfrm>
            <a:off x="9688830" y="4152265"/>
            <a:ext cx="1355725"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v.</a:t>
            </a:r>
            <a:r>
              <a:rPr lang="zh-CN" altLang="en-US" sz="2400" b="1" dirty="0">
                <a:solidFill>
                  <a:srgbClr val="FF0000"/>
                </a:solidFill>
                <a:ea typeface="宋体" panose="02010600030101010101" pitchFamily="2" charset="-122"/>
                <a:sym typeface="+mn-ea"/>
              </a:rPr>
              <a:t>依赖</a:t>
            </a:r>
            <a:endParaRPr lang="zh-CN" altLang="en-US" sz="2400" b="1" dirty="0">
              <a:solidFill>
                <a:srgbClr val="FF0000"/>
              </a:solidFill>
              <a:ea typeface="宋体" panose="02010600030101010101" pitchFamily="2" charset="-122"/>
              <a:sym typeface="+mn-ea"/>
            </a:endParaRPr>
          </a:p>
        </p:txBody>
      </p:sp>
      <p:sp>
        <p:nvSpPr>
          <p:cNvPr id="15" name="文本框 14"/>
          <p:cNvSpPr txBox="1"/>
          <p:nvPr>
            <p:custDataLst>
              <p:tags r:id="rId12"/>
            </p:custDataLst>
          </p:nvPr>
        </p:nvSpPr>
        <p:spPr>
          <a:xfrm>
            <a:off x="6608445" y="6043930"/>
            <a:ext cx="2675255"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v.</a:t>
            </a:r>
            <a:r>
              <a:rPr lang="zh-CN" altLang="en-US" sz="2400" b="1" dirty="0">
                <a:solidFill>
                  <a:srgbClr val="FF0000"/>
                </a:solidFill>
                <a:ea typeface="宋体" panose="02010600030101010101" pitchFamily="2" charset="-122"/>
                <a:sym typeface="+mn-ea"/>
              </a:rPr>
              <a:t>恢复</a:t>
            </a:r>
            <a:endParaRPr lang="zh-CN" altLang="en-US" sz="2400" b="1" dirty="0">
              <a:solidFill>
                <a:srgbClr val="FF0000"/>
              </a:solidFill>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ppt_x"/>
                                          </p:val>
                                        </p:tav>
                                        <p:tav tm="100000">
                                          <p:val>
                                            <p:strVal val="#ppt_x"/>
                                          </p:val>
                                        </p:tav>
                                      </p:tavLst>
                                    </p:anim>
                                    <p:anim calcmode="lin" valueType="num">
                                      <p:cBhvr additive="base">
                                        <p:cTn id="5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21" grpId="0" bldLvl="0" animBg="1"/>
      <p:bldP spid="6" grpId="0"/>
      <p:bldP spid="8" grpId="0"/>
      <p:bldP spid="9" grpId="0"/>
      <p:bldP spid="11" grpId="0"/>
      <p:bldP spid="6" grpId="1"/>
      <p:bldP spid="8" grpId="1"/>
      <p:bldP spid="9" grpId="1"/>
      <p:bldP spid="11" grpId="1"/>
      <p:bldP spid="4" grpId="0"/>
      <p:bldP spid="15" grpId="0"/>
      <p:bldP spid="4" grpId="1"/>
      <p:bldP spid="15"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2095" y="383540"/>
            <a:ext cx="11592560" cy="1941195"/>
          </a:xfrm>
        </p:spPr>
        <p:txBody>
          <a:bodyPr>
            <a:noAutofit/>
          </a:bodyPr>
          <a:lstStyle/>
          <a:p>
            <a:pPr marL="0" lvl="1" indent="711200" algn="just" fontAlgn="auto">
              <a:lnSpc>
                <a:spcPct val="100000"/>
              </a:lnSpc>
            </a:pPr>
            <a:r>
              <a:rPr lang="en-US" altLang="zh-CN" sz="3000" dirty="0">
                <a:latin typeface="Times New Roman" panose="02020603050405020304" charset="0"/>
                <a:ea typeface="华文新魏" panose="02010800040101010101" charset="-122"/>
                <a:cs typeface="Times New Roman" panose="02020603050405020304" charset="0"/>
                <a:sym typeface="+mn-ea"/>
              </a:rPr>
              <a:t>Dr. Leong can see a patient and have a follow-up letter __51__ by the time they reach reception. Over the last three months alone, the new tech has __52__ over 250,000 specialist consultations in New Zealand and Australia.</a:t>
            </a:r>
            <a:endParaRPr lang="en-US" altLang="zh-CN" sz="3000" dirty="0">
              <a:latin typeface="Times New Roman" panose="02020603050405020304" charset="0"/>
              <a:ea typeface="华文新魏" panose="02010800040101010101" charset="-122"/>
              <a:cs typeface="Times New Roman" panose="02020603050405020304" charset="0"/>
              <a:sym typeface="+mn-ea"/>
            </a:endParaRPr>
          </a:p>
        </p:txBody>
      </p:sp>
      <p:graphicFrame>
        <p:nvGraphicFramePr>
          <p:cNvPr id="2" name="表格 1"/>
          <p:cNvGraphicFramePr/>
          <p:nvPr>
            <p:custDataLst>
              <p:tags r:id="rId1"/>
            </p:custDataLst>
          </p:nvPr>
        </p:nvGraphicFramePr>
        <p:xfrm>
          <a:off x="252095" y="3678555"/>
          <a:ext cx="11406505" cy="2825750"/>
        </p:xfrm>
        <a:graphic>
          <a:graphicData uri="http://schemas.openxmlformats.org/drawingml/2006/table">
            <a:tbl>
              <a:tblPr firstRow="1" bandRow="1">
                <a:tableStyleId>{5C22544A-7EE6-4342-B048-85BDC9FD1C3A}</a:tableStyleId>
              </a:tblPr>
              <a:tblGrid>
                <a:gridCol w="796925"/>
                <a:gridCol w="2503805"/>
                <a:gridCol w="2660015"/>
                <a:gridCol w="2945130"/>
                <a:gridCol w="2500630"/>
              </a:tblGrid>
              <a:tr h="1416050">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51</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A.</a:t>
                      </a:r>
                      <a:r>
                        <a:rPr lang="en-US" altLang="zh-CN" sz="3200" b="0">
                          <a:solidFill>
                            <a:srgbClr val="000000"/>
                          </a:solidFill>
                          <a:latin typeface="Times New Roman" panose="02020603050405020304" charset="0"/>
                          <a:cs typeface="Times New Roman" panose="02020603050405020304" charset="0"/>
                        </a:rPr>
                        <a:t>ready</a:t>
                      </a:r>
                      <a:r>
                        <a:rPr lang="en-US" sz="3200" b="0">
                          <a:solidFill>
                            <a:srgbClr val="000000"/>
                          </a:solidFill>
                          <a:latin typeface="Times New Roman" panose="02020603050405020304" charset="0"/>
                          <a:cs typeface="Times New Roman" panose="02020603050405020304" charset="0"/>
                        </a:rPr>
                        <a:t> </a:t>
                      </a:r>
                      <a:endParaRPr lang="en-US"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B. </a:t>
                      </a:r>
                      <a:r>
                        <a:rPr lang="en-US" altLang="zh-CN" sz="3200" b="0">
                          <a:solidFill>
                            <a:srgbClr val="000000"/>
                          </a:solidFill>
                          <a:latin typeface="Times New Roman" panose="02020603050405020304" charset="0"/>
                          <a:cs typeface="Times New Roman" panose="02020603050405020304" charset="0"/>
                        </a:rPr>
                        <a:t>open</a:t>
                      </a:r>
                      <a:r>
                        <a:rPr lang="en-US" sz="3200" b="0">
                          <a:solidFill>
                            <a:srgbClr val="000000"/>
                          </a:solidFill>
                          <a:latin typeface="Times New Roman" panose="02020603050405020304" charset="0"/>
                          <a:cs typeface="Times New Roman" panose="02020603050405020304" charset="0"/>
                        </a:rPr>
                        <a:t> </a:t>
                      </a:r>
                      <a:endParaRPr lang="en-US"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C.read</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D. </a:t>
                      </a:r>
                      <a:r>
                        <a:rPr lang="en-US" altLang="zh-CN" sz="3200" b="0">
                          <a:solidFill>
                            <a:srgbClr val="000000"/>
                          </a:solidFill>
                          <a:latin typeface="Times New Roman" panose="02020603050405020304" charset="0"/>
                          <a:cs typeface="Times New Roman" panose="02020603050405020304" charset="0"/>
                        </a:rPr>
                        <a:t>discussed</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r>
              <a:tr h="1409700">
                <a:tc>
                  <a:txBody>
                    <a:bodyPr/>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52</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p>
                      <a:pPr algn="l" fontAlgn="ctr"/>
                      <a:r>
                        <a:rPr lang="en-US" altLang="zh-CN" sz="3000" b="0" u="none" strike="noStrike" kern="1200" dirty="0">
                          <a:solidFill>
                            <a:schemeClr val="tx1"/>
                          </a:solidFill>
                          <a:latin typeface="Times New Roman" panose="02020603050405020304" charset="0"/>
                          <a:ea typeface="宋体" panose="02010600030101010101" pitchFamily="2" charset="-122"/>
                          <a:cs typeface="+mn-cs"/>
                        </a:rPr>
                        <a:t>A.selected </a:t>
                      </a:r>
                      <a:endParaRPr lang="en-US" altLang="zh-CN" sz="30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B. recorded </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C.predicted</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D.supported</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r>
            </a:tbl>
          </a:graphicData>
        </a:graphic>
      </p:graphicFrame>
      <p:pic>
        <p:nvPicPr>
          <p:cNvPr id="7" name="Picture 4"/>
          <p:cNvPicPr>
            <a:picLocks noChangeAspect="1" noChangeArrowheads="1"/>
          </p:cNvPicPr>
          <p:nvPr>
            <p:custDataLst>
              <p:tags r:id="rId2"/>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960045" y="3733064"/>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文本框 52"/>
          <p:cNvSpPr txBox="1"/>
          <p:nvPr>
            <p:custDataLst>
              <p:tags r:id="rId4"/>
            </p:custDataLst>
          </p:nvPr>
        </p:nvSpPr>
        <p:spPr>
          <a:xfrm>
            <a:off x="1049020" y="2968625"/>
            <a:ext cx="10567670" cy="460375"/>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51. </a:t>
            </a:r>
            <a:r>
              <a:rPr lang="zh-CN" altLang="en-US" sz="2400" b="1" dirty="0">
                <a:latin typeface="Times New Roman" panose="02020603050405020304" charset="0"/>
                <a:ea typeface="宋体" panose="02010600030101010101" pitchFamily="2" charset="-122"/>
                <a:sym typeface="+mn-ea"/>
              </a:rPr>
              <a:t>形容词词义辨析与语境。在病人到达接待处时，随访信已经</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准备好</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了。</a:t>
            </a:r>
            <a:endParaRPr lang="en-US" altLang="zh-CN" sz="2400" b="1" dirty="0">
              <a:latin typeface="Times New Roman" panose="02020603050405020304" charset="0"/>
              <a:ea typeface="宋体" panose="02010600030101010101" pitchFamily="2" charset="-122"/>
              <a:sym typeface="+mn-ea"/>
            </a:endParaRPr>
          </a:p>
        </p:txBody>
      </p:sp>
      <p:pic>
        <p:nvPicPr>
          <p:cNvPr id="10" name="Picture 4"/>
          <p:cNvPicPr>
            <a:picLocks noChangeAspect="1" noChangeArrowheads="1"/>
          </p:cNvPicPr>
          <p:nvPr>
            <p:custDataLst>
              <p:tags r:id="rId5"/>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9055440" y="5624884"/>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文本框 20"/>
          <p:cNvSpPr txBox="1"/>
          <p:nvPr>
            <p:custDataLst>
              <p:tags r:id="rId6"/>
            </p:custDataLst>
          </p:nvPr>
        </p:nvSpPr>
        <p:spPr>
          <a:xfrm>
            <a:off x="1084580" y="4998085"/>
            <a:ext cx="10574020" cy="460375"/>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52. </a:t>
            </a:r>
            <a:r>
              <a:rPr lang="zh-CN" altLang="en-US" sz="2400" b="1" dirty="0">
                <a:latin typeface="Times New Roman" panose="02020603050405020304" charset="0"/>
                <a:ea typeface="宋体" panose="02010600030101010101" pitchFamily="2" charset="-122"/>
                <a:sym typeface="+mn-ea"/>
              </a:rPr>
              <a:t>动词词义辨析。新技术</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支持</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了超过</a:t>
            </a:r>
            <a:r>
              <a:rPr lang="en-US" altLang="zh-CN" sz="2400" b="1" dirty="0">
                <a:latin typeface="Times New Roman" panose="02020603050405020304" charset="0"/>
                <a:ea typeface="宋体" panose="02010600030101010101" pitchFamily="2" charset="-122"/>
                <a:sym typeface="+mn-ea"/>
              </a:rPr>
              <a:t>25</a:t>
            </a:r>
            <a:r>
              <a:rPr lang="zh-CN" altLang="en-US" sz="2400" b="1" dirty="0">
                <a:latin typeface="Times New Roman" panose="02020603050405020304" charset="0"/>
                <a:ea typeface="宋体" panose="02010600030101010101" pitchFamily="2" charset="-122"/>
                <a:sym typeface="+mn-ea"/>
              </a:rPr>
              <a:t>万次专科会诊，即为其提供了辅助。</a:t>
            </a:r>
            <a:endParaRPr lang="zh-CN" altLang="en-US" sz="2400" b="1" dirty="0">
              <a:latin typeface="Times New Roman" panose="02020603050405020304" charset="0"/>
              <a:ea typeface="宋体" panose="02010600030101010101" pitchFamily="2" charset="-122"/>
              <a:sym typeface="+mn-ea"/>
            </a:endParaRPr>
          </a:p>
        </p:txBody>
      </p:sp>
      <p:sp>
        <p:nvSpPr>
          <p:cNvPr id="4" name="文本框 3"/>
          <p:cNvSpPr txBox="1"/>
          <p:nvPr>
            <p:custDataLst>
              <p:tags r:id="rId7"/>
            </p:custDataLst>
          </p:nvPr>
        </p:nvSpPr>
        <p:spPr>
          <a:xfrm>
            <a:off x="1414145" y="6043930"/>
            <a:ext cx="1694180"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v.</a:t>
            </a:r>
            <a:r>
              <a:rPr lang="zh-CN" altLang="en-US" sz="2400" b="1" dirty="0">
                <a:solidFill>
                  <a:srgbClr val="FF0000"/>
                </a:solidFill>
                <a:ea typeface="宋体" panose="02010600030101010101" pitchFamily="2" charset="-122"/>
                <a:sym typeface="+mn-ea"/>
              </a:rPr>
              <a:t>挑选</a:t>
            </a:r>
            <a:endParaRPr lang="zh-CN" altLang="en-US" sz="2400" b="1" dirty="0">
              <a:solidFill>
                <a:srgbClr val="FF0000"/>
              </a:solidFill>
              <a:ea typeface="宋体" panose="02010600030101010101" pitchFamily="2" charset="-122"/>
              <a:sym typeface="+mn-ea"/>
            </a:endParaRPr>
          </a:p>
        </p:txBody>
      </p:sp>
      <p:sp>
        <p:nvSpPr>
          <p:cNvPr id="15" name="文本框 14"/>
          <p:cNvSpPr txBox="1"/>
          <p:nvPr>
            <p:custDataLst>
              <p:tags r:id="rId8"/>
            </p:custDataLst>
          </p:nvPr>
        </p:nvSpPr>
        <p:spPr>
          <a:xfrm>
            <a:off x="6608445" y="6043930"/>
            <a:ext cx="2675255"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v.</a:t>
            </a:r>
            <a:r>
              <a:rPr lang="zh-CN" altLang="en-US" sz="2400" b="1" dirty="0">
                <a:solidFill>
                  <a:srgbClr val="FF0000"/>
                </a:solidFill>
                <a:ea typeface="宋体" panose="02010600030101010101" pitchFamily="2" charset="-122"/>
                <a:sym typeface="+mn-ea"/>
              </a:rPr>
              <a:t>预测</a:t>
            </a:r>
            <a:endParaRPr lang="zh-CN" altLang="en-US" sz="2400" b="1" dirty="0">
              <a:solidFill>
                <a:srgbClr val="FF0000"/>
              </a:solidFill>
              <a:ea typeface="宋体" panose="02010600030101010101" pitchFamily="2" charset="-122"/>
              <a:sym typeface="+mn-ea"/>
            </a:endParaRPr>
          </a:p>
        </p:txBody>
      </p:sp>
      <p:sp>
        <p:nvSpPr>
          <p:cNvPr id="5" name="文本框 4"/>
          <p:cNvSpPr txBox="1"/>
          <p:nvPr>
            <p:custDataLst>
              <p:tags r:id="rId9"/>
            </p:custDataLst>
          </p:nvPr>
        </p:nvSpPr>
        <p:spPr>
          <a:xfrm>
            <a:off x="3933190" y="6043930"/>
            <a:ext cx="2675255"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v.</a:t>
            </a:r>
            <a:r>
              <a:rPr lang="zh-CN" altLang="en-US" sz="2400" b="1" dirty="0">
                <a:solidFill>
                  <a:srgbClr val="FF0000"/>
                </a:solidFill>
                <a:ea typeface="宋体" panose="02010600030101010101" pitchFamily="2" charset="-122"/>
                <a:sym typeface="+mn-ea"/>
              </a:rPr>
              <a:t>记录</a:t>
            </a:r>
            <a:endParaRPr lang="zh-CN" altLang="en-US" sz="2400" b="1" dirty="0">
              <a:solidFill>
                <a:srgbClr val="FF0000"/>
              </a:solidFill>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21" grpId="0" bldLvl="0" animBg="1"/>
      <p:bldP spid="4" grpId="0"/>
      <p:bldP spid="15" grpId="0"/>
      <p:bldP spid="4" grpId="1"/>
      <p:bldP spid="15" grpId="1"/>
      <p:bldP spid="5" grpId="0"/>
      <p:bldP spid="5"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2095" y="383540"/>
            <a:ext cx="11592560" cy="1766570"/>
          </a:xfrm>
        </p:spPr>
        <p:txBody>
          <a:bodyPr>
            <a:noAutofit/>
          </a:bodyPr>
          <a:lstStyle/>
          <a:p>
            <a:pPr marL="0" lvl="1" indent="711200" algn="just" fontAlgn="auto">
              <a:lnSpc>
                <a:spcPct val="100000"/>
              </a:lnSpc>
            </a:pPr>
            <a:r>
              <a:rPr lang="en-US" altLang="zh-CN" sz="3200" dirty="0">
                <a:latin typeface="Times New Roman" panose="02020603050405020304" charset="0"/>
                <a:ea typeface="华文新魏" panose="02010800040101010101" charset="-122"/>
                <a:cs typeface="Times New Roman" panose="02020603050405020304" charset="0"/>
                <a:sym typeface="+mn-ea"/>
              </a:rPr>
              <a:t>This is more than just a story about __53__; it’s a solution that gives doctors back their time and passion for __54__. For Dr. Leong, it’s finally possible to be both a dedicated physician and a present __55__.</a:t>
            </a:r>
            <a:endParaRPr lang="en-US" altLang="zh-CN" sz="3200" dirty="0">
              <a:latin typeface="Times New Roman" panose="02020603050405020304" charset="0"/>
              <a:ea typeface="华文新魏" panose="02010800040101010101" charset="-122"/>
              <a:cs typeface="Times New Roman" panose="02020603050405020304" charset="0"/>
              <a:sym typeface="+mn-ea"/>
            </a:endParaRPr>
          </a:p>
        </p:txBody>
      </p:sp>
      <p:graphicFrame>
        <p:nvGraphicFramePr>
          <p:cNvPr id="2" name="表格 1"/>
          <p:cNvGraphicFramePr/>
          <p:nvPr>
            <p:custDataLst>
              <p:tags r:id="rId1"/>
            </p:custDataLst>
          </p:nvPr>
        </p:nvGraphicFramePr>
        <p:xfrm>
          <a:off x="438150" y="2773045"/>
          <a:ext cx="11406505" cy="3646805"/>
        </p:xfrm>
        <a:graphic>
          <a:graphicData uri="http://schemas.openxmlformats.org/drawingml/2006/table">
            <a:tbl>
              <a:tblPr firstRow="1" bandRow="1">
                <a:tableStyleId>{5C22544A-7EE6-4342-B048-85BDC9FD1C3A}</a:tableStyleId>
              </a:tblPr>
              <a:tblGrid>
                <a:gridCol w="796925"/>
                <a:gridCol w="2503805"/>
                <a:gridCol w="2660015"/>
                <a:gridCol w="2945130"/>
                <a:gridCol w="2500630"/>
              </a:tblGrid>
              <a:tr h="1171575">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53</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A.</a:t>
                      </a:r>
                      <a:r>
                        <a:rPr lang="en-US" altLang="zh-CN" sz="3200" b="0">
                          <a:solidFill>
                            <a:srgbClr val="000000"/>
                          </a:solidFill>
                          <a:latin typeface="Times New Roman" panose="02020603050405020304" charset="0"/>
                          <a:cs typeface="Times New Roman" panose="02020603050405020304" charset="0"/>
                        </a:rPr>
                        <a:t>belief</a:t>
                      </a:r>
                      <a:r>
                        <a:rPr lang="en-US" sz="3200" b="0">
                          <a:solidFill>
                            <a:srgbClr val="000000"/>
                          </a:solidFill>
                          <a:latin typeface="Times New Roman" panose="02020603050405020304" charset="0"/>
                          <a:cs typeface="Times New Roman" panose="02020603050405020304" charset="0"/>
                        </a:rPr>
                        <a:t> </a:t>
                      </a:r>
                      <a:endParaRPr lang="en-US" sz="3200" b="0">
                        <a:solidFill>
                          <a:srgbClr val="000000"/>
                        </a:solidFill>
                        <a:latin typeface="Times New Roman" panose="02020603050405020304" charset="0"/>
                        <a:cs typeface="Times New Roman" panose="02020603050405020304" charset="0"/>
                      </a:endParaRPr>
                    </a:p>
                  </a:txBody>
                  <a:tcPr marL="0" marR="0" marT="0" marB="0" anchor="ctr" anchorCtr="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B. </a:t>
                      </a:r>
                      <a:r>
                        <a:rPr lang="en-US" altLang="zh-CN" sz="3200" b="0">
                          <a:solidFill>
                            <a:srgbClr val="000000"/>
                          </a:solidFill>
                          <a:latin typeface="Times New Roman" panose="02020603050405020304" charset="0"/>
                          <a:cs typeface="Times New Roman" panose="02020603050405020304" charset="0"/>
                        </a:rPr>
                        <a:t>schedule</a:t>
                      </a:r>
                      <a:r>
                        <a:rPr lang="en-US" sz="3200" b="0">
                          <a:solidFill>
                            <a:srgbClr val="000000"/>
                          </a:solidFill>
                          <a:latin typeface="Times New Roman" panose="02020603050405020304" charset="0"/>
                          <a:cs typeface="Times New Roman" panose="02020603050405020304" charset="0"/>
                        </a:rPr>
                        <a:t> </a:t>
                      </a:r>
                      <a:endParaRPr lang="en-US" sz="3200" b="0">
                        <a:solidFill>
                          <a:srgbClr val="000000"/>
                        </a:solidFill>
                        <a:latin typeface="Times New Roman" panose="02020603050405020304" charset="0"/>
                        <a:cs typeface="Times New Roman" panose="02020603050405020304" charset="0"/>
                      </a:endParaRPr>
                    </a:p>
                  </a:txBody>
                  <a:tcPr marL="0" marR="0" marT="0" marB="0" anchor="ctr" anchorCtr="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C.</a:t>
                      </a:r>
                      <a:r>
                        <a:rPr lang="en-US" altLang="zh-CN" sz="3200" b="0">
                          <a:solidFill>
                            <a:srgbClr val="000000"/>
                          </a:solidFill>
                          <a:latin typeface="Times New Roman" panose="02020603050405020304" charset="0"/>
                          <a:cs typeface="Times New Roman" panose="02020603050405020304" charset="0"/>
                        </a:rPr>
                        <a:t>kindness</a:t>
                      </a:r>
                      <a:endParaRPr lang="en-US" altLang="zh-CN" sz="3200" b="0">
                        <a:solidFill>
                          <a:srgbClr val="000000"/>
                        </a:solidFill>
                        <a:latin typeface="Times New Roman" panose="02020603050405020304" charset="0"/>
                        <a:cs typeface="Times New Roman" panose="02020603050405020304" charset="0"/>
                      </a:endParaRPr>
                    </a:p>
                  </a:txBody>
                  <a:tcPr marL="0" marR="0" marT="0" marB="0" anchor="ctr" anchorCtr="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D. </a:t>
                      </a:r>
                      <a:r>
                        <a:rPr lang="en-US" altLang="zh-CN" sz="3200" b="0">
                          <a:solidFill>
                            <a:srgbClr val="000000"/>
                          </a:solidFill>
                          <a:latin typeface="Times New Roman" panose="02020603050405020304" charset="0"/>
                          <a:cs typeface="Times New Roman" panose="02020603050405020304" charset="0"/>
                        </a:rPr>
                        <a:t>technology</a:t>
                      </a:r>
                      <a:endParaRPr lang="en-US" altLang="zh-CN" sz="3200" b="0">
                        <a:solidFill>
                          <a:srgbClr val="000000"/>
                        </a:solidFill>
                        <a:latin typeface="Times New Roman" panose="02020603050405020304" charset="0"/>
                        <a:cs typeface="Times New Roman" panose="02020603050405020304" charset="0"/>
                      </a:endParaRPr>
                    </a:p>
                  </a:txBody>
                  <a:tcPr marL="0" marR="0" marT="0" marB="0" anchor="ctr" anchorCtr="0">
                    <a:solidFill>
                      <a:schemeClr val="bg1">
                        <a:lumMod val="95000"/>
                      </a:schemeClr>
                    </a:solidFill>
                  </a:tcPr>
                </a:tc>
              </a:tr>
              <a:tr h="1437640">
                <a:tc>
                  <a:txBody>
                    <a:bodyPr/>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54</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p>
                      <a:pPr algn="l" fontAlgn="ctr"/>
                      <a:r>
                        <a:rPr lang="en-US" altLang="zh-CN" sz="3000" b="0" u="none" strike="noStrike" kern="1200" dirty="0">
                          <a:solidFill>
                            <a:schemeClr val="tx1"/>
                          </a:solidFill>
                          <a:latin typeface="Times New Roman" panose="02020603050405020304" charset="0"/>
                          <a:ea typeface="宋体" panose="02010600030101010101" pitchFamily="2" charset="-122"/>
                          <a:cs typeface="+mn-cs"/>
                        </a:rPr>
                        <a:t>A.paperwork </a:t>
                      </a:r>
                      <a:endParaRPr lang="en-US" altLang="zh-CN" sz="30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B. medicine </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C.management</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D.education</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r>
              <a:tr h="1037590">
                <a:tc>
                  <a:txBody>
                    <a:bodyPr/>
                    <a:p>
                      <a:pPr algn="ctr">
                        <a:buClrTx/>
                        <a:buSzTx/>
                        <a:buFontTx/>
                        <a:buNone/>
                      </a:pPr>
                      <a:r>
                        <a:rPr lang="en-US" altLang="zh-CN" sz="3200" kern="1200" dirty="0">
                          <a:solidFill>
                            <a:schemeClr val="tx1"/>
                          </a:solidFill>
                          <a:latin typeface="Times New Roman" panose="02020603050405020304" charset="0"/>
                          <a:ea typeface="宋体" panose="02010600030101010101" pitchFamily="2" charset="-122"/>
                          <a:cs typeface="+mn-cs"/>
                          <a:sym typeface="+mn-ea"/>
                        </a:rPr>
                        <a:t>55</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p>
                      <a:pPr algn="l" fontAlgn="ctr">
                        <a:buNone/>
                      </a:pPr>
                      <a:r>
                        <a:rPr lang="en-US" altLang="zh-CN" sz="3000" kern="1200" dirty="0">
                          <a:solidFill>
                            <a:schemeClr val="tx1"/>
                          </a:solidFill>
                          <a:latin typeface="Times New Roman" panose="02020603050405020304" charset="0"/>
                          <a:ea typeface="宋体" panose="02010600030101010101" pitchFamily="2" charset="-122"/>
                          <a:cs typeface="+mn-cs"/>
                          <a:sym typeface="+mn-ea"/>
                        </a:rPr>
                        <a:t>A.</a:t>
                      </a:r>
                      <a:r>
                        <a:rPr lang="en-US" altLang="zh-CN" sz="3000" b="0" u="none" strike="noStrike" kern="1200" dirty="0">
                          <a:solidFill>
                            <a:schemeClr val="tx1"/>
                          </a:solidFill>
                          <a:latin typeface="Times New Roman" panose="02020603050405020304" charset="0"/>
                          <a:ea typeface="宋体" panose="02010600030101010101" pitchFamily="2" charset="-122"/>
                          <a:cs typeface="+mn-cs"/>
                        </a:rPr>
                        <a:t>friend</a:t>
                      </a:r>
                      <a:endParaRPr lang="en-US" altLang="zh-CN" sz="30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b" anchorCtr="0">
                    <a:solidFill>
                      <a:schemeClr val="bg1">
                        <a:lumMod val="95000"/>
                      </a:schemeClr>
                    </a:solidFill>
                  </a:tcPr>
                </a:tc>
                <a:tc>
                  <a:txBody>
                    <a:bodyPr/>
                    <a:p>
                      <a:pPr algn="l">
                        <a:buClrTx/>
                        <a:buSzTx/>
                        <a:buFontTx/>
                        <a:buNone/>
                      </a:pPr>
                      <a:r>
                        <a:rPr lang="en-US" altLang="zh-CN" sz="3200" kern="1200" dirty="0">
                          <a:solidFill>
                            <a:schemeClr val="tx1"/>
                          </a:solidFill>
                          <a:latin typeface="Times New Roman" panose="02020603050405020304" charset="0"/>
                          <a:ea typeface="宋体" panose="02010600030101010101" pitchFamily="2" charset="-122"/>
                          <a:cs typeface="+mn-cs"/>
                          <a:sym typeface="+mn-ea"/>
                        </a:rPr>
                        <a:t>B. </a:t>
                      </a:r>
                      <a:r>
                        <a:rPr lang="en-US" altLang="zh-CN" sz="3200" b="0" u="none" strike="noStrike" kern="1200" dirty="0">
                          <a:solidFill>
                            <a:schemeClr val="tx1"/>
                          </a:solidFill>
                          <a:latin typeface="Times New Roman" panose="02020603050405020304" charset="0"/>
                          <a:ea typeface="宋体" panose="02010600030101010101" pitchFamily="2" charset="-122"/>
                          <a:cs typeface="+mn-cs"/>
                        </a:rPr>
                        <a:t>expert</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b" anchorCtr="0">
                    <a:solidFill>
                      <a:schemeClr val="bg1">
                        <a:lumMod val="95000"/>
                      </a:schemeClr>
                    </a:solidFill>
                  </a:tcPr>
                </a:tc>
                <a:tc>
                  <a:txBody>
                    <a:bodyPr/>
                    <a:p>
                      <a:pPr algn="l">
                        <a:buClrTx/>
                        <a:buSzTx/>
                        <a:buFontTx/>
                        <a:buNone/>
                      </a:pPr>
                      <a:r>
                        <a:rPr lang="en-US" altLang="zh-CN" sz="3200" kern="1200" dirty="0">
                          <a:solidFill>
                            <a:schemeClr val="tx1"/>
                          </a:solidFill>
                          <a:latin typeface="Times New Roman" panose="02020603050405020304" charset="0"/>
                          <a:ea typeface="宋体" panose="02010600030101010101" pitchFamily="2" charset="-122"/>
                          <a:cs typeface="+mn-cs"/>
                          <a:sym typeface="+mn-ea"/>
                        </a:rPr>
                        <a:t>C.</a:t>
                      </a:r>
                      <a:r>
                        <a:rPr lang="en-US" altLang="zh-CN" sz="3200" b="0" u="none" strike="noStrike" kern="1200" dirty="0">
                          <a:solidFill>
                            <a:schemeClr val="tx1"/>
                          </a:solidFill>
                          <a:latin typeface="Times New Roman" panose="02020603050405020304" charset="0"/>
                          <a:ea typeface="宋体" panose="02010600030101010101" pitchFamily="2" charset="-122"/>
                          <a:cs typeface="+mn-cs"/>
                        </a:rPr>
                        <a:t>parent</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b" anchorCtr="0">
                    <a:solidFill>
                      <a:schemeClr val="bg1">
                        <a:lumMod val="95000"/>
                      </a:schemeClr>
                    </a:solidFill>
                  </a:tcPr>
                </a:tc>
                <a:tc>
                  <a:txBody>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kern="1200" dirty="0">
                          <a:solidFill>
                            <a:schemeClr val="tx1"/>
                          </a:solidFill>
                          <a:latin typeface="Times New Roman" panose="02020603050405020304" charset="0"/>
                          <a:ea typeface="宋体" panose="02010600030101010101" pitchFamily="2" charset="-122"/>
                          <a:cs typeface="+mn-cs"/>
                          <a:sym typeface="+mn-ea"/>
                        </a:rPr>
                        <a:t>D.</a:t>
                      </a:r>
                      <a:r>
                        <a:rPr lang="en-US" altLang="zh-CN" sz="3200" b="0" u="none" strike="noStrike" kern="1200" dirty="0">
                          <a:solidFill>
                            <a:schemeClr val="tx1"/>
                          </a:solidFill>
                          <a:latin typeface="Times New Roman" panose="02020603050405020304" charset="0"/>
                          <a:ea typeface="宋体" panose="02010600030101010101" pitchFamily="2" charset="-122"/>
                          <a:cs typeface="+mn-cs"/>
                        </a:rPr>
                        <a:t>innovator</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b" anchorCtr="0">
                    <a:solidFill>
                      <a:schemeClr val="bg1">
                        <a:lumMod val="95000"/>
                      </a:schemeClr>
                    </a:solidFill>
                  </a:tcPr>
                </a:tc>
              </a:tr>
            </a:tbl>
          </a:graphicData>
        </a:graphic>
      </p:graphicFrame>
      <p:pic>
        <p:nvPicPr>
          <p:cNvPr id="7" name="Picture 4"/>
          <p:cNvPicPr>
            <a:picLocks noChangeAspect="1" noChangeArrowheads="1"/>
          </p:cNvPicPr>
          <p:nvPr>
            <p:custDataLst>
              <p:tags r:id="rId2"/>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9264575" y="3169184"/>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文本框 52"/>
          <p:cNvSpPr txBox="1"/>
          <p:nvPr>
            <p:custDataLst>
              <p:tags r:id="rId4"/>
            </p:custDataLst>
          </p:nvPr>
        </p:nvSpPr>
        <p:spPr>
          <a:xfrm>
            <a:off x="1270635" y="2270760"/>
            <a:ext cx="10638790" cy="829945"/>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53. </a:t>
            </a:r>
            <a:r>
              <a:rPr lang="zh-CN" altLang="en-US" sz="2400" b="1" dirty="0">
                <a:latin typeface="Times New Roman" panose="02020603050405020304" charset="0"/>
                <a:ea typeface="宋体" panose="02010600030101010101" pitchFamily="2" charset="-122"/>
                <a:sym typeface="+mn-ea"/>
              </a:rPr>
              <a:t>名词词义辨析与主旨概括。本文讲述的是</a:t>
            </a:r>
            <a:r>
              <a:rPr lang="en-US" altLang="zh-CN" sz="2400" b="1" dirty="0">
                <a:latin typeface="Times New Roman" panose="02020603050405020304" charset="0"/>
                <a:ea typeface="宋体" panose="02010600030101010101" pitchFamily="2" charset="-122"/>
                <a:sym typeface="+mn-ea"/>
              </a:rPr>
              <a:t>AI</a:t>
            </a:r>
            <a:r>
              <a:rPr lang="zh-CN" altLang="en-US" sz="2400" b="1" dirty="0">
                <a:latin typeface="Times New Roman" panose="02020603050405020304" charset="0"/>
                <a:ea typeface="宋体" panose="02010600030101010101" pitchFamily="2" charset="-122"/>
                <a:sym typeface="+mn-ea"/>
              </a:rPr>
              <a:t>技术带来的改变，因此这不仅仅是关于</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技术</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的故事。</a:t>
            </a:r>
            <a:endParaRPr lang="zh-CN" altLang="en-US" sz="2400" b="1" dirty="0">
              <a:latin typeface="Times New Roman" panose="02020603050405020304" charset="0"/>
              <a:ea typeface="宋体" panose="02010600030101010101" pitchFamily="2" charset="-122"/>
              <a:sym typeface="+mn-ea"/>
            </a:endParaRPr>
          </a:p>
        </p:txBody>
      </p:sp>
      <p:pic>
        <p:nvPicPr>
          <p:cNvPr id="10" name="Picture 4"/>
          <p:cNvPicPr>
            <a:picLocks noChangeAspect="1" noChangeArrowheads="1"/>
          </p:cNvPicPr>
          <p:nvPr>
            <p:custDataLst>
              <p:tags r:id="rId5"/>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6330020" y="6000804"/>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文本框 20"/>
          <p:cNvSpPr txBox="1"/>
          <p:nvPr>
            <p:custDataLst>
              <p:tags r:id="rId6"/>
            </p:custDataLst>
          </p:nvPr>
        </p:nvSpPr>
        <p:spPr>
          <a:xfrm>
            <a:off x="1270635" y="3656965"/>
            <a:ext cx="10574020" cy="460375"/>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54. </a:t>
            </a:r>
            <a:r>
              <a:rPr lang="zh-CN" altLang="en-US" sz="2400" b="1" dirty="0">
                <a:latin typeface="Times New Roman" panose="02020603050405020304" charset="0"/>
                <a:ea typeface="宋体" panose="02010600030101010101" pitchFamily="2" charset="-122"/>
                <a:sym typeface="+mn-ea"/>
              </a:rPr>
              <a:t>名词词义辨析与职业背景。医生失去和重新获得的是对</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医学</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的热情。</a:t>
            </a:r>
            <a:endParaRPr lang="zh-CN" altLang="en-US" sz="2400" b="1" dirty="0">
              <a:latin typeface="Times New Roman" panose="02020603050405020304" charset="0"/>
              <a:ea typeface="宋体" panose="02010600030101010101" pitchFamily="2" charset="-122"/>
              <a:sym typeface="+mn-ea"/>
            </a:endParaRPr>
          </a:p>
        </p:txBody>
      </p:sp>
      <p:sp>
        <p:nvSpPr>
          <p:cNvPr id="6" name="文本框 5"/>
          <p:cNvSpPr txBox="1"/>
          <p:nvPr>
            <p:custDataLst>
              <p:tags r:id="rId7"/>
            </p:custDataLst>
          </p:nvPr>
        </p:nvSpPr>
        <p:spPr>
          <a:xfrm>
            <a:off x="1270635" y="4949190"/>
            <a:ext cx="10574020" cy="829945"/>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55.</a:t>
            </a:r>
            <a:r>
              <a:rPr lang="zh-CN" altLang="en-US" sz="2400" b="1" dirty="0">
                <a:latin typeface="Times New Roman" panose="02020603050405020304" charset="0"/>
                <a:ea typeface="宋体" panose="02010600030101010101" pitchFamily="2" charset="-122"/>
                <a:sym typeface="+mn-ea"/>
              </a:rPr>
              <a:t>名词词义辨析与上下文呼应。文章开头提到他因工作错过女儿学校的演出，结尾说现在他终于能同时做一个专注的医生和一个在场的</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父亲</a:t>
            </a:r>
            <a:r>
              <a:rPr lang="en-US" alt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a:t>
            </a:r>
            <a:endParaRPr lang="zh-CN" altLang="en-US" sz="2400" b="1" dirty="0">
              <a:latin typeface="Times New Roman" panose="02020603050405020304" charset="0"/>
              <a:ea typeface="宋体" panose="02010600030101010101" pitchFamily="2" charset="-122"/>
              <a:sym typeface="+mn-ea"/>
            </a:endParaRPr>
          </a:p>
        </p:txBody>
      </p:sp>
      <p:pic>
        <p:nvPicPr>
          <p:cNvPr id="12" name="Picture 4"/>
          <p:cNvPicPr>
            <a:picLocks noChangeAspect="1" noChangeArrowheads="1"/>
          </p:cNvPicPr>
          <p:nvPr>
            <p:custDataLst>
              <p:tags r:id="rId8"/>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3667685" y="4472204"/>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21" grpId="0" bldLvl="0" animBg="1"/>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213995" y="-234315"/>
            <a:ext cx="12192635" cy="720725"/>
          </a:xfrm>
          <a:prstGeom prst="rect">
            <a:avLst/>
          </a:prstGeom>
        </p:spPr>
        <p:txBody>
          <a:bodyPr>
            <a:noAutofit/>
          </a:bodyPr>
          <a:p>
            <a:pPr indent="0" algn="just" defTabSz="266700" fontAlgn="auto">
              <a:lnSpc>
                <a:spcPts val="1960"/>
              </a:lnSpc>
              <a:spcBef>
                <a:spcPct val="0"/>
              </a:spcBef>
              <a:spcAft>
                <a:spcPct val="0"/>
              </a:spcAft>
            </a:pPr>
            <a:endParaRPr lang="en-US" altLang="zh-CN" sz="2400">
              <a:latin typeface="Times New Roman" panose="02020603050405020304"/>
              <a:ea typeface="宋体" panose="02010600030101010101" pitchFamily="2" charset="-122"/>
            </a:endParaRPr>
          </a:p>
          <a:p>
            <a:pPr indent="0" algn="just" defTabSz="266700" fontAlgn="auto">
              <a:lnSpc>
                <a:spcPts val="1960"/>
              </a:lnSpc>
              <a:spcBef>
                <a:spcPct val="0"/>
              </a:spcBef>
              <a:spcAft>
                <a:spcPct val="0"/>
              </a:spcAft>
            </a:pPr>
            <a:endParaRPr lang="en-US" altLang="zh-CN" sz="2400">
              <a:latin typeface="Times New Roman" panose="02020603050405020304"/>
              <a:ea typeface="宋体" panose="02010600030101010101" pitchFamily="2" charset="-122"/>
            </a:endParaRPr>
          </a:p>
          <a:p>
            <a:pPr indent="0" algn="just" defTabSz="266700" fontAlgn="auto">
              <a:lnSpc>
                <a:spcPts val="1960"/>
              </a:lnSpc>
              <a:spcBef>
                <a:spcPct val="0"/>
              </a:spcBef>
              <a:spcAft>
                <a:spcPct val="0"/>
              </a:spcAft>
            </a:pPr>
            <a:endParaRPr lang="en-US" altLang="zh-CN" sz="2400">
              <a:latin typeface="Times New Roman" panose="02020603050405020304"/>
              <a:ea typeface="宋体" panose="02010600030101010101" pitchFamily="2" charset="-122"/>
            </a:endParaRPr>
          </a:p>
          <a:p>
            <a:pPr indent="0" algn="just" defTabSz="266700" fontAlgn="auto">
              <a:lnSpc>
                <a:spcPts val="1960"/>
              </a:lnSpc>
              <a:spcBef>
                <a:spcPct val="0"/>
              </a:spcBef>
              <a:spcAft>
                <a:spcPct val="0"/>
              </a:spcAft>
            </a:pPr>
            <a:endParaRPr lang="en-US" altLang="zh-CN" sz="2400">
              <a:latin typeface="Times New Roman" panose="02020603050405020304"/>
              <a:ea typeface="宋体" panose="02010600030101010101" pitchFamily="2" charset="-122"/>
            </a:endParaRPr>
          </a:p>
          <a:p>
            <a:pPr indent="0" algn="just" defTabSz="266700" fontAlgn="auto">
              <a:lnSpc>
                <a:spcPts val="1960"/>
              </a:lnSpc>
              <a:spcBef>
                <a:spcPct val="0"/>
              </a:spcBef>
              <a:spcAft>
                <a:spcPct val="0"/>
              </a:spcAft>
            </a:pPr>
            <a:endParaRPr lang="en-US" altLang="zh-CN" sz="2400">
              <a:latin typeface="Times New Roman" panose="02020603050405020304"/>
              <a:ea typeface="宋体" panose="02010600030101010101" pitchFamily="2" charset="-122"/>
            </a:endParaRPr>
          </a:p>
          <a:p>
            <a:pPr indent="0" algn="just" defTabSz="266700" fontAlgn="auto">
              <a:lnSpc>
                <a:spcPts val="1960"/>
              </a:lnSpc>
              <a:spcBef>
                <a:spcPct val="0"/>
              </a:spcBef>
              <a:spcAft>
                <a:spcPct val="0"/>
              </a:spcAft>
            </a:pPr>
            <a:endParaRPr lang="en-US" altLang="zh-CN" sz="2400">
              <a:latin typeface="Times New Roman" panose="02020603050405020304"/>
              <a:ea typeface="宋体" panose="02010600030101010101" pitchFamily="2" charset="-122"/>
            </a:endParaRPr>
          </a:p>
          <a:p>
            <a:pPr indent="0" algn="just" defTabSz="266700" fontAlgn="auto">
              <a:lnSpc>
                <a:spcPts val="1960"/>
              </a:lnSpc>
              <a:spcBef>
                <a:spcPct val="0"/>
              </a:spcBef>
              <a:spcAft>
                <a:spcPct val="0"/>
              </a:spcAft>
            </a:pPr>
            <a:endParaRPr lang="en-US" altLang="zh-CN" sz="2400">
              <a:latin typeface="Times New Roman" panose="02020603050405020304"/>
              <a:ea typeface="宋体" panose="02010600030101010101" pitchFamily="2" charset="-122"/>
            </a:endParaRPr>
          </a:p>
          <a:p>
            <a:pPr indent="0" algn="just" defTabSz="266700" fontAlgn="auto">
              <a:lnSpc>
                <a:spcPts val="1960"/>
              </a:lnSpc>
              <a:spcBef>
                <a:spcPct val="0"/>
              </a:spcBef>
              <a:spcAft>
                <a:spcPct val="0"/>
              </a:spcAft>
            </a:pPr>
            <a:endParaRPr lang="en-US" altLang="zh-CN" sz="2400">
              <a:latin typeface="Times New Roman" panose="02020603050405020304"/>
              <a:ea typeface="宋体" panose="02010600030101010101" pitchFamily="2" charset="-122"/>
            </a:endParaRPr>
          </a:p>
        </p:txBody>
      </p:sp>
      <p:pic>
        <p:nvPicPr>
          <p:cNvPr id="2" name="图片 1" descr="f8b8694c-c9c5-4da4-a28b-da1a95597dc7"/>
          <p:cNvPicPr>
            <a:picLocks noChangeAspect="1"/>
          </p:cNvPicPr>
          <p:nvPr/>
        </p:nvPicPr>
        <p:blipFill>
          <a:blip r:embed="rId1"/>
          <a:srcRect l="36292" t="37786" r="31089" b="925"/>
          <a:stretch>
            <a:fillRect/>
          </a:stretch>
        </p:blipFill>
        <p:spPr>
          <a:xfrm>
            <a:off x="301625" y="800100"/>
            <a:ext cx="5219065" cy="5246370"/>
          </a:xfrm>
          <a:prstGeom prst="rect">
            <a:avLst/>
          </a:prstGeom>
        </p:spPr>
      </p:pic>
      <p:pic>
        <p:nvPicPr>
          <p:cNvPr id="3" name="图片 2" descr="D:/杭州二模/IMG_20260416_164852.pngIMG_20260416_164852"/>
          <p:cNvPicPr>
            <a:picLocks noChangeAspect="1"/>
          </p:cNvPicPr>
          <p:nvPr/>
        </p:nvPicPr>
        <p:blipFill>
          <a:blip r:embed="rId2"/>
          <a:srcRect t="6" b="6"/>
          <a:stretch>
            <a:fillRect/>
          </a:stretch>
        </p:blipFill>
        <p:spPr>
          <a:xfrm>
            <a:off x="6277610" y="410210"/>
            <a:ext cx="5636260" cy="5636260"/>
          </a:xfrm>
          <a:prstGeom prst="rect">
            <a:avLst/>
          </a:prstGeom>
        </p:spPr>
      </p:pic>
      <p:sp>
        <p:nvSpPr>
          <p:cNvPr id="6" name="右箭头 5"/>
          <p:cNvSpPr/>
          <p:nvPr/>
        </p:nvSpPr>
        <p:spPr>
          <a:xfrm>
            <a:off x="5467350" y="2950210"/>
            <a:ext cx="669925" cy="407670"/>
          </a:xfrm>
          <a:prstGeom prst="rightArrow">
            <a:avLst/>
          </a:prstGeom>
          <a:solidFill>
            <a:schemeClr val="accent6">
              <a:lumMod val="75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6">
                  <a:lumMod val="60000"/>
                  <a:lumOff val="4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1"/>
          <p:cNvSpPr txBox="1"/>
          <p:nvPr/>
        </p:nvSpPr>
        <p:spPr>
          <a:xfrm>
            <a:off x="5835650" y="412115"/>
            <a:ext cx="5940425" cy="5448935"/>
          </a:xfrm>
          <a:prstGeom prst="rect">
            <a:avLst/>
          </a:prstGeom>
          <a:noFill/>
        </p:spPr>
        <p:txBody>
          <a:bodyPr wrap="square" rtlCol="0">
            <a:noAutofit/>
          </a:bodyPr>
          <a:lstStyle/>
          <a:p>
            <a:pPr>
              <a:lnSpc>
                <a:spcPct val="130000"/>
              </a:lnSpc>
              <a:spcBef>
                <a:spcPts val="0"/>
              </a:spcBef>
              <a:spcAft>
                <a:spcPts val="0"/>
              </a:spcAft>
            </a:pP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语法填空</a:t>
            </a:r>
            <a:endPar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a:p>
            <a:pPr>
              <a:lnSpc>
                <a:spcPct val="130000"/>
              </a:lnSpc>
              <a:spcBef>
                <a:spcPts val="0"/>
              </a:spcBef>
              <a:spcAft>
                <a:spcPts val="0"/>
              </a:spcAft>
            </a:pP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语篇类型：记叙文</a:t>
            </a:r>
            <a:endPar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a:p>
            <a:pPr>
              <a:lnSpc>
                <a:spcPct val="130000"/>
              </a:lnSpc>
              <a:spcBef>
                <a:spcPts val="0"/>
              </a:spcBef>
              <a:spcAft>
                <a:spcPts val="0"/>
              </a:spcAft>
            </a:pP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主题语境：人与社会</a:t>
            </a:r>
            <a:r>
              <a:rPr lang="en-US" altLang="zh-CN"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a:t>
            </a: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艺术与公共生活</a:t>
            </a:r>
            <a:endPar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a:p>
            <a:pPr>
              <a:lnSpc>
                <a:spcPct val="130000"/>
              </a:lnSpc>
              <a:spcBef>
                <a:spcPts val="0"/>
              </a:spcBef>
              <a:spcAft>
                <a:spcPts val="0"/>
              </a:spcAft>
            </a:pP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语篇导读：文章主要讲的是竹笛演奏者孙楚泊将舞台从剧院搬到公共空间，通过户外表演拉近艺术与公众的距离，让艺术焕发活力，同时也从观众反馈中获得灵感。</a:t>
            </a:r>
            <a:endPar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p:txBody>
      </p:sp>
      <p:pic>
        <p:nvPicPr>
          <p:cNvPr id="2" name="图片 1" descr="IMG_20260419_113917"/>
          <p:cNvPicPr>
            <a:picLocks noChangeAspect="1"/>
          </p:cNvPicPr>
          <p:nvPr/>
        </p:nvPicPr>
        <p:blipFill>
          <a:blip r:embed="rId1"/>
          <a:stretch>
            <a:fillRect/>
          </a:stretch>
        </p:blipFill>
        <p:spPr>
          <a:xfrm>
            <a:off x="1234440" y="0"/>
            <a:ext cx="4077970" cy="6858000"/>
          </a:xfrm>
          <a:prstGeom prst="rect">
            <a:avLst/>
          </a:prstGeom>
        </p:spPr>
      </p:pic>
    </p:spTree>
    <p:custDataLst>
      <p:tags r:id="rId2"/>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3995" y="0"/>
            <a:ext cx="6320155" cy="6858000"/>
          </a:xfrm>
        </p:spPr>
        <p:txBody>
          <a:bodyPr>
            <a:noAutofit/>
          </a:bodyPr>
          <a:lstStyle/>
          <a:p>
            <a:pPr marL="0" indent="457200" algn="l" fontAlgn="auto">
              <a:lnSpc>
                <a:spcPts val="2960"/>
              </a:lnSpc>
              <a:spcAft>
                <a:spcPts val="0"/>
              </a:spcAft>
              <a:buNone/>
            </a:pPr>
            <a:endParaRPr lang="en-US" altLang="zh-CN" sz="2600" b="1">
              <a:latin typeface="Times New Roman" panose="02020603050405020304" charset="0"/>
              <a:cs typeface="Times New Roman" panose="02020603050405020304" charset="0"/>
            </a:endParaRPr>
          </a:p>
          <a:p>
            <a:pPr marL="0" indent="457200" algn="l" fontAlgn="auto">
              <a:lnSpc>
                <a:spcPts val="2960"/>
              </a:lnSpc>
              <a:spcAft>
                <a:spcPts val="0"/>
              </a:spcAft>
              <a:buNone/>
            </a:pPr>
            <a:r>
              <a:rPr lang="en-US" altLang="zh-CN" sz="2600" b="1">
                <a:latin typeface="Times New Roman" panose="02020603050405020304" charset="0"/>
                <a:cs typeface="Times New Roman" panose="02020603050405020304" charset="0"/>
              </a:rPr>
              <a:t>Before sunrise, Beijing parks look ordinary in winter—bare trees, empty benches, a few early risers. But then, a melody begins, 56._____(float) through the air, and suddenly the space is transformed. People gather, strangers become neighbors, 57._____ art fills the public space with possibility. </a:t>
            </a:r>
            <a:endParaRPr lang="en-US" altLang="zh-CN" sz="2600" b="1">
              <a:latin typeface="Times New Roman" panose="02020603050405020304" charset="0"/>
              <a:cs typeface="Times New Roman" panose="02020603050405020304" charset="0"/>
            </a:endParaRPr>
          </a:p>
          <a:p>
            <a:pPr marL="0" indent="457200" algn="l" fontAlgn="auto">
              <a:lnSpc>
                <a:spcPts val="2960"/>
              </a:lnSpc>
              <a:spcAft>
                <a:spcPts val="0"/>
              </a:spcAft>
              <a:buNone/>
            </a:pPr>
            <a:r>
              <a:rPr lang="en-US" altLang="zh-CN" sz="2600" b="1">
                <a:latin typeface="Times New Roman" panose="02020603050405020304" charset="0"/>
                <a:cs typeface="Times New Roman" panose="02020603050405020304" charset="0"/>
              </a:rPr>
              <a:t>Sun Chubo, a young bamboo flute</a:t>
            </a:r>
            <a:r>
              <a:rPr lang="zh-CN" altLang="en-US" sz="2600" b="1">
                <a:latin typeface="Times New Roman" panose="02020603050405020304" charset="0"/>
                <a:cs typeface="Times New Roman" panose="02020603050405020304" charset="0"/>
              </a:rPr>
              <a:t>（长笛）</a:t>
            </a:r>
            <a:r>
              <a:rPr lang="en-US" altLang="zh-CN" sz="2600" b="1">
                <a:latin typeface="Times New Roman" panose="02020603050405020304" charset="0"/>
                <a:cs typeface="Times New Roman" panose="02020603050405020304" charset="0"/>
              </a:rPr>
              <a:t>professional from the China National Opera and Dance Drama, has moved the stage from the theater to the masses. The countless 58._____(like) both offline and online prove that this is 59._____ means for art to burst forth with vigorous and dynamic vitality. </a:t>
            </a:r>
            <a:endParaRPr lang="en-US" altLang="zh-CN" sz="2600" b="1">
              <a:latin typeface="Times New Roman" panose="02020603050405020304" charset="0"/>
              <a:cs typeface="Times New Roman" panose="02020603050405020304" charset="0"/>
            </a:endParaRPr>
          </a:p>
          <a:p>
            <a:pPr marL="0" indent="457200" algn="l" fontAlgn="auto">
              <a:lnSpc>
                <a:spcPts val="2960"/>
              </a:lnSpc>
              <a:spcAft>
                <a:spcPts val="0"/>
              </a:spcAft>
              <a:buNone/>
            </a:pPr>
            <a:endParaRPr lang="en-US" altLang="zh-CN" sz="2600" b="1">
              <a:latin typeface="Times New Roman" panose="02020603050405020304" charset="0"/>
              <a:cs typeface="Times New Roman" panose="02020603050405020304" charset="0"/>
            </a:endParaRPr>
          </a:p>
        </p:txBody>
      </p:sp>
      <p:sp>
        <p:nvSpPr>
          <p:cNvPr id="10" name="文本框 9"/>
          <p:cNvSpPr txBox="1"/>
          <p:nvPr/>
        </p:nvSpPr>
        <p:spPr>
          <a:xfrm>
            <a:off x="6850380" y="47625"/>
            <a:ext cx="5050790" cy="1562100"/>
          </a:xfrm>
          <a:prstGeom prst="rect">
            <a:avLst/>
          </a:prstGeom>
          <a:noFill/>
        </p:spPr>
        <p:txBody>
          <a:bodyPr wrap="square" rtlCol="0">
            <a:noAutofit/>
          </a:bodyPr>
          <a:p>
            <a:pPr>
              <a:lnSpc>
                <a:spcPct val="150000"/>
              </a:lnSpc>
            </a:pPr>
            <a:r>
              <a:rPr lang="en-US" altLang="zh-CN" b="1"/>
              <a:t>56</a:t>
            </a:r>
            <a:r>
              <a:rPr lang="zh-CN" altLang="en-US" b="1"/>
              <a:t>题：</a:t>
            </a:r>
            <a:r>
              <a:rPr lang="en-US" altLang="zh-CN" sz="2400" b="1">
                <a:solidFill>
                  <a:srgbClr val="FF0000"/>
                </a:solidFill>
                <a:sym typeface="+mn-ea"/>
              </a:rPr>
              <a:t>floating  </a:t>
            </a:r>
            <a:r>
              <a:rPr lang="zh-CN" altLang="en-US" sz="1800" b="1">
                <a:solidFill>
                  <a:schemeClr val="accent1"/>
                </a:solidFill>
                <a:effectLst>
                  <a:outerShdw blurRad="38100" dist="25400" dir="5400000" algn="ctr" rotWithShape="0">
                    <a:srgbClr val="6E747A">
                      <a:alpha val="43000"/>
                    </a:srgbClr>
                  </a:outerShdw>
                </a:effectLst>
              </a:rPr>
              <a:t>非谓语动词（现在分词）</a:t>
            </a:r>
            <a:endParaRPr lang="zh-CN" altLang="en-US" b="1"/>
          </a:p>
          <a:p>
            <a:pPr>
              <a:lnSpc>
                <a:spcPct val="150000"/>
              </a:lnSpc>
            </a:pPr>
            <a:r>
              <a:rPr lang="zh-CN" altLang="en-US" sz="1600" b="1"/>
              <a:t>句中已有谓语动词</a:t>
            </a:r>
            <a:r>
              <a:rPr lang="en-US" altLang="zh-CN" sz="1600" b="1"/>
              <a:t>begins</a:t>
            </a:r>
            <a:r>
              <a:rPr lang="zh-CN" altLang="en-US" sz="1600" b="1"/>
              <a:t>，</a:t>
            </a:r>
            <a:r>
              <a:rPr lang="en-US" altLang="zh-CN" sz="1600" b="1"/>
              <a:t>float</a:t>
            </a:r>
            <a:r>
              <a:rPr lang="zh-CN" altLang="en-US" sz="1600" b="1"/>
              <a:t>与主语</a:t>
            </a:r>
            <a:r>
              <a:rPr lang="en-US" altLang="zh-CN" sz="1600" b="1"/>
              <a:t>a melody</a:t>
            </a:r>
            <a:r>
              <a:rPr lang="zh-CN" altLang="en-US" sz="1600" b="1"/>
              <a:t>之间是主动关系，且表示伴随状态，故用现在分词作伴随状语，意为</a:t>
            </a:r>
            <a:r>
              <a:rPr lang="en-US" altLang="zh-CN" sz="1600" b="1"/>
              <a:t>“</a:t>
            </a:r>
            <a:r>
              <a:rPr lang="zh-CN" altLang="en-US" sz="1600" b="1"/>
              <a:t>旋律在空中飘浮</a:t>
            </a:r>
            <a:r>
              <a:rPr lang="en-US" altLang="zh-CN" sz="1600" b="1"/>
              <a:t>”</a:t>
            </a:r>
            <a:r>
              <a:rPr lang="zh-CN" altLang="en-US" sz="1600" b="1"/>
              <a:t>。</a:t>
            </a:r>
            <a:endParaRPr lang="zh-CN" altLang="en-US" sz="1600" b="1"/>
          </a:p>
        </p:txBody>
      </p:sp>
      <p:sp>
        <p:nvSpPr>
          <p:cNvPr id="5" name="文本框 4"/>
          <p:cNvSpPr txBox="1"/>
          <p:nvPr/>
        </p:nvSpPr>
        <p:spPr>
          <a:xfrm>
            <a:off x="6849745" y="1682750"/>
            <a:ext cx="5051425" cy="1536065"/>
          </a:xfrm>
          <a:prstGeom prst="rect">
            <a:avLst/>
          </a:prstGeom>
          <a:noFill/>
        </p:spPr>
        <p:txBody>
          <a:bodyPr wrap="square" rtlCol="0">
            <a:noAutofit/>
          </a:bodyPr>
          <a:p>
            <a:pPr>
              <a:lnSpc>
                <a:spcPct val="150000"/>
              </a:lnSpc>
            </a:pPr>
            <a:r>
              <a:rPr lang="en-US" altLang="zh-CN" b="1"/>
              <a:t>57</a:t>
            </a:r>
            <a:r>
              <a:rPr lang="zh-CN" altLang="en-US" b="1"/>
              <a:t>题：</a:t>
            </a:r>
            <a:r>
              <a:rPr lang="en-US" altLang="zh-CN" sz="2400" b="1">
                <a:solidFill>
                  <a:srgbClr val="FF0000"/>
                </a:solidFill>
                <a:sym typeface="+mn-ea"/>
              </a:rPr>
              <a:t>and  </a:t>
            </a:r>
            <a:r>
              <a:rPr lang="zh-CN" altLang="en-US" sz="1800" b="1">
                <a:solidFill>
                  <a:schemeClr val="accent1"/>
                </a:solidFill>
                <a:effectLst>
                  <a:outerShdw blurRad="38100" dist="25400" dir="5400000" algn="ctr" rotWithShape="0">
                    <a:srgbClr val="6E747A">
                      <a:alpha val="43000"/>
                    </a:srgbClr>
                  </a:outerShdw>
                </a:effectLst>
              </a:rPr>
              <a:t>连词</a:t>
            </a:r>
            <a:endParaRPr lang="zh-CN" altLang="en-US" b="1"/>
          </a:p>
          <a:p>
            <a:pPr>
              <a:lnSpc>
                <a:spcPct val="150000"/>
              </a:lnSpc>
            </a:pPr>
            <a:r>
              <a:rPr lang="zh-CN" altLang="en-US" sz="1600" b="1"/>
              <a:t>前面两个分句</a:t>
            </a:r>
            <a:r>
              <a:rPr lang="en-US" altLang="zh-CN" sz="1600" b="1"/>
              <a:t>“People gather, strangers become neighbors”</a:t>
            </a:r>
            <a:r>
              <a:rPr lang="zh-CN" altLang="en-US" sz="1600" b="1"/>
              <a:t>与后面</a:t>
            </a:r>
            <a:r>
              <a:rPr lang="en-US" altLang="zh-CN" sz="1600" b="1"/>
              <a:t>“art fills the public space with possibility”</a:t>
            </a:r>
            <a:r>
              <a:rPr lang="zh-CN" altLang="en-US" sz="1600" b="1"/>
              <a:t>在语义上是顺承并列关系，故用并列连词</a:t>
            </a:r>
            <a:r>
              <a:rPr lang="en-US" altLang="zh-CN" sz="1600" b="1"/>
              <a:t>and</a:t>
            </a:r>
            <a:r>
              <a:rPr lang="zh-CN" altLang="en-US" sz="1600" b="1"/>
              <a:t>连接。</a:t>
            </a:r>
            <a:endParaRPr lang="zh-CN" altLang="en-US" sz="1600" b="1"/>
          </a:p>
        </p:txBody>
      </p:sp>
      <p:sp>
        <p:nvSpPr>
          <p:cNvPr id="6" name="文本框 5"/>
          <p:cNvSpPr txBox="1"/>
          <p:nvPr/>
        </p:nvSpPr>
        <p:spPr>
          <a:xfrm>
            <a:off x="6849745" y="3665220"/>
            <a:ext cx="5050790" cy="1332230"/>
          </a:xfrm>
          <a:prstGeom prst="rect">
            <a:avLst/>
          </a:prstGeom>
          <a:noFill/>
        </p:spPr>
        <p:txBody>
          <a:bodyPr wrap="square" rtlCol="0">
            <a:noAutofit/>
          </a:bodyPr>
          <a:p>
            <a:pPr>
              <a:lnSpc>
                <a:spcPct val="150000"/>
              </a:lnSpc>
            </a:pPr>
            <a:r>
              <a:rPr lang="en-US" altLang="zh-CN" b="1"/>
              <a:t>58</a:t>
            </a:r>
            <a:r>
              <a:rPr lang="zh-CN" altLang="en-US" b="1"/>
              <a:t>题：</a:t>
            </a:r>
            <a:r>
              <a:rPr lang="en-US" altLang="zh-CN" sz="2400" b="1">
                <a:solidFill>
                  <a:srgbClr val="FF0000"/>
                </a:solidFill>
                <a:sym typeface="+mn-ea"/>
              </a:rPr>
              <a:t>likes  </a:t>
            </a:r>
            <a:r>
              <a:rPr lang="zh-CN" altLang="en-US" sz="1800" b="1">
                <a:solidFill>
                  <a:schemeClr val="accent1"/>
                </a:solidFill>
                <a:effectLst>
                  <a:outerShdw blurRad="38100" dist="25400" dir="5400000" algn="ctr" rotWithShape="0">
                    <a:srgbClr val="6E747A">
                      <a:alpha val="43000"/>
                    </a:srgbClr>
                  </a:outerShdw>
                </a:effectLst>
                <a:sym typeface="+mn-ea"/>
              </a:rPr>
              <a:t>名</a:t>
            </a:r>
            <a:r>
              <a:rPr lang="zh-CN" altLang="en-US" sz="1800" b="1">
                <a:solidFill>
                  <a:schemeClr val="accent1"/>
                </a:solidFill>
                <a:effectLst>
                  <a:outerShdw blurRad="38100" dist="25400" dir="5400000" algn="ctr" rotWithShape="0">
                    <a:srgbClr val="6E747A">
                      <a:alpha val="43000"/>
                    </a:srgbClr>
                  </a:outerShdw>
                </a:effectLst>
              </a:rPr>
              <a:t>词</a:t>
            </a:r>
            <a:endParaRPr lang="zh-CN" altLang="en-US" b="1"/>
          </a:p>
          <a:p>
            <a:pPr>
              <a:lnSpc>
                <a:spcPct val="150000"/>
              </a:lnSpc>
            </a:pPr>
            <a:r>
              <a:rPr lang="en-US" altLang="zh-CN" sz="1600" b="1"/>
              <a:t>like</a:t>
            </a:r>
            <a:r>
              <a:rPr lang="zh-CN" altLang="en-US" sz="1600" b="1"/>
              <a:t>作名词意为</a:t>
            </a:r>
            <a:r>
              <a:rPr lang="en-US" altLang="zh-CN" sz="1600" b="1"/>
              <a:t>“</a:t>
            </a:r>
            <a:r>
              <a:rPr lang="zh-CN" altLang="en-US" sz="1600" b="1"/>
              <a:t>点赞</a:t>
            </a:r>
            <a:r>
              <a:rPr lang="en-US" altLang="zh-CN" sz="1600" b="1"/>
              <a:t>”</a:t>
            </a:r>
            <a:r>
              <a:rPr lang="zh-CN" altLang="en-US" sz="1600" b="1"/>
              <a:t>，被</a:t>
            </a:r>
            <a:r>
              <a:rPr lang="en-US" altLang="zh-CN" sz="1600" b="1"/>
              <a:t>countless</a:t>
            </a:r>
            <a:r>
              <a:rPr lang="zh-CN" altLang="en-US" sz="1600" b="1"/>
              <a:t>（无数的）修饰，表示可数概念，故用复数形式</a:t>
            </a:r>
            <a:r>
              <a:rPr lang="en-US" altLang="zh-CN" sz="1600" b="1"/>
              <a:t>likes</a:t>
            </a:r>
            <a:r>
              <a:rPr lang="zh-CN" altLang="en-US" sz="1600" b="1"/>
              <a:t>。</a:t>
            </a:r>
            <a:endParaRPr lang="zh-CN" altLang="en-US" sz="1600" b="1"/>
          </a:p>
        </p:txBody>
      </p:sp>
      <p:sp>
        <p:nvSpPr>
          <p:cNvPr id="7" name="文本框 6"/>
          <p:cNvSpPr txBox="1"/>
          <p:nvPr/>
        </p:nvSpPr>
        <p:spPr>
          <a:xfrm>
            <a:off x="6851650" y="5085080"/>
            <a:ext cx="5048250" cy="1332230"/>
          </a:xfrm>
          <a:prstGeom prst="rect">
            <a:avLst/>
          </a:prstGeom>
          <a:noFill/>
        </p:spPr>
        <p:txBody>
          <a:bodyPr wrap="square" rtlCol="0">
            <a:noAutofit/>
          </a:bodyPr>
          <a:p>
            <a:pPr>
              <a:lnSpc>
                <a:spcPct val="150000"/>
              </a:lnSpc>
            </a:pPr>
            <a:r>
              <a:rPr lang="en-US" altLang="zh-CN" b="1"/>
              <a:t>59</a:t>
            </a:r>
            <a:r>
              <a:rPr lang="zh-CN" altLang="en-US" b="1"/>
              <a:t>题：</a:t>
            </a:r>
            <a:r>
              <a:rPr lang="en-US" altLang="zh-CN" sz="2400" b="1">
                <a:solidFill>
                  <a:srgbClr val="FF0000"/>
                </a:solidFill>
                <a:sym typeface="+mn-ea"/>
              </a:rPr>
              <a:t>a  </a:t>
            </a:r>
            <a:r>
              <a:rPr lang="zh-CN" altLang="en-US" sz="1800" b="1">
                <a:solidFill>
                  <a:schemeClr val="accent1"/>
                </a:solidFill>
                <a:effectLst>
                  <a:outerShdw blurRad="38100" dist="25400" dir="5400000" algn="ctr" rotWithShape="0">
                    <a:srgbClr val="6E747A">
                      <a:alpha val="43000"/>
                    </a:srgbClr>
                  </a:outerShdw>
                </a:effectLst>
                <a:sym typeface="+mn-ea"/>
              </a:rPr>
              <a:t>冠</a:t>
            </a:r>
            <a:r>
              <a:rPr lang="zh-CN" altLang="en-US" sz="1800" b="1">
                <a:solidFill>
                  <a:schemeClr val="accent1"/>
                </a:solidFill>
                <a:effectLst>
                  <a:outerShdw blurRad="38100" dist="25400" dir="5400000" algn="ctr" rotWithShape="0">
                    <a:srgbClr val="6E747A">
                      <a:alpha val="43000"/>
                    </a:srgbClr>
                  </a:outerShdw>
                </a:effectLst>
              </a:rPr>
              <a:t>词</a:t>
            </a:r>
            <a:endParaRPr lang="zh-CN" altLang="en-US" b="1"/>
          </a:p>
          <a:p>
            <a:pPr>
              <a:lnSpc>
                <a:spcPct val="150000"/>
              </a:lnSpc>
            </a:pPr>
            <a:r>
              <a:rPr lang="en-US" altLang="zh-CN" sz="1600" b="1"/>
              <a:t>means</a:t>
            </a:r>
            <a:r>
              <a:rPr lang="zh-CN" altLang="en-US" sz="1600" b="1"/>
              <a:t>意为</a:t>
            </a:r>
            <a:r>
              <a:rPr lang="en-US" altLang="zh-CN" sz="1600" b="1"/>
              <a:t>“</a:t>
            </a:r>
            <a:r>
              <a:rPr lang="zh-CN" altLang="en-US" sz="1600" b="1"/>
              <a:t>方法、手段</a:t>
            </a:r>
            <a:r>
              <a:rPr lang="en-US" altLang="zh-CN" sz="1600" b="1"/>
              <a:t>”</a:t>
            </a:r>
            <a:r>
              <a:rPr lang="zh-CN" altLang="en-US" sz="1600" b="1"/>
              <a:t>，单复数同形。此处泛指</a:t>
            </a:r>
            <a:r>
              <a:rPr lang="en-US" altLang="zh-CN" sz="1600" b="1"/>
              <a:t>“</a:t>
            </a:r>
            <a:r>
              <a:rPr lang="zh-CN" altLang="en-US" sz="1600" b="1"/>
              <a:t>一种方式</a:t>
            </a:r>
            <a:r>
              <a:rPr lang="en-US" altLang="zh-CN" sz="1600" b="1"/>
              <a:t>”</a:t>
            </a:r>
            <a:r>
              <a:rPr lang="zh-CN" altLang="en-US" sz="1600" b="1"/>
              <a:t>，且</a:t>
            </a:r>
            <a:r>
              <a:rPr lang="en-US" altLang="zh-CN" sz="1600" b="1"/>
              <a:t>means</a:t>
            </a:r>
            <a:r>
              <a:rPr lang="zh-CN" altLang="en-US" sz="1600" b="1"/>
              <a:t>以辅音音素开头，故用不定冠词</a:t>
            </a:r>
            <a:r>
              <a:rPr lang="en-US" altLang="zh-CN" sz="1600" b="1"/>
              <a:t>a</a:t>
            </a:r>
            <a:r>
              <a:rPr lang="zh-CN" altLang="en-US" sz="1600" b="1"/>
              <a:t>。</a:t>
            </a:r>
            <a:endParaRPr lang="zh-CN" altLang="en-US" sz="16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 calcmode="lin" valueType="num">
                                      <p:cBhvr additive="base">
                                        <p:cTn id="3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
                                            <p:txEl>
                                              <p:pRg st="0" end="0"/>
                                            </p:txEl>
                                          </p:spTgt>
                                        </p:tgtEl>
                                        <p:attrNameLst>
                                          <p:attrName>style.visibility</p:attrName>
                                        </p:attrNameLst>
                                      </p:cBhvr>
                                      <p:to>
                                        <p:strVal val="visible"/>
                                      </p:to>
                                    </p:set>
                                    <p:anim calcmode="lin" valueType="num">
                                      <p:cBhvr additive="base">
                                        <p:cTn id="4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7">
                                            <p:txEl>
                                              <p:pRg st="1" end="1"/>
                                            </p:txEl>
                                          </p:spTgt>
                                        </p:tgtEl>
                                        <p:attrNameLst>
                                          <p:attrName>style.visibility</p:attrName>
                                        </p:attrNameLst>
                                      </p:cBhvr>
                                      <p:to>
                                        <p:strVal val="visible"/>
                                      </p:to>
                                    </p:set>
                                    <p:anim calcmode="lin" valueType="num">
                                      <p:cBhvr additive="base">
                                        <p:cTn id="49"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3995" y="0"/>
            <a:ext cx="6436995" cy="6858000"/>
          </a:xfrm>
        </p:spPr>
        <p:txBody>
          <a:bodyPr>
            <a:noAutofit/>
          </a:bodyPr>
          <a:lstStyle/>
          <a:p>
            <a:pPr marL="0" indent="457200" algn="l" fontAlgn="auto">
              <a:lnSpc>
                <a:spcPct val="150000"/>
              </a:lnSpc>
              <a:spcAft>
                <a:spcPts val="0"/>
              </a:spcAft>
              <a:buNone/>
            </a:pPr>
            <a:r>
              <a:rPr lang="en-US" altLang="zh-CN" sz="2500" b="1">
                <a:latin typeface="Times New Roman" panose="02020603050405020304" charset="0"/>
                <a:cs typeface="Times New Roman" panose="02020603050405020304" charset="0"/>
              </a:rPr>
              <a:t>“In outdoor performances, I can see everyone’s expressions up close. It is much easier to intuitively</a:t>
            </a:r>
            <a:r>
              <a:rPr lang="zh-CN" altLang="en-US" sz="2500" b="1">
                <a:latin typeface="Times New Roman" panose="02020603050405020304" charset="0"/>
                <a:cs typeface="Times New Roman" panose="02020603050405020304" charset="0"/>
              </a:rPr>
              <a:t>（直觉地）</a:t>
            </a:r>
            <a:r>
              <a:rPr lang="en-US" altLang="zh-CN" sz="2500" b="1">
                <a:latin typeface="Times New Roman" panose="02020603050405020304" charset="0"/>
                <a:cs typeface="Times New Roman" panose="02020603050405020304" charset="0"/>
              </a:rPr>
              <a:t> sense whether the audience enjoys the piece I am playing and 60._____(feel) their emotions directly,” Sun told the Global Times. </a:t>
            </a:r>
            <a:endParaRPr lang="en-US" altLang="zh-CN" sz="2500" b="1">
              <a:latin typeface="Times New Roman" panose="02020603050405020304" charset="0"/>
              <a:cs typeface="Times New Roman" panose="02020603050405020304" charset="0"/>
            </a:endParaRPr>
          </a:p>
          <a:p>
            <a:pPr marL="0" indent="457200" algn="l" fontAlgn="auto">
              <a:lnSpc>
                <a:spcPct val="150000"/>
              </a:lnSpc>
              <a:spcAft>
                <a:spcPts val="0"/>
              </a:spcAft>
              <a:buNone/>
            </a:pPr>
            <a:r>
              <a:rPr lang="en-US" altLang="zh-CN" sz="2500" b="1">
                <a:latin typeface="Times New Roman" panose="02020603050405020304" charset="0"/>
                <a:cs typeface="Times New Roman" panose="02020603050405020304" charset="0"/>
              </a:rPr>
              <a:t>When artists move into public spaces to create and perform, art steps out from the closed environment of theaters into the more open settings of public life, making itself truly seen, 61._____(hear), and participated in.</a:t>
            </a:r>
            <a:endParaRPr lang="en-US" altLang="zh-CN" sz="2500" b="1">
              <a:latin typeface="Times New Roman" panose="02020603050405020304" charset="0"/>
              <a:cs typeface="Times New Roman" panose="02020603050405020304" charset="0"/>
            </a:endParaRPr>
          </a:p>
        </p:txBody>
      </p:sp>
      <p:sp>
        <p:nvSpPr>
          <p:cNvPr id="10" name="文本框 9"/>
          <p:cNvSpPr txBox="1"/>
          <p:nvPr/>
        </p:nvSpPr>
        <p:spPr>
          <a:xfrm>
            <a:off x="6850380" y="525145"/>
            <a:ext cx="5050790" cy="3698875"/>
          </a:xfrm>
          <a:prstGeom prst="rect">
            <a:avLst/>
          </a:prstGeom>
          <a:noFill/>
        </p:spPr>
        <p:txBody>
          <a:bodyPr wrap="square" rtlCol="0">
            <a:noAutofit/>
          </a:bodyPr>
          <a:p>
            <a:pPr>
              <a:lnSpc>
                <a:spcPct val="150000"/>
              </a:lnSpc>
            </a:pPr>
            <a:r>
              <a:rPr lang="en-US" altLang="zh-CN" b="1"/>
              <a:t>60</a:t>
            </a:r>
            <a:r>
              <a:rPr lang="zh-CN" altLang="en-US" b="1"/>
              <a:t>题：</a:t>
            </a:r>
            <a:r>
              <a:rPr lang="en-US" altLang="zh-CN" sz="2400" b="1">
                <a:solidFill>
                  <a:srgbClr val="FF0000"/>
                </a:solidFill>
                <a:sym typeface="+mn-ea"/>
              </a:rPr>
              <a:t>feel / to feel  </a:t>
            </a:r>
            <a:r>
              <a:rPr lang="zh-CN" altLang="en-US" sz="1800" b="1">
                <a:solidFill>
                  <a:schemeClr val="accent1"/>
                </a:solidFill>
                <a:effectLst>
                  <a:outerShdw blurRad="38100" dist="25400" dir="5400000" algn="ctr" rotWithShape="0">
                    <a:srgbClr val="6E747A">
                      <a:alpha val="43000"/>
                    </a:srgbClr>
                  </a:outerShdw>
                </a:effectLst>
              </a:rPr>
              <a:t>非谓语动词</a:t>
            </a:r>
            <a:endParaRPr lang="zh-CN" altLang="en-US" b="1"/>
          </a:p>
          <a:p>
            <a:pPr>
              <a:lnSpc>
                <a:spcPct val="150000"/>
              </a:lnSpc>
            </a:pPr>
            <a:r>
              <a:rPr lang="zh-CN" altLang="en-US" sz="1600" b="1"/>
              <a:t>句中</a:t>
            </a:r>
            <a:r>
              <a:rPr lang="en-US" altLang="zh-CN" sz="1600" b="1"/>
              <a:t>“to intuitively sense...”</a:t>
            </a:r>
            <a:r>
              <a:rPr lang="zh-CN" altLang="en-US" sz="1600" b="1"/>
              <a:t>与</a:t>
            </a:r>
            <a:r>
              <a:rPr lang="en-US" altLang="zh-CN" sz="1600" b="1"/>
              <a:t>“______ their emotions directly”</a:t>
            </a:r>
            <a:r>
              <a:rPr lang="zh-CN" altLang="en-US" sz="1600" b="1"/>
              <a:t>通过</a:t>
            </a:r>
            <a:r>
              <a:rPr lang="en-US" altLang="zh-CN" sz="1600" b="1"/>
              <a:t>and</a:t>
            </a:r>
            <a:r>
              <a:rPr lang="zh-CN" altLang="en-US" sz="1600" b="1"/>
              <a:t>连接，共同作真正主语，与前面的</a:t>
            </a:r>
            <a:r>
              <a:rPr lang="en-US" altLang="zh-CN" sz="1600" b="1"/>
              <a:t>It is much easier</a:t>
            </a:r>
            <a:r>
              <a:rPr lang="zh-CN" altLang="en-US" sz="1600" b="1"/>
              <a:t>形成固定结构</a:t>
            </a:r>
            <a:r>
              <a:rPr lang="en-US" altLang="zh-CN" sz="1600" b="1"/>
              <a:t>“It is + adj. + to do A and (to) do B”</a:t>
            </a:r>
            <a:r>
              <a:rPr lang="zh-CN" altLang="en-US" sz="1600" b="1"/>
              <a:t>。在英语中，当两个不定式由</a:t>
            </a:r>
            <a:r>
              <a:rPr lang="en-US" altLang="zh-CN" sz="1600" b="1"/>
              <a:t>and</a:t>
            </a:r>
            <a:r>
              <a:rPr lang="zh-CN" altLang="en-US" sz="1600" b="1"/>
              <a:t>、</a:t>
            </a:r>
            <a:r>
              <a:rPr lang="en-US" altLang="zh-CN" sz="1600" b="1"/>
              <a:t>or</a:t>
            </a:r>
            <a:r>
              <a:rPr lang="zh-CN" altLang="en-US" sz="1600" b="1"/>
              <a:t>等并列时，第二个不定式的</a:t>
            </a:r>
            <a:r>
              <a:rPr lang="en-US" altLang="zh-CN" sz="1600" b="1"/>
              <a:t>to</a:t>
            </a:r>
            <a:r>
              <a:rPr lang="zh-CN" altLang="en-US" sz="1600" b="1"/>
              <a:t>可以省略</a:t>
            </a:r>
            <a:r>
              <a:rPr lang="en-US" altLang="zh-CN" sz="1600" b="1"/>
              <a:t>(feel)</a:t>
            </a:r>
            <a:r>
              <a:rPr lang="zh-CN" altLang="en-US" sz="1600" b="1"/>
              <a:t>，也可以保留</a:t>
            </a:r>
            <a:r>
              <a:rPr lang="en-US" altLang="zh-CN" sz="1600" b="1"/>
              <a:t>(to feel)</a:t>
            </a:r>
            <a:r>
              <a:rPr lang="zh-CN" altLang="en-US" sz="1600" b="1"/>
              <a:t>，故此处填</a:t>
            </a:r>
            <a:r>
              <a:rPr lang="en-US" altLang="zh-CN" sz="1600" b="1"/>
              <a:t>feel</a:t>
            </a:r>
            <a:r>
              <a:rPr lang="zh-CN" altLang="en-US" sz="1600" b="1"/>
              <a:t>或</a:t>
            </a:r>
            <a:r>
              <a:rPr lang="en-US" altLang="zh-CN" sz="1600" b="1"/>
              <a:t>to feel</a:t>
            </a:r>
            <a:r>
              <a:rPr lang="zh-CN" altLang="en-US" sz="1600" b="1"/>
              <a:t>皆可。</a:t>
            </a:r>
            <a:endParaRPr lang="zh-CN" altLang="en-US" sz="1600" b="1"/>
          </a:p>
        </p:txBody>
      </p:sp>
      <p:sp>
        <p:nvSpPr>
          <p:cNvPr id="5" name="文本框 4"/>
          <p:cNvSpPr txBox="1"/>
          <p:nvPr/>
        </p:nvSpPr>
        <p:spPr>
          <a:xfrm>
            <a:off x="6849745" y="3609340"/>
            <a:ext cx="5051425" cy="2085975"/>
          </a:xfrm>
          <a:prstGeom prst="rect">
            <a:avLst/>
          </a:prstGeom>
          <a:noFill/>
        </p:spPr>
        <p:txBody>
          <a:bodyPr wrap="square" rtlCol="0">
            <a:noAutofit/>
          </a:bodyPr>
          <a:p>
            <a:pPr>
              <a:lnSpc>
                <a:spcPct val="150000"/>
              </a:lnSpc>
            </a:pPr>
            <a:r>
              <a:rPr lang="en-US" altLang="zh-CN" b="1"/>
              <a:t>61</a:t>
            </a:r>
            <a:r>
              <a:rPr lang="zh-CN" altLang="en-US" b="1"/>
              <a:t>题：</a:t>
            </a:r>
            <a:r>
              <a:rPr lang="en-US" altLang="zh-CN" sz="2400" b="1">
                <a:solidFill>
                  <a:srgbClr val="FF0000"/>
                </a:solidFill>
                <a:sym typeface="+mn-ea"/>
              </a:rPr>
              <a:t>heard  </a:t>
            </a:r>
            <a:r>
              <a:rPr lang="zh-CN" altLang="en-US" sz="1800" b="1">
                <a:solidFill>
                  <a:schemeClr val="accent1"/>
                </a:solidFill>
                <a:effectLst>
                  <a:outerShdw blurRad="38100" dist="25400" dir="5400000" algn="ctr" rotWithShape="0">
                    <a:srgbClr val="6E747A">
                      <a:alpha val="43000"/>
                    </a:srgbClr>
                  </a:outerShdw>
                </a:effectLst>
              </a:rPr>
              <a:t>非谓语动词（过去分词）</a:t>
            </a:r>
            <a:endParaRPr lang="zh-CN" altLang="en-US" sz="1800" b="1">
              <a:solidFill>
                <a:schemeClr val="accent1"/>
              </a:solidFill>
              <a:effectLst>
                <a:outerShdw blurRad="38100" dist="25400" dir="5400000" algn="ctr" rotWithShape="0">
                  <a:srgbClr val="6E747A">
                    <a:alpha val="43000"/>
                  </a:srgbClr>
                </a:outerShdw>
              </a:effectLst>
            </a:endParaRPr>
          </a:p>
          <a:p>
            <a:pPr>
              <a:lnSpc>
                <a:spcPct val="150000"/>
              </a:lnSpc>
            </a:pPr>
            <a:r>
              <a:rPr lang="zh-CN" altLang="en-US" sz="1600" b="1"/>
              <a:t>结构</a:t>
            </a:r>
            <a:r>
              <a:rPr lang="en-US" altLang="zh-CN" sz="1600" b="1"/>
              <a:t>“make itself truly seen, ______, and participated in”</a:t>
            </a:r>
            <a:r>
              <a:rPr lang="zh-CN" altLang="en-US" sz="1600" b="1"/>
              <a:t>中，</a:t>
            </a:r>
            <a:r>
              <a:rPr lang="en-US" altLang="zh-CN" sz="1600" b="1"/>
              <a:t>seen</a:t>
            </a:r>
            <a:r>
              <a:rPr lang="zh-CN" altLang="en-US" sz="1600" b="1"/>
              <a:t>、</a:t>
            </a:r>
            <a:r>
              <a:rPr lang="en-US" altLang="zh-CN" sz="1600" b="1"/>
              <a:t>heard</a:t>
            </a:r>
            <a:r>
              <a:rPr lang="zh-CN" altLang="en-US" sz="1600" b="1"/>
              <a:t>、</a:t>
            </a:r>
            <a:r>
              <a:rPr lang="en-US" altLang="zh-CN" sz="1600" b="1"/>
              <a:t>participated</a:t>
            </a:r>
            <a:r>
              <a:rPr lang="zh-CN" altLang="en-US" sz="1600" b="1"/>
              <a:t>三个过去分词并列，表示</a:t>
            </a:r>
            <a:r>
              <a:rPr lang="en-US" altLang="zh-CN" sz="1600" b="1"/>
              <a:t>“</a:t>
            </a:r>
            <a:r>
              <a:rPr lang="zh-CN" altLang="en-US" sz="1600" b="1"/>
              <a:t>被看见、被听见、被参与</a:t>
            </a:r>
            <a:r>
              <a:rPr lang="en-US" altLang="zh-CN" sz="1600" b="1"/>
              <a:t>”</a:t>
            </a:r>
            <a:r>
              <a:rPr lang="zh-CN" altLang="en-US" sz="1600" b="1"/>
              <a:t>，故填</a:t>
            </a:r>
            <a:r>
              <a:rPr lang="en-US" altLang="zh-CN" sz="1600" b="1"/>
              <a:t>heard</a:t>
            </a:r>
            <a:r>
              <a:rPr lang="zh-CN" altLang="en-US" sz="1600" b="1"/>
              <a:t>。</a:t>
            </a:r>
            <a:endParaRPr lang="zh-CN" altLang="en-US" sz="16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3995" y="0"/>
            <a:ext cx="6320155" cy="6858000"/>
          </a:xfrm>
        </p:spPr>
        <p:txBody>
          <a:bodyPr>
            <a:noAutofit/>
          </a:bodyPr>
          <a:lstStyle/>
          <a:p>
            <a:pPr marL="0" indent="457200" algn="l" fontAlgn="auto">
              <a:lnSpc>
                <a:spcPct val="150000"/>
              </a:lnSpc>
              <a:spcAft>
                <a:spcPts val="0"/>
              </a:spcAft>
              <a:buNone/>
            </a:pPr>
            <a:r>
              <a:rPr lang="en-US" altLang="zh-CN" sz="2400" b="1">
                <a:latin typeface="Times New Roman" panose="02020603050405020304" charset="0"/>
                <a:cs typeface="Times New Roman" panose="02020603050405020304" charset="0"/>
              </a:rPr>
              <a:t>Meanwhile, authentic audience feedback and the 62._____(interact) atmosphere of live events often inspire artists, pushing them to reconsider 63._____ they express themselves through their work.</a:t>
            </a:r>
            <a:endParaRPr lang="en-US" altLang="zh-CN" sz="2400" b="1">
              <a:latin typeface="Times New Roman" panose="02020603050405020304" charset="0"/>
              <a:cs typeface="Times New Roman" panose="02020603050405020304" charset="0"/>
            </a:endParaRPr>
          </a:p>
          <a:p>
            <a:pPr marL="0" indent="457200" algn="l" fontAlgn="auto">
              <a:lnSpc>
                <a:spcPct val="150000"/>
              </a:lnSpc>
              <a:spcAft>
                <a:spcPts val="0"/>
              </a:spcAft>
              <a:buNone/>
            </a:pPr>
            <a:r>
              <a:rPr lang="en-US" altLang="zh-CN" sz="2400" b="1">
                <a:latin typeface="Times New Roman" panose="02020603050405020304" charset="0"/>
                <a:cs typeface="Times New Roman" panose="02020603050405020304" charset="0"/>
              </a:rPr>
              <a:t>From the depths of a bamboo forest to city squares, the venue may change, but the connection between art and the public 64._____(remain) constant. When performers enter more public spaces and residents pause 65._____ art, this “mutual journey” in the city’s public spaces gives art its truest warmth.</a:t>
            </a:r>
            <a:endParaRPr lang="en-US" altLang="zh-CN" sz="2400" b="1">
              <a:latin typeface="Times New Roman" panose="02020603050405020304" charset="0"/>
              <a:cs typeface="Times New Roman" panose="02020603050405020304" charset="0"/>
            </a:endParaRPr>
          </a:p>
          <a:p>
            <a:pPr marL="0" indent="457200" algn="l" fontAlgn="auto">
              <a:lnSpc>
                <a:spcPts val="2960"/>
              </a:lnSpc>
              <a:spcAft>
                <a:spcPts val="0"/>
              </a:spcAft>
              <a:buNone/>
            </a:pPr>
            <a:endParaRPr lang="en-US" altLang="zh-CN" sz="2400" b="1">
              <a:latin typeface="Times New Roman" panose="02020603050405020304" charset="0"/>
              <a:cs typeface="Times New Roman" panose="02020603050405020304" charset="0"/>
            </a:endParaRPr>
          </a:p>
        </p:txBody>
      </p:sp>
      <p:sp>
        <p:nvSpPr>
          <p:cNvPr id="6" name="文本框 5"/>
          <p:cNvSpPr txBox="1"/>
          <p:nvPr/>
        </p:nvSpPr>
        <p:spPr>
          <a:xfrm>
            <a:off x="6851015" y="86360"/>
            <a:ext cx="5050790" cy="1332230"/>
          </a:xfrm>
          <a:prstGeom prst="rect">
            <a:avLst/>
          </a:prstGeom>
          <a:noFill/>
        </p:spPr>
        <p:txBody>
          <a:bodyPr wrap="square" rtlCol="0">
            <a:noAutofit/>
          </a:bodyPr>
          <a:p>
            <a:pPr>
              <a:lnSpc>
                <a:spcPct val="150000"/>
              </a:lnSpc>
            </a:pPr>
            <a:r>
              <a:rPr lang="en-US" altLang="zh-CN" b="1"/>
              <a:t>62</a:t>
            </a:r>
            <a:r>
              <a:rPr lang="zh-CN" altLang="en-US" b="1"/>
              <a:t>题：</a:t>
            </a:r>
            <a:r>
              <a:rPr lang="en-US" altLang="zh-CN" sz="2400" b="1">
                <a:solidFill>
                  <a:srgbClr val="FF0000"/>
                </a:solidFill>
                <a:sym typeface="+mn-ea"/>
              </a:rPr>
              <a:t>interactive  </a:t>
            </a:r>
            <a:r>
              <a:rPr lang="zh-CN" altLang="en-US" sz="1800" b="1">
                <a:solidFill>
                  <a:schemeClr val="accent1"/>
                </a:solidFill>
                <a:effectLst>
                  <a:outerShdw blurRad="38100" dist="25400" dir="5400000" algn="ctr" rotWithShape="0">
                    <a:srgbClr val="6E747A">
                      <a:alpha val="43000"/>
                    </a:srgbClr>
                  </a:outerShdw>
                </a:effectLst>
              </a:rPr>
              <a:t>词性转换（形容词）</a:t>
            </a:r>
            <a:endParaRPr lang="zh-CN" altLang="en-US" b="1"/>
          </a:p>
          <a:p>
            <a:pPr>
              <a:lnSpc>
                <a:spcPct val="150000"/>
              </a:lnSpc>
            </a:pPr>
            <a:r>
              <a:rPr lang="zh-CN" altLang="en-US" sz="1600" b="1"/>
              <a:t>修饰名词</a:t>
            </a:r>
            <a:r>
              <a:rPr lang="en-US" altLang="zh-CN" sz="1600" b="1"/>
              <a:t>atmosphere</a:t>
            </a:r>
            <a:r>
              <a:rPr lang="zh-CN" altLang="en-US" sz="1600" b="1"/>
              <a:t>需用形容词，</a:t>
            </a:r>
            <a:r>
              <a:rPr lang="en-US" altLang="zh-CN" sz="1600" b="1"/>
              <a:t>interact</a:t>
            </a:r>
            <a:r>
              <a:rPr lang="zh-CN" altLang="en-US" sz="1600" b="1"/>
              <a:t>的形容词形式为</a:t>
            </a:r>
            <a:r>
              <a:rPr lang="en-US" altLang="zh-CN" sz="1600" b="1"/>
              <a:t>interactive</a:t>
            </a:r>
            <a:r>
              <a:rPr lang="zh-CN" altLang="en-US" sz="1600" b="1"/>
              <a:t>，意为</a:t>
            </a:r>
            <a:r>
              <a:rPr lang="en-US" altLang="zh-CN" sz="1600" b="1"/>
              <a:t>“</a:t>
            </a:r>
            <a:r>
              <a:rPr lang="zh-CN" altLang="en-US" sz="1600" b="1"/>
              <a:t>互动的</a:t>
            </a:r>
            <a:r>
              <a:rPr lang="en-US" altLang="zh-CN" sz="1600" b="1"/>
              <a:t>”</a:t>
            </a:r>
            <a:r>
              <a:rPr lang="zh-CN" altLang="en-US" sz="1600" b="1"/>
              <a:t>。</a:t>
            </a:r>
            <a:endParaRPr lang="zh-CN" altLang="en-US" sz="1600" b="1"/>
          </a:p>
        </p:txBody>
      </p:sp>
      <p:sp>
        <p:nvSpPr>
          <p:cNvPr id="7" name="文本框 6"/>
          <p:cNvSpPr txBox="1"/>
          <p:nvPr/>
        </p:nvSpPr>
        <p:spPr>
          <a:xfrm>
            <a:off x="6851015" y="1500505"/>
            <a:ext cx="5048250" cy="1748155"/>
          </a:xfrm>
          <a:prstGeom prst="rect">
            <a:avLst/>
          </a:prstGeom>
          <a:noFill/>
        </p:spPr>
        <p:txBody>
          <a:bodyPr wrap="square" rtlCol="0">
            <a:noAutofit/>
          </a:bodyPr>
          <a:p>
            <a:pPr>
              <a:lnSpc>
                <a:spcPct val="150000"/>
              </a:lnSpc>
            </a:pPr>
            <a:r>
              <a:rPr lang="en-US" altLang="zh-CN" b="1"/>
              <a:t>63</a:t>
            </a:r>
            <a:r>
              <a:rPr lang="zh-CN" altLang="en-US" b="1"/>
              <a:t>题：</a:t>
            </a:r>
            <a:r>
              <a:rPr lang="en-US" altLang="zh-CN" sz="2400" b="1">
                <a:solidFill>
                  <a:srgbClr val="FF0000"/>
                </a:solidFill>
                <a:sym typeface="+mn-ea"/>
              </a:rPr>
              <a:t>how  </a:t>
            </a:r>
            <a:r>
              <a:rPr lang="zh-CN" altLang="en-US" sz="1800" b="1">
                <a:solidFill>
                  <a:schemeClr val="accent1"/>
                </a:solidFill>
                <a:effectLst>
                  <a:outerShdw blurRad="38100" dist="25400" dir="5400000" algn="ctr" rotWithShape="0">
                    <a:srgbClr val="6E747A">
                      <a:alpha val="43000"/>
                    </a:srgbClr>
                  </a:outerShdw>
                </a:effectLst>
              </a:rPr>
              <a:t>连接副词</a:t>
            </a:r>
            <a:endParaRPr lang="zh-CN" altLang="en-US" b="1"/>
          </a:p>
          <a:p>
            <a:pPr>
              <a:lnSpc>
                <a:spcPct val="150000"/>
              </a:lnSpc>
            </a:pPr>
            <a:r>
              <a:rPr lang="en-US" altLang="zh-CN" sz="1600" b="1"/>
              <a:t>reconsider</a:t>
            </a:r>
            <a:r>
              <a:rPr lang="zh-CN" altLang="en-US" sz="1600" b="1"/>
              <a:t>后接宾语从句，从句中</a:t>
            </a:r>
            <a:r>
              <a:rPr lang="en-US" altLang="zh-CN" sz="1600" b="1"/>
              <a:t>they express themselves through their work</a:t>
            </a:r>
            <a:r>
              <a:rPr lang="zh-CN" altLang="en-US" sz="1600" b="1"/>
              <a:t>缺少方式状语，表示</a:t>
            </a:r>
            <a:r>
              <a:rPr lang="en-US" altLang="zh-CN" sz="1600" b="1"/>
              <a:t>“</a:t>
            </a:r>
            <a:r>
              <a:rPr lang="zh-CN" altLang="en-US" sz="1600" b="1"/>
              <a:t>如何表达自己</a:t>
            </a:r>
            <a:r>
              <a:rPr lang="en-US" altLang="zh-CN" sz="1600" b="1"/>
              <a:t>”</a:t>
            </a:r>
            <a:r>
              <a:rPr lang="zh-CN" altLang="en-US" sz="1600" b="1"/>
              <a:t>，故用</a:t>
            </a:r>
            <a:r>
              <a:rPr lang="en-US" altLang="zh-CN" sz="1600" b="1"/>
              <a:t>how</a:t>
            </a:r>
            <a:r>
              <a:rPr lang="zh-CN" altLang="en-US" sz="1600" b="1"/>
              <a:t>引导。</a:t>
            </a:r>
            <a:endParaRPr lang="zh-CN" altLang="en-US" sz="1600" b="1"/>
          </a:p>
        </p:txBody>
      </p:sp>
      <p:sp>
        <p:nvSpPr>
          <p:cNvPr id="2" name="文本框 1"/>
          <p:cNvSpPr txBox="1"/>
          <p:nvPr/>
        </p:nvSpPr>
        <p:spPr>
          <a:xfrm>
            <a:off x="6851015" y="3248660"/>
            <a:ext cx="5048250" cy="1454150"/>
          </a:xfrm>
          <a:prstGeom prst="rect">
            <a:avLst/>
          </a:prstGeom>
          <a:noFill/>
        </p:spPr>
        <p:txBody>
          <a:bodyPr wrap="square" rtlCol="0">
            <a:noAutofit/>
          </a:bodyPr>
          <a:p>
            <a:pPr>
              <a:lnSpc>
                <a:spcPct val="150000"/>
              </a:lnSpc>
            </a:pPr>
            <a:r>
              <a:rPr lang="en-US" altLang="zh-CN" b="1"/>
              <a:t>64</a:t>
            </a:r>
            <a:r>
              <a:rPr lang="zh-CN" altLang="en-US" b="1"/>
              <a:t>题：</a:t>
            </a:r>
            <a:r>
              <a:rPr lang="en-US" altLang="zh-CN" sz="2400" b="1">
                <a:solidFill>
                  <a:srgbClr val="FF0000"/>
                </a:solidFill>
                <a:sym typeface="+mn-ea"/>
              </a:rPr>
              <a:t>remains  </a:t>
            </a:r>
            <a:r>
              <a:rPr lang="zh-CN" altLang="en-US" sz="1800" b="1">
                <a:solidFill>
                  <a:schemeClr val="accent1"/>
                </a:solidFill>
                <a:effectLst>
                  <a:outerShdw blurRad="38100" dist="25400" dir="5400000" algn="ctr" rotWithShape="0">
                    <a:srgbClr val="6E747A">
                      <a:alpha val="43000"/>
                    </a:srgbClr>
                  </a:outerShdw>
                </a:effectLst>
              </a:rPr>
              <a:t>主谓一致</a:t>
            </a:r>
            <a:endParaRPr lang="zh-CN" altLang="en-US" sz="1800" b="1">
              <a:solidFill>
                <a:schemeClr val="accent1"/>
              </a:solidFill>
              <a:effectLst>
                <a:outerShdw blurRad="38100" dist="25400" dir="5400000" algn="ctr" rotWithShape="0">
                  <a:srgbClr val="6E747A">
                    <a:alpha val="43000"/>
                  </a:srgbClr>
                </a:outerShdw>
              </a:effectLst>
            </a:endParaRPr>
          </a:p>
          <a:p>
            <a:pPr>
              <a:lnSpc>
                <a:spcPct val="150000"/>
              </a:lnSpc>
            </a:pPr>
            <a:r>
              <a:rPr lang="zh-CN" altLang="en-US" sz="1600" b="1"/>
              <a:t>主语</a:t>
            </a:r>
            <a:r>
              <a:rPr lang="en-US" altLang="zh-CN" sz="1600" b="1"/>
              <a:t>the connection</a:t>
            </a:r>
            <a:r>
              <a:rPr lang="zh-CN" altLang="en-US" sz="1600" b="1"/>
              <a:t>为单数概念，且文章整体为一般现在时，故谓语动词用第三人称单数</a:t>
            </a:r>
            <a:r>
              <a:rPr lang="en-US" altLang="zh-CN" sz="1600" b="1"/>
              <a:t>remains</a:t>
            </a:r>
            <a:r>
              <a:rPr lang="zh-CN" altLang="en-US" sz="1600" b="1"/>
              <a:t>。</a:t>
            </a:r>
            <a:endParaRPr lang="zh-CN" altLang="en-US" sz="1600" b="1"/>
          </a:p>
        </p:txBody>
      </p:sp>
      <p:sp>
        <p:nvSpPr>
          <p:cNvPr id="4" name="文本框 3"/>
          <p:cNvSpPr txBox="1"/>
          <p:nvPr/>
        </p:nvSpPr>
        <p:spPr>
          <a:xfrm>
            <a:off x="6851015" y="4702810"/>
            <a:ext cx="5048250" cy="1454150"/>
          </a:xfrm>
          <a:prstGeom prst="rect">
            <a:avLst/>
          </a:prstGeom>
          <a:noFill/>
        </p:spPr>
        <p:txBody>
          <a:bodyPr wrap="square" rtlCol="0">
            <a:noAutofit/>
          </a:bodyPr>
          <a:p>
            <a:pPr>
              <a:lnSpc>
                <a:spcPct val="150000"/>
              </a:lnSpc>
            </a:pPr>
            <a:r>
              <a:rPr lang="en-US" altLang="zh-CN" b="1"/>
              <a:t>65</a:t>
            </a:r>
            <a:r>
              <a:rPr lang="zh-CN" altLang="en-US" b="1"/>
              <a:t>题：</a:t>
            </a:r>
            <a:r>
              <a:rPr lang="en-US" altLang="zh-CN" sz="2400" b="1">
                <a:solidFill>
                  <a:srgbClr val="FF0000"/>
                </a:solidFill>
                <a:sym typeface="+mn-ea"/>
              </a:rPr>
              <a:t>for  </a:t>
            </a:r>
            <a:r>
              <a:rPr lang="zh-CN" altLang="en-US" sz="1800" b="1">
                <a:solidFill>
                  <a:schemeClr val="accent1"/>
                </a:solidFill>
                <a:effectLst>
                  <a:outerShdw blurRad="38100" dist="25400" dir="5400000" algn="ctr" rotWithShape="0">
                    <a:srgbClr val="6E747A">
                      <a:alpha val="43000"/>
                    </a:srgbClr>
                  </a:outerShdw>
                </a:effectLst>
              </a:rPr>
              <a:t>介词</a:t>
            </a:r>
            <a:endParaRPr lang="zh-CN" altLang="en-US" sz="1800" b="1">
              <a:solidFill>
                <a:schemeClr val="accent1"/>
              </a:solidFill>
              <a:effectLst>
                <a:outerShdw blurRad="38100" dist="25400" dir="5400000" algn="ctr" rotWithShape="0">
                  <a:srgbClr val="6E747A">
                    <a:alpha val="43000"/>
                  </a:srgbClr>
                </a:outerShdw>
              </a:effectLst>
            </a:endParaRPr>
          </a:p>
          <a:p>
            <a:pPr>
              <a:lnSpc>
                <a:spcPct val="150000"/>
              </a:lnSpc>
            </a:pPr>
            <a:r>
              <a:rPr lang="en-US" altLang="zh-CN" sz="1600" b="1"/>
              <a:t>pause for</a:t>
            </a:r>
            <a:r>
              <a:rPr lang="zh-CN" altLang="en-US" sz="1600" b="1"/>
              <a:t>意为</a:t>
            </a:r>
            <a:r>
              <a:rPr lang="en-US" altLang="zh-CN" sz="1600" b="1"/>
              <a:t>“</a:t>
            </a:r>
            <a:r>
              <a:rPr lang="zh-CN" altLang="en-US" sz="1600" b="1"/>
              <a:t>为</a:t>
            </a:r>
            <a:r>
              <a:rPr lang="en-US" altLang="zh-CN" sz="1600" b="1"/>
              <a:t>……</a:t>
            </a:r>
            <a:r>
              <a:rPr lang="zh-CN" altLang="en-US" sz="1600" b="1"/>
              <a:t>而停下</a:t>
            </a:r>
            <a:r>
              <a:rPr lang="en-US" altLang="zh-CN" sz="1600" b="1"/>
              <a:t>”</a:t>
            </a:r>
            <a:r>
              <a:rPr lang="zh-CN" altLang="en-US" sz="1600" b="1"/>
              <a:t>，此处表示居民为艺术而驻足，故填介词</a:t>
            </a:r>
            <a:r>
              <a:rPr lang="en-US" altLang="zh-CN" sz="1600" b="1"/>
              <a:t>for</a:t>
            </a:r>
            <a:r>
              <a:rPr lang="zh-CN" altLang="en-US" sz="1600" b="1"/>
              <a:t>。</a:t>
            </a:r>
            <a:endParaRPr lang="zh-CN" altLang="en-US" sz="16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additive="base">
                                        <p:cTn id="1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additive="base">
                                        <p:cTn id="2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0" end="0"/>
                                            </p:txEl>
                                          </p:spTgt>
                                        </p:tgtEl>
                                        <p:attrNameLst>
                                          <p:attrName>style.visibility</p:attrName>
                                        </p:attrNameLst>
                                      </p:cBhvr>
                                      <p:to>
                                        <p:strVal val="visible"/>
                                      </p:to>
                                    </p:set>
                                    <p:anim calcmode="lin" valueType="num">
                                      <p:cBhvr additive="base">
                                        <p:cTn id="31"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1" end="1"/>
                                            </p:txEl>
                                          </p:spTgt>
                                        </p:tgtEl>
                                        <p:attrNameLst>
                                          <p:attrName>style.visibility</p:attrName>
                                        </p:attrNameLst>
                                      </p:cBhvr>
                                      <p:to>
                                        <p:strVal val="visible"/>
                                      </p:to>
                                    </p:set>
                                    <p:anim calcmode="lin" valueType="num">
                                      <p:cBhvr additive="base">
                                        <p:cTn id="3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0" end="0"/>
                                            </p:txEl>
                                          </p:spTgt>
                                        </p:tgtEl>
                                        <p:attrNameLst>
                                          <p:attrName>style.visibility</p:attrName>
                                        </p:attrNameLst>
                                      </p:cBhvr>
                                      <p:to>
                                        <p:strVal val="visible"/>
                                      </p:to>
                                    </p:set>
                                    <p:anim calcmode="lin" valueType="num">
                                      <p:cBhvr additive="base">
                                        <p:cTn id="4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xEl>
                                              <p:pRg st="1" end="1"/>
                                            </p:txEl>
                                          </p:spTgt>
                                        </p:tgtEl>
                                        <p:attrNameLst>
                                          <p:attrName>style.visibility</p:attrName>
                                        </p:attrNameLst>
                                      </p:cBhvr>
                                      <p:to>
                                        <p:strVal val="visible"/>
                                      </p:to>
                                    </p:set>
                                    <p:anim calcmode="lin" valueType="num">
                                      <p:cBhvr additive="base">
                                        <p:cTn id="4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6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语法填空：艺术与生活</a:t>
            </a:r>
            <a:endParaRPr lang="en-US" sz="1100"/>
          </a:p>
        </p:txBody>
      </p:sp>
      <p:sp>
        <p:nvSpPr>
          <p:cNvPr id="6" name="AutoShape 6"/>
          <p:cNvSpPr/>
          <p:nvPr/>
        </p:nvSpPr>
        <p:spPr>
          <a:xfrm>
            <a:off x="231775" y="1353185"/>
            <a:ext cx="11746230" cy="5188585"/>
          </a:xfrm>
          <a:prstGeom prst="roundRect">
            <a:avLst>
              <a:gd name="adj" fmla="val 5714"/>
            </a:avLst>
          </a:prstGeom>
          <a:solidFill>
            <a:srgbClr val="A3B899">
              <a:alpha val="25000"/>
            </a:srgbClr>
          </a:solidFill>
          <a:ln w="25400" cap="flat" cmpd="sng">
            <a:noFill/>
            <a:prstDash val="solid"/>
            <a:round/>
          </a:ln>
        </p:spPr>
        <p:txBody>
          <a:bodyPr vert="horz" wrap="square" lIns="63500" tIns="63500" rIns="63500" bIns="63500" rtlCol="0" anchor="ctr"/>
          <a:lstStyle/>
          <a:p>
            <a:pPr algn="ctr">
              <a:defRPr/>
            </a:pPr>
          </a:p>
        </p:txBody>
      </p:sp>
      <p:sp>
        <p:nvSpPr>
          <p:cNvPr id="9" name="AutoShape 9"/>
          <p:cNvSpPr/>
          <p:nvPr/>
        </p:nvSpPr>
        <p:spPr>
          <a:xfrm>
            <a:off x="6480175" y="1669415"/>
            <a:ext cx="4995545" cy="4549140"/>
          </a:xfrm>
          <a:prstGeom prst="rect">
            <a:avLst/>
          </a:prstGeom>
          <a:noFill/>
          <a:ln w="12700" cap="flat" cmpd="sng">
            <a:noFill/>
            <a:prstDash val="solid"/>
            <a:round/>
          </a:ln>
        </p:spPr>
        <p:txBody>
          <a:bodyPr vert="horz" wrap="square" lIns="0" tIns="0" rIns="0" bIns="0" rtlCol="0" anchor="ctr" anchorCtr="0"/>
          <a:lstStyle/>
          <a:p>
            <a:pPr indent="0" algn="l">
              <a:lnSpc>
                <a:spcPct val="200000"/>
              </a:lnSpc>
              <a:defRPr/>
            </a:pPr>
            <a:r>
              <a:rPr lang="en-US" sz="2400" b="1"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vigorous</a:t>
            </a:r>
            <a:r>
              <a:rPr lang="en-US" sz="240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(adj.)</a:t>
            </a:r>
            <a:r>
              <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精力充沛的；强劲的</a:t>
            </a:r>
            <a:endParaRPr lang="en-US" sz="2400">
              <a:solidFill>
                <a:srgbClr val="555555"/>
              </a:solidFill>
              <a:latin typeface="Noto Sans SC" panose="020B0200000000000000" charset="-122"/>
              <a:ea typeface="Noto Sans SC" panose="020B0200000000000000" charset="-122"/>
              <a:cs typeface="Noto Sans SC" panose="020B0200000000000000" charset="-122"/>
            </a:endParaRPr>
          </a:p>
          <a:p>
            <a:pPr indent="0" algn="l">
              <a:lnSpc>
                <a:spcPct val="200000"/>
              </a:lnSpc>
            </a:pPr>
            <a:r>
              <a:rPr lang="en-US" sz="2400" b="1"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dynamic</a:t>
            </a:r>
            <a:r>
              <a:rPr lang="en-US" sz="240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(adj.)</a:t>
            </a:r>
            <a:r>
              <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动态的；充满活力的</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pPr>
            <a:r>
              <a:rPr lang="en-US" sz="2400" b="1"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vitality</a:t>
            </a:r>
            <a:r>
              <a:rPr lang="en-US" sz="240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(n.)</a:t>
            </a:r>
            <a:r>
              <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活力；生命力</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pPr>
            <a:r>
              <a:rPr lang="en-US" sz="2400" b="1"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authentic</a:t>
            </a:r>
            <a:r>
              <a:rPr lang="en-US" sz="240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(adj.)</a:t>
            </a:r>
            <a:r>
              <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真实的；真正的</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pPr>
            <a:r>
              <a:rPr lang="en-US" sz="2400" b="1"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feedback</a:t>
            </a:r>
            <a:r>
              <a:rPr lang="en-US" sz="240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(n.)</a:t>
            </a:r>
            <a:r>
              <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反馈</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pPr>
            <a:r>
              <a:rPr lang="en-US" sz="2400" b="1"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interact</a:t>
            </a:r>
            <a:r>
              <a:rPr lang="en-US" sz="240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(v.)</a:t>
            </a:r>
            <a:r>
              <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互动；交流</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4" name="AutoShape 8"/>
          <p:cNvSpPr/>
          <p:nvPr/>
        </p:nvSpPr>
        <p:spPr>
          <a:xfrm>
            <a:off x="1010285" y="1521460"/>
            <a:ext cx="4652645" cy="4845685"/>
          </a:xfrm>
          <a:prstGeom prst="rect">
            <a:avLst/>
          </a:prstGeom>
          <a:noFill/>
          <a:ln w="12700" cap="flat" cmpd="sng">
            <a:noFill/>
            <a:prstDash val="solid"/>
            <a:round/>
          </a:ln>
        </p:spPr>
        <p:txBody>
          <a:bodyPr vert="horz" wrap="square" lIns="0" tIns="0" rIns="0" bIns="0" rtlCol="0" anchor="ctr" anchorCtr="0"/>
          <a:lstStyle/>
          <a:p>
            <a:pPr indent="0" algn="l">
              <a:lnSpc>
                <a:spcPct val="20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melody (n.)</a:t>
            </a:r>
            <a:r>
              <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旋律；曲调</a:t>
            </a:r>
            <a:endParaRPr lang="en-US" sz="2400"/>
          </a:p>
          <a:p>
            <a:pPr indent="0" algn="l">
              <a:lnSpc>
                <a:spcPct val="200000"/>
              </a:lnSpc>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float (v.)</a:t>
            </a:r>
            <a:r>
              <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漂浮；飘动</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transform (v.)</a:t>
            </a:r>
            <a:r>
              <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使改观；改变形态</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masses (n.)</a:t>
            </a:r>
            <a:r>
              <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民众；大众</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countless (adj.)</a:t>
            </a:r>
            <a:r>
              <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无数的；数不尽的</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burst forth</a:t>
            </a:r>
            <a:r>
              <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突然出现；爆发</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0.70"/>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9" grpId="0"/>
      <p:bldP spid="9" grpId="1"/>
    </p:bld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0" y="2286000"/>
            <a:ext cx="1219200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6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THANKS</a:t>
            </a:r>
            <a:endParaRPr lang="en-US" sz="1100"/>
          </a:p>
        </p:txBody>
      </p:sp>
      <p:sp>
        <p:nvSpPr>
          <p:cNvPr id="4" name="AutoShape 4"/>
          <p:cNvSpPr/>
          <p:nvPr/>
        </p:nvSpPr>
        <p:spPr>
          <a:xfrm>
            <a:off x="0" y="3556000"/>
            <a:ext cx="12192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800" b="0" i="0" u="none" strike="noStrike" spc="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感谢观看</a:t>
            </a:r>
            <a:endParaRPr lang="en-US" sz="1100"/>
          </a:p>
        </p:txBody>
      </p:sp>
      <p:sp>
        <p:nvSpPr>
          <p:cNvPr id="5" name="AutoShape 5"/>
          <p:cNvSpPr/>
          <p:nvPr/>
        </p:nvSpPr>
        <p:spPr>
          <a:xfrm>
            <a:off x="5461000" y="4572000"/>
            <a:ext cx="1270000" cy="50800"/>
          </a:xfrm>
          <a:prstGeom prst="roundRect">
            <a:avLst>
              <a:gd name="adj" fmla="val 50000"/>
            </a:avLst>
          </a:prstGeom>
          <a:solidFill>
            <a:srgbClr val="A3B899">
              <a:alpha val="100000"/>
            </a:srgbClr>
          </a:solidFill>
          <a:ln w="25400" cap="flat" cmpd="sng">
            <a:noFill/>
            <a:prstDash val="solid"/>
            <a:round/>
          </a:ln>
        </p:spPr>
        <p:txBody>
          <a:bodyPr vert="horz" wrap="square" lIns="63500" tIns="63500" rIns="63500" bIns="63500" rtlCol="0" anchor="ctr"/>
          <a:lstStyle/>
          <a:p>
            <a:pPr algn="ctr">
              <a:defRPr/>
            </a:p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292100" y="117475"/>
            <a:ext cx="653288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A篇：雨林可持续管理（</a:t>
            </a:r>
            <a:r>
              <a:rPr lang="zh-CN" alt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可视化</a:t>
            </a:r>
            <a:r>
              <a:rPr 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分析）</a:t>
            </a:r>
            <a:endParaRPr lang="en-US" sz="1100"/>
          </a:p>
        </p:txBody>
      </p:sp>
      <p:sp>
        <p:nvSpPr>
          <p:cNvPr id="4" name="AutoShape 4"/>
          <p:cNvSpPr/>
          <p:nvPr/>
        </p:nvSpPr>
        <p:spPr>
          <a:xfrm>
            <a:off x="1005205" y="1044575"/>
            <a:ext cx="3302000" cy="673100"/>
          </a:xfrm>
          <a:prstGeom prst="roundRect">
            <a:avLst>
              <a:gd name="adj" fmla="val 7058"/>
            </a:avLst>
          </a:prstGeom>
          <a:solidFill>
            <a:srgbClr val="FFFFFF">
              <a:alpha val="92000"/>
            </a:srgbClr>
          </a:solidFill>
          <a:ln w="25400" cap="flat" cmpd="sng">
            <a:solidFill>
              <a:srgbClr val="A3B899">
                <a:alpha val="100000"/>
              </a:srgbClr>
            </a:solidFill>
            <a:prstDash val="solid"/>
            <a:round/>
          </a:ln>
          <a:effectLst>
            <a:outerShdw blurRad="127000" dist="38100" dir="2700000" algn="tl" rotWithShape="0">
              <a:srgbClr val="000000">
                <a:alpha val="8000"/>
              </a:srgbClr>
            </a:outerShdw>
          </a:effectLst>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1590" y="1138555"/>
            <a:ext cx="457200" cy="457200"/>
          </a:xfrm>
          <a:prstGeom prst="rect">
            <a:avLst/>
          </a:prstGeom>
        </p:spPr>
      </p:pic>
      <p:sp>
        <p:nvSpPr>
          <p:cNvPr id="6" name="AutoShape 6"/>
          <p:cNvSpPr/>
          <p:nvPr/>
        </p:nvSpPr>
        <p:spPr>
          <a:xfrm>
            <a:off x="1875790" y="1190625"/>
            <a:ext cx="228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5A6954"/>
                </a:solidFill>
                <a:latin typeface="Noto Sans SC" panose="020B0200000000000000" charset="-122"/>
                <a:ea typeface="Noto Sans SC" panose="020B0200000000000000" charset="-122"/>
                <a:cs typeface="Noto Sans SC" panose="020B0200000000000000" charset="-122"/>
                <a:sym typeface="Noto Sans SC" panose="020B0200000000000000" charset="-122"/>
              </a:rPr>
              <a:t>01 提出问题 (Problem)</a:t>
            </a:r>
            <a:endParaRPr lang="en-US" sz="1100"/>
          </a:p>
        </p:txBody>
      </p:sp>
      <p:sp>
        <p:nvSpPr>
          <p:cNvPr id="9" name="AutoShape 9"/>
          <p:cNvSpPr/>
          <p:nvPr/>
        </p:nvSpPr>
        <p:spPr>
          <a:xfrm>
            <a:off x="1005205" y="1933575"/>
            <a:ext cx="3302000" cy="521335"/>
          </a:xfrm>
          <a:prstGeom prst="roundRect">
            <a:avLst>
              <a:gd name="adj" fmla="val 7500"/>
            </a:avLst>
          </a:prstGeom>
          <a:solidFill>
            <a:srgbClr val="FFFFFF">
              <a:alpha val="92000"/>
            </a:srgbClr>
          </a:solidFill>
          <a:ln w="25400" cap="flat" cmpd="sng">
            <a:solidFill>
              <a:srgbClr val="A3B899">
                <a:alpha val="100000"/>
              </a:srgbClr>
            </a:solidFill>
            <a:prstDash val="solid"/>
            <a:round/>
          </a:ln>
          <a:effectLst>
            <a:outerShdw blurRad="127000" dist="38100" dir="2700000" algn="tl" rotWithShape="0">
              <a:srgbClr val="000000">
                <a:alpha val="8000"/>
              </a:srgbClr>
            </a:outerShdw>
          </a:effectLst>
        </p:spPr>
        <p:txBody>
          <a:bodyPr vert="horz" wrap="square" lIns="63500" tIns="63500" rIns="63500" bIns="63500" rtlCol="0" anchor="ctr"/>
          <a:lstStyle/>
          <a:p>
            <a:pPr algn="ctr">
              <a:defRPr/>
            </a:pPr>
          </a:p>
        </p:txBody>
      </p:sp>
      <p:pic>
        <p:nvPicPr>
          <p:cNvPr id="10"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1590" y="1958340"/>
            <a:ext cx="457200" cy="457200"/>
          </a:xfrm>
          <a:prstGeom prst="rect">
            <a:avLst/>
          </a:prstGeom>
        </p:spPr>
      </p:pic>
      <p:sp>
        <p:nvSpPr>
          <p:cNvPr id="11" name="AutoShape 11"/>
          <p:cNvSpPr/>
          <p:nvPr/>
        </p:nvSpPr>
        <p:spPr>
          <a:xfrm>
            <a:off x="1894205" y="2004060"/>
            <a:ext cx="228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5A6954"/>
                </a:solidFill>
                <a:latin typeface="Noto Sans SC" panose="020B0200000000000000" charset="-122"/>
                <a:ea typeface="Noto Sans SC" panose="020B0200000000000000" charset="-122"/>
                <a:cs typeface="Noto Sans SC" panose="020B0200000000000000" charset="-122"/>
                <a:sym typeface="Noto Sans SC" panose="020B0200000000000000" charset="-122"/>
              </a:rPr>
              <a:t>02 分析原因 (Cause)</a:t>
            </a:r>
            <a:endParaRPr lang="en-US" sz="1100"/>
          </a:p>
        </p:txBody>
      </p:sp>
      <p:sp>
        <p:nvSpPr>
          <p:cNvPr id="14" name="AutoShape 14"/>
          <p:cNvSpPr/>
          <p:nvPr/>
        </p:nvSpPr>
        <p:spPr>
          <a:xfrm>
            <a:off x="1005205" y="2656205"/>
            <a:ext cx="3302000" cy="2375535"/>
          </a:xfrm>
          <a:prstGeom prst="roundRect">
            <a:avLst>
              <a:gd name="adj" fmla="val 4285"/>
            </a:avLst>
          </a:prstGeom>
          <a:solidFill>
            <a:srgbClr val="FFFFFF">
              <a:alpha val="92000"/>
            </a:srgbClr>
          </a:solidFill>
          <a:ln w="25400" cap="flat" cmpd="sng">
            <a:solidFill>
              <a:srgbClr val="A3B899">
                <a:alpha val="100000"/>
              </a:srgbClr>
            </a:solidFill>
            <a:prstDash val="solid"/>
            <a:round/>
          </a:ln>
          <a:effectLst>
            <a:outerShdw blurRad="127000" dist="38100" dir="2700000" algn="tl" rotWithShape="0">
              <a:srgbClr val="000000">
                <a:alpha val="8000"/>
              </a:srgbClr>
            </a:outerShdw>
          </a:effectLst>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9510" y="2656205"/>
            <a:ext cx="457200" cy="457200"/>
          </a:xfrm>
          <a:prstGeom prst="rect">
            <a:avLst/>
          </a:prstGeom>
        </p:spPr>
      </p:pic>
      <p:sp>
        <p:nvSpPr>
          <p:cNvPr id="16" name="AutoShape 16"/>
          <p:cNvSpPr/>
          <p:nvPr/>
        </p:nvSpPr>
        <p:spPr>
          <a:xfrm>
            <a:off x="1710690" y="2694305"/>
            <a:ext cx="2413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5A6954"/>
                </a:solidFill>
                <a:latin typeface="Noto Sans SC" panose="020B0200000000000000" charset="-122"/>
                <a:ea typeface="Noto Sans SC" panose="020B0200000000000000" charset="-122"/>
                <a:cs typeface="Noto Sans SC" panose="020B0200000000000000" charset="-122"/>
                <a:sym typeface="Noto Sans SC" panose="020B0200000000000000" charset="-122"/>
              </a:rPr>
              <a:t>03 解决方案 (Solutions)</a:t>
            </a:r>
            <a:endParaRPr lang="en-US" sz="1100"/>
          </a:p>
        </p:txBody>
      </p:sp>
      <p:sp>
        <p:nvSpPr>
          <p:cNvPr id="17" name="AutoShape 17"/>
          <p:cNvSpPr/>
          <p:nvPr/>
        </p:nvSpPr>
        <p:spPr>
          <a:xfrm>
            <a:off x="1094105" y="3199130"/>
            <a:ext cx="3048000" cy="485140"/>
          </a:xfrm>
          <a:prstGeom prst="roundRect">
            <a:avLst>
              <a:gd name="adj" fmla="val 10000"/>
            </a:avLst>
          </a:prstGeom>
          <a:solidFill>
            <a:srgbClr val="A3B899">
              <a:alpha val="18000"/>
            </a:srgbClr>
          </a:solidFill>
          <a:ln w="25400" cap="flat" cmpd="sng">
            <a:noFill/>
            <a:prstDash val="solid"/>
            <a:round/>
          </a:ln>
        </p:spPr>
        <p:txBody>
          <a:bodyPr vert="horz" wrap="square" lIns="63500" tIns="63500" rIns="63500" bIns="63500" rtlCol="0" anchor="ctr"/>
          <a:lstStyle/>
          <a:p>
            <a:pPr algn="ctr">
              <a:defRPr/>
            </a:pPr>
          </a:p>
        </p:txBody>
      </p:sp>
      <p:sp>
        <p:nvSpPr>
          <p:cNvPr id="18" name="AutoShape 18"/>
          <p:cNvSpPr/>
          <p:nvPr/>
        </p:nvSpPr>
        <p:spPr>
          <a:xfrm>
            <a:off x="1277620" y="3283585"/>
            <a:ext cx="2902585" cy="41021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方案一：可持续林业 (Sustainable Forestry)</a:t>
            </a:r>
            <a:endParaRPr lang="en-US" sz="1100"/>
          </a:p>
          <a:p>
            <a:pPr indent="0" algn="l">
              <a:lnSpc>
                <a:spcPct val="125000"/>
              </a:lnSpc>
            </a:pPr>
            <a:endParaRPr lang="en-US" sz="10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9" name="AutoShape 19"/>
          <p:cNvSpPr/>
          <p:nvPr/>
        </p:nvSpPr>
        <p:spPr>
          <a:xfrm>
            <a:off x="1094105" y="3769360"/>
            <a:ext cx="3048000" cy="544830"/>
          </a:xfrm>
          <a:prstGeom prst="roundRect">
            <a:avLst>
              <a:gd name="adj" fmla="val 10000"/>
            </a:avLst>
          </a:prstGeom>
          <a:solidFill>
            <a:srgbClr val="A3B899">
              <a:alpha val="18000"/>
            </a:srgbClr>
          </a:solidFill>
          <a:ln w="25400" cap="flat" cmpd="sng">
            <a:noFill/>
            <a:prstDash val="solid"/>
            <a:round/>
          </a:ln>
        </p:spPr>
        <p:txBody>
          <a:bodyPr vert="horz" wrap="square" lIns="63500" tIns="63500" rIns="63500" bIns="63500" rtlCol="0" anchor="ctr"/>
          <a:lstStyle/>
          <a:p>
            <a:pPr algn="ctr">
              <a:defRPr/>
            </a:pPr>
          </a:p>
        </p:txBody>
      </p:sp>
      <p:sp>
        <p:nvSpPr>
          <p:cNvPr id="20" name="AutoShape 20"/>
          <p:cNvSpPr/>
          <p:nvPr/>
        </p:nvSpPr>
        <p:spPr>
          <a:xfrm>
            <a:off x="1291590" y="3853180"/>
            <a:ext cx="2794000" cy="41846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方案二：生态旅游 (Ecotourism)</a:t>
            </a:r>
            <a:endParaRPr lang="en-US" sz="1100"/>
          </a:p>
          <a:p>
            <a:pPr indent="0" algn="l">
              <a:lnSpc>
                <a:spcPct val="125000"/>
              </a:lnSpc>
            </a:pPr>
            <a:endParaRPr lang="en-US" sz="10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1" name="AutoShape 21"/>
          <p:cNvSpPr/>
          <p:nvPr/>
        </p:nvSpPr>
        <p:spPr>
          <a:xfrm>
            <a:off x="1094105" y="4399280"/>
            <a:ext cx="3048000" cy="454660"/>
          </a:xfrm>
          <a:prstGeom prst="roundRect">
            <a:avLst>
              <a:gd name="adj" fmla="val 10000"/>
            </a:avLst>
          </a:prstGeom>
          <a:solidFill>
            <a:srgbClr val="A3B899">
              <a:alpha val="18000"/>
            </a:srgbClr>
          </a:solidFill>
          <a:ln w="25400" cap="flat" cmpd="sng">
            <a:noFill/>
            <a:prstDash val="solid"/>
            <a:round/>
          </a:ln>
        </p:spPr>
        <p:txBody>
          <a:bodyPr vert="horz" wrap="square" lIns="63500" tIns="63500" rIns="63500" bIns="63500" rtlCol="0" anchor="ctr"/>
          <a:lstStyle/>
          <a:p>
            <a:pPr algn="ctr">
              <a:defRPr/>
            </a:pPr>
          </a:p>
        </p:txBody>
      </p:sp>
      <p:sp>
        <p:nvSpPr>
          <p:cNvPr id="22" name="AutoShape 22"/>
          <p:cNvSpPr/>
          <p:nvPr/>
        </p:nvSpPr>
        <p:spPr>
          <a:xfrm>
            <a:off x="1291590" y="4467860"/>
            <a:ext cx="2794000" cy="43751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方案三：国际合作 (Cooperation)</a:t>
            </a:r>
            <a:endParaRPr lang="en-US" sz="1100"/>
          </a:p>
          <a:p>
            <a:pPr indent="0" algn="l">
              <a:lnSpc>
                <a:spcPct val="125000"/>
              </a:lnSpc>
            </a:pPr>
            <a:endParaRPr lang="en-US" sz="10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3" name="AutoShape 23"/>
          <p:cNvSpPr/>
          <p:nvPr/>
        </p:nvSpPr>
        <p:spPr>
          <a:xfrm>
            <a:off x="1005840" y="5106035"/>
            <a:ext cx="3300730" cy="1057910"/>
          </a:xfrm>
          <a:prstGeom prst="roundRect">
            <a:avLst>
              <a:gd name="adj" fmla="val 4615"/>
            </a:avLst>
          </a:prstGeom>
          <a:solidFill>
            <a:srgbClr val="FFFFFF">
              <a:alpha val="92000"/>
            </a:srgbClr>
          </a:solidFill>
          <a:ln w="25400" cap="flat" cmpd="sng">
            <a:solidFill>
              <a:srgbClr val="A3B899">
                <a:alpha val="100000"/>
              </a:srgbClr>
            </a:solidFill>
            <a:prstDash val="solid"/>
            <a:round/>
          </a:ln>
          <a:effectLst>
            <a:outerShdw blurRad="127000" dist="38100" dir="2700000" algn="tl" rotWithShape="0">
              <a:srgbClr val="000000">
                <a:alpha val="8000"/>
              </a:srgbClr>
            </a:outerShdw>
          </a:effectLst>
        </p:spPr>
        <p:txBody>
          <a:bodyPr vert="horz" wrap="square" lIns="63500" tIns="63500" rIns="63500" bIns="63500" rtlCol="0" anchor="ctr"/>
          <a:lstStyle/>
          <a:p>
            <a:pPr algn="ctr">
              <a:defRPr/>
            </a:pPr>
          </a:p>
        </p:txBody>
      </p:sp>
      <p:pic>
        <p:nvPicPr>
          <p:cNvPr id="24" name="Picture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59510" y="5328920"/>
            <a:ext cx="457200" cy="457200"/>
          </a:xfrm>
          <a:prstGeom prst="rect">
            <a:avLst/>
          </a:prstGeom>
        </p:spPr>
      </p:pic>
      <p:sp>
        <p:nvSpPr>
          <p:cNvPr id="25" name="AutoShape 25"/>
          <p:cNvSpPr/>
          <p:nvPr/>
        </p:nvSpPr>
        <p:spPr>
          <a:xfrm>
            <a:off x="1710690" y="5302885"/>
            <a:ext cx="2262505"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5A6954"/>
                </a:solidFill>
                <a:latin typeface="Noto Sans SC" panose="020B0200000000000000" charset="-122"/>
                <a:ea typeface="Noto Sans SC" panose="020B0200000000000000" charset="-122"/>
                <a:cs typeface="Noto Sans SC" panose="020B0200000000000000" charset="-122"/>
                <a:sym typeface="Noto Sans SC" panose="020B0200000000000000" charset="-122"/>
              </a:rPr>
              <a:t>04 总结观点 Conclusion)</a:t>
            </a:r>
            <a:endParaRPr lang="en-US" sz="1100"/>
          </a:p>
        </p:txBody>
      </p:sp>
      <p:sp>
        <p:nvSpPr>
          <p:cNvPr id="26" name="AutoShape 26"/>
          <p:cNvSpPr/>
          <p:nvPr/>
        </p:nvSpPr>
        <p:spPr>
          <a:xfrm>
            <a:off x="1616710" y="5698490"/>
            <a:ext cx="2507615" cy="334645"/>
          </a:xfrm>
          <a:prstGeom prst="roundRect">
            <a:avLst>
              <a:gd name="adj" fmla="val 7272"/>
            </a:avLst>
          </a:prstGeom>
          <a:solidFill>
            <a:srgbClr val="A3B899">
              <a:alpha val="25000"/>
            </a:srgbClr>
          </a:solidFill>
          <a:ln w="25400" cap="flat" cmpd="sng">
            <a:noFill/>
            <a:prstDash val="solid"/>
            <a:round/>
          </a:ln>
        </p:spPr>
        <p:txBody>
          <a:bodyPr vert="horz" wrap="square" lIns="63500" tIns="63500" rIns="63500" bIns="63500" rtlCol="0" anchor="ctr"/>
          <a:lstStyle/>
          <a:p>
            <a:pPr algn="ctr">
              <a:defRPr/>
            </a:pPr>
          </a:p>
        </p:txBody>
      </p:sp>
      <p:sp>
        <p:nvSpPr>
          <p:cNvPr id="27" name="AutoShape 27"/>
          <p:cNvSpPr/>
          <p:nvPr/>
        </p:nvSpPr>
        <p:spPr>
          <a:xfrm>
            <a:off x="1710690" y="5739765"/>
            <a:ext cx="2540000" cy="377190"/>
          </a:xfrm>
          <a:prstGeom prst="rect">
            <a:avLst/>
          </a:prstGeom>
          <a:noFill/>
          <a:ln w="12700" cap="flat" cmpd="sng">
            <a:noFill/>
            <a:prstDash val="solid"/>
            <a:round/>
          </a:ln>
        </p:spPr>
        <p:txBody>
          <a:bodyPr vert="horz" wrap="square" lIns="0" tIns="0" rIns="0" bIns="0" rtlCol="0" anchor="ctr" anchorCtr="0"/>
          <a:lstStyle/>
          <a:p>
            <a:pPr indent="0" algn="l">
              <a:lnSpc>
                <a:spcPct val="117000"/>
              </a:lnSpc>
              <a:defRPr/>
            </a:pPr>
            <a:r>
              <a:rPr lang="en-US" sz="1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核心观念转变</a:t>
            </a:r>
            <a:r>
              <a:rPr lang="zh-CN" altLang="en-US" sz="1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12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未来展望</a:t>
            </a:r>
            <a:endParaRPr lang="en-US" sz="1200" b="1">
              <a:solidFill>
                <a:srgbClr val="333333"/>
              </a:solidFill>
              <a:latin typeface="Noto Sans SC" panose="020B0200000000000000" charset="-122"/>
              <a:ea typeface="Noto Sans SC" panose="020B0200000000000000" charset="-122"/>
              <a:cs typeface="Noto Sans SC" panose="020B0200000000000000" charset="-122"/>
            </a:endParaRPr>
          </a:p>
          <a:p>
            <a:pPr indent="0" algn="l">
              <a:lnSpc>
                <a:spcPct val="117000"/>
              </a:lnSpc>
              <a:defRPr/>
            </a:pPr>
            <a:endParaRPr lang="en-US" sz="1100" b="0"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grpSp>
        <p:nvGrpSpPr>
          <p:cNvPr id="41" name="组合 40"/>
          <p:cNvGrpSpPr/>
          <p:nvPr>
            <p:custDataLst>
              <p:tags r:id="rId6"/>
            </p:custDataLst>
          </p:nvPr>
        </p:nvGrpSpPr>
        <p:grpSpPr>
          <a:xfrm rot="0">
            <a:off x="6902496" y="147320"/>
            <a:ext cx="5047792" cy="6546011"/>
            <a:chOff x="3856" y="2221"/>
            <a:chExt cx="10143" cy="14231"/>
          </a:xfrm>
        </p:grpSpPr>
        <p:sp>
          <p:nvSpPr>
            <p:cNvPr id="42" name="对角圆角矩形 41"/>
            <p:cNvSpPr/>
            <p:nvPr>
              <p:custDataLst>
                <p:tags r:id="rId7"/>
              </p:custDataLst>
            </p:nvPr>
          </p:nvSpPr>
          <p:spPr>
            <a:xfrm>
              <a:off x="4143" y="2221"/>
              <a:ext cx="9856" cy="13981"/>
            </a:xfrm>
            <a:prstGeom prst="round2DiagRect">
              <a:avLst>
                <a:gd name="adj1" fmla="val 22507"/>
                <a:gd name="adj2" fmla="val 0"/>
              </a:avLst>
            </a:prstGeom>
            <a:solidFill>
              <a:schemeClr val="accent1">
                <a:lumMod val="20000"/>
                <a:lumOff val="80000"/>
                <a:alpha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43" name="图片 42" descr="E:/设计图片素材/guillaume-briard-CJp8wVjGZ88-unsplash.jpgguillaume-briard-CJp8wVjGZ88-unsplash"/>
            <p:cNvPicPr>
              <a:picLocks noChangeAspect="1"/>
            </p:cNvPicPr>
            <p:nvPr>
              <p:custDataLst>
                <p:tags r:id="rId8"/>
              </p:custDataLst>
            </p:nvPr>
          </p:nvPicPr>
          <p:blipFill>
            <a:blip r:embed="rId9" cstate="email"/>
            <a:srcRect l="2890" r="2890"/>
            <a:stretch>
              <a:fillRect/>
            </a:stretch>
          </p:blipFill>
          <p:spPr>
            <a:xfrm>
              <a:off x="3856" y="2388"/>
              <a:ext cx="9932" cy="14064"/>
            </a:xfrm>
            <a:prstGeom prst="round2DiagRect">
              <a:avLst>
                <a:gd name="adj1" fmla="val 15840"/>
                <a:gd name="adj2" fmla="val 0"/>
              </a:avLst>
            </a:prstGeom>
            <a:ln w="6350" cap="flat" cmpd="sng" algn="ctr">
              <a:solidFill>
                <a:schemeClr val="tx1">
                  <a:lumMod val="100000"/>
                  <a:alpha val="5000"/>
                </a:schemeClr>
              </a:solidFill>
              <a:prstDash val="solid"/>
              <a:round/>
              <a:headEnd type="none" w="med" len="med"/>
              <a:tailEnd type="none" w="med" len="med"/>
            </a:ln>
            <a:effectLst>
              <a:outerShdw blurRad="152400" dist="38100" dir="2700000" algn="tl" rotWithShape="0">
                <a:schemeClr val="tx1">
                  <a:alpha val="20000"/>
                </a:schemeClr>
              </a:outerShdw>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strips(downLeft)">
                                      <p:cBhvr>
                                        <p:cTn id="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b0373463-2e3f-437e-a2d5-818f51776b2a"/>
          <p:cNvPicPr>
            <a:picLocks noChangeAspect="1"/>
          </p:cNvPicPr>
          <p:nvPr/>
        </p:nvPicPr>
        <p:blipFill>
          <a:blip r:embed="rId1"/>
          <a:srcRect t="2890"/>
          <a:stretch>
            <a:fillRect/>
          </a:stretch>
        </p:blipFill>
        <p:spPr>
          <a:xfrm>
            <a:off x="170815" y="2216785"/>
            <a:ext cx="11908790" cy="1856105"/>
          </a:xfrm>
          <a:prstGeom prst="rect">
            <a:avLst/>
          </a:prstGeom>
        </p:spPr>
      </p:pic>
      <p:sp>
        <p:nvSpPr>
          <p:cNvPr id="2" name="文本框 1"/>
          <p:cNvSpPr txBox="1"/>
          <p:nvPr/>
        </p:nvSpPr>
        <p:spPr>
          <a:xfrm>
            <a:off x="170815" y="280035"/>
            <a:ext cx="11851640" cy="1549400"/>
          </a:xfrm>
          <a:prstGeom prst="rect">
            <a:avLst/>
          </a:prstGeom>
          <a:solidFill>
            <a:schemeClr val="accent5">
              <a:lumMod val="20000"/>
              <a:lumOff val="8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21. What has caused serious damage to rainforests?</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A. Profit-driven activities. 		B. Traditional farming practices. </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C. The decline of local economy. D. Deforestation by indigenous tribes.</a:t>
            </a: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045" y="85979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2443480" y="334645"/>
            <a:ext cx="3782695"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cxnSp>
        <p:nvCxnSpPr>
          <p:cNvPr id="6" name="直接连接符 5"/>
          <p:cNvCxnSpPr/>
          <p:nvPr/>
        </p:nvCxnSpPr>
        <p:spPr>
          <a:xfrm flipV="1">
            <a:off x="3337560" y="2559685"/>
            <a:ext cx="8495030" cy="24130"/>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7" name="直接连接符 6"/>
          <p:cNvCxnSpPr/>
          <p:nvPr/>
        </p:nvCxnSpPr>
        <p:spPr>
          <a:xfrm flipV="1">
            <a:off x="170815" y="2927985"/>
            <a:ext cx="10798810" cy="43180"/>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sp>
        <p:nvSpPr>
          <p:cNvPr id="10" name="圆角矩形 9"/>
          <p:cNvSpPr/>
          <p:nvPr/>
        </p:nvSpPr>
        <p:spPr>
          <a:xfrm>
            <a:off x="391160" y="4240530"/>
            <a:ext cx="11409045" cy="1850390"/>
          </a:xfrm>
          <a:prstGeom prst="roundRect">
            <a:avLst/>
          </a:prstGeom>
          <a:gradFill>
            <a:gsLst>
              <a:gs pos="100000">
                <a:srgbClr val="8CE3FF"/>
              </a:gs>
              <a:gs pos="0">
                <a:srgbClr val="E3FDB4"/>
              </a:gs>
            </a:gsLst>
            <a:lin ang="4200000" scaled="1"/>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zh-CN" altLang="en-US" sz="2800" b="1" dirty="0">
                <a:solidFill>
                  <a:srgbClr val="FF0000"/>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细节理解</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。解析：文章明确指出</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“wealthy landowners, large companies and illegal loggers, in their pursuit of financial gain, have done huge damage”</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，即追求利润的活动造成了严重破坏。故选</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endPar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ppt_y</p:attrName>
                                        </p:attrNameLst>
                                      </p:cBhvr>
                                      <p:tavLst>
                                        <p:tav tm="0">
                                          <p:val>
                                            <p:strVal val="#ppt_y+#ppt_h*1.125000"/>
                                          </p:val>
                                        </p:tav>
                                        <p:tav tm="100000">
                                          <p:val>
                                            <p:strVal val="#ppt_y"/>
                                          </p:val>
                                        </p:tav>
                                      </p:tavLst>
                                    </p:anim>
                                    <p:animEffect transition="in" filter="wipe(up)">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0" grpId="0" bldLvl="0" animBg="1"/>
      <p:bldP spid="10"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80645"/>
            <a:ext cx="11851640" cy="2315845"/>
          </a:xfrm>
          <a:prstGeom prst="rect">
            <a:avLst/>
          </a:prstGeom>
          <a:solidFill>
            <a:schemeClr val="accent5">
              <a:lumMod val="40000"/>
              <a:lumOff val="6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22. According to Figure 1, how long does forest regeneration take before the next cycle?</a:t>
            </a: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A. 3-6 months. 	B. 10-15 years. 	C. 30-40 years. 	D. 60-70 years. </a:t>
            </a: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742305" y="1537335"/>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3029585" y="138430"/>
            <a:ext cx="1454150" cy="445135"/>
          </a:xfrm>
          <a:prstGeom prst="roundRect">
            <a:avLst/>
          </a:prstGeom>
          <a:ln w="73025">
            <a:solidFill>
              <a:schemeClr val="accent4">
                <a:lumMod val="75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solidFill>
                <a:schemeClr val="accent4">
                  <a:lumMod val="75000"/>
                </a:schemeClr>
              </a:solidFill>
            </a:endParaRPr>
          </a:p>
        </p:txBody>
      </p:sp>
      <p:sp>
        <p:nvSpPr>
          <p:cNvPr id="5" name="圆角矩形 4"/>
          <p:cNvSpPr/>
          <p:nvPr/>
        </p:nvSpPr>
        <p:spPr>
          <a:xfrm>
            <a:off x="5127625" y="3429000"/>
            <a:ext cx="6894830" cy="1850390"/>
          </a:xfrm>
          <a:prstGeom prst="roundRect">
            <a:avLst/>
          </a:prstGeom>
          <a:gradFill>
            <a:gsLst>
              <a:gs pos="100000">
                <a:srgbClr val="8CE3FF"/>
              </a:gs>
              <a:gs pos="0">
                <a:srgbClr val="E3FDB4"/>
              </a:gs>
            </a:gsLst>
            <a:lin ang="4200000" scaled="1"/>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800" b="1" dirty="0">
                <a:solidFill>
                  <a:srgbClr val="FF0000"/>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图表信息获取。</a:t>
            </a:r>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解析：根据图1中的“30-40 years”及文字说明“Trees regrow until ready for next cycle”，可知森林再生需要30-40年。故选C。</a:t>
            </a:r>
            <a:endPar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8" name="矩形 7"/>
          <p:cNvSpPr/>
          <p:nvPr/>
        </p:nvSpPr>
        <p:spPr>
          <a:xfrm flipV="1">
            <a:off x="7047865" y="96520"/>
            <a:ext cx="3219450" cy="487045"/>
          </a:xfrm>
          <a:prstGeom prst="rect">
            <a:avLst/>
          </a:prstGeom>
          <a:solidFill>
            <a:schemeClr val="accent2">
              <a:alpha val="23000"/>
            </a:schemeClr>
          </a:solidFill>
          <a:ln w="19050"/>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圆角矩形 3"/>
          <p:cNvSpPr/>
          <p:nvPr/>
        </p:nvSpPr>
        <p:spPr>
          <a:xfrm>
            <a:off x="216535" y="583565"/>
            <a:ext cx="3459480" cy="445135"/>
          </a:xfrm>
          <a:prstGeom prst="roundRect">
            <a:avLst/>
          </a:prstGeom>
          <a:ln w="73025">
            <a:solidFill>
              <a:schemeClr val="accent4">
                <a:lumMod val="75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solidFill>
                <a:schemeClr val="accent4">
                  <a:lumMod val="75000"/>
                </a:schemeClr>
              </a:solidFill>
            </a:endParaRPr>
          </a:p>
        </p:txBody>
      </p:sp>
      <p:pic>
        <p:nvPicPr>
          <p:cNvPr id="10" name="图片 9" descr="f8b8694c-c9c5-4da4-a28b-da1a95597dc7"/>
          <p:cNvPicPr>
            <a:picLocks noChangeAspect="1"/>
          </p:cNvPicPr>
          <p:nvPr/>
        </p:nvPicPr>
        <p:blipFill>
          <a:blip r:embed="rId2"/>
          <a:srcRect l="36292" t="37786" r="31089" b="925"/>
          <a:stretch>
            <a:fillRect/>
          </a:stretch>
        </p:blipFill>
        <p:spPr>
          <a:xfrm>
            <a:off x="789940" y="2396490"/>
            <a:ext cx="4239260" cy="4261485"/>
          </a:xfrm>
          <a:prstGeom prst="rect">
            <a:avLst/>
          </a:prstGeom>
        </p:spPr>
      </p:pic>
      <p:pic>
        <p:nvPicPr>
          <p:cNvPr id="12" name="图片 11" descr="10787480656"/>
          <p:cNvPicPr>
            <a:picLocks noChangeAspect="1"/>
          </p:cNvPicPr>
          <p:nvPr>
            <p:custDataLst>
              <p:tags r:id="rId3"/>
            </p:custDataLst>
          </p:nvPr>
        </p:nvPicPr>
        <p:blipFill>
          <a:blip r:embed="rId4"/>
          <a:stretch>
            <a:fillRect/>
          </a:stretch>
        </p:blipFill>
        <p:spPr>
          <a:xfrm>
            <a:off x="1352550" y="2148205"/>
            <a:ext cx="1599565" cy="1599565"/>
          </a:xfrm>
          <a:prstGeom prst="rect">
            <a:avLst/>
          </a:prstGeom>
        </p:spPr>
      </p:pic>
      <p:sp>
        <p:nvSpPr>
          <p:cNvPr id="14" name="文本框 13"/>
          <p:cNvSpPr txBox="1"/>
          <p:nvPr/>
        </p:nvSpPr>
        <p:spPr>
          <a:xfrm>
            <a:off x="7897495" y="662940"/>
            <a:ext cx="1691640" cy="521970"/>
          </a:xfrm>
          <a:prstGeom prst="rect">
            <a:avLst/>
          </a:prstGeom>
          <a:noFill/>
        </p:spPr>
        <p:txBody>
          <a:bodyPr wrap="square" rtlCol="0">
            <a:spAutoFit/>
          </a:bodyPr>
          <a:p>
            <a:r>
              <a:rPr lang="en-US" altLang="zh-CN" sz="2800" b="1" dirty="0">
                <a:solidFill>
                  <a:srgbClr val="FF0000"/>
                </a:solidFill>
                <a:effectLst>
                  <a:outerShdw blurRad="38100" dist="25400" dir="5400000" algn="ctr" rotWithShape="0">
                    <a:srgbClr val="6E747A">
                      <a:alpha val="43000"/>
                    </a:srgbClr>
                  </a:outerShdw>
                </a:effectLst>
                <a:latin typeface="Times New Roman" panose="02020603050405020304" charset="0"/>
                <a:ea typeface="宋体" panose="02010600030101010101" pitchFamily="2" charset="-122"/>
                <a:cs typeface="Times New Roman" panose="02020603050405020304" charset="0"/>
              </a:rPr>
              <a:t>森林再生</a:t>
            </a:r>
            <a:endParaRPr lang="en-US" altLang="zh-CN" sz="2800" b="1" dirty="0">
              <a:solidFill>
                <a:srgbClr val="FF0000"/>
              </a:solidFill>
              <a:effectLst>
                <a:outerShdw blurRad="38100" dist="25400" dir="5400000" algn="ctr" rotWithShape="0">
                  <a:srgbClr val="6E747A">
                    <a:alpha val="43000"/>
                  </a:srgbClr>
                </a:outerShdw>
              </a:effectLst>
              <a:latin typeface="Times New Roman" panose="02020603050405020304" charset="0"/>
              <a:ea typeface="宋体" panose="02010600030101010101" pitchFamily="2" charset="-122"/>
              <a:cs typeface="Times New Roman" panose="02020603050405020304" charset="0"/>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ircle(in)">
                                      <p:cBhvr>
                                        <p:cTn id="28" dur="20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ppt_y</p:attrName>
                                        </p:attrNameLst>
                                      </p:cBhvr>
                                      <p:tavLst>
                                        <p:tav tm="0">
                                          <p:val>
                                            <p:strVal val="#ppt_y+#ppt_h*1.125000"/>
                                          </p:val>
                                        </p:tav>
                                        <p:tav tm="100000">
                                          <p:val>
                                            <p:strVal val="#ppt_y"/>
                                          </p:val>
                                        </p:tav>
                                      </p:tavLst>
                                    </p:anim>
                                    <p:animEffect transition="in" filter="wipe(up)">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5" grpId="0" bldLvl="0" animBg="1"/>
      <p:bldP spid="5" grpId="1" animBg="1"/>
      <p:bldP spid="8" grpId="0" bldLvl="0" animBg="1"/>
      <p:bldP spid="4" grpId="0" bldLvl="0" animBg="1"/>
      <p:bldP spid="4" grpId="1" animBg="1"/>
      <p:bldP spid="14" grpId="0"/>
      <p:bldP spid="14" grpId="1"/>
    </p:bldLst>
  </p:timing>
</p:sld>
</file>

<file path=ppt/tags/tag1.xml><?xml version="1.0" encoding="utf-8"?>
<p:tagLst xmlns:p="http://schemas.openxmlformats.org/presentationml/2006/main">
  <p:tag name="KSO_WM_BEAUTIFY_FLAG" val="#wm#"/>
  <p:tag name="KSO_WM_TEMPLATE_CATEGORY" val="diagram"/>
  <p:tag name="KSO_WM_TEMPLATE_INDEX" val="20212890"/>
  <p:tag name="KSO_WM_SLIDE_ID" val="diagram2021289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0&quot;,&quot;maxSize&quot;:{&quot;size1&quot;:31.100000000000001},&quot;minSize&quot;:{&quot;size1&quot;:20.100000000000001},&quot;normalSize&quot;:{&quot;size1&quot;:20.100000000000001},&quot;subLayout&quot;:[{&quot;id&quot;:&quot;2020-12-09T20:38:00&quot;,&quot;margin&quot;:{&quot;bottom&quot;:0.026000002399086952,&quot;left&quot;:1.6929999589920044,&quot;right&quot;:1.6929999589920044,&quot;top&quot;:1.6929999589920044},&quot;type&quot;:0},{&quot;id&quot;:&quot;2020-12-09T20:38:00&quot;,&quot;margin&quot;:{&quot;bottom&quot;:1.6929999589920044,&quot;left&quot;:1.6929999589920044,&quot;right&quot;:1.692999958992004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DECFILLPROP" val="[]"/>
  <p:tag name="KSO_WM_SLIDE_CAN_ADD_NAVIGATION" val="1"/>
  <p:tag name="KSO_WM_CHIP_GROUPID" val="5f6c93987b7ee298d401b017"/>
  <p:tag name="KSO_WM_SLIDE_BK_DARK_LIGHT" val="2"/>
  <p:tag name="KSO_WM_SLIDE_BACKGROUND_TYPE" val="general"/>
  <p:tag name="KSO_WM_SLIDE_SUPPORT_FEATURE_TYPE" val="3"/>
  <p:tag name="KSO_WM_TEMPLATE_ASSEMBLE_XID" val="5fd0c5281fa9d42129dd6fd1"/>
  <p:tag name="KSO_WM_TEMPLATE_ASSEMBLE_GROUPID" val="5fd0c5281fa9d42129dd6fd1"/>
  <p:tag name="KSO_WM_FULL_TEXT_BEAUTIFY_COPY_ID" val="150995358"/>
</p:tagLst>
</file>

<file path=ppt/tags/tag10.xml><?xml version="1.0" encoding="utf-8"?>
<p:tagLst xmlns:p="http://schemas.openxmlformats.org/presentationml/2006/main">
  <p:tag name="KSO_WM_DIAGRAM_VIRTUALLY_FRAME" val="{&quot;height&quot;:369.9,&quot;left&quot;:60,&quot;top&quot;:120.1,&quot;width&quot;:850}"/>
</p:tagLst>
</file>

<file path=ppt/tags/tag100.xml><?xml version="1.0" encoding="utf-8"?>
<p:tagLst xmlns:p="http://schemas.openxmlformats.org/presentationml/2006/main">
  <p:tag name="KSO_WM_DIAGRAM_VIRTUALLY_FRAME" val="{&quot;height&quot;:339,&quot;left&quot;:340,&quot;top&quot;:127,&quot;width&quot;:555.65}"/>
</p:tagLst>
</file>

<file path=ppt/tags/tag101.xml><?xml version="1.0" encoding="utf-8"?>
<p:tagLst xmlns:p="http://schemas.openxmlformats.org/presentationml/2006/main">
  <p:tag name="KSO_WM_DIAGRAM_VIRTUALLY_FRAME" val="{&quot;height&quot;:339,&quot;left&quot;:340,&quot;top&quot;:127,&quot;width&quot;:555.65}"/>
</p:tagLst>
</file>

<file path=ppt/tags/tag102.xml><?xml version="1.0" encoding="utf-8"?>
<p:tagLst xmlns:p="http://schemas.openxmlformats.org/presentationml/2006/main">
  <p:tag name="KSO_WM_DIAGRAM_VIRTUALLY_FRAME" val="{&quot;height&quot;:339,&quot;left&quot;:340,&quot;top&quot;:127,&quot;width&quot;:555.65}"/>
</p:tagLst>
</file>

<file path=ppt/tags/tag103.xml><?xml version="1.0" encoding="utf-8"?>
<p:tagLst xmlns:p="http://schemas.openxmlformats.org/presentationml/2006/main">
  <p:tag name="KSO_WM_DIAGRAM_VIRTUALLY_FRAME" val="{&quot;height&quot;:339,&quot;left&quot;:340,&quot;top&quot;:127,&quot;width&quot;:555.65}"/>
</p:tagLst>
</file>

<file path=ppt/tags/tag104.xml><?xml version="1.0" encoding="utf-8"?>
<p:tagLst xmlns:p="http://schemas.openxmlformats.org/presentationml/2006/main">
  <p:tag name="KSO_WM_DIAGRAM_VIRTUALLY_FRAME" val="{&quot;height&quot;:339,&quot;left&quot;:340,&quot;top&quot;:127,&quot;width&quot;:555.65}"/>
</p:tagLst>
</file>

<file path=ppt/tags/tag105.xml><?xml version="1.0" encoding="utf-8"?>
<p:tagLst xmlns:p="http://schemas.openxmlformats.org/presentationml/2006/main">
  <p:tag name="KSO_WM_DIAGRAM_VIRTUALLY_FRAME" val="{&quot;height&quot;:339,&quot;left&quot;:340,&quot;top&quot;:127,&quot;width&quot;:555.65}"/>
</p:tagLst>
</file>

<file path=ppt/tags/tag106.xml><?xml version="1.0" encoding="utf-8"?>
<p:tagLst xmlns:p="http://schemas.openxmlformats.org/presentationml/2006/main">
  <p:tag name="KSO_WM_BEAUTIFY_FLAG" val="#wm#"/>
  <p:tag name="KSO_WM_TEMPLATE_CATEGORY" val="diagram"/>
  <p:tag name="KSO_WM_TEMPLATE_INDEX" val="20212890"/>
  <p:tag name="KSO_WM_SLIDE_ID" val="diagram2021289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0&quot;,&quot;maxSize&quot;:{&quot;size1&quot;:31.100000000000001},&quot;minSize&quot;:{&quot;size1&quot;:20.100000000000001},&quot;normalSize&quot;:{&quot;size1&quot;:20.100000000000001},&quot;subLayout&quot;:[{&quot;id&quot;:&quot;2020-12-09T20:38:00&quot;,&quot;margin&quot;:{&quot;bottom&quot;:0.026000002399086952,&quot;left&quot;:1.6929999589920044,&quot;right&quot;:1.6929999589920044,&quot;top&quot;:1.6929999589920044},&quot;type&quot;:0},{&quot;id&quot;:&quot;2020-12-09T20:38:00&quot;,&quot;margin&quot;:{&quot;bottom&quot;:1.6929999589920044,&quot;left&quot;:1.6929999589920044,&quot;right&quot;:1.692999958992004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DECFILLPROP" val="[]"/>
  <p:tag name="KSO_WM_SLIDE_CAN_ADD_NAVIGATION" val="1"/>
  <p:tag name="KSO_WM_CHIP_GROUPID" val="5f6c93987b7ee298d401b017"/>
  <p:tag name="KSO_WM_SLIDE_BK_DARK_LIGHT" val="2"/>
  <p:tag name="KSO_WM_SLIDE_BACKGROUND_TYPE" val="general"/>
  <p:tag name="KSO_WM_SLIDE_SUPPORT_FEATURE_TYPE" val="3"/>
  <p:tag name="KSO_WM_TEMPLATE_ASSEMBLE_XID" val="5fd0c5281fa9d42129dd6fd1"/>
  <p:tag name="KSO_WM_TEMPLATE_ASSEMBLE_GROUPID" val="5fd0c5281fa9d42129dd6fd1"/>
  <p:tag name="KSO_WM_FULL_TEXT_BEAUTIFY_COPY_ID" val="150995358"/>
  <p:tag name="KSO_WM_SPECIAL_SOURCE" val="bdnull"/>
</p:tagLst>
</file>

<file path=ppt/tags/tag107.xml><?xml version="1.0" encoding="utf-8"?>
<p:tagLst xmlns:p="http://schemas.openxmlformats.org/presentationml/2006/main">
  <p:tag name="KSO_WM_UNIT_TABLE_BEAUTIFY" val="smartTable{6c1a62fe-74ea-4317-95b6-1121941a8a2c}"/>
  <p:tag name="TABLE_ENDDRAG_ORIGIN_RECT" val="838*215"/>
  <p:tag name="TABLE_ENDDRAG_RECT" val="19*238*838*215"/>
</p:tagLst>
</file>

<file path=ppt/tags/tag108.xml><?xml version="1.0" encoding="utf-8"?>
<p:tagLst xmlns:p="http://schemas.openxmlformats.org/presentationml/2006/main">
  <p:tag name="KSO_WM_BEAUTIFY_FLAG" val=""/>
  <p:tag name="KSO_WM_DIAGRAM_VIRTUALLY_FRAME" val="{&quot;height&quot;:332.6,&quot;left&quot;:70.75,&quot;top&quot;:199.75,&quot;width&quot;:872.65}"/>
</p:tagLst>
</file>

<file path=ppt/tags/tag109.xml><?xml version="1.0" encoding="utf-8"?>
<p:tagLst xmlns:p="http://schemas.openxmlformats.org/presentationml/2006/main">
  <p:tag name="KSO_WM_DIAGRAM_VIRTUALLY_FRAME" val="{&quot;height&quot;:332.6,&quot;left&quot;:70.75,&quot;top&quot;:199.75,&quot;width&quot;:872.65}"/>
</p:tagLst>
</file>

<file path=ppt/tags/tag11.xml><?xml version="1.0" encoding="utf-8"?>
<p:tagLst xmlns:p="http://schemas.openxmlformats.org/presentationml/2006/main">
  <p:tag name="KSO_WM_DIAGRAM_VIRTUALLY_FRAME" val="{&quot;height&quot;:369.9,&quot;left&quot;:60,&quot;top&quot;:120.1,&quot;width&quot;:850}"/>
</p:tagLst>
</file>

<file path=ppt/tags/tag110.xml><?xml version="1.0" encoding="utf-8"?>
<p:tagLst xmlns:p="http://schemas.openxmlformats.org/presentationml/2006/main">
  <p:tag name="KSO_WM_BEAUTIFY_FLAG" val=""/>
  <p:tag name="KSO_WM_DIAGRAM_VIRTUALLY_FRAME" val="{&quot;height&quot;:332.6,&quot;left&quot;:70.75,&quot;top&quot;:199.75,&quot;width&quot;:872.65}"/>
</p:tagLst>
</file>

<file path=ppt/tags/tag111.xml><?xml version="1.0" encoding="utf-8"?>
<p:tagLst xmlns:p="http://schemas.openxmlformats.org/presentationml/2006/main">
  <p:tag name="KSO_WM_DIAGRAM_VIRTUALLY_FRAME" val="{&quot;height&quot;:332.6,&quot;left&quot;:70.75,&quot;top&quot;:199.75,&quot;width&quot;:872.65}"/>
</p:tagLst>
</file>

<file path=ppt/tags/tag112.xml><?xml version="1.0" encoding="utf-8"?>
<p:tagLst xmlns:p="http://schemas.openxmlformats.org/presentationml/2006/main">
  <p:tag name="KSO_WM_DIAGRAM_VIRTUALLY_FRAME" val="{&quot;height&quot;:332.6,&quot;left&quot;:70.75,&quot;top&quot;:199.75,&quot;width&quot;:872.65}"/>
</p:tagLst>
</file>

<file path=ppt/tags/tag113.xml><?xml version="1.0" encoding="utf-8"?>
<p:tagLst xmlns:p="http://schemas.openxmlformats.org/presentationml/2006/main">
  <p:tag name="KSO_WM_DIAGRAM_VIRTUALLY_FRAME" val="{&quot;height&quot;:332.6,&quot;left&quot;:70.75,&quot;top&quot;:199.75,&quot;width&quot;:872.65}"/>
</p:tagLst>
</file>

<file path=ppt/tags/tag114.xml><?xml version="1.0" encoding="utf-8"?>
<p:tagLst xmlns:p="http://schemas.openxmlformats.org/presentationml/2006/main">
  <p:tag name="KSO_WM_DIAGRAM_VIRTUALLY_FRAME" val="{&quot;height&quot;:332.6,&quot;left&quot;:71.7,&quot;top&quot;:215.7,&quot;width&quot;:869.6}"/>
</p:tagLst>
</file>

<file path=ppt/tags/tag115.xml><?xml version="1.0" encoding="utf-8"?>
<p:tagLst xmlns:p="http://schemas.openxmlformats.org/presentationml/2006/main">
  <p:tag name="KSO_WM_UNIT_TABLE_BEAUTIFY" val="smartTable{43b64e96-4e0e-4b72-9232-52e3fe7b57e9}"/>
  <p:tag name="TABLE_ENDDRAG_ORIGIN_RECT" val="898*222"/>
  <p:tag name="TABLE_ENDDRAG_RECT" val="19*289*898*222"/>
</p:tagLst>
</file>

<file path=ppt/tags/tag116.xml><?xml version="1.0" encoding="utf-8"?>
<p:tagLst xmlns:p="http://schemas.openxmlformats.org/presentationml/2006/main">
  <p:tag name="KSO_WM_DIAGRAM_VIRTUALLY_FRAME" val="{&quot;height&quot;:375.85,&quot;left&quot;:109.25,&quot;top&quot;:184.4,&quot;width&quot;:855.75}"/>
</p:tagLst>
</file>

<file path=ppt/tags/tag117.xml><?xml version="1.0" encoding="utf-8"?>
<p:tagLst xmlns:p="http://schemas.openxmlformats.org/presentationml/2006/main">
  <p:tag name="KSO_WM_BEAUTIFY_FLAG" val=""/>
  <p:tag name="KSO_WM_DIAGRAM_VIRTUALLY_FRAME" val="{&quot;height&quot;:375.85,&quot;left&quot;:109.25,&quot;top&quot;:184.4,&quot;width&quot;:855.75}"/>
</p:tagLst>
</file>

<file path=ppt/tags/tag118.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19.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2.xml><?xml version="1.0" encoding="utf-8"?>
<p:tagLst xmlns:p="http://schemas.openxmlformats.org/presentationml/2006/main">
  <p:tag name="KSO_WM_DIAGRAM_VIRTUALLY_FRAME" val="{&quot;height&quot;:369.9,&quot;left&quot;:60,&quot;top&quot;:120.1,&quot;width&quot;:850}"/>
</p:tagLst>
</file>

<file path=ppt/tags/tag120.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21.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22.xml><?xml version="1.0" encoding="utf-8"?>
<p:tagLst xmlns:p="http://schemas.openxmlformats.org/presentationml/2006/main">
  <p:tag name="KSO_WM_BEAUTIFY_FLAG" val=""/>
  <p:tag name="KSO_WM_DIAGRAM_VIRTUALLY_FRAME" val="{&quot;height&quot;:375.85,&quot;left&quot;:109.25,&quot;top&quot;:184.4,&quot;width&quot;:855.75}"/>
</p:tagLst>
</file>

<file path=ppt/tags/tag123.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24.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25.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26.xml><?xml version="1.0" encoding="utf-8"?>
<p:tagLst xmlns:p="http://schemas.openxmlformats.org/presentationml/2006/main">
  <p:tag name="KSO_WM_UNIT_TABLE_BEAUTIFY" val="smartTable{fd29345a-7c3e-4a40-929c-187c8d6eb098}"/>
  <p:tag name="TABLE_ENDDRAG_ORIGIN_RECT" val="898*222"/>
  <p:tag name="TABLE_ENDDRAG_RECT" val="19*289*898*222"/>
</p:tagLst>
</file>

<file path=ppt/tags/tag127.xml><?xml version="1.0" encoding="utf-8"?>
<p:tagLst xmlns:p="http://schemas.openxmlformats.org/presentationml/2006/main">
  <p:tag name="KSO_WM_DIAGRAM_VIRTUALLY_FRAME" val="{&quot;height&quot;:375.85,&quot;left&quot;:109.25,&quot;top&quot;:184.4,&quot;width&quot;:855.75}"/>
</p:tagLst>
</file>

<file path=ppt/tags/tag128.xml><?xml version="1.0" encoding="utf-8"?>
<p:tagLst xmlns:p="http://schemas.openxmlformats.org/presentationml/2006/main">
  <p:tag name="KSO_WM_BEAUTIFY_FLAG" val=""/>
  <p:tag name="KSO_WM_DIAGRAM_VIRTUALLY_FRAME" val="{&quot;height&quot;:375.85,&quot;left&quot;:109.25,&quot;top&quot;:184.4,&quot;width&quot;:855.75}"/>
</p:tagLst>
</file>

<file path=ppt/tags/tag129.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3.xml><?xml version="1.0" encoding="utf-8"?>
<p:tagLst xmlns:p="http://schemas.openxmlformats.org/presentationml/2006/main">
  <p:tag name="KSO_WM_BEAUTIFY_FLAG" val="#wm#"/>
  <p:tag name="KSO_WM_TEMPLATE_CATEGORY" val="diagram"/>
  <p:tag name="KSO_WM_TEMPLATE_INDEX" val="20212890"/>
  <p:tag name="KSO_WM_SLIDE_ID" val="diagram2021289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0&quot;,&quot;maxSize&quot;:{&quot;size1&quot;:31.100000000000001},&quot;minSize&quot;:{&quot;size1&quot;:20.100000000000001},&quot;normalSize&quot;:{&quot;size1&quot;:20.100000000000001},&quot;subLayout&quot;:[{&quot;id&quot;:&quot;2020-12-09T20:38:00&quot;,&quot;margin&quot;:{&quot;bottom&quot;:0.026000002399086952,&quot;left&quot;:1.6929999589920044,&quot;right&quot;:1.6929999589920044,&quot;top&quot;:1.6929999589920044},&quot;type&quot;:0},{&quot;id&quot;:&quot;2020-12-09T20:38:00&quot;,&quot;margin&quot;:{&quot;bottom&quot;:1.6929999589920044,&quot;left&quot;:1.6929999589920044,&quot;right&quot;:1.692999958992004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DECFILLPROP" val="[]"/>
  <p:tag name="KSO_WM_SLIDE_CAN_ADD_NAVIGATION" val="1"/>
  <p:tag name="KSO_WM_CHIP_GROUPID" val="5f6c93987b7ee298d401b017"/>
  <p:tag name="KSO_WM_SLIDE_BK_DARK_LIGHT" val="2"/>
  <p:tag name="KSO_WM_SLIDE_BACKGROUND_TYPE" val="general"/>
  <p:tag name="KSO_WM_SLIDE_SUPPORT_FEATURE_TYPE" val="3"/>
  <p:tag name="KSO_WM_TEMPLATE_ASSEMBLE_XID" val="5fd0c5281fa9d42129dd6fd1"/>
  <p:tag name="KSO_WM_TEMPLATE_ASSEMBLE_GROUPID" val="5fd0c5281fa9d42129dd6fd1"/>
  <p:tag name="KSO_WM_FULL_TEXT_BEAUTIFY_COPY_ID" val="150995358"/>
</p:tagLst>
</file>

<file path=ppt/tags/tag130.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31.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32.xml><?xml version="1.0" encoding="utf-8"?>
<p:tagLst xmlns:p="http://schemas.openxmlformats.org/presentationml/2006/main">
  <p:tag name="KSO_WM_BEAUTIFY_FLAG" val=""/>
  <p:tag name="KSO_WM_DIAGRAM_VIRTUALLY_FRAME" val="{&quot;height&quot;:375.85,&quot;left&quot;:109.25,&quot;top&quot;:184.4,&quot;width&quot;:855.75}"/>
</p:tagLst>
</file>

<file path=ppt/tags/tag133.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34.xml><?xml version="1.0" encoding="utf-8"?>
<p:tagLst xmlns:p="http://schemas.openxmlformats.org/presentationml/2006/main">
  <p:tag name="KSO_WM_UNIT_TABLE_BEAUTIFY" val="smartTable{dab04439-7c32-48e3-a6f0-bac1bd760767}"/>
  <p:tag name="TABLE_ENDDRAG_ORIGIN_RECT" val="898*222"/>
  <p:tag name="TABLE_ENDDRAG_RECT" val="19*289*898*222"/>
</p:tagLst>
</file>

<file path=ppt/tags/tag135.xml><?xml version="1.0" encoding="utf-8"?>
<p:tagLst xmlns:p="http://schemas.openxmlformats.org/presentationml/2006/main">
  <p:tag name="KSO_WM_DIAGRAM_VIRTUALLY_FRAME" val="{&quot;height&quot;:375.85,&quot;left&quot;:109.25,&quot;top&quot;:184.4,&quot;width&quot;:855.75}"/>
</p:tagLst>
</file>

<file path=ppt/tags/tag136.xml><?xml version="1.0" encoding="utf-8"?>
<p:tagLst xmlns:p="http://schemas.openxmlformats.org/presentationml/2006/main">
  <p:tag name="KSO_WM_BEAUTIFY_FLAG" val=""/>
  <p:tag name="KSO_WM_DIAGRAM_VIRTUALLY_FRAME" val="{&quot;height&quot;:375.85,&quot;left&quot;:109.25,&quot;top&quot;:184.4,&quot;width&quot;:855.75}"/>
</p:tagLst>
</file>

<file path=ppt/tags/tag137.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38.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39.xml><?xml version="1.0" encoding="utf-8"?>
<p:tagLst xmlns:p="http://schemas.openxmlformats.org/presentationml/2006/main">
  <p:tag name="KSO_WM_BEAUTIFY_FLAG" val=""/>
  <p:tag name="KSO_WM_DIAGRAM_VIRTUALLY_FRAME" val="{&quot;height&quot;:375.85,&quot;left&quot;:109.25,&quot;top&quot;:184.4,&quot;width&quot;:855.75}"/>
</p:tagLst>
</file>

<file path=ppt/tags/tag14.xml><?xml version="1.0" encoding="utf-8"?>
<p:tagLst xmlns:p="http://schemas.openxmlformats.org/presentationml/2006/main">
  <p:tag name="KSO_WM_DIAGRAM_VIRTUALLY_FRAME" val="{&quot;height&quot;:350,&quot;left&quot;:60,&quot;top&quot;:130,&quot;width&quot;:860}"/>
</p:tagLst>
</file>

<file path=ppt/tags/tag140.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41.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42.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43.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44.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45.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46.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47.xml><?xml version="1.0" encoding="utf-8"?>
<p:tagLst xmlns:p="http://schemas.openxmlformats.org/presentationml/2006/main">
  <p:tag name="KSO_WM_UNIT_TABLE_BEAUTIFY" val="smartTable{9e6596f3-31a7-4e07-be47-76bf6dc2949b}"/>
  <p:tag name="TABLE_ENDDRAG_ORIGIN_RECT" val="898*222"/>
  <p:tag name="TABLE_ENDDRAG_RECT" val="19*289*898*222"/>
</p:tagLst>
</file>

<file path=ppt/tags/tag148.xml><?xml version="1.0" encoding="utf-8"?>
<p:tagLst xmlns:p="http://schemas.openxmlformats.org/presentationml/2006/main">
  <p:tag name="KSO_WM_DIAGRAM_VIRTUALLY_FRAME" val="{&quot;height&quot;:375.85,&quot;left&quot;:109.25,&quot;top&quot;:184.4,&quot;width&quot;:855.75}"/>
</p:tagLst>
</file>

<file path=ppt/tags/tag149.xml><?xml version="1.0" encoding="utf-8"?>
<p:tagLst xmlns:p="http://schemas.openxmlformats.org/presentationml/2006/main">
  <p:tag name="KSO_WM_BEAUTIFY_FLAG" val=""/>
  <p:tag name="KSO_WM_DIAGRAM_VIRTUALLY_FRAME" val="{&quot;height&quot;:375.85,&quot;left&quot;:109.25,&quot;top&quot;:184.4,&quot;width&quot;:855.75}"/>
</p:tagLst>
</file>

<file path=ppt/tags/tag15.xml><?xml version="1.0" encoding="utf-8"?>
<p:tagLst xmlns:p="http://schemas.openxmlformats.org/presentationml/2006/main">
  <p:tag name="KSO_WM_DIAGRAM_VIRTUALLY_FRAME" val="{&quot;height&quot;:350,&quot;left&quot;:60,&quot;top&quot;:130,&quot;width&quot;:860}"/>
</p:tagLst>
</file>

<file path=ppt/tags/tag150.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51.xml><?xml version="1.0" encoding="utf-8"?>
<p:tagLst xmlns:p="http://schemas.openxmlformats.org/presentationml/2006/main">
  <p:tag name="KSO_WM_BEAUTIFY_FLAG" val=""/>
  <p:tag name="KSO_WM_DIAGRAM_VIRTUALLY_FRAME" val="{&quot;height&quot;:375.85,&quot;left&quot;:109.25,&quot;top&quot;:184.4,&quot;width&quot;:855.75}"/>
</p:tagLst>
</file>

<file path=ppt/tags/tag152.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53.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54.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55.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56.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57.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58.xml><?xml version="1.0" encoding="utf-8"?>
<p:tagLst xmlns:p="http://schemas.openxmlformats.org/presentationml/2006/main">
  <p:tag name="KSO_WM_UNIT_TABLE_BEAUTIFY" val="smartTable{883b871f-3a49-4310-8bf0-eb87b829377d}"/>
  <p:tag name="TABLE_ENDDRAG_ORIGIN_RECT" val="898*222"/>
  <p:tag name="TABLE_ENDDRAG_RECT" val="19*289*898*222"/>
</p:tagLst>
</file>

<file path=ppt/tags/tag159.xml><?xml version="1.0" encoding="utf-8"?>
<p:tagLst xmlns:p="http://schemas.openxmlformats.org/presentationml/2006/main">
  <p:tag name="KSO_WM_DIAGRAM_VIRTUALLY_FRAME" val="{&quot;height&quot;:375.85,&quot;left&quot;:109.25,&quot;top&quot;:184.4,&quot;width&quot;:855.75}"/>
</p:tagLst>
</file>

<file path=ppt/tags/tag16.xml><?xml version="1.0" encoding="utf-8"?>
<p:tagLst xmlns:p="http://schemas.openxmlformats.org/presentationml/2006/main">
  <p:tag name="KSO_WM_DIAGRAM_VIRTUALLY_FRAME" val="{&quot;height&quot;:350,&quot;left&quot;:60,&quot;top&quot;:130,&quot;width&quot;:860}"/>
</p:tagLst>
</file>

<file path=ppt/tags/tag160.xml><?xml version="1.0" encoding="utf-8"?>
<p:tagLst xmlns:p="http://schemas.openxmlformats.org/presentationml/2006/main">
  <p:tag name="KSO_WM_BEAUTIFY_FLAG" val=""/>
  <p:tag name="KSO_WM_DIAGRAM_VIRTUALLY_FRAME" val="{&quot;height&quot;:375.85,&quot;left&quot;:109.25,&quot;top&quot;:184.4,&quot;width&quot;:855.75}"/>
</p:tagLst>
</file>

<file path=ppt/tags/tag161.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62.xml><?xml version="1.0" encoding="utf-8"?>
<p:tagLst xmlns:p="http://schemas.openxmlformats.org/presentationml/2006/main">
  <p:tag name="KSO_WM_BEAUTIFY_FLAG" val=""/>
  <p:tag name="KSO_WM_DIAGRAM_VIRTUALLY_FRAME" val="{&quot;height&quot;:375.85,&quot;left&quot;:109.25,&quot;top&quot;:184.4,&quot;width&quot;:855.75}"/>
</p:tagLst>
</file>

<file path=ppt/tags/tag163.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64.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65.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66.xml><?xml version="1.0" encoding="utf-8"?>
<p:tagLst xmlns:p="http://schemas.openxmlformats.org/presentationml/2006/main">
  <p:tag name="KSO_WM_UNIT_TABLE_BEAUTIFY" val="smartTable{0a41f172-873b-43dc-a233-18276e95f8aa}"/>
  <p:tag name="TABLE_ENDDRAG_ORIGIN_RECT" val="898*287"/>
  <p:tag name="TABLE_ENDDRAG_RECT" val="34*218*898*287"/>
</p:tagLst>
</file>

<file path=ppt/tags/tag167.xml><?xml version="1.0" encoding="utf-8"?>
<p:tagLst xmlns:p="http://schemas.openxmlformats.org/presentationml/2006/main">
  <p:tag name="KSO_WM_DIAGRAM_VIRTUALLY_FRAME" val="{&quot;height&quot;:375.85,&quot;left&quot;:109.25,&quot;top&quot;:184.4,&quot;width&quot;:855.75}"/>
</p:tagLst>
</file>

<file path=ppt/tags/tag168.xml><?xml version="1.0" encoding="utf-8"?>
<p:tagLst xmlns:p="http://schemas.openxmlformats.org/presentationml/2006/main">
  <p:tag name="KSO_WM_BEAUTIFY_FLAG" val=""/>
  <p:tag name="KSO_WM_DIAGRAM_VIRTUALLY_FRAME" val="{&quot;height&quot;:375.85,&quot;left&quot;:109.25,&quot;top&quot;:184.4,&quot;width&quot;:855.75}"/>
</p:tagLst>
</file>

<file path=ppt/tags/tag169.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7.xml><?xml version="1.0" encoding="utf-8"?>
<p:tagLst xmlns:p="http://schemas.openxmlformats.org/presentationml/2006/main">
  <p:tag name="KSO_WM_DIAGRAM_VIRTUALLY_FRAME" val="{&quot;height&quot;:350,&quot;left&quot;:60,&quot;top&quot;:130,&quot;width&quot;:860}"/>
</p:tagLst>
</file>

<file path=ppt/tags/tag170.xml><?xml version="1.0" encoding="utf-8"?>
<p:tagLst xmlns:p="http://schemas.openxmlformats.org/presentationml/2006/main">
  <p:tag name="KSO_WM_BEAUTIFY_FLAG" val=""/>
  <p:tag name="KSO_WM_DIAGRAM_VIRTUALLY_FRAME" val="{&quot;height&quot;:375.85,&quot;left&quot;:109.25,&quot;top&quot;:184.4,&quot;width&quot;:855.75}"/>
</p:tagLst>
</file>

<file path=ppt/tags/tag171.xml><?xml version="1.0" encoding="utf-8"?>
<p:tagLst xmlns:p="http://schemas.openxmlformats.org/presentationml/2006/main">
  <p:tag name="KSO_WM_BEAUTIFY_FLAG" val=""/>
  <p:tag name="KSO_WM_DIAGRAM_VIRTUALLY_FRAME" val="{&quot;height&quot;:375.85,&quot;left&quot;:109.25,&quot;top&quot;:184.4,&quot;width&quot;:855.75}"/>
</p:tagLst>
</file>

<file path=ppt/tags/tag172.xml><?xml version="1.0" encoding="utf-8"?>
<p:tagLst xmlns:p="http://schemas.openxmlformats.org/presentationml/2006/main">
  <p:tag name="KSO_WM_DIAGRAM_VIRTUALLY_FRAME" val="{&quot;height&quot;:375.85,&quot;left&quot;:109.25,&quot;top&quot;:184.4,&quot;width&quot;:855.75}"/>
</p:tagLst>
</file>

<file path=ppt/tags/tag173.xml><?xml version="1.0" encoding="utf-8"?>
<p:tagLst xmlns:p="http://schemas.openxmlformats.org/presentationml/2006/main">
  <p:tag name="KSO_WM_BEAUTIFY_FLAG" val="#wm#"/>
  <p:tag name="KSO_WM_TEMPLATE_CATEGORY" val="diagram"/>
  <p:tag name="KSO_WM_TEMPLATE_INDEX" val="20212890"/>
  <p:tag name="KSO_WM_SLIDE_ID" val="diagram2021289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0&quot;,&quot;maxSize&quot;:{&quot;size1&quot;:31.100000000000001},&quot;minSize&quot;:{&quot;size1&quot;:20.100000000000001},&quot;normalSize&quot;:{&quot;size1&quot;:20.100000000000001},&quot;subLayout&quot;:[{&quot;id&quot;:&quot;2020-12-09T20:38:00&quot;,&quot;margin&quot;:{&quot;bottom&quot;:0.026000002399086952,&quot;left&quot;:1.6929999589920044,&quot;right&quot;:1.6929999589920044,&quot;top&quot;:1.6929999589920044},&quot;type&quot;:0},{&quot;id&quot;:&quot;2020-12-09T20:38:00&quot;,&quot;margin&quot;:{&quot;bottom&quot;:1.6929999589920044,&quot;left&quot;:1.6929999589920044,&quot;right&quot;:1.692999958992004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DECFILLPROP" val="[]"/>
  <p:tag name="KSO_WM_SLIDE_CAN_ADD_NAVIGATION" val="1"/>
  <p:tag name="KSO_WM_CHIP_GROUPID" val="5f6c93987b7ee298d401b017"/>
  <p:tag name="KSO_WM_SLIDE_BK_DARK_LIGHT" val="2"/>
  <p:tag name="KSO_WM_SLIDE_BACKGROUND_TYPE" val="general"/>
  <p:tag name="KSO_WM_SLIDE_SUPPORT_FEATURE_TYPE" val="3"/>
  <p:tag name="KSO_WM_TEMPLATE_ASSEMBLE_XID" val="5fd0c5281fa9d42129dd6fd1"/>
  <p:tag name="KSO_WM_TEMPLATE_ASSEMBLE_GROUPID" val="5fd0c5281fa9d42129dd6fd1"/>
  <p:tag name="KSO_WM_FULL_TEXT_BEAUTIFY_COPY_ID" val="150995358"/>
  <p:tag name="KSO_WM_SPECIAL_SOURCE" val="bdnull"/>
</p:tagLst>
</file>

<file path=ppt/tags/tag18.xml><?xml version="1.0" encoding="utf-8"?>
<p:tagLst xmlns:p="http://schemas.openxmlformats.org/presentationml/2006/main">
  <p:tag name="KSO_WM_DIAGRAM_VIRTUALLY_FRAME" val="{&quot;height&quot;:350,&quot;left&quot;:60,&quot;top&quot;:130,&quot;width&quot;:860}"/>
</p:tagLst>
</file>

<file path=ppt/tags/tag19.xml><?xml version="1.0" encoding="utf-8"?>
<p:tagLst xmlns:p="http://schemas.openxmlformats.org/presentationml/2006/main">
  <p:tag name="KSO_WM_DIAGRAM_VIRTUALLY_FRAME" val="{&quot;height&quot;:350,&quot;left&quot;:60,&quot;top&quot;:130,&quot;width&quot;:860}"/>
</p:tagLst>
</file>

<file path=ppt/tags/tag2.xml><?xml version="1.0" encoding="utf-8"?>
<p:tagLst xmlns:p="http://schemas.openxmlformats.org/presentationml/2006/main">
  <p:tag name="KSO_WM_UNIT_PIC_EFFECT" val="1"/>
</p:tagLst>
</file>

<file path=ppt/tags/tag20.xml><?xml version="1.0" encoding="utf-8"?>
<p:tagLst xmlns:p="http://schemas.openxmlformats.org/presentationml/2006/main">
  <p:tag name="KSO_WM_DIAGRAM_VIRTUALLY_FRAME" val="{&quot;height&quot;:350,&quot;left&quot;:60,&quot;top&quot;:130,&quot;width&quot;:860}"/>
</p:tagLst>
</file>

<file path=ppt/tags/tag21.xml><?xml version="1.0" encoding="utf-8"?>
<p:tagLst xmlns:p="http://schemas.openxmlformats.org/presentationml/2006/main">
  <p:tag name="KSO_WM_DIAGRAM_VIRTUALLY_FRAME" val="{&quot;height&quot;:350,&quot;left&quot;:60,&quot;top&quot;:130,&quot;width&quot;:860}"/>
</p:tagLst>
</file>

<file path=ppt/tags/tag22.xml><?xml version="1.0" encoding="utf-8"?>
<p:tagLst xmlns:p="http://schemas.openxmlformats.org/presentationml/2006/main">
  <p:tag name="KSO_WM_DIAGRAM_VIRTUALLY_FRAME" val="{&quot;height&quot;:350,&quot;left&quot;:60,&quot;top&quot;:130,&quot;width&quot;:860}"/>
</p:tagLst>
</file>

<file path=ppt/tags/tag23.xml><?xml version="1.0" encoding="utf-8"?>
<p:tagLst xmlns:p="http://schemas.openxmlformats.org/presentationml/2006/main">
  <p:tag name="KSO_WM_DIAGRAM_VIRTUALLY_FRAME" val="{&quot;height&quot;:350,&quot;left&quot;:60,&quot;top&quot;:130,&quot;width&quot;:860}"/>
</p:tagLst>
</file>

<file path=ppt/tags/tag24.xml><?xml version="1.0" encoding="utf-8"?>
<p:tagLst xmlns:p="http://schemas.openxmlformats.org/presentationml/2006/main">
  <p:tag name="KSO_WM_DIAGRAM_VIRTUALLY_FRAME" val="{&quot;height&quot;:350,&quot;left&quot;:60,&quot;top&quot;:130,&quot;width&quot;:860}"/>
</p:tagLst>
</file>

<file path=ppt/tags/tag25.xml><?xml version="1.0" encoding="utf-8"?>
<p:tagLst xmlns:p="http://schemas.openxmlformats.org/presentationml/2006/main">
  <p:tag name="KSO_WM_DIAGRAM_VIRTUALLY_FRAME" val="{&quot;height&quot;:350,&quot;left&quot;:60,&quot;top&quot;:130,&quot;width&quot;:860}"/>
</p:tagLst>
</file>

<file path=ppt/tags/tag26.xml><?xml version="1.0" encoding="utf-8"?>
<p:tagLst xmlns:p="http://schemas.openxmlformats.org/presentationml/2006/main">
  <p:tag name="KSO_WM_DIAGRAM_VIRTUALLY_FRAME" val="{&quot;height&quot;:350,&quot;left&quot;:60,&quot;top&quot;:130,&quot;width&quot;:860}"/>
</p:tagLst>
</file>

<file path=ppt/tags/tag27.xml><?xml version="1.0" encoding="utf-8"?>
<p:tagLst xmlns:p="http://schemas.openxmlformats.org/presentationml/2006/main">
  <p:tag name="KSO_WM_DIAGRAM_VIRTUALLY_FRAME" val="{&quot;height&quot;:350,&quot;left&quot;:60,&quot;top&quot;:130,&quot;width&quot;:860}"/>
</p:tagLst>
</file>

<file path=ppt/tags/tag28.xml><?xml version="1.0" encoding="utf-8"?>
<p:tagLst xmlns:p="http://schemas.openxmlformats.org/presentationml/2006/main">
  <p:tag name="KSO_WM_DIAGRAM_VIRTUALLY_FRAME" val="{&quot;height&quot;:350,&quot;left&quot;:60,&quot;top&quot;:130,&quot;width&quot;:860}"/>
</p:tagLst>
</file>

<file path=ppt/tags/tag29.xml><?xml version="1.0" encoding="utf-8"?>
<p:tagLst xmlns:p="http://schemas.openxmlformats.org/presentationml/2006/main">
  <p:tag name="KSO_WM_DIAGRAM_VIRTUALLY_FRAME" val="{&quot;height&quot;:350,&quot;left&quot;:60,&quot;top&quot;:130,&quot;width&quot;:860}"/>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8554_1*i*1"/>
  <p:tag name="KSO_WM_TEMPLATE_CATEGORY" val="custom"/>
  <p:tag name="KSO_WM_TEMPLATE_INDEX" val="20238554"/>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PIC_EFFECT" val="1"/>
</p:tagLst>
</file>

<file path=ppt/tags/tag30.xml><?xml version="1.0" encoding="utf-8"?>
<p:tagLst xmlns:p="http://schemas.openxmlformats.org/presentationml/2006/main">
  <p:tag name="KSO_WM_DIAGRAM_VIRTUALLY_FRAME" val="{&quot;height&quot;:350,&quot;left&quot;:60,&quot;top&quot;:130,&quot;width&quot;:860}"/>
</p:tagLst>
</file>

<file path=ppt/tags/tag31.xml><?xml version="1.0" encoding="utf-8"?>
<p:tagLst xmlns:p="http://schemas.openxmlformats.org/presentationml/2006/main">
  <p:tag name="KSO_WM_DIAGRAM_VIRTUALLY_FRAME" val="{&quot;height&quot;:350,&quot;left&quot;:60,&quot;top&quot;:130,&quot;width&quot;:860}"/>
</p:tagLst>
</file>

<file path=ppt/tags/tag32.xml><?xml version="1.0" encoding="utf-8"?>
<p:tagLst xmlns:p="http://schemas.openxmlformats.org/presentationml/2006/main">
  <p:tag name="KSO_WM_DIAGRAM_VIRTUALLY_FRAME" val="{&quot;height&quot;:350,&quot;left&quot;:60,&quot;top&quot;:130,&quot;width&quot;:860}"/>
</p:tagLst>
</file>

<file path=ppt/tags/tag33.xml><?xml version="1.0" encoding="utf-8"?>
<p:tagLst xmlns:p="http://schemas.openxmlformats.org/presentationml/2006/main">
  <p:tag name="KSO_WM_DIAGRAM_VIRTUALLY_FRAME" val="{&quot;height&quot;:350,&quot;left&quot;:60,&quot;top&quot;:130,&quot;width&quot;:860}"/>
</p:tagLst>
</file>

<file path=ppt/tags/tag34.xml><?xml version="1.0" encoding="utf-8"?>
<p:tagLst xmlns:p="http://schemas.openxmlformats.org/presentationml/2006/main">
  <p:tag name="KSO_WM_DIAGRAM_VIRTUALLY_FRAME" val="{&quot;height&quot;:350,&quot;left&quot;:60,&quot;top&quot;:130,&quot;width&quot;:860}"/>
</p:tagLst>
</file>

<file path=ppt/tags/tag35.xml><?xml version="1.0" encoding="utf-8"?>
<p:tagLst xmlns:p="http://schemas.openxmlformats.org/presentationml/2006/main">
  <p:tag name="KSO_WM_DIAGRAM_VIRTUALLY_FRAME" val="{&quot;height&quot;:350,&quot;left&quot;:60,&quot;top&quot;:130,&quot;width&quot;:860}"/>
</p:tagLst>
</file>

<file path=ppt/tags/tag36.xml><?xml version="1.0" encoding="utf-8"?>
<p:tagLst xmlns:p="http://schemas.openxmlformats.org/presentationml/2006/main">
  <p:tag name="KSO_WM_DIAGRAM_VIRTUALLY_FRAME" val="{&quot;height&quot;:350,&quot;left&quot;:60,&quot;top&quot;:130,&quot;width&quot;:860}"/>
</p:tagLst>
</file>

<file path=ppt/tags/tag37.xml><?xml version="1.0" encoding="utf-8"?>
<p:tagLst xmlns:p="http://schemas.openxmlformats.org/presentationml/2006/main">
  <p:tag name="KSO_WM_DIAGRAM_VIRTUALLY_FRAME" val="{&quot;height&quot;:350,&quot;left&quot;:60,&quot;top&quot;:130,&quot;width&quot;:860}"/>
</p:tagLst>
</file>

<file path=ppt/tags/tag3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3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4.xml><?xml version="1.0" encoding="utf-8"?>
<p:tagLst xmlns:p="http://schemas.openxmlformats.org/presentationml/2006/main">
  <p:tag name="KSO_WM_UNIT_VALUE" val="1233*871"/>
  <p:tag name="KSO_WM_UNIT_HIGHLIGHT" val="0"/>
  <p:tag name="KSO_WM_UNIT_COMPATIBLE" val="0"/>
  <p:tag name="KSO_WM_UNIT_DIAGRAM_ISNUMVISUAL" val="0"/>
  <p:tag name="KSO_WM_UNIT_DIAGRAM_ISREFERUNIT" val="0"/>
  <p:tag name="KSO_WM_UNIT_TYPE" val="d"/>
  <p:tag name="KSO_WM_UNIT_INDEX" val="1"/>
  <p:tag name="KSO_WM_UNIT_ID" val="custom20238554_1*d*1"/>
  <p:tag name="KSO_WM_TEMPLATE_CATEGORY" val="custom"/>
  <p:tag name="KSO_WM_TEMPLATE_INDEX" val="20238554"/>
  <p:tag name="KSO_WM_UNIT_LAYERLEVEL" val="1"/>
  <p:tag name="KSO_WM_TAG_VERSION" val="3.0"/>
  <p:tag name="KSO_WM_BEAUTIFY_FLAG" val="#wm#"/>
  <p:tag name="KSO_WM_UNIT_LINE_FORE_SCHEMECOLOR_INDEX" val="13"/>
  <p:tag name="KSO_WM_UNIT_LINE_FILL_TYPE" val="2"/>
  <p:tag name="KSO_WM_UNIT_SHADOW_SCHEMECOLOR_INDEX" val="13"/>
  <p:tag name="KSO_WM_UNIT_USESOURCEFORMAT_APPLY" val="1"/>
  <p:tag name="KSO_WM_UNIT_PIC_EFFECT" val="1"/>
</p:tagLst>
</file>

<file path=ppt/tags/tag4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4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42.xml><?xml version="1.0" encoding="utf-8"?>
<p:tagLst xmlns:p="http://schemas.openxmlformats.org/presentationml/2006/main">
  <p:tag name="KSO_WM_DIAGRAM_VIRTUALLY_FRAME" val="{&quot;height&quot;:369.9,&quot;left&quot;:60,&quot;top&quot;:120.1,&quot;width&quot;:850}"/>
</p:tagLst>
</file>

<file path=ppt/tags/tag43.xml><?xml version="1.0" encoding="utf-8"?>
<p:tagLst xmlns:p="http://schemas.openxmlformats.org/presentationml/2006/main">
  <p:tag name="KSO_WM_DIAGRAM_VIRTUALLY_FRAME" val="{&quot;height&quot;:369.9,&quot;left&quot;:60,&quot;top&quot;:120.1,&quot;width&quot;:850}"/>
</p:tagLst>
</file>

<file path=ppt/tags/tag44.xml><?xml version="1.0" encoding="utf-8"?>
<p:tagLst xmlns:p="http://schemas.openxmlformats.org/presentationml/2006/main">
  <p:tag name="KSO_WM_DIAGRAM_VIRTUALLY_FRAME" val="{&quot;height&quot;:369.9,&quot;left&quot;:60,&quot;top&quot;:120.1,&quot;width&quot;:850}"/>
</p:tagLst>
</file>

<file path=ppt/tags/tag45.xml><?xml version="1.0" encoding="utf-8"?>
<p:tagLst xmlns:p="http://schemas.openxmlformats.org/presentationml/2006/main">
  <p:tag name="KSO_WM_DIAGRAM_VIRTUALLY_FRAME" val="{&quot;height&quot;:369.9,&quot;left&quot;:60,&quot;top&quot;:120.1,&quot;width&quot;:850}"/>
</p:tagLst>
</file>

<file path=ppt/tags/tag46.xml><?xml version="1.0" encoding="utf-8"?>
<p:tagLst xmlns:p="http://schemas.openxmlformats.org/presentationml/2006/main">
  <p:tag name="KSO_WM_BEAUTIFY_FLAG" val="#wm#"/>
  <p:tag name="KSO_WM_TEMPLATE_CATEGORY" val="diagram"/>
  <p:tag name="KSO_WM_TEMPLATE_INDEX" val="20212890"/>
  <p:tag name="KSO_WM_SLIDE_ID" val="diagram2021289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0&quot;,&quot;maxSize&quot;:{&quot;size1&quot;:31.100000000000001},&quot;minSize&quot;:{&quot;size1&quot;:20.100000000000001},&quot;normalSize&quot;:{&quot;size1&quot;:20.100000000000001},&quot;subLayout&quot;:[{&quot;id&quot;:&quot;2020-12-09T20:38:00&quot;,&quot;margin&quot;:{&quot;bottom&quot;:0.026000002399086952,&quot;left&quot;:1.6929999589920044,&quot;right&quot;:1.6929999589920044,&quot;top&quot;:1.6929999589920044},&quot;type&quot;:0},{&quot;id&quot;:&quot;2020-12-09T20:38:00&quot;,&quot;margin&quot;:{&quot;bottom&quot;:1.6929999589920044,&quot;left&quot;:1.6929999589920044,&quot;right&quot;:1.692999958992004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DECFILLPROP" val="[]"/>
  <p:tag name="KSO_WM_SLIDE_CAN_ADD_NAVIGATION" val="1"/>
  <p:tag name="KSO_WM_CHIP_GROUPID" val="5f6c93987b7ee298d401b017"/>
  <p:tag name="KSO_WM_SLIDE_BK_DARK_LIGHT" val="2"/>
  <p:tag name="KSO_WM_SLIDE_BACKGROUND_TYPE" val="general"/>
  <p:tag name="KSO_WM_SLIDE_SUPPORT_FEATURE_TYPE" val="3"/>
  <p:tag name="KSO_WM_TEMPLATE_ASSEMBLE_XID" val="5fd0c5281fa9d42129dd6fd1"/>
  <p:tag name="KSO_WM_TEMPLATE_ASSEMBLE_GROUPID" val="5fd0c5281fa9d42129dd6fd1"/>
  <p:tag name="KSO_WM_FULL_TEXT_BEAUTIFY_COPY_ID" val="150995358"/>
  <p:tag name="KSO_WM_SPECIAL_SOURCE" val="bdnull"/>
</p:tagLst>
</file>

<file path=ppt/tags/tag4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4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4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5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51.xml><?xml version="1.0" encoding="utf-8"?>
<p:tagLst xmlns:p="http://schemas.openxmlformats.org/presentationml/2006/main">
  <p:tag name="KSO_WM_DIAGRAM_VIRTUALLY_FRAME" val="{&quot;height&quot;:369.9,&quot;left&quot;:60,&quot;top&quot;:120.1,&quot;width&quot;:850}"/>
</p:tagLst>
</file>

<file path=ppt/tags/tag52.xml><?xml version="1.0" encoding="utf-8"?>
<p:tagLst xmlns:p="http://schemas.openxmlformats.org/presentationml/2006/main">
  <p:tag name="KSO_WM_DIAGRAM_VIRTUALLY_FRAME" val="{&quot;height&quot;:369.9,&quot;left&quot;:60,&quot;top&quot;:120.1,&quot;width&quot;:850}"/>
</p:tagLst>
</file>

<file path=ppt/tags/tag53.xml><?xml version="1.0" encoding="utf-8"?>
<p:tagLst xmlns:p="http://schemas.openxmlformats.org/presentationml/2006/main">
  <p:tag name="KSO_WM_DIAGRAM_VIRTUALLY_FRAME" val="{&quot;height&quot;:369.9,&quot;left&quot;:60,&quot;top&quot;:120.1,&quot;width&quot;:850}"/>
</p:tagLst>
</file>

<file path=ppt/tags/tag54.xml><?xml version="1.0" encoding="utf-8"?>
<p:tagLst xmlns:p="http://schemas.openxmlformats.org/presentationml/2006/main">
  <p:tag name="KSO_WM_BEAUTIFY_FLAG" val="#wm#"/>
  <p:tag name="KSO_WM_TEMPLATE_CATEGORY" val="diagram"/>
  <p:tag name="KSO_WM_TEMPLATE_INDEX" val="20212890"/>
  <p:tag name="KSO_WM_SLIDE_ID" val="diagram2021289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0&quot;,&quot;maxSize&quot;:{&quot;size1&quot;:31.100000000000001},&quot;minSize&quot;:{&quot;size1&quot;:20.100000000000001},&quot;normalSize&quot;:{&quot;size1&quot;:20.100000000000001},&quot;subLayout&quot;:[{&quot;id&quot;:&quot;2020-12-09T20:38:00&quot;,&quot;margin&quot;:{&quot;bottom&quot;:0.026000002399086952,&quot;left&quot;:1.6929999589920044,&quot;right&quot;:1.6929999589920044,&quot;top&quot;:1.6929999589920044},&quot;type&quot;:0},{&quot;id&quot;:&quot;2020-12-09T20:38:00&quot;,&quot;margin&quot;:{&quot;bottom&quot;:1.6929999589920044,&quot;left&quot;:1.6929999589920044,&quot;right&quot;:1.692999958992004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DECFILLPROP" val="[]"/>
  <p:tag name="KSO_WM_SLIDE_CAN_ADD_NAVIGATION" val="1"/>
  <p:tag name="KSO_WM_CHIP_GROUPID" val="5f6c93987b7ee298d401b017"/>
  <p:tag name="KSO_WM_SLIDE_BK_DARK_LIGHT" val="2"/>
  <p:tag name="KSO_WM_SLIDE_BACKGROUND_TYPE" val="general"/>
  <p:tag name="KSO_WM_SLIDE_SUPPORT_FEATURE_TYPE" val="3"/>
  <p:tag name="KSO_WM_TEMPLATE_ASSEMBLE_XID" val="5fd0c5281fa9d42129dd6fd1"/>
  <p:tag name="KSO_WM_TEMPLATE_ASSEMBLE_GROUPID" val="5fd0c5281fa9d42129dd6fd1"/>
  <p:tag name="KSO_WM_FULL_TEXT_BEAUTIFY_COPY_ID" val="150995358"/>
  <p:tag name="KSO_WM_SPECIAL_SOURCE" val="bdnull"/>
</p:tagLst>
</file>

<file path=ppt/tags/tag55.xml><?xml version="1.0" encoding="utf-8"?>
<p:tagLst xmlns:p="http://schemas.openxmlformats.org/presentationml/2006/main">
  <p:tag name="KSO_WM_DIAGRAM_VIRTUALLY_FRAME" val="{&quot;height&quot;:340,&quot;left&quot;:60,&quot;top&quot;:130,&quot;width&quot;:860}"/>
</p:tagLst>
</file>

<file path=ppt/tags/tag56.xml><?xml version="1.0" encoding="utf-8"?>
<p:tagLst xmlns:p="http://schemas.openxmlformats.org/presentationml/2006/main">
  <p:tag name="KSO_WM_DIAGRAM_VIRTUALLY_FRAME" val="{&quot;height&quot;:340,&quot;left&quot;:60,&quot;top&quot;:130,&quot;width&quot;:860}"/>
</p:tagLst>
</file>

<file path=ppt/tags/tag57.xml><?xml version="1.0" encoding="utf-8"?>
<p:tagLst xmlns:p="http://schemas.openxmlformats.org/presentationml/2006/main">
  <p:tag name="KSO_WM_DIAGRAM_VIRTUALLY_FRAME" val="{&quot;height&quot;:340,&quot;left&quot;:60,&quot;top&quot;:130,&quot;width&quot;:860}"/>
</p:tagLst>
</file>

<file path=ppt/tags/tag58.xml><?xml version="1.0" encoding="utf-8"?>
<p:tagLst xmlns:p="http://schemas.openxmlformats.org/presentationml/2006/main">
  <p:tag name="KSO_WM_DIAGRAM_VIRTUALLY_FRAME" val="{&quot;height&quot;:340,&quot;left&quot;:60,&quot;top&quot;:130,&quot;width&quot;:860}"/>
</p:tagLst>
</file>

<file path=ppt/tags/tag59.xml><?xml version="1.0" encoding="utf-8"?>
<p:tagLst xmlns:p="http://schemas.openxmlformats.org/presentationml/2006/main">
  <p:tag name="KSO_WM_DIAGRAM_VIRTUALLY_FRAME" val="{&quot;height&quot;:340,&quot;left&quot;:60,&quot;top&quot;:130,&quot;width&quot;:860}"/>
</p:tagLst>
</file>

<file path=ppt/tags/tag6.xml><?xml version="1.0" encoding="utf-8"?>
<p:tagLst xmlns:p="http://schemas.openxmlformats.org/presentationml/2006/main">
  <p:tag name="KSO_DOCER_RESOURCE_TRACE_INFO" val="{&quot;id&quot;:&quot;&quot;,&quot;origin&quot;:0,&quot;type&quot;:&quot;icons&quot;,&quot;user&quot;:&quot;305606988&quot;}"/>
</p:tagLst>
</file>

<file path=ppt/tags/tag60.xml><?xml version="1.0" encoding="utf-8"?>
<p:tagLst xmlns:p="http://schemas.openxmlformats.org/presentationml/2006/main">
  <p:tag name="KSO_WM_DIAGRAM_VIRTUALLY_FRAME" val="{&quot;height&quot;:340,&quot;left&quot;:60,&quot;top&quot;:130,&quot;width&quot;:860}"/>
</p:tagLst>
</file>

<file path=ppt/tags/tag61.xml><?xml version="1.0" encoding="utf-8"?>
<p:tagLst xmlns:p="http://schemas.openxmlformats.org/presentationml/2006/main">
  <p:tag name="KSO_WM_DIAGRAM_VIRTUALLY_FRAME" val="{&quot;height&quot;:340,&quot;left&quot;:60,&quot;top&quot;:130,&quot;width&quot;:860}"/>
</p:tagLst>
</file>

<file path=ppt/tags/tag62.xml><?xml version="1.0" encoding="utf-8"?>
<p:tagLst xmlns:p="http://schemas.openxmlformats.org/presentationml/2006/main">
  <p:tag name="KSO_WM_DIAGRAM_VIRTUALLY_FRAME" val="{&quot;height&quot;:340,&quot;left&quot;:60,&quot;top&quot;:130,&quot;width&quot;:860}"/>
</p:tagLst>
</file>

<file path=ppt/tags/tag63.xml><?xml version="1.0" encoding="utf-8"?>
<p:tagLst xmlns:p="http://schemas.openxmlformats.org/presentationml/2006/main">
  <p:tag name="KSO_WM_DIAGRAM_VIRTUALLY_FRAME" val="{&quot;height&quot;:340,&quot;left&quot;:60,&quot;top&quot;:130,&quot;width&quot;:860}"/>
</p:tagLst>
</file>

<file path=ppt/tags/tag64.xml><?xml version="1.0" encoding="utf-8"?>
<p:tagLst xmlns:p="http://schemas.openxmlformats.org/presentationml/2006/main">
  <p:tag name="KSO_WM_DIAGRAM_VIRTUALLY_FRAME" val="{&quot;height&quot;:340,&quot;left&quot;:60,&quot;top&quot;:130,&quot;width&quot;:860}"/>
</p:tagLst>
</file>

<file path=ppt/tags/tag65.xml><?xml version="1.0" encoding="utf-8"?>
<p:tagLst xmlns:p="http://schemas.openxmlformats.org/presentationml/2006/main">
  <p:tag name="KSO_WM_DIAGRAM_VIRTUALLY_FRAME" val="{&quot;height&quot;:340,&quot;left&quot;:60,&quot;top&quot;:130,&quot;width&quot;:860}"/>
</p:tagLst>
</file>

<file path=ppt/tags/tag66.xml><?xml version="1.0" encoding="utf-8"?>
<p:tagLst xmlns:p="http://schemas.openxmlformats.org/presentationml/2006/main">
  <p:tag name="KSO_WM_DIAGRAM_VIRTUALLY_FRAME" val="{&quot;height&quot;:340,&quot;left&quot;:60,&quot;top&quot;:130,&quot;width&quot;:860}"/>
</p:tagLst>
</file>

<file path=ppt/tags/tag67.xml><?xml version="1.0" encoding="utf-8"?>
<p:tagLst xmlns:p="http://schemas.openxmlformats.org/presentationml/2006/main">
  <p:tag name="KSO_WM_DIAGRAM_VIRTUALLY_FRAME" val="{&quot;height&quot;:340,&quot;left&quot;:60,&quot;top&quot;:130,&quot;width&quot;:860}"/>
</p:tagLst>
</file>

<file path=ppt/tags/tag68.xml><?xml version="1.0" encoding="utf-8"?>
<p:tagLst xmlns:p="http://schemas.openxmlformats.org/presentationml/2006/main">
  <p:tag name="KSO_WM_DIAGRAM_VIRTUALLY_FRAME" val="{&quot;height&quot;:340,&quot;left&quot;:60,&quot;top&quot;:130,&quot;width&quot;:860}"/>
</p:tagLst>
</file>

<file path=ppt/tags/tag69.xml><?xml version="1.0" encoding="utf-8"?>
<p:tagLst xmlns:p="http://schemas.openxmlformats.org/presentationml/2006/main">
  <p:tag name="KSO_WM_DIAGRAM_VIRTUALLY_FRAME" val="{&quot;height&quot;:340,&quot;left&quot;:60,&quot;top&quot;:130,&quot;width&quot;:860}"/>
</p:tagLst>
</file>

<file path=ppt/tags/tag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70.xml><?xml version="1.0" encoding="utf-8"?>
<p:tagLst xmlns:p="http://schemas.openxmlformats.org/presentationml/2006/main">
  <p:tag name="KSO_WM_DIAGRAM_VIRTUALLY_FRAME" val="{&quot;height&quot;:340,&quot;left&quot;:60,&quot;top&quot;:130,&quot;width&quot;:860}"/>
</p:tagLst>
</file>

<file path=ppt/tags/tag71.xml><?xml version="1.0" encoding="utf-8"?>
<p:tagLst xmlns:p="http://schemas.openxmlformats.org/presentationml/2006/main">
  <p:tag name="KSO_WM_DIAGRAM_VIRTUALLY_FRAME" val="{&quot;height&quot;:340,&quot;left&quot;:60,&quot;top&quot;:130,&quot;width&quot;:860}"/>
</p:tagLst>
</file>

<file path=ppt/tags/tag72.xml><?xml version="1.0" encoding="utf-8"?>
<p:tagLst xmlns:p="http://schemas.openxmlformats.org/presentationml/2006/main">
  <p:tag name="KSO_WM_DIAGRAM_VIRTUALLY_FRAME" val="{&quot;height&quot;:340,&quot;left&quot;:60,&quot;top&quot;:130,&quot;width&quot;:860}"/>
</p:tagLst>
</file>

<file path=ppt/tags/tag73.xml><?xml version="1.0" encoding="utf-8"?>
<p:tagLst xmlns:p="http://schemas.openxmlformats.org/presentationml/2006/main">
  <p:tag name="KSO_WM_DIAGRAM_VIRTUALLY_FRAME" val="{&quot;height&quot;:340,&quot;left&quot;:60,&quot;top&quot;:130,&quot;width&quot;:860}"/>
</p:tagLst>
</file>

<file path=ppt/tags/tag74.xml><?xml version="1.0" encoding="utf-8"?>
<p:tagLst xmlns:p="http://schemas.openxmlformats.org/presentationml/2006/main">
  <p:tag name="KSO_WM_DIAGRAM_VIRTUALLY_FRAME" val="{&quot;height&quot;:340,&quot;left&quot;:60,&quot;top&quot;:130,&quot;width&quot;:860}"/>
</p:tagLst>
</file>

<file path=ppt/tags/tag75.xml><?xml version="1.0" encoding="utf-8"?>
<p:tagLst xmlns:p="http://schemas.openxmlformats.org/presentationml/2006/main">
  <p:tag name="KSO_WM_DIAGRAM_VIRTUALLY_FRAME" val="{&quot;height&quot;:340,&quot;left&quot;:60,&quot;top&quot;:130,&quot;width&quot;:860}"/>
</p:tagLst>
</file>

<file path=ppt/tags/tag76.xml><?xml version="1.0" encoding="utf-8"?>
<p:tagLst xmlns:p="http://schemas.openxmlformats.org/presentationml/2006/main">
  <p:tag name="KSO_WM_DIAGRAM_VIRTUALLY_FRAME" val="{&quot;height&quot;:340,&quot;left&quot;:60,&quot;top&quot;:130,&quot;width&quot;:860}"/>
</p:tagLst>
</file>

<file path=ppt/tags/tag77.xml><?xml version="1.0" encoding="utf-8"?>
<p:tagLst xmlns:p="http://schemas.openxmlformats.org/presentationml/2006/main">
  <p:tag name="KSO_WM_DIAGRAM_VIRTUALLY_FRAME" val="{&quot;height&quot;:340,&quot;left&quot;:60,&quot;top&quot;:130,&quot;width&quot;:860}"/>
</p:tagLst>
</file>

<file path=ppt/tags/tag78.xml><?xml version="1.0" encoding="utf-8"?>
<p:tagLst xmlns:p="http://schemas.openxmlformats.org/presentationml/2006/main">
  <p:tag name="KSO_WM_DIAGRAM_VIRTUALLY_FRAME" val="{&quot;height&quot;:340,&quot;left&quot;:60,&quot;top&quot;:130,&quot;width&quot;:860}"/>
</p:tagLst>
</file>

<file path=ppt/tags/tag79.xml><?xml version="1.0" encoding="utf-8"?>
<p:tagLst xmlns:p="http://schemas.openxmlformats.org/presentationml/2006/main">
  <p:tag name="KSO_WM_DIAGRAM_VIRTUALLY_FRAME" val="{&quot;height&quot;:340,&quot;left&quot;:60,&quot;top&quot;:130,&quot;width&quot;:860}"/>
</p:tagLst>
</file>

<file path=ppt/tags/tag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80.xml><?xml version="1.0" encoding="utf-8"?>
<p:tagLst xmlns:p="http://schemas.openxmlformats.org/presentationml/2006/main">
  <p:tag name="KSO_WM_DIAGRAM_VIRTUALLY_FRAME" val="{&quot;height&quot;:340,&quot;left&quot;:60,&quot;top&quot;:130,&quot;width&quot;:860}"/>
</p:tagLst>
</file>

<file path=ppt/tags/tag81.xml><?xml version="1.0" encoding="utf-8"?>
<p:tagLst xmlns:p="http://schemas.openxmlformats.org/presentationml/2006/main">
  <p:tag name="KSO_WM_DIAGRAM_VIRTUALLY_FRAME" val="{&quot;height&quot;:340,&quot;left&quot;:60,&quot;top&quot;:130,&quot;width&quot;:860}"/>
</p:tagLst>
</file>

<file path=ppt/tags/tag82.xml><?xml version="1.0" encoding="utf-8"?>
<p:tagLst xmlns:p="http://schemas.openxmlformats.org/presentationml/2006/main">
  <p:tag name="KSO_WM_DIAGRAM_VIRTUALLY_FRAME" val="{&quot;height&quot;:340,&quot;left&quot;:60,&quot;top&quot;:130,&quot;width&quot;:860}"/>
</p:tagLst>
</file>

<file path=ppt/tags/tag8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8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8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8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87.xml><?xml version="1.0" encoding="utf-8"?>
<p:tagLst xmlns:p="http://schemas.openxmlformats.org/presentationml/2006/main">
  <p:tag name="KSO_WM_DIAGRAM_VIRTUALLY_FRAME" val="{&quot;height&quot;:339,&quot;left&quot;:340,&quot;top&quot;:127,&quot;width&quot;:555.65}"/>
</p:tagLst>
</file>

<file path=ppt/tags/tag88.xml><?xml version="1.0" encoding="utf-8"?>
<p:tagLst xmlns:p="http://schemas.openxmlformats.org/presentationml/2006/main">
  <p:tag name="KSO_WM_DIAGRAM_VIRTUALLY_FRAME" val="{&quot;height&quot;:339,&quot;left&quot;:340,&quot;top&quot;:127,&quot;width&quot;:555.65}"/>
</p:tagLst>
</file>

<file path=ppt/tags/tag89.xml><?xml version="1.0" encoding="utf-8"?>
<p:tagLst xmlns:p="http://schemas.openxmlformats.org/presentationml/2006/main">
  <p:tag name="KSO_WM_DIAGRAM_VIRTUALLY_FRAME" val="{&quot;height&quot;:339,&quot;left&quot;:340,&quot;top&quot;:127,&quot;width&quot;:555.65}"/>
</p:tagLst>
</file>

<file path=ppt/tags/tag9.xml><?xml version="1.0" encoding="utf-8"?>
<p:tagLst xmlns:p="http://schemas.openxmlformats.org/presentationml/2006/main">
  <p:tag name="KSO_WM_DIAGRAM_VIRTUALLY_FRAME" val="{&quot;height&quot;:369.9,&quot;left&quot;:60,&quot;top&quot;:120.1,&quot;width&quot;:850}"/>
</p:tagLst>
</file>

<file path=ppt/tags/tag90.xml><?xml version="1.0" encoding="utf-8"?>
<p:tagLst xmlns:p="http://schemas.openxmlformats.org/presentationml/2006/main">
  <p:tag name="KSO_WM_DIAGRAM_VIRTUALLY_FRAME" val="{&quot;height&quot;:339,&quot;left&quot;:340,&quot;top&quot;:127,&quot;width&quot;:555.65}"/>
</p:tagLst>
</file>

<file path=ppt/tags/tag91.xml><?xml version="1.0" encoding="utf-8"?>
<p:tagLst xmlns:p="http://schemas.openxmlformats.org/presentationml/2006/main">
  <p:tag name="KSO_WM_DIAGRAM_VIRTUALLY_FRAME" val="{&quot;height&quot;:339,&quot;left&quot;:340,&quot;top&quot;:127,&quot;width&quot;:555.65}"/>
</p:tagLst>
</file>

<file path=ppt/tags/tag92.xml><?xml version="1.0" encoding="utf-8"?>
<p:tagLst xmlns:p="http://schemas.openxmlformats.org/presentationml/2006/main">
  <p:tag name="KSO_WM_DIAGRAM_VIRTUALLY_FRAME" val="{&quot;height&quot;:339,&quot;left&quot;:340,&quot;top&quot;:127,&quot;width&quot;:555.65}"/>
</p:tagLst>
</file>

<file path=ppt/tags/tag93.xml><?xml version="1.0" encoding="utf-8"?>
<p:tagLst xmlns:p="http://schemas.openxmlformats.org/presentationml/2006/main">
  <p:tag name="KSO_WM_DIAGRAM_VIRTUALLY_FRAME" val="{&quot;height&quot;:339,&quot;left&quot;:340,&quot;top&quot;:127,&quot;width&quot;:555.65}"/>
</p:tagLst>
</file>

<file path=ppt/tags/tag94.xml><?xml version="1.0" encoding="utf-8"?>
<p:tagLst xmlns:p="http://schemas.openxmlformats.org/presentationml/2006/main">
  <p:tag name="KSO_WM_BEAUTIFY_FLAG" val="#wm#"/>
  <p:tag name="KSO_WM_TEMPLATE_CATEGORY" val="diagram"/>
  <p:tag name="KSO_WM_TEMPLATE_INDEX" val="20212890"/>
  <p:tag name="KSO_WM_SLIDE_ID" val="diagram2021289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0&quot;,&quot;maxSize&quot;:{&quot;size1&quot;:31.100000000000001},&quot;minSize&quot;:{&quot;size1&quot;:20.100000000000001},&quot;normalSize&quot;:{&quot;size1&quot;:20.100000000000001},&quot;subLayout&quot;:[{&quot;id&quot;:&quot;2020-12-09T20:38:00&quot;,&quot;margin&quot;:{&quot;bottom&quot;:0.026000002399086952,&quot;left&quot;:1.6929999589920044,&quot;right&quot;:1.6929999589920044,&quot;top&quot;:1.6929999589920044},&quot;type&quot;:0},{&quot;id&quot;:&quot;2020-12-09T20:38:00&quot;,&quot;margin&quot;:{&quot;bottom&quot;:1.6929999589920044,&quot;left&quot;:1.6929999589920044,&quot;right&quot;:1.692999958992004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DECFILLPROP" val="[]"/>
  <p:tag name="KSO_WM_SLIDE_CAN_ADD_NAVIGATION" val="1"/>
  <p:tag name="KSO_WM_CHIP_GROUPID" val="5f6c93987b7ee298d401b017"/>
  <p:tag name="KSO_WM_SLIDE_BK_DARK_LIGHT" val="2"/>
  <p:tag name="KSO_WM_SLIDE_BACKGROUND_TYPE" val="general"/>
  <p:tag name="KSO_WM_SLIDE_SUPPORT_FEATURE_TYPE" val="3"/>
  <p:tag name="KSO_WM_TEMPLATE_ASSEMBLE_XID" val="5fd0c5281fa9d42129dd6fd1"/>
  <p:tag name="KSO_WM_TEMPLATE_ASSEMBLE_GROUPID" val="5fd0c5281fa9d42129dd6fd1"/>
  <p:tag name="KSO_WM_FULL_TEXT_BEAUTIFY_COPY_ID" val="150995358"/>
  <p:tag name="KSO_WM_SPECIAL_SOURCE" val="bdnul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32869</Words>
  <Application>WPS 演示</Application>
  <PresentationFormat/>
  <Paragraphs>909</Paragraphs>
  <Slides>65</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65</vt:i4>
      </vt:variant>
    </vt:vector>
  </HeadingPairs>
  <TitlesOfParts>
    <vt:vector size="80" baseType="lpstr">
      <vt:lpstr>Arial</vt:lpstr>
      <vt:lpstr>宋体</vt:lpstr>
      <vt:lpstr>Wingdings</vt:lpstr>
      <vt:lpstr>Arial</vt:lpstr>
      <vt:lpstr>Noto Sans SC</vt:lpstr>
      <vt:lpstr>Times New Roman</vt:lpstr>
      <vt:lpstr>隶书</vt:lpstr>
      <vt:lpstr>微软雅黑</vt:lpstr>
      <vt:lpstr>Times New Roman</vt:lpstr>
      <vt:lpstr>Arial Unicode MS</vt:lpstr>
      <vt:lpstr>Times New Roman Regular</vt:lpstr>
      <vt:lpstr>华文新魏</vt:lpstr>
      <vt:lpstr>HelveticaNeue</vt:lpstr>
      <vt:lpstr>Segoe Print</vt:lpstr>
      <vt:lpstr>默认主题</vt:lpstr>
      <vt:lpstr>PowerPoint 演示文稿</vt:lpstr>
      <vt:lpstr>PowerPoint 演示文稿</vt:lpstr>
      <vt:lpstr>PowerPoint 演示文稿</vt:lpstr>
      <vt:lpstr>PowerPoint 演示文稿</vt:lpstr>
      <vt:lpstr>                                                                                            A     We all know that indigenous tribes（部落）in rainforests support relatively few people, but they manage rainforests sustainably. These communities serve as guardians of an ancient wisdom and heritage passed down through generations. They possess a thorough, traditional knowledge of the forest ecosystem, using resources without exhausting them. By contrast, the wealthy landowners, large companies and illegal loggers, in their pursuit of financial gain, have done huge damage. Their deforestation and burning of tropical rainforests are already having severe effects on global climate, biodiversity, human health, and local and regional socioeconomics.      Faced with these accelerating impacts, we urgently need sustainable management of rainforest resources. A multi-faceted approach combining conservation, sustainable use, and international cooperation is essential for rainforest protection.  ●Selective logging and replanting—introduced in Malaysia (Figure 1)—avoids the completely destructive clear felling（砍伐）.  ●Ecotourism, such as in Costa Rica and Malaysia, introduces people to the natural world and provides long-term income to local people and governments.  ●Conservation and education encourages preservation of rainforests in national parks and nature reserves for scientific research (e. g. the Caura Basin, Venezuela).  ●International agreements recognize the global importance of rainforests in combating climate change. They include “debt-for-nature-swapping” agreements under which some donor countries and organisations reduce their debt repayment demands in return for calling a stop to destructive logging.      The Forest Stewardship Council (FSC) promotes sustainably managed forestry through education programmes and its FSC-labelled products.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23</cp:revision>
  <dcterms:created xsi:type="dcterms:W3CDTF">2026-04-17T12:20:00Z</dcterms:created>
  <dcterms:modified xsi:type="dcterms:W3CDTF">2026-04-20T02:37:45Z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6B55E6EA4710440088E49C1E27A95C55_12</vt:lpwstr>
  </property>
</Properties>
</file>