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5" r:id="rId3"/>
    <p:sldId id="256" r:id="rId4"/>
    <p:sldId id="257" r:id="rId5"/>
    <p:sldId id="258" r:id="rId6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FE440-3574-4095-A9E1-B9534CBEF9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042AC-AB8C-4B03-9576-971A840A9F03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media" Target="file:///E:\&#28335;&#24681;&#30456;&#20851;\&#25237;&#31295;&#35838;&#20214;&#36827;&#24230;\&#21016;&#33395;\&#35270;&#39057;1.mp4" TargetMode="External"/><Relationship Id="rId1" Type="http://schemas.openxmlformats.org/officeDocument/2006/relationships/video" Target="file:///E:\&#28335;&#24681;&#30456;&#20851;\&#25237;&#31295;&#35838;&#20214;&#36827;&#24230;\&#21016;&#33395;\&#35270;&#39057;1.mp4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media" Target="file:///E:\&#28335;&#24681;&#30456;&#20851;\&#25237;&#31295;&#35838;&#20214;&#36827;&#24230;\&#21016;&#33395;\&#35270;&#39057;2.mp4" TargetMode="External"/><Relationship Id="rId1" Type="http://schemas.openxmlformats.org/officeDocument/2006/relationships/video" Target="file:///E:\&#28335;&#24681;&#30456;&#20851;\&#25237;&#31295;&#35838;&#20214;&#36827;&#24230;\&#21016;&#33395;\&#35270;&#39057;2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904" y="164262"/>
            <a:ext cx="11547722" cy="6192733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介绍人物性格 </a:t>
            </a:r>
            <a:r>
              <a:rPr lang="en-US" altLang="zh-CN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zh-CN" altLang="en-US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事迹 </a:t>
            </a:r>
            <a:endParaRPr lang="en-US" altLang="zh-CN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so self-disciplined that he never skips any training.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他十分自律，从不缺席任何一次训练。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Faced with failures, he chooses to keep trying rather than give up.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遭遇失利时，他选择继续尝试而非轻言放弃。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impresses people most is his perseverance and devotion to football.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最让人印象深刻的是他对足球的执着与投入。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remains modest even after achieving plenty of great achievements.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即便斩获诸多佳绩，他依旧十分谦逊。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Driven by great passion, he keeps challenging his limits all the time.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在热爱的驱使下，他始终不断挑战自身极限。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Apart from brilliant performances on the pitch, he wins wide popularity online.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除了赛场上亮眼的表现，他还在网络上收获超高人气。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videos about his games spread rapidly on social media and win him countless fans.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关于他赛事的短视频在社交平台快速传播，收获大批粉丝。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139" y="114985"/>
            <a:ext cx="3909480" cy="52974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236" y="3083545"/>
            <a:ext cx="1830137" cy="331334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96254" y="2162933"/>
            <a:ext cx="448028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Erling Haaland </a:t>
            </a:r>
            <a:endParaRPr lang="en-US" altLang="zh-CN" sz="4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4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埃尔林・哈兰德</a:t>
            </a:r>
            <a:r>
              <a:rPr lang="en-US" altLang="zh-CN" sz="4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视频1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62000" y="365125"/>
            <a:ext cx="10339705" cy="581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视频2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17195" y="807720"/>
            <a:ext cx="11357610" cy="524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739" y="76656"/>
            <a:ext cx="11761265" cy="6493883"/>
          </a:xfrm>
        </p:spPr>
        <p:txBody>
          <a:bodyPr>
            <a:normAutofit fontScale="70000" lnSpcReduction="20000"/>
          </a:bodyPr>
          <a:lstStyle/>
          <a:p>
            <a:pPr indent="0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 can improve every single thing about myself. That hunger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渴望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defines the Scandinavian football phenomenon. This extraordinary player seems 1.______ (have) no limits. Watching his steady progress, people wonder where his growth will end.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This is his story: from a skinny boy in rural Norway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挪威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2.______ unparalleled top athlete. He is fast and clinical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射门精准冷静的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 scoring. Fans of Borussia Dortmund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多特蒙德足球俱乐部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adore him. This season he keeps 3.______ (show) his talent, and sometimes his performance is magical.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At 21, he has become a born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goalscorer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well on the way to global stardom. People are curious about his meteoric rise. We go back to Bryne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布吕讷，挪威小镇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 small Norwegian town where he 4.______ (start) his football journey. His father Alf-Inge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阿尔夫・英格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 former national team footballer, passed down football talent 5.______ him.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As his first coach remembered, he cared most about 6.______ (score) goals rather than just winning games. In 2017, the lanky 16-year-old joined Molde, a famous Norwegian club. He gained weight and made great progress there.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In 2019 he transferred to RB Salzburg. After a period on the bench, he broke out in Champions League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欧洲冠军联赛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games. Many big clubs wanted him, and he picked Borussia Dortmund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多特蒙德足球俱乐部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).On Jan 18, 2020, he made a historic debut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首秀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Coming on as a substitute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替补队员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he scored a hat-trick 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帽子戏法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No one 7.______ (do) this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before.His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later matches against Hertha Berlin amazed audiences. He finished a hat-trick with terrific speed, 8.______ (lift) Dortmund to new heights. He even became the youngest player 9.______ (score) four goals in one Bundesliga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match.His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coach found his appetite for goals endless. Constant training greatly improved his heading skills. His perfect position and timing make his headers almost 10.______ (stop).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370046" y="365617"/>
            <a:ext cx="1069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to have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7373" y="940538"/>
            <a:ext cx="609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an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7954" y="1614019"/>
            <a:ext cx="11169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showing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28211" y="2199892"/>
            <a:ext cx="926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started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1172" y="2807667"/>
            <a:ext cx="5105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to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3266" y="3119767"/>
            <a:ext cx="1260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scoring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84585" y="4959518"/>
            <a:ext cx="1260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had done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90799" y="5277094"/>
            <a:ext cx="8664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lifting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70942" y="5538678"/>
            <a:ext cx="1260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to score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82746" y="6362994"/>
            <a:ext cx="14968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unstoppable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231" y="982406"/>
            <a:ext cx="10515600" cy="1673187"/>
          </a:xfrm>
        </p:spPr>
        <p:txBody>
          <a:bodyPr/>
          <a:lstStyle/>
          <a:p>
            <a:pPr>
              <a:buNone/>
            </a:pPr>
            <a:r>
              <a:rPr lang="zh-CN" altLang="en-US" dirty="0"/>
              <a:t>句型：</a:t>
            </a:r>
            <a:r>
              <a:rPr lang="en-US" altLang="zh-CN" b="1" dirty="0">
                <a:solidFill>
                  <a:srgbClr val="FF0000"/>
                </a:solidFill>
                <a:effectLst/>
                <a:latin typeface="ui-sans-serif"/>
              </a:rPr>
              <a:t>the + </a:t>
            </a:r>
            <a:r>
              <a:rPr lang="zh-CN" altLang="en-US" b="1" dirty="0">
                <a:solidFill>
                  <a:srgbClr val="FF0000"/>
                </a:solidFill>
                <a:effectLst/>
                <a:latin typeface="ui-sans-serif"/>
              </a:rPr>
              <a:t>序数词 </a:t>
            </a:r>
            <a:r>
              <a:rPr lang="en-US" altLang="zh-CN" b="1" dirty="0">
                <a:solidFill>
                  <a:srgbClr val="FF0000"/>
                </a:solidFill>
                <a:effectLst/>
                <a:latin typeface="ui-sans-serif"/>
              </a:rPr>
              <a:t>/ </a:t>
            </a:r>
            <a:r>
              <a:rPr lang="zh-CN" altLang="en-US" b="1" dirty="0">
                <a:solidFill>
                  <a:srgbClr val="FF0000"/>
                </a:solidFill>
                <a:effectLst/>
                <a:latin typeface="ui-sans-serif"/>
              </a:rPr>
              <a:t>最高级 </a:t>
            </a:r>
            <a:r>
              <a:rPr lang="en-US" altLang="zh-CN" b="1" dirty="0">
                <a:solidFill>
                  <a:srgbClr val="FF0000"/>
                </a:solidFill>
                <a:effectLst/>
                <a:latin typeface="ui-sans-serif"/>
              </a:rPr>
              <a:t>+ </a:t>
            </a:r>
            <a:r>
              <a:rPr lang="zh-CN" altLang="en-US" b="1" dirty="0">
                <a:solidFill>
                  <a:srgbClr val="FF0000"/>
                </a:solidFill>
                <a:effectLst/>
                <a:latin typeface="ui-sans-serif"/>
              </a:rPr>
              <a:t>名词 </a:t>
            </a:r>
            <a:r>
              <a:rPr lang="en-US" altLang="zh-CN" b="1" dirty="0">
                <a:solidFill>
                  <a:srgbClr val="FF0000"/>
                </a:solidFill>
                <a:effectLst/>
                <a:latin typeface="ui-sans-serif"/>
              </a:rPr>
              <a:t>+ to do </a:t>
            </a:r>
            <a:r>
              <a:rPr lang="en-US" altLang="zh-CN" b="1" dirty="0" err="1">
                <a:solidFill>
                  <a:srgbClr val="FF0000"/>
                </a:solidFill>
                <a:effectLst/>
                <a:latin typeface="ui-sans-serif"/>
              </a:rPr>
              <a:t>sth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/>
              <a:t>当名词前面被 </a:t>
            </a:r>
            <a:r>
              <a:rPr lang="en-US" altLang="zh-CN" b="0" dirty="0">
                <a:solidFill>
                  <a:srgbClr val="000000"/>
                </a:solidFill>
                <a:effectLst/>
                <a:latin typeface="ui-sans-serif"/>
              </a:rPr>
              <a:t>youngest</a:t>
            </a:r>
            <a:r>
              <a:rPr lang="zh-CN" altLang="en-US" b="0" dirty="0">
                <a:solidFill>
                  <a:srgbClr val="000000"/>
                </a:solidFill>
                <a:effectLst/>
                <a:latin typeface="ui-sans-serif"/>
              </a:rPr>
              <a:t>（最高级）、</a:t>
            </a:r>
            <a:r>
              <a:rPr lang="en-US" altLang="zh-CN" b="0" dirty="0">
                <a:solidFill>
                  <a:srgbClr val="000000"/>
                </a:solidFill>
                <a:effectLst/>
                <a:latin typeface="ui-sans-serif"/>
              </a:rPr>
              <a:t>first</a:t>
            </a:r>
            <a:r>
              <a:rPr lang="zh-CN" altLang="en-US" b="0" dirty="0">
                <a:solidFill>
                  <a:srgbClr val="000000"/>
                </a:solidFill>
                <a:effectLst/>
                <a:latin typeface="ui-sans-serif"/>
              </a:rPr>
              <a:t>、</a:t>
            </a:r>
            <a:r>
              <a:rPr lang="en-US" altLang="zh-CN" b="0" dirty="0">
                <a:solidFill>
                  <a:srgbClr val="000000"/>
                </a:solidFill>
                <a:effectLst/>
                <a:latin typeface="ui-sans-serif"/>
              </a:rPr>
              <a:t>last</a:t>
            </a:r>
            <a:r>
              <a:rPr lang="en-US" altLang="zh-CN" dirty="0"/>
              <a:t> </a:t>
            </a:r>
            <a:r>
              <a:rPr lang="zh-CN" altLang="en-US" dirty="0"/>
              <a:t>这类词修饰时，后面必须用</a:t>
            </a:r>
            <a:r>
              <a:rPr lang="zh-CN" altLang="en-US" b="0" dirty="0">
                <a:solidFill>
                  <a:srgbClr val="000000"/>
                </a:solidFill>
                <a:effectLst/>
                <a:latin typeface="ui-sans-serif"/>
              </a:rPr>
              <a:t>不定式 </a:t>
            </a:r>
            <a:r>
              <a:rPr lang="en-US" altLang="zh-CN" b="0" dirty="0">
                <a:solidFill>
                  <a:srgbClr val="000000"/>
                </a:solidFill>
                <a:effectLst/>
                <a:latin typeface="ui-sans-serif"/>
              </a:rPr>
              <a:t>to do</a:t>
            </a:r>
            <a:r>
              <a:rPr lang="en-US" altLang="zh-CN" dirty="0"/>
              <a:t> </a:t>
            </a:r>
            <a:r>
              <a:rPr lang="zh-CN" altLang="en-US" dirty="0"/>
              <a:t>作后置定语，</a:t>
            </a:r>
            <a:r>
              <a:rPr lang="zh-CN" altLang="en-US" b="0" dirty="0">
                <a:solidFill>
                  <a:srgbClr val="000000"/>
                </a:solidFill>
                <a:effectLst/>
                <a:latin typeface="ui-sans-serif"/>
              </a:rPr>
              <a:t>不能用 </a:t>
            </a:r>
            <a:r>
              <a:rPr lang="en-US" altLang="zh-CN" b="0" dirty="0">
                <a:solidFill>
                  <a:srgbClr val="000000"/>
                </a:solidFill>
                <a:effectLst/>
                <a:latin typeface="ui-sans-serif"/>
              </a:rPr>
              <a:t>doing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63971" y="2797954"/>
            <a:ext cx="10831808" cy="230832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不定式：用来表示将要发生、一次性具体动作、特指某一次行为。这句话特指：这名球员是有史以来第一个做到单场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球的人，是单次、标志性事件，适合不定式。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现在分词：多表示习惯性、正在进行、长期属性。如果写成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youngest player scoring four goals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，语义会变成 “正在进球的那个最年轻球员”，完全不符合句子想表达 “史上首位达成该纪录” 的本意。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6145" y="1697389"/>
            <a:ext cx="10631041" cy="3706879"/>
          </a:xfrm>
          <a:solidFill>
            <a:schemeClr val="bg2"/>
          </a:solidFill>
        </p:spPr>
        <p:txBody>
          <a:bodyPr/>
          <a:lstStyle/>
          <a:p>
            <a:r>
              <a:rPr lang="zh-CN" altLang="en-US" dirty="0"/>
              <a:t>假定你是李华，你的英国笔友 </a:t>
            </a:r>
            <a:r>
              <a:rPr lang="en-US" altLang="zh-CN" dirty="0"/>
              <a:t>Peter </a:t>
            </a:r>
            <a:r>
              <a:rPr lang="zh-CN" altLang="en-US" dirty="0"/>
              <a:t>对足坛新星很感兴趣，请你写一封邮件向他介绍这位挪威足球运动员，内容包括：</a:t>
            </a:r>
            <a:endParaRPr lang="zh-CN" altLang="en-US" dirty="0"/>
          </a:p>
          <a:p>
            <a:r>
              <a:rPr lang="zh-CN" altLang="en-US" dirty="0"/>
              <a:t>成长背景与足球生涯简要经历；</a:t>
            </a:r>
            <a:endParaRPr lang="zh-CN" altLang="en-US" dirty="0"/>
          </a:p>
          <a:p>
            <a:r>
              <a:rPr lang="zh-CN" altLang="en-US" dirty="0"/>
              <a:t>性格特点与赛场优势；</a:t>
            </a:r>
            <a:endParaRPr lang="zh-CN" altLang="en-US" dirty="0"/>
          </a:p>
          <a:p>
            <a:r>
              <a:rPr lang="zh-CN" altLang="en-US" dirty="0"/>
              <a:t>该球员在中国社交网络平台热度很高。</a:t>
            </a:r>
            <a:endParaRPr lang="zh-CN" altLang="en-US" dirty="0"/>
          </a:p>
          <a:p>
            <a:r>
              <a:rPr lang="zh-CN" altLang="en-US" dirty="0"/>
              <a:t>词数：</a:t>
            </a:r>
            <a:r>
              <a:rPr lang="en-US" altLang="zh-CN" dirty="0"/>
              <a:t>120 </a:t>
            </a:r>
            <a:r>
              <a:rPr lang="zh-CN" altLang="en-US" dirty="0"/>
              <a:t>词左右。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76145" y="869358"/>
            <a:ext cx="609691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/>
              <a:t>应用文人物介绍写作题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5183" y="186165"/>
            <a:ext cx="10948617" cy="5990798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Dear Peter,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I’m glad to introduce a fantastic football player you may like.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He was born in Bryne, Norway. His father Alf-Inge, a former national team footballer, leads him into football. Disciplined and strong-willed, he values scoring goals more than just winning games.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He joined Molde at 16, then moved to RB Salzburg and Borussia Dortmund. With clinical shooting skills, he became the youngest player to score four goals in a single Bundesliga match.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What’s more, he has gone viral on Chinese social media. Highlights of his matches and funny short videos spread widely, making him extremely popular among Chinese teenagers.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Yours,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Li Hua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2602" y="311705"/>
            <a:ext cx="33578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运动员人物性格 高分好词</a:t>
            </a:r>
            <a:endParaRPr lang="zh-CN" altLang="en-US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496896" y="1072244"/>
            <a:ext cx="5044258" cy="483209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self-disciplined 自律的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persistent /perseverant 坚持不懈的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determined 意志坚定的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modest 谦逊的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aggressive 拼搏进取的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hard-working 勤奋刻苦的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ambitious 有上进心的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energetic 精力充沛的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confident 自信的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passionate 满怀热忱的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73788" y="496371"/>
            <a:ext cx="6096912" cy="55399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ui-sans-serif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stick to daily training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 坚持日常训练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never give up in face of difficulty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面对困难永不放弃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spare no effort to polish skills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竭尽全力打磨技术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hold strong passion for sports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对体育运动抱有极大热爱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stay modest despite fame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成名之后依旧谦逊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keep pushing himself to make progress 不断督促自己进步</a:t>
            </a:r>
            <a:r>
              <a:rPr kumimoji="0" lang="zh-CN" altLang="zh-CN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4372</Words>
  <Application>WPS 演示</Application>
  <PresentationFormat>宽屏</PresentationFormat>
  <Paragraphs>103</Paragraphs>
  <Slides>10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HelveticaNeue</vt:lpstr>
      <vt:lpstr>华文新魏</vt:lpstr>
      <vt:lpstr>Times New Roman</vt:lpstr>
      <vt:lpstr>ui-sans-serif</vt:lpstr>
      <vt:lpstr>Segoe Print</vt:lpstr>
      <vt:lpstr>微软雅黑</vt:lpstr>
      <vt:lpstr>Arial Unicode MS</vt:lpstr>
      <vt:lpstr>等线 Light</vt:lpstr>
      <vt:lpstr>等线</vt:lpstr>
      <vt:lpstr>Calibri</vt:lpstr>
      <vt:lpstr>MS PGothic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艳 刘</dc:creator>
  <cp:lastModifiedBy>Administrator</cp:lastModifiedBy>
  <cp:revision>8</cp:revision>
  <dcterms:created xsi:type="dcterms:W3CDTF">2026-07-13T12:30:00Z</dcterms:created>
  <dcterms:modified xsi:type="dcterms:W3CDTF">2026-07-16T03:08:51Z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</Properties>
</file>