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0" r:id="rId3"/>
    <p:sldId id="256" r:id="rId4"/>
    <p:sldId id="257" r:id="rId5"/>
    <p:sldId id="260" r:id="rId6"/>
    <p:sldId id="261" r:id="rId7"/>
    <p:sldId id="262" r:id="rId8"/>
    <p:sldId id="264" r:id="rId9"/>
    <p:sldId id="263" r:id="rId10"/>
    <p:sldId id="270" r:id="rId11"/>
    <p:sldId id="265" r:id="rId12"/>
    <p:sldId id="267" r:id="rId13"/>
    <p:sldId id="271" r:id="rId14"/>
    <p:sldId id="272" r:id="rId15"/>
    <p:sldId id="266" r:id="rId17"/>
    <p:sldId id="273" r:id="rId18"/>
    <p:sldId id="274" r:id="rId19"/>
    <p:sldId id="258" r:id="rId20"/>
    <p:sldId id="25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6EC00-36FC-4D90-A9B6-A41A73036C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0A241-1EA1-45FC-AEA2-AE1FF88BB3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0A241-1EA1-45FC-AEA2-AE1FF88BB3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48B3A-9593-4B59-B6DA-027B638920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A091-9ED0-4FF3-8709-DA6F6609A32F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/>
              <a:t>陶艺（</a:t>
            </a:r>
            <a:r>
              <a:rPr lang="en-US" altLang="zh-CN" b="1" dirty="0"/>
              <a:t>Pottery-making</a:t>
            </a:r>
            <a:r>
              <a:rPr lang="zh-CN" altLang="en-US" b="1" dirty="0"/>
              <a:t>）</a:t>
            </a:r>
            <a:endParaRPr lang="zh-CN" altLang="en-US" b="1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72330" y="861824"/>
          <a:ext cx="11629853" cy="5812453"/>
        </p:xfrm>
        <a:graphic>
          <a:graphicData uri="http://schemas.openxmlformats.org/drawingml/2006/table">
            <a:tbl>
              <a:tblPr/>
              <a:tblGrid>
                <a:gridCol w="554080"/>
                <a:gridCol w="5753638"/>
                <a:gridCol w="5322135"/>
              </a:tblGrid>
              <a:tr h="32644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年级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汉语表达（含核心提示）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英语表达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180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基础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上周我们上了陶艺课，老师教我们在转盘上捏黏土，我的黏土总塌，试了好多次才做出小杯子，捧着自己的作品特别开心（核心词汇 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pottery, clay, wheel, cup；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语法一般过去时、简单句；句型 </a:t>
                      </a:r>
                      <a:r>
                        <a:rPr lang="en-US" sz="2000" b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S+V+how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do, </a:t>
                      </a:r>
                      <a:r>
                        <a:rPr lang="en-US" sz="2000" b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S+V+adj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修辞直白叙事）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pottery-making class last week. A skilled teacher showed us how to shape clay on the wheel. At first, my clay kept falling apart, but I didn’t give up. After many tries, I made a small and cute cup. I felt so happy holding my own work.</a:t>
                      </a:r>
                      <a:endParaRPr 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016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进阶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上周的陶艺课上，转盘嗡嗡转动，我摸着软乎乎的黏土跟着老师塑形，黏土总往两边塌，我调整双手力度反复尝试，终于做出小杯子，捧着微凉的成品，成就感满满（核心词汇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buzz, sticky, adjust, achievement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复合结构；句型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with 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宾语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doing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；修辞听觉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触觉感官融入）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pottery-making class last week. With the wheel buzzing, I touched the soft clay and tried to shape it. It kept collapsing, but I adjusted my hand strength and tried again and again, finally making a small cup. Holding the cool work, I felt a strong sense of achievement.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270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高级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的陶艺工坊里，看着老师把一团黏土变成光滑的碗，我也学着上手，柔软的黏土在指尖黏糊糊的，总往两边塌，在老师指导下我平衡手劲、放慢转盘转速，终于做出粗糙却独特的小杯子，这杯子藏着化平凡为神奇的传统智慧，让我心生敬佩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workshop, lump, smooth, wisdom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；修辞多感官描写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文化内涵升华）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Last week, we participated in a pottery workshop. Watching the teacher turn a lump of clay into a smooth bowl easily, I tried to follow his steps. The soft, sticky clay kept falling apart in my hands. Guided by him, I balanced my hand strength and slowed the wheel speed, making a rough but unique cup that reflects the ancient Chinese wisdom of turning ordinary things into art.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01" marR="51701" marT="25850" marB="258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: 圆角 6"/>
          <p:cNvSpPr/>
          <p:nvPr/>
        </p:nvSpPr>
        <p:spPr>
          <a:xfrm>
            <a:off x="6816934" y="1420907"/>
            <a:ext cx="5114068" cy="1344195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6618906" y="2990535"/>
            <a:ext cx="5114068" cy="1344195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6618906" y="4601231"/>
            <a:ext cx="5114068" cy="1862210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书法项目（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Calligraphy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65412" y="1039666"/>
          <a:ext cx="11284902" cy="5466927"/>
        </p:xfrm>
        <a:graphic>
          <a:graphicData uri="http://schemas.openxmlformats.org/drawingml/2006/table">
            <a:tbl>
              <a:tblPr/>
              <a:tblGrid>
                <a:gridCol w="1215551"/>
                <a:gridCol w="4467966"/>
                <a:gridCol w="5601385"/>
              </a:tblGrid>
              <a:tr h="39431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分类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具体内容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英语词汇、核心短语 </a:t>
                      </a: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语法、修辞提升提示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94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四步叙事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准备：领取毛笔、宣纸、墨水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尝试：握笔姿势错误，手抖导致墨水晕开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突破：老师纠正握笔姿势，静心练习笔画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完成：写出工整的 “福” 字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核心词汇：</a:t>
                      </a: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calligraphy, brush, ink, blot, neat</a:t>
                      </a:r>
                      <a:endParaRPr 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核心短语：</a:t>
                      </a: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hold the brush, correct the grip, calm down, write the character</a:t>
                      </a:r>
                      <a:endParaRPr 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核心语法：一般过去时；高二让步状语从句；高三非谓语动词、定语从句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修辞提升：高一简单动作描写；高二加问题解决过程；高三结合修身内涵升华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70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三感融入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视觉：看老师写出流畅舒展的笔画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触觉：触摸毛笔柔软的笔尖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听觉：听老师讲解 “福” 字的文化寓意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词汇拓展：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tip, smooth, stiff, blessing, cultivation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短语搭配：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watch the strokes, touch the tip, explain the meaning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修辞技巧：用动作细节体现书法的 “静心” 特质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70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文化点睛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“福” 字在中国文化中代表福气与好运，书法是中国人修身养性的传统方式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句型模板：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character "fu" stands for... in Chinese culture. Calligraphy is a way to cultivate one’s mind.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修辞作用：结合书法的文化功能，丰富文章内涵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73" marR="65273" marT="32636" marB="326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书法项目（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Calligraphy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44954" y="782989"/>
          <a:ext cx="11575100" cy="5995432"/>
        </p:xfrm>
        <a:graphic>
          <a:graphicData uri="http://schemas.openxmlformats.org/drawingml/2006/table">
            <a:tbl>
              <a:tblPr/>
              <a:tblGrid>
                <a:gridCol w="563971"/>
                <a:gridCol w="4999085"/>
                <a:gridCol w="6012044"/>
              </a:tblGrid>
              <a:tr h="32482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年级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汉语表达（含核心提示）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英语表达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31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基础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昨天我们上了书法课，老师给我们毛笔和宣纸，我一开始握笔姿势不对，写得很丑，练了好久终于写好 “福” 字，拿着作品特别自豪（核心词汇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calligraphy, brush, ink, character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calligraphy class yesterday. The teacher gave us brushes and rice paper. At first, I held the brush in the wrong way and wrote badly. After practicing for a long time, I finally wrote a neat character "fu" (blessing). I felt so proud holding my work.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698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进阶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昨天的书法课上，我摸着毛笔柔软的笔尖，听老师讲解 “福” 字的寓意，我握笔姿势僵硬，手一抖墨水就晕开了，老师纠正我的姿势后，我沉下心练习，终于写出工整的 “福” 字，深深感受到书法的魅力（核心词汇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tip, blot, grip, charm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；修辞触觉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听觉感官融入）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had a calligraphy class yesterday. Touching the brush’s soft tip and listening to the teacher explain the meaning of "fu", I tried to write it with a stiff grip. My hand shook and the ink blotted the paper. After the teacher corrected my grip, I calmed down and practiced, finally writing a neat "fu". I deeply felt the charm of this traditional art.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829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高级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昨天的书法工坊里，看着老师挥毫写下流畅舒展的 “福” 字，我也迫不及待地尝试，我握笔姿势不对，指尖的毛笔抖个不停，墨水在宣纸上晕出污渍，老师耐心指导我握笔的力度和角度，告诉我书法讲究静心，我调整呼吸慢慢书写，终于写出工整的 “福” 字，这个字不仅是祝福，更藏着中国人修身养性的文化追求（核心词汇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workshop, stiff, cultivation, pursuit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；句型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V-</a:t>
                      </a:r>
                      <a:r>
                        <a:rPr lang="en-US" altLang="zh-CN" sz="2000" b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ing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作状语；修辞多感官描写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文化内涵升华）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Yesterday, we attended a calligraphy workshop. Watching the teacher write a smooth and graceful character "fu" with his brush, I couldn’t wait to try. With a wrong grip, my hand shook badly and the ink blotted the rice paper. The teacher patiently guided me on the brush-holding strength and angle, telling me that calligraphy requires a calm mind. I adjusted my breath and wrote slowly, finally creating a neat "fu"—a character that carries not only good wishes but also the Chinese cultural pursuit of self-cultivation.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213" marR="46213" marT="23107" marB="231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矩形: 圆角 2"/>
          <p:cNvSpPr/>
          <p:nvPr/>
        </p:nvSpPr>
        <p:spPr>
          <a:xfrm>
            <a:off x="5891583" y="1357912"/>
            <a:ext cx="6094176" cy="1204598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5940862" y="2632779"/>
            <a:ext cx="5906184" cy="1555940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6013870" y="4412299"/>
            <a:ext cx="5906184" cy="2180141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89980" y="267060"/>
            <a:ext cx="3839658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瓶颈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：非遗活动感受评价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81581" y="138029"/>
            <a:ext cx="720706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Tip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：个人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-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技艺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-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文化’的逻辑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29969" y="839852"/>
          <a:ext cx="11328704" cy="5880119"/>
        </p:xfrm>
        <a:graphic>
          <a:graphicData uri="http://schemas.openxmlformats.org/drawingml/2006/table">
            <a:tbl>
              <a:tblPr/>
              <a:tblGrid>
                <a:gridCol w="756987"/>
                <a:gridCol w="2212229"/>
                <a:gridCol w="3009811"/>
                <a:gridCol w="5349677"/>
              </a:tblGrid>
              <a:tr h="295996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梯度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句型类型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核心句型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英文例句（结合非遗）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1287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基础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表达成就感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赞叹技艺神奇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I felt 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形容词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proud /happy)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It’s +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形容词 </a:t>
                      </a: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amazing) + that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从句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Holding my paper-cutting work, I felt so proud.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It’s amazing that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piece of red paper can become a beautiful pattern.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37586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进阶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表达深层成就感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感悟文化魅力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肯定艺人智慧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I got a strong sense of achievement from...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This activity made me feel the unique charm of...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I realized the great wisdom of folk artists through...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I </a:t>
                      </a:r>
                      <a:r>
                        <a:rPr lang="en-US" sz="24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got a strong sense of achievement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from making my own pottery cup.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This calligraphy class </a:t>
                      </a:r>
                      <a:r>
                        <a:rPr lang="en-US" sz="24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made me feel the unique charm of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Chinese traditional art.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I realized </a:t>
                      </a:r>
                      <a:r>
                        <a:rPr lang="en-US" sz="2400" b="0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great wisdom of folk artists through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learning shadow puppetry.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366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高阶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双重感受递进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强调文化价值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升华文化感悟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Not only did I ..., but I also ...（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倒装结构）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 is ... that ...（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强调句）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3. ..., 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which carries ... and makes me ...（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非限制性定语从句）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Not only </a:t>
                      </a: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did I finish a vivid paper-cut fish, but I also understood its meaning of abundance.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It is these traditional crafts that form the cultural foundation of our nation.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24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My small pottery cup, which took me many tries to make, carries the ancient wisdom of turning ordinary clay into art and makes me respect traditional culture deeply.</a:t>
                      </a:r>
                      <a:endParaRPr lang="en-US" sz="24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21" marR="38121" marT="19061" marB="1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5904" y="668004"/>
            <a:ext cx="11492968" cy="5754697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I'm excited to tell you about a recent Intangible Cultural Heritage activity in our school. We attended a paper-cutting workshop last Friday. A folk artist gave us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rough red paper and sharp scissors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demonstrated how to cut a vivid fish pattern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by step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first, my scissors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slipped constantly 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 tried to cut the curved lines. I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slowed down and focused on 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move, and finally made a delicate work. The artist told us the fish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symbolizes abundance 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Chinese culture.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Holding it in my hand, I felt </a:t>
            </a:r>
            <a:r>
              <a:rPr lang="en-US" altLang="zh-CN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strong sense of achievement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activity let me deeply appreciate the unique charm of this traditional craft.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Looking forward to your share!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Yours,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Li Hua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02373" y="211595"/>
            <a:ext cx="4299596" cy="3269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buNone/>
            </a:pP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下水作文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effectLst/>
                <a:latin typeface="ui-sans-serif"/>
              </a:rPr>
              <a:t>：剪纸主题 </a:t>
            </a:r>
            <a:r>
              <a:rPr lang="en-US" altLang="zh-CN" b="1" dirty="0">
                <a:solidFill>
                  <a:srgbClr val="000000"/>
                </a:solidFill>
                <a:effectLst/>
                <a:latin typeface="ui-sans-serif"/>
              </a:rPr>
              <a:t>(Paper-cutting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ui-sans-serif"/>
              </a:rPr>
              <a:t>)</a:t>
            </a:r>
            <a:endParaRPr lang="en-US" altLang="zh-CN" b="0" dirty="0">
              <a:solidFill>
                <a:srgbClr val="000000"/>
              </a:solidFill>
              <a:effectLst/>
              <a:latin typeface="ui-sans-serif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1929" y="4955542"/>
            <a:ext cx="1346943" cy="17061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5904" y="668004"/>
            <a:ext cx="11492968" cy="5404269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I'm excited to tell you about a recent Intangible Cultural Heritage activity in our school. Our school held a pottery-making class last week. A skilled teacher taught us to knead soft clay and shape it on the spinning wheel.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At the beginning, my clay kept collapsing no matter how I tried to adjust my strength. I didn’t give up and practiced repeatedly. With the teacher’s guidance, I finally made a small but unique cup with a smooth surface.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Holding the cool cup, I was filled with pride. It’s really magical that ordinary clay can be turned into a wonderful artwork, which fully shows the wisdom of ancient craftsmen. Looking forward to your share!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Yours,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Li Hua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373" y="211595"/>
            <a:ext cx="4299596" cy="3269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下水作文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ui-sans-serif"/>
              </a:rPr>
              <a:t>：陶艺主题 </a:t>
            </a:r>
            <a:r>
              <a:rPr lang="en-US" altLang="zh-CN" b="1" dirty="0">
                <a:solidFill>
                  <a:srgbClr val="000000"/>
                </a:solidFill>
                <a:latin typeface="ui-sans-serif"/>
              </a:rPr>
              <a:t>(Pottery-making)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i-sans-serif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2373" y="4911477"/>
            <a:ext cx="1423723" cy="17734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5904" y="668004"/>
            <a:ext cx="11492968" cy="5404269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I'm excited to tell you about a recent Intangible Cultural Heritage activity in our school. We had a meaningful calligraphy class yesterday. The teacher first showed us the correct way to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grip the brush and write the graceful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 "fu", which stands for blessing.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 first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my hand shook badly and the ink blotted the rice paper. I followed the teacher’s advice to calm down and practice every stroke carefully. 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Finally,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wrote a neat and elegant "fu".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Looking at my work, I felt extremely proud. This activity not only taught me a new skill, but also let me feel the profound beauty of Chinese traditional culture.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Looking forward to your share!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Yours,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Li Hua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373" y="211595"/>
            <a:ext cx="4299596" cy="3269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ts val="1800"/>
              </a:lnSpc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下水作文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3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i-sans-serif"/>
                <a:ea typeface="等线" panose="02010600030101010101" charset="-122"/>
                <a:cs typeface="+mn-cs"/>
              </a:rPr>
              <a:t>：</a:t>
            </a:r>
            <a:r>
              <a:rPr lang="zh-CN" altLang="en-US" b="1" dirty="0"/>
              <a:t>书法主题 </a:t>
            </a:r>
            <a:r>
              <a:rPr lang="en-US" altLang="zh-CN" b="1" dirty="0"/>
              <a:t>Calligraphy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i-sans-serif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4763" y="5049162"/>
            <a:ext cx="1374435" cy="15876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248" y="782989"/>
            <a:ext cx="11041699" cy="5864862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I’m excited to tell you about a recent Intangible Cultural Heritage activity in our school. We had a paper-cutting class last Friday. A folk artist taught us patiently. At first, I found it hard to control the scissors, but after practicing several times, I successfully cut out a beautiful flower pattern. When I held my work in hand, I felt so proud.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Paper-cutting is not just a skill but also a symbol of Chinese culture. It’s amazing how a piece of paper can turn into art.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Looking forward to your similar share!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Yours,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Li Hua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3772" y="267059"/>
            <a:ext cx="14071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参考范文</a:t>
            </a:r>
            <a:r>
              <a:rPr lang="en-US" altLang="zh-CN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7844" y="4809470"/>
            <a:ext cx="1347333" cy="17070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7576" y="848694"/>
            <a:ext cx="10965043" cy="5821059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I’m excited to tell you about a recent Intangible Cultural Heritage activity in our school. We had a pottery-making class last week. A skilled teacher showed us how to shape clay on the wheel. At first, my clay kept falling apart, but I didn’t give up. After many tries, I made a small and cute cup. Holding my own work, I felt a strong sense of achievement.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This activity let me feel the charm of traditional art. It’s really amazing how simple clay can turn into wonderful things.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Looking forward to your similar share!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Yours,</a:t>
            </a:r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Li Hua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3772" y="267059"/>
            <a:ext cx="14071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lang="zh-CN" altLang="en-US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参考范文</a:t>
            </a:r>
            <a:r>
              <a:rPr lang="en-US" altLang="zh-CN" b="1" dirty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6776" y="4956628"/>
            <a:ext cx="1426588" cy="1774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5640" y="220387"/>
            <a:ext cx="10332175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/>
              <a:t>2026</a:t>
            </a:r>
            <a:r>
              <a:rPr lang="zh-CN" altLang="en-US" sz="3200" b="1" dirty="0"/>
              <a:t>年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月杭州市高一上学期期末检测</a:t>
            </a:r>
            <a:r>
              <a:rPr lang="zh-CN" altLang="en-US" sz="3200" b="1" dirty="0">
                <a:highlight>
                  <a:srgbClr val="00FFFF"/>
                </a:highlight>
              </a:rPr>
              <a:t>应用文</a:t>
            </a:r>
            <a:endParaRPr lang="zh-CN" altLang="en-US" sz="3200" b="1" dirty="0">
              <a:highlight>
                <a:srgbClr val="00FFFF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69070" y="4286776"/>
            <a:ext cx="7610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突破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highlight>
                  <a:srgbClr val="00FF00"/>
                </a:highlight>
                <a:latin typeface="隶书" panose="02010509060101010101" pitchFamily="49" charset="-122"/>
                <a:ea typeface="隶书" panose="02010509060101010101" pitchFamily="49" charset="-122"/>
              </a:rPr>
              <a:t>过程体验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与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highlight>
                  <a:srgbClr val="00FF00"/>
                </a:highlight>
                <a:latin typeface="隶书" panose="02010509060101010101" pitchFamily="49" charset="-122"/>
                <a:ea typeface="隶书" panose="02010509060101010101" pitchFamily="49" charset="-122"/>
              </a:rPr>
              <a:t>感受评价</a:t>
            </a:r>
            <a:r>
              <a:rPr lang="zh-CN" altLang="en-US" sz="36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的高分技法</a:t>
            </a:r>
            <a:endParaRPr lang="zh-CN" altLang="en-US" sz="36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63657" y="5615293"/>
            <a:ext cx="8117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/>
              <a:t>刘艳</a:t>
            </a:r>
            <a:endParaRPr lang="zh-CN" altLang="en-US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6830"/>
          <a:stretch>
            <a:fillRect/>
          </a:stretch>
        </p:blipFill>
        <p:spPr>
          <a:xfrm>
            <a:off x="755354" y="1270305"/>
            <a:ext cx="1737711" cy="2158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21" y="2692849"/>
            <a:ext cx="1737711" cy="22034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b="13456"/>
          <a:stretch>
            <a:fillRect/>
          </a:stretch>
        </p:blipFill>
        <p:spPr>
          <a:xfrm>
            <a:off x="2912032" y="1675146"/>
            <a:ext cx="1849591" cy="21342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b="5194"/>
          <a:stretch>
            <a:fillRect/>
          </a:stretch>
        </p:blipFill>
        <p:spPr>
          <a:xfrm>
            <a:off x="2493065" y="4122211"/>
            <a:ext cx="1737711" cy="21966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912793" y="2493462"/>
            <a:ext cx="712294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5400" b="1" dirty="0">
                <a:latin typeface="隶书" panose="02010509060101010101" pitchFamily="49" charset="-122"/>
                <a:ea typeface="隶书" panose="02010509060101010101" pitchFamily="49" charset="-122"/>
              </a:rPr>
              <a:t>非遗</a:t>
            </a:r>
            <a:r>
              <a:rPr lang="zh-CN" altLang="en-US" sz="5400" b="1" dirty="0">
                <a:highlight>
                  <a:srgbClr val="FFFF00"/>
                </a:highlight>
                <a:latin typeface="隶书" panose="02010509060101010101" pitchFamily="49" charset="-122"/>
                <a:ea typeface="隶书" panose="02010509060101010101" pitchFamily="49" charset="-122"/>
              </a:rPr>
              <a:t>体验类</a:t>
            </a:r>
            <a:r>
              <a:rPr lang="zh-CN" altLang="en-US" sz="5400" b="1" dirty="0">
                <a:latin typeface="隶书" panose="02010509060101010101" pitchFamily="49" charset="-122"/>
                <a:ea typeface="隶书" panose="02010509060101010101" pitchFamily="49" charset="-122"/>
              </a:rPr>
              <a:t>应用文写作 </a:t>
            </a:r>
            <a:endParaRPr lang="zh-CN" altLang="en-US" sz="54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4002" y="903448"/>
            <a:ext cx="4949806" cy="5273515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假定你是李华，外国朋友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对中国</a:t>
            </a: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非物质文化遗产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(Intangible Cultural Heritage) 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很感兴趣，请给他写一封电子</a:t>
            </a: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邮件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分享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近期你在学校参加的</a:t>
            </a:r>
            <a:r>
              <a:rPr lang="zh-CN" altLang="en-US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一种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非遗活动，如剪纸、陶艺、书法、地方戏曲等。具体内容包括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体验过程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你的感受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注意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词数应为 </a:t>
            </a: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词左右。</a:t>
            </a:r>
            <a:endParaRPr lang="zh-CN" altLang="en-US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请按如下格式在答题纸的相应位置作答。</a:t>
            </a:r>
            <a:endParaRPr lang="zh-CN" altLang="en-US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Dear Peter,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I'm excited to tell you about a recent Intangible Cultural Heritage activity in our school.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Yours,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Li Hua</a:t>
            </a:r>
            <a:endParaRPr lang="en-US" altLang="zh-CN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25641" y="220387"/>
            <a:ext cx="5420698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/>
              <a:t>2026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月杭州市高一上学期期末检测应用文</a:t>
            </a:r>
            <a:endParaRPr lang="zh-CN" altLang="en-US" sz="2000" b="1" dirty="0">
              <a:highlight>
                <a:srgbClr val="00FFFF"/>
              </a:highlight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995617" y="804891"/>
          <a:ext cx="5990141" cy="5770902"/>
        </p:xfrm>
        <a:graphic>
          <a:graphicData uri="http://schemas.openxmlformats.org/drawingml/2006/table">
            <a:tbl>
              <a:tblPr/>
              <a:tblGrid>
                <a:gridCol w="908924"/>
                <a:gridCol w="5081217"/>
              </a:tblGrid>
              <a:tr h="27832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审题维度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具体内容</a:t>
                      </a:r>
                      <a:endParaRPr lang="zh-CN" altLang="en-US" sz="14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62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Genre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 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文体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Email (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电子邮件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2346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Tense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时态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一般过去时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Past Tense)：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描述活动过程（如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a paper-cutting class, taught, found, practiced）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一般现在时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Present Tense)：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表达文化意义和个人感受（如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 a symbol of, It’s amazing）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809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Key Requirements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核心要点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Experience process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体验过程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：点明活动名称、时间、操作过程（遇困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解决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成果）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Feelings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个人感受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：结合非遗文化价值谈体会（如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proud, sense of achievement, charm of traditional art）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3538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Content Structure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内容分层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开头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：用给定句式引入话题，点明非遗活动主题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主体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：详述活动过程，包含 “遇到困难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尝试解决 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完成作品” 的逻辑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Feelings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主体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：结合作品谈个人感受，升华到非遗的文化意义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Conclusion (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结尾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：用期待对方分享，落款署名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562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Tone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 (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语气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)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Friendly and Sincere (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亲切真诚</a:t>
                      </a: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87" marR="61087" marT="30543" marB="305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470611" y="282207"/>
            <a:ext cx="21180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应用文审题表</a:t>
            </a:r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284725" y="1694164"/>
            <a:ext cx="764312" cy="30293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25906" y="1207045"/>
            <a:ext cx="2003144" cy="30293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22249" y="2484880"/>
            <a:ext cx="1307528" cy="30293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525641" y="2820534"/>
            <a:ext cx="1307528" cy="30293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725" y="5250387"/>
            <a:ext cx="1203474" cy="1499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89980" y="1116992"/>
            <a:ext cx="10763820" cy="5059971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1. </a:t>
            </a:r>
            <a:r>
              <a:rPr lang="zh-CN" altLang="en-US" dirty="0"/>
              <a:t>步骤拆解：按 “准备 </a:t>
            </a:r>
            <a:r>
              <a:rPr lang="en-US" altLang="zh-CN" dirty="0"/>
              <a:t>- </a:t>
            </a:r>
            <a:r>
              <a:rPr lang="zh-CN" altLang="en-US" dirty="0"/>
              <a:t>尝试 </a:t>
            </a:r>
            <a:r>
              <a:rPr lang="en-US" altLang="zh-CN" dirty="0"/>
              <a:t>- </a:t>
            </a:r>
            <a:r>
              <a:rPr lang="zh-CN" altLang="en-US" dirty="0"/>
              <a:t>突破 </a:t>
            </a:r>
            <a:r>
              <a:rPr lang="en-US" altLang="zh-CN" dirty="0"/>
              <a:t>- </a:t>
            </a:r>
            <a:r>
              <a:rPr lang="zh-CN" altLang="en-US" dirty="0"/>
              <a:t>完成” 分层写</a:t>
            </a:r>
            <a:endParaRPr lang="en-US" altLang="zh-CN" dirty="0"/>
          </a:p>
          <a:p>
            <a:r>
              <a:rPr lang="zh-CN" altLang="en-US" i="1" dirty="0">
                <a:solidFill>
                  <a:srgbClr val="FF0000"/>
                </a:solidFill>
              </a:rPr>
              <a:t>把单一的 “做手工” 拆成有起伏的小阶段，每个阶段加 </a:t>
            </a:r>
            <a:r>
              <a:rPr lang="en-US" altLang="zh-CN" i="1" dirty="0">
                <a:solidFill>
                  <a:srgbClr val="FF0000"/>
                </a:solidFill>
              </a:rPr>
              <a:t>1-2 </a:t>
            </a:r>
            <a:r>
              <a:rPr lang="zh-CN" altLang="en-US" i="1" dirty="0">
                <a:solidFill>
                  <a:srgbClr val="FF0000"/>
                </a:solidFill>
              </a:rPr>
              <a:t>个具体动作，对应材料里的实操优势。</a:t>
            </a:r>
            <a:endParaRPr lang="en-US" altLang="zh-CN" i="1" dirty="0">
              <a:solidFill>
                <a:srgbClr val="FF0000"/>
              </a:solidFill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准备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：对应 “材料简便”，写拿到工具的细节。比如剪纸写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were given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paper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 scissors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，陶艺写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teacher placed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lump of soft clay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my wheel”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尝试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：对应 “易于上手但有挑战”，写初次操作的小困难。比如剪纸写 “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first,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scissors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kept getting stuck in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paper when I tried to cut the curved petal edges”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，书法写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failed to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 the brush properly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—my hand shook so much that the ink blotted the paper”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突破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：写解决问题的动作，比如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the artist’s guidance, I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slowed down my movements and focused 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lines”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完成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：对应 “产出直观”，写成品的样子，比如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a vivid fish pattern, a symbol of abundance, appeared under my scissors”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980" y="267060"/>
            <a:ext cx="2958111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/>
              <a:t>瓶颈</a:t>
            </a:r>
            <a:r>
              <a:rPr lang="en-US" altLang="zh-CN" sz="2400" b="1" dirty="0"/>
              <a:t>1</a:t>
            </a:r>
            <a:r>
              <a:rPr lang="zh-CN" altLang="en-US" sz="2400" b="1" dirty="0"/>
              <a:t>：体验过程？</a:t>
            </a:r>
            <a:endParaRPr lang="zh-CN" altLang="en-US" sz="24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3831446" y="205505"/>
            <a:ext cx="720706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/>
              <a:t>Tip</a:t>
            </a:r>
            <a:r>
              <a:rPr lang="zh-CN" altLang="en-US" sz="2800" b="1" dirty="0"/>
              <a:t>：步骤拆解 </a:t>
            </a:r>
            <a:r>
              <a:rPr lang="en-US" altLang="zh-CN" sz="2800" b="1" dirty="0"/>
              <a:t>+ </a:t>
            </a:r>
            <a:r>
              <a:rPr lang="zh-CN" altLang="en-US" sz="2800" b="1" dirty="0"/>
              <a:t>感官互动 </a:t>
            </a:r>
            <a:r>
              <a:rPr lang="en-US" altLang="zh-CN" sz="2800" b="1" dirty="0"/>
              <a:t>+ </a:t>
            </a:r>
            <a:r>
              <a:rPr lang="zh-CN" altLang="en-US" sz="2800" b="1" dirty="0"/>
              <a:t>文化关联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89980" y="1116992"/>
            <a:ext cx="10763820" cy="5059971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感官互动：加入 “看、触、听” 的细节，体现沉浸式体验结合材料里的互动设计要点，加入感官描写，让过程有画面感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视觉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：剪纸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watching the artist cut a whole scene of the Spring Festival in 5 minutes”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皮影戏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shadow of the Monkey King jumped on the screen when I moved the sticks”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触觉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：陶艺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cool clay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felt smooth and sticky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my palms as the wheel spun”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书法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brush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glided softly over the rice paper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light touch”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听觉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：京剧体验写“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listening to the teacher explain how each facial makeup color represents a character trait”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剪纸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crisp sound of scissors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cutting through paper was surprisingly satisfying”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980" y="267060"/>
            <a:ext cx="2958111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瓶颈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：体验过程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1446" y="205505"/>
            <a:ext cx="720706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Tip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：步骤拆解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感官互动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文化关联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89980" y="1116992"/>
            <a:ext cx="10763820" cy="3520713"/>
          </a:xfrm>
        </p:spPr>
        <p:txBody>
          <a:bodyPr>
            <a:normAutofit lnSpcReduction="20000"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3. </a:t>
            </a:r>
            <a:r>
              <a:rPr lang="zh-CN" altLang="en-US" b="1" dirty="0">
                <a:solidFill>
                  <a:srgbClr val="FF0000"/>
                </a:solidFill>
              </a:rPr>
              <a:t>文化关联：把体验和材料里的文化价值绑定在过程中加入 </a:t>
            </a:r>
            <a:r>
              <a:rPr lang="en-US" altLang="zh-CN" b="1" dirty="0">
                <a:solidFill>
                  <a:srgbClr val="FF0000"/>
                </a:solidFill>
              </a:rPr>
              <a:t>1 </a:t>
            </a:r>
            <a:r>
              <a:rPr lang="zh-CN" altLang="en-US" b="1" dirty="0">
                <a:solidFill>
                  <a:srgbClr val="FF0000"/>
                </a:solidFill>
              </a:rPr>
              <a:t>句非遗的文化小知识，让体验不止是动手，更是懂文化。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剪纸：剪鱼图案时，加一句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artist told us fish 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symbolizes abundance in Chinese culture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it’s a popular pattern for the Spring Festival”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中国结：打结时，加一句 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 tied the ‘</a:t>
            </a:r>
            <a:r>
              <a:rPr lang="en-US" altLang="zh-C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luck knot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learned it’s a symbol of harmony 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an item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that people often give as gifts.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980" y="267060"/>
            <a:ext cx="2958111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瓶颈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：体验过程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1446" y="205505"/>
            <a:ext cx="720706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Tip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：步骤拆解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感官互动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文化关联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8515" y="4353719"/>
            <a:ext cx="1737511" cy="22008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/>
              <a:t>剪纸（</a:t>
            </a:r>
            <a:r>
              <a:rPr lang="en-US" altLang="zh-CN" b="1" dirty="0"/>
              <a:t>Paper-cutting</a:t>
            </a:r>
            <a:r>
              <a:rPr lang="zh-CN" altLang="en-US" b="1" dirty="0"/>
              <a:t>）</a:t>
            </a:r>
            <a:endParaRPr lang="zh-CN" altLang="en-US" b="1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273772" y="881547"/>
          <a:ext cx="11284901" cy="5683146"/>
        </p:xfrm>
        <a:graphic>
          <a:graphicData uri="http://schemas.openxmlformats.org/drawingml/2006/table">
            <a:tbl>
              <a:tblPr/>
              <a:tblGrid>
                <a:gridCol w="1868872"/>
                <a:gridCol w="3688128"/>
                <a:gridCol w="5727901"/>
              </a:tblGrid>
              <a:tr h="53633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分类</a:t>
                      </a:r>
                      <a:endParaRPr lang="zh-CN" alt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具体内容</a:t>
                      </a:r>
                      <a:endParaRPr lang="zh-CN" alt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英语词汇、核心短语 </a:t>
                      </a:r>
                      <a:r>
                        <a:rPr lang="en-US" altLang="zh-C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zh-CN" alt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语法、修辞提升提示</a:t>
                      </a:r>
                      <a:endParaRPr lang="zh-CN" altLang="en-US" sz="20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8175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四步叙事</a:t>
                      </a:r>
                      <a:endParaRPr lang="zh-CN" alt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准备：领取红纸、安全剪刀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尝试：剪曲线时剪刀打滑，线条不流畅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突破：放慢操作速度，跟着老师手势调整力度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完成：剪出象征富足的鱼图案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核心词汇：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paper-cutting, scissors, curve, pattern</a:t>
                      </a: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abundance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核心短语：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cut out, slow down, stand for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核心语法：一般过去时；让步状语从句；进阶非谓语动词、定语从句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修辞提升：高一直白叙事；高二加入感官词；高三结合文化寓意升华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598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三感融入</a:t>
                      </a:r>
                      <a:endParaRPr lang="zh-CN" alt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视觉：看老师快速剪出春节热闹场景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触觉：触摸红纸粗糙的纹理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听觉：听剪刀裁剪纸张的清脆咔嚓声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词汇拓展：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rough, crisp, texture, vivid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短语搭配：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touch the paper, listen to the sound, watch sb. do </a:t>
                      </a:r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修辞技巧：用感官形容词让文字更有画面感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5378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文化点睛</a:t>
                      </a:r>
                      <a:endParaRPr lang="zh-CN" alt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鱼图案在中国文化中象征富足安康，是春节期间常见的吉祥纹样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句型模板：</a:t>
                      </a:r>
                      <a:r>
                        <a:rPr lang="en-US" altLang="zh-CN" sz="20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0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is a symbol of ... in Chinese culture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修辞作用：用文化知识提升文章深度，避免单纯叙事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0565" marR="70565" marT="35283" marB="352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804890" y="175581"/>
          <a:ext cx="11065884" cy="6514682"/>
        </p:xfrm>
        <a:graphic>
          <a:graphicData uri="http://schemas.openxmlformats.org/drawingml/2006/table">
            <a:tbl>
              <a:tblPr/>
              <a:tblGrid>
                <a:gridCol w="443512"/>
                <a:gridCol w="4851248"/>
                <a:gridCol w="5771124"/>
              </a:tblGrid>
              <a:tr h="45673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年级</a:t>
                      </a:r>
                      <a:endParaRPr lang="zh-CN" altLang="en-US" sz="14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汉语表达（含核心提示）</a:t>
                      </a:r>
                      <a:endParaRPr lang="zh-CN" altLang="en-US" sz="14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英语表达</a:t>
                      </a:r>
                      <a:endParaRPr lang="zh-CN" altLang="en-US" sz="14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4832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基础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上周五我们上了剪纸课，老师给我们发了红纸和剪刀，我一开始剪不好曲线，练了几次后剪出了好看的花，拿着作品特别开心（核心词汇 </a:t>
                      </a:r>
                      <a:r>
                        <a:rPr lang="en-US" altLang="zh-CN" sz="1800" b="0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paper-cutting, scissors, pattern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；）</a:t>
                      </a:r>
                      <a:endParaRPr lang="zh-CN" altLang="en-US" sz="18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Last Friday we had a paper-cutting class. Our teacher gave us red paper and scissors. I couldn't cut the curves well at first, but after practicing several times, I cut out a beautiful pattern. I felt really happy holding my work in my hands.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14578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进阶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上周五的剪纸课上，我摸着粗糙的红纸，听着剪刀咔嚓的脆响跟着老师学，剪曲线时剪刀总打滑，我放慢速度反复练习，终于剪出小鱼图案，老师说鱼象征富足，我心里满是自豪（核心词汇 </a:t>
                      </a:r>
                      <a:r>
                        <a:rPr lang="en-US" altLang="zh-CN" sz="1800" b="0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rough, crisp, slip, abundance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；修辞触觉 </a:t>
                      </a:r>
                      <a:r>
                        <a:rPr lang="en-US" altLang="zh-CN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听觉感官融入）</a:t>
                      </a:r>
                      <a:endParaRPr lang="zh-CN" altLang="en-US" sz="18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attended a paper-cutting class last Friday. Touching the rough red paper and listening to the crisp sound of scissors, I tried cutting curves, but my scissors slipped often. I slowed down and kept practicing, finally making a lovely fish pattern. The artist said it stands for abundance in Chinese culture.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3831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高级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上周五的剪纸工坊里，看着老师几分钟剪出热闹的春节图景，我也拿起红纸和剪刀尝试，指尖触到红纸纹路，耳边是剪刀脆响，可我总剪破鱼尾，在老师指导下稳住手腕放慢节奏，终于剪出灵动的鱼图案，这小小的剪纸藏着中国人对富足的期许，让我感受到传统艺术的温度（核心词汇 </a:t>
                      </a:r>
                      <a:r>
                        <a:rPr lang="en-US" altLang="zh-CN" sz="1800" b="0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workshop, texture, vivid, expectation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；修辞多感官描写 </a:t>
                      </a:r>
                      <a:r>
                        <a:rPr lang="en-US" altLang="zh-CN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zh-CN" altLang="en-US" sz="18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文化内涵升华）</a:t>
                      </a:r>
                      <a:endParaRPr lang="zh-CN" altLang="en-US" sz="18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Last Friday, we joined a paper-cutting workshop. Watching the artist create a lively Spring Festival scene in minutes, I tried cutting a fish with my red paper and scissors. Touching the paper’s texture and hearing the scissors’ crisp sound, I messed up the fish’s tail at first. Guided by him, I steadied my hand and slowed down, making a vivid fish pattern—a symbol of abundance that carries Chinese people’s good wishes for life.</a:t>
                      </a:r>
                      <a:endParaRPr 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209" marR="50209" marT="25105" marB="251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矩形: 圆角 9"/>
          <p:cNvSpPr/>
          <p:nvPr/>
        </p:nvSpPr>
        <p:spPr>
          <a:xfrm>
            <a:off x="6232887" y="740555"/>
            <a:ext cx="5637887" cy="1472896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6030295" y="2418323"/>
            <a:ext cx="5637887" cy="1472896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6095999" y="4267199"/>
            <a:ext cx="5637887" cy="2347143"/>
          </a:xfrm>
          <a:prstGeom prst="roundRect">
            <a:avLst/>
          </a:prstGeom>
          <a:solidFill>
            <a:srgbClr val="9DC3E6">
              <a:alpha val="7882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772" y="267059"/>
            <a:ext cx="252555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陶艺（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Pottery-making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）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273772" y="700859"/>
          <a:ext cx="11487493" cy="5546110"/>
        </p:xfrm>
        <a:graphic>
          <a:graphicData uri="http://schemas.openxmlformats.org/drawingml/2006/table">
            <a:tbl>
              <a:tblPr/>
              <a:tblGrid>
                <a:gridCol w="1270305"/>
                <a:gridCol w="3920421"/>
                <a:gridCol w="6296767"/>
              </a:tblGrid>
              <a:tr h="51550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分类</a:t>
                      </a:r>
                      <a:endParaRPr lang="zh-CN" altLang="en-US" sz="16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具体内容</a:t>
                      </a:r>
                      <a:endParaRPr lang="zh-CN" altLang="en-US" sz="1600" b="1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英语词汇、核心短语 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&amp; 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effectLst/>
                          <a:latin typeface="ui-sans-serif"/>
                        </a:rPr>
                        <a:t>语法、修辞提升提示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effectLst/>
                        <a:latin typeface="ui-sans-serif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555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四步叙事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准备：老师将软黏土放置在陶艺转盘上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尝试：黏土总往两侧坍塌，无法塑形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突破：调整双手力度，控制转盘转速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完成：做出粗糙却独一无二的小杯子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核心词汇：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pottery, clay, wheel, collapse, unique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核心短语：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place...on..., fall apart, adjust strength, control speed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核心语法：一般过去时；高二让步状语从句；高三定语从句、宾语从句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修辞提升：高一简单叙事；高二加动作细节；高三结合文化智慧升华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88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三感融入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视觉：看老师轻松将黏土捏成光滑的碗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触觉：触摸黏土柔软黏手的质感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听觉：听陶艺转盘转动的嗡嗡声</a:t>
                      </a:r>
                      <a:endParaRPr lang="zh-CN" altLang="en-US" sz="2000" b="0" kern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词汇拓展：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buzz, soft, sticky, smooth, rough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短语搭配：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watch sb. do </a:t>
                      </a:r>
                      <a:r>
                        <a:rPr lang="en-US" sz="2000" b="1" kern="1200" dirty="0" err="1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sth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feel the texture, listen to the buzz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修辞技巧：用拟声词和触感词增强沉浸式体验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552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文化点睛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陶艺是中国古老的手工技艺，体现了中国人化平凡为神奇的生活智慧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句型模板：</a:t>
                      </a:r>
                      <a:r>
                        <a:rPr lang="en-US" altLang="zh-CN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is an ancient craft that shows Chinese wisdom of turning...into...</a:t>
                      </a:r>
                      <a:endParaRPr lang="en-US" sz="2000" b="1" kern="12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修辞作用：用文化价值拔高文章立意</a:t>
                      </a:r>
                      <a:endParaRPr lang="zh-CN" altLang="en-US" sz="2000" b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7816" marR="67816" marT="33908" marB="339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14113</Words>
  <Application>WPS 演示</Application>
  <PresentationFormat>宽屏</PresentationFormat>
  <Paragraphs>382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隶书</vt:lpstr>
      <vt:lpstr>Times New Roman</vt:lpstr>
      <vt:lpstr>ui-sans-serif</vt:lpstr>
      <vt:lpstr>等线</vt:lpstr>
      <vt:lpstr>微软雅黑</vt:lpstr>
      <vt:lpstr>Arial Unicode MS</vt:lpstr>
      <vt:lpstr>等线 Light</vt:lpstr>
      <vt:lpstr>Segoe Print</vt:lpstr>
      <vt:lpstr>HelveticaNeue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艳 刘</dc:creator>
  <cp:lastModifiedBy>Administrator</cp:lastModifiedBy>
  <cp:revision>12</cp:revision>
  <dcterms:created xsi:type="dcterms:W3CDTF">2026-02-05T03:44:00Z</dcterms:created>
  <dcterms:modified xsi:type="dcterms:W3CDTF">2026-02-06T09:00:29Z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