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</p:sldMasterIdLst>
  <p:notesMasterIdLst>
    <p:notesMasterId r:id="rId70"/>
  </p:notesMasterIdLst>
  <p:handoutMasterIdLst>
    <p:handoutMasterId r:id="rId74"/>
  </p:handoutMasterIdLst>
  <p:sldIdLst>
    <p:sldId id="622" r:id="rId5"/>
    <p:sldId id="256" r:id="rId6"/>
    <p:sldId id="494" r:id="rId7"/>
    <p:sldId id="557" r:id="rId8"/>
    <p:sldId id="502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20" r:id="rId27"/>
    <p:sldId id="521" r:id="rId28"/>
    <p:sldId id="522" r:id="rId29"/>
    <p:sldId id="523" r:id="rId30"/>
    <p:sldId id="524" r:id="rId31"/>
    <p:sldId id="525" r:id="rId32"/>
    <p:sldId id="526" r:id="rId33"/>
    <p:sldId id="527" r:id="rId34"/>
    <p:sldId id="528" r:id="rId35"/>
    <p:sldId id="529" r:id="rId36"/>
    <p:sldId id="530" r:id="rId37"/>
    <p:sldId id="531" r:id="rId38"/>
    <p:sldId id="532" r:id="rId39"/>
    <p:sldId id="533" r:id="rId40"/>
    <p:sldId id="534" r:id="rId41"/>
    <p:sldId id="535" r:id="rId42"/>
    <p:sldId id="536" r:id="rId43"/>
    <p:sldId id="537" r:id="rId44"/>
    <p:sldId id="538" r:id="rId45"/>
    <p:sldId id="539" r:id="rId46"/>
    <p:sldId id="540" r:id="rId47"/>
    <p:sldId id="541" r:id="rId48"/>
    <p:sldId id="542" r:id="rId49"/>
    <p:sldId id="543" r:id="rId50"/>
    <p:sldId id="544" r:id="rId51"/>
    <p:sldId id="545" r:id="rId52"/>
    <p:sldId id="495" r:id="rId53"/>
    <p:sldId id="496" r:id="rId54"/>
    <p:sldId id="497" r:id="rId55"/>
    <p:sldId id="498" r:id="rId56"/>
    <p:sldId id="499" r:id="rId57"/>
    <p:sldId id="558" r:id="rId58"/>
    <p:sldId id="500" r:id="rId59"/>
    <p:sldId id="501" r:id="rId60"/>
    <p:sldId id="546" r:id="rId61"/>
    <p:sldId id="547" r:id="rId62"/>
    <p:sldId id="548" r:id="rId63"/>
    <p:sldId id="549" r:id="rId64"/>
    <p:sldId id="550" r:id="rId65"/>
    <p:sldId id="551" r:id="rId66"/>
    <p:sldId id="552" r:id="rId67"/>
    <p:sldId id="553" r:id="rId68"/>
    <p:sldId id="559" r:id="rId69"/>
    <p:sldId id="554" r:id="rId71"/>
    <p:sldId id="555" r:id="rId72"/>
    <p:sldId id="455" r:id="rId7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6CE"/>
    <a:srgbClr val="B4BBC1"/>
    <a:srgbClr val="4682E3"/>
    <a:srgbClr val="BA1BCF"/>
    <a:srgbClr val="F5670F"/>
    <a:srgbClr val="3EA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68" autoAdjust="0"/>
    <p:restoredTop sz="94840" autoAdjust="0"/>
  </p:normalViewPr>
  <p:slideViewPr>
    <p:cSldViewPr snapToGrid="0" showGuides="1">
      <p:cViewPr>
        <p:scale>
          <a:sx n="110" d="100"/>
          <a:sy n="110" d="100"/>
        </p:scale>
        <p:origin x="-882" y="-210"/>
      </p:cViewPr>
      <p:guideLst>
        <p:guide orient="horz" pos="2287"/>
        <p:guide pos="39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宋体 CN Heavy" pitchFamily="18" charset="-122"/>
              <a:ea typeface="思源宋体 CN Heavy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Heavy" pitchFamily="18" charset="-122"/>
                <a:ea typeface="思源宋体 CN Heavy" pitchFamily="18" charset="-122"/>
              </a:rPr>
            </a:fld>
            <a:endParaRPr lang="zh-CN" altLang="en-US" dirty="0">
              <a:latin typeface="思源宋体 CN Heavy" pitchFamily="18" charset="-122"/>
              <a:ea typeface="思源宋体 CN Heavy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宋体 CN Heavy" pitchFamily="18" charset="-122"/>
              <a:ea typeface="思源宋体 CN Heavy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Heavy" pitchFamily="18" charset="-122"/>
                <a:ea typeface="思源宋体 CN Heavy" pitchFamily="18" charset="-122"/>
              </a:rPr>
            </a:fld>
            <a:endParaRPr lang="zh-CN" altLang="en-US" dirty="0">
              <a:latin typeface="思源宋体 CN Heavy" pitchFamily="18" charset="-122"/>
              <a:ea typeface="思源宋体 CN Heavy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itchFamily="18" charset="-122"/>
                <a:ea typeface="思源宋体 CN Heavy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itchFamily="18" charset="-122"/>
                <a:ea typeface="思源宋体 CN Heavy" pitchFamily="18" charset="-122"/>
              </a:defRPr>
            </a:lvl1pPr>
          </a:lstStyle>
          <a:p>
            <a:fld id="{B17D0A94-6B93-41FF-8E1B-DA957B1C631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itchFamily="18" charset="-122"/>
                <a:ea typeface="思源宋体 CN Heavy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itchFamily="18" charset="-122"/>
                <a:ea typeface="思源宋体 CN Heavy" pitchFamily="18" charset="-122"/>
              </a:defRPr>
            </a:lvl1pPr>
          </a:lstStyle>
          <a:p>
            <a:fld id="{4CA41E34-0C86-473D-849A-C0D18E3C7EA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itchFamily="18" charset="-122"/>
        <a:ea typeface="思源宋体 CN Heavy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itchFamily="18" charset="-122"/>
        <a:ea typeface="思源宋体 CN Heavy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itchFamily="18" charset="-122"/>
        <a:ea typeface="思源宋体 CN Heavy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itchFamily="18" charset="-122"/>
        <a:ea typeface="思源宋体 CN Heavy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itchFamily="18" charset="-122"/>
        <a:ea typeface="思源宋体 CN Heavy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思源宋体 CN Heavy" pitchFamily="18" charset="-122"/>
                <a:ea typeface="思源宋体 CN Heavy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思源宋体 CN Heavy" pitchFamily="18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思源宋体 CN Heavy" pitchFamily="18" charset="-122"/>
                <a:ea typeface="微软雅黑" panose="020B0503020204020204" pitchFamily="34" charset="-122"/>
              </a:defRPr>
            </a:lvl1pPr>
            <a:lvl2pPr>
              <a:defRPr>
                <a:latin typeface="思源宋体 CN Heavy" pitchFamily="18" charset="-122"/>
                <a:ea typeface="微软雅黑" panose="020B0503020204020204" pitchFamily="34" charset="-122"/>
              </a:defRPr>
            </a:lvl2pPr>
            <a:lvl3pPr>
              <a:defRPr>
                <a:latin typeface="思源宋体 CN Heavy" pitchFamily="18" charset="-122"/>
                <a:ea typeface="微软雅黑" panose="020B0503020204020204" pitchFamily="34" charset="-122"/>
              </a:defRPr>
            </a:lvl3pPr>
            <a:lvl4pPr>
              <a:defRPr>
                <a:latin typeface="思源宋体 CN Heavy" pitchFamily="18" charset="-122"/>
                <a:ea typeface="微软雅黑" panose="020B0503020204020204" pitchFamily="34" charset="-122"/>
              </a:defRPr>
            </a:lvl4pPr>
            <a:lvl5pPr>
              <a:defRPr>
                <a:latin typeface="思源宋体 CN Heavy" pitchFamily="18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思源宋体 CN Heavy" pitchFamily="18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思源宋体 CN Heavy" pitchFamily="18" charset="-122"/>
                <a:ea typeface="微软雅黑" panose="020B0503020204020204" pitchFamily="34" charset="-122"/>
              </a:defRPr>
            </a:lvl1pPr>
            <a:lvl2pPr>
              <a:defRPr>
                <a:latin typeface="思源宋体 CN Heavy" pitchFamily="18" charset="-122"/>
                <a:ea typeface="微软雅黑" panose="020B0503020204020204" pitchFamily="34" charset="-122"/>
              </a:defRPr>
            </a:lvl2pPr>
            <a:lvl3pPr>
              <a:defRPr>
                <a:latin typeface="思源宋体 CN Heavy" pitchFamily="18" charset="-122"/>
                <a:ea typeface="微软雅黑" panose="020B0503020204020204" pitchFamily="34" charset="-122"/>
              </a:defRPr>
            </a:lvl3pPr>
            <a:lvl4pPr>
              <a:defRPr>
                <a:latin typeface="思源宋体 CN Heavy" pitchFamily="18" charset="-122"/>
                <a:ea typeface="微软雅黑" panose="020B0503020204020204" pitchFamily="34" charset="-122"/>
              </a:defRPr>
            </a:lvl4pPr>
            <a:lvl5pPr>
              <a:defRPr>
                <a:latin typeface="思源宋体 CN Heavy" pitchFamily="18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latin typeface="思源宋体 CN Heavy" pitchFamily="18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latin typeface="思源宋体 CN Heavy" pitchFamily="18" charset="-122"/>
                <a:ea typeface="微软雅黑" panose="020B0503020204020204" pitchFamily="34" charset="-122"/>
              </a:defRPr>
            </a:lvl1pPr>
          </a:lstStyle>
          <a:p>
            <a:fld id="{E9B957CC-A438-4D82-B305-22914934740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GIF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9.GIF"/><Relationship Id="rId10" Type="http://schemas.openxmlformats.org/officeDocument/2006/relationships/tags" Target="../tags/tag36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0.png"/><Relationship Id="rId10" Type="http://schemas.openxmlformats.org/officeDocument/2006/relationships/tags" Target="../tags/tag45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4.png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6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6.png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9.png"/><Relationship Id="rId10" Type="http://schemas.openxmlformats.org/officeDocument/2006/relationships/tags" Target="../tags/tag86.xml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6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1.png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3.png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49.png"/><Relationship Id="rId10" Type="http://schemas.openxmlformats.org/officeDocument/2006/relationships/tags" Target="../tags/tag111.xml"/><Relationship Id="rId1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1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1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4.png"/><Relationship Id="rId1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png"/><Relationship Id="rId1" Type="http://schemas.openxmlformats.org/officeDocument/2006/relationships/image" Target="../media/image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png"/><Relationship Id="rId1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1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1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1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2.png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1" Type="http://schemas.openxmlformats.org/officeDocument/2006/relationships/image" Target="../media/image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7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dignity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庄重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庄严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尊严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844800"/>
            <a:ext cx="121913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Even in defeat, 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held onto her dignity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refusing to let the loss define her.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475105"/>
            <a:ext cx="119881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As young people, we should learn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respect others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’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dignity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never do things that hurt others’ feelings or self-respect.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55" y="4584065"/>
            <a:ext cx="693674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stood up straight and looked at the rude man in the eye, his firm posture showing that he would not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give up his dignity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83565"/>
            <a:ext cx="119881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作为年轻人，我们应该学会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尊重他人的尊严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，绝不做伤害别人感情或自尊的事。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855" y="2322830"/>
            <a:ext cx="11877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即使在失败中，她也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保持着她的尊严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，拒绝让失败定义自己。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855" y="3513455"/>
            <a:ext cx="118789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他挺直腰板，直视那个粗鲁的男人，坚定的姿态表明他不会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放弃自己的尊严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845" y="4147185"/>
            <a:ext cx="2574925" cy="2560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salary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薪水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薪金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41605" y="4417695"/>
            <a:ext cx="819213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carefully folded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salary envelope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and put it in his pocket, then hurried home to give the money to his wife.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4775" y="1226185"/>
            <a:ext cx="117176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Worries about the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meager salary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kept him awake at night, wondering how to make ends meet.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41605" y="2771775"/>
            <a:ext cx="117779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company announced a 10% increase in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starting salary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for all new graduates.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1605" y="643890"/>
            <a:ext cx="11680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微薄薪水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的担忧让他夜不能寐，不知如何维持生计。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41605" y="2239645"/>
            <a:ext cx="11777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该公司宣布将所有新毕业生的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起薪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提高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10%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41605" y="3724910"/>
            <a:ext cx="1168082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他小心翼翼地把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工资信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封折好放进兜里，然后匆匆回家把钱交给妻子。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 descr="emoji钱袋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4375" y="4241165"/>
            <a:ext cx="2461260" cy="2461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absurd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:d/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荒谬的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荒唐的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450" y="3019425"/>
            <a:ext cx="117792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When he heard the story about the cat talking, 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thought it was absurd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and he couldn’t help but doubt if the storyteller was lying.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05" y="1536700"/>
            <a:ext cx="11811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It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’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 absurd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ignore the importance of environmental protection. If we keep damaging nature, we will face serious consequences.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50" y="4929505"/>
            <a:ext cx="802894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think your idea to skip the final exam and travel is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absurd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as the exam is crucial for your academic performance.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605" y="583565"/>
            <a:ext cx="11568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忽视环境保护的重要性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是荒唐的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，如果我们继续破坏自然，将会面临严重的后果。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605" y="2354580"/>
            <a:ext cx="11568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听到猫会说话的故事时，他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觉得很荒唐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，忍不住怀疑讲故事的人在撒谎。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8605" y="3972560"/>
            <a:ext cx="83261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我认为你跳过期末考试去旅行的想法很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荒唐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，因为这次考试对你的学业成绩至关重要。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 descr="猫和老鼠汤姆猫搓搓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725" y="3746500"/>
            <a:ext cx="2857500" cy="2857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582545" y="0"/>
            <a:ext cx="7774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appointment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预约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约会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委任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873375"/>
            <a:ext cx="119081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confirm our appointment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at 2 pm next Monday in your office to discuss the project details.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" y="1299845"/>
            <a:ext cx="1189101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 marked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important appointment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on his calendar with a bright red circle.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540885"/>
            <a:ext cx="685736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 office announces that all students need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make an appointment in advance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if they want to use the meeting room next week.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777875"/>
            <a:ext cx="11794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他用一个鲜红的圆圈在日历上标出了这个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重要的约会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821815"/>
            <a:ext cx="120053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尊敬的王女士，我写信是想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确认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我们下周一下午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点在您办公室讨论项目细节的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预约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3826510"/>
            <a:ext cx="1132649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学校办公室通知，所有学生若想在下周使用会议室，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需提前预约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485" y="4540885"/>
            <a:ext cx="3051175" cy="2052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nail	/ne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指甲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趾甲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vt.(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用钉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钉牢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0500" y="1105535"/>
            <a:ext cx="117614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When she saw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loose nail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on the chair, she felt a little anxious, fearing that someone might get hurt by it.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0" y="2998470"/>
            <a:ext cx="119526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his article, the author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compares small acts of kindness to tiny nails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saying they can hold up the “house” of human warmth.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0" y="4389755"/>
            <a:ext cx="9751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She managed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nail the final note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of the song perfectly, stunning the audience.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0" y="5729605"/>
            <a:ext cx="99314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young entrepreneur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nailed the investment pitch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securing one million dollars in funding.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90500" y="583565"/>
            <a:ext cx="11762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看到椅子上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松动的钉子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时，她有些焦虑，担心有人会被它弄伤。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65100" y="2045335"/>
            <a:ext cx="116649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在文章中，作者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将微小的善举比作细小的钉子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，称它们能支撑起人类温暖的 “房子”。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0" y="3867785"/>
            <a:ext cx="12192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她成功完美地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唱准了歌曲的最后一个音符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，震惊了观众。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0" y="5195570"/>
            <a:ext cx="11431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这位年轻企业家成功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拿下了投资提案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，获得了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100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万美元的资金。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 descr="27021f64-b45b-494e-859b-12454558208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32440" y="4460240"/>
            <a:ext cx="2305685" cy="2441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41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saleswoman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lzm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女售货员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女推销员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030" y="1273175"/>
            <a:ext cx="119399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My first job as a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saleswoma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n taught me invaluable lessons about communication and resilience.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030" y="3206115"/>
            <a:ext cx="765048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clothing store was brightly lit, and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saleswoman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stood by the window display, greeting every customer who walked in with a friendly smile.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667385"/>
            <a:ext cx="11568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我的第一份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女销售员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工作教会了我关于沟通和韧性的宝贵经验。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030" y="2252980"/>
            <a:ext cx="11939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这家服装店灯光明亮，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女售货员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站在橱窗陈列旁，对每个走进来的顾客都报以友好的微笑。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015" y="2977515"/>
            <a:ext cx="3850640" cy="2076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guilty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lti/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内疚的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有罪的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有过失的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0" y="2196465"/>
            <a:ext cx="120269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lowered his head and kicked the stone on the ground, his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guilty expression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showing that he knew he had made a mistake.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" y="1152525"/>
            <a:ext cx="1176401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I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feel guilty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for not being able to attend your birthday party last weekend.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100" y="3671570"/>
            <a:ext cx="83140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 guilty conscience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weighed heavily on him after he told the lie.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100" y="630555"/>
            <a:ext cx="9469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我为上周未能参加你的生日聚会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感到内疚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00" y="1674495"/>
            <a:ext cx="12026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他低下头，踢着地上的石头，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愧疚的神情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表明他知道自己犯了错。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20" y="3149600"/>
            <a:ext cx="87903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撒了谎之后，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一种内疚的良知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沉重地压在他身上。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2290" y="2607945"/>
            <a:ext cx="2759710" cy="3070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suspend	/s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spend/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悬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挂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暂停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暂缓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890" y="2106295"/>
            <a:ext cx="1205611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magician managed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suspend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a silver ball in mid-air, amazing the audience.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890" y="1149350"/>
            <a:ext cx="1185989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We urge the school to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suspend the use of single-use plastics in the cafeteria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85" y="3631565"/>
            <a:ext cx="708215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 announces that the sports meeting scheduled for tomorrow will be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suspended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due to bad weather; a new date will be announced later.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890" y="627380"/>
            <a:ext cx="99218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我们敦促学校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暂停在食堂使用一次性塑料制品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890" y="1605280"/>
            <a:ext cx="108267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魔术师成功地将一个银球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悬浮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在半空中，令观众惊叹。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525" y="2693035"/>
            <a:ext cx="7741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学校通知，因天气恶劣，原定于明天举行的运动会将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暂停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，新日期后续通知。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445" y="2817495"/>
            <a:ext cx="3183890" cy="3029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ladder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梯子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阶梯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0" y="1583690"/>
            <a:ext cx="119246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Looking at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tall ladder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leaning against the wall, she felt a little scared—she had never climbed such a high ladder before.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" y="2997835"/>
            <a:ext cx="119246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 saw education as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 ladder out of poverty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a chance for a better life.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4465320"/>
            <a:ext cx="5890260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warehouse was dim, and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wooden ladder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stood in the corner, its surface covered with dust and a few faint scratch marks.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100" y="630555"/>
            <a:ext cx="117944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看着靠墙放着的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高梯子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，她有些害怕，因为她以前从未爬过这么高的梯子。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00" y="2475865"/>
            <a:ext cx="11794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他将教育视为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摆脱贫困的阶梯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，一个获得更好生活的机会。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100" y="3512185"/>
            <a:ext cx="117944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这个旧仓库光线昏暗，角落里立着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一架木梯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，梯身满是灰尘，还有几道淡淡的划痕。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695" y="3980815"/>
            <a:ext cx="2641600" cy="2599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371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dismiss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让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某人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离开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解散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解雇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685" y="4363720"/>
            <a:ext cx="77616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dismisses all after-school activities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this week because of the mid-term exam; students should go home directly after class.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350" y="2519045"/>
            <a:ext cx="113436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She tried to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dismiss the negative thoughts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but they kept creeping back into her mind.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1043940"/>
            <a:ext cx="118833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castle stood on the hill, seeming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dismiss the modern world below as irrelevant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685" y="521970"/>
            <a:ext cx="10825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城堡矗立在山丘上，似乎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对山下现代世界不屑一顾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85" y="1997075"/>
            <a:ext cx="11571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她试图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摒弃那些消极的想法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，但它们不断地溜回她的脑海。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685" y="3472180"/>
            <a:ext cx="1178052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因期中考试，学校本周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暂停所有课外活动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，学生放学后需直接回家。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290" y="3994150"/>
            <a:ext cx="2915285" cy="2003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宇神PPT-1" descr="手机屏幕的截图&#10;&#10;低可信度描述已自动生成"/>
          <p:cNvPicPr>
            <a:picLocks noChangeAspect="1"/>
          </p:cNvPicPr>
          <p:nvPr/>
        </p:nvPicPr>
        <p:blipFill>
          <a:blip r:embed="rId1"/>
          <a:srcRect l="6459" t="-1" r="10876" b="-1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3" name="宇神PPT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6550"/>
            <a:ext cx="7809865" cy="662876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0" name="宇神PPT-3" descr="图标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407" y="3194825"/>
            <a:ext cx="1115570" cy="1112522"/>
          </a:xfrm>
          <a:prstGeom prst="rect">
            <a:avLst/>
          </a:prstGeom>
        </p:spPr>
      </p:pic>
      <p:pic>
        <p:nvPicPr>
          <p:cNvPr id="22" name="宇神PPT-4" descr="图标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892" y="4575121"/>
            <a:ext cx="819914" cy="819914"/>
          </a:xfrm>
          <a:prstGeom prst="rect">
            <a:avLst/>
          </a:prstGeom>
        </p:spPr>
      </p:pic>
      <p:sp>
        <p:nvSpPr>
          <p:cNvPr id="2" name="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1452880" y="160338"/>
            <a:ext cx="11022013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auto">
              <a:buNone/>
            </a:pPr>
            <a:r>
              <a:rPr sz="4400" b="1" strike="noStrike" cap="all" noProof="1" dirty="0">
                <a:solidFill>
                  <a:srgbClr val="F5670F"/>
                </a:solidFill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  <a:sym typeface="Times New Roman" panose="02020603050405020304" charset="0"/>
              </a:rPr>
              <a:t>活用教材词汇，靶向高考写作</a:t>
            </a:r>
            <a:endParaRPr sz="4400" b="1" strike="noStrike" cap="all" noProof="1" dirty="0">
              <a:solidFill>
                <a:srgbClr val="F5670F"/>
              </a:solidFill>
              <a:latin typeface="新宋体" panose="02010609030101010101" charset="-122"/>
              <a:ea typeface="新宋体" panose="02010609030101010101" charset="-122"/>
              <a:cs typeface="Arial" panose="020B0604020202020204" pitchFamily="34" charset="0"/>
              <a:sym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44420" y="1610360"/>
            <a:ext cx="74999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M7U1 </a:t>
            </a:r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单词拓展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53130" y="3194368"/>
            <a:ext cx="854075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auto">
              <a:buNone/>
            </a:pPr>
            <a:r>
              <a:rPr lang="en-US" sz="4400" b="1" strike="noStrike" noProof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汉仪文黑-55简" charset="0"/>
                <a:cs typeface="Arial" panose="020B0604020202020204" pitchFamily="34" charset="0"/>
                <a:sym typeface="Times New Roman" panose="02020603050405020304" charset="0"/>
              </a:rPr>
              <a:t>Science Fiction</a:t>
            </a:r>
            <a:endParaRPr lang="zh-CN" altLang="en-US" sz="4400" b="1" strike="noStrike" noProof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汉仪文黑-55简" charset="0"/>
              <a:cs typeface="Arial" panose="020B0604020202020204" pitchFamily="34" charset="0"/>
              <a:sym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declare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kle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表明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宣称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公布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500" y="1536700"/>
            <a:ext cx="115265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square was crowded with people, and a loudspeaker was used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declare the start of the festival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making the atmosphere even more lively.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0" y="583565"/>
            <a:ext cx="118433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广场上挤满了人，工作人员通过喇叭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宣布节日开始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，让气氛变得更加热闹。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2397760"/>
            <a:ext cx="1051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仪式一宣布开始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我校全体学生就欢呼起来。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3530" y="2828290"/>
            <a:ext cx="116173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instant the ceremony was declared open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 all the students in our school burst into cheers.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3775710"/>
            <a:ext cx="81438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我用不愉快的声音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说道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:“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我认为把我赚的钱全都上交不公平。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500" y="4795520"/>
            <a:ext cx="82061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In an unpleasant voice, I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declared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“I don't think it is fair to hand in all my earnings.”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075" y="3433445"/>
            <a:ext cx="2847340" cy="2863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whereas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z/	conj.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然而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但是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尽管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3261360"/>
            <a:ext cx="118116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north side of the mountain was covered with snow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whereas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south side was full of green grass and flowers, showing a strange contrast.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" y="1445895"/>
            <a:ext cx="118122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Whereas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some students think studying is boring, I believe it can bring us knowledge and open up our minds—we just need to find the right way to learn.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705" y="4643120"/>
            <a:ext cx="78232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Online learning offers flexibility,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whereas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traditional classrooms provide more direct interaction.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705" y="583565"/>
            <a:ext cx="116992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虽然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有些学生觉得学习枯燥，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我认为学习能带给我们知识、开阔眼界，我们只需找到正确的学习方法。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05" y="2399030"/>
            <a:ext cx="113099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山的北侧覆盖着积雪，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南侧却长满了青草和鲜花，呈现出奇特的对比。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05" y="4121150"/>
            <a:ext cx="10986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在线学习提供了灵活性，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而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传统课堂则提供更直接的互动。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905" y="4740910"/>
            <a:ext cx="3162935" cy="17849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rumour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ru:m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谣言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传闻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10" y="2828290"/>
            <a:ext cx="119208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This is to clarify that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rumour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about school closing early for summer is completely false.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795" y="1471930"/>
            <a:ext cx="115798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shook his head and told his classmates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not to spread the rumour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then took out his textbook to avoid further discussion.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795" y="4612640"/>
            <a:ext cx="582231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 office reminds all students not to spread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rumour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about the change of exam time; the official notice will be released soon.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795" y="686435"/>
            <a:ext cx="115798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他摇了摇头，告诉同学们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不要传播这个谣言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，然后拿出课本，避免再讨论下去。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795" y="2306320"/>
            <a:ext cx="11579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特此澄清，关于学校提前放暑假的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谣言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完全不实。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795" y="3781425"/>
            <a:ext cx="118484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学校办公室提醒所有学生，请勿传播考试时间变更的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谣言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，官方通知即将发布。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110" y="4434840"/>
            <a:ext cx="2788285" cy="21704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presume	/pr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zju:m/	vt.&amp;vi.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假设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假定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" y="2074545"/>
            <a:ext cx="118643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"I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presume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this is your first time here?" the guide asked with a friendly smile.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" y="1167130"/>
            <a:ext cx="1072896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event will be held outdoors,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presuming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the weather is favorable.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95" y="3429000"/>
            <a:ext cx="5369560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presumed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her parents would be angry with her for coming home late, so she walked slowly towards the door with a heavy heart.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740" y="521970"/>
            <a:ext cx="107289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此次活动将在室外举行，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前提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是天气良好。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740" y="1552575"/>
            <a:ext cx="11511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“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猜想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这是你第一次来这里吧？”向导带着友好的微笑问道。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740" y="2596515"/>
            <a:ext cx="1186434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推测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父母会因为自己回家晚而生气，于是心情沉重地慢慢走向家门。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5" y="3166110"/>
            <a:ext cx="3620770" cy="2810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fare	/fe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车费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船费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飞机票价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084580"/>
            <a:ext cx="118751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When she realized she had forgotten to bring money for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bus fare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, she felt anxious and didn’t know how to get home.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" y="2523490"/>
            <a:ext cx="120269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How did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local team fare in the national competition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? They won second place.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450" y="3997960"/>
            <a:ext cx="79984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bus fare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for students will be increased by 10% starting next month.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100" y="583565"/>
            <a:ext cx="1127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意识到自己忘了带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公交车费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，她很焦虑，不知道该怎么回家。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00" y="1998980"/>
            <a:ext cx="11374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当地队伍在全国比赛中表现如何？他们获得了第二名。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100" y="3479165"/>
            <a:ext cx="9824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学生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公交车票价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将从下月起上调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10%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940" y="3140710"/>
            <a:ext cx="1934210" cy="3098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weekly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wi:kli/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每周的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周刊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4455" y="1256665"/>
            <a:ext cx="116332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weekly market 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was long gone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, 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leaving only scattered rubbish and the scent of hay in the empty square.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5090" y="2844800"/>
            <a:ext cx="89979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This is to notify that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 weekly English Corner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will be temporarily moved to Room 301 this Friday.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4455" y="4203065"/>
            <a:ext cx="118592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memory of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our weekly gatherings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flooded back, filling her heart with warm nostalgia that lingered for hours.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4455" y="5768340"/>
            <a:ext cx="118592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As we keep up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our weekly volunteer work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we are not only helping others but also growing into more responsible people.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00330" y="583565"/>
            <a:ext cx="116332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每周一次的集市早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已散去，空荡荡的广场上只留下散落的垃圾和干草的气味。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0" y="2054860"/>
            <a:ext cx="1194435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特此通知，本周五的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每周英语角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将暂时移至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301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室举行。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marL="0" algn="l"/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4455" y="3630930"/>
            <a:ext cx="1185926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每周聚会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的回忆涌上心头，温暖的怀旧之情在她心中萦绕了许久。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84455" y="5007610"/>
            <a:ext cx="121081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坚持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每周的志愿工作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，我们不仅在帮助他人，也在成长为更有责任感的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marL="0" algn="l"/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人。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083040" y="2209800"/>
            <a:ext cx="2317750" cy="1381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582545" y="0"/>
            <a:ext cx="7668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on a ... basis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根据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以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的方式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基准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10" y="1142365"/>
            <a:ext cx="116503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man watered the flowers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on a regular basis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gently touching the petals as if they were his dear friends.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10" y="2600960"/>
            <a:ext cx="116497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hope we can share study notes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on a regular basis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to improve our academic performance together.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310" y="4059555"/>
            <a:ext cx="699198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local government has decided to collect household waste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on a separate basis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to promote recycling.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10" y="620395"/>
            <a:ext cx="12124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老人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定期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给花浇水，轻轻抚摸花瓣，仿佛它们是他的挚友。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095500"/>
            <a:ext cx="117176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我希望我们能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定期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分享学习笔记，共同提高学习成绩。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10" y="3533140"/>
            <a:ext cx="11762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当地政府已决定实施生活垃圾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分类收集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，以促进回收利用。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305" y="4129405"/>
            <a:ext cx="4064000" cy="2100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calculate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lkjule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计算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核算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预测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2713355"/>
            <a:ext cx="118427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The architect had 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calculated the angle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perfectly, allowing the morning sun to flood the entire living room.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730" y="1199515"/>
            <a:ext cx="118433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tried to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calculate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the time it would take to reach the station, anxiety creeping in as the sky grew darker.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" y="4631690"/>
            <a:ext cx="725614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Please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calculate your total score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according to the scoring standards and submit the result before this Sunday.</a:t>
            </a:r>
            <a:endParaRPr lang="en-US" altLang="zh-CN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" y="692150"/>
            <a:ext cx="117176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她试图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计算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到达车站的时间，天色渐暗，焦虑感悄然袭来。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610" y="2221230"/>
            <a:ext cx="11536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建筑师完美地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计算了角度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，让晨光可以洒满整个客厅。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610" y="3678555"/>
            <a:ext cx="70751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请根据评分标准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计算你的总分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，并在本周日前提交结果。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805" y="3429000"/>
            <a:ext cx="3914140" cy="2527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739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chairwoman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女主席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女董事长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女委员长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865" y="2987675"/>
            <a:ext cx="120021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chairwoman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stood up slowly, adjusted her clothes, and began to announce the result of the competition.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865" y="1512570"/>
            <a:ext cx="120015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chairwoman of the student union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I’m honored to stand here and share my plans for the upcoming school activities.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65" y="4931410"/>
            <a:ext cx="744220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portrait of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founding chairwoman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hung solemnly in the conference hall, watching over every meeting.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865" y="708025"/>
            <a:ext cx="11649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作为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学生会主席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，我很荣幸站在这里，分享我对即将到来的学校活动的规划。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865" y="2465705"/>
            <a:ext cx="12001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 女主席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缓缓站起身，整理了一下衣服，开始宣布比赛结果。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865" y="3872230"/>
            <a:ext cx="69672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创始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女主席的肖像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庄重地悬挂在会议厅里，注视着每一次会议。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845560"/>
            <a:ext cx="3771265" cy="2463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>
            <p:custDataLst>
              <p:tags r:id="rId3"/>
            </p:custDataLst>
          </p:nvPr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gramme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ɡ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重量单位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34010" y="1322070"/>
            <a:ext cx="1031049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Every gram of her strength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was devoted to holding back the tears.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73990" y="2346325"/>
            <a:ext cx="1013333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According to the recipe, you need to add exactly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250 grams of flour.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010" y="3923030"/>
            <a:ext cx="624268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shop displayed various spices,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each labeled with its weight in grammes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filling the air with a rich aroma.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73990" y="769620"/>
            <a:ext cx="78625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每一克的力气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都用来忍住眼泪。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34010" y="1874520"/>
            <a:ext cx="8759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根据食谱，你需要恰好加入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250克面粉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20" y="2868295"/>
            <a:ext cx="119049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这家老店陈列着各种香料，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每一种都标有克数重量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，空气中弥漫着浓郁的香气。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56045" y="3429000"/>
            <a:ext cx="4088765" cy="2706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740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fiction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小说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虚构的事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1331595"/>
            <a:ext cx="119411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We encourage students to donate their used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fiction books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to our school's "Reading Corner" to share the joy of reading.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2773680"/>
            <a:ext cx="116325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 lost himself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in the world of fiction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turning the pages of the novel feverishly, oblivious to the passing time. </a:t>
            </a:r>
            <a:endParaRPr lang="zh-CN" altLang="en-US" sz="2800" b="1" i="0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6880" y="4646295"/>
            <a:ext cx="684657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Mike waved his hands excitedly as he talked about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science fiction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mimicking the spaceship’s flight he had read about.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460" y="589280"/>
            <a:ext cx="112795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我们鼓励学生将用过的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小说书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捐给学校的“阅读角”，以分享阅读的乐趣。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en-US" altLang="zh-CN" sz="2400" b="1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charset="0"/>
              <a:ea typeface="仿宋" panose="02010609060101010101" charset="-122"/>
              <a:cs typeface="+mn-ea"/>
              <a:sym typeface="印品黑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" y="2251710"/>
            <a:ext cx="11941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他沉浸在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小说的世界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里，狂热地翻着书页，没有注意到时间的流逝。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460" y="3674110"/>
            <a:ext cx="116325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迈克谈论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那本科幻小说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时，兴奋地挥着手，模仿他读到的宇宙飞船飞行的样子。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4503420"/>
            <a:ext cx="3155950" cy="2138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/>
      <p:bldP spid="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flour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fla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面粉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谷物磨成的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粉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935" y="2829560"/>
            <a:ext cx="120827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sifted the flour into a large bowl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her fingers moving quickly and skillfully as she prepared to make cookies.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20" y="1417320"/>
            <a:ext cx="120497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smell of flour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reminded her of her grandmother’s homemade bread, bringing a sense of comfort to her lonely heart.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935" y="4735830"/>
            <a:ext cx="653288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Building a dream is like baking bread; it requires patience and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right amount of flour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—that is, effort.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240" y="708660"/>
            <a:ext cx="1194054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面粉的味道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让她想起了奶奶做的家常面包，给她孤独的心灵带来了慰藉。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240" y="2183130"/>
            <a:ext cx="1156843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把面粉筛进一个大碗里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，手指快速而熟练地动着，准备做饼干。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240" y="3782695"/>
            <a:ext cx="6939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构筑梦想就像烤面包，需要耐心和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适量的“面粉”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——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也就是努力。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 descr="做汤圆饺子面包和面团素材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520" y="3546475"/>
            <a:ext cx="3380740" cy="2755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>
            <p:custDataLst>
              <p:tags r:id="rId3"/>
            </p:custDataLst>
          </p:nvPr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venue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venju:/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活动场地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音乐厅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会场等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46685" y="2675890"/>
            <a:ext cx="120459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Stepping into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familiar venue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he was flooded with nostalgia for his high school years.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43840" y="1153160"/>
            <a:ext cx="120453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wedding venue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was decorated with thousands of fresh flowers, creating a fairy-tale atmosphere.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46685" y="4284980"/>
            <a:ext cx="63557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venue for the English speech contest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has been changed to the school auditorium; please arrive 15 minutes in advance.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46685" y="625475"/>
            <a:ext cx="11570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婚礼场地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用数千朵鲜花装饰，营造出童话般的氛围。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46685" y="2112010"/>
            <a:ext cx="10761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踏入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这个熟悉的场地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，他对高中时代的怀念涌上心头。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46685" y="3598545"/>
            <a:ext cx="1089787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英语演讲比赛的场地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已改为学校礼堂，请提前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15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分钟到达。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81800" y="4162425"/>
            <a:ext cx="3565525" cy="2477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salesman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lzm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售货员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推销员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25730" y="3236595"/>
            <a:ext cx="115919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crowded shopping mall,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salesman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stood by the counter, with various electronic products displayed around him, attracting many customers.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0" y="1353820"/>
            <a:ext cx="121913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story of the salesman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who insisted on delivering goods in the heavy rain touched many readers with his sense of responsibility.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37490" y="5338445"/>
            <a:ext cx="79279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My father,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salesman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taught me the importance of communication and perseverance.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0" y="723900"/>
            <a:ext cx="117176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那位冒大雨坚持送货的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推销员的故事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，用他的责任感打动了许多读者。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25730" y="2275840"/>
            <a:ext cx="118433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在拥挤的商场里，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推销员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站在柜台旁，周围陈列着各种电子产品，吸引了不少顾客。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25730" y="4197350"/>
            <a:ext cx="72859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我的父亲是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一名推销员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，他教会我沟通和坚持的重要性。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19060" y="4197350"/>
            <a:ext cx="3676650" cy="2114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alien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li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外星人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外国人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a.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陌生的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4625" y="2149475"/>
            <a:ext cx="120173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Surrounded by cheerful faces, she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felt utterly alien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like a creature from another planet.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625" y="1105535"/>
            <a:ext cx="102355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For a freshman, the huge campus can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feel a bit alien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at first.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74625" y="3861435"/>
            <a:ext cx="120173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Scientists have not found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any evidence of alien existence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so far, but they continue to explore the universe.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4625" y="5661025"/>
            <a:ext cx="88245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alien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’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 spaceship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landed in the quiet forest, with a soft blue light shining around it, illuminating the dark trees.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625" y="583565"/>
            <a:ext cx="11542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对于新生来说，巨大的校园起初可能会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让人觉得有点陌生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74625" y="1627505"/>
            <a:ext cx="11245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周围都是欢乐的面孔，她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感到完全格格不入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，像个外星人。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4625" y="3086100"/>
            <a:ext cx="117792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科学家们目前尚未发现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任何外星人存在的证据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，但他们仍在继续探索宇宙。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74625" y="4707890"/>
            <a:ext cx="85820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外星人的飞船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降落在寂静的森林里，周围散发着柔和的蓝光，照亮了漆黑的树木。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756650" y="4389120"/>
            <a:ext cx="2961640" cy="2018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739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pros and cons	/pr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nd 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nz/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事物的利与弊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支持与反对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75285" y="1033780"/>
            <a:ext cx="117170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Before making a decision, I suggest you carefully consider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pros and cons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of studying abroad and consult your parents.</a:t>
            </a:r>
            <a:r>
              <a:rPr lang="zh-CN" altLang="en-US" sz="2800" b="0" i="0">
                <a:latin typeface="Times New Roman" panose="02020603050405020304" charset="0"/>
                <a:ea typeface="仿宋" panose="02010609060101010101" charset="-122"/>
              </a:rPr>
              <a:t>。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8120" y="2498090"/>
            <a:ext cx="117176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article compares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pros and cons of online learning and offline learning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providing useful references for students.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98120" y="3873500"/>
            <a:ext cx="120694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silence in the room was heavy as everyone considered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pros and cons of the risky plan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98120" y="5617210"/>
            <a:ext cx="81514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We have discussed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pros and cons of this initiative 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and believe the benefits far outweigh the drawbacks.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21920" y="459740"/>
            <a:ext cx="1207008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做决定之前，我建议你仔细考虑出国留学的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利弊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，并咨询你的父母。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98120" y="1805940"/>
            <a:ext cx="11931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这篇文章对比了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线上学习和线下学习的优缺点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，为学生提供了有益的参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algn="l"/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考。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98120" y="3350895"/>
            <a:ext cx="11718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房间里一片沉重的寂静，每个人都在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考虑这个冒险计划的利弊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98120" y="4766310"/>
            <a:ext cx="75749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我们已经讨论了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这项倡议的利弊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，并相信利远大于弊。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30235" y="4598035"/>
            <a:ext cx="3092450" cy="1972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5" grpId="0"/>
      <p:bldP spid="5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blurred	/bl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模糊不清的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难以区分的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6030" y="5822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Tears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blurred her eyes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240" y="1508125"/>
            <a:ext cx="1157478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His figure blurred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as he ran at an incredible speed into the distance.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305" y="2433955"/>
            <a:ext cx="12037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My memories of that summer are now hazy and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blurred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but the feeling of joy remains.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305" y="4039870"/>
            <a:ext cx="119329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morning fog was thick, leaving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distant mountains and rivers blurred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as if the whole world was covered in a white veil.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305" y="5645785"/>
            <a:ext cx="86798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photo has faded over time,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with the faces of the people in it blurred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but the memories still clear.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240" y="58356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泪水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模糊了她的视线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240" y="986155"/>
            <a:ext cx="10389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他的身影变得模糊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，以惊人的速度跑向远方。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305" y="1925320"/>
            <a:ext cx="11762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我对那个夏天的记忆已经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模糊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，但快乐的感觉依然存在。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240" y="3267075"/>
            <a:ext cx="115754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晨雾很浓，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远处的山川河流都变得模糊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，仿佛整个世界都笼罩在一层白纱之中。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240" y="4827270"/>
            <a:ext cx="83883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这张老照片随着时间的流逝已经褪色，照片上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人们的面容虽然模糊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，但回忆依然清晰。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6010" y="4715510"/>
            <a:ext cx="2825750" cy="18649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>
            <p:custDataLst>
              <p:tags r:id="rId3"/>
            </p:custDataLst>
          </p:nvPr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52370" y="0"/>
            <a:ext cx="9739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superior	/su: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更好的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占优势的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更高的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superior to	/su: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 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更好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更胜一筹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2250" y="1422400"/>
            <a:ext cx="116503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Knowing that her skills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were superior to others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a sense of confidence as she stepped onto the competition stage.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22250" y="3078480"/>
            <a:ext cx="117563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 learn from others’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superior experiences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constantly improve ourselves to achieve better results.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22250" y="4303395"/>
            <a:ext cx="1165034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company is known for its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superior product quality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and customer care.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250" y="5547995"/>
            <a:ext cx="793686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natural scenery in this village is superior to that in the city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with fresh air and green mountains everywhere.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22250" y="953135"/>
            <a:ext cx="11217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知道自己的技能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优于他人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，她踏上比赛舞台时心中充满了自信。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22250" y="2367280"/>
            <a:ext cx="1196911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我们应该学习他人的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先进经验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，不断提升自己，以取得更好的成绩。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22250" y="3781425"/>
            <a:ext cx="11495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这家公司以其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卓越的产品质量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和客户服务而闻名。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2250" y="4734560"/>
            <a:ext cx="7579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这个村庄的自然风光比城市里的更优美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，空气清新，青山环绕。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59115" y="4825365"/>
            <a:ext cx="271780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4253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take over	/te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占上风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取而代之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接管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接手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" y="5039995"/>
            <a:ext cx="6902450" cy="1159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A sense of dread began to take over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as she realized she was completely lost.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21030"/>
            <a:ext cx="12085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即使学习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占用了我一天中的大部分时间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我还总是帮助妈妈做家务。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1122680"/>
            <a:ext cx="12192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Even though my studies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take up most of my day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 I always help my mother with the housework.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2550795"/>
            <a:ext cx="120821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I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took down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everything he mentioned and poured more effort to the project.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1998980"/>
            <a:ext cx="10486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记下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他提到的事项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更加投入到课题中。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3081020"/>
            <a:ext cx="11877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我的父母敦促我要有耐心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永远不要让消极的想法占据上风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885" y="3611245"/>
            <a:ext cx="11494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My parents urged me to be patient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never let negative thoughts take over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730" y="4163060"/>
            <a:ext cx="67767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当她意识到自己完全迷路时，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一种恐惧感开始占据心头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0" y="4239260"/>
            <a:ext cx="3384550" cy="2040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2" grpId="0"/>
      <p:bldP spid="12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912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inaction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无行动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不采取措施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7325" y="1729740"/>
            <a:ext cx="114725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story tells us that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inaction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the face of injustice will only encourage evil, so we should stand up bravely.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7325" y="4636770"/>
            <a:ext cx="7696200" cy="1167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We cannot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stand by in inaction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while our planet is in peril.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87325" y="680085"/>
            <a:ext cx="117792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这个故事告诉我们，面对不公时的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不作为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只会助长邪恶，所以我们应该勇敢站出来。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87325" y="2661285"/>
            <a:ext cx="1152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她再也无法忍受他的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不作为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，决定亲自出手解决这个问题。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87325" y="3183255"/>
            <a:ext cx="117792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She couldn’t stand his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inaction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any longer and decided to take matters into her own hands to solve the problem.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87325" y="4136390"/>
            <a:ext cx="11337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在我们的星球处于危险之中时，我们不能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袖手旁观、无所作为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5805" y="4636770"/>
            <a:ext cx="2622550" cy="2065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41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conflict with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nfl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kt w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ɪð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冲突或抵触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150" y="1151890"/>
            <a:ext cx="11859260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sank into an inner conflict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between her love of dancing  and her fear of performing in public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</a:rPr>
              <a:t>。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150" y="2950210"/>
            <a:ext cx="11730355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sank into an inner conflict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between sticking to his dream of being a pilot  and his father’s expectation.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150" y="5043170"/>
            <a:ext cx="773049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Please check your personal schedule to ensure it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does not conflict with the exam time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; any changes should be reported in advance.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150" y="521970"/>
            <a:ext cx="108267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914400">
              <a:lnSpc>
                <a:spcPct val="100000"/>
              </a:lnSpc>
            </a:pP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内心充满矛盾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，既热爱舞蹈又害怕公开表演。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150" y="2320290"/>
            <a:ext cx="1153287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914400">
              <a:lnSpc>
                <a:spcPct val="100000"/>
              </a:lnSpc>
            </a:pP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内心充满矛盾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，在坚持自己的飞行员梦与父亲的期待之间产生冲突。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150" y="4118610"/>
            <a:ext cx="73393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请核对个人日程，确保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不与考试时间冲突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，如有变动请提前报备。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5" name="图片 4" descr="战斗机飞行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480" y="3011170"/>
            <a:ext cx="3970020" cy="39700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740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fiction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小说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虚构的事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070" y="1536700"/>
            <a:ext cx="115385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 recommend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wonderful fiction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to you—it tells a touching story about friendship and courage.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70" y="3261995"/>
            <a:ext cx="731075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bookstore,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filled with piles of fiction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smelled of paper and ink, creating a warm and nostalgic atmosphere.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070" y="583565"/>
            <a:ext cx="116414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我写信是想给你推荐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一本很棒的小说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，它讲述了一个关于友谊与勇气的感人故事。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070" y="2489835"/>
            <a:ext cx="12012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堆满小说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的旧书店，弥漫着纸墨香，营造出温暖又怀旧的氛围。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190" y="3011805"/>
            <a:ext cx="3657600" cy="2768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labour	/'le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劳动者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体力劳动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vi.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奋斗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080" y="1167130"/>
            <a:ext cx="119329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respect every person’s labour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never waste the fruits of others’ hard work.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895" y="2475865"/>
            <a:ext cx="115862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She felt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immense labour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of carrying the secret alone was wearing her down.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9080" y="4059555"/>
            <a:ext cx="641731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Labour creates value and happiness; let’s work hard together to build a better future for our country.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065" y="583565"/>
            <a:ext cx="11262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尊重每个人的劳动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，绝不浪费他人辛勤工作的成果。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065" y="2060575"/>
            <a:ext cx="10680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她感到独自保守秘密的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巨大辛劳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正在把她拖垮。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065" y="3243580"/>
            <a:ext cx="1192657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劳动创造价值和幸福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，让我们共同努力，为国家建设更美好的未来。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390" y="3904615"/>
            <a:ext cx="3155315" cy="2330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018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leather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ðə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皮革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;[pl.]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皮衣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皮外套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880" y="2505710"/>
            <a:ext cx="112807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bought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leather wallet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as a birthday gift for you; I hope you will like this practical and durable present.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690" y="1105535"/>
            <a:ext cx="1085850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smell of old leather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in the study evoked memories of her grandfather.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6880" y="4135755"/>
            <a:ext cx="71945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 carefully polished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leather saddle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until it shone.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420" y="583565"/>
            <a:ext cx="10986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书房里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旧皮革的气味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唤起了她对祖父的回忆。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6880" y="1552575"/>
            <a:ext cx="116351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我给你买了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一个皮钱包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作为生日礼物，希望你喜欢这份实用又耐用的礼物。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880" y="3536315"/>
            <a:ext cx="11148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他仔细地擦拭着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皮革马鞍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，直到它闪闪发光。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155" y="3014980"/>
            <a:ext cx="3111500" cy="3195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lever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li:v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操纵杆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杠杆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880" y="2835910"/>
            <a:ext cx="114814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Knowledge is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 lever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that can move the world.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220" y="1330325"/>
            <a:ext cx="116820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wondered if he could use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small lever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to open the locked door, his mind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racing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with possible solutions.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915" y="4208145"/>
            <a:ext cx="595185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Engineers used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special lever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move the huge stone without causing any damage to the surrounding buildings.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220" y="521970"/>
            <a:ext cx="114814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他想知道是否能用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这个小杠杆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打开锁着的门，大脑飞速运转思考可能的办法。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915" y="22987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知识是能撬动世界的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杠杆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220" y="3255010"/>
            <a:ext cx="116827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工程师们使用了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一种特殊的杠杆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来移动这块巨石，没有对周围建筑造成任何损坏。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530" y="3910330"/>
            <a:ext cx="3175000" cy="2056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06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panel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nl/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控制板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仪表盘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专家咨询组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730" y="3012440"/>
            <a:ext cx="69234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Facing the panel of judges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a little nervous but tried to stay calm to show her best performance.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1321435"/>
            <a:ext cx="119405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pressed the buttons on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control panel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carefully, adjusting the temperature and humidity in the greenhouse.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730" y="691515"/>
            <a:ext cx="11591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他仔细按动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控制面板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上的按钮，调节温室里的温度和湿度。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" y="2274570"/>
            <a:ext cx="1159192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面对评委团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，她感到有些紧张，但努力保持冷静，展现出最佳状态。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510" y="3012440"/>
            <a:ext cx="3575050" cy="2774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inch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英寸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等于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2.54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厘米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6835" y="1209040"/>
            <a:ext cx="12192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cat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inched forward slowly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its eyes fixed on the bird resting on the branch, ready to pounce at any moment.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6835" y="3688080"/>
            <a:ext cx="119081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story, the little boy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inched his way through the narrow cave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overcoming fear to find his lost dog.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6835" y="2548890"/>
            <a:ext cx="116414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I feel like I'm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improving my English by inches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but I won't give up.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6835" y="460375"/>
            <a:ext cx="119081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小猫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慢慢向前挪动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，眼睛紧紧盯着树枝上休息的小鸟，随时准备扑上去。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6835" y="1998980"/>
            <a:ext cx="115208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我感觉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我的英语正在一点点进步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，但我不会放弃。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6835" y="3049905"/>
            <a:ext cx="1211580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在故事中，小男孩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慢慢穿过狭窄的山洞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，克服恐惧找到了丢失的小狗。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0" y="4766945"/>
            <a:ext cx="7345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4.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一点一点地穿过狭窄的通道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0" y="5257800"/>
            <a:ext cx="9275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inched his way through the narrow passage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454265" y="4328795"/>
            <a:ext cx="2965450" cy="2091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/>
      <p:bldP spid="5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backwards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kw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dz/	ad.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向后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倒着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往回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25" y="2782570"/>
            <a:ext cx="1136459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took a step backwards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startled by the sudden appearance of the figure.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167130"/>
            <a:ext cx="119881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Students are not allowed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walk backwards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the corridor to avoid accidents such as collisions.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25" y="583565"/>
            <a:ext cx="10227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学生不得在走廊里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倒着走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，以免发生碰撞等意外。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25" y="2120265"/>
            <a:ext cx="9098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后退了一步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，被突然出现的人影吓了一跳。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550" y="3656965"/>
            <a:ext cx="3881755" cy="2303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grip	/gr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p/	vt.&amp;vi.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紧握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抓紧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16965"/>
            <a:ext cx="12192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Fear took a tight grip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on her as she heard the strange noise coming from the dark room.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636010"/>
            <a:ext cx="121913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times of difficulty, it’s important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keep a grip on your courage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never give up easily.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94995"/>
            <a:ext cx="11616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听到黑暗的房间里传来奇怪的声音，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恐惧紧紧攫住了她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070100"/>
            <a:ext cx="7938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请别走。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”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紧紧抓住她的手臂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230" y="2592070"/>
            <a:ext cx="10229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“Please don't go,” he said,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gripping her arm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3114040"/>
            <a:ext cx="107448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遇到困难时，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保持勇气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、不轻易放弃是很重要的。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45891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惊恐万状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9230" y="51841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was gripped by a feeling of panic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36085"/>
            <a:ext cx="2847975" cy="2418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5" grpId="0"/>
      <p:bldP spid="5" grpId="1"/>
      <p:bldP spid="12" grpId="0"/>
      <p:bldP spid="1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hazy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zi/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模糊的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朦胧的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困惑的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213485"/>
            <a:ext cx="12192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poem uses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hazy images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express the author’s subtle emotions, leaving readers room for imagination.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220" y="4842510"/>
            <a:ext cx="64192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hazy morning sun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filtered through the leaves, casting soft shadows on the ground of the forest.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21970"/>
            <a:ext cx="1190688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这首诗用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朦胧的意象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表达了作者细腻的情感，给读者留下了想象空间。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220" y="2182495"/>
            <a:ext cx="10858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空气稀薄而清新，弥漫着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朦胧的阳光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与霜霭。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220" y="2704465"/>
            <a:ext cx="1051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air was thin and crisp, filled with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hazy sunshine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and frost.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220" y="3226435"/>
            <a:ext cx="80486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对那些早先的岁月我有着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朦胧的记忆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760" y="3764280"/>
            <a:ext cx="8420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 have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hazy memory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of those early years.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220" y="4303395"/>
            <a:ext cx="11256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朦胧的晨阳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透过树叶，在森林的地面上投下柔和的阴影。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135" y="4808220"/>
            <a:ext cx="2634615" cy="18783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5" grpId="0"/>
      <p:bldP spid="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582545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niece	/ni:s/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侄女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外甥女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975" y="2736850"/>
            <a:ext cx="655637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garden full of flowers,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niece chased butterflies happily,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her laughter echoing in the air.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80465"/>
            <a:ext cx="114242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She knelt down and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hugged her niece tightly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promising to visit more often.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610" y="621030"/>
            <a:ext cx="10551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她跪下来，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紧紧地拥抱她的侄女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，承诺会更经常来看她。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610" y="1819910"/>
            <a:ext cx="1113218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在开满鲜花的花园里，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侄女开心地追逐着蝴蝶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，笑声在空中回荡。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350" y="2459355"/>
            <a:ext cx="4241165" cy="2914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fetch	/fet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vt.(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去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拿来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去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请来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9855" y="2580640"/>
            <a:ext cx="114915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rescue team sent a helicopter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fetch the trapped tourists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mountain after the heavy snow.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0" y="1105535"/>
            <a:ext cx="121926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little dog ran into the forest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fetch the stick thrown by its owner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with birds singing around it.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24790" y="4209415"/>
            <a:ext cx="86995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antique vase you mentioned might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fetch a high price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at the auction.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09855" y="583565"/>
            <a:ext cx="12520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小狗跑进森林去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捡主人扔出去的树枝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，周围鸟儿在歌唱。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09855" y="1998980"/>
            <a:ext cx="111817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大雪过后，救援队派出直升机去山上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接被困的游客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09855" y="3500755"/>
            <a:ext cx="917829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你提到的那个古董花瓶在拍卖会上可能会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卖个高价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288145" y="3471545"/>
            <a:ext cx="2713355" cy="2009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test out	/test 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检验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测试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5100" y="1203960"/>
            <a:ext cx="118719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carefully pressed the buttons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test out the device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her eyes fixed on the screen to check the data.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5100" y="2663190"/>
            <a:ext cx="95211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Before I buy it, could I come to your house to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test out the keyboard you recommended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?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65100" y="4283710"/>
            <a:ext cx="96577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With a nervous heart, he was eager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test out his newly acquired social skills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at the party.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65100" y="601980"/>
            <a:ext cx="11871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她小心翼翼地按动按钮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测试这个设备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，眼睛紧盯着屏幕查看数据。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65100" y="2033270"/>
            <a:ext cx="11553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在我购买之前，我能来你家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试试你推荐的那个键盘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吗？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65100" y="3724275"/>
            <a:ext cx="1079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他心怀紧张，渴望在聚会上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检验他新学到的社交技巧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97900" y="4785360"/>
            <a:ext cx="2797175" cy="1756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handkerchief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手帕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纸巾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105535"/>
            <a:ext cx="979170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In the past,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 handkerchief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was not just a utility but a piece of art.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155825"/>
            <a:ext cx="118440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took out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clean handkerchief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gently wiped the sweat from his forehead after running for a long time.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485" y="4159250"/>
            <a:ext cx="71850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story revolves around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handkerchief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that carries the deep friendship between two girls.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83565"/>
            <a:ext cx="979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在过去，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手帕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不仅是一件实用品，更是一件艺术品。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630680"/>
            <a:ext cx="12192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跑了很长时间后，他拿出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一块干净的手帕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，轻轻擦去额头上的汗水。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835" y="3108960"/>
            <a:ext cx="73063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这个故事围绕着一块承载着两个女孩深厚友谊的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手帕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展开。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010" y="2797810"/>
            <a:ext cx="3407410" cy="2314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lamp	/l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mp/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灯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台灯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730" y="2394585"/>
            <a:ext cx="114890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street was lined with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street lamps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their warm yellow light illuminating the path for late-night passers-by.</a:t>
            </a:r>
            <a:r>
              <a:rPr lang="zh-CN" altLang="en-US" sz="2800" b="0" i="0">
                <a:latin typeface="Times New Roman" panose="02020603050405020304" charset="0"/>
                <a:ea typeface="仿宋" panose="02010609060101010101" charset="-122"/>
              </a:rPr>
              <a:t>。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730" y="1228090"/>
            <a:ext cx="112464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street lamps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flickered to life one by one as dusk settled over the city.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905" y="4171950"/>
            <a:ext cx="732345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poem uses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image of a lamp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symbolize hope, encouraging people to keep going in difficult times.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" y="583565"/>
            <a:ext cx="93535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暮色笼罩城市，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街灯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一盏接一盏地闪烁亮起。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730" y="1750060"/>
            <a:ext cx="1206563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这条老街两旁排列着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路灯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，温暖的黄色灯光为深夜的路人照亮了道路。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730" y="3218815"/>
            <a:ext cx="7193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这首诗用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灯的意象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象征希望，鼓励人们在困难时期坚持下去。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(应用文）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360" y="3075940"/>
            <a:ext cx="4181475" cy="2847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8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turn out	/t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:n 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关掉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熄灭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在场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使朝外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870" y="2414270"/>
            <a:ext cx="11861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It turns out that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helping others realize their dreams gave me more pleasure.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870" y="1022350"/>
            <a:ext cx="118605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It turned out that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missing child was hiding in his friend’s house, and he was found safe and sound.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870" y="3646170"/>
            <a:ext cx="59931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turned out his pockets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searching for the lost key.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70" y="572135"/>
            <a:ext cx="10341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结果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发现失踪的孩子藏在他朋友家，现已平安找到。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870" y="1975485"/>
            <a:ext cx="10971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事实证明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帮助别人实现他们的梦想让我更快乐。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870" y="3030220"/>
            <a:ext cx="68446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把口袋翻出来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，寻找丢失的钥匙。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7535" y="3030220"/>
            <a:ext cx="3691890" cy="2717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pace	/pe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速度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步伐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确定速度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235" y="4115435"/>
            <a:ext cx="616204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hikers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quickened their pace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as the sun set, trying to reach the campsite before dark.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83565"/>
            <a:ext cx="10761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按照自己的进度学习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不要灰心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你一定会取得进步的。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855" y="1101725"/>
            <a:ext cx="116078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Study at your own pace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and never lose heart, and you will make progress in time.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855" y="2054860"/>
            <a:ext cx="10858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她在厨房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踱来踱去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然后遛达到大门口又回来。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855" y="2573020"/>
            <a:ext cx="116078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paced up and down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in the kitchen, and then wandered down to the gate and back.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855" y="3526155"/>
            <a:ext cx="11972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太阳下山时，徒步旅行者们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加快了步伐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，试图在天黑前到达营地。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185" y="4352925"/>
            <a:ext cx="3875405" cy="2037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5" grpId="0"/>
      <p:bldP spid="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pace	/pe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速度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步伐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确定速度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2885" y="4269740"/>
            <a:ext cx="9889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Ted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paced the floor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restlessly. 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855" y="998855"/>
            <a:ext cx="95821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runners have noticeably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quickened their pace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 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855" y="58356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赛跑者明显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加快了脚步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855" y="16148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向前走了两步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2885" y="21348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took two paces forward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26460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她在屋子外面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来回走着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885" y="3113405"/>
            <a:ext cx="8211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paced back and forth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outside the room.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855" y="36899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特德焦躁地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在屋里走来走去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05" y="2066925"/>
            <a:ext cx="3850005" cy="2392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1" grpId="0"/>
      <p:bldP spid="11" grpId="1"/>
      <p:bldP spid="4" grpId="0"/>
      <p:bldP spid="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fall away	/f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:l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逐渐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减少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消失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105535"/>
            <a:ext cx="119399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As she walked forward bravely, the fear in her heart gradually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fell away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replaced by confidence.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855" y="2642235"/>
            <a:ext cx="118300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hope that the misunderstandings between us will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fall away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we can become good friends again.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55" y="4512945"/>
            <a:ext cx="67094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As they ascended, the city lights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fell away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behind them, replaced by the quiet darkness of the mountains. 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83565"/>
            <a:ext cx="11718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随着她勇敢地向前走，心中的恐惧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逐渐消失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，取而代之的是自信。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855" y="2058670"/>
            <a:ext cx="11116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我希望我们之间的误会能够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消除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，我们能重新成为好朋友。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855" y="3656965"/>
            <a:ext cx="118300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当他们向上攀登时，城市的灯光在身后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逐渐消失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，被山中寂静的黑暗所取代。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265" y="4245610"/>
            <a:ext cx="3382645" cy="23653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division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分开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分隔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差异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除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法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13995" y="2459990"/>
            <a:ext cx="118275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division between the two friends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made her sad, and she hoped they could reconcile soon.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9855" y="1304925"/>
            <a:ext cx="120827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 overcome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division between different groups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work together for the common goal of our school.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0" y="4178300"/>
            <a:ext cx="72904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river formed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natural division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between the two villages, with a small bridge connecting them.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09855" y="583565"/>
            <a:ext cx="1208214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我们应该克服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不同群体之间的隔阂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，为了学校的共同目标而共同努力。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0" y="2058670"/>
            <a:ext cx="1160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两个朋友之间的分歧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让她很伤心，她希望他们能尽快和解。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09855" y="3373120"/>
            <a:ext cx="1193101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这条河成为了两个村庄之间的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天然分界线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，一座小桥将它们连接起来。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90435" y="3937000"/>
            <a:ext cx="3230880" cy="2090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8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puff	/p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f/	n.(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烟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气等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一缕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少量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喘息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75" y="1105535"/>
            <a:ext cx="110705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With a puff of resignation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she accepted the inevitable outcome.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75" y="4041458"/>
            <a:ext cx="5080000" cy="1814830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took a puff of the warm milk tea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feeling the sweetness spread through her body and lifting her mood.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175" y="583565"/>
            <a:ext cx="10509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带着一声无奈的叹息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，她接受了这个不可避免的结果。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175" y="16275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爬坡弄得我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有点喘息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起来。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75" y="2051685"/>
            <a:ext cx="10373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 was starting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puff a little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from the climb.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175" y="25285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烟囱冒出了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袅袅白烟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175" y="3065145"/>
            <a:ext cx="11071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Puffs of white smok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e came from the chimney.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175" y="3601720"/>
            <a:ext cx="11794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喝了一小口温热的奶茶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，感觉甜味在全身蔓延，心情也变好了。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45" y="1627505"/>
            <a:ext cx="2658745" cy="1713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505" y="4207510"/>
            <a:ext cx="3261995" cy="2075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5" grpId="0"/>
      <p:bldP spid="5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9363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urge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强烈的欲望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冲动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催促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have an urge to	/h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有强烈的欲望做某事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9700" y="1375410"/>
            <a:ext cx="118929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urgent sound of the siren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urged the firefighters to rush to the scene of the fire as quickly as possible.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39700" y="853440"/>
            <a:ext cx="10583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急促的警笛声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催促着消防员们尽快赶到火灾现场。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39700" y="2225675"/>
            <a:ext cx="11247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坚决要求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我们学生经常锻炼以保持身体健康和精力充沛。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38760" y="2651125"/>
            <a:ext cx="115766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It is urged that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we students take regular exercise to keep fit and energetic.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39700" y="3120390"/>
            <a:ext cx="10245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我感到很尴尬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但我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抑制了想跑下台的冲动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38760" y="3597910"/>
            <a:ext cx="104851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 was embarrassed, but I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fought the urge to run off the stage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39700" y="4109720"/>
            <a:ext cx="11367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一阵突如其来的想哭的冲动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淹没了他，但她咬住嘴唇忍住了。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38760" y="4631055"/>
            <a:ext cx="11148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sudden urge to cry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overwhelmed her, but she bit her lip and held it back.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700" y="5099050"/>
            <a:ext cx="62731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每当我看到日落，我总有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一股想与你分享其美丽的冲动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9700" y="587883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Whenever I see a sunset, I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have an urge to share its beauty with you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7515" y="5099050"/>
            <a:ext cx="2371725" cy="1495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698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random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随机的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不可思议的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3520" y="2484755"/>
            <a:ext cx="117455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room was filled with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random objects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collected from his travels around the world.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730" y="1105535"/>
            <a:ext cx="120656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felt nervous when 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was chosen at random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answer the question, but she tried her best to think of the answer.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520" y="4058920"/>
            <a:ext cx="730885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 study shows that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random acts of kindness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can not only help others but also improve one’s own happiness.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583565"/>
            <a:ext cx="11568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被随机选中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回答问题时，她感到很紧张，但还是努力思考答案。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730" y="1998980"/>
            <a:ext cx="10809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房间里堆满了他周游世界时收集的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各种随机物品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730" y="3289935"/>
            <a:ext cx="8463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一项研究表明，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随机的善举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不仅能帮助他人，还能提升自己的幸福感。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010" y="3154045"/>
            <a:ext cx="3279775" cy="1762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bonus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意外收获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奖金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红利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26390" y="1590040"/>
            <a:ext cx="12037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sunny weather was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welcome bonus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for the picnic, making the lakeside venue even more beautiful.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36880" y="3486785"/>
            <a:ext cx="109512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skills you learn in this club are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 bonus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that will benefit you long after you graduate.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36880" y="5455920"/>
            <a:ext cx="702310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jumped up from his chair as soon as he received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bonus letter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waving it in front of his family to share the good news.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26390" y="749300"/>
            <a:ext cx="11391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晴朗的天气是这次野餐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一个受欢迎的额外收获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，让湖边的场地更加美丽。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36880" y="2543175"/>
            <a:ext cx="114071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你们在这个俱乐部学到的技能是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一项额外收获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，将在你们毕业很久以后仍使你们受益。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26390" y="4439920"/>
            <a:ext cx="11517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一收到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奖金通知信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，他就从椅子上跳了起来，在家人面前挥舞着信件分享这个好消息。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2215" y="4937760"/>
            <a:ext cx="2415540" cy="1901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maximum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最大极限的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最大量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713355"/>
            <a:ext cx="119557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tried her maximum effort to finish the race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even though her legs were sore and she wanted to give up.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730" y="1141095"/>
            <a:ext cx="119557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To achieve the maximum effect of learning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I suggest you make a detailed study plan and stick to it.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365" y="4071620"/>
            <a:ext cx="69697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pushed herself to the maximum of her endurance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refusing to give up.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" y="478790"/>
            <a:ext cx="1195641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为了达到最佳学习效果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，我建议你制定详细的学习计划并坚持下去。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365" y="2160905"/>
            <a:ext cx="11729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尽管双腿酸痛、想要放弃，她还是尽了最大努力完成比赛。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365" y="3549650"/>
            <a:ext cx="9098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将自己推到了忍耐的极限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，拒绝放弃。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315" y="3666490"/>
            <a:ext cx="2949575" cy="2006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8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explode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spl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d/	vi.&amp;vt.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爆炸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爆破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335" y="1105535"/>
            <a:ext cx="120516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audience exploded into applause 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at the end of the powerful speech.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35" y="4055745"/>
            <a:ext cx="577596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children watched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fireworks explode in the sky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cheering excitedly as the colorful lights lit up the night.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" y="2149475"/>
            <a:ext cx="121907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 loud noise came from the distance, and then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old building exploded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sending smoke and debris into the air.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583565"/>
            <a:ext cx="11716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在有力的演讲结束时，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观众爆发出掌声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" y="1614805"/>
            <a:ext cx="12190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远处传来一声巨响，接着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那座旧建筑爆炸了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，烟雾和碎片飞向空中。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" y="3102610"/>
            <a:ext cx="121907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孩子们看着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烟花在天空中绽放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，当五彩斑斓的灯光照亮夜空时，他们兴奋地欢呼起来。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230" y="3697605"/>
            <a:ext cx="4227195" cy="23190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/>
      <p:bldP spid="5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jolt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震动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摇晃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颠簸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使震动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985" y="369506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bus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jolted to a halt. 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985" y="1043940"/>
            <a:ext cx="120580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sudden jolt of the car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made her heart race, and she grabbed the armrest tightly in fear.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060" y="4853305"/>
            <a:ext cx="56153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 was jolted by the news of your illness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; I hope you will recover soon and take good care of yourself.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85" y="521970"/>
            <a:ext cx="11939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汽车突然颠簸了一下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，让她心跳加速，恐惧地紧紧抓住扶手。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985" y="19970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她看到他时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心里咯噔一下子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985" y="24574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Her heart jolted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when she saw him.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985" y="2874645"/>
            <a:ext cx="6817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火辣辣的一记巴掌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使她惊呆了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985" y="32981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A stinging slap across the face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jolted her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3985" y="37522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公共汽车猛地一颠停了下来。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0" y="4274185"/>
            <a:ext cx="118471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听到你生病的消息我很震惊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，希望你早日康复，好好照顾自己。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570" y="1668780"/>
            <a:ext cx="3514725" cy="1981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3" grpId="0"/>
      <p:bldP spid="3" grpId="1"/>
      <p:bldP spid="5" grpId="0"/>
      <p:bldP spid="5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flip	/fl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p/	v.(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快速翻转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手指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轻抛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595" y="3611245"/>
            <a:ext cx="11876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flipped through the magazine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looking for the letters page. 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255" y="1091565"/>
            <a:ext cx="118941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wind flipped the pages of the newspaper on the table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and the sun shone through the window, making the words glow softly.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595" y="4654550"/>
            <a:ext cx="77216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We cannot simply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flip a switch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and solve all problems; it requires persistent effort.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255" y="583565"/>
            <a:ext cx="12056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风吹翻了桌上的报纸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，阳光透过窗户照射进来，让文字柔和地发光。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255" y="20300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感到心潮澎湃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0200" y="20300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felt her heart flip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255" y="25209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翻了一个身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坐了起来。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3650" y="25673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flipped over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and sat up.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255" y="30886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浏览杂志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寻找读者来信页。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255" y="4060190"/>
            <a:ext cx="11893550" cy="553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我们不能简单地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按个开关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就解决所有问题；这需要持续的努力。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marL="0" indent="0" algn="l"/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7795" y="1563370"/>
            <a:ext cx="3164205" cy="2047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3" grpId="0"/>
      <p:bldP spid="3" grpId="1"/>
      <p:bldP spid="5" grpId="0"/>
      <p:bldP spid="5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stun	/st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使震惊，使昏迷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090" y="1105535"/>
            <a:ext cx="105314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 stunning beauty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of the valley left them all speechless.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090" y="4215130"/>
            <a:ext cx="575754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beautiful scenery of the snow-capped mountains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stunned all the tourists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who stopped to take photos one after another.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80" y="583565"/>
            <a:ext cx="11866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山谷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令人惊叹的美景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让他们全都说不出话来。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090" y="1584325"/>
            <a:ext cx="8015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在峰顶看到的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景色使他们惊叹不已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090" y="1998980"/>
            <a:ext cx="105308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They were stunned by the view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from the summit.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090" y="25831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吉米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目瞪口呆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的坐在板凳上。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880" y="31070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Stunned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 Jimmy sat on the bench. 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090" y="3630930"/>
            <a:ext cx="113779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雪山的美丽景色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让所有游客都惊叹不已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，他们纷纷停下来拍照。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415" y="4235450"/>
            <a:ext cx="2694305" cy="18186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5" grpId="0"/>
      <p:bldP spid="5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stun	/st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使震惊，使昏迷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760" y="1107440"/>
            <a:ext cx="94456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There was a stunned silence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when I told them the news.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955" y="583565"/>
            <a:ext cx="8589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我把消息讲了后，他们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惊愕得哑然一片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940" y="1631315"/>
            <a:ext cx="119100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6.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这个意外的好消息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让她惊呆了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，过了几秒钟她才反应过来，露出了灿烂的笑容。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940" y="2489835"/>
            <a:ext cx="114357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was stunned by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unexpected good news, and it took her a few seconds to react with a big smile.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940" y="3429000"/>
            <a:ext cx="9981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7.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突然的巨响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让他不知所措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，站在那里一动不动。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6880" y="3950970"/>
            <a:ext cx="53854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sudden loud noise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stunned him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and he stood there motionless, not knowing what to do.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885" y="3950970"/>
            <a:ext cx="4027805" cy="2247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2" grpId="0"/>
      <p:bldP spid="12" grpId="1"/>
      <p:bldP spid="14" grpId="0"/>
      <p:bldP spid="14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mud	/m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泥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泥浆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18770" y="2712085"/>
            <a:ext cx="11303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After the heavy rain, the road was covered in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thick mud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making it difficult for people to walk.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18770" y="1105535"/>
            <a:ext cx="11176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heavy rain caused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mudslides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mountainous area, and the local government has launched rescue work immediately.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18770" y="4699000"/>
            <a:ext cx="65747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Her thoughts were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as thick as mud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, unable to form a clear plan.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91135" y="583565"/>
            <a:ext cx="11430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大雨导致山区发生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泥石流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，当地政府已立即启动救援工作。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18770" y="2128520"/>
            <a:ext cx="11399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大雨过后，路上布满了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厚厚的泥巴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，让人们难以行走。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18770" y="3673475"/>
            <a:ext cx="62992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她的思绪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如泥浆般浑浊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，无法形成一个清晰的计划。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1195" y="3429000"/>
            <a:ext cx="3089275" cy="2329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over statement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夸大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夸张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590" y="1170305"/>
            <a:ext cx="111404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To say she was disappointed would be an overstatement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; she was utterly devastated.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590" y="2832735"/>
            <a:ext cx="117551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realized that his praise was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an overstatement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but she still felt happy because it showed his kindness.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955" y="4396105"/>
            <a:ext cx="77457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article warns readers not to believe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overstatement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some advertisements and to make rational purchases.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590" y="647065"/>
            <a:ext cx="96767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说她失望是轻描淡写了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；她是彻底崩溃了。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4955" y="1982470"/>
            <a:ext cx="114427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她意识到他的赞扬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有些夸大其词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，但还是感到很高兴，因为这体现了他的善意。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590" y="3749040"/>
            <a:ext cx="1175512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这篇文章提醒读者不要相信一些广告中的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夸大宣传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，要理性消费。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685" y="4271010"/>
            <a:ext cx="1931670" cy="2307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宇神PPT-1" descr="手机屏幕的截图&#10;&#10;低可信度描述已自动生成"/>
          <p:cNvPicPr>
            <a:picLocks noChangeAspect="1"/>
          </p:cNvPicPr>
          <p:nvPr/>
        </p:nvPicPr>
        <p:blipFill>
          <a:blip r:embed="rId1"/>
          <a:srcRect l="6459" t="-1" r="10876" b="-1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pic>
        <p:nvPicPr>
          <p:cNvPr id="63" name="宇神PPT-2"/>
          <p:cNvPicPr>
            <a:picLocks noChangeAspect="1"/>
          </p:cNvPicPr>
          <p:nvPr/>
        </p:nvPicPr>
        <p:blipFill>
          <a:blip r:embed="rId2"/>
          <a:srcRect t="-24036"/>
          <a:stretch>
            <a:fillRect/>
          </a:stretch>
        </p:blipFill>
        <p:spPr>
          <a:xfrm flipH="1">
            <a:off x="1866900" y="1050129"/>
            <a:ext cx="10325100" cy="580786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1" name="宇神PPT-7"/>
          <p:cNvPicPr>
            <a:picLocks noChangeAspect="1"/>
          </p:cNvPicPr>
          <p:nvPr/>
        </p:nvPicPr>
        <p:blipFill>
          <a:blip r:embed="rId3"/>
          <a:srcRect t="-39005"/>
          <a:stretch>
            <a:fillRect/>
          </a:stretch>
        </p:blipFill>
        <p:spPr>
          <a:xfrm>
            <a:off x="0" y="1"/>
            <a:ext cx="12192000" cy="876237"/>
          </a:xfrm>
          <a:custGeom>
            <a:avLst/>
            <a:gdLst>
              <a:gd name="connsiteX0" fmla="*/ 0 w 12192000"/>
              <a:gd name="connsiteY0" fmla="*/ 0 h 876237"/>
              <a:gd name="connsiteX1" fmla="*/ 12192000 w 12192000"/>
              <a:gd name="connsiteY1" fmla="*/ 0 h 876237"/>
              <a:gd name="connsiteX2" fmla="*/ 12192000 w 12192000"/>
              <a:gd name="connsiteY2" fmla="*/ 876237 h 876237"/>
              <a:gd name="connsiteX3" fmla="*/ 0 w 12192000"/>
              <a:gd name="connsiteY3" fmla="*/ 876237 h 87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76237">
                <a:moveTo>
                  <a:pt x="0" y="0"/>
                </a:moveTo>
                <a:lnTo>
                  <a:pt x="12192000" y="0"/>
                </a:lnTo>
                <a:lnTo>
                  <a:pt x="12192000" y="876237"/>
                </a:lnTo>
                <a:lnTo>
                  <a:pt x="0" y="876237"/>
                </a:lnTo>
                <a:close/>
              </a:path>
            </a:pathLst>
          </a:custGeom>
        </p:spPr>
      </p:pic>
      <p:pic>
        <p:nvPicPr>
          <p:cNvPr id="62" name="宇神PPT-8" descr="图标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504745">
            <a:off x="502583" y="538185"/>
            <a:ext cx="1250932" cy="789972"/>
          </a:xfrm>
          <a:prstGeom prst="rect">
            <a:avLst/>
          </a:prstGeom>
        </p:spPr>
      </p:pic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618961" y="746441"/>
            <a:ext cx="1504262" cy="1500152"/>
          </a:xfrm>
          <a:prstGeom prst="rect">
            <a:avLst/>
          </a:prstGeom>
        </p:spPr>
      </p:pic>
      <p:pic>
        <p:nvPicPr>
          <p:cNvPr id="22" name="宇神PPT-10" descr="图标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883946" y="2720749"/>
            <a:ext cx="1105592" cy="1105592"/>
          </a:xfrm>
          <a:prstGeom prst="rect">
            <a:avLst/>
          </a:prstGeom>
        </p:spPr>
      </p:pic>
      <p:pic>
        <p:nvPicPr>
          <p:cNvPr id="67" name="宇神PPT-11"/>
          <p:cNvPicPr>
            <a:picLocks noChangeAspect="1"/>
          </p:cNvPicPr>
          <p:nvPr/>
        </p:nvPicPr>
        <p:blipFill>
          <a:blip r:embed="rId7"/>
          <a:srcRect t="-24036"/>
          <a:stretch>
            <a:fillRect/>
          </a:stretch>
        </p:blipFill>
        <p:spPr>
          <a:xfrm>
            <a:off x="1" y="1050129"/>
            <a:ext cx="1950200" cy="5807869"/>
          </a:xfrm>
          <a:custGeom>
            <a:avLst/>
            <a:gdLst>
              <a:gd name="connsiteX0" fmla="*/ 0 w 1862963"/>
              <a:gd name="connsiteY0" fmla="*/ 0 h 5807869"/>
              <a:gd name="connsiteX1" fmla="*/ 1862963 w 1862963"/>
              <a:gd name="connsiteY1" fmla="*/ 0 h 5807869"/>
              <a:gd name="connsiteX2" fmla="*/ 1862963 w 1862963"/>
              <a:gd name="connsiteY2" fmla="*/ 5807869 h 5807869"/>
              <a:gd name="connsiteX3" fmla="*/ 0 w 1862963"/>
              <a:gd name="connsiteY3" fmla="*/ 5807869 h 58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963" h="5807869">
                <a:moveTo>
                  <a:pt x="0" y="0"/>
                </a:moveTo>
                <a:lnTo>
                  <a:pt x="1862963" y="0"/>
                </a:lnTo>
                <a:lnTo>
                  <a:pt x="1862963" y="5807869"/>
                </a:lnTo>
                <a:lnTo>
                  <a:pt x="0" y="5807869"/>
                </a:lnTo>
                <a:close/>
              </a:path>
            </a:pathLst>
          </a:custGeom>
        </p:spPr>
      </p:pic>
      <p:sp>
        <p:nvSpPr>
          <p:cNvPr id="2" name="明月设计7"/>
          <p:cNvSpPr txBox="1"/>
          <p:nvPr/>
        </p:nvSpPr>
        <p:spPr>
          <a:xfrm>
            <a:off x="-381000" y="1668780"/>
            <a:ext cx="11311890" cy="2211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sz="10600" dirty="0">
                <a:solidFill>
                  <a:srgbClr val="1F222B"/>
                </a:solidFill>
                <a:latin typeface="汉仪大宋简" panose="02010600000101010101" pitchFamily="49" charset="-122"/>
              </a:rPr>
              <a:t>Thank You</a:t>
            </a:r>
            <a:endParaRPr lang="en-US" sz="10600" dirty="0">
              <a:solidFill>
                <a:srgbClr val="1F222B"/>
              </a:solidFill>
              <a:latin typeface="汉仪大宋简" panose="0201060000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702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more like	/m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:(r) la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更像是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更接近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5885" y="3190240"/>
            <a:ext cx="120110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shook his head and said the painting was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more like a child’s work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then picked up a brush to show how to improve it.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5890" y="1410335"/>
            <a:ext cx="120567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my opinion, this poem is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more like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sincere conversation with the reader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than a simple literary work, which makes it very touching.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35890" y="5029200"/>
            <a:ext cx="78282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We shouldn't view failure as an end, but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more like a stepping stone to success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5890" y="583565"/>
            <a:ext cx="118745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在我看来，这首诗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更像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与读者的一次真诚对话，而非简单的文学作品，这让它非常感人。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5890" y="2484120"/>
            <a:ext cx="1187450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他摇了摇头，说这幅画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更像小孩子的作品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，然后拿起画笔示范如何改进。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35890" y="4228465"/>
            <a:ext cx="117621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我们不应将失败视为终点，而应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更像将其视为通往成功的垫脚石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64170" y="4750435"/>
            <a:ext cx="3289300" cy="2005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233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ridiculous	/r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kj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愚蠢的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荒谬的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荒唐的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3002280"/>
            <a:ext cx="117163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 It is ridiculous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to stand by and do nothing while our environment is being polluted.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" y="1527175"/>
            <a:ext cx="118967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When he heard the man’s excuse, 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thought it was ridiculous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and he couldn’t help but feel angry at the man’s dishonesty.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320" y="5053330"/>
            <a:ext cx="742315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middle of the quiet park, there was a man wearing a cartoon costume singing loudly—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it looked ridiculous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and attracted many onlookers.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" y="583565"/>
            <a:ext cx="12192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听到那个人的借口时，他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觉得很荒谬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，而且忍不住对那人的不诚实感到愤怒。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496185"/>
            <a:ext cx="111817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在我们的环境被污染时袖手旁观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是荒谬的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" y="3977640"/>
            <a:ext cx="11896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在安静的公园中央，有个穿着卡通服装的男人在大声唱歌，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样子很荒谬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，吸引了很多围观者。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470" y="4522470"/>
            <a:ext cx="3822700" cy="20878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宇神PPT-9" descr="图标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584835" cy="583565"/>
          </a:xfrm>
          <a:prstGeom prst="rect">
            <a:avLst/>
          </a:prstGeom>
        </p:spPr>
      </p:pic>
      <p:sp>
        <p:nvSpPr>
          <p:cNvPr id="10243" name="文本框 10"/>
          <p:cNvSpPr txBox="1"/>
          <p:nvPr/>
        </p:nvSpPr>
        <p:spPr>
          <a:xfrm>
            <a:off x="584807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 bwMode="auto">
          <a:xfrm>
            <a:off x="436880" y="461010"/>
            <a:ext cx="11280775" cy="0"/>
          </a:xfrm>
          <a:prstGeom prst="line">
            <a:avLst/>
          </a:prstGeom>
          <a:ln w="9525">
            <a:solidFill>
              <a:srgbClr val="934500"/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52370" y="0"/>
            <a:ext cx="818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integrity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tegr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诚实正直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完整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完好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320415"/>
            <a:ext cx="123698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handed the corrected exam papers to the teacher, refusing to hide her mistakes—this small action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showed her integrity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414145"/>
            <a:ext cx="12192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 praise your student Tom—he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showed great integrity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by admitting his mistake in the experiment and correcting it actively.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672965"/>
            <a:ext cx="609536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The ancient temple stood for centuries, a symbol of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cultural integrity and resilience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83565"/>
            <a:ext cx="119881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我写信是想表扬您的学生汤姆，他承认实验中的错误并积极改正，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展现了高度的诚信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367280"/>
            <a:ext cx="12192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她把更正后的试卷交给老师，不愿隐瞒自己的错误，这个小小的举动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体现了她的诚信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(续写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4150995"/>
            <a:ext cx="11988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这座古老的寺庙屹立了几个世纪，是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文化完整性和韧性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的象征。</a:t>
            </a:r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(应用文</a:t>
            </a:r>
            <a:r>
              <a:rPr lang="en-US" altLang="zh-CN" sz="2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ea typeface="仿宋" panose="02010609060101010101" charset="-122"/>
                <a:cs typeface="+mn-ea"/>
                <a:sym typeface="印品黑体" charset="0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770" y="4672965"/>
            <a:ext cx="3325495" cy="2009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100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ags/tag101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ags/tag102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ags/tag103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4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5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6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7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8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09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1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110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11.xml><?xml version="1.0" encoding="utf-8"?>
<p:tagLst xmlns:p="http://schemas.openxmlformats.org/presentationml/2006/main">
  <p:tag name="KSO_WM_DIAGRAM_VIRTUALLY_FRAME" val="{&quot;height&quot;:459.55,&quot;left&quot;:0,&quot;top&quot;:45.95,&quot;width&quot;:966.05}"/>
</p:tagLst>
</file>

<file path=ppt/tags/tag112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3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4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5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6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7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8.xml><?xml version="1.0" encoding="utf-8"?>
<p:tagLst xmlns:p="http://schemas.openxmlformats.org/presentationml/2006/main">
  <p:tag name="KSO_WM_DIAGRAM_VIRTUALLY_FRAME" val="{&quot;height&quot;:385.65,&quot;left&quot;:0,&quot;top&quot;:45.95,&quot;width&quot;:994.5}"/>
</p:tagLst>
</file>

<file path=ppt/tags/tag119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120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1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2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3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4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5.xml><?xml version="1.0" encoding="utf-8"?>
<p:tagLst xmlns:p="http://schemas.openxmlformats.org/presentationml/2006/main">
  <p:tag name="KSO_WM_DIAGRAM_VIRTUALLY_FRAME" val="{&quot;height&quot;:428.65,&quot;left&quot;:0,&quot;top&quot;:45.95,&quot;width&quot;:960.05}"/>
</p:tagLst>
</file>

<file path=ppt/tags/tag126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27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28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29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3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130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31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32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33.xml><?xml version="1.0" encoding="utf-8"?>
<p:tagLst xmlns:p="http://schemas.openxmlformats.org/presentationml/2006/main">
  <p:tag name="KSO_WM_DIAGRAM_VIRTUALLY_FRAME" val="{&quot;height&quot;:360.5,&quot;left&quot;:11,&quot;top&quot;:67.2,&quot;width&quot;:936.45}"/>
</p:tagLst>
</file>

<file path=ppt/tags/tag134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35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36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37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38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39.xml><?xml version="1.0" encoding="utf-8"?>
<p:tagLst xmlns:p="http://schemas.openxmlformats.org/presentationml/2006/main">
  <p:tag name="KSO_WM_DIAGRAM_VIRTUALLY_FRAME" val="{&quot;height&quot;:399.1,&quot;left&quot;:15.05,&quot;top&quot;:45.95,&quot;width&quot;:907.65}"/>
</p:tagLst>
</file>

<file path=ppt/tags/tag14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15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16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17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18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19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21.xml><?xml version="1.0" encoding="utf-8"?>
<p:tagLst xmlns:p="http://schemas.openxmlformats.org/presentationml/2006/main">
  <p:tag name="KSO_WM_DIAGRAM_VIRTUALLY_FRAME" val="{&quot;height&quot;:486.05,&quot;left&quot;:7.55,&quot;top&quot;:45.95,&quot;width&quot;:952.5}"/>
</p:tagLst>
</file>

<file path=ppt/tags/tag22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3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4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5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6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7.xml><?xml version="1.0" encoding="utf-8"?>
<p:tagLst xmlns:p="http://schemas.openxmlformats.org/presentationml/2006/main">
  <p:tag name="KSO_WM_DIAGRAM_VIRTUALLY_FRAME" val="{&quot;height&quot;:406.1,&quot;left&quot;:8.25,&quot;top&quot;:50.7,&quot;width&quot;:930.3}"/>
</p:tagLst>
</file>

<file path=ppt/tags/tag28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29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30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1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2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3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4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5.xml><?xml version="1.0" encoding="utf-8"?>
<p:tagLst xmlns:p="http://schemas.openxmlformats.org/presentationml/2006/main">
  <p:tag name="KSO_WM_DIAGRAM_VIRTUALLY_FRAME" val="{&quot;height&quot;:514.15,&quot;left&quot;:0,&quot;top&quot;:45.95,&quot;width&quot;:1053.85}"/>
</p:tagLst>
</file>

<file path=ppt/tags/tag36.xml><?xml version="1.0" encoding="utf-8"?>
<p:tagLst xmlns:p="http://schemas.openxmlformats.org/presentationml/2006/main">
  <p:tag name="KSO_WM_DIAGRAM_VIRTUALLY_FRAME" val="{&quot;height&quot;:497.5,&quot;left&quot;:0,&quot;top&quot;:45.95,&quot;width&quot;:1053.85}"/>
</p:tagLst>
</file>

<file path=ppt/tags/tag37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38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39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40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1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2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3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4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5.xml><?xml version="1.0" encoding="utf-8"?>
<p:tagLst xmlns:p="http://schemas.openxmlformats.org/presentationml/2006/main">
  <p:tag name="KSO_WM_DIAGRAM_VIRTUALLY_FRAME" val="{&quot;height&quot;:483.3,&quot;left&quot;:0,&quot;top&quot;:45.95,&quot;width&quot;:960.05}"/>
</p:tagLst>
</file>

<file path=ppt/tags/tag46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47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48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49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5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50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51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52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53.xml><?xml version="1.0" encoding="utf-8"?>
<p:tagLst xmlns:p="http://schemas.openxmlformats.org/presentationml/2006/main">
  <p:tag name="KSO_WM_DIAGRAM_VIRTUALLY_FRAME" val="{&quot;height&quot;:225.85,&quot;left&quot;:0,&quot;top&quot;:0,&quot;width&quot;:922.65}"/>
</p:tagLst>
</file>

<file path=ppt/tags/tag54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55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56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57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58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59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6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60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61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62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63.xml><?xml version="1.0" encoding="utf-8"?>
<p:tagLst xmlns:p="http://schemas.openxmlformats.org/presentationml/2006/main">
  <p:tag name="KSO_WM_DIAGRAM_VIRTUALLY_FRAME" val="{&quot;height&quot;:446.35,&quot;left&quot;:0,&quot;top&quot;:0,&quot;width&quot;:967.65}"/>
</p:tagLst>
</file>

<file path=ppt/tags/tag64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65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66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67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68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69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7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70.xml><?xml version="1.0" encoding="utf-8"?>
<p:tagLst xmlns:p="http://schemas.openxmlformats.org/presentationml/2006/main">
  <p:tag name="KSO_WM_DIAGRAM_VIRTUALLY_FRAME" val="{&quot;height&quot;:472.3,&quot;left&quot;:0,&quot;top&quot;:57,&quot;width&quot;:959.95}"/>
</p:tagLst>
</file>

<file path=ppt/tags/tag71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2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3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4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5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6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7.xml><?xml version="1.0" encoding="utf-8"?>
<p:tagLst xmlns:p="http://schemas.openxmlformats.org/presentationml/2006/main">
  <p:tag name="KSO_WM_DIAGRAM_VIRTUALLY_FRAME" val="{&quot;height&quot;:392.65,&quot;left&quot;:13.75,&quot;top&quot;:128.15,&quot;width&quot;:946.25}"/>
</p:tagLst>
</file>

<file path=ppt/tags/tag78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79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.xml><?xml version="1.0" encoding="utf-8"?>
<p:tagLst xmlns:p="http://schemas.openxmlformats.org/presentationml/2006/main">
  <p:tag name="KSO_WM_DIAGRAM_VIRTUALLY_FRAME" val="{&quot;height&quot;:364.95,&quot;left&quot;:13,&quot;top&quot;:47.4,&quot;width&quot;:934.8}"/>
</p:tagLst>
</file>

<file path=ppt/tags/tag80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1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2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3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4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5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6.xml><?xml version="1.0" encoding="utf-8"?>
<p:tagLst xmlns:p="http://schemas.openxmlformats.org/presentationml/2006/main">
  <p:tag name="KSO_WM_DIAGRAM_VIRTUALLY_FRAME" val="{&quot;height&quot;:544.05,&quot;left&quot;:4.75,&quot;top&quot;:7.2,&quot;width&quot;:961.25}"/>
</p:tagLst>
</file>

<file path=ppt/tags/tag87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88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89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.xml><?xml version="1.0" encoding="utf-8"?>
<p:tagLst xmlns:p="http://schemas.openxmlformats.org/presentationml/2006/main">
  <p:tag name="KSO_WM_DIAGRAM_VIRTUALLY_FRAME" val="{&quot;height&quot;:513.5,&quot;left&quot;:25.7,&quot;top&quot;:59,&quot;width&quot;:947.8}"/>
</p:tagLst>
</file>

<file path=ppt/tags/tag90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1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2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3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4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5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6.xml><?xml version="1.0" encoding="utf-8"?>
<p:tagLst xmlns:p="http://schemas.openxmlformats.org/presentationml/2006/main">
  <p:tag name="KSO_WM_DIAGRAM_VIRTUALLY_FRAME" val="{&quot;height&quot;:379.95,&quot;left&quot;:0,&quot;top&quot;:0,&quot;width&quot;:960}"/>
</p:tagLst>
</file>

<file path=ppt/tags/tag97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ags/tag98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ags/tag99.xml><?xml version="1.0" encoding="utf-8"?>
<p:tagLst xmlns:p="http://schemas.openxmlformats.org/presentationml/2006/main">
  <p:tag name="KSO_WM_DIAGRAM_VIRTUALLY_FRAME" val="{&quot;height&quot;:403.45,&quot;left&quot;:14.75,&quot;top&quot;:53.55,&quot;width&quot;:927.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Bold"/>
        <a:ea typeface="思源黑体 CN Bold"/>
        <a:cs typeface="思源黑体 CN Bold"/>
      </a:majorFont>
      <a:minorFont>
        <a:latin typeface="思源黑体 CN Bold"/>
        <a:ea typeface="思源黑体 CN Light"/>
        <a:cs typeface="思源黑体 CN Bold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思源黑体 CN Bold"/>
        <a:cs typeface="思源黑体 CN Bold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Bold"/>
        <a:ea typeface="思源黑体 CN Bold"/>
        <a:cs typeface="思源黑体 CN Bold"/>
        <a:font script="Jpan" typeface="游ゴシック"/>
        <a:font script="Hang" typeface="맑은 고딕"/>
        <a:font script="Hans" typeface="思源黑体 CN Bold"/>
        <a:font script="Hant" typeface="新細明體"/>
        <a:font script="Arab" typeface="思源黑体 CN Bold"/>
        <a:font script="Hebr" typeface="思源黑体 CN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思源黑体 CN Bold"/>
        <a:cs typeface="思源黑体 CN Bold"/>
        <a:font script="Jpan" typeface="ＭＳ Ｐゴシック"/>
        <a:font script="Hang" typeface="맑은 고딕"/>
        <a:font script="Hans" typeface="思源黑体 CN Bold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Bold"/>
        <a:ea typeface="思源黑体 CN Bold"/>
        <a:cs typeface="思源黑体 CN Bold"/>
        <a:font script="Jpan" typeface="ＭＳ Ｐゴシック"/>
        <a:font script="Hang" typeface="맑은 고딕"/>
        <a:font script="Hans" typeface="思源黑体 CN Bold"/>
        <a:font script="Hant" typeface="新細明體"/>
        <a:font script="Arab" typeface="思源黑体 CN Bold"/>
        <a:font script="Hebr" typeface="思源黑体 CN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29324</Words>
  <Application>WPS 演示</Application>
  <PresentationFormat>自定义</PresentationFormat>
  <Paragraphs>1121</Paragraphs>
  <Slides>68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68</vt:i4>
      </vt:variant>
    </vt:vector>
  </HeadingPairs>
  <TitlesOfParts>
    <vt:vector size="91" baseType="lpstr">
      <vt:lpstr>Arial</vt:lpstr>
      <vt:lpstr>宋体</vt:lpstr>
      <vt:lpstr>Wingdings</vt:lpstr>
      <vt:lpstr>微软雅黑</vt:lpstr>
      <vt:lpstr>思源宋体 CN Heavy</vt:lpstr>
      <vt:lpstr>Calibri</vt:lpstr>
      <vt:lpstr>新宋体</vt:lpstr>
      <vt:lpstr>Times New Roman</vt:lpstr>
      <vt:lpstr>汉仪文黑-55简</vt:lpstr>
      <vt:lpstr>仿宋</vt:lpstr>
      <vt:lpstr>Arial</vt:lpstr>
      <vt:lpstr>印品黑体</vt:lpstr>
      <vt:lpstr>思源黑体 CN Bold</vt:lpstr>
      <vt:lpstr>思源黑体 CN Light</vt:lpstr>
      <vt:lpstr>Arial Unicode MS</vt:lpstr>
      <vt:lpstr>汉仪大宋简</vt:lpstr>
      <vt:lpstr>HelveticaNeue</vt:lpstr>
      <vt:lpstr>华文新魏</vt:lpstr>
      <vt:lpstr>Segoe Print</vt:lpstr>
      <vt:lpstr>黑体</vt:lpstr>
      <vt:lpstr>第一PPT，www.1ppt.com</vt:lpstr>
      <vt:lpstr>1_第一PPT，www.1ppt.com 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Administrator</cp:lastModifiedBy>
  <cp:revision>58</cp:revision>
  <dcterms:created xsi:type="dcterms:W3CDTF">2022-04-25T09:17:00Z</dcterms:created>
  <dcterms:modified xsi:type="dcterms:W3CDTF">2026-04-27T07:16:45Z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D7CA013213334C7A9029C510A29F823B</vt:lpwstr>
  </property>
  <property fmtid="{D5CDD505-2E9C-101B-9397-08002B2CF9AE}" pid="3" name="KSOProductBuildVer">
    <vt:lpwstr>2052-11.8.2.7978</vt:lpwstr>
  </property>
  <property fmtid="{D5CDD505-2E9C-101B-9397-08002B2CF9AE}" pid="4" name="KSOTemplateUUID">
    <vt:lpwstr>v1.0_mb_Euog5tog/G2V1uARHfZyVA==</vt:lpwstr>
  </property>
</Properties>
</file>