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68"/>
  </p:notesMasterIdLst>
  <p:handoutMasterIdLst>
    <p:handoutMasterId r:id="rId69"/>
  </p:handoutMasterIdLst>
  <p:sldIdLst>
    <p:sldId id="542" r:id="rId3"/>
    <p:sldId id="310" r:id="rId4"/>
    <p:sldId id="479" r:id="rId5"/>
    <p:sldId id="451" r:id="rId6"/>
    <p:sldId id="373" r:id="rId7"/>
    <p:sldId id="466" r:id="rId8"/>
    <p:sldId id="468" r:id="rId9"/>
    <p:sldId id="423" r:id="rId10"/>
    <p:sldId id="467" r:id="rId11"/>
    <p:sldId id="421" r:id="rId12"/>
    <p:sldId id="426" r:id="rId13"/>
    <p:sldId id="425" r:id="rId14"/>
    <p:sldId id="452" r:id="rId15"/>
    <p:sldId id="427" r:id="rId16"/>
    <p:sldId id="453" r:id="rId17"/>
    <p:sldId id="428" r:id="rId18"/>
    <p:sldId id="455" r:id="rId19"/>
    <p:sldId id="430" r:id="rId20"/>
    <p:sldId id="454" r:id="rId21"/>
    <p:sldId id="458" r:id="rId22"/>
    <p:sldId id="459" r:id="rId23"/>
    <p:sldId id="461" r:id="rId24"/>
    <p:sldId id="431" r:id="rId25"/>
    <p:sldId id="469" r:id="rId26"/>
    <p:sldId id="456" r:id="rId27"/>
    <p:sldId id="457" r:id="rId28"/>
    <p:sldId id="462" r:id="rId29"/>
    <p:sldId id="463" r:id="rId30"/>
    <p:sldId id="460" r:id="rId31"/>
    <p:sldId id="432" r:id="rId32"/>
    <p:sldId id="435" r:id="rId33"/>
    <p:sldId id="433" r:id="rId34"/>
    <p:sldId id="434" r:id="rId35"/>
    <p:sldId id="470" r:id="rId36"/>
    <p:sldId id="464" r:id="rId37"/>
    <p:sldId id="465" r:id="rId38"/>
    <p:sldId id="437" r:id="rId39"/>
    <p:sldId id="438" r:id="rId40"/>
    <p:sldId id="440" r:id="rId41"/>
    <p:sldId id="439" r:id="rId42"/>
    <p:sldId id="441" r:id="rId43"/>
    <p:sldId id="484" r:id="rId44"/>
    <p:sldId id="485" r:id="rId45"/>
    <p:sldId id="486" r:id="rId46"/>
    <p:sldId id="487" r:id="rId47"/>
    <p:sldId id="488" r:id="rId48"/>
    <p:sldId id="471" r:id="rId49"/>
    <p:sldId id="443" r:id="rId50"/>
    <p:sldId id="475" r:id="rId51"/>
    <p:sldId id="444" r:id="rId52"/>
    <p:sldId id="472" r:id="rId53"/>
    <p:sldId id="473" r:id="rId54"/>
    <p:sldId id="445" r:id="rId55"/>
    <p:sldId id="474" r:id="rId56"/>
    <p:sldId id="446" r:id="rId57"/>
    <p:sldId id="480" r:id="rId58"/>
    <p:sldId id="481" r:id="rId59"/>
    <p:sldId id="447" r:id="rId60"/>
    <p:sldId id="448" r:id="rId61"/>
    <p:sldId id="449" r:id="rId62"/>
    <p:sldId id="476" r:id="rId63"/>
    <p:sldId id="478" r:id="rId64"/>
    <p:sldId id="482" r:id="rId65"/>
    <p:sldId id="483" r:id="rId66"/>
    <p:sldId id="450" r:id="rId67"/>
  </p:sldIdLst>
  <p:sldSz cx="12192000" cy="6858000"/>
  <p:notesSz cx="6858000" cy="9144000"/>
  <p:embeddedFontLst>
    <p:embeddedFont>
      <p:font typeface="印品囧囧体（非商用）" panose="02000500000000000000" pitchFamily="2" charset="-122"/>
      <p:regular r:id="rId73"/>
    </p:embeddedFont>
    <p:embeddedFont>
      <p:font typeface="小单纯体（非商用）" panose="02010601030101010101" pitchFamily="2" charset="-122"/>
      <p:regular r:id="rId74"/>
    </p:embeddedFont>
    <p:embeddedFont>
      <p:font typeface="Calibri" panose="020F0502020204030204" pitchFamily="34" charset="0"/>
      <p:regular r:id="rId75"/>
      <p:bold r:id="rId76"/>
      <p:italic r:id="rId77"/>
      <p:boldItalic r:id="rId78"/>
    </p:embeddedFont>
    <p:embeddedFont>
      <p:font typeface="等线" panose="02010600030101010101" pitchFamily="2" charset="-122"/>
      <p:regular r:id="rId79"/>
    </p:embeddedFont>
    <p:embeddedFont>
      <p:font typeface="仿宋" panose="02010609060101010101" pitchFamily="49" charset="-122"/>
      <p:regular r:id="rId80"/>
    </p:embeddedFont>
    <p:embeddedFont>
      <p:font typeface="微软雅黑" panose="020B0503020204020204" charset="-122"/>
      <p:regular r:id="rId8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DD48"/>
    <a:srgbClr val="27994D"/>
    <a:srgbClr val="C08F63"/>
    <a:srgbClr val="A97547"/>
    <a:srgbClr val="D4AC80"/>
    <a:srgbClr val="201107"/>
    <a:srgbClr val="B9D24D"/>
    <a:srgbClr val="C0BCB8"/>
    <a:srgbClr val="ACCB87"/>
    <a:srgbClr val="FFF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868" autoAdjust="0"/>
    <p:restoredTop sz="94335" autoAdjust="0"/>
  </p:normalViewPr>
  <p:slideViewPr>
    <p:cSldViewPr snapToGrid="0">
      <p:cViewPr varScale="1">
        <p:scale>
          <a:sx n="61" d="100"/>
          <a:sy n="61" d="100"/>
        </p:scale>
        <p:origin x="248" y="1304"/>
      </p:cViewPr>
      <p:guideLst/>
    </p:cSldViewPr>
  </p:slideViewPr>
  <p:outlineViewPr>
    <p:cViewPr>
      <p:scale>
        <a:sx n="33" d="100"/>
        <a:sy n="33" d="100"/>
      </p:scale>
      <p:origin x="0" y="-2533"/>
    </p:cViewPr>
  </p:outlineViewPr>
  <p:notesTextViewPr>
    <p:cViewPr>
      <p:scale>
        <a:sx n="1" d="1"/>
        <a:sy n="1" d="1"/>
      </p:scale>
      <p:origin x="0" y="0"/>
    </p:cViewPr>
  </p:notesTextViewPr>
  <p:sorterViewPr>
    <p:cViewPr>
      <p:scale>
        <a:sx n="100" d="100"/>
        <a:sy n="100" d="100"/>
      </p:scale>
      <p:origin x="0" y="-9333"/>
    </p:cViewPr>
  </p:sorterViewPr>
  <p:notesViewPr>
    <p:cSldViewPr snapToGrid="0">
      <p:cViewPr varScale="1">
        <p:scale>
          <a:sx n="56" d="100"/>
          <a:sy n="56" d="100"/>
        </p:scale>
        <p:origin x="2208" y="5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1" Type="http://schemas.openxmlformats.org/officeDocument/2006/relationships/font" Target="fonts/font9.fntdata"/><Relationship Id="rId80" Type="http://schemas.openxmlformats.org/officeDocument/2006/relationships/font" Target="fonts/font8.fntdata"/><Relationship Id="rId8" Type="http://schemas.openxmlformats.org/officeDocument/2006/relationships/slide" Target="slides/slide6.xml"/><Relationship Id="rId79" Type="http://schemas.openxmlformats.org/officeDocument/2006/relationships/font" Target="fonts/font7.fntdata"/><Relationship Id="rId78" Type="http://schemas.openxmlformats.org/officeDocument/2006/relationships/font" Target="fonts/font6.fntdata"/><Relationship Id="rId77" Type="http://schemas.openxmlformats.org/officeDocument/2006/relationships/font" Target="fonts/font5.fntdata"/><Relationship Id="rId76" Type="http://schemas.openxmlformats.org/officeDocument/2006/relationships/font" Target="fonts/font4.fntdata"/><Relationship Id="rId75" Type="http://schemas.openxmlformats.org/officeDocument/2006/relationships/font" Target="fonts/font3.fntdata"/><Relationship Id="rId74" Type="http://schemas.openxmlformats.org/officeDocument/2006/relationships/font" Target="fonts/font2.fntdata"/><Relationship Id="rId73" Type="http://schemas.openxmlformats.org/officeDocument/2006/relationships/font" Target="fonts/font1.fntdata"/><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5.xml"/><Relationship Id="rId69" Type="http://schemas.openxmlformats.org/officeDocument/2006/relationships/handoutMaster" Target="handoutMasters/handoutMaster1.xml"/><Relationship Id="rId68" Type="http://schemas.openxmlformats.org/officeDocument/2006/relationships/notesMaster" Target="notesMasters/notesMaster1.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EFE7342-8427-4F91-B060-7C497C1CC25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59C68C1-02DA-4266-ACA4-8A6D1D52B93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21T11:38:33"/>
    </inkml:context>
    <inkml:brush xml:id="br0">
      <inkml:brushProperty name="width" value="0.025" units="cm"/>
      <inkml:brushProperty name="height" value="0.025" units="cm"/>
      <inkml:brushProperty name="color" value="#e71224"/>
    </inkml:brush>
  </inkml:definitions>
  <inkml:trace contextRef="#ctx0" brushRef="#br0">0 0 24575,'11'7'0,"0"1"0,4 7 0,2 5 0,14 2 0,-8 5 0,36 8 0,-15 10 0,20-6 0,-11-5 0,-1-3 0,2-10 0,2 2 0,-3-4 0,-20-18 0,38 6 0,-27-13 0,19-7 0,11-11 0,-5-11-6784,7 3 6784,-13-3 0,0 0-177,3-2 177,-1-1 0,-12 7 0,-15 13 0,-19 8 0,-2 6 0,-1 8 6696,3 1-6696,20 12 265,-14-3-265,23 5 0,-24-3 0,15-4 0,13 12 0,-8-11 0,10 11 0,-4-10 0,-26 2 0,8-5 0,-18-1 0,1-2 0,6-4 0,-5-1 0,10-3 0,18 0 0,0 0 0,8-4 0,-2-3 0,2-6 0,14-1 0,0 5 0,-3-3 0,-28 10 0,3-8 0,-6 3 0,-1 2 0,2-4 0,-16 4 0,-6 1 0,-7-2 0,-1 5 0,-3-2 0</inkml:trace>
</inkml:ink>
</file>

<file path=ppt/ink/ink2.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21T11:38:49"/>
    </inkml:context>
    <inkml:brush xml:id="br0">
      <inkml:brushProperty name="width" value="0.025" units="cm"/>
      <inkml:brushProperty name="height" value="0.025" units="cm"/>
      <inkml:brushProperty name="color" value="#e71224"/>
    </inkml:brush>
  </inkml:definitions>
  <inkml:trace contextRef="#ctx0" brushRef="#br0">1 8 24575,'21'17'0,"-10"-6"0,11 15 0,-12-12 0,-2 1 0,6 0 0,-6 0 0,6-1 0,-6-2 0,6-2 0,-6-6 0,6-1 0,7-3 0,-4 0 0,7 0 0,-10 0 0,28-6 0,-14 0 0,32-2 0,16-3 0,6 2-514,-7 0 514,16-6 0,-29 6 0,28-1 0,-10-3 0,-27 7 0,-11-1 0,-23 3 0,1 1 0,-3-2 514,-4 1-514,6-1 0,-10 5 0,4 0 0,-4 0 0,1 0 0,-3 0 0,1 0 0,-1 4 0,0 0 0,4 3 0,0 4 0,4-3 0,6 7 0,-5-6 0,1 3 0,14-2 0,-19-2 0,18 2 0,-21-6 0,10 3 0,-9-6 0,10 7 0,19-7 0,-12 2 0,23-3 0,-22 0 0,0 0 0,43 0 0,-32 0 0,43-6 0,-41-1 0,1-1 0,7-3 0,25-15 0,-14 9 0,14-13 0,-24 17 0,-25 8 0,12-5 0,-21 5 0,5 0 0,-1-2 0,-7 6 0,4-4 0,21 26 0,-9 1 0,32 15 0,-14-5 0,-6-10 0,13 12 0,-12-8 0,4 1 0,-7-10 0,-17-9 0,-2-3 0,-5-2 0,0-3 0,-1 0 0,7 0 0,-5 0 0,11-4 0,-5-1 0,6 0 0,42-12 0,10-1 0,10 3-1987,6-4 0,-1-1 1987,-5 3 0,-14 2 0,-24 7 0,-22 2 0,-14 3 0,-8 2 0,5-2 0,6 7 3974,0 0-3974,8 5 0,7 4 0,-9-4 0,14 5 0,-23-10 0,22 6 0,-14-5 0,9 2 0,-12-3 0,-6 0 0,-4-4 0,0 4 0,-4-4 0,0 0 0,0 0 0,1 0 0,2 0 0,2 0 0,2 0 0,7 0 0,-8-4 0,13 3 0,-13-5 0,7 5 0,-8-2 0,-2 3 0,-3-4 0,4 4 0,-3-4 0,6 4 0,-6-3 0,6 2 0,-6-2 0,3 3 0,-1 0 0,2 0 0,2 0 0,18 0 0,-17 0 0,16 0 0,-23 0 0,2 3 0,-2-2 0,2 2 0,-2 0 0,3-2 0,-4 3 0,1-4 0,-4 0 0,-1 0 0</inkml:trace>
</inkml:ink>
</file>

<file path=ppt/ink/ink3.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21T11:38:56"/>
    </inkml:context>
    <inkml:brush xml:id="br0">
      <inkml:brushProperty name="width" value="0.025" units="cm"/>
      <inkml:brushProperty name="height" value="0.025" units="cm"/>
      <inkml:brushProperty name="color" value="#e71224"/>
    </inkml:brush>
  </inkml:definitions>
  <inkml:trace contextRef="#ctx0" brushRef="#br0">1 2 24575,'28'33'0,"2"1"0,42 20 0,-19-17 0,-8-12 0,1-2 0,19 6 0,1-7 0,18 1 0,8-10 0,1-4 0,-38-5 0,0-2 0,-3-5 0,-3-2 0,33-9 0,-22 2 0,-3-3 0,4-12-1113,18-4 0,4-2 1113,-1-4 0,-10 5 0,-1 2-6,-5 7 6,-3-4 0,-31 18 0,-5-2 0,18 34 0,-8-6 2225,21 18-2225,-19-13-6777,27 20 6777,-28-21 0,38 23 0,-45-33 0,8 2 0,-11-5 0,-6-7 0,5 3 6784,-15-4-6784,14-4 0,-7 3 0,37-13 0,-21 7 0,21-8 0,-28 10 0,11-5 0,-18 8 0,22-8 0,-31 6 0,11-1 0,-19 1 0,-1 4 0</inkml:trace>
</inkml:ink>
</file>

<file path=ppt/ink/ink4.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21T11:39:00"/>
    </inkml:context>
    <inkml:brush xml:id="br0">
      <inkml:brushProperty name="width" value="0.025" units="cm"/>
      <inkml:brushProperty name="height" value="0.025" units="cm"/>
      <inkml:brushProperty name="color" value="#e71224"/>
    </inkml:brush>
  </inkml:definitions>
  <inkml:trace contextRef="#ctx0" brushRef="#br0">0 1 24575,'64'30'0,"-1"1"0,1-1 0,7-1 0,2-3 0,4-4 0,13-4 0,3-5 0,-3-2-1519,-18-1 0,-4-1 1,1-4 1518,1-4 0,1-3 0,-8-3 0,-6-1 0,-11-2 0,-5-5 1393,15-5-1393,-40 10 742,21-9-742,-12 7 0,14-11 0,0 9 2421,-9-2-2421,9 3 0,-14 2 0,-6 1 0,-6 4 0,-5 0 0,2 4 0,-2 0 0,3 0 0,-4 0 0,1 0 0,-1 0 0,0 0 0,0 4 0,4 0 0,-3 3 0,12 5 0,-11-3 0,28 12 0,-22-12 0,44 24 0,-37-22 0,60 28 0,-30-24 0,10 4 0,-20-9 0,0-9 0,-15 2 0,23-3 0,10 0 0,-13 0 0,16 0 0,16-7 0,1-2 0,0-2-1840,5 0 0,6-3 1840,-18-4 0,-5 0 0,25-2-401,-20 2 1,-4 0 400,-3-2-193,-3 4 193,10-12 0,-26 15 0,14-7 3462,-39 15-3462,6 2 965,-16 0-965,5 2 247,-10-2-247,0 3 0,1 0 0,2 0 0,18 11 0,-3-4 0,14 10 0,-11-8 0,11 2 0,-15-2 0,25 9 0,-24-8 0,8 2 0,-15-5 0,-8-7 0,-6 4 0,0-4 0</inkml:trace>
</inkml:ink>
</file>

<file path=ppt/ink/ink5.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21T11:45:48"/>
    </inkml:context>
    <inkml:brush xml:id="br0">
      <inkml:brushProperty name="width" value="0.025" units="cm"/>
      <inkml:brushProperty name="height" value="0.025" units="cm"/>
      <inkml:brushProperty name="color" value="#e71224"/>
    </inkml:brush>
  </inkml:definitions>
  <inkml:trace contextRef="#ctx0" brushRef="#br0">1 266 24575,'62'39'0,"-7"-8"0,-27-17 0,-6-3 0,39 17 0,-31-8 0,32 8 0,-43-15 0,7-8 0,3 4 0,-4-8 0,12 5 0,7-13 0,0 0 0,19-7 0,-10 0 0,31-1-691,-13 0 691,-18 4 0,3-2 0,0-2 0,1-1 0,7-1 0,1-2 0,9-6 0,3 0 0,3 1 0,1-1 0,1 1 0,-1 0-678,-3 0 0,-4 2 678,-15 8 0,-3 1 0,-1-4 0,-4 1 0,7 1 0,15-8 0,-34 13 0,-10 3 643,-6 12-643,-10 4 1404,19 18-1404,-9-8 0,37 30 0,-2-14 0,15-1 0,5 0 0,6 0 0,-11-11 0,-4-4 0,-25-12 0,16 0 0,-29-7 0,18 0 0,-18 0 0,30 0 0,-7 0 0,34-7 0,-27 2 0,2 0 0,-9 1 0,1-1-377,13-3 0,-2 1 377,24-2 0,-3 0 0,-10-5-71,-11 13 71,7-13 0,-29 12 0,28-4 0,-17 6 0,21 0 0,-21 0 0,5 0 0,-29 0 0,2 0 751,-7 0-751,-9 3 74,20 3-74,-12 3 0,7 1 0,6 1 0,-23-3 0,16 2 0,-14 2 0,-1-3 0,16 17 0,-15-15 0,30 28 0,-15-20 0,27 24 0,-27-24 0,10 11 0,-10-13 0,-7-3 0,3 2 0,-14-9 0,3-3 0,0-1 0,20-3 0,-1 0 0,27-7 0,2-1 0,12-7 0,10-9 0,5 3 0,-43 8 0,3 0-393,5-1 0,-1 0 393,15-2 0,-19 1 0,-1-2 0,7-4 0,2 2 0,-12 1 0,-32 14 0,5-1 0,-10-2 0,52 15 0,-1-2 0,28 9 0,-6-6 0,-45-3 196,3-6 1,-34 0-1,-1 0 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641" name="Rectangle 2"/>
          <p:cNvSpPr>
            <a:spLocks noGrp="1" noChangeArrowheads="1"/>
          </p:cNvSpPr>
          <p:nvPr>
            <p:ph type="hdr" sz="quarter"/>
          </p:nvPr>
        </p:nvSpPr>
        <p:spPr bwMode="auto">
          <a:xfrm>
            <a:off x="2" y="1"/>
            <a:ext cx="3076575" cy="512763"/>
          </a:xfrm>
          <a:prstGeom prst="rect">
            <a:avLst/>
          </a:prstGeom>
          <a:noFill/>
          <a:ln w="9525">
            <a:noFill/>
            <a:miter lim="800000"/>
          </a:ln>
          <a:effectLst/>
        </p:spPr>
        <p:txBody>
          <a:bodyPr vert="horz" wrap="square" lIns="91492" tIns="45745" rIns="91492" bIns="45745" numCol="1" anchor="t" anchorCtr="0" compatLnSpc="1"/>
          <a:lstStyle>
            <a:lvl1pPr algn="l">
              <a:defRPr sz="1100"/>
            </a:lvl1pPr>
          </a:lstStyle>
          <a:p>
            <a:endParaRPr lang="en-US"/>
          </a:p>
        </p:txBody>
      </p:sp>
      <p:sp>
        <p:nvSpPr>
          <p:cNvPr id="1048642" name="Rectangle 3"/>
          <p:cNvSpPr>
            <a:spLocks noGrp="1" noChangeArrowheads="1"/>
          </p:cNvSpPr>
          <p:nvPr>
            <p:ph type="dt" idx="1"/>
          </p:nvPr>
        </p:nvSpPr>
        <p:spPr bwMode="auto">
          <a:xfrm>
            <a:off x="4021139" y="1"/>
            <a:ext cx="3076575" cy="512763"/>
          </a:xfrm>
          <a:prstGeom prst="rect">
            <a:avLst/>
          </a:prstGeom>
          <a:noFill/>
          <a:ln w="9525">
            <a:noFill/>
            <a:miter lim="800000"/>
          </a:ln>
          <a:effectLst/>
        </p:spPr>
        <p:txBody>
          <a:bodyPr vert="horz" wrap="square" lIns="91492" tIns="45745" rIns="91492" bIns="45745" numCol="1" anchor="t" anchorCtr="0" compatLnSpc="1"/>
          <a:lstStyle>
            <a:lvl1pPr algn="r">
              <a:defRPr sz="1100"/>
            </a:lvl1pPr>
          </a:lstStyle>
          <a:p>
            <a:endParaRPr lang="en-US"/>
          </a:p>
        </p:txBody>
      </p:sp>
      <p:sp>
        <p:nvSpPr>
          <p:cNvPr id="1048643" name="Rectangle 4"/>
          <p:cNvSpPr>
            <a:spLocks noGrp="1" noRot="1" noChangeAspect="1" noChangeArrowheads="1" noTextEdit="1"/>
          </p:cNvSpPr>
          <p:nvPr>
            <p:ph type="sldImg" idx="2"/>
          </p:nvPr>
        </p:nvSpPr>
        <p:spPr bwMode="auto">
          <a:xfrm>
            <a:off x="990600" y="766763"/>
            <a:ext cx="5118100" cy="3838575"/>
          </a:xfrm>
          <a:prstGeom prst="rect">
            <a:avLst/>
          </a:prstGeom>
          <a:noFill/>
          <a:ln w="9525">
            <a:solidFill>
              <a:srgbClr val="000000"/>
            </a:solidFill>
            <a:miter lim="800000"/>
          </a:ln>
          <a:effectLst/>
        </p:spPr>
      </p:sp>
      <p:sp>
        <p:nvSpPr>
          <p:cNvPr id="1048644" name="Rectangle 5"/>
          <p:cNvSpPr>
            <a:spLocks noGrp="1" noChangeArrowheads="1"/>
          </p:cNvSpPr>
          <p:nvPr>
            <p:ph type="body" sz="quarter" idx="3"/>
          </p:nvPr>
        </p:nvSpPr>
        <p:spPr bwMode="auto">
          <a:xfrm>
            <a:off x="709614" y="4862514"/>
            <a:ext cx="5680075" cy="4605337"/>
          </a:xfrm>
          <a:prstGeom prst="rect">
            <a:avLst/>
          </a:prstGeom>
          <a:noFill/>
          <a:ln w="9525">
            <a:noFill/>
            <a:miter lim="800000"/>
          </a:ln>
          <a:effectLst/>
        </p:spPr>
        <p:txBody>
          <a:bodyPr vert="horz" wrap="square" lIns="91492" tIns="45745" rIns="91492" bIns="45745" numCol="1" anchor="t" anchorCtr="0" compatLnSpc="1"/>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048645" name="Rectangle 6"/>
          <p:cNvSpPr>
            <a:spLocks noGrp="1" noChangeArrowheads="1"/>
          </p:cNvSpPr>
          <p:nvPr>
            <p:ph type="ftr" sz="quarter" idx="4"/>
          </p:nvPr>
        </p:nvSpPr>
        <p:spPr bwMode="auto">
          <a:xfrm>
            <a:off x="2" y="9720264"/>
            <a:ext cx="3076575" cy="512762"/>
          </a:xfrm>
          <a:prstGeom prst="rect">
            <a:avLst/>
          </a:prstGeom>
          <a:noFill/>
          <a:ln w="9525">
            <a:noFill/>
            <a:miter lim="800000"/>
          </a:ln>
          <a:effectLst/>
        </p:spPr>
        <p:txBody>
          <a:bodyPr vert="horz" wrap="square" lIns="91492" tIns="45745" rIns="91492" bIns="45745" numCol="1" anchor="b" anchorCtr="0" compatLnSpc="1"/>
          <a:lstStyle>
            <a:lvl1pPr algn="l">
              <a:defRPr sz="1100"/>
            </a:lvl1pPr>
          </a:lstStyle>
          <a:p>
            <a:endParaRPr lang="en-US"/>
          </a:p>
        </p:txBody>
      </p:sp>
      <p:sp>
        <p:nvSpPr>
          <p:cNvPr id="1048646" name="Rectangle 7"/>
          <p:cNvSpPr>
            <a:spLocks noGrp="1" noChangeArrowheads="1"/>
          </p:cNvSpPr>
          <p:nvPr>
            <p:ph type="sldNum" sz="quarter" idx="5"/>
          </p:nvPr>
        </p:nvSpPr>
        <p:spPr bwMode="auto">
          <a:xfrm>
            <a:off x="4021139" y="9720264"/>
            <a:ext cx="3076575" cy="512762"/>
          </a:xfrm>
          <a:prstGeom prst="rect">
            <a:avLst/>
          </a:prstGeom>
          <a:noFill/>
          <a:ln w="9525">
            <a:noFill/>
            <a:miter lim="800000"/>
          </a:ln>
          <a:effectLst/>
        </p:spPr>
        <p:txBody>
          <a:bodyPr vert="horz" wrap="square" lIns="91492" tIns="45745" rIns="91492" bIns="45745" numCol="1" anchor="b" anchorCtr="0" compatLnSpc="1"/>
          <a:lstStyle>
            <a:lvl1pPr algn="r">
              <a:defRPr sz="1100"/>
            </a:lvl1pPr>
          </a:lstStyle>
          <a:p>
            <a:fld id="{A9A0EA98-5831-4853-B862-C702E6EB345C}" type="slidenum">
              <a:rPr lang="en-US"/>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1.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3.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9.jpeg"/><Relationship Id="rId7" Type="http://schemas.openxmlformats.org/officeDocument/2006/relationships/image" Target="../media/image18.png"/><Relationship Id="rId6" Type="http://schemas.openxmlformats.org/officeDocument/2006/relationships/image" Target="../media/image17.png"/><Relationship Id="rId5" Type="http://schemas.openxmlformats.org/officeDocument/2006/relationships/image" Target="../media/image6.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 Title Slide">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73377" y="650997"/>
            <a:ext cx="12279526" cy="6832143"/>
          </a:xfrm>
          <a:prstGeom prst="rect">
            <a:avLst/>
          </a:prstGeom>
        </p:spPr>
      </p:pic>
      <p:grpSp>
        <p:nvGrpSpPr>
          <p:cNvPr id="76" name="组合 75"/>
          <p:cNvGrpSpPr/>
          <p:nvPr userDrawn="1"/>
        </p:nvGrpSpPr>
        <p:grpSpPr>
          <a:xfrm>
            <a:off x="184023" y="695363"/>
            <a:ext cx="4888476" cy="5964141"/>
            <a:chOff x="201284" y="-138238"/>
            <a:chExt cx="5621123" cy="6858000"/>
          </a:xfrm>
        </p:grpSpPr>
        <p:sp>
          <p:nvSpPr>
            <p:cNvPr id="75" name="椭圆 74"/>
            <p:cNvSpPr/>
            <p:nvPr userDrawn="1"/>
          </p:nvSpPr>
          <p:spPr>
            <a:xfrm>
              <a:off x="201284" y="2449902"/>
              <a:ext cx="1252520" cy="1172134"/>
            </a:xfrm>
            <a:prstGeom prst="ellipse">
              <a:avLst/>
            </a:prstGeom>
            <a:solidFill>
              <a:srgbClr val="B9D24D"/>
            </a:solidFill>
            <a:ln w="38100">
              <a:solidFill>
                <a:srgbClr val="20110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268393" y="-138238"/>
              <a:ext cx="5554014" cy="6858000"/>
            </a:xfrm>
            <a:prstGeom prst="rect">
              <a:avLst/>
            </a:prstGeom>
          </p:spPr>
        </p:pic>
      </p:grpSp>
      <p:pic>
        <p:nvPicPr>
          <p:cNvPr id="51" name="图片 50"/>
          <p:cNvPicPr>
            <a:picLocks noChangeAspect="1"/>
          </p:cNvPicPr>
          <p:nvPr userDrawn="1"/>
        </p:nvPicPr>
        <p:blipFill>
          <a:blip r:embed="rId4" cstate="print">
            <a:extLst>
              <a:ext uri="{28A0092B-C50C-407E-A947-70E740481C1C}">
                <a14:useLocalDpi xmlns:a14="http://schemas.microsoft.com/office/drawing/2010/main" val="0"/>
              </a:ext>
            </a:extLst>
          </a:blip>
          <a:srcRect t="50991"/>
          <a:stretch>
            <a:fillRect/>
          </a:stretch>
        </p:blipFill>
        <p:spPr>
          <a:xfrm>
            <a:off x="14149" y="3853866"/>
            <a:ext cx="12192000" cy="2987562"/>
          </a:xfrm>
          <a:prstGeom prst="rect">
            <a:avLst/>
          </a:prstGeom>
        </p:spPr>
      </p:pic>
      <p:grpSp>
        <p:nvGrpSpPr>
          <p:cNvPr id="48" name="组合 47"/>
          <p:cNvGrpSpPr/>
          <p:nvPr userDrawn="1"/>
        </p:nvGrpSpPr>
        <p:grpSpPr>
          <a:xfrm>
            <a:off x="7398732" y="4507975"/>
            <a:ext cx="4502683" cy="2575189"/>
            <a:chOff x="6559856" y="3689410"/>
            <a:chExt cx="5632143" cy="3221154"/>
          </a:xfrm>
        </p:grpSpPr>
        <p:pic>
          <p:nvPicPr>
            <p:cNvPr id="43" name="图片 4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559856" y="3689410"/>
              <a:ext cx="5632143" cy="3161905"/>
            </a:xfrm>
            <a:prstGeom prst="rect">
              <a:avLst/>
            </a:prstGeom>
          </p:spPr>
        </p:pic>
        <p:pic>
          <p:nvPicPr>
            <p:cNvPr id="45" name="图片 4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124327" y="4218245"/>
              <a:ext cx="4795693" cy="2692319"/>
            </a:xfrm>
            <a:prstGeom prst="rect">
              <a:avLst/>
            </a:prstGeom>
          </p:spPr>
        </p:pic>
      </p:grpSp>
      <p:sp>
        <p:nvSpPr>
          <p:cNvPr id="14" name="文本占位符 13"/>
          <p:cNvSpPr>
            <a:spLocks noGrp="1"/>
          </p:cNvSpPr>
          <p:nvPr>
            <p:ph type="body" sz="quarter" idx="11" hasCustomPrompt="1"/>
          </p:nvPr>
        </p:nvSpPr>
        <p:spPr>
          <a:xfrm>
            <a:off x="5711806" y="982262"/>
            <a:ext cx="5781881" cy="662102"/>
          </a:xfrm>
        </p:spPr>
        <p:txBody>
          <a:bodyPr>
            <a:noAutofit/>
          </a:bodyPr>
          <a:lstStyle>
            <a:lvl1pPr marL="0" indent="0" algn="ctr">
              <a:buNone/>
              <a:defRPr sz="8800" b="0" spc="-300">
                <a:gradFill>
                  <a:gsLst>
                    <a:gs pos="0">
                      <a:schemeClr val="accent1"/>
                    </a:gs>
                    <a:gs pos="43000">
                      <a:schemeClr val="accent2"/>
                    </a:gs>
                  </a:gsLst>
                  <a:lin ang="5400000" scaled="0"/>
                </a:gradFill>
                <a:latin typeface="印品囧囧体（非商用）" panose="02000500000000000000" pitchFamily="2" charset="-122"/>
                <a:ea typeface="印品囧囧体（非商用）" panose="02000500000000000000" pitchFamily="2" charset="-122"/>
              </a:defRPr>
            </a:lvl1pPr>
            <a:lvl2pPr>
              <a:buNone/>
              <a:defRPr/>
            </a:lvl2pPr>
          </a:lstStyle>
          <a:p>
            <a:pPr lvl="0"/>
            <a:r>
              <a:rPr lang="zh-CN" altLang="en-US" dirty="0"/>
              <a:t>单击此编</a:t>
            </a:r>
            <a:endParaRPr lang="zh-CN" altLang="en-US" dirty="0"/>
          </a:p>
        </p:txBody>
      </p:sp>
      <p:sp>
        <p:nvSpPr>
          <p:cNvPr id="9" name="文本占位符 13"/>
          <p:cNvSpPr>
            <a:spLocks noGrp="1"/>
          </p:cNvSpPr>
          <p:nvPr>
            <p:ph type="body" sz="quarter" idx="16" hasCustomPrompt="1"/>
          </p:nvPr>
        </p:nvSpPr>
        <p:spPr>
          <a:xfrm>
            <a:off x="4036256" y="1971958"/>
            <a:ext cx="8831214" cy="624892"/>
          </a:xfrm>
        </p:spPr>
        <p:txBody>
          <a:bodyPr vert="horz" lIns="91440" tIns="45720" rIns="91440" bIns="45720" rtlCol="0">
            <a:noAutofit/>
          </a:bodyPr>
          <a:lstStyle>
            <a:lvl1pPr marL="0" indent="0" algn="ctr">
              <a:buNone/>
              <a:defRPr lang="zh-CN" altLang="en-US" sz="11500" b="0" spc="-300" dirty="0">
                <a:gradFill>
                  <a:gsLst>
                    <a:gs pos="0">
                      <a:schemeClr val="accent1"/>
                    </a:gs>
                    <a:gs pos="43000">
                      <a:schemeClr val="accent2"/>
                    </a:gs>
                  </a:gsLst>
                  <a:lin ang="5400000" scaled="0"/>
                </a:gradFill>
                <a:latin typeface="印品囧囧体（非商用）" panose="02000500000000000000" pitchFamily="2" charset="-122"/>
                <a:ea typeface="印品囧囧体（非商用）" panose="02000500000000000000" pitchFamily="2" charset="-122"/>
              </a:defRPr>
            </a:lvl1pPr>
            <a:lvl2pPr>
              <a:buNone/>
              <a:defRPr/>
            </a:lvl2pPr>
          </a:lstStyle>
          <a:p>
            <a:pPr marL="0" lvl="0" indent="0">
              <a:buNone/>
            </a:pPr>
            <a:r>
              <a:rPr lang="zh-CN" altLang="en-US" dirty="0"/>
              <a:t>单击此处</a:t>
            </a:r>
            <a:endParaRPr lang="zh-CN" altLang="en-US" dirty="0"/>
          </a:p>
        </p:txBody>
      </p:sp>
      <p:sp>
        <p:nvSpPr>
          <p:cNvPr id="10" name="文本占位符 9"/>
          <p:cNvSpPr>
            <a:spLocks noGrp="1"/>
          </p:cNvSpPr>
          <p:nvPr>
            <p:ph type="body" sz="quarter" idx="10" hasCustomPrompt="1"/>
          </p:nvPr>
        </p:nvSpPr>
        <p:spPr>
          <a:xfrm>
            <a:off x="6827704" y="3278161"/>
            <a:ext cx="3841630" cy="458058"/>
          </a:xfrm>
        </p:spPr>
        <p:txBody>
          <a:bodyPr>
            <a:noAutofit/>
          </a:bodyPr>
          <a:lstStyle>
            <a:lvl1pPr marL="0" indent="0" algn="ctr">
              <a:lnSpc>
                <a:spcPct val="120000"/>
              </a:lnSpc>
              <a:buNone/>
              <a:defRPr sz="1400" b="0">
                <a:gradFill>
                  <a:gsLst>
                    <a:gs pos="0">
                      <a:schemeClr val="accent1"/>
                    </a:gs>
                    <a:gs pos="42000">
                      <a:schemeClr val="accent2"/>
                    </a:gs>
                  </a:gsLst>
                  <a:lin ang="5400000" scaled="0"/>
                </a:gradFill>
                <a:latin typeface="小单纯体（非商用）" panose="02010601030101010101" pitchFamily="2" charset="-122"/>
                <a:ea typeface="小单纯体（非商用）" panose="02010601030101010101" pitchFamily="2" charset="-122"/>
              </a:defRPr>
            </a:lvl1pPr>
          </a:lstStyle>
          <a:p>
            <a:pPr lvl="0"/>
            <a:r>
              <a:rPr lang="zh-CN" altLang="en-US" dirty="0"/>
              <a:t>树，是大自然最神奇的绿色巨人孩子们开启了一场与大树的“约会”</a:t>
            </a:r>
            <a:endParaRPr lang="zh-CN" altLang="en-US" dirty="0"/>
          </a:p>
        </p:txBody>
      </p:sp>
      <p:pic>
        <p:nvPicPr>
          <p:cNvPr id="60" name="图片 5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flipV="1">
            <a:off x="83598" y="-78290"/>
            <a:ext cx="1508704" cy="846992"/>
          </a:xfrm>
          <a:prstGeom prst="rect">
            <a:avLst/>
          </a:prstGeom>
        </p:spPr>
      </p:pic>
      <p:sp>
        <p:nvSpPr>
          <p:cNvPr id="69" name="文本占位符 9"/>
          <p:cNvSpPr>
            <a:spLocks noGrp="1"/>
          </p:cNvSpPr>
          <p:nvPr>
            <p:ph type="body" sz="quarter" idx="17" hasCustomPrompt="1"/>
          </p:nvPr>
        </p:nvSpPr>
        <p:spPr>
          <a:xfrm>
            <a:off x="5980334" y="413064"/>
            <a:ext cx="4717774" cy="458058"/>
          </a:xfrm>
        </p:spPr>
        <p:txBody>
          <a:bodyPr>
            <a:noAutofit/>
          </a:bodyPr>
          <a:lstStyle>
            <a:lvl1pPr algn="ctr">
              <a:lnSpc>
                <a:spcPct val="100000"/>
              </a:lnSpc>
              <a:buNone/>
              <a:defRPr sz="2800" b="0">
                <a:gradFill>
                  <a:gsLst>
                    <a:gs pos="0">
                      <a:schemeClr val="accent1"/>
                    </a:gs>
                    <a:gs pos="42000">
                      <a:schemeClr val="accent2"/>
                    </a:gs>
                  </a:gsLst>
                  <a:lin ang="5400000" scaled="0"/>
                </a:gradFill>
                <a:latin typeface="小单纯体（非商用）" panose="02010601030101010101" pitchFamily="2" charset="-122"/>
                <a:ea typeface="小单纯体（非商用）" panose="02010601030101010101" pitchFamily="2" charset="-122"/>
              </a:defRPr>
            </a:lvl1pPr>
          </a:lstStyle>
          <a:p>
            <a:pPr lvl="0"/>
            <a:r>
              <a:rPr lang="zh-CN" altLang="en-US" dirty="0"/>
              <a:t>树，是大自然最</a:t>
            </a:r>
            <a:endParaRPr lang="zh-CN" altLang="en-US" dirty="0"/>
          </a:p>
        </p:txBody>
      </p:sp>
      <p:pic>
        <p:nvPicPr>
          <p:cNvPr id="80" name="图片 79"/>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a:xfrm>
            <a:off x="1581393" y="5047699"/>
            <a:ext cx="3366437" cy="1889930"/>
          </a:xfrm>
          <a:custGeom>
            <a:avLst/>
            <a:gdLst>
              <a:gd name="csX0" fmla="*/ 0 w 6305530"/>
              <a:gd name="csY0" fmla="*/ 0 h 3539947"/>
              <a:gd name="csX1" fmla="*/ 4239714 w 6305530"/>
              <a:gd name="csY1" fmla="*/ 0 h 3539947"/>
              <a:gd name="csX2" fmla="*/ 4204625 w 6305530"/>
              <a:gd name="csY2" fmla="*/ 33255 h 3539947"/>
              <a:gd name="csX3" fmla="*/ 3863883 w 6305530"/>
              <a:gd name="csY3" fmla="*/ 850848 h 3539947"/>
              <a:gd name="csX4" fmla="*/ 5356067 w 6305530"/>
              <a:gd name="csY4" fmla="*/ 2136184 h 3539947"/>
              <a:gd name="csX5" fmla="*/ 6305234 w 6305530"/>
              <a:gd name="csY5" fmla="*/ 1842676 h 3539947"/>
              <a:gd name="csX6" fmla="*/ 6305530 w 6305530"/>
              <a:gd name="csY6" fmla="*/ 1842445 h 3539947"/>
              <a:gd name="csX7" fmla="*/ 6305530 w 6305530"/>
              <a:gd name="csY7" fmla="*/ 3539947 h 3539947"/>
              <a:gd name="csX8" fmla="*/ 0 w 6305530"/>
              <a:gd name="csY8" fmla="*/ 3539947 h 3539947"/>
              <a:gd name="csX9" fmla="*/ 0 w 6305530"/>
              <a:gd name="csY9" fmla="*/ 0 h 353994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6305530" h="3539947">
                <a:moveTo>
                  <a:pt x="0" y="0"/>
                </a:moveTo>
                <a:lnTo>
                  <a:pt x="4239714" y="0"/>
                </a:lnTo>
                <a:lnTo>
                  <a:pt x="4204625" y="33255"/>
                </a:lnTo>
                <a:cubicBezTo>
                  <a:pt x="3991757" y="255437"/>
                  <a:pt x="3863883" y="540280"/>
                  <a:pt x="3863883" y="850848"/>
                </a:cubicBezTo>
                <a:cubicBezTo>
                  <a:pt x="3863883" y="1560719"/>
                  <a:pt x="4531957" y="2136184"/>
                  <a:pt x="5356067" y="2136184"/>
                </a:cubicBezTo>
                <a:cubicBezTo>
                  <a:pt x="5716615" y="2136184"/>
                  <a:pt x="6047297" y="2026037"/>
                  <a:pt x="6305234" y="1842676"/>
                </a:cubicBezTo>
                <a:lnTo>
                  <a:pt x="6305530" y="1842445"/>
                </a:lnTo>
                <a:lnTo>
                  <a:pt x="6305530" y="3539947"/>
                </a:lnTo>
                <a:lnTo>
                  <a:pt x="0" y="3539947"/>
                </a:lnTo>
                <a:lnTo>
                  <a:pt x="0" y="0"/>
                </a:lnTo>
                <a:close/>
              </a:path>
            </a:pathLst>
          </a:cu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20" name="图片 19"/>
          <p:cNvPicPr>
            <a:picLocks noChangeAspect="1"/>
          </p:cNvPicPr>
          <p:nvPr userDrawn="1"/>
        </p:nvPicPr>
        <p:blipFill>
          <a:blip r:embed="rId2"/>
          <a:stretch>
            <a:fillRect/>
          </a:stretch>
        </p:blipFill>
        <p:spPr>
          <a:xfrm>
            <a:off x="0" y="1229300"/>
            <a:ext cx="12192000" cy="6832143"/>
          </a:xfrm>
          <a:prstGeom prst="rect">
            <a:avLst/>
          </a:prstGeom>
        </p:spPr>
      </p:pic>
      <p:grpSp>
        <p:nvGrpSpPr>
          <p:cNvPr id="49" name="组合 48"/>
          <p:cNvGrpSpPr/>
          <p:nvPr userDrawn="1"/>
        </p:nvGrpSpPr>
        <p:grpSpPr>
          <a:xfrm>
            <a:off x="837950" y="3563290"/>
            <a:ext cx="2417379" cy="2949301"/>
            <a:chOff x="201284" y="-138238"/>
            <a:chExt cx="5621123" cy="6858000"/>
          </a:xfrm>
        </p:grpSpPr>
        <p:sp>
          <p:nvSpPr>
            <p:cNvPr id="50" name="椭圆 49"/>
            <p:cNvSpPr/>
            <p:nvPr userDrawn="1"/>
          </p:nvSpPr>
          <p:spPr>
            <a:xfrm>
              <a:off x="201284" y="2449902"/>
              <a:ext cx="1252520" cy="1172134"/>
            </a:xfrm>
            <a:prstGeom prst="ellipse">
              <a:avLst/>
            </a:prstGeom>
            <a:solidFill>
              <a:srgbClr val="B9D24D"/>
            </a:solidFill>
            <a:ln w="38100">
              <a:solidFill>
                <a:srgbClr val="20110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268393" y="-138238"/>
              <a:ext cx="5554014" cy="6858000"/>
            </a:xfrm>
            <a:prstGeom prst="rect">
              <a:avLst/>
            </a:prstGeom>
          </p:spPr>
        </p:pic>
      </p:grpSp>
      <p:pic>
        <p:nvPicPr>
          <p:cNvPr id="21" name="图片 20"/>
          <p:cNvPicPr>
            <a:picLocks noChangeAspect="1"/>
          </p:cNvPicPr>
          <p:nvPr userDrawn="1"/>
        </p:nvPicPr>
        <p:blipFill>
          <a:blip r:embed="rId4" cstate="print">
            <a:extLst>
              <a:ext uri="{28A0092B-C50C-407E-A947-70E740481C1C}">
                <a14:useLocalDpi xmlns:a14="http://schemas.microsoft.com/office/drawing/2010/main" val="0"/>
              </a:ext>
            </a:extLst>
          </a:blip>
          <a:srcRect t="50991"/>
          <a:stretch>
            <a:fillRect/>
          </a:stretch>
        </p:blipFill>
        <p:spPr>
          <a:xfrm>
            <a:off x="-11149" y="3866552"/>
            <a:ext cx="12192000" cy="2987562"/>
          </a:xfrm>
          <a:prstGeom prst="rect">
            <a:avLst/>
          </a:prstGeom>
        </p:spPr>
      </p:pic>
      <p:sp>
        <p:nvSpPr>
          <p:cNvPr id="45" name="文本占位符 13"/>
          <p:cNvSpPr>
            <a:spLocks noGrp="1"/>
          </p:cNvSpPr>
          <p:nvPr>
            <p:ph type="body" sz="quarter" idx="11" hasCustomPrompt="1"/>
          </p:nvPr>
        </p:nvSpPr>
        <p:spPr>
          <a:xfrm>
            <a:off x="675962" y="1210399"/>
            <a:ext cx="2623792" cy="1613097"/>
          </a:xfrm>
        </p:spPr>
        <p:txBody>
          <a:bodyPr vert="horz">
            <a:noAutofit/>
          </a:bodyPr>
          <a:lstStyle>
            <a:lvl1pPr marL="0" indent="0" algn="ctr">
              <a:buNone/>
              <a:defRPr sz="5400" b="0" spc="-300">
                <a:gradFill>
                  <a:gsLst>
                    <a:gs pos="0">
                      <a:schemeClr val="accent1"/>
                    </a:gs>
                    <a:gs pos="43000">
                      <a:schemeClr val="accent2"/>
                    </a:gs>
                  </a:gsLst>
                  <a:lin ang="5400000" scaled="0"/>
                </a:gradFill>
                <a:latin typeface="印品囧囧体（非商用）" panose="02000500000000000000" pitchFamily="2" charset="-122"/>
                <a:ea typeface="印品囧囧体（非商用）" panose="02000500000000000000" pitchFamily="2" charset="-122"/>
              </a:defRPr>
            </a:lvl1pPr>
            <a:lvl2pPr>
              <a:buNone/>
              <a:defRPr/>
            </a:lvl2pPr>
          </a:lstStyle>
          <a:p>
            <a:pPr lvl="0"/>
            <a:r>
              <a:rPr lang="zh-CN" altLang="en-US" dirty="0"/>
              <a:t>单击此编</a:t>
            </a:r>
            <a:endParaRPr lang="zh-CN" altLang="en-US" dirty="0"/>
          </a:p>
        </p:txBody>
      </p:sp>
      <p:pic>
        <p:nvPicPr>
          <p:cNvPr id="47" name="图片 4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V="1">
            <a:off x="83598" y="-78290"/>
            <a:ext cx="1508704" cy="84699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229300"/>
            <a:ext cx="12192000" cy="6832143"/>
          </a:xfrm>
          <a:prstGeom prst="rect">
            <a:avLst/>
          </a:prstGeom>
        </p:spPr>
      </p:pic>
      <p:grpSp>
        <p:nvGrpSpPr>
          <p:cNvPr id="22" name="组合 21"/>
          <p:cNvGrpSpPr/>
          <p:nvPr userDrawn="1"/>
        </p:nvGrpSpPr>
        <p:grpSpPr>
          <a:xfrm>
            <a:off x="732109" y="3052315"/>
            <a:ext cx="2840825" cy="3465922"/>
            <a:chOff x="201284" y="-138238"/>
            <a:chExt cx="5621123" cy="6858000"/>
          </a:xfrm>
        </p:grpSpPr>
        <p:sp>
          <p:nvSpPr>
            <p:cNvPr id="23" name="椭圆 22"/>
            <p:cNvSpPr/>
            <p:nvPr userDrawn="1"/>
          </p:nvSpPr>
          <p:spPr>
            <a:xfrm>
              <a:off x="201284" y="2449902"/>
              <a:ext cx="1252520" cy="1172134"/>
            </a:xfrm>
            <a:prstGeom prst="ellipse">
              <a:avLst/>
            </a:prstGeom>
            <a:solidFill>
              <a:srgbClr val="B9D24D"/>
            </a:solidFill>
            <a:ln w="38100">
              <a:solidFill>
                <a:srgbClr val="20110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268393" y="-138238"/>
              <a:ext cx="5554014" cy="6858000"/>
            </a:xfrm>
            <a:prstGeom prst="rect">
              <a:avLst/>
            </a:prstGeom>
          </p:spPr>
        </p:pic>
      </p:grpSp>
      <p:pic>
        <p:nvPicPr>
          <p:cNvPr id="21" name="图片 20"/>
          <p:cNvPicPr>
            <a:picLocks noChangeAspect="1"/>
          </p:cNvPicPr>
          <p:nvPr userDrawn="1"/>
        </p:nvPicPr>
        <p:blipFill>
          <a:blip r:embed="rId4" cstate="print">
            <a:extLst>
              <a:ext uri="{28A0092B-C50C-407E-A947-70E740481C1C}">
                <a14:useLocalDpi xmlns:a14="http://schemas.microsoft.com/office/drawing/2010/main" val="0"/>
              </a:ext>
            </a:extLst>
          </a:blip>
          <a:srcRect t="50991"/>
          <a:stretch>
            <a:fillRect/>
          </a:stretch>
        </p:blipFill>
        <p:spPr>
          <a:xfrm>
            <a:off x="-11149" y="3866552"/>
            <a:ext cx="12192000" cy="2987562"/>
          </a:xfrm>
          <a:prstGeom prst="rect">
            <a:avLst/>
          </a:prstGeom>
        </p:spPr>
      </p:pic>
      <p:sp>
        <p:nvSpPr>
          <p:cNvPr id="45" name="文本占位符 13"/>
          <p:cNvSpPr>
            <a:spLocks noGrp="1"/>
          </p:cNvSpPr>
          <p:nvPr>
            <p:ph type="body" sz="quarter" idx="11" hasCustomPrompt="1"/>
          </p:nvPr>
        </p:nvSpPr>
        <p:spPr>
          <a:xfrm>
            <a:off x="1289762" y="786877"/>
            <a:ext cx="1963535" cy="1613097"/>
          </a:xfrm>
        </p:spPr>
        <p:txBody>
          <a:bodyPr vert="horz">
            <a:noAutofit/>
          </a:bodyPr>
          <a:lstStyle>
            <a:lvl1pPr marL="0" indent="0" algn="ctr">
              <a:buNone/>
              <a:defRPr sz="5400" b="0" spc="-300">
                <a:gradFill>
                  <a:gsLst>
                    <a:gs pos="0">
                      <a:schemeClr val="accent1"/>
                    </a:gs>
                    <a:gs pos="43000">
                      <a:schemeClr val="accent2"/>
                    </a:gs>
                  </a:gsLst>
                  <a:lin ang="5400000" scaled="0"/>
                </a:gradFill>
                <a:latin typeface="印品囧囧体（非商用）" panose="02000500000000000000" pitchFamily="2" charset="-122"/>
                <a:ea typeface="印品囧囧体（非商用）" panose="02000500000000000000" pitchFamily="2" charset="-122"/>
              </a:defRPr>
            </a:lvl1pPr>
            <a:lvl2pPr>
              <a:buNone/>
              <a:defRPr/>
            </a:lvl2pPr>
          </a:lstStyle>
          <a:p>
            <a:pPr lvl="0"/>
            <a:r>
              <a:rPr lang="zh-CN" altLang="en-US" dirty="0"/>
              <a:t>单击此编</a:t>
            </a:r>
            <a:endParaRPr lang="zh-CN" altLang="en-US" dirty="0"/>
          </a:p>
        </p:txBody>
      </p:sp>
      <p:pic>
        <p:nvPicPr>
          <p:cNvPr id="20" name="图片 1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V="1">
            <a:off x="83598" y="-78290"/>
            <a:ext cx="1508704" cy="84699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229300"/>
            <a:ext cx="12192000" cy="6832143"/>
          </a:xfrm>
          <a:prstGeom prst="rect">
            <a:avLst/>
          </a:prstGeom>
        </p:spPr>
      </p:pic>
      <p:grpSp>
        <p:nvGrpSpPr>
          <p:cNvPr id="22" name="组合 21"/>
          <p:cNvGrpSpPr/>
          <p:nvPr userDrawn="1"/>
        </p:nvGrpSpPr>
        <p:grpSpPr>
          <a:xfrm>
            <a:off x="563972" y="2922500"/>
            <a:ext cx="3100470" cy="3782700"/>
            <a:chOff x="201284" y="-138238"/>
            <a:chExt cx="5621123" cy="6858000"/>
          </a:xfrm>
        </p:grpSpPr>
        <p:sp>
          <p:nvSpPr>
            <p:cNvPr id="23" name="椭圆 22"/>
            <p:cNvSpPr/>
            <p:nvPr userDrawn="1"/>
          </p:nvSpPr>
          <p:spPr>
            <a:xfrm>
              <a:off x="201284" y="2449902"/>
              <a:ext cx="1252520" cy="1172134"/>
            </a:xfrm>
            <a:prstGeom prst="ellipse">
              <a:avLst/>
            </a:prstGeom>
            <a:solidFill>
              <a:srgbClr val="B9D24D"/>
            </a:solidFill>
            <a:ln w="38100">
              <a:solidFill>
                <a:srgbClr val="20110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268393" y="-138238"/>
              <a:ext cx="5554014" cy="6858000"/>
            </a:xfrm>
            <a:prstGeom prst="rect">
              <a:avLst/>
            </a:prstGeom>
          </p:spPr>
        </p:pic>
      </p:grpSp>
      <p:pic>
        <p:nvPicPr>
          <p:cNvPr id="21" name="图片 20"/>
          <p:cNvPicPr>
            <a:picLocks noChangeAspect="1"/>
          </p:cNvPicPr>
          <p:nvPr userDrawn="1"/>
        </p:nvPicPr>
        <p:blipFill>
          <a:blip r:embed="rId4" cstate="print">
            <a:extLst>
              <a:ext uri="{28A0092B-C50C-407E-A947-70E740481C1C}">
                <a14:useLocalDpi xmlns:a14="http://schemas.microsoft.com/office/drawing/2010/main" val="0"/>
              </a:ext>
            </a:extLst>
          </a:blip>
          <a:srcRect t="50991"/>
          <a:stretch>
            <a:fillRect/>
          </a:stretch>
        </p:blipFill>
        <p:spPr>
          <a:xfrm>
            <a:off x="-27956" y="3891260"/>
            <a:ext cx="12192000" cy="2987562"/>
          </a:xfrm>
          <a:prstGeom prst="rect">
            <a:avLst/>
          </a:prstGeom>
        </p:spPr>
      </p:pic>
      <p:sp>
        <p:nvSpPr>
          <p:cNvPr id="45" name="文本占位符 13"/>
          <p:cNvSpPr>
            <a:spLocks noGrp="1"/>
          </p:cNvSpPr>
          <p:nvPr>
            <p:ph type="body" sz="quarter" idx="11" hasCustomPrompt="1"/>
          </p:nvPr>
        </p:nvSpPr>
        <p:spPr>
          <a:xfrm>
            <a:off x="1289762" y="786877"/>
            <a:ext cx="1963535" cy="1613097"/>
          </a:xfrm>
        </p:spPr>
        <p:txBody>
          <a:bodyPr vert="horz">
            <a:noAutofit/>
          </a:bodyPr>
          <a:lstStyle>
            <a:lvl1pPr marL="0" indent="0" algn="ctr">
              <a:buNone/>
              <a:defRPr sz="5400" b="0" spc="-300">
                <a:gradFill>
                  <a:gsLst>
                    <a:gs pos="0">
                      <a:schemeClr val="accent1"/>
                    </a:gs>
                    <a:gs pos="43000">
                      <a:schemeClr val="accent2"/>
                    </a:gs>
                  </a:gsLst>
                  <a:lin ang="5400000" scaled="0"/>
                </a:gradFill>
                <a:latin typeface="印品囧囧体（非商用）" panose="02000500000000000000" pitchFamily="2" charset="-122"/>
                <a:ea typeface="印品囧囧体（非商用）" panose="02000500000000000000" pitchFamily="2" charset="-122"/>
              </a:defRPr>
            </a:lvl1pPr>
            <a:lvl2pPr>
              <a:buNone/>
              <a:defRPr/>
            </a:lvl2pPr>
          </a:lstStyle>
          <a:p>
            <a:pPr lvl="0"/>
            <a:r>
              <a:rPr lang="zh-CN" altLang="en-US" dirty="0"/>
              <a:t>单击此编</a:t>
            </a:r>
            <a:endParaRPr lang="zh-CN" altLang="en-US" dirty="0"/>
          </a:p>
        </p:txBody>
      </p:sp>
      <p:pic>
        <p:nvPicPr>
          <p:cNvPr id="20" name="图片 1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V="1">
            <a:off x="83598" y="-78290"/>
            <a:ext cx="1508704" cy="84699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Blank">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935791"/>
            <a:ext cx="12192000" cy="6832143"/>
          </a:xfrm>
          <a:prstGeom prst="rect">
            <a:avLst/>
          </a:prstGeom>
        </p:spPr>
      </p:pic>
      <p:grpSp>
        <p:nvGrpSpPr>
          <p:cNvPr id="84" name="组合 83"/>
          <p:cNvGrpSpPr/>
          <p:nvPr userDrawn="1"/>
        </p:nvGrpSpPr>
        <p:grpSpPr>
          <a:xfrm flipH="1">
            <a:off x="6842913" y="578668"/>
            <a:ext cx="4840008" cy="5905008"/>
            <a:chOff x="201284" y="-138238"/>
            <a:chExt cx="5621123" cy="6858000"/>
          </a:xfrm>
        </p:grpSpPr>
        <p:sp>
          <p:nvSpPr>
            <p:cNvPr id="85" name="椭圆 84"/>
            <p:cNvSpPr/>
            <p:nvPr userDrawn="1"/>
          </p:nvSpPr>
          <p:spPr>
            <a:xfrm>
              <a:off x="201284" y="2449902"/>
              <a:ext cx="1252520" cy="1172134"/>
            </a:xfrm>
            <a:prstGeom prst="ellipse">
              <a:avLst/>
            </a:prstGeom>
            <a:solidFill>
              <a:srgbClr val="B9D24D"/>
            </a:solidFill>
            <a:ln w="38100">
              <a:solidFill>
                <a:srgbClr val="20110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6" name="图片 8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268393" y="-138238"/>
              <a:ext cx="5554014" cy="6858000"/>
            </a:xfrm>
            <a:prstGeom prst="rect">
              <a:avLst/>
            </a:prstGeom>
          </p:spPr>
        </p:pic>
      </p:grpSp>
      <p:pic>
        <p:nvPicPr>
          <p:cNvPr id="51" name="图片 50"/>
          <p:cNvPicPr>
            <a:picLocks noChangeAspect="1"/>
          </p:cNvPicPr>
          <p:nvPr userDrawn="1"/>
        </p:nvPicPr>
        <p:blipFill>
          <a:blip r:embed="rId4" cstate="print">
            <a:extLst>
              <a:ext uri="{28A0092B-C50C-407E-A947-70E740481C1C}">
                <a14:useLocalDpi xmlns:a14="http://schemas.microsoft.com/office/drawing/2010/main" val="0"/>
              </a:ext>
            </a:extLst>
          </a:blip>
          <a:srcRect t="50991"/>
          <a:stretch>
            <a:fillRect/>
          </a:stretch>
        </p:blipFill>
        <p:spPr>
          <a:xfrm>
            <a:off x="-11149" y="3866552"/>
            <a:ext cx="12192000" cy="2987562"/>
          </a:xfrm>
          <a:prstGeom prst="rect">
            <a:avLst/>
          </a:prstGeom>
        </p:spPr>
      </p:pic>
      <p:grpSp>
        <p:nvGrpSpPr>
          <p:cNvPr id="48" name="组合 47"/>
          <p:cNvGrpSpPr/>
          <p:nvPr userDrawn="1"/>
        </p:nvGrpSpPr>
        <p:grpSpPr>
          <a:xfrm>
            <a:off x="380126" y="4475930"/>
            <a:ext cx="4502683" cy="2575189"/>
            <a:chOff x="6559856" y="3689410"/>
            <a:chExt cx="5632143" cy="3221154"/>
          </a:xfrm>
        </p:grpSpPr>
        <p:pic>
          <p:nvPicPr>
            <p:cNvPr id="43" name="图片 4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559856" y="3689410"/>
              <a:ext cx="5632143" cy="3161905"/>
            </a:xfrm>
            <a:prstGeom prst="rect">
              <a:avLst/>
            </a:prstGeom>
          </p:spPr>
        </p:pic>
        <p:pic>
          <p:nvPicPr>
            <p:cNvPr id="45" name="图片 4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124327" y="4218245"/>
              <a:ext cx="4795693" cy="2692319"/>
            </a:xfrm>
            <a:prstGeom prst="rect">
              <a:avLst/>
            </a:prstGeom>
          </p:spPr>
        </p:pic>
      </p:grpSp>
      <p:pic>
        <p:nvPicPr>
          <p:cNvPr id="60" name="图片 5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flipV="1">
            <a:off x="10682675" y="-83291"/>
            <a:ext cx="1508704" cy="846992"/>
          </a:xfrm>
          <a:prstGeom prst="rect">
            <a:avLst/>
          </a:prstGeom>
        </p:spPr>
      </p:pic>
      <p:sp>
        <p:nvSpPr>
          <p:cNvPr id="2" name="文本占位符 13"/>
          <p:cNvSpPr>
            <a:spLocks noGrp="1"/>
          </p:cNvSpPr>
          <p:nvPr>
            <p:ph type="body" sz="quarter" idx="11" hasCustomPrompt="1"/>
          </p:nvPr>
        </p:nvSpPr>
        <p:spPr>
          <a:xfrm>
            <a:off x="899460" y="763701"/>
            <a:ext cx="1297587" cy="2423436"/>
          </a:xfrm>
        </p:spPr>
        <p:txBody>
          <a:bodyPr vert="eaVert">
            <a:noAutofit/>
          </a:bodyPr>
          <a:lstStyle>
            <a:lvl1pPr marL="0" indent="0" algn="ctr">
              <a:buNone/>
              <a:defRPr sz="7200" b="0" spc="-300">
                <a:gradFill>
                  <a:gsLst>
                    <a:gs pos="4000">
                      <a:schemeClr val="accent1"/>
                    </a:gs>
                    <a:gs pos="76000">
                      <a:schemeClr val="accent2"/>
                    </a:gs>
                  </a:gsLst>
                  <a:lin ang="5400000" scaled="0"/>
                </a:gradFill>
                <a:latin typeface="+mj-ea"/>
                <a:ea typeface="+mj-ea"/>
              </a:defRPr>
            </a:lvl1pPr>
            <a:lvl2pPr>
              <a:buNone/>
              <a:defRPr/>
            </a:lvl2pPr>
          </a:lstStyle>
          <a:p>
            <a:pPr lvl="0"/>
            <a:r>
              <a:rPr lang="zh-CN" altLang="en-US" dirty="0"/>
              <a:t>单击</a:t>
            </a:r>
            <a:endParaRPr lang="zh-CN" altLang="en-US" dirty="0"/>
          </a:p>
        </p:txBody>
      </p:sp>
      <p:sp>
        <p:nvSpPr>
          <p:cNvPr id="3" name="文本占位符 13"/>
          <p:cNvSpPr>
            <a:spLocks noGrp="1"/>
          </p:cNvSpPr>
          <p:nvPr>
            <p:ph type="body" sz="quarter" idx="16" hasCustomPrompt="1"/>
          </p:nvPr>
        </p:nvSpPr>
        <p:spPr>
          <a:xfrm>
            <a:off x="3643800" y="778389"/>
            <a:ext cx="2965599" cy="450763"/>
          </a:xfrm>
        </p:spPr>
        <p:txBody>
          <a:bodyPr>
            <a:noAutofit/>
          </a:bodyPr>
          <a:lstStyle>
            <a:lvl1pPr marL="0" indent="0" algn="l">
              <a:buNone/>
              <a:defRPr sz="2800" b="1" spc="-300">
                <a:gradFill>
                  <a:gsLst>
                    <a:gs pos="4000">
                      <a:schemeClr val="accent1"/>
                    </a:gs>
                    <a:gs pos="76000">
                      <a:schemeClr val="accent2"/>
                    </a:gs>
                  </a:gsLst>
                  <a:lin ang="5400000" scaled="0"/>
                </a:gradFill>
                <a:latin typeface="+mn-ea"/>
                <a:ea typeface="+mn-ea"/>
              </a:defRPr>
            </a:lvl1pPr>
            <a:lvl2pPr>
              <a:buNone/>
              <a:defRPr/>
            </a:lvl2pPr>
          </a:lstStyle>
          <a:p>
            <a:pPr lvl="0"/>
            <a:r>
              <a:rPr lang="zh-CN" altLang="en-US" dirty="0"/>
              <a:t>单击此处编辑</a:t>
            </a:r>
            <a:endParaRPr lang="zh-CN" altLang="en-US" dirty="0"/>
          </a:p>
        </p:txBody>
      </p:sp>
      <p:sp>
        <p:nvSpPr>
          <p:cNvPr id="4" name="文本占位符 13"/>
          <p:cNvSpPr>
            <a:spLocks noGrp="1"/>
          </p:cNvSpPr>
          <p:nvPr>
            <p:ph type="body" sz="quarter" idx="17" hasCustomPrompt="1"/>
          </p:nvPr>
        </p:nvSpPr>
        <p:spPr>
          <a:xfrm>
            <a:off x="3643800" y="1456027"/>
            <a:ext cx="2965599" cy="450763"/>
          </a:xfrm>
        </p:spPr>
        <p:txBody>
          <a:bodyPr>
            <a:noAutofit/>
          </a:bodyPr>
          <a:lstStyle>
            <a:lvl1pPr marL="0" indent="0" algn="l">
              <a:buNone/>
              <a:defRPr sz="2800" b="1" spc="-300">
                <a:gradFill>
                  <a:gsLst>
                    <a:gs pos="4000">
                      <a:schemeClr val="accent1"/>
                    </a:gs>
                    <a:gs pos="76000">
                      <a:schemeClr val="accent2"/>
                    </a:gs>
                  </a:gsLst>
                  <a:lin ang="5400000" scaled="0"/>
                </a:gradFill>
                <a:latin typeface="+mn-ea"/>
                <a:ea typeface="+mn-ea"/>
              </a:defRPr>
            </a:lvl1pPr>
            <a:lvl2pPr>
              <a:buNone/>
              <a:defRPr/>
            </a:lvl2pPr>
          </a:lstStyle>
          <a:p>
            <a:pPr lvl="0"/>
            <a:r>
              <a:rPr lang="zh-CN" altLang="en-US" dirty="0"/>
              <a:t>单击此处编辑</a:t>
            </a:r>
            <a:endParaRPr lang="zh-CN" altLang="en-US" dirty="0"/>
          </a:p>
        </p:txBody>
      </p:sp>
      <p:sp>
        <p:nvSpPr>
          <p:cNvPr id="5" name="文本占位符 13"/>
          <p:cNvSpPr>
            <a:spLocks noGrp="1"/>
          </p:cNvSpPr>
          <p:nvPr>
            <p:ph type="body" sz="quarter" idx="18" hasCustomPrompt="1"/>
          </p:nvPr>
        </p:nvSpPr>
        <p:spPr>
          <a:xfrm>
            <a:off x="3643800" y="2133665"/>
            <a:ext cx="2965599" cy="450763"/>
          </a:xfrm>
        </p:spPr>
        <p:txBody>
          <a:bodyPr>
            <a:noAutofit/>
          </a:bodyPr>
          <a:lstStyle>
            <a:lvl1pPr marL="0" indent="0" algn="l">
              <a:buNone/>
              <a:defRPr sz="2800" b="1" spc="-300">
                <a:gradFill>
                  <a:gsLst>
                    <a:gs pos="4000">
                      <a:schemeClr val="accent1"/>
                    </a:gs>
                    <a:gs pos="76000">
                      <a:schemeClr val="accent2"/>
                    </a:gs>
                  </a:gsLst>
                  <a:lin ang="5400000" scaled="0"/>
                </a:gradFill>
                <a:latin typeface="+mn-ea"/>
                <a:ea typeface="+mn-ea"/>
              </a:defRPr>
            </a:lvl1pPr>
            <a:lvl2pPr>
              <a:buNone/>
              <a:defRPr/>
            </a:lvl2pPr>
          </a:lstStyle>
          <a:p>
            <a:pPr lvl="0"/>
            <a:r>
              <a:rPr lang="zh-CN" altLang="en-US" dirty="0"/>
              <a:t>单击此处编辑</a:t>
            </a:r>
            <a:endParaRPr lang="zh-CN" altLang="en-US" dirty="0"/>
          </a:p>
        </p:txBody>
      </p:sp>
      <p:sp>
        <p:nvSpPr>
          <p:cNvPr id="6" name="文本占位符 13"/>
          <p:cNvSpPr>
            <a:spLocks noGrp="1"/>
          </p:cNvSpPr>
          <p:nvPr>
            <p:ph type="body" sz="quarter" idx="19" hasCustomPrompt="1"/>
          </p:nvPr>
        </p:nvSpPr>
        <p:spPr>
          <a:xfrm>
            <a:off x="3643800" y="2811303"/>
            <a:ext cx="2965599" cy="450763"/>
          </a:xfrm>
        </p:spPr>
        <p:txBody>
          <a:bodyPr>
            <a:noAutofit/>
          </a:bodyPr>
          <a:lstStyle>
            <a:lvl1pPr marL="0" indent="0" algn="l">
              <a:buNone/>
              <a:defRPr sz="2800" b="1" spc="-300">
                <a:gradFill>
                  <a:gsLst>
                    <a:gs pos="4000">
                      <a:schemeClr val="accent1"/>
                    </a:gs>
                    <a:gs pos="76000">
                      <a:schemeClr val="accent2"/>
                    </a:gs>
                  </a:gsLst>
                  <a:lin ang="5400000" scaled="0"/>
                </a:gradFill>
                <a:latin typeface="+mn-ea"/>
                <a:ea typeface="+mn-ea"/>
              </a:defRPr>
            </a:lvl1pPr>
            <a:lvl2pPr>
              <a:buNone/>
              <a:defRPr/>
            </a:lvl2pPr>
          </a:lstStyle>
          <a:p>
            <a:pPr lvl="0"/>
            <a:r>
              <a:rPr lang="zh-CN" altLang="en-US" dirty="0"/>
              <a:t>单击此处编辑</a:t>
            </a:r>
            <a:endParaRPr lang="zh-CN" altLang="en-US" dirty="0"/>
          </a:p>
        </p:txBody>
      </p:sp>
      <p:pic>
        <p:nvPicPr>
          <p:cNvPr id="87" name="图片 86"/>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a:xfrm flipH="1">
            <a:off x="7023963" y="4968258"/>
            <a:ext cx="3492452" cy="1960675"/>
          </a:xfrm>
          <a:custGeom>
            <a:avLst/>
            <a:gdLst>
              <a:gd name="csX0" fmla="*/ 0 w 6305530"/>
              <a:gd name="csY0" fmla="*/ 0 h 3539947"/>
              <a:gd name="csX1" fmla="*/ 4239714 w 6305530"/>
              <a:gd name="csY1" fmla="*/ 0 h 3539947"/>
              <a:gd name="csX2" fmla="*/ 4204625 w 6305530"/>
              <a:gd name="csY2" fmla="*/ 33255 h 3539947"/>
              <a:gd name="csX3" fmla="*/ 3863883 w 6305530"/>
              <a:gd name="csY3" fmla="*/ 850848 h 3539947"/>
              <a:gd name="csX4" fmla="*/ 5356067 w 6305530"/>
              <a:gd name="csY4" fmla="*/ 2136184 h 3539947"/>
              <a:gd name="csX5" fmla="*/ 6305234 w 6305530"/>
              <a:gd name="csY5" fmla="*/ 1842676 h 3539947"/>
              <a:gd name="csX6" fmla="*/ 6305530 w 6305530"/>
              <a:gd name="csY6" fmla="*/ 1842445 h 3539947"/>
              <a:gd name="csX7" fmla="*/ 6305530 w 6305530"/>
              <a:gd name="csY7" fmla="*/ 3539947 h 3539947"/>
              <a:gd name="csX8" fmla="*/ 0 w 6305530"/>
              <a:gd name="csY8" fmla="*/ 3539947 h 3539947"/>
              <a:gd name="csX9" fmla="*/ 0 w 6305530"/>
              <a:gd name="csY9" fmla="*/ 0 h 353994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6305530" h="3539947">
                <a:moveTo>
                  <a:pt x="0" y="0"/>
                </a:moveTo>
                <a:lnTo>
                  <a:pt x="4239714" y="0"/>
                </a:lnTo>
                <a:lnTo>
                  <a:pt x="4204625" y="33255"/>
                </a:lnTo>
                <a:cubicBezTo>
                  <a:pt x="3991757" y="255437"/>
                  <a:pt x="3863883" y="540280"/>
                  <a:pt x="3863883" y="850848"/>
                </a:cubicBezTo>
                <a:cubicBezTo>
                  <a:pt x="3863883" y="1560719"/>
                  <a:pt x="4531957" y="2136184"/>
                  <a:pt x="5356067" y="2136184"/>
                </a:cubicBezTo>
                <a:cubicBezTo>
                  <a:pt x="5716615" y="2136184"/>
                  <a:pt x="6047297" y="2026037"/>
                  <a:pt x="6305234" y="1842676"/>
                </a:cubicBezTo>
                <a:lnTo>
                  <a:pt x="6305530" y="1842445"/>
                </a:lnTo>
                <a:lnTo>
                  <a:pt x="6305530" y="3539947"/>
                </a:lnTo>
                <a:lnTo>
                  <a:pt x="0" y="3539947"/>
                </a:lnTo>
                <a:lnTo>
                  <a:pt x="0" y="0"/>
                </a:lnTo>
                <a:close/>
              </a:path>
            </a:pathLst>
          </a:cu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5644" y="755181"/>
            <a:ext cx="12192000" cy="6832143"/>
          </a:xfrm>
          <a:prstGeom prst="rect">
            <a:avLst/>
          </a:prstGeom>
        </p:spPr>
      </p:pic>
      <p:grpSp>
        <p:nvGrpSpPr>
          <p:cNvPr id="2" name="组合 1"/>
          <p:cNvGrpSpPr/>
          <p:nvPr userDrawn="1"/>
        </p:nvGrpSpPr>
        <p:grpSpPr>
          <a:xfrm>
            <a:off x="464064" y="716844"/>
            <a:ext cx="4923717" cy="6007137"/>
            <a:chOff x="201284" y="-138238"/>
            <a:chExt cx="5621123" cy="6858000"/>
          </a:xfrm>
        </p:grpSpPr>
        <p:sp>
          <p:nvSpPr>
            <p:cNvPr id="3" name="椭圆 2"/>
            <p:cNvSpPr/>
            <p:nvPr userDrawn="1"/>
          </p:nvSpPr>
          <p:spPr>
            <a:xfrm>
              <a:off x="201284" y="2449902"/>
              <a:ext cx="1252520" cy="1172134"/>
            </a:xfrm>
            <a:prstGeom prst="ellipse">
              <a:avLst/>
            </a:prstGeom>
            <a:solidFill>
              <a:srgbClr val="B9D24D"/>
            </a:solidFill>
            <a:ln w="38100">
              <a:solidFill>
                <a:srgbClr val="20110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268393" y="-138238"/>
              <a:ext cx="5554014" cy="6858000"/>
            </a:xfrm>
            <a:prstGeom prst="rect">
              <a:avLst/>
            </a:prstGeom>
          </p:spPr>
        </p:pic>
      </p:grpSp>
      <p:pic>
        <p:nvPicPr>
          <p:cNvPr id="51" name="图片 50"/>
          <p:cNvPicPr>
            <a:picLocks noChangeAspect="1"/>
          </p:cNvPicPr>
          <p:nvPr userDrawn="1"/>
        </p:nvPicPr>
        <p:blipFill>
          <a:blip r:embed="rId4" cstate="print">
            <a:extLst>
              <a:ext uri="{28A0092B-C50C-407E-A947-70E740481C1C}">
                <a14:useLocalDpi xmlns:a14="http://schemas.microsoft.com/office/drawing/2010/main" val="0"/>
              </a:ext>
            </a:extLst>
          </a:blip>
          <a:srcRect t="50991"/>
          <a:stretch>
            <a:fillRect/>
          </a:stretch>
        </p:blipFill>
        <p:spPr>
          <a:xfrm>
            <a:off x="-11149" y="3866552"/>
            <a:ext cx="12192000" cy="2987562"/>
          </a:xfrm>
          <a:prstGeom prst="rect">
            <a:avLst/>
          </a:prstGeom>
        </p:spPr>
      </p:pic>
      <p:grpSp>
        <p:nvGrpSpPr>
          <p:cNvPr id="48" name="组合 47"/>
          <p:cNvGrpSpPr/>
          <p:nvPr userDrawn="1"/>
        </p:nvGrpSpPr>
        <p:grpSpPr>
          <a:xfrm>
            <a:off x="7136464" y="4452681"/>
            <a:ext cx="4502683" cy="2575189"/>
            <a:chOff x="6559856" y="3689410"/>
            <a:chExt cx="5632143" cy="3221154"/>
          </a:xfrm>
        </p:grpSpPr>
        <p:pic>
          <p:nvPicPr>
            <p:cNvPr id="43" name="图片 4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559856" y="3689410"/>
              <a:ext cx="5632143" cy="3161905"/>
            </a:xfrm>
            <a:prstGeom prst="rect">
              <a:avLst/>
            </a:prstGeom>
          </p:spPr>
        </p:pic>
        <p:pic>
          <p:nvPicPr>
            <p:cNvPr id="45" name="图片 4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124327" y="4218245"/>
              <a:ext cx="4795693" cy="2692319"/>
            </a:xfrm>
            <a:prstGeom prst="rect">
              <a:avLst/>
            </a:prstGeom>
          </p:spPr>
        </p:pic>
      </p:grpSp>
      <p:sp>
        <p:nvSpPr>
          <p:cNvPr id="14" name="文本占位符 13"/>
          <p:cNvSpPr>
            <a:spLocks noGrp="1"/>
          </p:cNvSpPr>
          <p:nvPr>
            <p:ph type="body" sz="quarter" idx="11" hasCustomPrompt="1"/>
          </p:nvPr>
        </p:nvSpPr>
        <p:spPr>
          <a:xfrm>
            <a:off x="5756961" y="1146702"/>
            <a:ext cx="5781881" cy="662102"/>
          </a:xfrm>
        </p:spPr>
        <p:txBody>
          <a:bodyPr>
            <a:noAutofit/>
          </a:bodyPr>
          <a:lstStyle>
            <a:lvl1pPr marL="0" indent="0" algn="ctr">
              <a:buNone/>
              <a:defRPr sz="4800" b="0" spc="-300">
                <a:solidFill>
                  <a:schemeClr val="tx1">
                    <a:lumMod val="65000"/>
                    <a:lumOff val="35000"/>
                  </a:schemeClr>
                </a:solidFill>
                <a:latin typeface="印品囧囧体（非商用）" panose="02000500000000000000" pitchFamily="2" charset="-122"/>
                <a:ea typeface="印品囧囧体（非商用）" panose="02000500000000000000" pitchFamily="2" charset="-122"/>
              </a:defRPr>
            </a:lvl1pPr>
            <a:lvl2pPr>
              <a:buNone/>
              <a:defRPr/>
            </a:lvl2pPr>
          </a:lstStyle>
          <a:p>
            <a:pPr lvl="0"/>
            <a:r>
              <a:rPr lang="zh-CN" altLang="en-US" dirty="0"/>
              <a:t>单击此编</a:t>
            </a:r>
            <a:endParaRPr lang="zh-CN" altLang="en-US" dirty="0"/>
          </a:p>
        </p:txBody>
      </p:sp>
      <p:sp>
        <p:nvSpPr>
          <p:cNvPr id="9" name="文本占位符 13"/>
          <p:cNvSpPr>
            <a:spLocks noGrp="1"/>
          </p:cNvSpPr>
          <p:nvPr>
            <p:ph type="body" sz="quarter" idx="16" hasCustomPrompt="1"/>
          </p:nvPr>
        </p:nvSpPr>
        <p:spPr>
          <a:xfrm>
            <a:off x="4564178" y="1904230"/>
            <a:ext cx="8303292" cy="624892"/>
          </a:xfrm>
        </p:spPr>
        <p:txBody>
          <a:bodyPr vert="horz" lIns="91440" tIns="45720" rIns="91440" bIns="45720" rtlCol="0">
            <a:noAutofit/>
          </a:bodyPr>
          <a:lstStyle>
            <a:lvl1pPr marL="0" indent="0" algn="ctr">
              <a:buNone/>
              <a:defRPr lang="zh-CN" altLang="en-US" sz="11500" b="0" spc="-300" dirty="0">
                <a:gradFill>
                  <a:gsLst>
                    <a:gs pos="0">
                      <a:schemeClr val="accent1"/>
                    </a:gs>
                    <a:gs pos="43000">
                      <a:schemeClr val="accent2"/>
                    </a:gs>
                  </a:gsLst>
                  <a:lin ang="5400000" scaled="0"/>
                </a:gradFill>
                <a:latin typeface="印品囧囧体（非商用）" panose="02000500000000000000" pitchFamily="2" charset="-122"/>
                <a:ea typeface="印品囧囧体（非商用）" panose="02000500000000000000" pitchFamily="2" charset="-122"/>
              </a:defRPr>
            </a:lvl1pPr>
            <a:lvl2pPr>
              <a:buNone/>
              <a:defRPr/>
            </a:lvl2pPr>
          </a:lstStyle>
          <a:p>
            <a:pPr marL="0" lvl="0" indent="0">
              <a:buNone/>
            </a:pPr>
            <a:r>
              <a:rPr lang="zh-CN" altLang="en-US" dirty="0"/>
              <a:t>单击此处</a:t>
            </a:r>
            <a:endParaRPr lang="zh-CN" altLang="en-US" dirty="0"/>
          </a:p>
        </p:txBody>
      </p:sp>
      <p:sp>
        <p:nvSpPr>
          <p:cNvPr id="10" name="文本占位符 9"/>
          <p:cNvSpPr>
            <a:spLocks noGrp="1"/>
          </p:cNvSpPr>
          <p:nvPr>
            <p:ph type="body" sz="quarter" idx="10" hasCustomPrompt="1"/>
          </p:nvPr>
        </p:nvSpPr>
        <p:spPr>
          <a:xfrm>
            <a:off x="6675306" y="3278161"/>
            <a:ext cx="3841630" cy="458058"/>
          </a:xfrm>
        </p:spPr>
        <p:txBody>
          <a:bodyPr>
            <a:noAutofit/>
          </a:bodyPr>
          <a:lstStyle>
            <a:lvl1pPr marL="0" indent="0" algn="ctr">
              <a:lnSpc>
                <a:spcPct val="120000"/>
              </a:lnSpc>
              <a:buNone/>
              <a:defRPr sz="1400" b="0">
                <a:gradFill>
                  <a:gsLst>
                    <a:gs pos="0">
                      <a:schemeClr val="accent1"/>
                    </a:gs>
                    <a:gs pos="42000">
                      <a:schemeClr val="accent2"/>
                    </a:gs>
                  </a:gsLst>
                  <a:lin ang="5400000" scaled="0"/>
                </a:gradFill>
                <a:latin typeface="小单纯体（非商用）" panose="02010601030101010101" pitchFamily="2" charset="-122"/>
                <a:ea typeface="小单纯体（非商用）" panose="02010601030101010101" pitchFamily="2" charset="-122"/>
              </a:defRPr>
            </a:lvl1pPr>
          </a:lstStyle>
          <a:p>
            <a:pPr lvl="0"/>
            <a:r>
              <a:rPr lang="zh-CN" altLang="en-US" dirty="0"/>
              <a:t>树，是大自然最神奇的绿色巨人孩子们开启了一场与大树的“约会”</a:t>
            </a:r>
            <a:endParaRPr lang="zh-CN" altLang="en-US" dirty="0"/>
          </a:p>
        </p:txBody>
      </p:sp>
      <p:pic>
        <p:nvPicPr>
          <p:cNvPr id="60" name="图片 5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flipV="1">
            <a:off x="83598" y="-78290"/>
            <a:ext cx="1508704" cy="846992"/>
          </a:xfrm>
          <a:prstGeom prst="rect">
            <a:avLst/>
          </a:prstGeom>
        </p:spPr>
      </p:pic>
      <p:sp>
        <p:nvSpPr>
          <p:cNvPr id="69" name="文本占位符 9"/>
          <p:cNvSpPr>
            <a:spLocks noGrp="1"/>
          </p:cNvSpPr>
          <p:nvPr>
            <p:ph type="body" sz="quarter" idx="17" hasCustomPrompt="1"/>
          </p:nvPr>
        </p:nvSpPr>
        <p:spPr>
          <a:xfrm>
            <a:off x="6545976" y="413064"/>
            <a:ext cx="4565972" cy="458058"/>
          </a:xfrm>
        </p:spPr>
        <p:txBody>
          <a:bodyPr>
            <a:noAutofit/>
          </a:bodyPr>
          <a:lstStyle>
            <a:lvl1pPr algn="ctr">
              <a:lnSpc>
                <a:spcPct val="100000"/>
              </a:lnSpc>
              <a:buNone/>
              <a:defRPr sz="1800" b="0">
                <a:gradFill>
                  <a:gsLst>
                    <a:gs pos="0">
                      <a:schemeClr val="accent1"/>
                    </a:gs>
                    <a:gs pos="42000">
                      <a:schemeClr val="accent2"/>
                    </a:gs>
                  </a:gsLst>
                  <a:lin ang="5400000" scaled="0"/>
                </a:gradFill>
                <a:latin typeface="小单纯体（非商用）" panose="02010601030101010101" pitchFamily="2" charset="-122"/>
                <a:ea typeface="小单纯体（非商用）" panose="02010601030101010101" pitchFamily="2" charset="-122"/>
              </a:defRPr>
            </a:lvl1pPr>
          </a:lstStyle>
          <a:p>
            <a:pPr lvl="0"/>
            <a:r>
              <a:rPr lang="zh-CN" altLang="en-US" dirty="0"/>
              <a:t>树，是大自然最</a:t>
            </a:r>
            <a:endParaRPr lang="zh-CN" altLang="en-US" dirty="0"/>
          </a:p>
        </p:txBody>
      </p:sp>
      <p:pic>
        <p:nvPicPr>
          <p:cNvPr id="5" name="图片 4"/>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a:xfrm>
            <a:off x="1592302" y="5040978"/>
            <a:ext cx="3399190" cy="1908318"/>
          </a:xfrm>
          <a:custGeom>
            <a:avLst/>
            <a:gdLst>
              <a:gd name="csX0" fmla="*/ 0 w 6305530"/>
              <a:gd name="csY0" fmla="*/ 0 h 3539947"/>
              <a:gd name="csX1" fmla="*/ 4239714 w 6305530"/>
              <a:gd name="csY1" fmla="*/ 0 h 3539947"/>
              <a:gd name="csX2" fmla="*/ 4204625 w 6305530"/>
              <a:gd name="csY2" fmla="*/ 33255 h 3539947"/>
              <a:gd name="csX3" fmla="*/ 3863883 w 6305530"/>
              <a:gd name="csY3" fmla="*/ 850848 h 3539947"/>
              <a:gd name="csX4" fmla="*/ 5356067 w 6305530"/>
              <a:gd name="csY4" fmla="*/ 2136184 h 3539947"/>
              <a:gd name="csX5" fmla="*/ 6305234 w 6305530"/>
              <a:gd name="csY5" fmla="*/ 1842676 h 3539947"/>
              <a:gd name="csX6" fmla="*/ 6305530 w 6305530"/>
              <a:gd name="csY6" fmla="*/ 1842445 h 3539947"/>
              <a:gd name="csX7" fmla="*/ 6305530 w 6305530"/>
              <a:gd name="csY7" fmla="*/ 3539947 h 3539947"/>
              <a:gd name="csX8" fmla="*/ 0 w 6305530"/>
              <a:gd name="csY8" fmla="*/ 3539947 h 3539947"/>
              <a:gd name="csX9" fmla="*/ 0 w 6305530"/>
              <a:gd name="csY9" fmla="*/ 0 h 353994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6305530" h="3539947">
                <a:moveTo>
                  <a:pt x="0" y="0"/>
                </a:moveTo>
                <a:lnTo>
                  <a:pt x="4239714" y="0"/>
                </a:lnTo>
                <a:lnTo>
                  <a:pt x="4204625" y="33255"/>
                </a:lnTo>
                <a:cubicBezTo>
                  <a:pt x="3991757" y="255437"/>
                  <a:pt x="3863883" y="540280"/>
                  <a:pt x="3863883" y="850848"/>
                </a:cubicBezTo>
                <a:cubicBezTo>
                  <a:pt x="3863883" y="1560719"/>
                  <a:pt x="4531957" y="2136184"/>
                  <a:pt x="5356067" y="2136184"/>
                </a:cubicBezTo>
                <a:cubicBezTo>
                  <a:pt x="5716615" y="2136184"/>
                  <a:pt x="6047297" y="2026037"/>
                  <a:pt x="6305234" y="1842676"/>
                </a:cubicBezTo>
                <a:lnTo>
                  <a:pt x="6305530" y="1842445"/>
                </a:lnTo>
                <a:lnTo>
                  <a:pt x="6305530" y="3539947"/>
                </a:lnTo>
                <a:lnTo>
                  <a:pt x="0" y="3539947"/>
                </a:lnTo>
                <a:lnTo>
                  <a:pt x="0" y="0"/>
                </a:lnTo>
                <a:close/>
              </a:path>
            </a:pathLst>
          </a:cu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3" name="组合 2"/>
          <p:cNvGrpSpPr/>
          <p:nvPr userDrawn="1"/>
        </p:nvGrpSpPr>
        <p:grpSpPr>
          <a:xfrm>
            <a:off x="-10871" y="444236"/>
            <a:ext cx="12214298" cy="6844632"/>
            <a:chOff x="-11149" y="6684"/>
            <a:chExt cx="12214298" cy="6844632"/>
          </a:xfrm>
        </p:grpSpPr>
        <p:grpSp>
          <p:nvGrpSpPr>
            <p:cNvPr id="5" name="组合 4"/>
            <p:cNvGrpSpPr/>
            <p:nvPr userDrawn="1"/>
          </p:nvGrpSpPr>
          <p:grpSpPr>
            <a:xfrm>
              <a:off x="-11149" y="6684"/>
              <a:ext cx="12214298" cy="6844632"/>
              <a:chOff x="-11149" y="6684"/>
              <a:chExt cx="12214298" cy="6844632"/>
            </a:xfrm>
          </p:grpSpPr>
          <p:grpSp>
            <p:nvGrpSpPr>
              <p:cNvPr id="8" name="组合 7"/>
              <p:cNvGrpSpPr/>
              <p:nvPr userDrawn="1"/>
            </p:nvGrpSpPr>
            <p:grpSpPr>
              <a:xfrm>
                <a:off x="-11149" y="6684"/>
                <a:ext cx="12214298" cy="6844632"/>
                <a:chOff x="-11149" y="6684"/>
                <a:chExt cx="12214298" cy="6844632"/>
              </a:xfrm>
            </p:grpSpPr>
            <p:grpSp>
              <p:nvGrpSpPr>
                <p:cNvPr id="19" name="组合 18"/>
                <p:cNvGrpSpPr/>
                <p:nvPr/>
              </p:nvGrpSpPr>
              <p:grpSpPr>
                <a:xfrm>
                  <a:off x="-11149" y="6684"/>
                  <a:ext cx="12203149" cy="6844632"/>
                  <a:chOff x="-11149" y="6684"/>
                  <a:chExt cx="12203149" cy="6844632"/>
                </a:xfrm>
              </p:grpSpPr>
              <p:pic>
                <p:nvPicPr>
                  <p:cNvPr id="24" name="图片 2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6684"/>
                    <a:ext cx="12192000" cy="6844632"/>
                  </a:xfrm>
                  <a:prstGeom prst="rect">
                    <a:avLst/>
                  </a:prstGeom>
                </p:spPr>
              </p:pic>
              <p:sp>
                <p:nvSpPr>
                  <p:cNvPr id="25" name="矩形 24"/>
                  <p:cNvSpPr/>
                  <p:nvPr userDrawn="1"/>
                </p:nvSpPr>
                <p:spPr>
                  <a:xfrm>
                    <a:off x="8350370" y="6684"/>
                    <a:ext cx="3841630" cy="32525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p:cNvSpPr/>
                  <p:nvPr userDrawn="1"/>
                </p:nvSpPr>
                <p:spPr>
                  <a:xfrm>
                    <a:off x="6711352" y="2119223"/>
                    <a:ext cx="1848928" cy="114002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矩形 26"/>
                  <p:cNvSpPr/>
                  <p:nvPr userDrawn="1"/>
                </p:nvSpPr>
                <p:spPr>
                  <a:xfrm>
                    <a:off x="-11149" y="6684"/>
                    <a:ext cx="3841630" cy="294930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0" name="矩形 19"/>
                <p:cNvSpPr/>
                <p:nvPr/>
              </p:nvSpPr>
              <p:spPr>
                <a:xfrm>
                  <a:off x="17570" y="3602038"/>
                  <a:ext cx="2884784" cy="1730692"/>
                </a:xfrm>
                <a:prstGeom prst="rect">
                  <a:avLst/>
                </a:prstGeom>
                <a:solidFill>
                  <a:srgbClr val="ACCB8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658" y="4099761"/>
                  <a:ext cx="12208807" cy="2744320"/>
                </a:xfrm>
                <a:prstGeom prst="rect">
                  <a:avLst/>
                </a:prstGeom>
                <a:solidFill>
                  <a:srgbClr val="ACCB8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271252" y="3470152"/>
                  <a:ext cx="4884099" cy="2029608"/>
                </a:xfrm>
                <a:prstGeom prst="rect">
                  <a:avLst/>
                </a:prstGeom>
                <a:solidFill>
                  <a:srgbClr val="ACCB8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9049610" y="3943714"/>
                  <a:ext cx="2227990" cy="1248144"/>
                </a:xfrm>
                <a:prstGeom prst="rect">
                  <a:avLst/>
                </a:prstGeom>
                <a:solidFill>
                  <a:srgbClr val="ACCB8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userDrawn="1"/>
            </p:nvGrpSpPr>
            <p:grpSpPr>
              <a:xfrm>
                <a:off x="-11149" y="6684"/>
                <a:ext cx="12203149" cy="3252563"/>
                <a:chOff x="-11149" y="6684"/>
                <a:chExt cx="12203149" cy="3252563"/>
              </a:xfrm>
            </p:grpSpPr>
            <p:sp>
              <p:nvSpPr>
                <p:cNvPr id="16" name="矩形 15"/>
                <p:cNvSpPr/>
                <p:nvPr userDrawn="1"/>
              </p:nvSpPr>
              <p:spPr>
                <a:xfrm>
                  <a:off x="8350370" y="6684"/>
                  <a:ext cx="3841630" cy="32525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a:off x="6711352" y="2119223"/>
                  <a:ext cx="1848928" cy="114002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userDrawn="1"/>
              </p:nvSpPr>
              <p:spPr>
                <a:xfrm>
                  <a:off x="-11149" y="6684"/>
                  <a:ext cx="3841630" cy="294930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7" name="矩形 6"/>
            <p:cNvSpPr/>
            <p:nvPr userDrawn="1"/>
          </p:nvSpPr>
          <p:spPr>
            <a:xfrm>
              <a:off x="6921261" y="2193794"/>
              <a:ext cx="1848928" cy="114002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 name="矩形: 圆角 5"/>
          <p:cNvSpPr/>
          <p:nvPr userDrawn="1"/>
        </p:nvSpPr>
        <p:spPr>
          <a:xfrm>
            <a:off x="201241" y="206062"/>
            <a:ext cx="11789518" cy="6445876"/>
          </a:xfrm>
          <a:prstGeom prst="roundRect">
            <a:avLst>
              <a:gd name="adj"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p:cNvPicPr>
            <a:picLocks noChangeAspect="1"/>
          </p:cNvPicPr>
          <p:nvPr userDrawn="1"/>
        </p:nvPicPr>
        <p:blipFill>
          <a:blip r:embed="rId3" cstate="print">
            <a:extLst>
              <a:ext uri="{28A0092B-C50C-407E-A947-70E740481C1C}">
                <a14:useLocalDpi xmlns:a14="http://schemas.microsoft.com/office/drawing/2010/main" val="0"/>
              </a:ext>
            </a:extLst>
          </a:blip>
          <a:srcRect l="36897" t="70922" r="58890" b="20652"/>
          <a:stretch>
            <a:fillRect/>
          </a:stretch>
        </p:blipFill>
        <p:spPr>
          <a:xfrm>
            <a:off x="10830020" y="6073647"/>
            <a:ext cx="513646" cy="513646"/>
          </a:xfrm>
          <a:custGeom>
            <a:avLst/>
            <a:gdLst>
              <a:gd name="csX0" fmla="*/ 256823 w 513646"/>
              <a:gd name="csY0" fmla="*/ 0 h 513646"/>
              <a:gd name="csX1" fmla="*/ 513646 w 513646"/>
              <a:gd name="csY1" fmla="*/ 256823 h 513646"/>
              <a:gd name="csX2" fmla="*/ 256823 w 513646"/>
              <a:gd name="csY2" fmla="*/ 513646 h 513646"/>
              <a:gd name="csX3" fmla="*/ 0 w 513646"/>
              <a:gd name="csY3" fmla="*/ 256823 h 513646"/>
              <a:gd name="csX4" fmla="*/ 256823 w 513646"/>
              <a:gd name="csY4" fmla="*/ 0 h 513646"/>
            </a:gdLst>
            <a:ahLst/>
            <a:cxnLst>
              <a:cxn ang="0">
                <a:pos x="csX0" y="csY0"/>
              </a:cxn>
              <a:cxn ang="0">
                <a:pos x="csX1" y="csY1"/>
              </a:cxn>
              <a:cxn ang="0">
                <a:pos x="csX2" y="csY2"/>
              </a:cxn>
              <a:cxn ang="0">
                <a:pos x="csX3" y="csY3"/>
              </a:cxn>
              <a:cxn ang="0">
                <a:pos x="csX4" y="csY4"/>
              </a:cxn>
            </a:cxnLst>
            <a:rect l="l" t="t" r="r" b="b"/>
            <a:pathLst>
              <a:path w="513646" h="513646">
                <a:moveTo>
                  <a:pt x="256823" y="0"/>
                </a:moveTo>
                <a:cubicBezTo>
                  <a:pt x="398662" y="0"/>
                  <a:pt x="513646" y="114984"/>
                  <a:pt x="513646" y="256823"/>
                </a:cubicBezTo>
                <a:cubicBezTo>
                  <a:pt x="513646" y="398662"/>
                  <a:pt x="398662" y="513646"/>
                  <a:pt x="256823" y="513646"/>
                </a:cubicBezTo>
                <a:cubicBezTo>
                  <a:pt x="114984" y="513646"/>
                  <a:pt x="0" y="398662"/>
                  <a:pt x="0" y="256823"/>
                </a:cubicBezTo>
                <a:cubicBezTo>
                  <a:pt x="0" y="114984"/>
                  <a:pt x="114984" y="0"/>
                  <a:pt x="256823" y="0"/>
                </a:cubicBezTo>
                <a:close/>
              </a:path>
            </a:pathLst>
          </a:custGeom>
        </p:spPr>
      </p:pic>
      <p:pic>
        <p:nvPicPr>
          <p:cNvPr id="34" name="图片 33"/>
          <p:cNvPicPr>
            <a:picLocks noChangeAspect="1"/>
          </p:cNvPicPr>
          <p:nvPr userDrawn="1"/>
        </p:nvPicPr>
        <p:blipFill>
          <a:blip r:embed="rId4" cstate="print">
            <a:extLst>
              <a:ext uri="{28A0092B-C50C-407E-A947-70E740481C1C}">
                <a14:useLocalDpi xmlns:a14="http://schemas.microsoft.com/office/drawing/2010/main" val="0"/>
              </a:ext>
            </a:extLst>
          </a:blip>
          <a:srcRect l="26038" t="75135" r="69749" b="16439"/>
          <a:stretch>
            <a:fillRect/>
          </a:stretch>
        </p:blipFill>
        <p:spPr>
          <a:xfrm>
            <a:off x="674439" y="6040328"/>
            <a:ext cx="513646" cy="513646"/>
          </a:xfrm>
          <a:custGeom>
            <a:avLst/>
            <a:gdLst>
              <a:gd name="csX0" fmla="*/ 256823 w 513646"/>
              <a:gd name="csY0" fmla="*/ 0 h 513646"/>
              <a:gd name="csX1" fmla="*/ 513646 w 513646"/>
              <a:gd name="csY1" fmla="*/ 256823 h 513646"/>
              <a:gd name="csX2" fmla="*/ 256823 w 513646"/>
              <a:gd name="csY2" fmla="*/ 513646 h 513646"/>
              <a:gd name="csX3" fmla="*/ 0 w 513646"/>
              <a:gd name="csY3" fmla="*/ 256823 h 513646"/>
              <a:gd name="csX4" fmla="*/ 256823 w 513646"/>
              <a:gd name="csY4" fmla="*/ 0 h 513646"/>
            </a:gdLst>
            <a:ahLst/>
            <a:cxnLst>
              <a:cxn ang="0">
                <a:pos x="csX0" y="csY0"/>
              </a:cxn>
              <a:cxn ang="0">
                <a:pos x="csX1" y="csY1"/>
              </a:cxn>
              <a:cxn ang="0">
                <a:pos x="csX2" y="csY2"/>
              </a:cxn>
              <a:cxn ang="0">
                <a:pos x="csX3" y="csY3"/>
              </a:cxn>
              <a:cxn ang="0">
                <a:pos x="csX4" y="csY4"/>
              </a:cxn>
            </a:cxnLst>
            <a:rect l="l" t="t" r="r" b="b"/>
            <a:pathLst>
              <a:path w="513646" h="513646">
                <a:moveTo>
                  <a:pt x="256823" y="0"/>
                </a:moveTo>
                <a:cubicBezTo>
                  <a:pt x="398662" y="0"/>
                  <a:pt x="513646" y="114984"/>
                  <a:pt x="513646" y="256823"/>
                </a:cubicBezTo>
                <a:cubicBezTo>
                  <a:pt x="513646" y="398662"/>
                  <a:pt x="398662" y="513646"/>
                  <a:pt x="256823" y="513646"/>
                </a:cubicBezTo>
                <a:cubicBezTo>
                  <a:pt x="114984" y="513646"/>
                  <a:pt x="0" y="398662"/>
                  <a:pt x="0" y="256823"/>
                </a:cubicBezTo>
                <a:cubicBezTo>
                  <a:pt x="0" y="114984"/>
                  <a:pt x="114984" y="0"/>
                  <a:pt x="256823" y="0"/>
                </a:cubicBezTo>
                <a:close/>
              </a:path>
            </a:pathLst>
          </a:custGeom>
        </p:spPr>
      </p:pic>
      <p:pic>
        <p:nvPicPr>
          <p:cNvPr id="30" name="图片 2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V="1">
            <a:off x="10487630" y="-89382"/>
            <a:ext cx="1508704" cy="846992"/>
          </a:xfrm>
          <a:prstGeom prst="rect">
            <a:avLst/>
          </a:prstGeom>
        </p:spPr>
      </p:pic>
      <p:sp>
        <p:nvSpPr>
          <p:cNvPr id="4" name="文本占位符 3"/>
          <p:cNvSpPr>
            <a:spLocks noGrp="1"/>
          </p:cNvSpPr>
          <p:nvPr>
            <p:ph type="body" sz="quarter" idx="10" hasCustomPrompt="1"/>
          </p:nvPr>
        </p:nvSpPr>
        <p:spPr>
          <a:xfrm>
            <a:off x="1188085" y="505758"/>
            <a:ext cx="5523545" cy="503703"/>
          </a:xfrm>
        </p:spPr>
        <p:txBody>
          <a:bodyPr>
            <a:noAutofit/>
          </a:bodyPr>
          <a:lstStyle>
            <a:lvl1pPr>
              <a:buNone/>
              <a:defRPr sz="3200">
                <a:gradFill>
                  <a:gsLst>
                    <a:gs pos="0">
                      <a:schemeClr val="accent1"/>
                    </a:gs>
                    <a:gs pos="49000">
                      <a:schemeClr val="accent2"/>
                    </a:gs>
                  </a:gsLst>
                  <a:lin ang="5400000" scaled="0"/>
                </a:gradFill>
                <a:latin typeface="+mj-ea"/>
                <a:ea typeface="+mj-ea"/>
              </a:defRPr>
            </a:lvl1pPr>
          </a:lstStyle>
          <a:p>
            <a:pPr lvl="0"/>
            <a:r>
              <a:rPr lang="zh-CN" altLang="en-US" dirty="0"/>
              <a:t>单击此处编辑</a:t>
            </a:r>
            <a:endParaRPr lang="zh-CN" altLang="en-US" dirty="0"/>
          </a:p>
        </p:txBody>
      </p:sp>
      <p:grpSp>
        <p:nvGrpSpPr>
          <p:cNvPr id="38" name="组合 37"/>
          <p:cNvGrpSpPr/>
          <p:nvPr userDrawn="1"/>
        </p:nvGrpSpPr>
        <p:grpSpPr>
          <a:xfrm>
            <a:off x="-17848" y="5244112"/>
            <a:ext cx="12393519" cy="1652533"/>
            <a:chOff x="-17848" y="5244112"/>
            <a:chExt cx="12393519" cy="1652533"/>
          </a:xfrm>
        </p:grpSpPr>
        <p:pic>
          <p:nvPicPr>
            <p:cNvPr id="33" name="图片 32"/>
            <p:cNvPicPr>
              <a:picLocks noChangeAspect="1"/>
            </p:cNvPicPr>
            <p:nvPr userDrawn="1"/>
          </p:nvPicPr>
          <p:blipFill>
            <a:blip r:embed="rId6" cstate="print">
              <a:extLst>
                <a:ext uri="{28A0092B-C50C-407E-A947-70E740481C1C}">
                  <a14:useLocalDpi xmlns:a14="http://schemas.microsoft.com/office/drawing/2010/main" val="0"/>
                </a:ext>
              </a:extLst>
            </a:blip>
            <a:srcRect t="50991" b="4039"/>
            <a:stretch>
              <a:fillRect/>
            </a:stretch>
          </p:blipFill>
          <p:spPr>
            <a:xfrm>
              <a:off x="-17848" y="5244112"/>
              <a:ext cx="7320504" cy="1645999"/>
            </a:xfrm>
            <a:custGeom>
              <a:avLst/>
              <a:gdLst>
                <a:gd name="csX0" fmla="*/ 0 w 12192000"/>
                <a:gd name="csY0" fmla="*/ 0 h 2741344"/>
                <a:gd name="csX1" fmla="*/ 12192000 w 12192000"/>
                <a:gd name="csY1" fmla="*/ 0 h 2741344"/>
                <a:gd name="csX2" fmla="*/ 12192000 w 12192000"/>
                <a:gd name="csY2" fmla="*/ 2741344 h 2741344"/>
                <a:gd name="csX3" fmla="*/ 0 w 12192000"/>
                <a:gd name="csY3" fmla="*/ 2741344 h 2741344"/>
                <a:gd name="csX4" fmla="*/ 0 w 12192000"/>
                <a:gd name="csY4" fmla="*/ 0 h 2741344"/>
                <a:gd name="csX5" fmla="*/ 4755306 w 12192000"/>
                <a:gd name="csY5" fmla="*/ 1214985 h 2741344"/>
                <a:gd name="csX6" fmla="*/ 4498483 w 12192000"/>
                <a:gd name="csY6" fmla="*/ 1471808 h 2741344"/>
                <a:gd name="csX7" fmla="*/ 4755306 w 12192000"/>
                <a:gd name="csY7" fmla="*/ 1728631 h 2741344"/>
                <a:gd name="csX8" fmla="*/ 5012129 w 12192000"/>
                <a:gd name="csY8" fmla="*/ 1471808 h 2741344"/>
                <a:gd name="csX9" fmla="*/ 4755306 w 12192000"/>
                <a:gd name="csY9" fmla="*/ 1214985 h 2741344"/>
                <a:gd name="csX10" fmla="*/ 3431358 w 12192000"/>
                <a:gd name="csY10" fmla="*/ 1471808 h 2741344"/>
                <a:gd name="csX11" fmla="*/ 3174535 w 12192000"/>
                <a:gd name="csY11" fmla="*/ 1728631 h 2741344"/>
                <a:gd name="csX12" fmla="*/ 3431358 w 12192000"/>
                <a:gd name="csY12" fmla="*/ 1985454 h 2741344"/>
                <a:gd name="csX13" fmla="*/ 3688181 w 12192000"/>
                <a:gd name="csY13" fmla="*/ 1728631 h 2741344"/>
                <a:gd name="csX14" fmla="*/ 3431358 w 12192000"/>
                <a:gd name="csY14" fmla="*/ 1471808 h 27413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12192000" h="2741344">
                  <a:moveTo>
                    <a:pt x="0" y="0"/>
                  </a:moveTo>
                  <a:lnTo>
                    <a:pt x="12192000" y="0"/>
                  </a:lnTo>
                  <a:lnTo>
                    <a:pt x="12192000" y="2741344"/>
                  </a:lnTo>
                  <a:lnTo>
                    <a:pt x="0" y="2741344"/>
                  </a:lnTo>
                  <a:lnTo>
                    <a:pt x="0" y="0"/>
                  </a:lnTo>
                  <a:close/>
                  <a:moveTo>
                    <a:pt x="4755306" y="1214985"/>
                  </a:moveTo>
                  <a:cubicBezTo>
                    <a:pt x="4613467" y="1214985"/>
                    <a:pt x="4498483" y="1329969"/>
                    <a:pt x="4498483" y="1471808"/>
                  </a:cubicBezTo>
                  <a:cubicBezTo>
                    <a:pt x="4498483" y="1613647"/>
                    <a:pt x="4613467" y="1728631"/>
                    <a:pt x="4755306" y="1728631"/>
                  </a:cubicBezTo>
                  <a:cubicBezTo>
                    <a:pt x="4897145" y="1728631"/>
                    <a:pt x="5012129" y="1613647"/>
                    <a:pt x="5012129" y="1471808"/>
                  </a:cubicBezTo>
                  <a:cubicBezTo>
                    <a:pt x="5012129" y="1329969"/>
                    <a:pt x="4897145" y="1214985"/>
                    <a:pt x="4755306" y="1214985"/>
                  </a:cubicBezTo>
                  <a:close/>
                  <a:moveTo>
                    <a:pt x="3431358" y="1471808"/>
                  </a:moveTo>
                  <a:cubicBezTo>
                    <a:pt x="3289519" y="1471808"/>
                    <a:pt x="3174535" y="1586792"/>
                    <a:pt x="3174535" y="1728631"/>
                  </a:cubicBezTo>
                  <a:cubicBezTo>
                    <a:pt x="3174535" y="1870470"/>
                    <a:pt x="3289519" y="1985454"/>
                    <a:pt x="3431358" y="1985454"/>
                  </a:cubicBezTo>
                  <a:cubicBezTo>
                    <a:pt x="3573197" y="1985454"/>
                    <a:pt x="3688181" y="1870470"/>
                    <a:pt x="3688181" y="1728631"/>
                  </a:cubicBezTo>
                  <a:cubicBezTo>
                    <a:pt x="3688181" y="1586792"/>
                    <a:pt x="3573197" y="1471808"/>
                    <a:pt x="3431358" y="1471808"/>
                  </a:cubicBezTo>
                  <a:close/>
                </a:path>
              </a:pathLst>
            </a:custGeom>
          </p:spPr>
        </p:pic>
        <p:pic>
          <p:nvPicPr>
            <p:cNvPr id="37" name="图片 36"/>
            <p:cNvPicPr>
              <a:picLocks noChangeAspect="1"/>
            </p:cNvPicPr>
            <p:nvPr userDrawn="1"/>
          </p:nvPicPr>
          <p:blipFill>
            <a:blip r:embed="rId6" cstate="print">
              <a:extLst>
                <a:ext uri="{28A0092B-C50C-407E-A947-70E740481C1C}">
                  <a14:useLocalDpi xmlns:a14="http://schemas.microsoft.com/office/drawing/2010/main" val="0"/>
                </a:ext>
              </a:extLst>
            </a:blip>
            <a:srcRect t="50991" b="4039"/>
            <a:stretch>
              <a:fillRect/>
            </a:stretch>
          </p:blipFill>
          <p:spPr>
            <a:xfrm>
              <a:off x="5055167" y="5250646"/>
              <a:ext cx="7320504" cy="1645999"/>
            </a:xfrm>
            <a:custGeom>
              <a:avLst/>
              <a:gdLst>
                <a:gd name="csX0" fmla="*/ 0 w 12192000"/>
                <a:gd name="csY0" fmla="*/ 0 h 2741344"/>
                <a:gd name="csX1" fmla="*/ 12192000 w 12192000"/>
                <a:gd name="csY1" fmla="*/ 0 h 2741344"/>
                <a:gd name="csX2" fmla="*/ 12192000 w 12192000"/>
                <a:gd name="csY2" fmla="*/ 2741344 h 2741344"/>
                <a:gd name="csX3" fmla="*/ 0 w 12192000"/>
                <a:gd name="csY3" fmla="*/ 2741344 h 2741344"/>
                <a:gd name="csX4" fmla="*/ 0 w 12192000"/>
                <a:gd name="csY4" fmla="*/ 0 h 2741344"/>
                <a:gd name="csX5" fmla="*/ 4755306 w 12192000"/>
                <a:gd name="csY5" fmla="*/ 1214985 h 2741344"/>
                <a:gd name="csX6" fmla="*/ 4498483 w 12192000"/>
                <a:gd name="csY6" fmla="*/ 1471808 h 2741344"/>
                <a:gd name="csX7" fmla="*/ 4755306 w 12192000"/>
                <a:gd name="csY7" fmla="*/ 1728631 h 2741344"/>
                <a:gd name="csX8" fmla="*/ 5012129 w 12192000"/>
                <a:gd name="csY8" fmla="*/ 1471808 h 2741344"/>
                <a:gd name="csX9" fmla="*/ 4755306 w 12192000"/>
                <a:gd name="csY9" fmla="*/ 1214985 h 2741344"/>
                <a:gd name="csX10" fmla="*/ 3431358 w 12192000"/>
                <a:gd name="csY10" fmla="*/ 1471808 h 2741344"/>
                <a:gd name="csX11" fmla="*/ 3174535 w 12192000"/>
                <a:gd name="csY11" fmla="*/ 1728631 h 2741344"/>
                <a:gd name="csX12" fmla="*/ 3431358 w 12192000"/>
                <a:gd name="csY12" fmla="*/ 1985454 h 2741344"/>
                <a:gd name="csX13" fmla="*/ 3688181 w 12192000"/>
                <a:gd name="csY13" fmla="*/ 1728631 h 2741344"/>
                <a:gd name="csX14" fmla="*/ 3431358 w 12192000"/>
                <a:gd name="csY14" fmla="*/ 1471808 h 27413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12192000" h="2741344">
                  <a:moveTo>
                    <a:pt x="0" y="0"/>
                  </a:moveTo>
                  <a:lnTo>
                    <a:pt x="12192000" y="0"/>
                  </a:lnTo>
                  <a:lnTo>
                    <a:pt x="12192000" y="2741344"/>
                  </a:lnTo>
                  <a:lnTo>
                    <a:pt x="0" y="2741344"/>
                  </a:lnTo>
                  <a:lnTo>
                    <a:pt x="0" y="0"/>
                  </a:lnTo>
                  <a:close/>
                  <a:moveTo>
                    <a:pt x="4755306" y="1214985"/>
                  </a:moveTo>
                  <a:cubicBezTo>
                    <a:pt x="4613467" y="1214985"/>
                    <a:pt x="4498483" y="1329969"/>
                    <a:pt x="4498483" y="1471808"/>
                  </a:cubicBezTo>
                  <a:cubicBezTo>
                    <a:pt x="4498483" y="1613647"/>
                    <a:pt x="4613467" y="1728631"/>
                    <a:pt x="4755306" y="1728631"/>
                  </a:cubicBezTo>
                  <a:cubicBezTo>
                    <a:pt x="4897145" y="1728631"/>
                    <a:pt x="5012129" y="1613647"/>
                    <a:pt x="5012129" y="1471808"/>
                  </a:cubicBezTo>
                  <a:cubicBezTo>
                    <a:pt x="5012129" y="1329969"/>
                    <a:pt x="4897145" y="1214985"/>
                    <a:pt x="4755306" y="1214985"/>
                  </a:cubicBezTo>
                  <a:close/>
                  <a:moveTo>
                    <a:pt x="3431358" y="1471808"/>
                  </a:moveTo>
                  <a:cubicBezTo>
                    <a:pt x="3289519" y="1471808"/>
                    <a:pt x="3174535" y="1586792"/>
                    <a:pt x="3174535" y="1728631"/>
                  </a:cubicBezTo>
                  <a:cubicBezTo>
                    <a:pt x="3174535" y="1870470"/>
                    <a:pt x="3289519" y="1985454"/>
                    <a:pt x="3431358" y="1985454"/>
                  </a:cubicBezTo>
                  <a:cubicBezTo>
                    <a:pt x="3573197" y="1985454"/>
                    <a:pt x="3688181" y="1870470"/>
                    <a:pt x="3688181" y="1728631"/>
                  </a:cubicBezTo>
                  <a:cubicBezTo>
                    <a:pt x="3688181" y="1586792"/>
                    <a:pt x="3573197" y="1471808"/>
                    <a:pt x="3431358" y="1471808"/>
                  </a:cubicBezTo>
                  <a:close/>
                </a:path>
              </a:pathLst>
            </a:custGeom>
          </p:spPr>
        </p:pic>
      </p:grpSp>
      <p:grpSp>
        <p:nvGrpSpPr>
          <p:cNvPr id="39" name="组合 38"/>
          <p:cNvGrpSpPr/>
          <p:nvPr userDrawn="1"/>
        </p:nvGrpSpPr>
        <p:grpSpPr>
          <a:xfrm>
            <a:off x="568382" y="437001"/>
            <a:ext cx="513647" cy="626670"/>
            <a:chOff x="201284" y="-138238"/>
            <a:chExt cx="5621123" cy="6858000"/>
          </a:xfrm>
        </p:grpSpPr>
        <p:sp>
          <p:nvSpPr>
            <p:cNvPr id="40" name="椭圆 39"/>
            <p:cNvSpPr/>
            <p:nvPr userDrawn="1"/>
          </p:nvSpPr>
          <p:spPr>
            <a:xfrm>
              <a:off x="201284" y="2449902"/>
              <a:ext cx="1252520" cy="1172134"/>
            </a:xfrm>
            <a:prstGeom prst="ellipse">
              <a:avLst/>
            </a:prstGeom>
            <a:solidFill>
              <a:srgbClr val="B9D24D"/>
            </a:solidFill>
            <a:ln w="38100">
              <a:solidFill>
                <a:srgbClr val="20110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flipH="1">
              <a:off x="268393" y="-138238"/>
              <a:ext cx="5554014" cy="6858000"/>
            </a:xfrm>
            <a:prstGeom prst="rect">
              <a:avLst/>
            </a:prstGeom>
          </p:spPr>
        </p:pic>
      </p:grpSp>
      <p:pic>
        <p:nvPicPr>
          <p:cNvPr id="5124" name="图片 6" descr="logo横版 png"/>
          <p:cNvPicPr>
            <a:picLocks noChangeAspect="1"/>
          </p:cNvPicPr>
          <p:nvPr userDrawn="1"/>
        </p:nvPicPr>
        <p:blipFill>
          <a:blip r:embed="rId8"/>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 Blank">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335F522-6256-461E-A79F-4037A6D0C8F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C1A564D-84E6-4D0E-9D2B-1519760DAFC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19.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576"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dirty="0" err="1"/>
              <a:t>Lichun</a:t>
            </a:r>
            <a:r>
              <a:rPr lang="en-US" dirty="0"/>
              <a:t> </a:t>
            </a:r>
            <a:endParaRPr lang="en-US" dirty="0"/>
          </a:p>
        </p:txBody>
      </p:sp>
      <p:sp>
        <p:nvSpPr>
          <p:cNvPr id="1048577"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1048578"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35F522-6256-461E-A79F-4037A6D0C8F9}" type="datetimeFigureOut">
              <a:rPr lang="zh-CN" altLang="en-US" smtClean="0"/>
            </a:fld>
            <a:endParaRPr lang="zh-CN" altLang="en-US"/>
          </a:p>
        </p:txBody>
      </p:sp>
      <p:sp>
        <p:nvSpPr>
          <p:cNvPr id="1048579"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048580"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1A564D-84E6-4D0E-9D2B-1519760DAFCC}" type="slidenum">
              <a:rPr lang="zh-CN" altLang="en-US" smtClean="0"/>
            </a:fld>
            <a:endParaRPr lang="zh-CN" altLang="en-US"/>
          </a:p>
        </p:txBody>
      </p:sp>
      <p:pic>
        <p:nvPicPr>
          <p:cNvPr id="5124" name="图片 6" descr="logo横版 png"/>
          <p:cNvPicPr>
            <a:picLocks noChangeAspect="1"/>
          </p:cNvPicPr>
          <p:nvPr userDrawn="1"/>
        </p:nvPicPr>
        <p:blipFill>
          <a:blip r:embed="rId10"/>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ea"/>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21.jpeg"/><Relationship Id="rId1" Type="http://schemas.openxmlformats.org/officeDocument/2006/relationships/image" Target="../media/image20.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image" Target="../media/image29.png"/><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3.jpeg"/><Relationship Id="rId1" Type="http://schemas.openxmlformats.org/officeDocument/2006/relationships/image" Target="../media/image2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image" Target="../media/image32.png"/><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3.jpeg"/><Relationship Id="rId1" Type="http://schemas.openxmlformats.org/officeDocument/2006/relationships/image" Target="../media/image2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6.jpeg"/><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3.jpeg"/><Relationship Id="rId1" Type="http://schemas.openxmlformats.org/officeDocument/2006/relationships/image" Target="../media/image2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image" Target="../media/image40.png"/><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3.jpeg"/><Relationship Id="rId1" Type="http://schemas.openxmlformats.org/officeDocument/2006/relationships/image" Target="../media/image22.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png"/></Relationships>
</file>

<file path=ppt/slides/_rels/slide39.xml.rels><?xml version="1.0" encoding="UTF-8" standalone="yes"?>
<Relationships xmlns="http://schemas.openxmlformats.org/package/2006/relationships"><Relationship Id="rId9" Type="http://schemas.openxmlformats.org/officeDocument/2006/relationships/image" Target="../media/image46.png"/><Relationship Id="rId8" Type="http://schemas.openxmlformats.org/officeDocument/2006/relationships/image" Target="../media/image45.png"/><Relationship Id="rId7" Type="http://schemas.openxmlformats.org/officeDocument/2006/relationships/customXml" Target="../ink/ink4.xml"/><Relationship Id="rId6" Type="http://schemas.openxmlformats.org/officeDocument/2006/relationships/image" Target="../media/image44.png"/><Relationship Id="rId5" Type="http://schemas.openxmlformats.org/officeDocument/2006/relationships/customXml" Target="../ink/ink3.xml"/><Relationship Id="rId4" Type="http://schemas.openxmlformats.org/officeDocument/2006/relationships/image" Target="../media/image43.png"/><Relationship Id="rId3" Type="http://schemas.openxmlformats.org/officeDocument/2006/relationships/customXml" Target="../ink/ink2.xml"/><Relationship Id="rId2" Type="http://schemas.openxmlformats.org/officeDocument/2006/relationships/image" Target="../media/image42.png"/><Relationship Id="rId12" Type="http://schemas.openxmlformats.org/officeDocument/2006/relationships/slideLayout" Target="../slideLayouts/slideLayout7.xml"/><Relationship Id="rId11" Type="http://schemas.openxmlformats.org/officeDocument/2006/relationships/image" Target="../media/image47.png"/><Relationship Id="rId10" Type="http://schemas.openxmlformats.org/officeDocument/2006/relationships/customXml" Target="../ink/ink5.xml"/><Relationship Id="rId1" Type="http://schemas.openxmlformats.org/officeDocument/2006/relationships/customXml" Target="../ink/ink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png"/></Relationships>
</file>

<file path=ppt/slides/_rels/slide47.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3.jpeg"/><Relationship Id="rId1" Type="http://schemas.openxmlformats.org/officeDocument/2006/relationships/image" Target="../media/image22.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1.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2.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image" Target="../media/image53.png"/><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3.jpeg"/><Relationship Id="rId1" Type="http://schemas.openxmlformats.org/officeDocument/2006/relationships/image" Target="../media/image22.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6.jpeg"/><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4.jpeg"/><Relationship Id="rId1" Type="http://schemas.openxmlformats.org/officeDocument/2006/relationships/image" Target="../media/image2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l="11036" t="218" r="70827" b="86179"/>
          <a:stretch>
            <a:fillRect/>
          </a:stretch>
        </p:blipFill>
        <p:spPr>
          <a:xfrm>
            <a:off x="5574765" y="5762850"/>
            <a:ext cx="932898" cy="932898"/>
          </a:xfrm>
          <a:custGeom>
            <a:avLst/>
            <a:gdLst>
              <a:gd name="csX0" fmla="*/ 466449 w 932898"/>
              <a:gd name="csY0" fmla="*/ 0 h 932898"/>
              <a:gd name="csX1" fmla="*/ 932898 w 932898"/>
              <a:gd name="csY1" fmla="*/ 466449 h 932898"/>
              <a:gd name="csX2" fmla="*/ 466449 w 932898"/>
              <a:gd name="csY2" fmla="*/ 932898 h 932898"/>
              <a:gd name="csX3" fmla="*/ 0 w 932898"/>
              <a:gd name="csY3" fmla="*/ 466449 h 932898"/>
              <a:gd name="csX4" fmla="*/ 466449 w 932898"/>
              <a:gd name="csY4" fmla="*/ 0 h 932898"/>
            </a:gdLst>
            <a:ahLst/>
            <a:cxnLst>
              <a:cxn ang="0">
                <a:pos x="csX0" y="csY0"/>
              </a:cxn>
              <a:cxn ang="0">
                <a:pos x="csX1" y="csY1"/>
              </a:cxn>
              <a:cxn ang="0">
                <a:pos x="csX2" y="csY2"/>
              </a:cxn>
              <a:cxn ang="0">
                <a:pos x="csX3" y="csY3"/>
              </a:cxn>
              <a:cxn ang="0">
                <a:pos x="csX4" y="csY4"/>
              </a:cxn>
            </a:cxnLst>
            <a:rect l="l" t="t" r="r" b="b"/>
            <a:pathLst>
              <a:path w="932898" h="932898">
                <a:moveTo>
                  <a:pt x="466449" y="0"/>
                </a:moveTo>
                <a:cubicBezTo>
                  <a:pt x="724062" y="0"/>
                  <a:pt x="932898" y="208836"/>
                  <a:pt x="932898" y="466449"/>
                </a:cubicBezTo>
                <a:cubicBezTo>
                  <a:pt x="932898" y="724062"/>
                  <a:pt x="724062" y="932898"/>
                  <a:pt x="466449" y="932898"/>
                </a:cubicBezTo>
                <a:cubicBezTo>
                  <a:pt x="208836" y="932898"/>
                  <a:pt x="0" y="724062"/>
                  <a:pt x="0" y="466449"/>
                </a:cubicBezTo>
                <a:cubicBezTo>
                  <a:pt x="0" y="208836"/>
                  <a:pt x="208836" y="0"/>
                  <a:pt x="466449" y="0"/>
                </a:cubicBezTo>
                <a:close/>
              </a:path>
            </a:pathLst>
          </a:custGeom>
        </p:spPr>
      </p:pic>
      <p:pic>
        <p:nvPicPr>
          <p:cNvPr id="75" name="图片 74"/>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67692" t="1804" r="14171" b="84593"/>
          <a:stretch>
            <a:fillRect/>
          </a:stretch>
        </p:blipFill>
        <p:spPr>
          <a:xfrm>
            <a:off x="10327326" y="5108008"/>
            <a:ext cx="618399" cy="618399"/>
          </a:xfrm>
          <a:custGeom>
            <a:avLst/>
            <a:gdLst>
              <a:gd name="csX0" fmla="*/ 466449 w 932898"/>
              <a:gd name="csY0" fmla="*/ 0 h 932898"/>
              <a:gd name="csX1" fmla="*/ 932898 w 932898"/>
              <a:gd name="csY1" fmla="*/ 466449 h 932898"/>
              <a:gd name="csX2" fmla="*/ 466449 w 932898"/>
              <a:gd name="csY2" fmla="*/ 932898 h 932898"/>
              <a:gd name="csX3" fmla="*/ 0 w 932898"/>
              <a:gd name="csY3" fmla="*/ 466449 h 932898"/>
              <a:gd name="csX4" fmla="*/ 466449 w 932898"/>
              <a:gd name="csY4" fmla="*/ 0 h 932898"/>
            </a:gdLst>
            <a:ahLst/>
            <a:cxnLst>
              <a:cxn ang="0">
                <a:pos x="csX0" y="csY0"/>
              </a:cxn>
              <a:cxn ang="0">
                <a:pos x="csX1" y="csY1"/>
              </a:cxn>
              <a:cxn ang="0">
                <a:pos x="csX2" y="csY2"/>
              </a:cxn>
              <a:cxn ang="0">
                <a:pos x="csX3" y="csY3"/>
              </a:cxn>
              <a:cxn ang="0">
                <a:pos x="csX4" y="csY4"/>
              </a:cxn>
            </a:cxnLst>
            <a:rect l="l" t="t" r="r" b="b"/>
            <a:pathLst>
              <a:path w="932898" h="932898">
                <a:moveTo>
                  <a:pt x="466449" y="0"/>
                </a:moveTo>
                <a:cubicBezTo>
                  <a:pt x="724062" y="0"/>
                  <a:pt x="932898" y="208836"/>
                  <a:pt x="932898" y="466449"/>
                </a:cubicBezTo>
                <a:cubicBezTo>
                  <a:pt x="932898" y="724062"/>
                  <a:pt x="724062" y="932898"/>
                  <a:pt x="466449" y="932898"/>
                </a:cubicBezTo>
                <a:cubicBezTo>
                  <a:pt x="208836" y="932898"/>
                  <a:pt x="0" y="724062"/>
                  <a:pt x="0" y="466449"/>
                </a:cubicBezTo>
                <a:cubicBezTo>
                  <a:pt x="0" y="208836"/>
                  <a:pt x="208836" y="0"/>
                  <a:pt x="466449" y="0"/>
                </a:cubicBezTo>
                <a:close/>
              </a:path>
            </a:pathLst>
          </a:custGeom>
        </p:spPr>
      </p:pic>
      <p:pic>
        <p:nvPicPr>
          <p:cNvPr id="77" name="图片 76"/>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51734" t="3351" r="33409" b="85507"/>
          <a:stretch>
            <a:fillRect/>
          </a:stretch>
        </p:blipFill>
        <p:spPr>
          <a:xfrm>
            <a:off x="10254456" y="3154881"/>
            <a:ext cx="764140" cy="764140"/>
          </a:xfrm>
          <a:custGeom>
            <a:avLst/>
            <a:gdLst>
              <a:gd name="csX0" fmla="*/ 382070 w 764140"/>
              <a:gd name="csY0" fmla="*/ 0 h 764140"/>
              <a:gd name="csX1" fmla="*/ 764140 w 764140"/>
              <a:gd name="csY1" fmla="*/ 382070 h 764140"/>
              <a:gd name="csX2" fmla="*/ 382070 w 764140"/>
              <a:gd name="csY2" fmla="*/ 764140 h 764140"/>
              <a:gd name="csX3" fmla="*/ 0 w 764140"/>
              <a:gd name="csY3" fmla="*/ 382070 h 764140"/>
              <a:gd name="csX4" fmla="*/ 382070 w 764140"/>
              <a:gd name="csY4" fmla="*/ 0 h 764140"/>
            </a:gdLst>
            <a:ahLst/>
            <a:cxnLst>
              <a:cxn ang="0">
                <a:pos x="csX0" y="csY0"/>
              </a:cxn>
              <a:cxn ang="0">
                <a:pos x="csX1" y="csY1"/>
              </a:cxn>
              <a:cxn ang="0">
                <a:pos x="csX2" y="csY2"/>
              </a:cxn>
              <a:cxn ang="0">
                <a:pos x="csX3" y="csY3"/>
              </a:cxn>
              <a:cxn ang="0">
                <a:pos x="csX4" y="csY4"/>
              </a:cxn>
            </a:cxnLst>
            <a:rect l="l" t="t" r="r" b="b"/>
            <a:pathLst>
              <a:path w="764140" h="764140">
                <a:moveTo>
                  <a:pt x="382070" y="0"/>
                </a:moveTo>
                <a:cubicBezTo>
                  <a:pt x="593081" y="0"/>
                  <a:pt x="764140" y="171059"/>
                  <a:pt x="764140" y="382070"/>
                </a:cubicBezTo>
                <a:cubicBezTo>
                  <a:pt x="764140" y="593081"/>
                  <a:pt x="593081" y="764140"/>
                  <a:pt x="382070" y="764140"/>
                </a:cubicBezTo>
                <a:cubicBezTo>
                  <a:pt x="171059" y="764140"/>
                  <a:pt x="0" y="593081"/>
                  <a:pt x="0" y="382070"/>
                </a:cubicBezTo>
                <a:cubicBezTo>
                  <a:pt x="0" y="171059"/>
                  <a:pt x="171059" y="0"/>
                  <a:pt x="382070" y="0"/>
                </a:cubicBezTo>
                <a:close/>
              </a:path>
            </a:pathLst>
          </a:custGeom>
        </p:spPr>
      </p:pic>
      <p:pic>
        <p:nvPicPr>
          <p:cNvPr id="81" name="图片 80"/>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00000" t="12670" r="-686" b="82711"/>
          <a:stretch>
            <a:fillRect/>
          </a:stretch>
        </p:blipFill>
        <p:spPr>
          <a:xfrm>
            <a:off x="9814893" y="1510635"/>
            <a:ext cx="35269" cy="316760"/>
          </a:xfrm>
          <a:custGeom>
            <a:avLst/>
            <a:gdLst>
              <a:gd name="csX0" fmla="*/ 0 w 35269"/>
              <a:gd name="csY0" fmla="*/ 0 h 316760"/>
              <a:gd name="csX1" fmla="*/ 5244 w 35269"/>
              <a:gd name="csY1" fmla="*/ 9661 h 316760"/>
              <a:gd name="csX2" fmla="*/ 35269 w 35269"/>
              <a:gd name="csY2" fmla="*/ 158380 h 316760"/>
              <a:gd name="csX3" fmla="*/ 5244 w 35269"/>
              <a:gd name="csY3" fmla="*/ 307099 h 316760"/>
              <a:gd name="csX4" fmla="*/ 0 w 35269"/>
              <a:gd name="csY4" fmla="*/ 316760 h 316760"/>
              <a:gd name="csX5" fmla="*/ 0 w 35269"/>
              <a:gd name="csY5" fmla="*/ 0 h 316760"/>
            </a:gdLst>
            <a:ahLst/>
            <a:cxnLst>
              <a:cxn ang="0">
                <a:pos x="csX0" y="csY0"/>
              </a:cxn>
              <a:cxn ang="0">
                <a:pos x="csX1" y="csY1"/>
              </a:cxn>
              <a:cxn ang="0">
                <a:pos x="csX2" y="csY2"/>
              </a:cxn>
              <a:cxn ang="0">
                <a:pos x="csX3" y="csY3"/>
              </a:cxn>
              <a:cxn ang="0">
                <a:pos x="csX4" y="csY4"/>
              </a:cxn>
              <a:cxn ang="0">
                <a:pos x="csX5" y="csY5"/>
              </a:cxn>
            </a:cxnLst>
            <a:rect l="l" t="t" r="r" b="b"/>
            <a:pathLst>
              <a:path w="35269" h="316760">
                <a:moveTo>
                  <a:pt x="0" y="0"/>
                </a:moveTo>
                <a:lnTo>
                  <a:pt x="5244" y="9661"/>
                </a:lnTo>
                <a:cubicBezTo>
                  <a:pt x="24578" y="55372"/>
                  <a:pt x="35269" y="105627"/>
                  <a:pt x="35269" y="158380"/>
                </a:cubicBezTo>
                <a:cubicBezTo>
                  <a:pt x="35269" y="211133"/>
                  <a:pt x="24578" y="261389"/>
                  <a:pt x="5244" y="307099"/>
                </a:cubicBezTo>
                <a:lnTo>
                  <a:pt x="0" y="316760"/>
                </a:lnTo>
                <a:lnTo>
                  <a:pt x="0" y="0"/>
                </a:lnTo>
                <a:close/>
              </a:path>
            </a:pathLst>
          </a:custGeom>
        </p:spPr>
      </p:pic>
      <p:pic>
        <p:nvPicPr>
          <p:cNvPr id="3" name="图片 2" descr="图形用户界面, 网站&#10;&#10;AI 生成的内容可能不正确。"/>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2435" y="490021"/>
            <a:ext cx="5802923" cy="6858000"/>
          </a:xfrm>
          <a:prstGeom prst="rect">
            <a:avLst/>
          </a:prstGeom>
        </p:spPr>
      </p:pic>
      <p:sp>
        <p:nvSpPr>
          <p:cNvPr id="5" name="文本框 4"/>
          <p:cNvSpPr txBox="1"/>
          <p:nvPr/>
        </p:nvSpPr>
        <p:spPr>
          <a:xfrm>
            <a:off x="76642" y="2553463"/>
            <a:ext cx="6019358" cy="2554545"/>
          </a:xfrm>
          <a:prstGeom prst="rect">
            <a:avLst/>
          </a:prstGeom>
          <a:solidFill>
            <a:schemeClr val="bg1"/>
          </a:solidFill>
        </p:spPr>
        <p:txBody>
          <a:bodyPr wrap="square">
            <a:spAutoFit/>
          </a:bodyPr>
          <a:lstStyle/>
          <a:p>
            <a:pPr algn="just"/>
            <a:r>
              <a:rPr lang="zh-CN" altLang="en-US" sz="2000" b="1" dirty="0">
                <a:latin typeface="Times New Roman" panose="02020603050405020304" pitchFamily="18" charset="0"/>
                <a:cs typeface="Times New Roman" panose="02020603050405020304" pitchFamily="18" charset="0"/>
              </a:rPr>
              <a:t>     </a:t>
            </a:r>
            <a:r>
              <a:rPr lang="en-GB" altLang="zh-CN" sz="2000" b="1" dirty="0">
                <a:latin typeface="Times New Roman" panose="02020603050405020304" pitchFamily="18" charset="0"/>
                <a:cs typeface="Times New Roman" panose="02020603050405020304" pitchFamily="18" charset="0"/>
              </a:rPr>
              <a:t>The main idea of Passage A is to inform readers about various writing contests taking place in 2026. It highlights key details such as prize amounts, submission deadlines, and entry requirements for each contest. The contests include poetry, fiction, and short story competitions, with some offering cash prizes and publication opportunities. The passage encourages writers to participate and get published.</a:t>
            </a:r>
            <a:endParaRPr lang="zh-CN" altLang="en-US" sz="20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lstStyle/>
          <a:p>
            <a:r>
              <a:rPr lang="en-US" altLang="zh-CN" dirty="0"/>
              <a:t>Reading</a:t>
            </a:r>
            <a:r>
              <a:rPr lang="zh-CN" altLang="en-US" dirty="0"/>
              <a:t> </a:t>
            </a:r>
            <a:r>
              <a:rPr lang="en-US" altLang="zh-CN" dirty="0"/>
              <a:t>comprehension</a:t>
            </a:r>
            <a:r>
              <a:rPr lang="zh-CN" altLang="en-US" dirty="0"/>
              <a:t> </a:t>
            </a:r>
            <a:r>
              <a:rPr lang="en-US" altLang="zh-CN" dirty="0"/>
              <a:t>A</a:t>
            </a:r>
            <a:endParaRPr lang="zh-CN" altLang="en-US" dirty="0"/>
          </a:p>
        </p:txBody>
      </p:sp>
      <p:sp>
        <p:nvSpPr>
          <p:cNvPr id="13" name="文本框 12"/>
          <p:cNvSpPr txBox="1"/>
          <p:nvPr/>
        </p:nvSpPr>
        <p:spPr>
          <a:xfrm>
            <a:off x="433366" y="933946"/>
            <a:ext cx="4666344" cy="4524315"/>
          </a:xfrm>
          <a:prstGeom prst="rect">
            <a:avLst/>
          </a:prstGeom>
          <a:noFill/>
        </p:spPr>
        <p:txBody>
          <a:bodyPr wrap="square">
            <a:spAutoFit/>
          </a:bodyPr>
          <a:lstStyle/>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anthology   /</a:t>
            </a:r>
            <a:r>
              <a:rPr lang="en-GB" altLang="zh-CN" sz="2400" b="1" dirty="0" err="1">
                <a:latin typeface="Calibri" panose="020F0502020204030204" pitchFamily="34" charset="0"/>
                <a:cs typeface="Calibri" panose="020F0502020204030204" pitchFamily="34" charset="0"/>
              </a:rPr>
              <a:t>æn</a:t>
            </a:r>
            <a:r>
              <a:rPr lang="en-GB" altLang="zh-CN" sz="2400" b="1" dirty="0">
                <a:latin typeface="Calibri" panose="020F0502020204030204" pitchFamily="34" charset="0"/>
                <a:cs typeface="Calibri" panose="020F0502020204030204" pitchFamily="34" charset="0"/>
              </a:rPr>
              <a:t>ˈ</a:t>
            </a:r>
            <a:r>
              <a:rPr lang="el-GR" altLang="zh-CN" sz="2400" b="1" dirty="0">
                <a:latin typeface="Calibri" panose="020F0502020204030204" pitchFamily="34" charset="0"/>
                <a:cs typeface="Calibri" panose="020F0502020204030204" pitchFamily="34" charset="0"/>
              </a:rPr>
              <a:t>θ</a:t>
            </a:r>
            <a:r>
              <a:rPr lang="en-GB" altLang="zh-CN" sz="2400" b="1" dirty="0" err="1">
                <a:latin typeface="Calibri" panose="020F0502020204030204" pitchFamily="34" charset="0"/>
                <a:cs typeface="Calibri" panose="020F0502020204030204" pitchFamily="34" charset="0"/>
              </a:rPr>
              <a:t>ɒlədʒi</a:t>
            </a:r>
            <a:r>
              <a:rPr lang="en-GB" altLang="zh-CN" sz="2400" b="1" dirty="0">
                <a:latin typeface="Calibri" panose="020F0502020204030204" pitchFamily="34" charset="0"/>
                <a:cs typeface="Calibri" panose="020F0502020204030204" pitchFamily="34" charset="0"/>
              </a:rPr>
              <a:t>/</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genre/ˈ</a:t>
            </a:r>
            <a:r>
              <a:rPr lang="en-GB" altLang="zh-CN" sz="2400" b="1" dirty="0" err="1">
                <a:latin typeface="Calibri" panose="020F0502020204030204" pitchFamily="34" charset="0"/>
                <a:cs typeface="Calibri" panose="020F0502020204030204" pitchFamily="34" charset="0"/>
              </a:rPr>
              <a:t>ʒɑːnrə</a:t>
            </a:r>
            <a:r>
              <a:rPr lang="en-GB" altLang="zh-CN" sz="2400" b="1" dirty="0">
                <a:latin typeface="Calibri" panose="020F0502020204030204" pitchFamily="34" charset="0"/>
                <a:cs typeface="Calibri" panose="020F0502020204030204" pitchFamily="34" charset="0"/>
              </a:rPr>
              <a:t>/</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mailed submissions</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reading fee</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runners-up</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blind judging</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judged by</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full-length manuscript</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unpublished poem</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up to ... words</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US" altLang="zh-CN" sz="2400" b="1" dirty="0">
                <a:latin typeface="Calibri" panose="020F0502020204030204" pitchFamily="34" charset="0"/>
                <a:cs typeface="Calibri" panose="020F0502020204030204" pitchFamily="34" charset="0"/>
                <a:sym typeface="+mn-ea"/>
              </a:rPr>
              <a:t>unleash your creativity </a:t>
            </a:r>
            <a:endParaRPr lang="en-US" altLang="zh-CN" sz="2400" b="1" dirty="0">
              <a:latin typeface="Calibri" panose="020F0502020204030204" pitchFamily="34" charset="0"/>
              <a:cs typeface="Calibri" panose="020F0502020204030204" pitchFamily="34" charset="0"/>
              <a:sym typeface="+mn-ea"/>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open March through April</a:t>
            </a:r>
            <a:endParaRPr lang="en-GB" altLang="zh-CN" sz="2400" b="1" dirty="0">
              <a:latin typeface="Calibri" panose="020F0502020204030204" pitchFamily="34" charset="0"/>
              <a:cs typeface="Calibri" panose="020F0502020204030204" pitchFamily="34" charset="0"/>
            </a:endParaRPr>
          </a:p>
        </p:txBody>
      </p:sp>
      <p:sp>
        <p:nvSpPr>
          <p:cNvPr id="16" name="文本框 15"/>
          <p:cNvSpPr txBox="1"/>
          <p:nvPr/>
        </p:nvSpPr>
        <p:spPr>
          <a:xfrm>
            <a:off x="4610327" y="933945"/>
            <a:ext cx="7148307" cy="4524315"/>
          </a:xfrm>
          <a:prstGeom prst="rect">
            <a:avLst/>
          </a:prstGeom>
          <a:noFill/>
        </p:spPr>
        <p:txBody>
          <a:bodyPr wrap="square">
            <a:spAutoFit/>
          </a:bodyPr>
          <a:lstStyle/>
          <a:p>
            <a:pPr marL="457200" indent="-457200">
              <a:buAutoNum type="arabicPeriod"/>
            </a:pPr>
            <a:r>
              <a:rPr lang="zh-CN" altLang="en-US" sz="2400" b="1" dirty="0"/>
              <a:t>（不同作家作品的）选集</a:t>
            </a:r>
            <a:endParaRPr lang="en-US" altLang="zh-CN" sz="2400" b="1" dirty="0"/>
          </a:p>
          <a:p>
            <a:pPr marL="457200" indent="-457200">
              <a:buAutoNum type="arabicPeriod"/>
            </a:pPr>
            <a:r>
              <a:rPr lang="zh-CN" altLang="en-US" sz="2400" b="1" dirty="0"/>
              <a:t>（文学、艺术、电影或音乐的）体裁，类型</a:t>
            </a:r>
            <a:endParaRPr lang="en-US" altLang="zh-CN" sz="2400" b="1" dirty="0"/>
          </a:p>
          <a:p>
            <a:pPr marL="457200" indent="-457200">
              <a:buAutoNum type="arabicPeriod"/>
            </a:pPr>
            <a:r>
              <a:rPr lang="zh-CN" altLang="en-US" sz="2400" b="1" dirty="0"/>
              <a:t>邮寄投稿 </a:t>
            </a:r>
            <a:endParaRPr lang="en-US" altLang="zh-CN" sz="2400" b="1" dirty="0"/>
          </a:p>
          <a:p>
            <a:pPr marL="457200" indent="-457200">
              <a:buAutoNum type="arabicPeriod"/>
            </a:pPr>
            <a:r>
              <a:rPr lang="zh-CN" altLang="en-US" sz="2400" b="1" dirty="0"/>
              <a:t>审稿费</a:t>
            </a:r>
            <a:endParaRPr lang="en-US" altLang="zh-CN" sz="2400" b="1" dirty="0"/>
          </a:p>
          <a:p>
            <a:pPr marL="457200" indent="-457200">
              <a:buAutoNum type="arabicPeriod"/>
            </a:pPr>
            <a:r>
              <a:rPr lang="zh-CN" altLang="en-US" sz="2400" b="1" dirty="0"/>
              <a:t>亚军 </a:t>
            </a:r>
            <a:r>
              <a:rPr lang="en-US" altLang="zh-CN" sz="2400" b="1" dirty="0"/>
              <a:t>/ </a:t>
            </a:r>
            <a:r>
              <a:rPr lang="zh-CN" altLang="en-US" sz="2400" b="1" dirty="0"/>
              <a:t>入围者</a:t>
            </a:r>
            <a:endParaRPr lang="en-US" altLang="zh-CN" sz="2400" b="1" dirty="0"/>
          </a:p>
          <a:p>
            <a:pPr marL="457200" indent="-457200">
              <a:buAutoNum type="arabicPeriod"/>
            </a:pPr>
            <a:r>
              <a:rPr lang="zh-CN" altLang="en-US" sz="2400" b="1" dirty="0">
                <a:latin typeface="Calibri" panose="020F0502020204030204" pitchFamily="34" charset="0"/>
                <a:cs typeface="Calibri" panose="020F0502020204030204" pitchFamily="34" charset="0"/>
              </a:rPr>
              <a:t>盲审（匿名评审）</a:t>
            </a:r>
            <a:r>
              <a:rPr lang="en-GB" altLang="zh-CN" sz="2400" b="1" dirty="0">
                <a:latin typeface="Calibri" panose="020F0502020204030204" pitchFamily="34" charset="0"/>
                <a:cs typeface="Calibri" panose="020F0502020204030204" pitchFamily="34" charset="0"/>
              </a:rPr>
              <a:t>anonymous</a:t>
            </a:r>
            <a:r>
              <a:rPr lang="zh-CN" altLang="en-US" sz="2400" b="1" dirty="0">
                <a:latin typeface="Calibri" panose="020F0502020204030204" pitchFamily="34" charset="0"/>
                <a:cs typeface="Calibri" panose="020F0502020204030204" pitchFamily="34" charset="0"/>
              </a:rPr>
              <a:t> 匿名的</a:t>
            </a:r>
            <a:endParaRPr lang="en-US" altLang="zh-CN" sz="2400" b="1" dirty="0">
              <a:latin typeface="Calibri" panose="020F0502020204030204" pitchFamily="34" charset="0"/>
              <a:cs typeface="Calibri" panose="020F0502020204030204" pitchFamily="34" charset="0"/>
            </a:endParaRPr>
          </a:p>
          <a:p>
            <a:pPr marL="457200" indent="-457200">
              <a:buAutoNum type="arabicPeriod"/>
            </a:pPr>
            <a:r>
              <a:rPr lang="zh-CN" altLang="en-US" sz="2400" b="1" dirty="0"/>
              <a:t>由</a:t>
            </a:r>
            <a:r>
              <a:rPr lang="en-US" altLang="zh-CN" sz="2400" b="1" dirty="0"/>
              <a:t>……</a:t>
            </a:r>
            <a:r>
              <a:rPr lang="zh-CN" altLang="en-US" sz="2400" b="1" dirty="0"/>
              <a:t>评审</a:t>
            </a:r>
            <a:endParaRPr lang="en-US" altLang="zh-CN" sz="2400" b="1" dirty="0"/>
          </a:p>
          <a:p>
            <a:pPr marL="457200" indent="-457200">
              <a:buAutoNum type="arabicPeriod"/>
            </a:pPr>
            <a:r>
              <a:rPr lang="zh-CN" altLang="en-US" sz="2400" b="1" dirty="0"/>
              <a:t>完整书稿</a:t>
            </a:r>
            <a:endParaRPr lang="en-US" altLang="zh-CN" sz="2400" b="1" dirty="0"/>
          </a:p>
          <a:p>
            <a:pPr marL="457200" indent="-457200">
              <a:buAutoNum type="arabicPeriod"/>
            </a:pPr>
            <a:r>
              <a:rPr lang="zh-CN" altLang="en-US" sz="2400" b="1" dirty="0"/>
              <a:t>未发表的诗</a:t>
            </a:r>
            <a:endParaRPr lang="en-US" altLang="zh-CN" sz="2400" b="1" dirty="0"/>
          </a:p>
          <a:p>
            <a:pPr marL="457200" indent="-457200">
              <a:buAutoNum type="arabicPeriod"/>
            </a:pPr>
            <a:r>
              <a:rPr lang="zh-CN" altLang="en-US" sz="2400" b="1" dirty="0"/>
              <a:t>最多</a:t>
            </a:r>
            <a:r>
              <a:rPr lang="en-US" altLang="zh-CN" sz="2400" b="1" dirty="0"/>
              <a:t>……</a:t>
            </a:r>
            <a:r>
              <a:rPr lang="zh-CN" altLang="en-US" sz="2400" b="1" dirty="0"/>
              <a:t>词</a:t>
            </a:r>
            <a:endParaRPr lang="en-US" altLang="zh-CN" sz="2400" b="1" dirty="0"/>
          </a:p>
          <a:p>
            <a:pPr marL="457200" indent="-457200">
              <a:buAutoNum type="arabicPeriod"/>
            </a:pPr>
            <a:r>
              <a:rPr lang="en-US" altLang="zh-CN" sz="2400" b="1" dirty="0" err="1">
                <a:latin typeface="Times New Roman" panose="02020603050405020304" pitchFamily="18" charset="0"/>
                <a:cs typeface="Times New Roman" panose="02020603050405020304" pitchFamily="18" charset="0"/>
                <a:sym typeface="+mn-ea"/>
              </a:rPr>
              <a:t>尽情发挥你的创意</a:t>
            </a:r>
            <a:endParaRPr lang="en-US" altLang="zh-CN" sz="2400" b="1" dirty="0">
              <a:latin typeface="Times New Roman" panose="02020603050405020304" pitchFamily="18" charset="0"/>
              <a:cs typeface="Times New Roman" panose="02020603050405020304" pitchFamily="18" charset="0"/>
              <a:sym typeface="+mn-ea"/>
            </a:endParaRPr>
          </a:p>
          <a:p>
            <a:pPr marL="457200" indent="-457200">
              <a:buAutoNum type="arabicPeriod"/>
            </a:pPr>
            <a:r>
              <a:rPr lang="zh-CN" altLang="en-US" sz="2400" b="1" dirty="0"/>
              <a:t>三至四月开放投稿</a:t>
            </a:r>
            <a:endParaRPr lang="zh-CN" altLang="en-US" sz="2400" b="1" dirty="0"/>
          </a:p>
        </p:txBody>
      </p:sp>
      <p:sp>
        <p:nvSpPr>
          <p:cNvPr id="2" name="文本框 1"/>
          <p:cNvSpPr txBox="1"/>
          <p:nvPr/>
        </p:nvSpPr>
        <p:spPr>
          <a:xfrm>
            <a:off x="329194" y="5290148"/>
            <a:ext cx="11862806" cy="1569660"/>
          </a:xfrm>
          <a:prstGeom prst="rect">
            <a:avLst/>
          </a:prstGeom>
          <a:noFill/>
        </p:spPr>
        <p:txBody>
          <a:bodyPr wrap="square" rtlCol="0">
            <a:spAutoFit/>
          </a:bodyPr>
          <a:lstStyle/>
          <a:p>
            <a:r>
              <a:rPr kumimoji="1" lang="en-US" altLang="zh-CN" sz="2400" b="1" dirty="0">
                <a:latin typeface="Calibri" panose="020F0502020204030204" pitchFamily="34" charset="0"/>
                <a:cs typeface="Calibri" panose="020F0502020204030204" pitchFamily="34" charset="0"/>
              </a:rPr>
              <a:t>submit-submitted-submitted</a:t>
            </a:r>
            <a:r>
              <a:rPr kumimoji="1" lang="zh-CN" altLang="en-US" sz="2400" b="1" dirty="0">
                <a:latin typeface="Calibri" panose="020F0502020204030204" pitchFamily="34" charset="0"/>
                <a:cs typeface="Calibri" panose="020F0502020204030204" pitchFamily="34" charset="0"/>
              </a:rPr>
              <a:t>   </a:t>
            </a:r>
            <a:r>
              <a:rPr kumimoji="1" lang="en-GB" altLang="zh-CN" sz="2400" b="1" dirty="0">
                <a:latin typeface="Calibri" panose="020F0502020204030204" pitchFamily="34" charset="0"/>
                <a:cs typeface="Calibri" panose="020F0502020204030204" pitchFamily="34" charset="0"/>
              </a:rPr>
              <a:t>~ (yourself) (to sb/</a:t>
            </a:r>
            <a:r>
              <a:rPr kumimoji="1" lang="en-GB" altLang="zh-CN" sz="2400" b="1" dirty="0" err="1">
                <a:latin typeface="Calibri" panose="020F0502020204030204" pitchFamily="34" charset="0"/>
                <a:cs typeface="Calibri" panose="020F0502020204030204" pitchFamily="34" charset="0"/>
              </a:rPr>
              <a:t>sth</a:t>
            </a:r>
            <a:r>
              <a:rPr kumimoji="1" lang="en-GB" altLang="zh-CN" sz="2400" b="1" dirty="0">
                <a:latin typeface="Calibri" panose="020F0502020204030204" pitchFamily="34" charset="0"/>
                <a:cs typeface="Calibri" panose="020F0502020204030204" pitchFamily="34" charset="0"/>
              </a:rPr>
              <a:t>)to accept the authority, control or greater strength of sb/</a:t>
            </a:r>
            <a:r>
              <a:rPr kumimoji="1" lang="en-GB" altLang="zh-CN" sz="2400" b="1" dirty="0" err="1">
                <a:latin typeface="Calibri" panose="020F0502020204030204" pitchFamily="34" charset="0"/>
                <a:cs typeface="Calibri" panose="020F0502020204030204" pitchFamily="34" charset="0"/>
              </a:rPr>
              <a:t>sth</a:t>
            </a:r>
            <a:r>
              <a:rPr kumimoji="1" lang="en-GB" altLang="zh-CN" sz="2400" b="1" dirty="0">
                <a:latin typeface="Calibri" panose="020F0502020204030204" pitchFamily="34" charset="0"/>
                <a:cs typeface="Calibri" panose="020F0502020204030204" pitchFamily="34" charset="0"/>
              </a:rPr>
              <a:t>; to agree to </a:t>
            </a:r>
            <a:r>
              <a:rPr kumimoji="1" lang="en-GB" altLang="zh-CN" sz="2400" b="1" dirty="0" err="1">
                <a:latin typeface="Calibri" panose="020F0502020204030204" pitchFamily="34" charset="0"/>
                <a:cs typeface="Calibri" panose="020F0502020204030204" pitchFamily="34" charset="0"/>
              </a:rPr>
              <a:t>sth</a:t>
            </a:r>
            <a:r>
              <a:rPr kumimoji="1" lang="en-GB" altLang="zh-CN" sz="2400" b="1" dirty="0">
                <a:latin typeface="Calibri" panose="020F0502020204030204" pitchFamily="34" charset="0"/>
                <a:cs typeface="Calibri" panose="020F0502020204030204" pitchFamily="34" charset="0"/>
              </a:rPr>
              <a:t> because of this</a:t>
            </a:r>
            <a:r>
              <a:rPr kumimoji="1" lang="zh-CN" altLang="en-US" sz="2400" b="1" dirty="0">
                <a:latin typeface="Calibri" panose="020F0502020204030204" pitchFamily="34" charset="0"/>
                <a:cs typeface="Calibri" panose="020F0502020204030204" pitchFamily="34" charset="0"/>
              </a:rPr>
              <a:t> 顺从；屈服；投降；不得已接受</a:t>
            </a:r>
            <a:endParaRPr kumimoji="1" lang="zh-CN" altLang="en-US" sz="2400" b="1" dirty="0">
              <a:latin typeface="Calibri" panose="020F0502020204030204" pitchFamily="34" charset="0"/>
              <a:cs typeface="Calibri" panose="020F0502020204030204" pitchFamily="34" charset="0"/>
            </a:endParaRPr>
          </a:p>
          <a:p>
            <a:r>
              <a:rPr kumimoji="1" lang="en-US" altLang="zh-CN" sz="2400" b="1" dirty="0">
                <a:latin typeface="Calibri" panose="020F0502020204030204" pitchFamily="34" charset="0"/>
                <a:cs typeface="Calibri" panose="020F0502020204030204" pitchFamily="34" charset="0"/>
              </a:rPr>
              <a:t>=</a:t>
            </a:r>
            <a:r>
              <a:rPr kumimoji="1" lang="zh-CN" altLang="en-US" sz="2400" b="1" dirty="0">
                <a:latin typeface="Calibri" panose="020F0502020204030204" pitchFamily="34" charset="0"/>
                <a:cs typeface="Calibri" panose="020F0502020204030204" pitchFamily="34" charset="0"/>
              </a:rPr>
              <a:t> </a:t>
            </a:r>
            <a:r>
              <a:rPr kumimoji="1" lang="en-US" altLang="zh-CN" sz="2400" b="1" dirty="0">
                <a:latin typeface="Calibri" panose="020F0502020204030204" pitchFamily="34" charset="0"/>
                <a:cs typeface="Calibri" panose="020F0502020204030204" pitchFamily="34" charset="0"/>
              </a:rPr>
              <a:t>give</a:t>
            </a:r>
            <a:r>
              <a:rPr kumimoji="1" lang="zh-CN" altLang="en-US" sz="2400" b="1" dirty="0">
                <a:latin typeface="Calibri" panose="020F0502020204030204" pitchFamily="34" charset="0"/>
                <a:cs typeface="Calibri" panose="020F0502020204030204" pitchFamily="34" charset="0"/>
              </a:rPr>
              <a:t> </a:t>
            </a:r>
            <a:r>
              <a:rPr kumimoji="1" lang="en-US" altLang="zh-CN" sz="2400" b="1" dirty="0">
                <a:latin typeface="Calibri" panose="020F0502020204030204" pitchFamily="34" charset="0"/>
                <a:cs typeface="Calibri" panose="020F0502020204030204" pitchFamily="34" charset="0"/>
              </a:rPr>
              <a:t>in</a:t>
            </a:r>
            <a:r>
              <a:rPr kumimoji="1" lang="zh-CN" altLang="en-US" sz="2400" b="1" dirty="0">
                <a:latin typeface="Calibri" panose="020F0502020204030204" pitchFamily="34" charset="0"/>
                <a:cs typeface="Calibri" panose="020F0502020204030204" pitchFamily="34" charset="0"/>
              </a:rPr>
              <a:t> </a:t>
            </a:r>
            <a:r>
              <a:rPr kumimoji="1" lang="en-US" altLang="zh-CN" sz="2400" b="1" dirty="0">
                <a:latin typeface="Calibri" panose="020F0502020204030204" pitchFamily="34" charset="0"/>
                <a:cs typeface="Calibri" panose="020F0502020204030204" pitchFamily="34" charset="0"/>
              </a:rPr>
              <a:t>to</a:t>
            </a:r>
            <a:r>
              <a:rPr kumimoji="1" lang="zh-CN" altLang="en-US" sz="2400" b="1" dirty="0">
                <a:latin typeface="Calibri" panose="020F0502020204030204" pitchFamily="34" charset="0"/>
                <a:cs typeface="Calibri" panose="020F0502020204030204" pitchFamily="34" charset="0"/>
              </a:rPr>
              <a:t> </a:t>
            </a:r>
            <a:r>
              <a:rPr kumimoji="1" lang="en-US" altLang="zh-CN" sz="2400" b="1" dirty="0">
                <a:latin typeface="Calibri" panose="020F0502020204030204" pitchFamily="34" charset="0"/>
                <a:cs typeface="Calibri" panose="020F0502020204030204" pitchFamily="34" charset="0"/>
              </a:rPr>
              <a:t>sb/</a:t>
            </a:r>
            <a:r>
              <a:rPr kumimoji="1" lang="en-US" altLang="zh-CN" sz="2400" b="1" dirty="0" err="1">
                <a:latin typeface="Calibri" panose="020F0502020204030204" pitchFamily="34" charset="0"/>
                <a:cs typeface="Calibri" panose="020F0502020204030204" pitchFamily="34" charset="0"/>
              </a:rPr>
              <a:t>sth</a:t>
            </a:r>
            <a:r>
              <a:rPr kumimoji="1" lang="en-US" altLang="zh-CN" sz="2400" b="1" dirty="0">
                <a:latin typeface="Calibri" panose="020F0502020204030204" pitchFamily="34" charset="0"/>
                <a:cs typeface="Calibri" panose="020F0502020204030204" pitchFamily="34" charset="0"/>
              </a:rPr>
              <a:t>=yield</a:t>
            </a:r>
            <a:r>
              <a:rPr kumimoji="1" lang="zh-CN" altLang="en-US" sz="2400" b="1" dirty="0">
                <a:latin typeface="Calibri" panose="020F0502020204030204" pitchFamily="34" charset="0"/>
                <a:cs typeface="Calibri" panose="020F0502020204030204" pitchFamily="34" charset="0"/>
              </a:rPr>
              <a:t> </a:t>
            </a:r>
            <a:endParaRPr kumimoji="1" lang="en-US" altLang="zh-CN"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submittable  adj. </a:t>
            </a:r>
            <a:r>
              <a:rPr lang="zh-CN" altLang="en-US" sz="2400" b="1" dirty="0">
                <a:latin typeface="Calibri" panose="020F0502020204030204" pitchFamily="34" charset="0"/>
                <a:cs typeface="Calibri" panose="020F0502020204030204" pitchFamily="34" charset="0"/>
              </a:rPr>
              <a:t>可提交的；适合投稿的  </a:t>
            </a:r>
            <a:r>
              <a:rPr lang="en-US" altLang="zh-CN" sz="2400" b="1" dirty="0">
                <a:latin typeface="Calibri" panose="020F0502020204030204" pitchFamily="34" charset="0"/>
                <a:cs typeface="Calibri" panose="020F0502020204030204" pitchFamily="34" charset="0"/>
              </a:rPr>
              <a:t>submitter  </a:t>
            </a:r>
            <a:r>
              <a:rPr lang="zh-CN" altLang="en-US" sz="2400" b="1" dirty="0">
                <a:latin typeface="Calibri" panose="020F0502020204030204" pitchFamily="34" charset="0"/>
                <a:cs typeface="Calibri" panose="020F0502020204030204" pitchFamily="34" charset="0"/>
              </a:rPr>
              <a:t>提交者；投稿人</a:t>
            </a:r>
            <a:endParaRPr kumimoji="1" lang="zh-CN" altLang="en-US" sz="24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checkerboard(across)">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checkerboard(across)">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Effect transition="in" filter="checkerboard(across)">
                                      <p:cBhvr>
                                        <p:cTn id="17" dur="500"/>
                                        <p:tgtEl>
                                          <p:spTgt spid="1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
                                            <p:txEl>
                                              <p:pRg st="0" end="0"/>
                                            </p:txEl>
                                          </p:spTgt>
                                        </p:tgtEl>
                                        <p:attrNameLst>
                                          <p:attrName>style.visibility</p:attrName>
                                        </p:attrNameLst>
                                      </p:cBhvr>
                                      <p:to>
                                        <p:strVal val="visible"/>
                                      </p:to>
                                    </p:set>
                                    <p:animEffect transition="in" filter="dissolve">
                                      <p:cBhvr>
                                        <p:cTn id="22" dur="500"/>
                                        <p:tgtEl>
                                          <p:spTgt spid="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2">
                                            <p:txEl>
                                              <p:pRg st="1" end="1"/>
                                            </p:txEl>
                                          </p:spTgt>
                                        </p:tgtEl>
                                        <p:attrNameLst>
                                          <p:attrName>style.visibility</p:attrName>
                                        </p:attrNameLst>
                                      </p:cBhvr>
                                      <p:to>
                                        <p:strVal val="visible"/>
                                      </p:to>
                                    </p:set>
                                    <p:animEffect transition="in" filter="dissolve">
                                      <p:cBhvr>
                                        <p:cTn id="27" dur="500"/>
                                        <p:tgtEl>
                                          <p:spTgt spid="2">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2">
                                            <p:txEl>
                                              <p:pRg st="2" end="2"/>
                                            </p:txEl>
                                          </p:spTgt>
                                        </p:tgtEl>
                                        <p:attrNameLst>
                                          <p:attrName>style.visibility</p:attrName>
                                        </p:attrNameLst>
                                      </p:cBhvr>
                                      <p:to>
                                        <p:strVal val="visible"/>
                                      </p:to>
                                    </p:set>
                                    <p:animEffect transition="in" filter="dissolve">
                                      <p:cBhvr>
                                        <p:cTn id="32" dur="500"/>
                                        <p:tgtEl>
                                          <p:spTgt spid="2">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16">
                                            <p:txEl>
                                              <p:pRg st="3" end="3"/>
                                            </p:txEl>
                                          </p:spTgt>
                                        </p:tgtEl>
                                        <p:attrNameLst>
                                          <p:attrName>style.visibility</p:attrName>
                                        </p:attrNameLst>
                                      </p:cBhvr>
                                      <p:to>
                                        <p:strVal val="visible"/>
                                      </p:to>
                                    </p:set>
                                    <p:animEffect transition="in" filter="checkerboard(across)">
                                      <p:cBhvr>
                                        <p:cTn id="37" dur="500"/>
                                        <p:tgtEl>
                                          <p:spTgt spid="16">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16">
                                            <p:txEl>
                                              <p:pRg st="4" end="4"/>
                                            </p:txEl>
                                          </p:spTgt>
                                        </p:tgtEl>
                                        <p:attrNameLst>
                                          <p:attrName>style.visibility</p:attrName>
                                        </p:attrNameLst>
                                      </p:cBhvr>
                                      <p:to>
                                        <p:strVal val="visible"/>
                                      </p:to>
                                    </p:set>
                                    <p:animEffect transition="in" filter="checkerboard(across)">
                                      <p:cBhvr>
                                        <p:cTn id="42" dur="500"/>
                                        <p:tgtEl>
                                          <p:spTgt spid="16">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16">
                                            <p:txEl>
                                              <p:pRg st="5" end="5"/>
                                            </p:txEl>
                                          </p:spTgt>
                                        </p:tgtEl>
                                        <p:attrNameLst>
                                          <p:attrName>style.visibility</p:attrName>
                                        </p:attrNameLst>
                                      </p:cBhvr>
                                      <p:to>
                                        <p:strVal val="visible"/>
                                      </p:to>
                                    </p:set>
                                    <p:animEffect transition="in" filter="checkerboard(across)">
                                      <p:cBhvr>
                                        <p:cTn id="47" dur="500"/>
                                        <p:tgtEl>
                                          <p:spTgt spid="16">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16">
                                            <p:txEl>
                                              <p:pRg st="6" end="6"/>
                                            </p:txEl>
                                          </p:spTgt>
                                        </p:tgtEl>
                                        <p:attrNameLst>
                                          <p:attrName>style.visibility</p:attrName>
                                        </p:attrNameLst>
                                      </p:cBhvr>
                                      <p:to>
                                        <p:strVal val="visible"/>
                                      </p:to>
                                    </p:set>
                                    <p:animEffect transition="in" filter="checkerboard(across)">
                                      <p:cBhvr>
                                        <p:cTn id="52" dur="500"/>
                                        <p:tgtEl>
                                          <p:spTgt spid="16">
                                            <p:txEl>
                                              <p:pRg st="6" end="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16">
                                            <p:txEl>
                                              <p:pRg st="7" end="7"/>
                                            </p:txEl>
                                          </p:spTgt>
                                        </p:tgtEl>
                                        <p:attrNameLst>
                                          <p:attrName>style.visibility</p:attrName>
                                        </p:attrNameLst>
                                      </p:cBhvr>
                                      <p:to>
                                        <p:strVal val="visible"/>
                                      </p:to>
                                    </p:set>
                                    <p:animEffect transition="in" filter="checkerboard(across)">
                                      <p:cBhvr>
                                        <p:cTn id="57" dur="500"/>
                                        <p:tgtEl>
                                          <p:spTgt spid="16">
                                            <p:txEl>
                                              <p:pRg st="7" end="7"/>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 fill="hold">
                                          <p:stCondLst>
                                            <p:cond delay="0"/>
                                          </p:stCondLst>
                                        </p:cTn>
                                        <p:tgtEl>
                                          <p:spTgt spid="16">
                                            <p:txEl>
                                              <p:pRg st="8" end="8"/>
                                            </p:txEl>
                                          </p:spTgt>
                                        </p:tgtEl>
                                        <p:attrNameLst>
                                          <p:attrName>style.visibility</p:attrName>
                                        </p:attrNameLst>
                                      </p:cBhvr>
                                      <p:to>
                                        <p:strVal val="visible"/>
                                      </p:to>
                                    </p:set>
                                    <p:animEffect transition="in" filter="checkerboard(across)">
                                      <p:cBhvr>
                                        <p:cTn id="62" dur="500"/>
                                        <p:tgtEl>
                                          <p:spTgt spid="16">
                                            <p:txEl>
                                              <p:pRg st="8" end="8"/>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nodeType="clickEffect">
                                  <p:stCondLst>
                                    <p:cond delay="0"/>
                                  </p:stCondLst>
                                  <p:childTnLst>
                                    <p:set>
                                      <p:cBhvr>
                                        <p:cTn id="66" dur="1" fill="hold">
                                          <p:stCondLst>
                                            <p:cond delay="0"/>
                                          </p:stCondLst>
                                        </p:cTn>
                                        <p:tgtEl>
                                          <p:spTgt spid="16">
                                            <p:txEl>
                                              <p:pRg st="9" end="9"/>
                                            </p:txEl>
                                          </p:spTgt>
                                        </p:tgtEl>
                                        <p:attrNameLst>
                                          <p:attrName>style.visibility</p:attrName>
                                        </p:attrNameLst>
                                      </p:cBhvr>
                                      <p:to>
                                        <p:strVal val="visible"/>
                                      </p:to>
                                    </p:set>
                                    <p:animEffect transition="in" filter="checkerboard(across)">
                                      <p:cBhvr>
                                        <p:cTn id="67" dur="500"/>
                                        <p:tgtEl>
                                          <p:spTgt spid="16">
                                            <p:txEl>
                                              <p:pRg st="9" end="9"/>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nodeType="clickEffect">
                                  <p:stCondLst>
                                    <p:cond delay="0"/>
                                  </p:stCondLst>
                                  <p:childTnLst>
                                    <p:set>
                                      <p:cBhvr>
                                        <p:cTn id="71" dur="1" fill="hold">
                                          <p:stCondLst>
                                            <p:cond delay="0"/>
                                          </p:stCondLst>
                                        </p:cTn>
                                        <p:tgtEl>
                                          <p:spTgt spid="16">
                                            <p:txEl>
                                              <p:pRg st="10" end="10"/>
                                            </p:txEl>
                                          </p:spTgt>
                                        </p:tgtEl>
                                        <p:attrNameLst>
                                          <p:attrName>style.visibility</p:attrName>
                                        </p:attrNameLst>
                                      </p:cBhvr>
                                      <p:to>
                                        <p:strVal val="visible"/>
                                      </p:to>
                                    </p:set>
                                    <p:animEffect transition="in" filter="checkerboard(across)">
                                      <p:cBhvr>
                                        <p:cTn id="72" dur="500"/>
                                        <p:tgtEl>
                                          <p:spTgt spid="16">
                                            <p:txEl>
                                              <p:pRg st="10" end="1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nodeType="clickEffect">
                                  <p:stCondLst>
                                    <p:cond delay="0"/>
                                  </p:stCondLst>
                                  <p:childTnLst>
                                    <p:set>
                                      <p:cBhvr>
                                        <p:cTn id="76" dur="1" fill="hold">
                                          <p:stCondLst>
                                            <p:cond delay="0"/>
                                          </p:stCondLst>
                                        </p:cTn>
                                        <p:tgtEl>
                                          <p:spTgt spid="16">
                                            <p:txEl>
                                              <p:pRg st="11" end="11"/>
                                            </p:txEl>
                                          </p:spTgt>
                                        </p:tgtEl>
                                        <p:attrNameLst>
                                          <p:attrName>style.visibility</p:attrName>
                                        </p:attrNameLst>
                                      </p:cBhvr>
                                      <p:to>
                                        <p:strVal val="visible"/>
                                      </p:to>
                                    </p:set>
                                    <p:animEffect transition="in" filter="checkerboard(across)">
                                      <p:cBhvr>
                                        <p:cTn id="77" dur="500"/>
                                        <p:tgtEl>
                                          <p:spTgt spid="16">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p:cNvSpPr txBox="1">
            <a:spLocks noGrp="1"/>
          </p:cNvSpPr>
          <p:nvPr>
            <p:ph type="body" sz="quarter" idx="10"/>
          </p:nvPr>
        </p:nvSpPr>
        <p:spPr>
          <a:xfrm>
            <a:off x="1188085" y="505758"/>
            <a:ext cx="5523545" cy="535531"/>
          </a:xfrm>
          <a:noFill/>
        </p:spPr>
        <p:txBody>
          <a:bodyPr wrap="square">
            <a:spAutoFit/>
          </a:bodyPr>
          <a:lstStyle/>
          <a:p>
            <a:r>
              <a:rPr lang="en-US" altLang="zh-CN" dirty="0"/>
              <a:t>Reading</a:t>
            </a:r>
            <a:r>
              <a:rPr lang="zh-CN" altLang="en-US" dirty="0"/>
              <a:t> </a:t>
            </a:r>
            <a:r>
              <a:rPr lang="en-US" altLang="zh-CN" dirty="0"/>
              <a:t>comprehension</a:t>
            </a:r>
            <a:r>
              <a:rPr lang="zh-CN" altLang="en-US" dirty="0"/>
              <a:t> </a:t>
            </a:r>
            <a:r>
              <a:rPr lang="en-US" altLang="zh-CN" dirty="0"/>
              <a:t>A</a:t>
            </a:r>
            <a:endParaRPr lang="zh-CN" altLang="zh-CN" dirty="0"/>
          </a:p>
        </p:txBody>
      </p:sp>
      <p:sp>
        <p:nvSpPr>
          <p:cNvPr id="3" name="文本框 2"/>
          <p:cNvSpPr txBox="1"/>
          <p:nvPr/>
        </p:nvSpPr>
        <p:spPr>
          <a:xfrm>
            <a:off x="309918" y="1076738"/>
            <a:ext cx="11882082" cy="1569660"/>
          </a:xfrm>
          <a:prstGeom prst="rect">
            <a:avLst/>
          </a:prstGeom>
          <a:noFill/>
        </p:spPr>
        <p:txBody>
          <a:bodyPr wrap="square">
            <a:spAutoFit/>
          </a:bodyPr>
          <a:lstStyle/>
          <a:p>
            <a:r>
              <a:rPr lang="en-US" altLang="zh-CN" sz="2400" dirty="0">
                <a:latin typeface="Calibri" panose="020F0502020204030204" pitchFamily="34" charset="0"/>
                <a:cs typeface="Calibri" panose="020F0502020204030204" pitchFamily="34" charset="0"/>
              </a:rPr>
              <a:t>21.</a:t>
            </a:r>
            <a:r>
              <a:rPr lang="zh-CN" altLang="en-US" sz="2400" dirty="0">
                <a:latin typeface="Calibri" panose="020F0502020204030204" pitchFamily="34" charset="0"/>
                <a:cs typeface="Calibri" panose="020F0502020204030204" pitchFamily="34" charset="0"/>
              </a:rPr>
              <a:t> </a:t>
            </a:r>
            <a:r>
              <a:rPr lang="en-GB" altLang="zh-CN" sz="2400" dirty="0">
                <a:latin typeface="Calibri" panose="020F0502020204030204" pitchFamily="34" charset="0"/>
                <a:cs typeface="Calibri" panose="020F0502020204030204" pitchFamily="34" charset="0"/>
              </a:rPr>
              <a:t>What is the </a:t>
            </a:r>
            <a:r>
              <a:rPr lang="en-GB" altLang="zh-CN" sz="2400" dirty="0">
                <a:highlight>
                  <a:srgbClr val="00FF00"/>
                </a:highlight>
                <a:latin typeface="Calibri" panose="020F0502020204030204" pitchFamily="34" charset="0"/>
                <a:cs typeface="Calibri" panose="020F0502020204030204" pitchFamily="34" charset="0"/>
              </a:rPr>
              <a:t>main purpose </a:t>
            </a:r>
            <a:r>
              <a:rPr lang="en-GB" altLang="zh-CN" sz="2400" dirty="0">
                <a:latin typeface="Calibri" panose="020F0502020204030204" pitchFamily="34" charset="0"/>
                <a:cs typeface="Calibri" panose="020F0502020204030204" pitchFamily="34" charset="0"/>
              </a:rPr>
              <a:t>of the text?</a:t>
            </a:r>
            <a:r>
              <a:rPr lang="zh-CN" altLang="en-US" sz="2400" dirty="0">
                <a:latin typeface="Calibri" panose="020F0502020204030204" pitchFamily="34" charset="0"/>
                <a:cs typeface="Calibri" panose="020F0502020204030204" pitchFamily="34" charset="0"/>
              </a:rPr>
              <a:t>（主旨大意）</a:t>
            </a:r>
            <a:endParaRPr lang="en-GB"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A. To introduce famous poets and writers. 		B. To advertise several literary contests.</a:t>
            </a:r>
            <a:endParaRPr lang="en-GB"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C. To compare different publishing houses. 		D. To explain how to write a short story.</a:t>
            </a:r>
            <a:endParaRPr lang="en-GB" altLang="zh-CN" sz="2400" dirty="0">
              <a:latin typeface="Calibri" panose="020F0502020204030204" pitchFamily="34" charset="0"/>
              <a:cs typeface="Calibri" panose="020F0502020204030204" pitchFamily="34" charset="0"/>
            </a:endParaRPr>
          </a:p>
          <a:p>
            <a:endParaRPr lang="zh-CN" altLang="en-US" sz="2400" dirty="0">
              <a:latin typeface="Calibri" panose="020F0502020204030204" pitchFamily="34" charset="0"/>
              <a:cs typeface="Calibri" panose="020F0502020204030204" pitchFamily="34" charset="0"/>
            </a:endParaRPr>
          </a:p>
        </p:txBody>
      </p:sp>
      <p:pic>
        <p:nvPicPr>
          <p:cNvPr id="9" name="图片 8" descr="表格&#10;&#10;AI 生成的内容可能不正确。"/>
          <p:cNvPicPr>
            <a:picLocks noChangeAspect="1"/>
          </p:cNvPicPr>
          <p:nvPr/>
        </p:nvPicPr>
        <p:blipFill>
          <a:blip r:embed="rId1">
            <a:extLst>
              <a:ext uri="{28A0092B-C50C-407E-A947-70E740481C1C}">
                <a14:useLocalDpi xmlns:a14="http://schemas.microsoft.com/office/drawing/2010/main" val="0"/>
              </a:ext>
            </a:extLst>
          </a:blip>
          <a:srcRect l="4594" t="2151" r="6676" b="4053"/>
          <a:stretch>
            <a:fillRect/>
          </a:stretch>
        </p:blipFill>
        <p:spPr>
          <a:xfrm>
            <a:off x="-1" y="2327266"/>
            <a:ext cx="6348549" cy="4896494"/>
          </a:xfrm>
          <a:prstGeom prst="rect">
            <a:avLst/>
          </a:prstGeom>
        </p:spPr>
      </p:pic>
      <p:grpSp>
        <p:nvGrpSpPr>
          <p:cNvPr id="26" name="组合 25"/>
          <p:cNvGrpSpPr/>
          <p:nvPr/>
        </p:nvGrpSpPr>
        <p:grpSpPr>
          <a:xfrm>
            <a:off x="6567938" y="1407894"/>
            <a:ext cx="525193" cy="453674"/>
            <a:chOff x="7122895" y="4497021"/>
            <a:chExt cx="517585" cy="557231"/>
          </a:xfrm>
        </p:grpSpPr>
        <p:sp>
          <p:nvSpPr>
            <p:cNvPr id="27" name="椭圆 26"/>
            <p:cNvSpPr/>
            <p:nvPr/>
          </p:nvSpPr>
          <p:spPr>
            <a:xfrm>
              <a:off x="7122895" y="4515101"/>
              <a:ext cx="517585" cy="53915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L 形 27"/>
            <p:cNvSpPr/>
            <p:nvPr/>
          </p:nvSpPr>
          <p:spPr>
            <a:xfrm rot="18161197">
              <a:off x="7229492" y="4594569"/>
              <a:ext cx="414068" cy="218971"/>
            </a:xfrm>
            <a:prstGeom prst="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 name="椭圆 9"/>
          <p:cNvSpPr/>
          <p:nvPr/>
        </p:nvSpPr>
        <p:spPr>
          <a:xfrm>
            <a:off x="2743200" y="2207623"/>
            <a:ext cx="744583" cy="313508"/>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18" name="直线连接符 17"/>
          <p:cNvCxnSpPr/>
          <p:nvPr/>
        </p:nvCxnSpPr>
        <p:spPr>
          <a:xfrm>
            <a:off x="209006" y="2821577"/>
            <a:ext cx="142385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线连接符 19"/>
          <p:cNvCxnSpPr/>
          <p:nvPr/>
        </p:nvCxnSpPr>
        <p:spPr>
          <a:xfrm>
            <a:off x="209005" y="2987040"/>
            <a:ext cx="142385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6250958" y="2503353"/>
            <a:ext cx="5732036" cy="3785652"/>
          </a:xfrm>
          <a:prstGeom prst="rect">
            <a:avLst/>
          </a:prstGeom>
          <a:noFill/>
        </p:spPr>
        <p:txBody>
          <a:bodyPr wrap="square">
            <a:spAutoFit/>
          </a:bodyPr>
          <a:lstStyle/>
          <a:p>
            <a:r>
              <a:rPr lang="zh-CN" altLang="en-US" sz="2000" dirty="0">
                <a:latin typeface="Calibri" panose="020F0502020204030204" pitchFamily="34" charset="0"/>
                <a:cs typeface="Calibri" panose="020F0502020204030204" pitchFamily="34" charset="0"/>
              </a:rPr>
              <a:t>以“</a:t>
            </a:r>
            <a:r>
              <a:rPr lang="en-GB" altLang="zh-CN" sz="2000" dirty="0">
                <a:latin typeface="Calibri" panose="020F0502020204030204" pitchFamily="34" charset="0"/>
                <a:cs typeface="Calibri" panose="020F0502020204030204" pitchFamily="34" charset="0"/>
              </a:rPr>
              <a:t>Contests”</a:t>
            </a:r>
            <a:r>
              <a:rPr lang="zh-CN" altLang="en-US" sz="2000" dirty="0">
                <a:latin typeface="Calibri" panose="020F0502020204030204" pitchFamily="34" charset="0"/>
                <a:cs typeface="Calibri" panose="020F0502020204030204" pitchFamily="34" charset="0"/>
              </a:rPr>
              <a:t>为总标题，分段介绍了多个文学竞赛的奖项、截止日期、参赛要求、投稿方式等，所有信息都指向一个目的：吸引读者参与这些比赛。</a:t>
            </a:r>
            <a:endParaRPr lang="en-US" altLang="zh-CN"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A.</a:t>
            </a:r>
            <a:r>
              <a:rPr lang="zh-CN" altLang="en-US" sz="2000" dirty="0">
                <a:latin typeface="Calibri" panose="020F0502020204030204" pitchFamily="34" charset="0"/>
                <a:cs typeface="Calibri" panose="020F0502020204030204" pitchFamily="34" charset="0"/>
              </a:rPr>
              <a:t>文中虽然提到几位评委的名字（如</a:t>
            </a:r>
            <a:r>
              <a:rPr lang="en-GB" altLang="zh-CN" sz="2000" dirty="0">
                <a:latin typeface="Calibri" panose="020F0502020204030204" pitchFamily="34" charset="0"/>
                <a:cs typeface="Calibri" panose="020F0502020204030204" pitchFamily="34" charset="0"/>
              </a:rPr>
              <a:t>Leila Chatti</a:t>
            </a:r>
            <a:r>
              <a:rPr lang="zh-CN" altLang="en-GB" sz="2000" dirty="0">
                <a:latin typeface="Calibri" panose="020F0502020204030204" pitchFamily="34" charset="0"/>
                <a:cs typeface="Calibri" panose="020F0502020204030204" pitchFamily="34" charset="0"/>
              </a:rPr>
              <a:t>、</a:t>
            </a:r>
            <a:r>
              <a:rPr lang="en-GB" altLang="zh-CN" sz="2000" dirty="0">
                <a:latin typeface="Calibri" panose="020F0502020204030204" pitchFamily="34" charset="0"/>
                <a:cs typeface="Calibri" panose="020F0502020204030204" pitchFamily="34" charset="0"/>
              </a:rPr>
              <a:t>Margot Livesey</a:t>
            </a:r>
            <a:r>
              <a:rPr lang="zh-CN" altLang="en-GB" sz="2000" dirty="0">
                <a:latin typeface="Calibri" panose="020F0502020204030204" pitchFamily="34" charset="0"/>
                <a:cs typeface="Calibri" panose="020F0502020204030204" pitchFamily="34" charset="0"/>
              </a:rPr>
              <a:t>、</a:t>
            </a:r>
            <a:r>
              <a:rPr lang="en-GB" altLang="zh-CN" sz="2000" dirty="0">
                <a:latin typeface="Calibri" panose="020F0502020204030204" pitchFamily="34" charset="0"/>
                <a:cs typeface="Calibri" panose="020F0502020204030204" pitchFamily="34" charset="0"/>
              </a:rPr>
              <a:t>Robert Pinsky</a:t>
            </a:r>
            <a:r>
              <a:rPr lang="zh-CN" altLang="en-GB"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但并未详细介绍他们的生平或作品，只是作为竞赛信息的一部分，不是文章主旨。</a:t>
            </a:r>
            <a:endParaRPr lang="en-US" altLang="zh-CN" sz="2000"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C. </a:t>
            </a:r>
            <a:r>
              <a:rPr lang="zh-CN" altLang="en-US" sz="2000" dirty="0">
                <a:latin typeface="Calibri" panose="020F0502020204030204" pitchFamily="34" charset="0"/>
                <a:cs typeface="Calibri" panose="020F0502020204030204" pitchFamily="34" charset="0"/>
              </a:rPr>
              <a:t>文中提及了不同出版社（如</a:t>
            </a:r>
            <a:r>
              <a:rPr lang="en-GB" altLang="zh-CN" sz="2000" dirty="0">
                <a:latin typeface="Calibri" panose="020F0502020204030204" pitchFamily="34" charset="0"/>
                <a:cs typeface="Calibri" panose="020F0502020204030204" pitchFamily="34" charset="0"/>
              </a:rPr>
              <a:t>Orison Books</a:t>
            </a:r>
            <a:r>
              <a:rPr lang="zh-CN" altLang="en-GB" sz="2000" dirty="0">
                <a:latin typeface="Calibri" panose="020F0502020204030204" pitchFamily="34" charset="0"/>
                <a:cs typeface="Calibri" panose="020F0502020204030204" pitchFamily="34" charset="0"/>
              </a:rPr>
              <a:t>、</a:t>
            </a:r>
            <a:r>
              <a:rPr lang="en-GB" altLang="zh-CN" sz="2000" dirty="0">
                <a:latin typeface="Calibri" panose="020F0502020204030204" pitchFamily="34" charset="0"/>
                <a:cs typeface="Calibri" panose="020F0502020204030204" pitchFamily="34" charset="0"/>
              </a:rPr>
              <a:t>Wesleyan University Press</a:t>
            </a:r>
            <a:r>
              <a:rPr lang="zh-CN" altLang="en-GB"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但并未对它们进行比较，只是各自竞赛的发布方。</a:t>
            </a:r>
            <a:endParaRPr lang="en-US" altLang="zh-CN" sz="2000"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D. </a:t>
            </a:r>
            <a:r>
              <a:rPr lang="zh-CN" altLang="en-US" sz="2000" dirty="0">
                <a:latin typeface="Calibri" panose="020F0502020204030204" pitchFamily="34" charset="0"/>
                <a:cs typeface="Calibri" panose="020F0502020204030204" pitchFamily="34" charset="0"/>
              </a:rPr>
              <a:t>文中没有提供任何写作指导或技巧，仅说明参赛条件。</a:t>
            </a:r>
            <a:endParaRPr lang="zh-CN" altLang="en-US" sz="2000" dirty="0">
              <a:latin typeface="Calibri" panose="020F0502020204030204" pitchFamily="34" charset="0"/>
              <a:cs typeface="Calibri" panose="020F0502020204030204" pitchFamily="34" charset="0"/>
            </a:endParaRPr>
          </a:p>
        </p:txBody>
      </p:sp>
      <p:sp>
        <p:nvSpPr>
          <p:cNvPr id="39" name="椭圆 38"/>
          <p:cNvSpPr/>
          <p:nvPr/>
        </p:nvSpPr>
        <p:spPr>
          <a:xfrm>
            <a:off x="2021667" y="2609287"/>
            <a:ext cx="744583" cy="313508"/>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0" name="椭圆 39"/>
          <p:cNvSpPr/>
          <p:nvPr/>
        </p:nvSpPr>
        <p:spPr>
          <a:xfrm>
            <a:off x="3907593" y="2919511"/>
            <a:ext cx="1423851" cy="293952"/>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椭圆 40"/>
          <p:cNvSpPr/>
          <p:nvPr/>
        </p:nvSpPr>
        <p:spPr>
          <a:xfrm>
            <a:off x="4827107" y="3393007"/>
            <a:ext cx="1423851" cy="293952"/>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2" name="椭圆 41"/>
          <p:cNvSpPr/>
          <p:nvPr/>
        </p:nvSpPr>
        <p:spPr>
          <a:xfrm>
            <a:off x="0" y="5321955"/>
            <a:ext cx="2021667" cy="313501"/>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blinds(horizontal)">
                                      <p:cBhvr>
                                        <p:cTn id="22" dur="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blinds(horizontal)">
                                      <p:cBhvr>
                                        <p:cTn id="27" dur="500"/>
                                        <p:tgtEl>
                                          <p:spTgt spid="4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blinds(horizontal)">
                                      <p:cBhvr>
                                        <p:cTn id="32" dur="500"/>
                                        <p:tgtEl>
                                          <p:spTgt spid="4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blinds(horizontal)">
                                      <p:cBhvr>
                                        <p:cTn id="37" dur="500"/>
                                        <p:tgtEl>
                                          <p:spTgt spid="42"/>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38">
                                            <p:txEl>
                                              <p:pRg st="0" end="0"/>
                                            </p:txEl>
                                          </p:spTgt>
                                        </p:tgtEl>
                                        <p:attrNameLst>
                                          <p:attrName>style.visibility</p:attrName>
                                        </p:attrNameLst>
                                      </p:cBhvr>
                                      <p:to>
                                        <p:strVal val="visible"/>
                                      </p:to>
                                    </p:set>
                                    <p:animEffect transition="in" filter="dissolve">
                                      <p:cBhvr>
                                        <p:cTn id="42" dur="500"/>
                                        <p:tgtEl>
                                          <p:spTgt spid="38">
                                            <p:txEl>
                                              <p:pRg st="0" end="0"/>
                                            </p:txEl>
                                          </p:spTgt>
                                        </p:tgtEl>
                                      </p:cBhvr>
                                    </p:animEffect>
                                  </p:childTnLst>
                                </p:cTn>
                              </p:par>
                              <p:par>
                                <p:cTn id="43" presetID="9" presetClass="entr" presetSubtype="0" fill="hold" nodeType="withEffect">
                                  <p:stCondLst>
                                    <p:cond delay="0"/>
                                  </p:stCondLst>
                                  <p:childTnLst>
                                    <p:set>
                                      <p:cBhvr>
                                        <p:cTn id="44" dur="1" fill="hold">
                                          <p:stCondLst>
                                            <p:cond delay="0"/>
                                          </p:stCondLst>
                                        </p:cTn>
                                        <p:tgtEl>
                                          <p:spTgt spid="38">
                                            <p:txEl>
                                              <p:pRg st="1" end="1"/>
                                            </p:txEl>
                                          </p:spTgt>
                                        </p:tgtEl>
                                        <p:attrNameLst>
                                          <p:attrName>style.visibility</p:attrName>
                                        </p:attrNameLst>
                                      </p:cBhvr>
                                      <p:to>
                                        <p:strVal val="visible"/>
                                      </p:to>
                                    </p:set>
                                    <p:animEffect transition="in" filter="dissolve">
                                      <p:cBhvr>
                                        <p:cTn id="45" dur="500"/>
                                        <p:tgtEl>
                                          <p:spTgt spid="38">
                                            <p:txEl>
                                              <p:pRg st="1" end="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nodeType="click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dissolve">
                                      <p:cBhvr>
                                        <p:cTn id="50" dur="500"/>
                                        <p:tgtEl>
                                          <p:spTgt spid="26"/>
                                        </p:tgtEl>
                                      </p:cBhvr>
                                    </p:animEffec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nodeType="clickEffect">
                                  <p:stCondLst>
                                    <p:cond delay="0"/>
                                  </p:stCondLst>
                                  <p:childTnLst>
                                    <p:set>
                                      <p:cBhvr>
                                        <p:cTn id="54" dur="1" fill="hold">
                                          <p:stCondLst>
                                            <p:cond delay="0"/>
                                          </p:stCondLst>
                                        </p:cTn>
                                        <p:tgtEl>
                                          <p:spTgt spid="38">
                                            <p:txEl>
                                              <p:pRg st="2" end="2"/>
                                            </p:txEl>
                                          </p:spTgt>
                                        </p:tgtEl>
                                        <p:attrNameLst>
                                          <p:attrName>style.visibility</p:attrName>
                                        </p:attrNameLst>
                                      </p:cBhvr>
                                      <p:to>
                                        <p:strVal val="visible"/>
                                      </p:to>
                                    </p:set>
                                    <p:animEffect transition="in" filter="dissolve">
                                      <p:cBhvr>
                                        <p:cTn id="55" dur="500"/>
                                        <p:tgtEl>
                                          <p:spTgt spid="38">
                                            <p:txEl>
                                              <p:pRg st="2" end="2"/>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nodeType="clickEffect">
                                  <p:stCondLst>
                                    <p:cond delay="0"/>
                                  </p:stCondLst>
                                  <p:childTnLst>
                                    <p:set>
                                      <p:cBhvr>
                                        <p:cTn id="59" dur="1" fill="hold">
                                          <p:stCondLst>
                                            <p:cond delay="0"/>
                                          </p:stCondLst>
                                        </p:cTn>
                                        <p:tgtEl>
                                          <p:spTgt spid="38">
                                            <p:txEl>
                                              <p:pRg st="3" end="3"/>
                                            </p:txEl>
                                          </p:spTgt>
                                        </p:tgtEl>
                                        <p:attrNameLst>
                                          <p:attrName>style.visibility</p:attrName>
                                        </p:attrNameLst>
                                      </p:cBhvr>
                                      <p:to>
                                        <p:strVal val="visible"/>
                                      </p:to>
                                    </p:set>
                                    <p:animEffect transition="in" filter="dissolve">
                                      <p:cBhvr>
                                        <p:cTn id="60" dur="500"/>
                                        <p:tgtEl>
                                          <p:spTgt spid="3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9" grpId="0" animBg="1"/>
      <p:bldP spid="40" grpId="0" animBg="1"/>
      <p:bldP spid="41" grpId="0" animBg="1"/>
      <p:bldP spid="4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p:cNvSpPr txBox="1">
            <a:spLocks noGrp="1"/>
          </p:cNvSpPr>
          <p:nvPr>
            <p:ph type="body" sz="quarter" idx="10"/>
          </p:nvPr>
        </p:nvSpPr>
        <p:spPr>
          <a:xfrm>
            <a:off x="1188085" y="505758"/>
            <a:ext cx="5523545" cy="535531"/>
          </a:xfrm>
          <a:noFill/>
        </p:spPr>
        <p:txBody>
          <a:bodyPr wrap="square">
            <a:spAutoFit/>
          </a:bodyPr>
          <a:lstStyle/>
          <a:p>
            <a:r>
              <a:rPr lang="en-US" altLang="zh-CN" dirty="0"/>
              <a:t>Reading</a:t>
            </a:r>
            <a:r>
              <a:rPr lang="zh-CN" altLang="en-US" dirty="0"/>
              <a:t> </a:t>
            </a:r>
            <a:r>
              <a:rPr lang="en-US" altLang="zh-CN" dirty="0"/>
              <a:t>comprehension</a:t>
            </a:r>
            <a:r>
              <a:rPr lang="zh-CN" altLang="en-US" dirty="0"/>
              <a:t> </a:t>
            </a:r>
            <a:r>
              <a:rPr lang="en-US" altLang="zh-CN" dirty="0"/>
              <a:t>A</a:t>
            </a:r>
            <a:endParaRPr lang="zh-CN" altLang="zh-CN" dirty="0"/>
          </a:p>
        </p:txBody>
      </p:sp>
      <p:sp>
        <p:nvSpPr>
          <p:cNvPr id="3" name="文本框 2"/>
          <p:cNvSpPr txBox="1"/>
          <p:nvPr/>
        </p:nvSpPr>
        <p:spPr>
          <a:xfrm>
            <a:off x="309918" y="1076738"/>
            <a:ext cx="11882082" cy="1200329"/>
          </a:xfrm>
          <a:prstGeom prst="rect">
            <a:avLst/>
          </a:prstGeom>
          <a:noFill/>
        </p:spPr>
        <p:txBody>
          <a:bodyPr wrap="square">
            <a:spAutoFit/>
          </a:bodyPr>
          <a:lstStyle/>
          <a:p>
            <a:r>
              <a:rPr lang="en-GB" altLang="zh-CN" sz="2400" dirty="0">
                <a:latin typeface="Calibri" panose="020F0502020204030204" pitchFamily="34" charset="0"/>
                <a:cs typeface="Calibri" panose="020F0502020204030204" pitchFamily="34" charset="0"/>
              </a:rPr>
              <a:t>22. Which of the following could </a:t>
            </a:r>
            <a:r>
              <a:rPr lang="en-GB" altLang="zh-CN" sz="2400" dirty="0">
                <a:highlight>
                  <a:srgbClr val="00FF00"/>
                </a:highlight>
                <a:latin typeface="Calibri" panose="020F0502020204030204" pitchFamily="34" charset="0"/>
                <a:cs typeface="Calibri" panose="020F0502020204030204" pitchFamily="34" charset="0"/>
              </a:rPr>
              <a:t>enter Kentucky Visions Short Story Contest</a:t>
            </a:r>
            <a:r>
              <a:rPr lang="en-GB"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细节理解）</a:t>
            </a:r>
            <a:endParaRPr lang="en-GB"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A. A poem about American history. 		B. A nonfiction novel with 10,000 words.</a:t>
            </a:r>
            <a:endParaRPr lang="en-GB"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C. A short story based on Kentucky. 		D. A full-length book written by some poets.</a:t>
            </a:r>
            <a:endParaRPr lang="en-GB" altLang="zh-CN" sz="2400" dirty="0">
              <a:latin typeface="Calibri" panose="020F0502020204030204" pitchFamily="34" charset="0"/>
              <a:cs typeface="Calibri" panose="020F0502020204030204" pitchFamily="34" charset="0"/>
            </a:endParaRPr>
          </a:p>
        </p:txBody>
      </p:sp>
      <p:grpSp>
        <p:nvGrpSpPr>
          <p:cNvPr id="26" name="组合 25"/>
          <p:cNvGrpSpPr/>
          <p:nvPr/>
        </p:nvGrpSpPr>
        <p:grpSpPr>
          <a:xfrm>
            <a:off x="156753" y="1823393"/>
            <a:ext cx="525193" cy="453674"/>
            <a:chOff x="7122895" y="4497021"/>
            <a:chExt cx="517585" cy="557231"/>
          </a:xfrm>
        </p:grpSpPr>
        <p:sp>
          <p:nvSpPr>
            <p:cNvPr id="27" name="椭圆 26"/>
            <p:cNvSpPr/>
            <p:nvPr/>
          </p:nvSpPr>
          <p:spPr>
            <a:xfrm>
              <a:off x="7122895" y="4515101"/>
              <a:ext cx="517585" cy="53915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L 形 27"/>
            <p:cNvSpPr/>
            <p:nvPr/>
          </p:nvSpPr>
          <p:spPr>
            <a:xfrm rot="18161197">
              <a:off x="7229492" y="4594569"/>
              <a:ext cx="414068" cy="218971"/>
            </a:xfrm>
            <a:prstGeom prst="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309918" y="2414621"/>
            <a:ext cx="4693156" cy="2902846"/>
          </a:xfrm>
          <a:prstGeom prst="rect">
            <a:avLst/>
          </a:prstGeom>
          <a:noFill/>
        </p:spPr>
        <p:txBody>
          <a:bodyPr wrap="square">
            <a:spAutoFit/>
          </a:bodyPr>
          <a:lstStyle/>
          <a:p>
            <a:pPr marL="6350" indent="-6350" algn="l">
              <a:lnSpc>
                <a:spcPct val="107000"/>
              </a:lnSpc>
              <a:spcAft>
                <a:spcPts val="50"/>
              </a:spcAft>
              <a:buNone/>
            </a:pPr>
            <a:r>
              <a:rPr lang="en-US" altLang="zh-CN" sz="2000" b="1" kern="100" dirty="0">
                <a:solidFill>
                  <a:srgbClr val="000000"/>
                </a:solidFill>
                <a:effectLst/>
                <a:latin typeface="Times New Roman" panose="02020603050405020304" pitchFamily="18" charset="0"/>
                <a:ea typeface="Times New Roman" panose="02020603050405020304" pitchFamily="18" charset="0"/>
              </a:rPr>
              <a:t>2026 KENTUCKY</a:t>
            </a:r>
            <a:endParaRPr lang="zh-CN" altLang="zh-CN" sz="2000" kern="100" dirty="0">
              <a:solidFill>
                <a:srgbClr val="000000"/>
              </a:solidFill>
              <a:effectLst/>
              <a:latin typeface="Times New Roman" panose="02020603050405020304" pitchFamily="18" charset="0"/>
              <a:ea typeface="Times New Roman" panose="02020603050405020304" pitchFamily="18" charset="0"/>
            </a:endParaRPr>
          </a:p>
          <a:p>
            <a:pPr marL="6350" indent="-6350" algn="l">
              <a:lnSpc>
                <a:spcPct val="101000"/>
              </a:lnSpc>
              <a:spcAft>
                <a:spcPts val="10"/>
              </a:spcAft>
              <a:buNone/>
            </a:pPr>
            <a:r>
              <a:rPr lang="en-US" altLang="zh-CN" sz="2000" kern="100" dirty="0">
                <a:solidFill>
                  <a:srgbClr val="000000"/>
                </a:solidFill>
                <a:effectLst/>
                <a:latin typeface="Times New Roman" panose="02020603050405020304" pitchFamily="18" charset="0"/>
                <a:ea typeface="Times New Roman" panose="02020603050405020304" pitchFamily="18" charset="0"/>
              </a:rPr>
              <a:t>Visions Short Story Contest. Enter your fiction (up to</a:t>
            </a:r>
            <a:r>
              <a:rPr lang="en-US" altLang="zh-CN" sz="2000" kern="100" dirty="0">
                <a:solidFill>
                  <a:srgbClr val="000000"/>
                </a:solidFill>
                <a:latin typeface="Times New Roman" panose="02020603050405020304" pitchFamily="18" charset="0"/>
                <a:ea typeface="Times New Roman" panose="02020603050405020304" pitchFamily="18" charset="0"/>
              </a:rPr>
              <a:t> </a:t>
            </a:r>
            <a:r>
              <a:rPr lang="en-US" altLang="zh-CN" sz="2000" kern="100" dirty="0">
                <a:solidFill>
                  <a:srgbClr val="000000"/>
                </a:solidFill>
                <a:effectLst/>
                <a:latin typeface="Times New Roman" panose="02020603050405020304" pitchFamily="18" charset="0"/>
                <a:ea typeface="Times New Roman" panose="02020603050405020304" pitchFamily="18" charset="0"/>
              </a:rPr>
              <a:t>7,500 words) by January 31,</a:t>
            </a:r>
            <a:endParaRPr lang="zh-CN" altLang="zh-CN" sz="2000" kern="100" dirty="0">
              <a:solidFill>
                <a:srgbClr val="000000"/>
              </a:solidFill>
              <a:effectLst/>
              <a:latin typeface="Times New Roman" panose="02020603050405020304" pitchFamily="18" charset="0"/>
              <a:ea typeface="Times New Roman" panose="02020603050405020304" pitchFamily="18" charset="0"/>
            </a:endParaRPr>
          </a:p>
          <a:p>
            <a:pPr>
              <a:buNone/>
            </a:pPr>
            <a:r>
              <a:rPr lang="en-US" altLang="zh-CN" sz="2000" dirty="0">
                <a:solidFill>
                  <a:srgbClr val="000000"/>
                </a:solidFill>
                <a:effectLst/>
                <a:latin typeface="Times New Roman" panose="02020603050405020304" pitchFamily="18" charset="0"/>
                <a:ea typeface="Times New Roman" panose="02020603050405020304" pitchFamily="18" charset="0"/>
              </a:rPr>
              <a:t>2026, for a chance to win $500! Either the setting or the author must have a Kentucky connection. Visit </a:t>
            </a:r>
            <a:r>
              <a:rPr lang="en-US" altLang="zh-CN" sz="2000" b="1" dirty="0" err="1">
                <a:solidFill>
                  <a:srgbClr val="000000"/>
                </a:solidFill>
                <a:effectLst/>
                <a:latin typeface="Times New Roman" panose="02020603050405020304" pitchFamily="18" charset="0"/>
                <a:ea typeface="Times New Roman" panose="02020603050405020304" pitchFamily="18" charset="0"/>
              </a:rPr>
              <a:t>bluegrasswriterscoalition</a:t>
            </a:r>
            <a:r>
              <a:rPr lang="en-US" altLang="zh-CN" sz="2000" b="1" dirty="0">
                <a:solidFill>
                  <a:srgbClr val="000000"/>
                </a:solidFill>
                <a:effectLst/>
                <a:latin typeface="Times New Roman" panose="02020603050405020304" pitchFamily="18" charset="0"/>
                <a:ea typeface="Times New Roman" panose="02020603050405020304" pitchFamily="18" charset="0"/>
              </a:rPr>
              <a:t> .com/contest </a:t>
            </a:r>
            <a:r>
              <a:rPr lang="en-US" altLang="zh-CN" sz="2000" dirty="0">
                <a:solidFill>
                  <a:srgbClr val="000000"/>
                </a:solidFill>
                <a:effectLst/>
                <a:latin typeface="Times New Roman" panose="02020603050405020304" pitchFamily="18" charset="0"/>
                <a:ea typeface="Times New Roman" panose="02020603050405020304" pitchFamily="18" charset="0"/>
              </a:rPr>
              <a:t>for details. Unleash your creativity and share your </a:t>
            </a:r>
            <a:r>
              <a:rPr lang="en-US" altLang="zh-CN" sz="2000" dirty="0" err="1">
                <a:solidFill>
                  <a:srgbClr val="000000"/>
                </a:solidFill>
                <a:effectLst/>
                <a:latin typeface="Times New Roman" panose="02020603050405020304" pitchFamily="18" charset="0"/>
                <a:ea typeface="Times New Roman" panose="02020603050405020304" pitchFamily="18" charset="0"/>
              </a:rPr>
              <a:t>Kentuckyinspired</a:t>
            </a:r>
            <a:r>
              <a:rPr lang="en-US" altLang="zh-CN" sz="2000" dirty="0">
                <a:solidFill>
                  <a:srgbClr val="000000"/>
                </a:solidFill>
                <a:effectLst/>
                <a:latin typeface="Times New Roman" panose="02020603050405020304" pitchFamily="18" charset="0"/>
                <a:ea typeface="Times New Roman" panose="02020603050405020304" pitchFamily="18" charset="0"/>
              </a:rPr>
              <a:t> story today!</a:t>
            </a:r>
            <a:r>
              <a:rPr lang="zh-CN" altLang="zh-CN" sz="2000" dirty="0">
                <a:effectLst/>
              </a:rPr>
              <a:t> </a:t>
            </a:r>
            <a:endParaRPr lang="zh-CN" altLang="en-US" sz="2000" dirty="0"/>
          </a:p>
        </p:txBody>
      </p:sp>
      <p:pic>
        <p:nvPicPr>
          <p:cNvPr id="6" name="图片 5" descr="图片包含 图示&#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619068" y="2350191"/>
            <a:ext cx="6110613" cy="3031706"/>
          </a:xfrm>
          <a:prstGeom prst="rect">
            <a:avLst/>
          </a:prstGeom>
        </p:spPr>
      </p:pic>
      <p:sp>
        <p:nvSpPr>
          <p:cNvPr id="7" name="椭圆 6"/>
          <p:cNvSpPr/>
          <p:nvPr/>
        </p:nvSpPr>
        <p:spPr>
          <a:xfrm>
            <a:off x="156753" y="3137984"/>
            <a:ext cx="931053" cy="291016"/>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p:cNvSpPr/>
          <p:nvPr/>
        </p:nvSpPr>
        <p:spPr>
          <a:xfrm>
            <a:off x="1240971" y="3116926"/>
            <a:ext cx="1961488" cy="291016"/>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14" name="直线连接符 13"/>
          <p:cNvCxnSpPr/>
          <p:nvPr/>
        </p:nvCxnSpPr>
        <p:spPr>
          <a:xfrm>
            <a:off x="419349" y="3997234"/>
            <a:ext cx="444003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线连接符 15"/>
          <p:cNvCxnSpPr/>
          <p:nvPr/>
        </p:nvCxnSpPr>
        <p:spPr>
          <a:xfrm>
            <a:off x="290463" y="4358640"/>
            <a:ext cx="119870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线连接符 18"/>
          <p:cNvCxnSpPr/>
          <p:nvPr/>
        </p:nvCxnSpPr>
        <p:spPr>
          <a:xfrm>
            <a:off x="3509554" y="3757749"/>
            <a:ext cx="134982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28419" y="2818666"/>
            <a:ext cx="1241606" cy="29100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24" name="直线连接符 23"/>
          <p:cNvCxnSpPr/>
          <p:nvPr/>
        </p:nvCxnSpPr>
        <p:spPr>
          <a:xfrm>
            <a:off x="918754" y="1676400"/>
            <a:ext cx="81860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线连接符 28"/>
          <p:cNvCxnSpPr/>
          <p:nvPr/>
        </p:nvCxnSpPr>
        <p:spPr>
          <a:xfrm>
            <a:off x="8516983" y="1702526"/>
            <a:ext cx="224681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线连接符 30"/>
          <p:cNvCxnSpPr/>
          <p:nvPr/>
        </p:nvCxnSpPr>
        <p:spPr>
          <a:xfrm>
            <a:off x="6439989" y="2076995"/>
            <a:ext cx="128016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checkerboard(across)">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checkerboard(across)">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checkerboard(across)">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checkerboard(across)">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dissolve">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checkerboard(across)">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checkerboard(across)">
                                      <p:cBhvr>
                                        <p:cTn id="47" dur="5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checkerboard(across)">
                                      <p:cBhvr>
                                        <p:cTn id="5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4"/>
          <p:cNvSpPr txBox="1"/>
          <p:nvPr/>
        </p:nvSpPr>
        <p:spPr>
          <a:xfrm>
            <a:off x="1177572" y="571726"/>
            <a:ext cx="5523545" cy="535531"/>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None/>
              <a:defRPr sz="3200" kern="1200">
                <a:gradFill>
                  <a:gsLst>
                    <a:gs pos="0">
                      <a:schemeClr val="accent1"/>
                    </a:gs>
                    <a:gs pos="49000">
                      <a:schemeClr val="accent2"/>
                    </a:gs>
                  </a:gsLst>
                  <a:lin ang="5400000" scaled="0"/>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Reading</a:t>
            </a:r>
            <a:r>
              <a:rPr lang="zh-CN" altLang="en-US" dirty="0"/>
              <a:t> </a:t>
            </a:r>
            <a:r>
              <a:rPr lang="en-US" altLang="zh-CN" dirty="0"/>
              <a:t>comprehension</a:t>
            </a:r>
            <a:r>
              <a:rPr lang="zh-CN" altLang="en-US" dirty="0"/>
              <a:t> </a:t>
            </a:r>
            <a:r>
              <a:rPr lang="en-US" altLang="zh-CN" dirty="0"/>
              <a:t>A</a:t>
            </a:r>
            <a:endParaRPr lang="zh-CN" altLang="zh-CN" dirty="0"/>
          </a:p>
        </p:txBody>
      </p:sp>
      <p:sp>
        <p:nvSpPr>
          <p:cNvPr id="9" name="文本框 8"/>
          <p:cNvSpPr txBox="1"/>
          <p:nvPr/>
        </p:nvSpPr>
        <p:spPr>
          <a:xfrm>
            <a:off x="306976" y="1240193"/>
            <a:ext cx="10117183" cy="1938992"/>
          </a:xfrm>
          <a:prstGeom prst="rect">
            <a:avLst/>
          </a:prstGeom>
          <a:noFill/>
        </p:spPr>
        <p:txBody>
          <a:bodyPr wrap="square">
            <a:spAutoFit/>
          </a:bodyPr>
          <a:lstStyle/>
          <a:p>
            <a:pPr>
              <a:buNone/>
            </a:pPr>
            <a:r>
              <a:rPr lang="en-GB" altLang="zh-CN" sz="2400" dirty="0">
                <a:solidFill>
                  <a:srgbClr val="000000"/>
                </a:solidFill>
                <a:effectLst/>
                <a:latin typeface="Calibri" panose="020F0502020204030204" pitchFamily="34" charset="0"/>
                <a:cs typeface="Calibri" panose="020F0502020204030204" pitchFamily="34" charset="0"/>
              </a:rPr>
              <a:t>23. Which </a:t>
            </a:r>
            <a:r>
              <a:rPr lang="en-GB" altLang="zh-CN" sz="2400" dirty="0">
                <a:solidFill>
                  <a:srgbClr val="000000"/>
                </a:solidFill>
                <a:effectLst/>
                <a:highlight>
                  <a:srgbClr val="00FF00"/>
                </a:highlight>
                <a:latin typeface="Calibri" panose="020F0502020204030204" pitchFamily="34" charset="0"/>
                <a:cs typeface="Calibri" panose="020F0502020204030204" pitchFamily="34" charset="0"/>
              </a:rPr>
              <a:t>two contests </a:t>
            </a:r>
            <a:r>
              <a:rPr lang="en-GB" altLang="zh-CN" sz="2400" dirty="0">
                <a:solidFill>
                  <a:srgbClr val="000000"/>
                </a:solidFill>
                <a:effectLst/>
                <a:latin typeface="Calibri" panose="020F0502020204030204" pitchFamily="34" charset="0"/>
                <a:cs typeface="Calibri" panose="020F0502020204030204" pitchFamily="34" charset="0"/>
              </a:rPr>
              <a:t>have </a:t>
            </a:r>
            <a:r>
              <a:rPr lang="en-GB" altLang="zh-CN" sz="2400" dirty="0">
                <a:solidFill>
                  <a:srgbClr val="000000"/>
                </a:solidFill>
                <a:effectLst/>
                <a:highlight>
                  <a:srgbClr val="00FF00"/>
                </a:highlight>
                <a:latin typeface="Calibri" panose="020F0502020204030204" pitchFamily="34" charset="0"/>
                <a:cs typeface="Calibri" panose="020F0502020204030204" pitchFamily="34" charset="0"/>
              </a:rPr>
              <a:t>the same submission deadline</a:t>
            </a:r>
            <a:r>
              <a:rPr lang="en-GB" altLang="zh-CN" sz="2400" dirty="0">
                <a:solidFill>
                  <a:srgbClr val="000000"/>
                </a:solidFill>
                <a:effectLst/>
                <a:latin typeface="Calibri" panose="020F0502020204030204" pitchFamily="34" charset="0"/>
                <a:cs typeface="Calibri" panose="020F0502020204030204" pitchFamily="34" charset="0"/>
              </a:rPr>
              <a:t>?</a:t>
            </a:r>
            <a:r>
              <a:rPr lang="zh-CN" altLang="en-US" sz="2400" dirty="0">
                <a:solidFill>
                  <a:srgbClr val="000000"/>
                </a:solidFill>
                <a:effectLst/>
                <a:latin typeface="Calibri" panose="020F0502020204030204" pitchFamily="34" charset="0"/>
                <a:cs typeface="Calibri" panose="020F0502020204030204" pitchFamily="34" charset="0"/>
              </a:rPr>
              <a:t>（细节比较）</a:t>
            </a:r>
            <a:endParaRPr lang="en-GB" altLang="zh-CN" sz="2400" dirty="0">
              <a:solidFill>
                <a:srgbClr val="000000"/>
              </a:solidFill>
              <a:effectLst/>
              <a:latin typeface="Calibri" panose="020F0502020204030204" pitchFamily="34" charset="0"/>
              <a:cs typeface="Calibri" panose="020F0502020204030204" pitchFamily="34" charset="0"/>
            </a:endParaRPr>
          </a:p>
          <a:p>
            <a:pPr>
              <a:buNone/>
            </a:pPr>
            <a:r>
              <a:rPr lang="en-GB" altLang="zh-CN" sz="2400" dirty="0">
                <a:solidFill>
                  <a:srgbClr val="000000"/>
                </a:solidFill>
                <a:effectLst/>
                <a:latin typeface="Calibri" panose="020F0502020204030204" pitchFamily="34" charset="0"/>
                <a:cs typeface="Calibri" panose="020F0502020204030204" pitchFamily="34" charset="0"/>
              </a:rPr>
              <a:t>A. Orison Prizes in Poetry &amp; Fiction &amp; Prime Number Magazine Awards.</a:t>
            </a:r>
            <a:endParaRPr lang="en-GB" altLang="zh-CN" sz="2400" dirty="0">
              <a:solidFill>
                <a:srgbClr val="000000"/>
              </a:solidFill>
              <a:effectLst/>
              <a:latin typeface="Calibri" panose="020F0502020204030204" pitchFamily="34" charset="0"/>
              <a:cs typeface="Calibri" panose="020F0502020204030204" pitchFamily="34" charset="0"/>
            </a:endParaRPr>
          </a:p>
          <a:p>
            <a:pPr>
              <a:buNone/>
            </a:pPr>
            <a:r>
              <a:rPr lang="en-GB" altLang="zh-CN" sz="2400" dirty="0">
                <a:solidFill>
                  <a:srgbClr val="000000"/>
                </a:solidFill>
                <a:effectLst/>
                <a:latin typeface="Calibri" panose="020F0502020204030204" pitchFamily="34" charset="0"/>
                <a:cs typeface="Calibri" panose="020F0502020204030204" pitchFamily="34" charset="0"/>
              </a:rPr>
              <a:t>B. Kentucky Visions Short Story Contest &amp; Orison Prizes in Poetry &amp; Fiction</a:t>
            </a:r>
            <a:endParaRPr lang="en-GB" altLang="zh-CN" sz="2400" dirty="0">
              <a:solidFill>
                <a:srgbClr val="000000"/>
              </a:solidFill>
              <a:effectLst/>
              <a:latin typeface="Calibri" panose="020F0502020204030204" pitchFamily="34" charset="0"/>
              <a:cs typeface="Calibri" panose="020F0502020204030204" pitchFamily="34" charset="0"/>
            </a:endParaRPr>
          </a:p>
          <a:p>
            <a:pPr>
              <a:buNone/>
            </a:pPr>
            <a:r>
              <a:rPr lang="en-GB" altLang="zh-CN" sz="2400" dirty="0">
                <a:solidFill>
                  <a:srgbClr val="000000"/>
                </a:solidFill>
                <a:effectLst/>
                <a:latin typeface="Calibri" panose="020F0502020204030204" pitchFamily="34" charset="0"/>
                <a:cs typeface="Calibri" panose="020F0502020204030204" pitchFamily="34" charset="0"/>
              </a:rPr>
              <a:t>C. Prime Number Magazine Awards &amp; America Media Foley Poetry Contest.</a:t>
            </a:r>
            <a:endParaRPr lang="en-GB" altLang="zh-CN" sz="2400" dirty="0">
              <a:solidFill>
                <a:srgbClr val="000000"/>
              </a:solidFill>
              <a:effectLst/>
              <a:latin typeface="Calibri" panose="020F0502020204030204" pitchFamily="34" charset="0"/>
              <a:cs typeface="Calibri" panose="020F0502020204030204" pitchFamily="34" charset="0"/>
            </a:endParaRPr>
          </a:p>
          <a:p>
            <a:pPr>
              <a:buNone/>
            </a:pPr>
            <a:r>
              <a:rPr lang="en-GB" altLang="zh-CN" sz="2400" dirty="0">
                <a:solidFill>
                  <a:srgbClr val="000000"/>
                </a:solidFill>
                <a:effectLst/>
                <a:latin typeface="Calibri" panose="020F0502020204030204" pitchFamily="34" charset="0"/>
                <a:cs typeface="Calibri" panose="020F0502020204030204" pitchFamily="34" charset="0"/>
              </a:rPr>
              <a:t>D. New Millennium Writing Awards &amp; Kentucky Visions Short Story Contest.</a:t>
            </a:r>
            <a:endParaRPr lang="en-GB" altLang="zh-CN" sz="2400" dirty="0">
              <a:solidFill>
                <a:srgbClr val="000000"/>
              </a:solidFill>
              <a:effectLst/>
              <a:latin typeface="Calibri" panose="020F0502020204030204" pitchFamily="34" charset="0"/>
              <a:cs typeface="Calibri" panose="020F0502020204030204" pitchFamily="34" charset="0"/>
            </a:endParaRPr>
          </a:p>
        </p:txBody>
      </p:sp>
      <p:pic>
        <p:nvPicPr>
          <p:cNvPr id="10" name="图片 9" descr="表格&#10;&#10;AI 生成的内容可能不正确。"/>
          <p:cNvPicPr>
            <a:picLocks noChangeAspect="1"/>
          </p:cNvPicPr>
          <p:nvPr/>
        </p:nvPicPr>
        <p:blipFill>
          <a:blip r:embed="rId1">
            <a:extLst>
              <a:ext uri="{28A0092B-C50C-407E-A947-70E740481C1C}">
                <a14:useLocalDpi xmlns:a14="http://schemas.microsoft.com/office/drawing/2010/main" val="0"/>
              </a:ext>
            </a:extLst>
          </a:blip>
          <a:srcRect l="4594" t="4613" r="6676" b="4052"/>
          <a:stretch>
            <a:fillRect/>
          </a:stretch>
        </p:blipFill>
        <p:spPr>
          <a:xfrm>
            <a:off x="306976" y="3179185"/>
            <a:ext cx="5170976" cy="3441534"/>
          </a:xfrm>
          <a:prstGeom prst="rect">
            <a:avLst/>
          </a:prstGeom>
        </p:spPr>
      </p:pic>
      <p:sp>
        <p:nvSpPr>
          <p:cNvPr id="11" name="椭圆 10"/>
          <p:cNvSpPr/>
          <p:nvPr/>
        </p:nvSpPr>
        <p:spPr>
          <a:xfrm>
            <a:off x="3395709" y="3712294"/>
            <a:ext cx="1146446" cy="29100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p:cNvSpPr/>
          <p:nvPr/>
        </p:nvSpPr>
        <p:spPr>
          <a:xfrm>
            <a:off x="1956617" y="3880978"/>
            <a:ext cx="1241606" cy="29100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346328" y="5175592"/>
            <a:ext cx="1241606" cy="29100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椭圆 13"/>
          <p:cNvSpPr/>
          <p:nvPr/>
        </p:nvSpPr>
        <p:spPr>
          <a:xfrm>
            <a:off x="3480363" y="5280050"/>
            <a:ext cx="1241606" cy="29100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椭圆 15"/>
          <p:cNvSpPr/>
          <p:nvPr/>
        </p:nvSpPr>
        <p:spPr>
          <a:xfrm>
            <a:off x="1975670" y="5326807"/>
            <a:ext cx="1241606" cy="29100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文本框 17"/>
          <p:cNvSpPr txBox="1"/>
          <p:nvPr/>
        </p:nvSpPr>
        <p:spPr>
          <a:xfrm>
            <a:off x="5423224" y="4053842"/>
            <a:ext cx="6305380" cy="2308324"/>
          </a:xfrm>
          <a:prstGeom prst="rect">
            <a:avLst/>
          </a:prstGeom>
          <a:noFill/>
        </p:spPr>
        <p:txBody>
          <a:bodyPr wrap="square">
            <a:spAutoFit/>
          </a:bodyPr>
          <a:lstStyle/>
          <a:p>
            <a:r>
              <a:rPr lang="en-GB" altLang="zh-CN" sz="2400" dirty="0">
                <a:latin typeface="Calibri" panose="020F0502020204030204" pitchFamily="34" charset="0"/>
                <a:cs typeface="Calibri" panose="020F0502020204030204" pitchFamily="34" charset="0"/>
              </a:rPr>
              <a:t>New Millennium	by January 31, 2026</a:t>
            </a:r>
            <a:endParaRPr lang="en-GB"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Kentucky		by January 31, 2026</a:t>
            </a:r>
            <a:endParaRPr lang="en-GB"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Orison		</a:t>
            </a:r>
            <a:r>
              <a:rPr lang="zh-CN" altLang="en-US" sz="2400" dirty="0">
                <a:latin typeface="Calibri" panose="020F0502020204030204" pitchFamily="34" charset="0"/>
                <a:cs typeface="Calibri" panose="020F0502020204030204" pitchFamily="34" charset="0"/>
              </a:rPr>
              <a:t>           </a:t>
            </a:r>
            <a:r>
              <a:rPr lang="zh-CN" altLang="en-GB" sz="2400" dirty="0">
                <a:latin typeface="Calibri" panose="020F0502020204030204" pitchFamily="34" charset="0"/>
                <a:cs typeface="Calibri" panose="020F0502020204030204" pitchFamily="34" charset="0"/>
              </a:rPr>
              <a:t>（</a:t>
            </a:r>
            <a:r>
              <a:rPr lang="en-GB" altLang="zh-CN" sz="2400" dirty="0">
                <a:latin typeface="Calibri" panose="020F0502020204030204" pitchFamily="34" charset="0"/>
                <a:cs typeface="Calibri" panose="020F0502020204030204" pitchFamily="34" charset="0"/>
              </a:rPr>
              <a:t>April 1</a:t>
            </a:r>
            <a:r>
              <a:rPr lang="zh-CN" altLang="en-GB" sz="2400" dirty="0">
                <a:latin typeface="Calibri" panose="020F0502020204030204" pitchFamily="34" charset="0"/>
                <a:cs typeface="Calibri" panose="020F0502020204030204" pitchFamily="34" charset="0"/>
              </a:rPr>
              <a:t>）</a:t>
            </a:r>
            <a:endParaRPr lang="en-US"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America Media</a:t>
            </a:r>
            <a:r>
              <a:rPr lang="zh-CN" altLang="en-US" sz="2400" dirty="0">
                <a:latin typeface="Calibri" panose="020F0502020204030204" pitchFamily="34" charset="0"/>
                <a:cs typeface="Calibri" panose="020F0502020204030204" pitchFamily="34" charset="0"/>
              </a:rPr>
              <a:t>           </a:t>
            </a:r>
            <a:r>
              <a:rPr lang="zh-CN" altLang="en-GB" sz="2400" dirty="0">
                <a:latin typeface="Calibri" panose="020F0502020204030204" pitchFamily="34" charset="0"/>
                <a:cs typeface="Calibri" panose="020F0502020204030204" pitchFamily="34" charset="0"/>
              </a:rPr>
              <a:t>（</a:t>
            </a:r>
            <a:r>
              <a:rPr lang="en-GB" altLang="zh-CN" sz="2400" dirty="0">
                <a:latin typeface="Calibri" panose="020F0502020204030204" pitchFamily="34" charset="0"/>
                <a:cs typeface="Calibri" panose="020F0502020204030204" pitchFamily="34" charset="0"/>
              </a:rPr>
              <a:t>March 31</a:t>
            </a:r>
            <a:r>
              <a:rPr lang="zh-CN" altLang="en-GB" sz="2400" dirty="0">
                <a:latin typeface="Calibri" panose="020F0502020204030204" pitchFamily="34" charset="0"/>
                <a:cs typeface="Calibri" panose="020F0502020204030204" pitchFamily="34" charset="0"/>
              </a:rPr>
              <a:t>）</a:t>
            </a:r>
            <a:endParaRPr lang="en-US"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Prime</a:t>
            </a:r>
            <a:r>
              <a:rPr lang="zh-CN" altLang="en-US" sz="2400" dirty="0">
                <a:latin typeface="Calibri" panose="020F0502020204030204" pitchFamily="34" charset="0"/>
                <a:cs typeface="Calibri" panose="020F0502020204030204" pitchFamily="34" charset="0"/>
              </a:rPr>
              <a:t>                            </a:t>
            </a:r>
            <a:r>
              <a:rPr lang="zh-CN" altLang="en-GB" sz="2400" dirty="0">
                <a:latin typeface="Calibri" panose="020F0502020204030204" pitchFamily="34" charset="0"/>
                <a:cs typeface="Calibri" panose="020F0502020204030204" pitchFamily="34" charset="0"/>
              </a:rPr>
              <a:t>（</a:t>
            </a:r>
            <a:r>
              <a:rPr lang="en-GB" altLang="zh-CN" sz="2400" dirty="0">
                <a:latin typeface="Calibri" panose="020F0502020204030204" pitchFamily="34" charset="0"/>
                <a:cs typeface="Calibri" panose="020F0502020204030204" pitchFamily="34" charset="0"/>
              </a:rPr>
              <a:t>March through April</a:t>
            </a:r>
            <a:r>
              <a:rPr lang="zh-CN" altLang="en-US" sz="2400" dirty="0">
                <a:latin typeface="Calibri" panose="020F0502020204030204" pitchFamily="34" charset="0"/>
                <a:cs typeface="Calibri" panose="020F0502020204030204" pitchFamily="34" charset="0"/>
              </a:rPr>
              <a:t>）</a:t>
            </a:r>
            <a:r>
              <a:rPr lang="en-GB" altLang="zh-CN" sz="2400" dirty="0">
                <a:latin typeface="Calibri" panose="020F0502020204030204" pitchFamily="34" charset="0"/>
                <a:cs typeface="Calibri" panose="020F0502020204030204" pitchFamily="34" charset="0"/>
              </a:rPr>
              <a:t>Cardinal	</a:t>
            </a:r>
            <a:r>
              <a:rPr lang="zh-CN" altLang="en-US" sz="2400" dirty="0">
                <a:latin typeface="Calibri" panose="020F0502020204030204" pitchFamily="34" charset="0"/>
                <a:cs typeface="Calibri" panose="020F0502020204030204" pitchFamily="34" charset="0"/>
              </a:rPr>
              <a:t>             </a:t>
            </a:r>
            <a:r>
              <a:rPr lang="zh-CN" altLang="en-GB" sz="2400" dirty="0">
                <a:latin typeface="Calibri" panose="020F0502020204030204" pitchFamily="34" charset="0"/>
                <a:cs typeface="Calibri" panose="020F0502020204030204" pitchFamily="34" charset="0"/>
              </a:rPr>
              <a:t>（</a:t>
            </a:r>
            <a:r>
              <a:rPr lang="en-GB" altLang="zh-CN" sz="2400" dirty="0">
                <a:latin typeface="Calibri" panose="020F0502020204030204" pitchFamily="34" charset="0"/>
                <a:cs typeface="Calibri" panose="020F0502020204030204" pitchFamily="34" charset="0"/>
              </a:rPr>
              <a:t>February 28</a:t>
            </a:r>
            <a:r>
              <a:rPr lang="zh-CN" altLang="en-GB" sz="2400" dirty="0">
                <a:latin typeface="Calibri" panose="020F0502020204030204" pitchFamily="34" charset="0"/>
                <a:cs typeface="Calibri" panose="020F0502020204030204" pitchFamily="34" charset="0"/>
              </a:rPr>
              <a:t>）</a:t>
            </a:r>
            <a:endParaRPr lang="zh-CN" altLang="en-US" sz="2400" dirty="0">
              <a:latin typeface="Calibri" panose="020F0502020204030204" pitchFamily="34" charset="0"/>
              <a:cs typeface="Calibri" panose="020F0502020204030204" pitchFamily="34" charset="0"/>
            </a:endParaRPr>
          </a:p>
        </p:txBody>
      </p:sp>
      <p:sp>
        <p:nvSpPr>
          <p:cNvPr id="19" name="椭圆 18"/>
          <p:cNvSpPr/>
          <p:nvPr/>
        </p:nvSpPr>
        <p:spPr>
          <a:xfrm>
            <a:off x="408668" y="3444602"/>
            <a:ext cx="1446257" cy="436376"/>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0" name="组合 19"/>
          <p:cNvGrpSpPr/>
          <p:nvPr/>
        </p:nvGrpSpPr>
        <p:grpSpPr>
          <a:xfrm>
            <a:off x="146071" y="2725511"/>
            <a:ext cx="525193" cy="453674"/>
            <a:chOff x="7122895" y="4497021"/>
            <a:chExt cx="517585" cy="557231"/>
          </a:xfrm>
        </p:grpSpPr>
        <p:sp>
          <p:nvSpPr>
            <p:cNvPr id="21" name="椭圆 20"/>
            <p:cNvSpPr/>
            <p:nvPr/>
          </p:nvSpPr>
          <p:spPr>
            <a:xfrm>
              <a:off x="7122895" y="4515101"/>
              <a:ext cx="517585" cy="53915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L 形 21"/>
            <p:cNvSpPr/>
            <p:nvPr/>
          </p:nvSpPr>
          <p:spPr>
            <a:xfrm rot="18161197">
              <a:off x="7229492" y="4594569"/>
              <a:ext cx="414068" cy="218971"/>
            </a:xfrm>
            <a:prstGeom prst="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dissolve">
                                      <p:cBhvr>
                                        <p:cTn id="7" dur="500"/>
                                        <p:tgtEl>
                                          <p:spTgt spid="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8">
                                            <p:txEl>
                                              <p:pRg st="1" end="1"/>
                                            </p:txEl>
                                          </p:spTgt>
                                        </p:tgtEl>
                                        <p:attrNameLst>
                                          <p:attrName>style.visibility</p:attrName>
                                        </p:attrNameLst>
                                      </p:cBhvr>
                                      <p:to>
                                        <p:strVal val="visible"/>
                                      </p:to>
                                    </p:set>
                                    <p:animEffect transition="in" filter="dissolve">
                                      <p:cBhvr>
                                        <p:cTn id="12" dur="500"/>
                                        <p:tgtEl>
                                          <p:spTgt spid="1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8">
                                            <p:txEl>
                                              <p:pRg st="2" end="2"/>
                                            </p:txEl>
                                          </p:spTgt>
                                        </p:tgtEl>
                                        <p:attrNameLst>
                                          <p:attrName>style.visibility</p:attrName>
                                        </p:attrNameLst>
                                      </p:cBhvr>
                                      <p:to>
                                        <p:strVal val="visible"/>
                                      </p:to>
                                    </p:set>
                                    <p:animEffect transition="in" filter="dissolve">
                                      <p:cBhvr>
                                        <p:cTn id="17" dur="500"/>
                                        <p:tgtEl>
                                          <p:spTgt spid="1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8">
                                            <p:txEl>
                                              <p:pRg st="3" end="3"/>
                                            </p:txEl>
                                          </p:spTgt>
                                        </p:tgtEl>
                                        <p:attrNameLst>
                                          <p:attrName>style.visibility</p:attrName>
                                        </p:attrNameLst>
                                      </p:cBhvr>
                                      <p:to>
                                        <p:strVal val="visible"/>
                                      </p:to>
                                    </p:set>
                                    <p:animEffect transition="in" filter="dissolve">
                                      <p:cBhvr>
                                        <p:cTn id="22" dur="500"/>
                                        <p:tgtEl>
                                          <p:spTgt spid="1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8">
                                            <p:txEl>
                                              <p:pRg st="4" end="4"/>
                                            </p:txEl>
                                          </p:spTgt>
                                        </p:tgtEl>
                                        <p:attrNameLst>
                                          <p:attrName>style.visibility</p:attrName>
                                        </p:attrNameLst>
                                      </p:cBhvr>
                                      <p:to>
                                        <p:strVal val="visible"/>
                                      </p:to>
                                    </p:set>
                                    <p:animEffect transition="in" filter="dissolve">
                                      <p:cBhvr>
                                        <p:cTn id="27" dur="500"/>
                                        <p:tgtEl>
                                          <p:spTgt spid="1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dissolve">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l="11036" t="218" r="70827" b="86179"/>
          <a:stretch>
            <a:fillRect/>
          </a:stretch>
        </p:blipFill>
        <p:spPr>
          <a:xfrm>
            <a:off x="5574765" y="5762850"/>
            <a:ext cx="932898" cy="932898"/>
          </a:xfrm>
          <a:custGeom>
            <a:avLst/>
            <a:gdLst>
              <a:gd name="csX0" fmla="*/ 466449 w 932898"/>
              <a:gd name="csY0" fmla="*/ 0 h 932898"/>
              <a:gd name="csX1" fmla="*/ 932898 w 932898"/>
              <a:gd name="csY1" fmla="*/ 466449 h 932898"/>
              <a:gd name="csX2" fmla="*/ 466449 w 932898"/>
              <a:gd name="csY2" fmla="*/ 932898 h 932898"/>
              <a:gd name="csX3" fmla="*/ 0 w 932898"/>
              <a:gd name="csY3" fmla="*/ 466449 h 932898"/>
              <a:gd name="csX4" fmla="*/ 466449 w 932898"/>
              <a:gd name="csY4" fmla="*/ 0 h 932898"/>
            </a:gdLst>
            <a:ahLst/>
            <a:cxnLst>
              <a:cxn ang="0">
                <a:pos x="csX0" y="csY0"/>
              </a:cxn>
              <a:cxn ang="0">
                <a:pos x="csX1" y="csY1"/>
              </a:cxn>
              <a:cxn ang="0">
                <a:pos x="csX2" y="csY2"/>
              </a:cxn>
              <a:cxn ang="0">
                <a:pos x="csX3" y="csY3"/>
              </a:cxn>
              <a:cxn ang="0">
                <a:pos x="csX4" y="csY4"/>
              </a:cxn>
            </a:cxnLst>
            <a:rect l="l" t="t" r="r" b="b"/>
            <a:pathLst>
              <a:path w="932898" h="932898">
                <a:moveTo>
                  <a:pt x="466449" y="0"/>
                </a:moveTo>
                <a:cubicBezTo>
                  <a:pt x="724062" y="0"/>
                  <a:pt x="932898" y="208836"/>
                  <a:pt x="932898" y="466449"/>
                </a:cubicBezTo>
                <a:cubicBezTo>
                  <a:pt x="932898" y="724062"/>
                  <a:pt x="724062" y="932898"/>
                  <a:pt x="466449" y="932898"/>
                </a:cubicBezTo>
                <a:cubicBezTo>
                  <a:pt x="208836" y="932898"/>
                  <a:pt x="0" y="724062"/>
                  <a:pt x="0" y="466449"/>
                </a:cubicBezTo>
                <a:cubicBezTo>
                  <a:pt x="0" y="208836"/>
                  <a:pt x="208836" y="0"/>
                  <a:pt x="466449" y="0"/>
                </a:cubicBezTo>
                <a:close/>
              </a:path>
            </a:pathLst>
          </a:custGeom>
        </p:spPr>
      </p:pic>
      <p:pic>
        <p:nvPicPr>
          <p:cNvPr id="75" name="图片 74"/>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67692" t="1804" r="14171" b="84593"/>
          <a:stretch>
            <a:fillRect/>
          </a:stretch>
        </p:blipFill>
        <p:spPr>
          <a:xfrm>
            <a:off x="10327326" y="5108008"/>
            <a:ext cx="618399" cy="618399"/>
          </a:xfrm>
          <a:custGeom>
            <a:avLst/>
            <a:gdLst>
              <a:gd name="csX0" fmla="*/ 466449 w 932898"/>
              <a:gd name="csY0" fmla="*/ 0 h 932898"/>
              <a:gd name="csX1" fmla="*/ 932898 w 932898"/>
              <a:gd name="csY1" fmla="*/ 466449 h 932898"/>
              <a:gd name="csX2" fmla="*/ 466449 w 932898"/>
              <a:gd name="csY2" fmla="*/ 932898 h 932898"/>
              <a:gd name="csX3" fmla="*/ 0 w 932898"/>
              <a:gd name="csY3" fmla="*/ 466449 h 932898"/>
              <a:gd name="csX4" fmla="*/ 466449 w 932898"/>
              <a:gd name="csY4" fmla="*/ 0 h 932898"/>
            </a:gdLst>
            <a:ahLst/>
            <a:cxnLst>
              <a:cxn ang="0">
                <a:pos x="csX0" y="csY0"/>
              </a:cxn>
              <a:cxn ang="0">
                <a:pos x="csX1" y="csY1"/>
              </a:cxn>
              <a:cxn ang="0">
                <a:pos x="csX2" y="csY2"/>
              </a:cxn>
              <a:cxn ang="0">
                <a:pos x="csX3" y="csY3"/>
              </a:cxn>
              <a:cxn ang="0">
                <a:pos x="csX4" y="csY4"/>
              </a:cxn>
            </a:cxnLst>
            <a:rect l="l" t="t" r="r" b="b"/>
            <a:pathLst>
              <a:path w="932898" h="932898">
                <a:moveTo>
                  <a:pt x="466449" y="0"/>
                </a:moveTo>
                <a:cubicBezTo>
                  <a:pt x="724062" y="0"/>
                  <a:pt x="932898" y="208836"/>
                  <a:pt x="932898" y="466449"/>
                </a:cubicBezTo>
                <a:cubicBezTo>
                  <a:pt x="932898" y="724062"/>
                  <a:pt x="724062" y="932898"/>
                  <a:pt x="466449" y="932898"/>
                </a:cubicBezTo>
                <a:cubicBezTo>
                  <a:pt x="208836" y="932898"/>
                  <a:pt x="0" y="724062"/>
                  <a:pt x="0" y="466449"/>
                </a:cubicBezTo>
                <a:cubicBezTo>
                  <a:pt x="0" y="208836"/>
                  <a:pt x="208836" y="0"/>
                  <a:pt x="466449" y="0"/>
                </a:cubicBezTo>
                <a:close/>
              </a:path>
            </a:pathLst>
          </a:custGeom>
        </p:spPr>
      </p:pic>
      <p:pic>
        <p:nvPicPr>
          <p:cNvPr id="77" name="图片 76"/>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51734" t="3351" r="33409" b="85507"/>
          <a:stretch>
            <a:fillRect/>
          </a:stretch>
        </p:blipFill>
        <p:spPr>
          <a:xfrm>
            <a:off x="10254456" y="3154881"/>
            <a:ext cx="764140" cy="764140"/>
          </a:xfrm>
          <a:custGeom>
            <a:avLst/>
            <a:gdLst>
              <a:gd name="csX0" fmla="*/ 382070 w 764140"/>
              <a:gd name="csY0" fmla="*/ 0 h 764140"/>
              <a:gd name="csX1" fmla="*/ 764140 w 764140"/>
              <a:gd name="csY1" fmla="*/ 382070 h 764140"/>
              <a:gd name="csX2" fmla="*/ 382070 w 764140"/>
              <a:gd name="csY2" fmla="*/ 764140 h 764140"/>
              <a:gd name="csX3" fmla="*/ 0 w 764140"/>
              <a:gd name="csY3" fmla="*/ 382070 h 764140"/>
              <a:gd name="csX4" fmla="*/ 382070 w 764140"/>
              <a:gd name="csY4" fmla="*/ 0 h 764140"/>
            </a:gdLst>
            <a:ahLst/>
            <a:cxnLst>
              <a:cxn ang="0">
                <a:pos x="csX0" y="csY0"/>
              </a:cxn>
              <a:cxn ang="0">
                <a:pos x="csX1" y="csY1"/>
              </a:cxn>
              <a:cxn ang="0">
                <a:pos x="csX2" y="csY2"/>
              </a:cxn>
              <a:cxn ang="0">
                <a:pos x="csX3" y="csY3"/>
              </a:cxn>
              <a:cxn ang="0">
                <a:pos x="csX4" y="csY4"/>
              </a:cxn>
            </a:cxnLst>
            <a:rect l="l" t="t" r="r" b="b"/>
            <a:pathLst>
              <a:path w="764140" h="764140">
                <a:moveTo>
                  <a:pt x="382070" y="0"/>
                </a:moveTo>
                <a:cubicBezTo>
                  <a:pt x="593081" y="0"/>
                  <a:pt x="764140" y="171059"/>
                  <a:pt x="764140" y="382070"/>
                </a:cubicBezTo>
                <a:cubicBezTo>
                  <a:pt x="764140" y="593081"/>
                  <a:pt x="593081" y="764140"/>
                  <a:pt x="382070" y="764140"/>
                </a:cubicBezTo>
                <a:cubicBezTo>
                  <a:pt x="171059" y="764140"/>
                  <a:pt x="0" y="593081"/>
                  <a:pt x="0" y="382070"/>
                </a:cubicBezTo>
                <a:cubicBezTo>
                  <a:pt x="0" y="171059"/>
                  <a:pt x="171059" y="0"/>
                  <a:pt x="382070" y="0"/>
                </a:cubicBezTo>
                <a:close/>
              </a:path>
            </a:pathLst>
          </a:custGeom>
        </p:spPr>
      </p:pic>
      <p:pic>
        <p:nvPicPr>
          <p:cNvPr id="81" name="图片 80"/>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00000" t="12670" r="-686" b="82711"/>
          <a:stretch>
            <a:fillRect/>
          </a:stretch>
        </p:blipFill>
        <p:spPr>
          <a:xfrm>
            <a:off x="9814893" y="1510635"/>
            <a:ext cx="35269" cy="316760"/>
          </a:xfrm>
          <a:custGeom>
            <a:avLst/>
            <a:gdLst>
              <a:gd name="csX0" fmla="*/ 0 w 35269"/>
              <a:gd name="csY0" fmla="*/ 0 h 316760"/>
              <a:gd name="csX1" fmla="*/ 5244 w 35269"/>
              <a:gd name="csY1" fmla="*/ 9661 h 316760"/>
              <a:gd name="csX2" fmla="*/ 35269 w 35269"/>
              <a:gd name="csY2" fmla="*/ 158380 h 316760"/>
              <a:gd name="csX3" fmla="*/ 5244 w 35269"/>
              <a:gd name="csY3" fmla="*/ 307099 h 316760"/>
              <a:gd name="csX4" fmla="*/ 0 w 35269"/>
              <a:gd name="csY4" fmla="*/ 316760 h 316760"/>
              <a:gd name="csX5" fmla="*/ 0 w 35269"/>
              <a:gd name="csY5" fmla="*/ 0 h 316760"/>
            </a:gdLst>
            <a:ahLst/>
            <a:cxnLst>
              <a:cxn ang="0">
                <a:pos x="csX0" y="csY0"/>
              </a:cxn>
              <a:cxn ang="0">
                <a:pos x="csX1" y="csY1"/>
              </a:cxn>
              <a:cxn ang="0">
                <a:pos x="csX2" y="csY2"/>
              </a:cxn>
              <a:cxn ang="0">
                <a:pos x="csX3" y="csY3"/>
              </a:cxn>
              <a:cxn ang="0">
                <a:pos x="csX4" y="csY4"/>
              </a:cxn>
              <a:cxn ang="0">
                <a:pos x="csX5" y="csY5"/>
              </a:cxn>
            </a:cxnLst>
            <a:rect l="l" t="t" r="r" b="b"/>
            <a:pathLst>
              <a:path w="35269" h="316760">
                <a:moveTo>
                  <a:pt x="0" y="0"/>
                </a:moveTo>
                <a:lnTo>
                  <a:pt x="5244" y="9661"/>
                </a:lnTo>
                <a:cubicBezTo>
                  <a:pt x="24578" y="55372"/>
                  <a:pt x="35269" y="105627"/>
                  <a:pt x="35269" y="158380"/>
                </a:cubicBezTo>
                <a:cubicBezTo>
                  <a:pt x="35269" y="211133"/>
                  <a:pt x="24578" y="261389"/>
                  <a:pt x="5244" y="307099"/>
                </a:cubicBezTo>
                <a:lnTo>
                  <a:pt x="0" y="316760"/>
                </a:lnTo>
                <a:lnTo>
                  <a:pt x="0" y="0"/>
                </a:lnTo>
                <a:close/>
              </a:path>
            </a:pathLst>
          </a:custGeom>
        </p:spPr>
      </p:pic>
      <p:sp>
        <p:nvSpPr>
          <p:cNvPr id="5" name="文本框 4"/>
          <p:cNvSpPr txBox="1"/>
          <p:nvPr/>
        </p:nvSpPr>
        <p:spPr>
          <a:xfrm>
            <a:off x="209950" y="1921124"/>
            <a:ext cx="5719795" cy="2923877"/>
          </a:xfrm>
          <a:prstGeom prst="rect">
            <a:avLst/>
          </a:prstGeom>
          <a:solidFill>
            <a:schemeClr val="bg1"/>
          </a:solidFill>
        </p:spPr>
        <p:txBody>
          <a:bodyPr wrap="square">
            <a:spAutoFit/>
          </a:bodyPr>
          <a:lstStyle/>
          <a:p>
            <a:pPr algn="just"/>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The main idea of the passage is the author's sense of nostalgia for the past, particularly for their childhood and the 1990s. The author reflects on their limited access to the internet, the more inclusive and friendly online environment they experienced, their appreciation for Stephen </a:t>
            </a:r>
            <a:r>
              <a:rPr lang="en-GB" altLang="zh-CN" sz="2400" dirty="0">
                <a:latin typeface="Times New Roman" panose="02020603050405020304" pitchFamily="18" charset="0"/>
                <a:cs typeface="Times New Roman" panose="02020603050405020304" pitchFamily="18" charset="0"/>
              </a:rPr>
              <a:t>Chow's</a:t>
            </a:r>
            <a:r>
              <a:rPr lang="en-GB" altLang="zh-CN" sz="2000" dirty="0">
                <a:latin typeface="Times New Roman" panose="02020603050405020304" pitchFamily="18" charset="0"/>
                <a:cs typeface="Times New Roman" panose="02020603050405020304" pitchFamily="18" charset="0"/>
              </a:rPr>
              <a:t> films, and their admiration for 90s architecture. They feel out of step with modern times and long for the simpler, more meaningful moments of the past.</a:t>
            </a:r>
            <a:endParaRPr lang="zh-CN" altLang="en-US" sz="2000" dirty="0">
              <a:latin typeface="Times New Roman" panose="02020603050405020304" pitchFamily="18" charset="0"/>
              <a:cs typeface="Times New Roman" panose="02020603050405020304" pitchFamily="18" charset="0"/>
            </a:endParaRPr>
          </a:p>
        </p:txBody>
      </p:sp>
      <p:pic>
        <p:nvPicPr>
          <p:cNvPr id="7" name="图片 6" descr="图片包含 日历&#10;&#10;AI 生成的内容可能不正确。"/>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0" y="162252"/>
            <a:ext cx="6096000" cy="7544834"/>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14"/>
          <p:cNvSpPr txBox="1"/>
          <p:nvPr/>
        </p:nvSpPr>
        <p:spPr>
          <a:xfrm>
            <a:off x="1177572" y="571726"/>
            <a:ext cx="5523545" cy="535531"/>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None/>
              <a:defRPr sz="3200" kern="1200">
                <a:gradFill>
                  <a:gsLst>
                    <a:gs pos="0">
                      <a:schemeClr val="accent1"/>
                    </a:gs>
                    <a:gs pos="49000">
                      <a:schemeClr val="accent2"/>
                    </a:gs>
                  </a:gsLst>
                  <a:lin ang="5400000" scaled="0"/>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Reading</a:t>
            </a:r>
            <a:r>
              <a:rPr lang="zh-CN" altLang="en-US" dirty="0"/>
              <a:t> </a:t>
            </a:r>
            <a:r>
              <a:rPr lang="en-US" altLang="zh-CN" dirty="0"/>
              <a:t>comprehension</a:t>
            </a:r>
            <a:r>
              <a:rPr lang="zh-CN" altLang="en-US" dirty="0"/>
              <a:t> </a:t>
            </a:r>
            <a:r>
              <a:rPr lang="en-US" altLang="zh-CN" dirty="0"/>
              <a:t>B</a:t>
            </a:r>
            <a:endParaRPr lang="zh-CN" altLang="zh-CN" dirty="0"/>
          </a:p>
        </p:txBody>
      </p:sp>
      <p:sp>
        <p:nvSpPr>
          <p:cNvPr id="25" name="文本框 24"/>
          <p:cNvSpPr txBox="1"/>
          <p:nvPr/>
        </p:nvSpPr>
        <p:spPr>
          <a:xfrm>
            <a:off x="398417" y="1208544"/>
            <a:ext cx="6204856" cy="6001643"/>
          </a:xfrm>
          <a:prstGeom prst="rect">
            <a:avLst/>
          </a:prstGeom>
          <a:noFill/>
        </p:spPr>
        <p:txBody>
          <a:bodyPr wrap="square">
            <a:spAutoFit/>
          </a:bodyPr>
          <a:lstStyle/>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out of step with the times</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a window to the online world</a:t>
            </a:r>
            <a:endParaRPr lang="zh-CN" altLang="en-US" sz="2400" dirty="0">
              <a:latin typeface="Calibri" panose="020F0502020204030204" pitchFamily="34" charset="0"/>
              <a:cs typeface="Calibri" panose="020F0502020204030204" pitchFamily="34" charset="0"/>
            </a:endParaRPr>
          </a:p>
          <a:p>
            <a:pPr marL="457200" indent="-457200">
              <a:buFont typeface="+mj-lt"/>
              <a:buAutoNum type="arabicPeriod"/>
            </a:pPr>
            <a:r>
              <a:rPr lang="en-US" altLang="zh-CN" sz="2400" dirty="0">
                <a:latin typeface="Calibri" panose="020F0502020204030204" pitchFamily="34" charset="0"/>
                <a:cs typeface="Calibri" panose="020F0502020204030204" pitchFamily="34" charset="0"/>
              </a:rPr>
              <a:t>a big deal for me </a:t>
            </a:r>
            <a:endParaRPr lang="zh-CN" altLang="en-US"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keep pace with the times</a:t>
            </a:r>
            <a:endParaRPr lang="zh-CN" altLang="en-US"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have limited access to</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online</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vibe</a:t>
            </a:r>
            <a:r>
              <a:rPr lang="zh-CN" altLang="en-US" sz="2400" dirty="0">
                <a:latin typeface="Calibri" panose="020F0502020204030204" pitchFamily="34" charset="0"/>
                <a:cs typeface="Calibri" panose="020F0502020204030204" pitchFamily="34" charset="0"/>
              </a:rPr>
              <a:t> </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various adaptations of </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turn into heated argument</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trigger online debates</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a belated fan </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at</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the</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core</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of</a:t>
            </a:r>
            <a:r>
              <a:rPr lang="zh-CN" altLang="en-US" sz="2400" dirty="0">
                <a:latin typeface="Calibri" panose="020F0502020204030204" pitchFamily="34" charset="0"/>
                <a:cs typeface="Calibri" panose="020F0502020204030204" pitchFamily="34" charset="0"/>
              </a:rPr>
              <a:t> </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US" altLang="zh-CN" sz="2400" dirty="0">
                <a:latin typeface="Calibri" panose="020F0502020204030204" pitchFamily="34" charset="0"/>
                <a:cs typeface="Calibri" panose="020F0502020204030204" pitchFamily="34" charset="0"/>
              </a:rPr>
              <a:t>be resilient</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US" altLang="zh-CN" sz="2400" dirty="0">
                <a:latin typeface="Calibri" panose="020F0502020204030204" pitchFamily="34" charset="0"/>
                <a:cs typeface="Calibri" panose="020F0502020204030204" pitchFamily="34" charset="0"/>
              </a:rPr>
              <a:t>a severe nostalgia addict</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relics of the past</a:t>
            </a:r>
            <a:endParaRPr lang="en-US" altLang="zh-CN" sz="2400" dirty="0">
              <a:latin typeface="Calibri" panose="020F0502020204030204" pitchFamily="34" charset="0"/>
              <a:cs typeface="Calibri" panose="020F0502020204030204" pitchFamily="34" charset="0"/>
            </a:endParaRPr>
          </a:p>
          <a:p>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endParaRPr lang="en-GB" altLang="zh-CN" sz="2400" dirty="0">
              <a:latin typeface="Calibri" panose="020F0502020204030204" pitchFamily="34" charset="0"/>
              <a:cs typeface="Calibri" panose="020F0502020204030204" pitchFamily="34" charset="0"/>
            </a:endParaRPr>
          </a:p>
        </p:txBody>
      </p:sp>
      <p:sp>
        <p:nvSpPr>
          <p:cNvPr id="27" name="文本框 26"/>
          <p:cNvSpPr txBox="1"/>
          <p:nvPr/>
        </p:nvSpPr>
        <p:spPr>
          <a:xfrm>
            <a:off x="4708664" y="1178597"/>
            <a:ext cx="6204856" cy="5262979"/>
          </a:xfrm>
          <a:prstGeom prst="rect">
            <a:avLst/>
          </a:prstGeom>
          <a:noFill/>
        </p:spPr>
        <p:txBody>
          <a:bodyPr wrap="square">
            <a:spAutoFit/>
          </a:bodyPr>
          <a:lstStyle/>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Calibri" panose="020F0502020204030204" pitchFamily="34" charset="0"/>
              </a:rPr>
              <a:t>与时代脱节</a:t>
            </a:r>
            <a:endParaRPr lang="zh-CN" altLang="en-US" sz="2400" b="1" dirty="0">
              <a:latin typeface="仿宋" panose="02010609060101010101" pitchFamily="49" charset="-122"/>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Calibri" panose="020F0502020204030204" pitchFamily="34" charset="0"/>
              </a:rPr>
              <a:t>通向网络世界的窗口</a:t>
            </a:r>
            <a:endParaRPr lang="zh-CN" altLang="en-US" sz="2400" b="1" dirty="0">
              <a:latin typeface="仿宋" panose="02010609060101010101" pitchFamily="49" charset="-122"/>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Calibri" panose="020F0502020204030204" pitchFamily="34" charset="0"/>
              </a:rPr>
              <a:t>对我来说很重要</a:t>
            </a:r>
            <a:endParaRPr lang="zh-CN" altLang="en-US" sz="2400" b="1" dirty="0">
              <a:latin typeface="仿宋" panose="02010609060101010101" pitchFamily="49" charset="-122"/>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Calibri" panose="020F0502020204030204" pitchFamily="34" charset="0"/>
              </a:rPr>
              <a:t>跟上时代步伐</a:t>
            </a:r>
            <a:endParaRPr lang="zh-CN" altLang="en-US" sz="2400" b="1" dirty="0">
              <a:latin typeface="仿宋" panose="02010609060101010101" pitchFamily="49" charset="-122"/>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Calibri" panose="020F0502020204030204" pitchFamily="34" charset="0"/>
              </a:rPr>
              <a:t>只能有限地接触</a:t>
            </a:r>
            <a:r>
              <a:rPr lang="en-US" altLang="zh-CN" sz="2400" b="1" dirty="0">
                <a:latin typeface="仿宋" panose="02010609060101010101" pitchFamily="49" charset="-122"/>
                <a:ea typeface="仿宋" panose="02010609060101010101" pitchFamily="49" charset="-122"/>
                <a:cs typeface="Calibri" panose="020F0502020204030204" pitchFamily="34" charset="0"/>
              </a:rPr>
              <a:t>……</a:t>
            </a:r>
            <a:endParaRPr lang="en-US" altLang="zh-CN" sz="2400" b="1" dirty="0">
              <a:latin typeface="仿宋" panose="02010609060101010101" pitchFamily="49" charset="-122"/>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Calibri" panose="020F0502020204030204" pitchFamily="34" charset="0"/>
              </a:rPr>
              <a:t>网络氛围</a:t>
            </a:r>
            <a:endParaRPr lang="en-US" altLang="zh-CN" sz="2400" b="1" dirty="0">
              <a:latin typeface="仿宋" panose="02010609060101010101" pitchFamily="49" charset="-122"/>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Calibri" panose="020F0502020204030204" pitchFamily="34" charset="0"/>
              </a:rPr>
              <a:t>各种改编版本</a:t>
            </a:r>
            <a:endParaRPr lang="zh-CN" altLang="en-US" sz="2400" b="1" dirty="0">
              <a:latin typeface="仿宋" panose="02010609060101010101" pitchFamily="49" charset="-122"/>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Calibri" panose="020F0502020204030204" pitchFamily="34" charset="0"/>
              </a:rPr>
              <a:t>变成激烈的争论</a:t>
            </a:r>
            <a:endParaRPr lang="zh-CN" altLang="en-US" sz="2400" b="1" dirty="0">
              <a:latin typeface="仿宋" panose="02010609060101010101" pitchFamily="49" charset="-122"/>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Calibri" panose="020F0502020204030204" pitchFamily="34" charset="0"/>
              </a:rPr>
              <a:t>引发网络辩论</a:t>
            </a:r>
            <a:endParaRPr lang="zh-CN" altLang="en-US" sz="2400" b="1" dirty="0">
              <a:latin typeface="仿宋" panose="02010609060101010101" pitchFamily="49" charset="-122"/>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Calibri" panose="020F0502020204030204" pitchFamily="34" charset="0"/>
              </a:rPr>
              <a:t>一个迟到的粉丝</a:t>
            </a:r>
            <a:endParaRPr lang="en-US" altLang="zh-CN" sz="2400" b="1" dirty="0">
              <a:latin typeface="仿宋" panose="02010609060101010101" pitchFamily="49" charset="-122"/>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Calibri" panose="020F0502020204030204" pitchFamily="34" charset="0"/>
              </a:rPr>
              <a:t>核心所在</a:t>
            </a:r>
            <a:endParaRPr lang="zh-CN" altLang="en-US" sz="2400" b="1" dirty="0">
              <a:latin typeface="仿宋" panose="02010609060101010101" pitchFamily="49" charset="-122"/>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Calibri" panose="020F0502020204030204" pitchFamily="34" charset="0"/>
              </a:rPr>
              <a:t>具有韧性</a:t>
            </a:r>
            <a:endParaRPr lang="zh-CN" altLang="en-US" sz="2400" b="1" dirty="0">
              <a:latin typeface="仿宋" panose="02010609060101010101" pitchFamily="49" charset="-122"/>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Calibri" panose="020F0502020204030204" pitchFamily="34" charset="0"/>
              </a:rPr>
              <a:t>一个极度怀旧的人</a:t>
            </a:r>
            <a:endParaRPr lang="zh-CN" altLang="en-US" sz="2400" b="1" dirty="0">
              <a:latin typeface="仿宋" panose="02010609060101010101" pitchFamily="49" charset="-122"/>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Calibri" panose="020F0502020204030204" pitchFamily="34" charset="0"/>
              </a:rPr>
              <a:t>过去的遗迹</a:t>
            </a:r>
            <a:endParaRPr lang="zh-CN" altLang="en-US" sz="2400" b="1" dirty="0">
              <a:latin typeface="仿宋" panose="02010609060101010101" pitchFamily="49" charset="-122"/>
              <a:ea typeface="仿宋" panose="02010609060101010101" pitchFamily="49" charset="-122"/>
              <a:cs typeface="Calibri" panose="020F0502020204030204" pitchFamily="34" charset="0"/>
            </a:endParaRPr>
          </a:p>
        </p:txBody>
      </p:sp>
      <p:sp>
        <p:nvSpPr>
          <p:cNvPr id="29" name="文本框 28"/>
          <p:cNvSpPr txBox="1"/>
          <p:nvPr/>
        </p:nvSpPr>
        <p:spPr>
          <a:xfrm>
            <a:off x="8141307" y="1301707"/>
            <a:ext cx="3538770" cy="5016758"/>
          </a:xfrm>
          <a:prstGeom prst="rect">
            <a:avLst/>
          </a:prstGeom>
          <a:noFill/>
        </p:spPr>
        <p:txBody>
          <a:bodyPr wrap="square">
            <a:spAutoFit/>
          </a:bodyPr>
          <a:lstStyle/>
          <a:p>
            <a:pPr marL="342900" indent="-342900">
              <a:buFont typeface="Wingdings" panose="05000000000000000000" pitchFamily="2" charset="2"/>
              <a:buChar char="Ø"/>
            </a:pPr>
            <a:r>
              <a:rPr lang="en-GB" altLang="zh-CN" sz="2000" dirty="0">
                <a:latin typeface="Calibri" panose="020F0502020204030204" pitchFamily="34" charset="0"/>
                <a:cs typeface="Calibri" panose="020F0502020204030204" pitchFamily="34" charset="0"/>
              </a:rPr>
              <a:t>deal a blow to</a:t>
            </a:r>
            <a:r>
              <a:rPr lang="zh-CN" altLang="en-US" sz="2000" dirty="0">
                <a:latin typeface="Calibri" panose="020F0502020204030204" pitchFamily="34" charset="0"/>
                <a:cs typeface="Calibri" panose="020F0502020204030204" pitchFamily="34" charset="0"/>
              </a:rPr>
              <a:t> </a:t>
            </a:r>
            <a:r>
              <a:rPr lang="en-US" altLang="zh-CN" sz="2000" dirty="0">
                <a:latin typeface="Calibri" panose="020F0502020204030204" pitchFamily="34" charset="0"/>
                <a:cs typeface="Calibri" panose="020F0502020204030204" pitchFamily="34" charset="0"/>
              </a:rPr>
              <a:t>sb/</a:t>
            </a:r>
            <a:r>
              <a:rPr lang="en-US" altLang="zh-CN" sz="2000" dirty="0" err="1">
                <a:latin typeface="Calibri" panose="020F0502020204030204" pitchFamily="34" charset="0"/>
                <a:cs typeface="Calibri" panose="020F0502020204030204" pitchFamily="34" charset="0"/>
              </a:rPr>
              <a:t>sth</a:t>
            </a:r>
            <a:endParaRPr lang="en-US" altLang="zh-CN" sz="2000" dirty="0">
              <a:latin typeface="Calibri" panose="020F0502020204030204" pitchFamily="34" charset="0"/>
              <a:cs typeface="Calibri" panose="020F0502020204030204" pitchFamily="34" charset="0"/>
            </a:endParaRPr>
          </a:p>
          <a:p>
            <a:pPr>
              <a:buNone/>
            </a:pPr>
            <a:r>
              <a:rPr lang="en-GB" altLang="zh-CN" sz="2000" dirty="0">
                <a:latin typeface="Calibri" panose="020F0502020204030204" pitchFamily="34" charset="0"/>
                <a:cs typeface="Calibri" panose="020F0502020204030204" pitchFamily="34" charset="0"/>
              </a:rPr>
              <a:t>Losing the championship game </a:t>
            </a:r>
            <a:r>
              <a:rPr lang="en-GB" altLang="zh-CN" sz="2000" b="1" i="1" u="sng" dirty="0">
                <a:solidFill>
                  <a:srgbClr val="FF0000"/>
                </a:solidFill>
                <a:latin typeface="Calibri" panose="020F0502020204030204" pitchFamily="34" charset="0"/>
                <a:cs typeface="Calibri" panose="020F0502020204030204" pitchFamily="34" charset="0"/>
              </a:rPr>
              <a:t>dealt the team a serious blow</a:t>
            </a:r>
            <a:r>
              <a:rPr lang="en-GB" altLang="zh-CN" sz="2000" dirty="0">
                <a:latin typeface="Calibri" panose="020F0502020204030204" pitchFamily="34" charset="0"/>
                <a:cs typeface="Calibri" panose="020F0502020204030204" pitchFamily="34" charset="0"/>
              </a:rPr>
              <a:t>.</a:t>
            </a:r>
            <a:endParaRPr lang="en-GB" altLang="zh-CN" sz="2000" dirty="0">
              <a:latin typeface="Calibri" panose="020F0502020204030204" pitchFamily="34" charset="0"/>
              <a:cs typeface="Calibri" panose="020F0502020204030204" pitchFamily="34" charset="0"/>
            </a:endParaRPr>
          </a:p>
          <a:p>
            <a:pPr marL="342900" indent="-342900">
              <a:buFont typeface="Wingdings" panose="05000000000000000000" pitchFamily="2" charset="2"/>
              <a:buChar char="Ø"/>
            </a:pPr>
            <a:r>
              <a:rPr lang="zh-CN" altLang="en-US" sz="2000" dirty="0">
                <a:latin typeface="Calibri" panose="020F0502020204030204" pitchFamily="34" charset="0"/>
                <a:cs typeface="Calibri" panose="020F0502020204030204" pitchFamily="34" charset="0"/>
              </a:rPr>
              <a:t>给某人打击</a:t>
            </a:r>
            <a:endParaRPr lang="en-US" altLang="zh-CN" sz="2000" dirty="0">
              <a:latin typeface="Calibri" panose="020F0502020204030204" pitchFamily="34" charset="0"/>
              <a:cs typeface="Calibri" panose="020F0502020204030204" pitchFamily="34" charset="0"/>
            </a:endParaRPr>
          </a:p>
          <a:p>
            <a:pPr marL="342900" indent="-342900">
              <a:buFont typeface="Wingdings" panose="05000000000000000000" pitchFamily="2" charset="2"/>
              <a:buChar char="Ø"/>
            </a:pPr>
            <a:r>
              <a:rPr lang="en-GB" altLang="zh-CN" sz="2000" i="1" dirty="0">
                <a:latin typeface="Calibri" panose="020F0502020204030204" pitchFamily="34" charset="0"/>
                <a:cs typeface="Calibri" panose="020F0502020204030204" pitchFamily="34" charset="0"/>
              </a:rPr>
              <a:t>In order to succeed in the future, we must </a:t>
            </a:r>
            <a:r>
              <a:rPr lang="en-GB" altLang="zh-CN" sz="2000" b="1" i="1" u="sng" dirty="0">
                <a:solidFill>
                  <a:srgbClr val="FF0000"/>
                </a:solidFill>
                <a:latin typeface="Calibri" panose="020F0502020204030204" pitchFamily="34" charset="0"/>
                <a:cs typeface="Calibri" panose="020F0502020204030204" pitchFamily="34" charset="0"/>
              </a:rPr>
              <a:t>stay ahead of the curve </a:t>
            </a:r>
            <a:r>
              <a:rPr lang="en-GB" altLang="zh-CN" sz="2000" i="1" dirty="0">
                <a:latin typeface="Calibri" panose="020F0502020204030204" pitchFamily="34" charset="0"/>
                <a:cs typeface="Calibri" panose="020F0502020204030204" pitchFamily="34" charset="0"/>
              </a:rPr>
              <a:t>by embracing new ideas and technologies.</a:t>
            </a:r>
            <a:endParaRPr lang="en-GB" altLang="zh-CN" sz="2000" i="1" dirty="0">
              <a:latin typeface="Calibri" panose="020F0502020204030204" pitchFamily="34" charset="0"/>
              <a:cs typeface="Calibri" panose="020F0502020204030204" pitchFamily="34" charset="0"/>
            </a:endParaRPr>
          </a:p>
          <a:p>
            <a:pPr>
              <a:buNone/>
            </a:pPr>
            <a:r>
              <a:rPr lang="zh-CN" altLang="en-US" sz="2000" dirty="0">
                <a:latin typeface="Calibri" panose="020F0502020204030204" pitchFamily="34" charset="0"/>
                <a:cs typeface="Calibri" panose="020F0502020204030204" pitchFamily="34" charset="0"/>
              </a:rPr>
              <a:t>保持领先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走在时代前列</a:t>
            </a:r>
            <a:endParaRPr lang="en-GB" altLang="zh-CN" sz="2000" i="1" dirty="0">
              <a:latin typeface="Calibri" panose="020F0502020204030204" pitchFamily="34" charset="0"/>
              <a:cs typeface="Calibri" panose="020F0502020204030204" pitchFamily="34" charset="0"/>
            </a:endParaRPr>
          </a:p>
          <a:p>
            <a:pPr marL="342900" indent="-342900">
              <a:buFont typeface="Wingdings" panose="05000000000000000000" pitchFamily="2" charset="2"/>
              <a:buChar char="Ø"/>
            </a:pPr>
            <a:r>
              <a:rPr lang="en-GB" altLang="zh-CN" sz="2000" dirty="0">
                <a:latin typeface="Calibri" panose="020F0502020204030204" pitchFamily="34" charset="0"/>
                <a:cs typeface="Calibri" panose="020F0502020204030204" pitchFamily="34" charset="0"/>
              </a:rPr>
              <a:t>The team must </a:t>
            </a:r>
            <a:r>
              <a:rPr lang="en-GB" altLang="zh-CN" sz="2000" b="1" i="1" u="sng" dirty="0">
                <a:solidFill>
                  <a:srgbClr val="FF0000"/>
                </a:solidFill>
                <a:latin typeface="Calibri" panose="020F0502020204030204" pitchFamily="34" charset="0"/>
                <a:cs typeface="Calibri" panose="020F0502020204030204" pitchFamily="34" charset="0"/>
              </a:rPr>
              <a:t>stay in sync to achieve</a:t>
            </a:r>
            <a:r>
              <a:rPr lang="en-GB" altLang="zh-CN" sz="2000" dirty="0">
                <a:latin typeface="Calibri" panose="020F0502020204030204" pitchFamily="34" charset="0"/>
                <a:cs typeface="Calibri" panose="020F0502020204030204" pitchFamily="34" charset="0"/>
              </a:rPr>
              <a:t> our goal.</a:t>
            </a:r>
            <a:endParaRPr lang="en-GB" altLang="zh-CN" sz="2000" dirty="0">
              <a:latin typeface="Calibri" panose="020F0502020204030204" pitchFamily="34" charset="0"/>
              <a:cs typeface="Calibri" panose="020F0502020204030204" pitchFamily="34" charset="0"/>
            </a:endParaRPr>
          </a:p>
          <a:p>
            <a:pPr>
              <a:buNone/>
            </a:pPr>
            <a:r>
              <a:rPr lang="en-GB" altLang="zh-CN" sz="2000" dirty="0">
                <a:latin typeface="Calibri" panose="020F0502020204030204" pitchFamily="34" charset="0"/>
                <a:cs typeface="Calibri" panose="020F0502020204030204" pitchFamily="34" charset="0"/>
              </a:rPr>
              <a:t>His opinions were </a:t>
            </a:r>
            <a:r>
              <a:rPr lang="en-GB" altLang="zh-CN" sz="2000" b="1" i="1" u="sng" dirty="0">
                <a:solidFill>
                  <a:srgbClr val="FF0000"/>
                </a:solidFill>
                <a:latin typeface="Calibri" panose="020F0502020204030204" pitchFamily="34" charset="0"/>
                <a:cs typeface="Calibri" panose="020F0502020204030204" pitchFamily="34" charset="0"/>
              </a:rPr>
              <a:t>in sync with those </a:t>
            </a:r>
            <a:r>
              <a:rPr lang="en-GB" altLang="zh-CN" sz="2000" dirty="0">
                <a:latin typeface="Calibri" panose="020F0502020204030204" pitchFamily="34" charset="0"/>
                <a:cs typeface="Calibri" panose="020F0502020204030204" pitchFamily="34" charset="0"/>
              </a:rPr>
              <a:t>of his colleagues.</a:t>
            </a:r>
            <a:endParaRPr lang="en-GB" altLang="zh-CN" sz="2000" dirty="0">
              <a:latin typeface="Calibri" panose="020F0502020204030204" pitchFamily="34" charset="0"/>
              <a:cs typeface="Calibri" panose="020F0502020204030204" pitchFamily="34" charset="0"/>
            </a:endParaRPr>
          </a:p>
          <a:p>
            <a:pPr>
              <a:buNone/>
            </a:pPr>
            <a:r>
              <a:rPr lang="zh-CN" altLang="en-US" sz="2000" dirty="0">
                <a:latin typeface="Calibri" panose="020F0502020204030204" pitchFamily="34" charset="0"/>
                <a:cs typeface="Calibri" panose="020F0502020204030204" pitchFamily="34" charset="0"/>
              </a:rPr>
              <a:t>他的看法和同事的一致。</a:t>
            </a:r>
            <a:endParaRPr lang="zh-CN" altLang="en-US" sz="2000" dirty="0">
              <a:latin typeface="Calibri" panose="020F0502020204030204" pitchFamily="34" charset="0"/>
              <a:cs typeface="Calibri" panose="020F0502020204030204" pitchFamily="34" charset="0"/>
            </a:endParaRPr>
          </a:p>
          <a:p>
            <a:pPr marL="342900" indent="-342900">
              <a:buFont typeface="Wingdings" panose="05000000000000000000" pitchFamily="2" charset="2"/>
              <a:buChar char="Ø"/>
            </a:pPr>
            <a:r>
              <a:rPr lang="en-GB" altLang="zh-CN" sz="2000" dirty="0">
                <a:latin typeface="Calibri" panose="020F0502020204030204" pitchFamily="34" charset="0"/>
                <a:cs typeface="Calibri" panose="020F0502020204030204" pitchFamily="34" charset="0"/>
              </a:rPr>
              <a:t>be on the cutting edge</a:t>
            </a:r>
            <a:endParaRPr lang="en-GB" altLang="zh-CN" sz="2000" dirty="0">
              <a:latin typeface="Calibri" panose="020F0502020204030204" pitchFamily="34" charset="0"/>
              <a:cs typeface="Calibri" panose="020F0502020204030204" pitchFamily="34" charset="0"/>
            </a:endParaRPr>
          </a:p>
          <a:p>
            <a:pPr>
              <a:buNone/>
            </a:pPr>
            <a:r>
              <a:rPr lang="zh-CN" altLang="en-US" sz="2000" dirty="0">
                <a:latin typeface="Calibri" panose="020F0502020204030204" pitchFamily="34" charset="0"/>
                <a:cs typeface="Calibri" panose="020F0502020204030204" pitchFamily="34" charset="0"/>
              </a:rPr>
              <a:t>处于最前沿</a:t>
            </a:r>
            <a:endParaRPr lang="en-GB" altLang="zh-CN" sz="2000"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checkerboard(across)">
                                      <p:cBhvr>
                                        <p:cTn id="7" dur="500"/>
                                        <p:tgtEl>
                                          <p:spTgt spid="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7">
                                            <p:txEl>
                                              <p:pRg st="1" end="1"/>
                                            </p:txEl>
                                          </p:spTgt>
                                        </p:tgtEl>
                                        <p:attrNameLst>
                                          <p:attrName>style.visibility</p:attrName>
                                        </p:attrNameLst>
                                      </p:cBhvr>
                                      <p:to>
                                        <p:strVal val="visible"/>
                                      </p:to>
                                    </p:set>
                                    <p:animEffect transition="in" filter="checkerboard(across)">
                                      <p:cBhvr>
                                        <p:cTn id="12" dur="500"/>
                                        <p:tgtEl>
                                          <p:spTgt spid="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7">
                                            <p:txEl>
                                              <p:pRg st="2" end="2"/>
                                            </p:txEl>
                                          </p:spTgt>
                                        </p:tgtEl>
                                        <p:attrNameLst>
                                          <p:attrName>style.visibility</p:attrName>
                                        </p:attrNameLst>
                                      </p:cBhvr>
                                      <p:to>
                                        <p:strVal val="visible"/>
                                      </p:to>
                                    </p:set>
                                    <p:animEffect transition="in" filter="checkerboard(across)">
                                      <p:cBhvr>
                                        <p:cTn id="17" dur="500"/>
                                        <p:tgtEl>
                                          <p:spTgt spid="2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7">
                                            <p:txEl>
                                              <p:pRg st="3" end="3"/>
                                            </p:txEl>
                                          </p:spTgt>
                                        </p:tgtEl>
                                        <p:attrNameLst>
                                          <p:attrName>style.visibility</p:attrName>
                                        </p:attrNameLst>
                                      </p:cBhvr>
                                      <p:to>
                                        <p:strVal val="visible"/>
                                      </p:to>
                                    </p:set>
                                    <p:animEffect transition="in" filter="checkerboard(across)">
                                      <p:cBhvr>
                                        <p:cTn id="22" dur="500"/>
                                        <p:tgtEl>
                                          <p:spTgt spid="2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27">
                                            <p:txEl>
                                              <p:pRg st="4" end="4"/>
                                            </p:txEl>
                                          </p:spTgt>
                                        </p:tgtEl>
                                        <p:attrNameLst>
                                          <p:attrName>style.visibility</p:attrName>
                                        </p:attrNameLst>
                                      </p:cBhvr>
                                      <p:to>
                                        <p:strVal val="visible"/>
                                      </p:to>
                                    </p:set>
                                    <p:animEffect transition="in" filter="checkerboard(across)">
                                      <p:cBhvr>
                                        <p:cTn id="27" dur="500"/>
                                        <p:tgtEl>
                                          <p:spTgt spid="2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27">
                                            <p:txEl>
                                              <p:pRg st="5" end="5"/>
                                            </p:txEl>
                                          </p:spTgt>
                                        </p:tgtEl>
                                        <p:attrNameLst>
                                          <p:attrName>style.visibility</p:attrName>
                                        </p:attrNameLst>
                                      </p:cBhvr>
                                      <p:to>
                                        <p:strVal val="visible"/>
                                      </p:to>
                                    </p:set>
                                    <p:animEffect transition="in" filter="checkerboard(across)">
                                      <p:cBhvr>
                                        <p:cTn id="32" dur="500"/>
                                        <p:tgtEl>
                                          <p:spTgt spid="2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27">
                                            <p:txEl>
                                              <p:pRg st="6" end="6"/>
                                            </p:txEl>
                                          </p:spTgt>
                                        </p:tgtEl>
                                        <p:attrNameLst>
                                          <p:attrName>style.visibility</p:attrName>
                                        </p:attrNameLst>
                                      </p:cBhvr>
                                      <p:to>
                                        <p:strVal val="visible"/>
                                      </p:to>
                                    </p:set>
                                    <p:animEffect transition="in" filter="checkerboard(across)">
                                      <p:cBhvr>
                                        <p:cTn id="37" dur="500"/>
                                        <p:tgtEl>
                                          <p:spTgt spid="2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27">
                                            <p:txEl>
                                              <p:pRg st="7" end="7"/>
                                            </p:txEl>
                                          </p:spTgt>
                                        </p:tgtEl>
                                        <p:attrNameLst>
                                          <p:attrName>style.visibility</p:attrName>
                                        </p:attrNameLst>
                                      </p:cBhvr>
                                      <p:to>
                                        <p:strVal val="visible"/>
                                      </p:to>
                                    </p:set>
                                    <p:animEffect transition="in" filter="checkerboard(across)">
                                      <p:cBhvr>
                                        <p:cTn id="42" dur="500"/>
                                        <p:tgtEl>
                                          <p:spTgt spid="2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27">
                                            <p:txEl>
                                              <p:pRg st="8" end="8"/>
                                            </p:txEl>
                                          </p:spTgt>
                                        </p:tgtEl>
                                        <p:attrNameLst>
                                          <p:attrName>style.visibility</p:attrName>
                                        </p:attrNameLst>
                                      </p:cBhvr>
                                      <p:to>
                                        <p:strVal val="visible"/>
                                      </p:to>
                                    </p:set>
                                    <p:animEffect transition="in" filter="checkerboard(across)">
                                      <p:cBhvr>
                                        <p:cTn id="47" dur="500"/>
                                        <p:tgtEl>
                                          <p:spTgt spid="2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27">
                                            <p:txEl>
                                              <p:pRg st="9" end="9"/>
                                            </p:txEl>
                                          </p:spTgt>
                                        </p:tgtEl>
                                        <p:attrNameLst>
                                          <p:attrName>style.visibility</p:attrName>
                                        </p:attrNameLst>
                                      </p:cBhvr>
                                      <p:to>
                                        <p:strVal val="visible"/>
                                      </p:to>
                                    </p:set>
                                    <p:animEffect transition="in" filter="checkerboard(across)">
                                      <p:cBhvr>
                                        <p:cTn id="52" dur="500"/>
                                        <p:tgtEl>
                                          <p:spTgt spid="2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27">
                                            <p:txEl>
                                              <p:pRg st="10" end="10"/>
                                            </p:txEl>
                                          </p:spTgt>
                                        </p:tgtEl>
                                        <p:attrNameLst>
                                          <p:attrName>style.visibility</p:attrName>
                                        </p:attrNameLst>
                                      </p:cBhvr>
                                      <p:to>
                                        <p:strVal val="visible"/>
                                      </p:to>
                                    </p:set>
                                    <p:animEffect transition="in" filter="checkerboard(across)">
                                      <p:cBhvr>
                                        <p:cTn id="57" dur="500"/>
                                        <p:tgtEl>
                                          <p:spTgt spid="27">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 fill="hold">
                                          <p:stCondLst>
                                            <p:cond delay="0"/>
                                          </p:stCondLst>
                                        </p:cTn>
                                        <p:tgtEl>
                                          <p:spTgt spid="27">
                                            <p:txEl>
                                              <p:pRg st="11" end="11"/>
                                            </p:txEl>
                                          </p:spTgt>
                                        </p:tgtEl>
                                        <p:attrNameLst>
                                          <p:attrName>style.visibility</p:attrName>
                                        </p:attrNameLst>
                                      </p:cBhvr>
                                      <p:to>
                                        <p:strVal val="visible"/>
                                      </p:to>
                                    </p:set>
                                    <p:animEffect transition="in" filter="checkerboard(across)">
                                      <p:cBhvr>
                                        <p:cTn id="62" dur="500"/>
                                        <p:tgtEl>
                                          <p:spTgt spid="27">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nodeType="clickEffect">
                                  <p:stCondLst>
                                    <p:cond delay="0"/>
                                  </p:stCondLst>
                                  <p:childTnLst>
                                    <p:set>
                                      <p:cBhvr>
                                        <p:cTn id="66" dur="1" fill="hold">
                                          <p:stCondLst>
                                            <p:cond delay="0"/>
                                          </p:stCondLst>
                                        </p:cTn>
                                        <p:tgtEl>
                                          <p:spTgt spid="27">
                                            <p:txEl>
                                              <p:pRg st="12" end="12"/>
                                            </p:txEl>
                                          </p:spTgt>
                                        </p:tgtEl>
                                        <p:attrNameLst>
                                          <p:attrName>style.visibility</p:attrName>
                                        </p:attrNameLst>
                                      </p:cBhvr>
                                      <p:to>
                                        <p:strVal val="visible"/>
                                      </p:to>
                                    </p:set>
                                    <p:animEffect transition="in" filter="checkerboard(across)">
                                      <p:cBhvr>
                                        <p:cTn id="67" dur="500"/>
                                        <p:tgtEl>
                                          <p:spTgt spid="27">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nodeType="clickEffect">
                                  <p:stCondLst>
                                    <p:cond delay="0"/>
                                  </p:stCondLst>
                                  <p:childTnLst>
                                    <p:set>
                                      <p:cBhvr>
                                        <p:cTn id="71" dur="1" fill="hold">
                                          <p:stCondLst>
                                            <p:cond delay="0"/>
                                          </p:stCondLst>
                                        </p:cTn>
                                        <p:tgtEl>
                                          <p:spTgt spid="27">
                                            <p:txEl>
                                              <p:pRg st="13" end="13"/>
                                            </p:txEl>
                                          </p:spTgt>
                                        </p:tgtEl>
                                        <p:attrNameLst>
                                          <p:attrName>style.visibility</p:attrName>
                                        </p:attrNameLst>
                                      </p:cBhvr>
                                      <p:to>
                                        <p:strVal val="visible"/>
                                      </p:to>
                                    </p:set>
                                    <p:animEffect transition="in" filter="checkerboard(across)">
                                      <p:cBhvr>
                                        <p:cTn id="72" dur="500"/>
                                        <p:tgtEl>
                                          <p:spTgt spid="27">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nodeType="clickEffect">
                                  <p:stCondLst>
                                    <p:cond delay="0"/>
                                  </p:stCondLst>
                                  <p:childTnLst>
                                    <p:set>
                                      <p:cBhvr>
                                        <p:cTn id="76" dur="1" fill="hold">
                                          <p:stCondLst>
                                            <p:cond delay="0"/>
                                          </p:stCondLst>
                                        </p:cTn>
                                        <p:tgtEl>
                                          <p:spTgt spid="29">
                                            <p:txEl>
                                              <p:pRg st="0" end="0"/>
                                            </p:txEl>
                                          </p:spTgt>
                                        </p:tgtEl>
                                        <p:attrNameLst>
                                          <p:attrName>style.visibility</p:attrName>
                                        </p:attrNameLst>
                                      </p:cBhvr>
                                      <p:to>
                                        <p:strVal val="visible"/>
                                      </p:to>
                                    </p:set>
                                    <p:animEffect transition="in" filter="checkerboard(across)">
                                      <p:cBhvr>
                                        <p:cTn id="77" dur="500"/>
                                        <p:tgtEl>
                                          <p:spTgt spid="29">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5" presetClass="entr" presetSubtype="10" fill="hold" nodeType="clickEffect">
                                  <p:stCondLst>
                                    <p:cond delay="0"/>
                                  </p:stCondLst>
                                  <p:childTnLst>
                                    <p:set>
                                      <p:cBhvr>
                                        <p:cTn id="81" dur="1" fill="hold">
                                          <p:stCondLst>
                                            <p:cond delay="0"/>
                                          </p:stCondLst>
                                        </p:cTn>
                                        <p:tgtEl>
                                          <p:spTgt spid="29">
                                            <p:txEl>
                                              <p:pRg st="1" end="1"/>
                                            </p:txEl>
                                          </p:spTgt>
                                        </p:tgtEl>
                                        <p:attrNameLst>
                                          <p:attrName>style.visibility</p:attrName>
                                        </p:attrNameLst>
                                      </p:cBhvr>
                                      <p:to>
                                        <p:strVal val="visible"/>
                                      </p:to>
                                    </p:set>
                                    <p:animEffect transition="in" filter="checkerboard(across)">
                                      <p:cBhvr>
                                        <p:cTn id="82" dur="500"/>
                                        <p:tgtEl>
                                          <p:spTgt spid="29">
                                            <p:txEl>
                                              <p:pRg st="1" end="1"/>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5" presetClass="entr" presetSubtype="10" fill="hold" nodeType="clickEffect">
                                  <p:stCondLst>
                                    <p:cond delay="0"/>
                                  </p:stCondLst>
                                  <p:childTnLst>
                                    <p:set>
                                      <p:cBhvr>
                                        <p:cTn id="86" dur="1" fill="hold">
                                          <p:stCondLst>
                                            <p:cond delay="0"/>
                                          </p:stCondLst>
                                        </p:cTn>
                                        <p:tgtEl>
                                          <p:spTgt spid="29">
                                            <p:txEl>
                                              <p:pRg st="2" end="2"/>
                                            </p:txEl>
                                          </p:spTgt>
                                        </p:tgtEl>
                                        <p:attrNameLst>
                                          <p:attrName>style.visibility</p:attrName>
                                        </p:attrNameLst>
                                      </p:cBhvr>
                                      <p:to>
                                        <p:strVal val="visible"/>
                                      </p:to>
                                    </p:set>
                                    <p:animEffect transition="in" filter="checkerboard(across)">
                                      <p:cBhvr>
                                        <p:cTn id="87" dur="500"/>
                                        <p:tgtEl>
                                          <p:spTgt spid="29">
                                            <p:txEl>
                                              <p:pRg st="2" end="2"/>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5" presetClass="entr" presetSubtype="10" fill="hold" nodeType="clickEffect">
                                  <p:stCondLst>
                                    <p:cond delay="0"/>
                                  </p:stCondLst>
                                  <p:childTnLst>
                                    <p:set>
                                      <p:cBhvr>
                                        <p:cTn id="91" dur="1" fill="hold">
                                          <p:stCondLst>
                                            <p:cond delay="0"/>
                                          </p:stCondLst>
                                        </p:cTn>
                                        <p:tgtEl>
                                          <p:spTgt spid="29">
                                            <p:txEl>
                                              <p:pRg st="3" end="3"/>
                                            </p:txEl>
                                          </p:spTgt>
                                        </p:tgtEl>
                                        <p:attrNameLst>
                                          <p:attrName>style.visibility</p:attrName>
                                        </p:attrNameLst>
                                      </p:cBhvr>
                                      <p:to>
                                        <p:strVal val="visible"/>
                                      </p:to>
                                    </p:set>
                                    <p:animEffect transition="in" filter="checkerboard(across)">
                                      <p:cBhvr>
                                        <p:cTn id="92" dur="500"/>
                                        <p:tgtEl>
                                          <p:spTgt spid="29">
                                            <p:txEl>
                                              <p:pRg st="3" end="3"/>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5" presetClass="entr" presetSubtype="10" fill="hold" nodeType="clickEffect">
                                  <p:stCondLst>
                                    <p:cond delay="0"/>
                                  </p:stCondLst>
                                  <p:childTnLst>
                                    <p:set>
                                      <p:cBhvr>
                                        <p:cTn id="96" dur="1" fill="hold">
                                          <p:stCondLst>
                                            <p:cond delay="0"/>
                                          </p:stCondLst>
                                        </p:cTn>
                                        <p:tgtEl>
                                          <p:spTgt spid="29">
                                            <p:txEl>
                                              <p:pRg st="4" end="4"/>
                                            </p:txEl>
                                          </p:spTgt>
                                        </p:tgtEl>
                                        <p:attrNameLst>
                                          <p:attrName>style.visibility</p:attrName>
                                        </p:attrNameLst>
                                      </p:cBhvr>
                                      <p:to>
                                        <p:strVal val="visible"/>
                                      </p:to>
                                    </p:set>
                                    <p:animEffect transition="in" filter="checkerboard(across)">
                                      <p:cBhvr>
                                        <p:cTn id="97" dur="500"/>
                                        <p:tgtEl>
                                          <p:spTgt spid="29">
                                            <p:txEl>
                                              <p:pRg st="4" end="4"/>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5" presetClass="entr" presetSubtype="10" fill="hold" nodeType="clickEffect">
                                  <p:stCondLst>
                                    <p:cond delay="0"/>
                                  </p:stCondLst>
                                  <p:childTnLst>
                                    <p:set>
                                      <p:cBhvr>
                                        <p:cTn id="101" dur="1" fill="hold">
                                          <p:stCondLst>
                                            <p:cond delay="0"/>
                                          </p:stCondLst>
                                        </p:cTn>
                                        <p:tgtEl>
                                          <p:spTgt spid="29">
                                            <p:txEl>
                                              <p:pRg st="5" end="5"/>
                                            </p:txEl>
                                          </p:spTgt>
                                        </p:tgtEl>
                                        <p:attrNameLst>
                                          <p:attrName>style.visibility</p:attrName>
                                        </p:attrNameLst>
                                      </p:cBhvr>
                                      <p:to>
                                        <p:strVal val="visible"/>
                                      </p:to>
                                    </p:set>
                                    <p:animEffect transition="in" filter="checkerboard(across)">
                                      <p:cBhvr>
                                        <p:cTn id="102" dur="500"/>
                                        <p:tgtEl>
                                          <p:spTgt spid="29">
                                            <p:txEl>
                                              <p:pRg st="5" end="5"/>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5" presetClass="entr" presetSubtype="10" fill="hold" nodeType="clickEffect">
                                  <p:stCondLst>
                                    <p:cond delay="0"/>
                                  </p:stCondLst>
                                  <p:childTnLst>
                                    <p:set>
                                      <p:cBhvr>
                                        <p:cTn id="106" dur="1" fill="hold">
                                          <p:stCondLst>
                                            <p:cond delay="0"/>
                                          </p:stCondLst>
                                        </p:cTn>
                                        <p:tgtEl>
                                          <p:spTgt spid="29">
                                            <p:txEl>
                                              <p:pRg st="6" end="6"/>
                                            </p:txEl>
                                          </p:spTgt>
                                        </p:tgtEl>
                                        <p:attrNameLst>
                                          <p:attrName>style.visibility</p:attrName>
                                        </p:attrNameLst>
                                      </p:cBhvr>
                                      <p:to>
                                        <p:strVal val="visible"/>
                                      </p:to>
                                    </p:set>
                                    <p:animEffect transition="in" filter="checkerboard(across)">
                                      <p:cBhvr>
                                        <p:cTn id="107" dur="500"/>
                                        <p:tgtEl>
                                          <p:spTgt spid="29">
                                            <p:txEl>
                                              <p:pRg st="6" end="6"/>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5" presetClass="entr" presetSubtype="10" fill="hold" nodeType="clickEffect">
                                  <p:stCondLst>
                                    <p:cond delay="0"/>
                                  </p:stCondLst>
                                  <p:childTnLst>
                                    <p:set>
                                      <p:cBhvr>
                                        <p:cTn id="111" dur="1" fill="hold">
                                          <p:stCondLst>
                                            <p:cond delay="0"/>
                                          </p:stCondLst>
                                        </p:cTn>
                                        <p:tgtEl>
                                          <p:spTgt spid="29">
                                            <p:txEl>
                                              <p:pRg st="7" end="7"/>
                                            </p:txEl>
                                          </p:spTgt>
                                        </p:tgtEl>
                                        <p:attrNameLst>
                                          <p:attrName>style.visibility</p:attrName>
                                        </p:attrNameLst>
                                      </p:cBhvr>
                                      <p:to>
                                        <p:strVal val="visible"/>
                                      </p:to>
                                    </p:set>
                                    <p:animEffect transition="in" filter="checkerboard(across)">
                                      <p:cBhvr>
                                        <p:cTn id="112" dur="500"/>
                                        <p:tgtEl>
                                          <p:spTgt spid="29">
                                            <p:txEl>
                                              <p:pRg st="7" end="7"/>
                                            </p:txEl>
                                          </p:spTgt>
                                        </p:tgtEl>
                                      </p:cBhvr>
                                    </p:animEffect>
                                  </p:childTnLst>
                                </p:cTn>
                              </p:par>
                            </p:childTnLst>
                          </p:cTn>
                        </p:par>
                      </p:childTnLst>
                    </p:cTn>
                  </p:par>
                  <p:par>
                    <p:cTn id="113" fill="hold">
                      <p:stCondLst>
                        <p:cond delay="indefinite"/>
                      </p:stCondLst>
                      <p:childTnLst>
                        <p:par>
                          <p:cTn id="114" fill="hold">
                            <p:stCondLst>
                              <p:cond delay="0"/>
                            </p:stCondLst>
                            <p:childTnLst>
                              <p:par>
                                <p:cTn id="115" presetID="5" presetClass="entr" presetSubtype="10" fill="hold" nodeType="clickEffect">
                                  <p:stCondLst>
                                    <p:cond delay="0"/>
                                  </p:stCondLst>
                                  <p:childTnLst>
                                    <p:set>
                                      <p:cBhvr>
                                        <p:cTn id="116" dur="1" fill="hold">
                                          <p:stCondLst>
                                            <p:cond delay="0"/>
                                          </p:stCondLst>
                                        </p:cTn>
                                        <p:tgtEl>
                                          <p:spTgt spid="29">
                                            <p:txEl>
                                              <p:pRg st="8" end="8"/>
                                            </p:txEl>
                                          </p:spTgt>
                                        </p:tgtEl>
                                        <p:attrNameLst>
                                          <p:attrName>style.visibility</p:attrName>
                                        </p:attrNameLst>
                                      </p:cBhvr>
                                      <p:to>
                                        <p:strVal val="visible"/>
                                      </p:to>
                                    </p:set>
                                    <p:animEffect transition="in" filter="checkerboard(across)">
                                      <p:cBhvr>
                                        <p:cTn id="117" dur="500"/>
                                        <p:tgtEl>
                                          <p:spTgt spid="29">
                                            <p:txEl>
                                              <p:pRg st="8" end="8"/>
                                            </p:txEl>
                                          </p:spTgt>
                                        </p:tgtEl>
                                      </p:cBhvr>
                                    </p:animEffect>
                                  </p:childTnLst>
                                </p:cTn>
                              </p:par>
                            </p:childTnLst>
                          </p:cTn>
                        </p:par>
                      </p:childTnLst>
                    </p:cTn>
                  </p:par>
                  <p:par>
                    <p:cTn id="118" fill="hold">
                      <p:stCondLst>
                        <p:cond delay="indefinite"/>
                      </p:stCondLst>
                      <p:childTnLst>
                        <p:par>
                          <p:cTn id="119" fill="hold">
                            <p:stCondLst>
                              <p:cond delay="0"/>
                            </p:stCondLst>
                            <p:childTnLst>
                              <p:par>
                                <p:cTn id="120" presetID="5" presetClass="entr" presetSubtype="10" fill="hold" nodeType="clickEffect">
                                  <p:stCondLst>
                                    <p:cond delay="0"/>
                                  </p:stCondLst>
                                  <p:childTnLst>
                                    <p:set>
                                      <p:cBhvr>
                                        <p:cTn id="121" dur="1" fill="hold">
                                          <p:stCondLst>
                                            <p:cond delay="0"/>
                                          </p:stCondLst>
                                        </p:cTn>
                                        <p:tgtEl>
                                          <p:spTgt spid="29">
                                            <p:txEl>
                                              <p:pRg st="9" end="9"/>
                                            </p:txEl>
                                          </p:spTgt>
                                        </p:tgtEl>
                                        <p:attrNameLst>
                                          <p:attrName>style.visibility</p:attrName>
                                        </p:attrNameLst>
                                      </p:cBhvr>
                                      <p:to>
                                        <p:strVal val="visible"/>
                                      </p:to>
                                    </p:set>
                                    <p:animEffect transition="in" filter="checkerboard(across)">
                                      <p:cBhvr>
                                        <p:cTn id="122" dur="500"/>
                                        <p:tgtEl>
                                          <p:spTgt spid="2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6177" y="117693"/>
            <a:ext cx="11979645" cy="6740307"/>
          </a:xfrm>
          <a:prstGeom prst="rect">
            <a:avLst/>
          </a:prstGeom>
          <a:solidFill>
            <a:schemeClr val="bg1"/>
          </a:solidFill>
        </p:spPr>
        <p:txBody>
          <a:bodyPr wrap="square">
            <a:spAutoFit/>
          </a:bodyPr>
          <a:lstStyle/>
          <a:p>
            <a:pPr marL="342900" indent="-342900">
              <a:buFont typeface="Arial" panose="020B0604020202020204" pitchFamily="34" charset="0"/>
              <a:buChar char="•"/>
            </a:pPr>
            <a:r>
              <a:rPr lang="en-GB" altLang="zh-CN" sz="2400" i="1" dirty="0">
                <a:latin typeface="Calibri" panose="020F0502020204030204" pitchFamily="34" charset="0"/>
                <a:cs typeface="Calibri" panose="020F0502020204030204" pitchFamily="34" charset="0"/>
              </a:rPr>
              <a:t>She is filled with </a:t>
            </a:r>
            <a:r>
              <a:rPr lang="en-GB" altLang="zh-CN" sz="2400" b="1" i="1" u="sng" dirty="0">
                <a:solidFill>
                  <a:srgbClr val="FF0000"/>
                </a:solidFill>
                <a:latin typeface="Calibri" panose="020F0502020204030204" pitchFamily="34" charset="0"/>
                <a:cs typeface="Calibri" panose="020F0502020204030204" pitchFamily="34" charset="0"/>
              </a:rPr>
              <a:t>nostalgia</a:t>
            </a:r>
            <a:r>
              <a:rPr lang="en-GB" altLang="zh-CN" sz="2400" i="1" dirty="0">
                <a:latin typeface="Calibri" panose="020F0502020204030204" pitchFamily="34" charset="0"/>
                <a:cs typeface="Calibri" panose="020F0502020204030204" pitchFamily="34" charset="0"/>
              </a:rPr>
              <a:t> for her own college days.</a:t>
            </a:r>
            <a:endParaRPr lang="en-GB" altLang="zh-CN" sz="2400" i="1" dirty="0">
              <a:latin typeface="Calibri" panose="020F0502020204030204" pitchFamily="34" charset="0"/>
              <a:cs typeface="Calibri" panose="020F0502020204030204" pitchFamily="34" charset="0"/>
            </a:endParaRPr>
          </a:p>
          <a:p>
            <a:r>
              <a:rPr lang="zh-CN" altLang="en-US" sz="2400" i="1" dirty="0">
                <a:latin typeface="Calibri" panose="020F0502020204030204" pitchFamily="34" charset="0"/>
                <a:cs typeface="Calibri" panose="020F0502020204030204" pitchFamily="34" charset="0"/>
              </a:rPr>
              <a:t>她对自己的大学时代充满了怀念之情。</a:t>
            </a:r>
            <a:endParaRPr lang="zh-CN" altLang="en-US" sz="2400" i="1"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GB" altLang="zh-CN" sz="2400" i="1" u="sng" dirty="0">
                <a:solidFill>
                  <a:srgbClr val="FF0000"/>
                </a:solidFill>
                <a:latin typeface="Calibri" panose="020F0502020204030204" pitchFamily="34" charset="0"/>
                <a:cs typeface="Calibri" panose="020F0502020204030204" pitchFamily="34" charset="0"/>
              </a:rPr>
              <a:t>Nostalgia often strikes me when </a:t>
            </a:r>
            <a:r>
              <a:rPr lang="en-GB" altLang="zh-CN" sz="2400" i="1" dirty="0">
                <a:latin typeface="Calibri" panose="020F0502020204030204" pitchFamily="34" charset="0"/>
                <a:cs typeface="Calibri" panose="020F0502020204030204" pitchFamily="34" charset="0"/>
              </a:rPr>
              <a:t>I hear the songs my mother used to sing.</a:t>
            </a:r>
            <a:endParaRPr lang="en-GB" altLang="zh-CN" sz="2400" i="1"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当我听到妈妈过去常唱的歌时，常常会涌起怀旧之情。</a:t>
            </a:r>
            <a:endParaRPr lang="en-US" altLang="zh-CN" sz="2400"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GB" altLang="zh-CN" sz="2400" i="1" dirty="0">
                <a:latin typeface="Calibri" panose="020F0502020204030204" pitchFamily="34" charset="0"/>
                <a:cs typeface="Calibri" panose="020F0502020204030204" pitchFamily="34" charset="0"/>
              </a:rPr>
              <a:t>These ancient buildings are not just relics of the past; they </a:t>
            </a:r>
            <a:r>
              <a:rPr lang="en-GB" altLang="zh-CN" sz="2400" i="1" u="sng" dirty="0">
                <a:solidFill>
                  <a:srgbClr val="FF0000"/>
                </a:solidFill>
                <a:latin typeface="Calibri" panose="020F0502020204030204" pitchFamily="34" charset="0"/>
                <a:cs typeface="Calibri" panose="020F0502020204030204" pitchFamily="34" charset="0"/>
              </a:rPr>
              <a:t>evoke a deep sense of nostalgia</a:t>
            </a:r>
            <a:r>
              <a:rPr lang="en-GB" altLang="zh-CN" sz="2400" i="1" dirty="0">
                <a:latin typeface="Calibri" panose="020F0502020204030204" pitchFamily="34" charset="0"/>
                <a:cs typeface="Calibri" panose="020F0502020204030204" pitchFamily="34" charset="0"/>
              </a:rPr>
              <a:t> and cultural pride.</a:t>
            </a:r>
            <a:endParaRPr lang="en-GB" altLang="zh-CN" sz="2400" i="1"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这些古建筑不仅仅是过去的遗迹；它们唤起深深的怀旧感和文化自豪感。</a:t>
            </a:r>
            <a:endParaRPr lang="en-US" altLang="zh-CN" sz="2400" dirty="0">
              <a:latin typeface="Calibri" panose="020F0502020204030204" pitchFamily="34" charset="0"/>
              <a:cs typeface="Calibri" panose="020F0502020204030204" pitchFamily="34" charset="0"/>
            </a:endParaRPr>
          </a:p>
          <a:p>
            <a:pPr marL="342900" indent="-342900">
              <a:buFont typeface="Wingdings" panose="05000000000000000000" pitchFamily="2" charset="2"/>
              <a:buChar char="Ø"/>
            </a:pPr>
            <a:r>
              <a:rPr lang="en-GB" altLang="zh-CN" sz="2400" dirty="0">
                <a:latin typeface="Calibri" panose="020F0502020204030204" pitchFamily="34" charset="0"/>
                <a:cs typeface="Calibri" panose="020F0502020204030204" pitchFamily="34" charset="0"/>
              </a:rPr>
              <a:t>nostalgic /</a:t>
            </a:r>
            <a:r>
              <a:rPr lang="en-GB" altLang="zh-CN" sz="2400" dirty="0" err="1">
                <a:latin typeface="Calibri" panose="020F0502020204030204" pitchFamily="34" charset="0"/>
                <a:cs typeface="Calibri" panose="020F0502020204030204" pitchFamily="34" charset="0"/>
              </a:rPr>
              <a:t>nɒˈstældʒɪk</a:t>
            </a:r>
            <a:r>
              <a:rPr lang="en-GB" altLang="zh-CN" sz="2400" dirty="0">
                <a:latin typeface="Calibri" panose="020F0502020204030204" pitchFamily="34" charset="0"/>
                <a:cs typeface="Calibri" panose="020F0502020204030204" pitchFamily="34" charset="0"/>
              </a:rPr>
              <a:t>/</a:t>
            </a:r>
            <a:endParaRPr lang="en-GB"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I feel quite nostalgic for the place where I grew up.</a:t>
            </a:r>
            <a:endParaRPr lang="en-GB" altLang="zh-CN"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我很怀念我成长的地方。</a:t>
            </a:r>
            <a:endParaRPr lang="zh-CN" altLang="en-US" sz="2400" dirty="0">
              <a:latin typeface="Calibri" panose="020F0502020204030204" pitchFamily="34" charset="0"/>
              <a:cs typeface="Calibri" panose="020F0502020204030204" pitchFamily="34" charset="0"/>
            </a:endParaRPr>
          </a:p>
          <a:p>
            <a:pPr marL="342900" indent="-342900">
              <a:buFont typeface="Wingdings" panose="05000000000000000000" pitchFamily="2" charset="2"/>
              <a:buChar char="Ø"/>
            </a:pPr>
            <a:r>
              <a:rPr lang="en-GB" altLang="zh-CN" sz="2400" dirty="0">
                <a:latin typeface="Calibri" panose="020F0502020204030204" pitchFamily="34" charset="0"/>
                <a:cs typeface="Calibri" panose="020F0502020204030204" pitchFamily="34" charset="0"/>
              </a:rPr>
              <a:t>nostalgically /‑</a:t>
            </a:r>
            <a:r>
              <a:rPr lang="en-GB" altLang="zh-CN" sz="2400" dirty="0" err="1">
                <a:latin typeface="Calibri" panose="020F0502020204030204" pitchFamily="34" charset="0"/>
                <a:cs typeface="Calibri" panose="020F0502020204030204" pitchFamily="34" charset="0"/>
              </a:rPr>
              <a:t>kli</a:t>
            </a:r>
            <a:r>
              <a:rPr lang="en-GB"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  </a:t>
            </a:r>
            <a:endParaRPr lang="en-US"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She </a:t>
            </a:r>
            <a:r>
              <a:rPr lang="en-GB" altLang="zh-CN" sz="2400" i="1" u="sng" dirty="0">
                <a:solidFill>
                  <a:srgbClr val="FF0000"/>
                </a:solidFill>
                <a:latin typeface="Calibri" panose="020F0502020204030204" pitchFamily="34" charset="0"/>
                <a:cs typeface="Calibri" panose="020F0502020204030204" pitchFamily="34" charset="0"/>
              </a:rPr>
              <a:t>flipped through </a:t>
            </a:r>
            <a:r>
              <a:rPr lang="en-GB" altLang="zh-CN" sz="2400" dirty="0">
                <a:latin typeface="Calibri" panose="020F0502020204030204" pitchFamily="34" charset="0"/>
                <a:cs typeface="Calibri" panose="020F0502020204030204" pitchFamily="34" charset="0"/>
              </a:rPr>
              <a:t>the old photo album </a:t>
            </a:r>
            <a:r>
              <a:rPr lang="en-GB" altLang="zh-CN" sz="2400" b="1" i="1" u="sng" dirty="0">
                <a:solidFill>
                  <a:srgbClr val="FF0000"/>
                </a:solidFill>
                <a:latin typeface="Calibri" panose="020F0502020204030204" pitchFamily="34" charset="0"/>
                <a:cs typeface="Calibri" panose="020F0502020204030204" pitchFamily="34" charset="0"/>
              </a:rPr>
              <a:t>nostalgically</a:t>
            </a:r>
            <a:r>
              <a:rPr lang="en-GB" altLang="zh-CN" sz="2400" dirty="0">
                <a:latin typeface="Calibri" panose="020F0502020204030204" pitchFamily="34" charset="0"/>
                <a:cs typeface="Calibri" panose="020F0502020204030204" pitchFamily="34" charset="0"/>
              </a:rPr>
              <a:t>, a soft smile </a:t>
            </a:r>
            <a:r>
              <a:rPr lang="en-GB" altLang="zh-CN" sz="2400" b="1" dirty="0">
                <a:latin typeface="Calibri" panose="020F0502020204030204" pitchFamily="34" charset="0"/>
                <a:cs typeface="Calibri" panose="020F0502020204030204" pitchFamily="34" charset="0"/>
              </a:rPr>
              <a:t>curving her lips</a:t>
            </a:r>
            <a:r>
              <a:rPr lang="en-GB"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 </a:t>
            </a:r>
            <a:endParaRPr lang="en-US" altLang="zh-CN"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她满怀怀念地翻着旧相册，唇边浮起一丝温柔的笑意。</a:t>
            </a:r>
            <a:endParaRPr lang="en-US"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“This used to be our secret spot,” he said </a:t>
            </a:r>
            <a:r>
              <a:rPr lang="en-GB" altLang="zh-CN" sz="2400" b="1" i="1" u="sng" dirty="0">
                <a:solidFill>
                  <a:srgbClr val="FF0000"/>
                </a:solidFill>
                <a:latin typeface="Calibri" panose="020F0502020204030204" pitchFamily="34" charset="0"/>
                <a:cs typeface="Calibri" panose="020F0502020204030204" pitchFamily="34" charset="0"/>
              </a:rPr>
              <a:t>nostalgically</a:t>
            </a:r>
            <a:r>
              <a:rPr lang="en-GB" altLang="zh-CN" sz="2400" dirty="0">
                <a:latin typeface="Calibri" panose="020F0502020204030204" pitchFamily="34" charset="0"/>
                <a:cs typeface="Calibri" panose="020F0502020204030204" pitchFamily="34" charset="0"/>
              </a:rPr>
              <a:t>, his eyes fixed on the old oak tree.</a:t>
            </a:r>
            <a:br>
              <a:rPr lang="en-GB" altLang="zh-CN" sz="2400" dirty="0">
                <a:latin typeface="Calibri" panose="020F0502020204030204" pitchFamily="34" charset="0"/>
                <a:cs typeface="Calibri" panose="020F0502020204030204" pitchFamily="34" charset="0"/>
              </a:rPr>
            </a:br>
            <a:r>
              <a:rPr lang="en-GB"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这里曾是我们的秘密基地，”他带着怀念说道，目光停在老橡树上。</a:t>
            </a:r>
            <a:endParaRPr lang="en-US"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Standing in front of the abandoned house, he looked around </a:t>
            </a:r>
            <a:r>
              <a:rPr lang="en-GB" altLang="zh-CN" sz="2400" b="1" i="1" u="sng" dirty="0">
                <a:solidFill>
                  <a:srgbClr val="FF0000"/>
                </a:solidFill>
                <a:latin typeface="Calibri" panose="020F0502020204030204" pitchFamily="34" charset="0"/>
                <a:cs typeface="Calibri" panose="020F0502020204030204" pitchFamily="34" charset="0"/>
              </a:rPr>
              <a:t>nostalgically</a:t>
            </a:r>
            <a:r>
              <a:rPr lang="en-GB" altLang="zh-CN" sz="2400" dirty="0">
                <a:latin typeface="Calibri" panose="020F0502020204030204" pitchFamily="34" charset="0"/>
                <a:cs typeface="Calibri" panose="020F0502020204030204" pitchFamily="34" charset="0"/>
              </a:rPr>
              <a:t>, </a:t>
            </a:r>
            <a:r>
              <a:rPr lang="en-GB" altLang="zh-CN" sz="2400" i="1" u="sng" dirty="0">
                <a:solidFill>
                  <a:srgbClr val="FF0000"/>
                </a:solidFill>
                <a:latin typeface="Calibri" panose="020F0502020204030204" pitchFamily="34" charset="0"/>
                <a:cs typeface="Calibri" panose="020F0502020204030204" pitchFamily="34" charset="0"/>
              </a:rPr>
              <a:t>each corner whispering a memory.</a:t>
            </a:r>
            <a:br>
              <a:rPr lang="en-GB" altLang="zh-CN" sz="2400" dirty="0">
                <a:latin typeface="Calibri" panose="020F0502020204030204" pitchFamily="34" charset="0"/>
                <a:cs typeface="Calibri" panose="020F0502020204030204" pitchFamily="34" charset="0"/>
              </a:rPr>
            </a:br>
            <a:r>
              <a:rPr lang="zh-CN" altLang="en-US" sz="2400" dirty="0">
                <a:latin typeface="Calibri" panose="020F0502020204030204" pitchFamily="34" charset="0"/>
                <a:cs typeface="Calibri" panose="020F0502020204030204" pitchFamily="34" charset="0"/>
              </a:rPr>
              <a:t>站在那栋废弃的房子前，他怀旧地四下张望，每一个角落都在低语一段回忆。</a:t>
            </a:r>
            <a:endParaRPr lang="zh-CN" altLang="en-US" sz="2400"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dissolv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dissolv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dissolv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dissolv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dissolv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dissolve">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dissolve">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dissolve">
                                      <p:cBhvr>
                                        <p:cTn id="47" dur="500"/>
                                        <p:tgtEl>
                                          <p:spTgt spid="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4">
                                            <p:txEl>
                                              <p:pRg st="9" end="9"/>
                                            </p:txEl>
                                          </p:spTgt>
                                        </p:tgtEl>
                                        <p:attrNameLst>
                                          <p:attrName>style.visibility</p:attrName>
                                        </p:attrNameLst>
                                      </p:cBhvr>
                                      <p:to>
                                        <p:strVal val="visible"/>
                                      </p:to>
                                    </p:set>
                                    <p:animEffect transition="in" filter="dissolve">
                                      <p:cBhvr>
                                        <p:cTn id="52" dur="500"/>
                                        <p:tgtEl>
                                          <p:spTgt spid="4">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nodeType="clickEffect">
                                  <p:stCondLst>
                                    <p:cond delay="0"/>
                                  </p:stCondLst>
                                  <p:childTnLst>
                                    <p:set>
                                      <p:cBhvr>
                                        <p:cTn id="56" dur="1" fill="hold">
                                          <p:stCondLst>
                                            <p:cond delay="0"/>
                                          </p:stCondLst>
                                        </p:cTn>
                                        <p:tgtEl>
                                          <p:spTgt spid="4">
                                            <p:txEl>
                                              <p:pRg st="10" end="10"/>
                                            </p:txEl>
                                          </p:spTgt>
                                        </p:tgtEl>
                                        <p:attrNameLst>
                                          <p:attrName>style.visibility</p:attrName>
                                        </p:attrNameLst>
                                      </p:cBhvr>
                                      <p:to>
                                        <p:strVal val="visible"/>
                                      </p:to>
                                    </p:set>
                                    <p:animEffect transition="in" filter="dissolve">
                                      <p:cBhvr>
                                        <p:cTn id="57" dur="500"/>
                                        <p:tgtEl>
                                          <p:spTgt spid="4">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nodeType="clickEffect">
                                  <p:stCondLst>
                                    <p:cond delay="0"/>
                                  </p:stCondLst>
                                  <p:childTnLst>
                                    <p:set>
                                      <p:cBhvr>
                                        <p:cTn id="61" dur="1" fill="hold">
                                          <p:stCondLst>
                                            <p:cond delay="0"/>
                                          </p:stCondLst>
                                        </p:cTn>
                                        <p:tgtEl>
                                          <p:spTgt spid="4">
                                            <p:txEl>
                                              <p:pRg st="11" end="11"/>
                                            </p:txEl>
                                          </p:spTgt>
                                        </p:tgtEl>
                                        <p:attrNameLst>
                                          <p:attrName>style.visibility</p:attrName>
                                        </p:attrNameLst>
                                      </p:cBhvr>
                                      <p:to>
                                        <p:strVal val="visible"/>
                                      </p:to>
                                    </p:set>
                                    <p:animEffect transition="in" filter="dissolve">
                                      <p:cBhvr>
                                        <p:cTn id="62" dur="500"/>
                                        <p:tgtEl>
                                          <p:spTgt spid="4">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nodeType="clickEffect">
                                  <p:stCondLst>
                                    <p:cond delay="0"/>
                                  </p:stCondLst>
                                  <p:childTnLst>
                                    <p:set>
                                      <p:cBhvr>
                                        <p:cTn id="66" dur="1" fill="hold">
                                          <p:stCondLst>
                                            <p:cond delay="0"/>
                                          </p:stCondLst>
                                        </p:cTn>
                                        <p:tgtEl>
                                          <p:spTgt spid="4">
                                            <p:txEl>
                                              <p:pRg st="12" end="12"/>
                                            </p:txEl>
                                          </p:spTgt>
                                        </p:tgtEl>
                                        <p:attrNameLst>
                                          <p:attrName>style.visibility</p:attrName>
                                        </p:attrNameLst>
                                      </p:cBhvr>
                                      <p:to>
                                        <p:strVal val="visible"/>
                                      </p:to>
                                    </p:set>
                                    <p:animEffect transition="in" filter="dissolve">
                                      <p:cBhvr>
                                        <p:cTn id="67" dur="500"/>
                                        <p:tgtEl>
                                          <p:spTgt spid="4">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nodeType="clickEffect">
                                  <p:stCondLst>
                                    <p:cond delay="0"/>
                                  </p:stCondLst>
                                  <p:childTnLst>
                                    <p:set>
                                      <p:cBhvr>
                                        <p:cTn id="71" dur="1" fill="hold">
                                          <p:stCondLst>
                                            <p:cond delay="0"/>
                                          </p:stCondLst>
                                        </p:cTn>
                                        <p:tgtEl>
                                          <p:spTgt spid="4">
                                            <p:txEl>
                                              <p:pRg st="13" end="13"/>
                                            </p:txEl>
                                          </p:spTgt>
                                        </p:tgtEl>
                                        <p:attrNameLst>
                                          <p:attrName>style.visibility</p:attrName>
                                        </p:attrNameLst>
                                      </p:cBhvr>
                                      <p:to>
                                        <p:strVal val="visible"/>
                                      </p:to>
                                    </p:set>
                                    <p:animEffect transition="in" filter="dissolve">
                                      <p:cBhvr>
                                        <p:cTn id="72" dur="500"/>
                                        <p:tgtEl>
                                          <p:spTgt spid="4">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78420" y="1199141"/>
            <a:ext cx="7359804" cy="5262979"/>
          </a:xfrm>
          <a:prstGeom prst="rect">
            <a:avLst/>
          </a:prstGeom>
          <a:solidFill>
            <a:schemeClr val="bg1"/>
          </a:solidFill>
        </p:spPr>
        <p:txBody>
          <a:bodyPr wrap="square">
            <a:spAutoFit/>
          </a:bodyPr>
          <a:lstStyle/>
          <a:p>
            <a:r>
              <a:rPr lang="zh-CN" altLang="en-US" sz="2400" dirty="0">
                <a:latin typeface="Calibri" panose="020F0502020204030204" pitchFamily="34" charset="0"/>
                <a:cs typeface="Calibri" panose="020F0502020204030204" pitchFamily="34" charset="0"/>
              </a:rPr>
              <a:t>out of date</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过时的；陈旧的</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out of place</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格格不入；不适当的</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out of control</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失控</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out of sight</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看不见；在视野之外</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out of breath</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上气不接下气</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out of order</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发生故障；混乱</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out of touch</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失去联系；不了解</a:t>
            </a:r>
            <a:endParaRPr lang="zh-CN" altLang="en-US" sz="2400" dirty="0">
              <a:latin typeface="Calibri" panose="020F0502020204030204" pitchFamily="34" charset="0"/>
              <a:cs typeface="Calibri" panose="020F0502020204030204" pitchFamily="34" charset="0"/>
            </a:endParaRPr>
          </a:p>
        </p:txBody>
      </p:sp>
      <p:sp>
        <p:nvSpPr>
          <p:cNvPr id="40" name="文本框 39"/>
          <p:cNvSpPr txBox="1"/>
          <p:nvPr/>
        </p:nvSpPr>
        <p:spPr>
          <a:xfrm>
            <a:off x="3858322" y="1199141"/>
            <a:ext cx="6200078" cy="5632311"/>
          </a:xfrm>
          <a:prstGeom prst="rect">
            <a:avLst/>
          </a:prstGeom>
          <a:noFill/>
        </p:spPr>
        <p:txBody>
          <a:bodyPr wrap="square">
            <a:spAutoFit/>
          </a:bodyPr>
          <a:lstStyle/>
          <a:p>
            <a:r>
              <a:rPr lang="zh-CN" altLang="en-US" sz="2400" dirty="0">
                <a:latin typeface="Calibri" panose="020F0502020204030204" pitchFamily="34" charset="0"/>
                <a:cs typeface="Calibri" panose="020F0502020204030204" pitchFamily="34" charset="0"/>
              </a:rPr>
              <a:t>out of stock</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缺货；售罄</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out of shape</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变形；身体状况不佳</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out of reach</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够不着；无法达到</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out of proportion</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不成比例；夸大</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out of curiosity</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出于好奇</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out of respect</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出于尊重</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out of sympathy</a:t>
            </a:r>
            <a:endParaRPr lang="zh-CN" altLang="en-US"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出于同情</a:t>
            </a:r>
            <a:endParaRPr lang="zh-CN" altLang="en-US" sz="2400" dirty="0">
              <a:latin typeface="Calibri" panose="020F0502020204030204" pitchFamily="34" charset="0"/>
              <a:cs typeface="Calibri" panose="020F0502020204030204" pitchFamily="34" charset="0"/>
            </a:endParaRPr>
          </a:p>
          <a:p>
            <a:endParaRPr lang="zh-CN" altLang="en-US" sz="2400" dirty="0">
              <a:latin typeface="Calibri" panose="020F0502020204030204" pitchFamily="34" charset="0"/>
              <a:cs typeface="Calibri" panose="020F0502020204030204" pitchFamily="34" charset="0"/>
            </a:endParaRPr>
          </a:p>
        </p:txBody>
      </p:sp>
      <p:sp>
        <p:nvSpPr>
          <p:cNvPr id="42" name="文本框 41"/>
          <p:cNvSpPr txBox="1"/>
          <p:nvPr/>
        </p:nvSpPr>
        <p:spPr>
          <a:xfrm>
            <a:off x="7316344" y="1199140"/>
            <a:ext cx="4282068" cy="5262979"/>
          </a:xfrm>
          <a:prstGeom prst="rect">
            <a:avLst/>
          </a:prstGeom>
          <a:solidFill>
            <a:schemeClr val="bg1"/>
          </a:solidFill>
        </p:spPr>
        <p:txBody>
          <a:bodyPr wrap="square">
            <a:spAutoFit/>
          </a:bodyPr>
          <a:lstStyle>
            <a:defPPr>
              <a:defRPr lang="zh-CN"/>
            </a:defPPr>
            <a:lvl1pPr>
              <a:defRPr sz="2400">
                <a:latin typeface="Calibri" panose="020F0502020204030204" pitchFamily="34" charset="0"/>
                <a:cs typeface="Calibri" panose="020F0502020204030204" pitchFamily="34" charset="0"/>
              </a:defRPr>
            </a:lvl1pPr>
          </a:lstStyle>
          <a:p>
            <a:r>
              <a:rPr lang="zh-CN" altLang="en-US" dirty="0"/>
              <a:t>out of habit</a:t>
            </a:r>
            <a:endParaRPr lang="zh-CN" altLang="en-US" dirty="0"/>
          </a:p>
          <a:p>
            <a:r>
              <a:rPr lang="zh-CN" altLang="en-US" dirty="0"/>
              <a:t>出于习惯</a:t>
            </a:r>
            <a:endParaRPr lang="zh-CN" altLang="en-US" dirty="0"/>
          </a:p>
          <a:p>
            <a:r>
              <a:rPr lang="zh-CN" altLang="en-US" dirty="0"/>
              <a:t>out of focus</a:t>
            </a:r>
            <a:endParaRPr lang="zh-CN" altLang="en-US" dirty="0"/>
          </a:p>
          <a:p>
            <a:r>
              <a:rPr lang="zh-CN" altLang="en-US" dirty="0"/>
              <a:t>模糊不清；失焦</a:t>
            </a:r>
            <a:endParaRPr lang="zh-CN" altLang="en-US" dirty="0"/>
          </a:p>
          <a:p>
            <a:r>
              <a:rPr lang="zh-CN" altLang="en-US" dirty="0"/>
              <a:t>out of tune</a:t>
            </a:r>
            <a:endParaRPr lang="zh-CN" altLang="en-US" dirty="0"/>
          </a:p>
          <a:p>
            <a:r>
              <a:rPr lang="zh-CN" altLang="en-US" dirty="0"/>
              <a:t>走调；不协调</a:t>
            </a:r>
            <a:endParaRPr lang="zh-CN" altLang="en-US" dirty="0"/>
          </a:p>
          <a:p>
            <a:r>
              <a:rPr lang="zh-CN" altLang="en-US" dirty="0"/>
              <a:t>out of step</a:t>
            </a:r>
            <a:endParaRPr lang="zh-CN" altLang="en-US" dirty="0"/>
          </a:p>
          <a:p>
            <a:r>
              <a:rPr lang="zh-CN" altLang="en-US" dirty="0"/>
              <a:t>步伐不一致；不合拍</a:t>
            </a:r>
            <a:endParaRPr lang="zh-CN" altLang="en-US" dirty="0"/>
          </a:p>
          <a:p>
            <a:r>
              <a:rPr lang="zh-CN" altLang="en-US" dirty="0"/>
              <a:t>out of line</a:t>
            </a:r>
            <a:endParaRPr lang="zh-CN" altLang="en-US" dirty="0"/>
          </a:p>
          <a:p>
            <a:r>
              <a:rPr lang="zh-CN" altLang="en-US" dirty="0"/>
              <a:t>出格；不守规矩</a:t>
            </a:r>
            <a:endParaRPr lang="zh-CN" altLang="en-US" dirty="0"/>
          </a:p>
          <a:p>
            <a:r>
              <a:rPr lang="zh-CN" altLang="en-US" dirty="0"/>
              <a:t>out of mind </a:t>
            </a:r>
            <a:endParaRPr lang="zh-CN" altLang="en-US" dirty="0"/>
          </a:p>
          <a:p>
            <a:r>
              <a:rPr lang="zh-CN" altLang="en-US" dirty="0"/>
              <a:t>遗忘；不再想</a:t>
            </a:r>
            <a:endParaRPr lang="en-US" altLang="zh-CN" dirty="0"/>
          </a:p>
          <a:p>
            <a:r>
              <a:rPr lang="en-GB" altLang="zh-CN" dirty="0"/>
              <a:t>Out of sight, out of mind.</a:t>
            </a:r>
            <a:r>
              <a:rPr lang="zh-CN" altLang="en-US" dirty="0"/>
              <a:t> </a:t>
            </a:r>
            <a:endParaRPr lang="en-US" altLang="zh-CN" dirty="0"/>
          </a:p>
          <a:p>
            <a:r>
              <a:rPr lang="zh-CN" altLang="en-US" dirty="0"/>
              <a:t>眼不见，心不烦。物远心离。</a:t>
            </a:r>
            <a:endParaRPr lang="zh-CN" altLang="en-US" dirty="0"/>
          </a:p>
        </p:txBody>
      </p:sp>
      <p:sp>
        <p:nvSpPr>
          <p:cNvPr id="44" name="文本框 43"/>
          <p:cNvSpPr txBox="1"/>
          <p:nvPr/>
        </p:nvSpPr>
        <p:spPr>
          <a:xfrm>
            <a:off x="1159727" y="567085"/>
            <a:ext cx="8653346" cy="400110"/>
          </a:xfrm>
          <a:prstGeom prst="rect">
            <a:avLst/>
          </a:prstGeom>
          <a:noFill/>
        </p:spPr>
        <p:txBody>
          <a:bodyPr wrap="square">
            <a:spAutoFit/>
          </a:bodyPr>
          <a:lstStyle/>
          <a:p>
            <a:r>
              <a:rPr lang="en-GB" altLang="zh-CN" sz="2000" b="1" dirty="0">
                <a:latin typeface="Calibri" panose="020F0502020204030204" pitchFamily="34" charset="0"/>
                <a:cs typeface="Calibri" panose="020F0502020204030204" pitchFamily="34" charset="0"/>
              </a:rPr>
              <a:t>“out of + </a:t>
            </a:r>
            <a:r>
              <a:rPr lang="zh-CN" altLang="en-US" sz="2000" b="1" dirty="0">
                <a:latin typeface="Calibri" panose="020F0502020204030204" pitchFamily="34" charset="0"/>
                <a:cs typeface="Calibri" panose="020F0502020204030204" pitchFamily="34" charset="0"/>
              </a:rPr>
              <a:t>名词”</a:t>
            </a:r>
            <a:r>
              <a:rPr lang="zh-CN" altLang="en-US" sz="2000" dirty="0">
                <a:latin typeface="Calibri" panose="020F0502020204030204" pitchFamily="34" charset="0"/>
                <a:cs typeface="Calibri" panose="020F0502020204030204" pitchFamily="34" charset="0"/>
              </a:rPr>
              <a:t> 短语，多用于高考英语完形填空、阅读理解或写作</a:t>
            </a:r>
            <a:endParaRPr lang="zh-CN" altLang="en-US" sz="2000" dirty="0">
              <a:latin typeface="Calibri" panose="020F0502020204030204" pitchFamily="34" charset="0"/>
              <a:cs typeface="Calibri" panose="020F050202020403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00" y="264224"/>
            <a:ext cx="8170606" cy="6329553"/>
          </a:xfrm>
          <a:prstGeom prst="rect">
            <a:avLst/>
          </a:prstGeom>
          <a:solidFill>
            <a:schemeClr val="bg1"/>
          </a:solidFill>
          <a:effectLst>
            <a:outerShdw blurRad="50800" dist="38100" dir="2700000" algn="tl" rotWithShape="0">
              <a:prstClr val="black">
                <a:alpha val="40000"/>
              </a:prstClr>
            </a:outerShdw>
          </a:effectLst>
        </p:spPr>
        <p:txBody>
          <a:bodyPr wrap="square">
            <a:spAutoFit/>
          </a:bodyPr>
          <a:lstStyle/>
          <a:p>
            <a:pPr marL="6350" marR="57785" indent="266700" algn="just">
              <a:lnSpc>
                <a:spcPct val="102000"/>
              </a:lnSpc>
              <a:spcAft>
                <a:spcPts val="50"/>
              </a:spcAft>
              <a:buNone/>
            </a:pPr>
            <a:r>
              <a:rPr lang="en-US" altLang="zh-CN" sz="1800" kern="100" dirty="0">
                <a:solidFill>
                  <a:srgbClr val="000000"/>
                </a:solidFill>
                <a:effectLst/>
                <a:latin typeface="Times New Roman" panose="02020603050405020304" pitchFamily="18" charset="0"/>
                <a:ea typeface="Times New Roman" panose="02020603050405020304" pitchFamily="18" charset="0"/>
              </a:rPr>
              <a:t>①I was born in 2010 in the countryside, which may be why I always felt a little out of step with the times. Throughout my childhood, I had never seen tall buildings or had a smartphone. The old computer we had at home was my only window to the online world, which I began exploring at the age of 8. My parents were busy during the day, so surfing the internet was a big deal for me. I always turned off the computer before they got home to let it cool down and hide what I had been doing all day.</a:t>
            </a:r>
            <a:endParaRPr lang="zh-CN" altLang="zh-CN" sz="1800" kern="100" dirty="0">
              <a:solidFill>
                <a:srgbClr val="000000"/>
              </a:solidFill>
              <a:effectLst/>
              <a:latin typeface="Times New Roman" panose="02020603050405020304" pitchFamily="18" charset="0"/>
              <a:ea typeface="Times New Roman" panose="02020603050405020304" pitchFamily="18" charset="0"/>
            </a:endParaRPr>
          </a:p>
          <a:p>
            <a:pPr marL="6350" marR="57785" indent="266700" algn="just">
              <a:lnSpc>
                <a:spcPct val="102000"/>
              </a:lnSpc>
              <a:spcAft>
                <a:spcPts val="50"/>
              </a:spcAft>
              <a:buNone/>
            </a:pPr>
            <a:r>
              <a:rPr lang="en-US" altLang="zh-CN" sz="1800" kern="100" dirty="0">
                <a:solidFill>
                  <a:srgbClr val="000000"/>
                </a:solidFill>
                <a:effectLst/>
                <a:latin typeface="Times New Roman" panose="02020603050405020304" pitchFamily="18" charset="0"/>
                <a:ea typeface="Times New Roman" panose="02020603050405020304" pitchFamily="18" charset="0"/>
              </a:rPr>
              <a:t>②I feel like </a:t>
            </a:r>
            <a:r>
              <a:rPr lang="en-US" altLang="zh-CN" sz="1800" u="sng" kern="100" dirty="0">
                <a:solidFill>
                  <a:srgbClr val="000000"/>
                </a:solidFill>
                <a:effectLst/>
                <a:uFill>
                  <a:solidFill>
                    <a:srgbClr val="000000"/>
                  </a:solidFill>
                </a:uFill>
                <a:latin typeface="Times New Roman" panose="02020603050405020304" pitchFamily="18" charset="0"/>
                <a:ea typeface="Times New Roman" panose="02020603050405020304" pitchFamily="18" charset="0"/>
              </a:rPr>
              <a:t>the online vibe was much more inclusive back then</a:t>
            </a:r>
            <a:r>
              <a:rPr lang="en-US" altLang="zh-CN" sz="1800" kern="100" dirty="0">
                <a:solidFill>
                  <a:srgbClr val="000000"/>
                </a:solidFill>
                <a:effectLst/>
                <a:latin typeface="Times New Roman" panose="02020603050405020304" pitchFamily="18" charset="0"/>
                <a:ea typeface="Times New Roman" panose="02020603050405020304" pitchFamily="18" charset="0"/>
              </a:rPr>
              <a:t>. I still remember the friendly debates about the various adaptations of </a:t>
            </a:r>
            <a:r>
              <a:rPr lang="en-US" altLang="zh-CN" sz="1800" i="1" kern="100" dirty="0">
                <a:solidFill>
                  <a:srgbClr val="000000"/>
                </a:solidFill>
                <a:effectLst/>
                <a:latin typeface="Times New Roman" panose="02020603050405020304" pitchFamily="18" charset="0"/>
                <a:ea typeface="Times New Roman" panose="02020603050405020304" pitchFamily="18" charset="0"/>
              </a:rPr>
              <a:t>Legends of the Condor Heroes</a:t>
            </a:r>
            <a:r>
              <a:rPr lang="en-US" altLang="zh-CN" sz="1800" kern="100" dirty="0">
                <a:solidFill>
                  <a:srgbClr val="000000"/>
                </a:solidFill>
                <a:effectLst/>
                <a:latin typeface="Times New Roman" panose="02020603050405020304" pitchFamily="18" charset="0"/>
                <a:ea typeface="Times New Roman" panose="02020603050405020304" pitchFamily="18" charset="0"/>
              </a:rPr>
              <a:t>. Everyone would share their thoughts and reasons. Just the other day, I saw a similar question on </a:t>
            </a:r>
            <a:r>
              <a:rPr lang="en-US" altLang="zh-CN" sz="1800" kern="100" dirty="0" err="1">
                <a:solidFill>
                  <a:srgbClr val="000000"/>
                </a:solidFill>
                <a:effectLst/>
                <a:latin typeface="Times New Roman" panose="02020603050405020304" pitchFamily="18" charset="0"/>
                <a:ea typeface="Times New Roman" panose="02020603050405020304" pitchFamily="18" charset="0"/>
              </a:rPr>
              <a:t>Xiaohongshu</a:t>
            </a:r>
            <a:r>
              <a:rPr lang="en-US" altLang="zh-CN" sz="1800" kern="100" dirty="0">
                <a:solidFill>
                  <a:srgbClr val="000000"/>
                </a:solidFill>
                <a:effectLst/>
                <a:latin typeface="Times New Roman" panose="02020603050405020304" pitchFamily="18" charset="0"/>
                <a:ea typeface="Times New Roman" panose="02020603050405020304" pitchFamily="18" charset="0"/>
              </a:rPr>
              <a:t>, but the discussion quickly turned into heated arguments. Back then, sharing resources for online novels or gaming strategies was common, but now, such requests can easily trigger online debates.</a:t>
            </a:r>
            <a:endParaRPr lang="zh-CN" altLang="zh-CN" sz="1800" kern="100" dirty="0">
              <a:solidFill>
                <a:srgbClr val="000000"/>
              </a:solidFill>
              <a:effectLst/>
              <a:latin typeface="Times New Roman" panose="02020603050405020304" pitchFamily="18" charset="0"/>
              <a:ea typeface="Times New Roman" panose="02020603050405020304" pitchFamily="18" charset="0"/>
            </a:endParaRPr>
          </a:p>
          <a:p>
            <a:pPr marL="6350" marR="57785" indent="266700" algn="just">
              <a:lnSpc>
                <a:spcPct val="102000"/>
              </a:lnSpc>
              <a:spcAft>
                <a:spcPts val="50"/>
              </a:spcAft>
              <a:buNone/>
            </a:pPr>
            <a:r>
              <a:rPr lang="en-US" altLang="zh-CN" sz="1800" kern="100" dirty="0">
                <a:solidFill>
                  <a:srgbClr val="000000"/>
                </a:solidFill>
                <a:effectLst/>
                <a:latin typeface="Times New Roman" panose="02020603050405020304" pitchFamily="18" charset="0"/>
                <a:ea typeface="Times New Roman" panose="02020603050405020304" pitchFamily="18" charset="0"/>
              </a:rPr>
              <a:t>③My parents loved playing Stephen Chow movies at home, which turned me into a belated fan of these classic 1990s Hong Kong comedies. At the core of his humor lies tragedy, yet his films also taught me simple values: be brave, be resilient, stay optimistic, and never give up on your dreams. To me, Stephen Chow feels like an old friend I’ve known for years</a:t>
            </a:r>
            <a:r>
              <a:rPr lang="en-US" altLang="zh-CN" sz="1800" kern="100" dirty="0">
                <a:solidFill>
                  <a:srgbClr val="000000"/>
                </a:solidFill>
                <a:effectLst/>
                <a:latin typeface="宋体" panose="02010600030101010101" pitchFamily="2" charset="-122"/>
                <a:ea typeface="Times New Roman" panose="02020603050405020304" pitchFamily="18" charset="0"/>
                <a:cs typeface="宋体" panose="02010600030101010101" pitchFamily="2" charset="-122"/>
              </a:rPr>
              <a:t>—</a:t>
            </a:r>
            <a:r>
              <a:rPr lang="en-US" altLang="zh-CN" sz="1800" kern="100" dirty="0">
                <a:solidFill>
                  <a:srgbClr val="000000"/>
                </a:solidFill>
                <a:effectLst/>
                <a:latin typeface="Times New Roman" panose="02020603050405020304" pitchFamily="18" charset="0"/>
                <a:ea typeface="Times New Roman" panose="02020603050405020304" pitchFamily="18" charset="0"/>
              </a:rPr>
              <a:t>a forever-young legend. I wish I had been born earlier, in that golden era.</a:t>
            </a:r>
            <a:endParaRPr lang="zh-CN" altLang="zh-CN" sz="1800" kern="100" dirty="0">
              <a:solidFill>
                <a:srgbClr val="000000"/>
              </a:solidFill>
              <a:effectLst/>
              <a:latin typeface="Times New Roman" panose="02020603050405020304" pitchFamily="18" charset="0"/>
              <a:ea typeface="Times New Roman" panose="02020603050405020304" pitchFamily="18" charset="0"/>
            </a:endParaRPr>
          </a:p>
          <a:p>
            <a:pPr marL="6350" marR="57785" indent="266700" algn="just">
              <a:lnSpc>
                <a:spcPct val="102000"/>
              </a:lnSpc>
              <a:spcAft>
                <a:spcPts val="50"/>
              </a:spcAft>
              <a:buNone/>
            </a:pPr>
            <a:r>
              <a:rPr lang="en-US" altLang="zh-CN" sz="1800" kern="100" dirty="0">
                <a:solidFill>
                  <a:srgbClr val="000000"/>
                </a:solidFill>
                <a:effectLst/>
                <a:latin typeface="Times New Roman" panose="02020603050405020304" pitchFamily="18" charset="0"/>
                <a:ea typeface="Times New Roman" panose="02020603050405020304" pitchFamily="18" charset="0"/>
              </a:rPr>
              <a:t>④I’d describe myself as a severe nostalgia ( </a:t>
            </a:r>
            <a:r>
              <a:rPr lang="zh-CN" altLang="zh-CN" sz="18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怀旧 </a:t>
            </a:r>
            <a:r>
              <a:rPr lang="en-US" altLang="zh-CN" sz="1800" kern="100" dirty="0">
                <a:solidFill>
                  <a:srgbClr val="000000"/>
                </a:solidFill>
                <a:effectLst/>
                <a:latin typeface="Times New Roman" panose="02020603050405020304" pitchFamily="18" charset="0"/>
                <a:ea typeface="Times New Roman" panose="02020603050405020304" pitchFamily="18" charset="0"/>
              </a:rPr>
              <a:t>) addict, especially when it comes to 90s architecture. Just looking at images of those buildings or walking near them brings me a sense of comfort. Though they’ve become relics of the past, nothing is truly forgotten.</a:t>
            </a:r>
            <a:endParaRPr lang="zh-CN" altLang="zh-CN" sz="1800" kern="100" dirty="0">
              <a:solidFill>
                <a:srgbClr val="000000"/>
              </a:solidFill>
              <a:effectLst/>
              <a:latin typeface="Times New Roman" panose="02020603050405020304" pitchFamily="18" charset="0"/>
              <a:ea typeface="Times New Roman" panose="02020603050405020304" pitchFamily="18" charset="0"/>
            </a:endParaRPr>
          </a:p>
        </p:txBody>
      </p:sp>
      <p:sp>
        <p:nvSpPr>
          <p:cNvPr id="12" name="椭圆 11"/>
          <p:cNvSpPr/>
          <p:nvPr/>
        </p:nvSpPr>
        <p:spPr>
          <a:xfrm>
            <a:off x="4606723" y="1967696"/>
            <a:ext cx="960699" cy="381965"/>
          </a:xfrm>
          <a:custGeom>
            <a:avLst/>
            <a:gdLst>
              <a:gd name="csX0" fmla="*/ 0 w 960699"/>
              <a:gd name="csY0" fmla="*/ 190983 h 381965"/>
              <a:gd name="csX1" fmla="*/ 480350 w 960699"/>
              <a:gd name="csY1" fmla="*/ 0 h 381965"/>
              <a:gd name="csX2" fmla="*/ 960700 w 960699"/>
              <a:gd name="csY2" fmla="*/ 190983 h 381965"/>
              <a:gd name="csX3" fmla="*/ 480350 w 960699"/>
              <a:gd name="csY3" fmla="*/ 381966 h 381965"/>
              <a:gd name="csX4" fmla="*/ 0 w 960699"/>
              <a:gd name="csY4" fmla="*/ 190983 h 381965"/>
            </a:gdLst>
            <a:ahLst/>
            <a:cxnLst>
              <a:cxn ang="0">
                <a:pos x="csX0" y="csY0"/>
              </a:cxn>
              <a:cxn ang="0">
                <a:pos x="csX1" y="csY1"/>
              </a:cxn>
              <a:cxn ang="0">
                <a:pos x="csX2" y="csY2"/>
              </a:cxn>
              <a:cxn ang="0">
                <a:pos x="csX3" y="csY3"/>
              </a:cxn>
              <a:cxn ang="0">
                <a:pos x="csX4" y="csY4"/>
              </a:cxn>
            </a:cxnLst>
            <a:rect l="l" t="t" r="r" b="b"/>
            <a:pathLst>
              <a:path w="960699" h="381965" extrusionOk="0">
                <a:moveTo>
                  <a:pt x="0" y="190983"/>
                </a:moveTo>
                <a:cubicBezTo>
                  <a:pt x="45281" y="85577"/>
                  <a:pt x="192805" y="4630"/>
                  <a:pt x="480350" y="0"/>
                </a:cubicBezTo>
                <a:cubicBezTo>
                  <a:pt x="765840" y="-11752"/>
                  <a:pt x="973332" y="65044"/>
                  <a:pt x="960700" y="190983"/>
                </a:cubicBezTo>
                <a:cubicBezTo>
                  <a:pt x="961526" y="312010"/>
                  <a:pt x="737356" y="351852"/>
                  <a:pt x="480350" y="381966"/>
                </a:cubicBezTo>
                <a:cubicBezTo>
                  <a:pt x="205380" y="378498"/>
                  <a:pt x="-5483" y="292471"/>
                  <a:pt x="0" y="190983"/>
                </a:cubicBezTo>
                <a:close/>
              </a:path>
            </a:pathLst>
          </a:cu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6505784" y="4470721"/>
            <a:ext cx="1966884" cy="381965"/>
          </a:xfrm>
          <a:custGeom>
            <a:avLst/>
            <a:gdLst>
              <a:gd name="csX0" fmla="*/ 0 w 1966884"/>
              <a:gd name="csY0" fmla="*/ 190983 h 381965"/>
              <a:gd name="csX1" fmla="*/ 983442 w 1966884"/>
              <a:gd name="csY1" fmla="*/ 0 h 381965"/>
              <a:gd name="csX2" fmla="*/ 1966884 w 1966884"/>
              <a:gd name="csY2" fmla="*/ 190983 h 381965"/>
              <a:gd name="csX3" fmla="*/ 983442 w 1966884"/>
              <a:gd name="csY3" fmla="*/ 381966 h 381965"/>
              <a:gd name="csX4" fmla="*/ 0 w 1966884"/>
              <a:gd name="csY4" fmla="*/ 190983 h 381965"/>
            </a:gdLst>
            <a:ahLst/>
            <a:cxnLst>
              <a:cxn ang="0">
                <a:pos x="csX0" y="csY0"/>
              </a:cxn>
              <a:cxn ang="0">
                <a:pos x="csX1" y="csY1"/>
              </a:cxn>
              <a:cxn ang="0">
                <a:pos x="csX2" y="csY2"/>
              </a:cxn>
              <a:cxn ang="0">
                <a:pos x="csX3" y="csY3"/>
              </a:cxn>
              <a:cxn ang="0">
                <a:pos x="csX4" y="csY4"/>
              </a:cxn>
            </a:cxnLst>
            <a:rect l="l" t="t" r="r" b="b"/>
            <a:pathLst>
              <a:path w="1966884" h="381965" extrusionOk="0">
                <a:moveTo>
                  <a:pt x="0" y="190983"/>
                </a:moveTo>
                <a:cubicBezTo>
                  <a:pt x="27817" y="85549"/>
                  <a:pt x="331430" y="22648"/>
                  <a:pt x="983442" y="0"/>
                </a:cubicBezTo>
                <a:cubicBezTo>
                  <a:pt x="1546782" y="-11752"/>
                  <a:pt x="1979516" y="65044"/>
                  <a:pt x="1966884" y="190983"/>
                </a:cubicBezTo>
                <a:cubicBezTo>
                  <a:pt x="1969281" y="341593"/>
                  <a:pt x="1520668" y="360468"/>
                  <a:pt x="983442" y="381966"/>
                </a:cubicBezTo>
                <a:cubicBezTo>
                  <a:pt x="430622" y="378498"/>
                  <a:pt x="-5483" y="292471"/>
                  <a:pt x="0" y="190983"/>
                </a:cubicBezTo>
                <a:close/>
              </a:path>
            </a:pathLst>
          </a:cu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椭圆 13"/>
          <p:cNvSpPr/>
          <p:nvPr/>
        </p:nvSpPr>
        <p:spPr>
          <a:xfrm>
            <a:off x="-439837" y="4762017"/>
            <a:ext cx="3229336" cy="381965"/>
          </a:xfrm>
          <a:custGeom>
            <a:avLst/>
            <a:gdLst>
              <a:gd name="csX0" fmla="*/ 0 w 3229336"/>
              <a:gd name="csY0" fmla="*/ 190983 h 381965"/>
              <a:gd name="csX1" fmla="*/ 1614668 w 3229336"/>
              <a:gd name="csY1" fmla="*/ 0 h 381965"/>
              <a:gd name="csX2" fmla="*/ 3229336 w 3229336"/>
              <a:gd name="csY2" fmla="*/ 190983 h 381965"/>
              <a:gd name="csX3" fmla="*/ 1614668 w 3229336"/>
              <a:gd name="csY3" fmla="*/ 381966 h 381965"/>
              <a:gd name="csX4" fmla="*/ 0 w 3229336"/>
              <a:gd name="csY4" fmla="*/ 190983 h 381965"/>
            </a:gdLst>
            <a:ahLst/>
            <a:cxnLst>
              <a:cxn ang="0">
                <a:pos x="csX0" y="csY0"/>
              </a:cxn>
              <a:cxn ang="0">
                <a:pos x="csX1" y="csY1"/>
              </a:cxn>
              <a:cxn ang="0">
                <a:pos x="csX2" y="csY2"/>
              </a:cxn>
              <a:cxn ang="0">
                <a:pos x="csX3" y="csY3"/>
              </a:cxn>
              <a:cxn ang="0">
                <a:pos x="csX4" y="csY4"/>
              </a:cxn>
            </a:cxnLst>
            <a:rect l="l" t="t" r="r" b="b"/>
            <a:pathLst>
              <a:path w="3229336" h="381965" extrusionOk="0">
                <a:moveTo>
                  <a:pt x="0" y="190983"/>
                </a:moveTo>
                <a:cubicBezTo>
                  <a:pt x="104969" y="85670"/>
                  <a:pt x="696179" y="5561"/>
                  <a:pt x="1614668" y="0"/>
                </a:cubicBezTo>
                <a:cubicBezTo>
                  <a:pt x="2526625" y="-11752"/>
                  <a:pt x="3241968" y="65044"/>
                  <a:pt x="3229336" y="190983"/>
                </a:cubicBezTo>
                <a:cubicBezTo>
                  <a:pt x="3239649" y="490609"/>
                  <a:pt x="2502022" y="365959"/>
                  <a:pt x="1614668" y="381966"/>
                </a:cubicBezTo>
                <a:cubicBezTo>
                  <a:pt x="713231" y="378498"/>
                  <a:pt x="-5483" y="292471"/>
                  <a:pt x="0" y="190983"/>
                </a:cubicBezTo>
                <a:close/>
              </a:path>
            </a:pathLst>
          </a:cu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8267062" y="264224"/>
            <a:ext cx="3924938" cy="6247864"/>
          </a:xfrm>
          <a:custGeom>
            <a:avLst/>
            <a:gdLst>
              <a:gd name="csX0" fmla="*/ 0 w 3924938"/>
              <a:gd name="csY0" fmla="*/ 0 h 6247864"/>
              <a:gd name="csX1" fmla="*/ 639204 w 3924938"/>
              <a:gd name="csY1" fmla="*/ 0 h 6247864"/>
              <a:gd name="csX2" fmla="*/ 1121411 w 3924938"/>
              <a:gd name="csY2" fmla="*/ 0 h 6247864"/>
              <a:gd name="csX3" fmla="*/ 1682116 w 3924938"/>
              <a:gd name="csY3" fmla="*/ 0 h 6247864"/>
              <a:gd name="csX4" fmla="*/ 2282071 w 3924938"/>
              <a:gd name="csY4" fmla="*/ 0 h 6247864"/>
              <a:gd name="csX5" fmla="*/ 2725028 w 3924938"/>
              <a:gd name="csY5" fmla="*/ 0 h 6247864"/>
              <a:gd name="csX6" fmla="*/ 3167986 w 3924938"/>
              <a:gd name="csY6" fmla="*/ 0 h 6247864"/>
              <a:gd name="csX7" fmla="*/ 3924938 w 3924938"/>
              <a:gd name="csY7" fmla="*/ 0 h 6247864"/>
              <a:gd name="csX8" fmla="*/ 3924938 w 3924938"/>
              <a:gd name="csY8" fmla="*/ 567988 h 6247864"/>
              <a:gd name="csX9" fmla="*/ 3924938 w 3924938"/>
              <a:gd name="csY9" fmla="*/ 1198454 h 6247864"/>
              <a:gd name="csX10" fmla="*/ 3924938 w 3924938"/>
              <a:gd name="csY10" fmla="*/ 1703963 h 6247864"/>
              <a:gd name="csX11" fmla="*/ 3924938 w 3924938"/>
              <a:gd name="csY11" fmla="*/ 2334429 h 6247864"/>
              <a:gd name="csX12" fmla="*/ 3924938 w 3924938"/>
              <a:gd name="csY12" fmla="*/ 2777460 h 6247864"/>
              <a:gd name="csX13" fmla="*/ 3924938 w 3924938"/>
              <a:gd name="csY13" fmla="*/ 3345447 h 6247864"/>
              <a:gd name="csX14" fmla="*/ 3924938 w 3924938"/>
              <a:gd name="csY14" fmla="*/ 3725999 h 6247864"/>
              <a:gd name="csX15" fmla="*/ 3924938 w 3924938"/>
              <a:gd name="csY15" fmla="*/ 4418944 h 6247864"/>
              <a:gd name="csX16" fmla="*/ 3924938 w 3924938"/>
              <a:gd name="csY16" fmla="*/ 4986931 h 6247864"/>
              <a:gd name="csX17" fmla="*/ 3924938 w 3924938"/>
              <a:gd name="csY17" fmla="*/ 5679876 h 6247864"/>
              <a:gd name="csX18" fmla="*/ 3924938 w 3924938"/>
              <a:gd name="csY18" fmla="*/ 6247864 h 6247864"/>
              <a:gd name="csX19" fmla="*/ 3442731 w 3924938"/>
              <a:gd name="csY19" fmla="*/ 6247864 h 6247864"/>
              <a:gd name="csX20" fmla="*/ 2803527 w 3924938"/>
              <a:gd name="csY20" fmla="*/ 6247864 h 6247864"/>
              <a:gd name="csX21" fmla="*/ 2242822 w 3924938"/>
              <a:gd name="csY21" fmla="*/ 6247864 h 6247864"/>
              <a:gd name="csX22" fmla="*/ 1799864 w 3924938"/>
              <a:gd name="csY22" fmla="*/ 6247864 h 6247864"/>
              <a:gd name="csX23" fmla="*/ 1239159 w 3924938"/>
              <a:gd name="csY23" fmla="*/ 6247864 h 6247864"/>
              <a:gd name="csX24" fmla="*/ 717703 w 3924938"/>
              <a:gd name="csY24" fmla="*/ 6247864 h 6247864"/>
              <a:gd name="csX25" fmla="*/ 0 w 3924938"/>
              <a:gd name="csY25" fmla="*/ 6247864 h 6247864"/>
              <a:gd name="csX26" fmla="*/ 0 w 3924938"/>
              <a:gd name="csY26" fmla="*/ 5742355 h 6247864"/>
              <a:gd name="csX27" fmla="*/ 0 w 3924938"/>
              <a:gd name="csY27" fmla="*/ 5049410 h 6247864"/>
              <a:gd name="csX28" fmla="*/ 0 w 3924938"/>
              <a:gd name="csY28" fmla="*/ 4418944 h 6247864"/>
              <a:gd name="csX29" fmla="*/ 0 w 3924938"/>
              <a:gd name="csY29" fmla="*/ 3913435 h 6247864"/>
              <a:gd name="csX30" fmla="*/ 0 w 3924938"/>
              <a:gd name="csY30" fmla="*/ 3532883 h 6247864"/>
              <a:gd name="csX31" fmla="*/ 0 w 3924938"/>
              <a:gd name="csY31" fmla="*/ 3027374 h 6247864"/>
              <a:gd name="csX32" fmla="*/ 0 w 3924938"/>
              <a:gd name="csY32" fmla="*/ 2396908 h 6247864"/>
              <a:gd name="csX33" fmla="*/ 0 w 3924938"/>
              <a:gd name="csY33" fmla="*/ 1703963 h 6247864"/>
              <a:gd name="csX34" fmla="*/ 0 w 3924938"/>
              <a:gd name="csY34" fmla="*/ 1323411 h 6247864"/>
              <a:gd name="csX35" fmla="*/ 0 w 3924938"/>
              <a:gd name="csY35" fmla="*/ 942859 h 6247864"/>
              <a:gd name="csX36" fmla="*/ 0 w 3924938"/>
              <a:gd name="csY36" fmla="*/ 0 h 624786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Lst>
            <a:rect l="l" t="t" r="r" b="b"/>
            <a:pathLst>
              <a:path w="3924938" h="6247864" fill="none" extrusionOk="0">
                <a:moveTo>
                  <a:pt x="0" y="0"/>
                </a:moveTo>
                <a:cubicBezTo>
                  <a:pt x="235270" y="-69213"/>
                  <a:pt x="370092" y="56979"/>
                  <a:pt x="639204" y="0"/>
                </a:cubicBezTo>
                <a:cubicBezTo>
                  <a:pt x="908316" y="-56979"/>
                  <a:pt x="1003433" y="37680"/>
                  <a:pt x="1121411" y="0"/>
                </a:cubicBezTo>
                <a:cubicBezTo>
                  <a:pt x="1239389" y="-37680"/>
                  <a:pt x="1472174" y="52503"/>
                  <a:pt x="1682116" y="0"/>
                </a:cubicBezTo>
                <a:cubicBezTo>
                  <a:pt x="1892058" y="-52503"/>
                  <a:pt x="2155694" y="69928"/>
                  <a:pt x="2282071" y="0"/>
                </a:cubicBezTo>
                <a:cubicBezTo>
                  <a:pt x="2408448" y="-69928"/>
                  <a:pt x="2599828" y="27528"/>
                  <a:pt x="2725028" y="0"/>
                </a:cubicBezTo>
                <a:cubicBezTo>
                  <a:pt x="2850228" y="-27528"/>
                  <a:pt x="3062884" y="40194"/>
                  <a:pt x="3167986" y="0"/>
                </a:cubicBezTo>
                <a:cubicBezTo>
                  <a:pt x="3273088" y="-40194"/>
                  <a:pt x="3737932" y="79368"/>
                  <a:pt x="3924938" y="0"/>
                </a:cubicBezTo>
                <a:cubicBezTo>
                  <a:pt x="3989832" y="123610"/>
                  <a:pt x="3891312" y="452730"/>
                  <a:pt x="3924938" y="567988"/>
                </a:cubicBezTo>
                <a:cubicBezTo>
                  <a:pt x="3958564" y="683246"/>
                  <a:pt x="3887177" y="1063146"/>
                  <a:pt x="3924938" y="1198454"/>
                </a:cubicBezTo>
                <a:cubicBezTo>
                  <a:pt x="3962699" y="1333762"/>
                  <a:pt x="3893398" y="1595643"/>
                  <a:pt x="3924938" y="1703963"/>
                </a:cubicBezTo>
                <a:cubicBezTo>
                  <a:pt x="3956478" y="1812283"/>
                  <a:pt x="3891199" y="2132382"/>
                  <a:pt x="3924938" y="2334429"/>
                </a:cubicBezTo>
                <a:cubicBezTo>
                  <a:pt x="3958677" y="2536476"/>
                  <a:pt x="3920777" y="2647426"/>
                  <a:pt x="3924938" y="2777460"/>
                </a:cubicBezTo>
                <a:cubicBezTo>
                  <a:pt x="3929099" y="2907494"/>
                  <a:pt x="3875170" y="3096849"/>
                  <a:pt x="3924938" y="3345447"/>
                </a:cubicBezTo>
                <a:cubicBezTo>
                  <a:pt x="3974706" y="3594045"/>
                  <a:pt x="3921532" y="3571754"/>
                  <a:pt x="3924938" y="3725999"/>
                </a:cubicBezTo>
                <a:cubicBezTo>
                  <a:pt x="3928344" y="3880244"/>
                  <a:pt x="3869541" y="4265894"/>
                  <a:pt x="3924938" y="4418944"/>
                </a:cubicBezTo>
                <a:cubicBezTo>
                  <a:pt x="3980335" y="4571994"/>
                  <a:pt x="3866515" y="4743051"/>
                  <a:pt x="3924938" y="4986931"/>
                </a:cubicBezTo>
                <a:cubicBezTo>
                  <a:pt x="3983361" y="5230811"/>
                  <a:pt x="3874509" y="5462860"/>
                  <a:pt x="3924938" y="5679876"/>
                </a:cubicBezTo>
                <a:cubicBezTo>
                  <a:pt x="3975367" y="5896892"/>
                  <a:pt x="3903414" y="6050188"/>
                  <a:pt x="3924938" y="6247864"/>
                </a:cubicBezTo>
                <a:cubicBezTo>
                  <a:pt x="3822777" y="6281388"/>
                  <a:pt x="3631855" y="6228174"/>
                  <a:pt x="3442731" y="6247864"/>
                </a:cubicBezTo>
                <a:cubicBezTo>
                  <a:pt x="3253607" y="6267554"/>
                  <a:pt x="2992002" y="6203435"/>
                  <a:pt x="2803527" y="6247864"/>
                </a:cubicBezTo>
                <a:cubicBezTo>
                  <a:pt x="2615052" y="6292293"/>
                  <a:pt x="2446945" y="6217704"/>
                  <a:pt x="2242822" y="6247864"/>
                </a:cubicBezTo>
                <a:cubicBezTo>
                  <a:pt x="2038700" y="6278024"/>
                  <a:pt x="1917350" y="6222065"/>
                  <a:pt x="1799864" y="6247864"/>
                </a:cubicBezTo>
                <a:cubicBezTo>
                  <a:pt x="1682378" y="6273663"/>
                  <a:pt x="1420141" y="6230168"/>
                  <a:pt x="1239159" y="6247864"/>
                </a:cubicBezTo>
                <a:cubicBezTo>
                  <a:pt x="1058177" y="6265560"/>
                  <a:pt x="953278" y="6216424"/>
                  <a:pt x="717703" y="6247864"/>
                </a:cubicBezTo>
                <a:cubicBezTo>
                  <a:pt x="482128" y="6279304"/>
                  <a:pt x="250286" y="6178061"/>
                  <a:pt x="0" y="6247864"/>
                </a:cubicBezTo>
                <a:cubicBezTo>
                  <a:pt x="-19949" y="6016011"/>
                  <a:pt x="47981" y="5867149"/>
                  <a:pt x="0" y="5742355"/>
                </a:cubicBezTo>
                <a:cubicBezTo>
                  <a:pt x="-47981" y="5617561"/>
                  <a:pt x="18839" y="5306995"/>
                  <a:pt x="0" y="5049410"/>
                </a:cubicBezTo>
                <a:cubicBezTo>
                  <a:pt x="-18839" y="4791825"/>
                  <a:pt x="8435" y="4718674"/>
                  <a:pt x="0" y="4418944"/>
                </a:cubicBezTo>
                <a:cubicBezTo>
                  <a:pt x="-8435" y="4119214"/>
                  <a:pt x="50673" y="4107621"/>
                  <a:pt x="0" y="3913435"/>
                </a:cubicBezTo>
                <a:cubicBezTo>
                  <a:pt x="-50673" y="3719249"/>
                  <a:pt x="2606" y="3615192"/>
                  <a:pt x="0" y="3532883"/>
                </a:cubicBezTo>
                <a:cubicBezTo>
                  <a:pt x="-2606" y="3450574"/>
                  <a:pt x="38002" y="3241065"/>
                  <a:pt x="0" y="3027374"/>
                </a:cubicBezTo>
                <a:cubicBezTo>
                  <a:pt x="-38002" y="2813683"/>
                  <a:pt x="19369" y="2671941"/>
                  <a:pt x="0" y="2396908"/>
                </a:cubicBezTo>
                <a:cubicBezTo>
                  <a:pt x="-19369" y="2121875"/>
                  <a:pt x="76221" y="2045633"/>
                  <a:pt x="0" y="1703963"/>
                </a:cubicBezTo>
                <a:cubicBezTo>
                  <a:pt x="-76221" y="1362294"/>
                  <a:pt x="3046" y="1441320"/>
                  <a:pt x="0" y="1323411"/>
                </a:cubicBezTo>
                <a:cubicBezTo>
                  <a:pt x="-3046" y="1205502"/>
                  <a:pt x="11111" y="1038675"/>
                  <a:pt x="0" y="942859"/>
                </a:cubicBezTo>
                <a:cubicBezTo>
                  <a:pt x="-11111" y="847043"/>
                  <a:pt x="60591" y="418975"/>
                  <a:pt x="0" y="0"/>
                </a:cubicBezTo>
                <a:close/>
              </a:path>
              <a:path w="3924938" h="6247864" stroke="0" extrusionOk="0">
                <a:moveTo>
                  <a:pt x="0" y="0"/>
                </a:moveTo>
                <a:cubicBezTo>
                  <a:pt x="105043" y="-21745"/>
                  <a:pt x="414137" y="1515"/>
                  <a:pt x="521456" y="0"/>
                </a:cubicBezTo>
                <a:cubicBezTo>
                  <a:pt x="628775" y="-1515"/>
                  <a:pt x="863701" y="36791"/>
                  <a:pt x="964413" y="0"/>
                </a:cubicBezTo>
                <a:cubicBezTo>
                  <a:pt x="1065125" y="-36791"/>
                  <a:pt x="1351141" y="14825"/>
                  <a:pt x="1603618" y="0"/>
                </a:cubicBezTo>
                <a:cubicBezTo>
                  <a:pt x="1856096" y="-14825"/>
                  <a:pt x="1917656" y="52111"/>
                  <a:pt x="2125074" y="0"/>
                </a:cubicBezTo>
                <a:cubicBezTo>
                  <a:pt x="2332492" y="-52111"/>
                  <a:pt x="2537364" y="52452"/>
                  <a:pt x="2646530" y="0"/>
                </a:cubicBezTo>
                <a:cubicBezTo>
                  <a:pt x="2755696" y="-52452"/>
                  <a:pt x="3031837" y="52007"/>
                  <a:pt x="3285734" y="0"/>
                </a:cubicBezTo>
                <a:cubicBezTo>
                  <a:pt x="3539631" y="-52007"/>
                  <a:pt x="3714346" y="66456"/>
                  <a:pt x="3924938" y="0"/>
                </a:cubicBezTo>
                <a:cubicBezTo>
                  <a:pt x="3982584" y="216885"/>
                  <a:pt x="3866181" y="419875"/>
                  <a:pt x="3924938" y="692945"/>
                </a:cubicBezTo>
                <a:cubicBezTo>
                  <a:pt x="3983695" y="966015"/>
                  <a:pt x="3920378" y="960829"/>
                  <a:pt x="3924938" y="1135975"/>
                </a:cubicBezTo>
                <a:cubicBezTo>
                  <a:pt x="3929498" y="1311121"/>
                  <a:pt x="3896448" y="1447722"/>
                  <a:pt x="3924938" y="1579006"/>
                </a:cubicBezTo>
                <a:cubicBezTo>
                  <a:pt x="3953428" y="1710290"/>
                  <a:pt x="3894977" y="1864799"/>
                  <a:pt x="3924938" y="2146993"/>
                </a:cubicBezTo>
                <a:cubicBezTo>
                  <a:pt x="3954899" y="2429187"/>
                  <a:pt x="3900848" y="2616314"/>
                  <a:pt x="3924938" y="2777460"/>
                </a:cubicBezTo>
                <a:cubicBezTo>
                  <a:pt x="3949028" y="2938606"/>
                  <a:pt x="3892309" y="2992179"/>
                  <a:pt x="3924938" y="3158011"/>
                </a:cubicBezTo>
                <a:cubicBezTo>
                  <a:pt x="3957567" y="3323843"/>
                  <a:pt x="3871888" y="3548359"/>
                  <a:pt x="3924938" y="3725999"/>
                </a:cubicBezTo>
                <a:cubicBezTo>
                  <a:pt x="3977988" y="3903639"/>
                  <a:pt x="3867173" y="4102159"/>
                  <a:pt x="3924938" y="4293987"/>
                </a:cubicBezTo>
                <a:cubicBezTo>
                  <a:pt x="3982703" y="4485815"/>
                  <a:pt x="3919994" y="4649955"/>
                  <a:pt x="3924938" y="4861974"/>
                </a:cubicBezTo>
                <a:cubicBezTo>
                  <a:pt x="3929882" y="5073993"/>
                  <a:pt x="3889843" y="5255516"/>
                  <a:pt x="3924938" y="5492440"/>
                </a:cubicBezTo>
                <a:cubicBezTo>
                  <a:pt x="3960033" y="5729364"/>
                  <a:pt x="3841228" y="5909564"/>
                  <a:pt x="3924938" y="6247864"/>
                </a:cubicBezTo>
                <a:cubicBezTo>
                  <a:pt x="3713565" y="6271546"/>
                  <a:pt x="3570930" y="6212561"/>
                  <a:pt x="3324983" y="6247864"/>
                </a:cubicBezTo>
                <a:cubicBezTo>
                  <a:pt x="3079037" y="6283167"/>
                  <a:pt x="3016397" y="6193601"/>
                  <a:pt x="2842777" y="6247864"/>
                </a:cubicBezTo>
                <a:cubicBezTo>
                  <a:pt x="2669157" y="6302127"/>
                  <a:pt x="2480076" y="6242549"/>
                  <a:pt x="2203572" y="6247864"/>
                </a:cubicBezTo>
                <a:cubicBezTo>
                  <a:pt x="1927068" y="6253179"/>
                  <a:pt x="1841848" y="6210018"/>
                  <a:pt x="1642867" y="6247864"/>
                </a:cubicBezTo>
                <a:cubicBezTo>
                  <a:pt x="1443887" y="6285710"/>
                  <a:pt x="1295970" y="6234065"/>
                  <a:pt x="1160660" y="6247864"/>
                </a:cubicBezTo>
                <a:cubicBezTo>
                  <a:pt x="1025350" y="6261663"/>
                  <a:pt x="773549" y="6212837"/>
                  <a:pt x="599955" y="6247864"/>
                </a:cubicBezTo>
                <a:cubicBezTo>
                  <a:pt x="426362" y="6282891"/>
                  <a:pt x="298706" y="6177030"/>
                  <a:pt x="0" y="6247864"/>
                </a:cubicBezTo>
                <a:cubicBezTo>
                  <a:pt x="-10744" y="6105930"/>
                  <a:pt x="34348" y="5948960"/>
                  <a:pt x="0" y="5867312"/>
                </a:cubicBezTo>
                <a:cubicBezTo>
                  <a:pt x="-34348" y="5785664"/>
                  <a:pt x="1631" y="5395472"/>
                  <a:pt x="0" y="5236846"/>
                </a:cubicBezTo>
                <a:cubicBezTo>
                  <a:pt x="-1631" y="5078220"/>
                  <a:pt x="36221" y="5005697"/>
                  <a:pt x="0" y="4793816"/>
                </a:cubicBezTo>
                <a:cubicBezTo>
                  <a:pt x="-36221" y="4581935"/>
                  <a:pt x="68971" y="4287119"/>
                  <a:pt x="0" y="4100871"/>
                </a:cubicBezTo>
                <a:cubicBezTo>
                  <a:pt x="-68971" y="3914624"/>
                  <a:pt x="53060" y="3791760"/>
                  <a:pt x="0" y="3595362"/>
                </a:cubicBezTo>
                <a:cubicBezTo>
                  <a:pt x="-53060" y="3398964"/>
                  <a:pt x="3143" y="3298944"/>
                  <a:pt x="0" y="3214810"/>
                </a:cubicBezTo>
                <a:cubicBezTo>
                  <a:pt x="-3143" y="3130676"/>
                  <a:pt x="45316" y="2836658"/>
                  <a:pt x="0" y="2584344"/>
                </a:cubicBezTo>
                <a:cubicBezTo>
                  <a:pt x="-45316" y="2332030"/>
                  <a:pt x="12933" y="2250967"/>
                  <a:pt x="0" y="2141313"/>
                </a:cubicBezTo>
                <a:cubicBezTo>
                  <a:pt x="-12933" y="2031659"/>
                  <a:pt x="27038" y="1744136"/>
                  <a:pt x="0" y="1510847"/>
                </a:cubicBezTo>
                <a:cubicBezTo>
                  <a:pt x="-27038" y="1277558"/>
                  <a:pt x="41104" y="1047815"/>
                  <a:pt x="0" y="817902"/>
                </a:cubicBezTo>
                <a:cubicBezTo>
                  <a:pt x="-41104" y="587990"/>
                  <a:pt x="67243" y="384137"/>
                  <a:pt x="0" y="0"/>
                </a:cubicBezTo>
                <a:close/>
              </a:path>
            </a:pathLst>
          </a:custGeom>
          <a:solidFill>
            <a:schemeClr val="bg1"/>
          </a:solidFill>
          <a:ln>
            <a:solidFill>
              <a:srgbClr val="BFDD48"/>
            </a:solidFill>
          </a:ln>
        </p:spPr>
        <p:txBody>
          <a:bodyPr wrap="square">
            <a:spAutoFit/>
          </a:bodyPr>
          <a:lstStyle/>
          <a:p>
            <a:r>
              <a:rPr lang="en-US" altLang="zh-CN" sz="2000" b="1" u="sng" dirty="0">
                <a:solidFill>
                  <a:srgbClr val="FF0000"/>
                </a:solidFill>
                <a:latin typeface="Calibri" panose="020F0502020204030204" pitchFamily="34" charset="0"/>
                <a:cs typeface="Calibri" panose="020F0502020204030204" pitchFamily="34" charset="0"/>
              </a:rPr>
              <a:t>T</a:t>
            </a:r>
            <a:r>
              <a:rPr lang="zh-CN" altLang="en-US" sz="2000" b="1" u="sng" dirty="0">
                <a:solidFill>
                  <a:srgbClr val="FF0000"/>
                </a:solidFill>
                <a:latin typeface="Calibri" panose="020F0502020204030204" pitchFamily="34" charset="0"/>
                <a:cs typeface="Calibri" panose="020F0502020204030204" pitchFamily="34" charset="0"/>
              </a:rPr>
              <a:t>he details of secretly surfing the Internet</a:t>
            </a:r>
            <a:r>
              <a:rPr lang="zh-CN" altLang="en-US" sz="2000" dirty="0">
                <a:latin typeface="Calibri" panose="020F0502020204030204" pitchFamily="34" charset="0"/>
                <a:cs typeface="Calibri" panose="020F0502020204030204" pitchFamily="34" charset="0"/>
              </a:rPr>
              <a:t>, carrying </a:t>
            </a:r>
            <a:r>
              <a:rPr lang="zh-CN" altLang="en-US" sz="2000" b="1" i="1" u="sng" dirty="0">
                <a:solidFill>
                  <a:srgbClr val="FF0000"/>
                </a:solidFill>
                <a:latin typeface="Calibri" panose="020F0502020204030204" pitchFamily="34" charset="0"/>
                <a:cs typeface="Calibri" panose="020F0502020204030204" pitchFamily="34" charset="0"/>
              </a:rPr>
              <a:t>a warm and nostalgic hue.</a:t>
            </a:r>
            <a:r>
              <a:rPr lang="en-US" altLang="zh-CN" sz="2000" b="1" i="1" u="sng" dirty="0">
                <a:solidFill>
                  <a:srgbClr val="FF0000"/>
                </a:solidFill>
                <a:latin typeface="Calibri" panose="020F0502020204030204" pitchFamily="34" charset="0"/>
                <a:cs typeface="Calibri" panose="020F0502020204030204" pitchFamily="34" charset="0"/>
              </a:rPr>
              <a:t>(24</a:t>
            </a:r>
            <a:r>
              <a:rPr lang="zh-CN" altLang="en-US" sz="2000" b="1" i="1" u="sng" dirty="0">
                <a:solidFill>
                  <a:srgbClr val="FF0000"/>
                </a:solidFill>
                <a:latin typeface="Calibri" panose="020F0502020204030204" pitchFamily="34" charset="0"/>
                <a:cs typeface="Calibri" panose="020F0502020204030204" pitchFamily="34" charset="0"/>
              </a:rPr>
              <a:t>题）</a:t>
            </a:r>
            <a:endParaRPr lang="zh-CN" altLang="en-US" sz="2000" b="1" i="1" u="sng" dirty="0">
              <a:solidFill>
                <a:srgbClr val="FF0000"/>
              </a:solidFill>
              <a:latin typeface="Calibri" panose="020F0502020204030204" pitchFamily="34" charset="0"/>
              <a:cs typeface="Calibri" panose="020F0502020204030204" pitchFamily="34" charset="0"/>
            </a:endParaRPr>
          </a:p>
          <a:p>
            <a:endParaRPr lang="en-GB" altLang="zh-CN" sz="2000" b="1" dirty="0">
              <a:latin typeface="Calibri" panose="020F0502020204030204" pitchFamily="34" charset="0"/>
              <a:cs typeface="Calibri" panose="020F0502020204030204" pitchFamily="34" charset="0"/>
            </a:endParaRPr>
          </a:p>
          <a:p>
            <a:r>
              <a:rPr lang="en-GB" altLang="zh-CN" sz="2000" b="1" u="sng" dirty="0">
                <a:solidFill>
                  <a:srgbClr val="FF0000"/>
                </a:solidFill>
                <a:latin typeface="Calibri" panose="020F0502020204030204" pitchFamily="34" charset="0"/>
                <a:cs typeface="Calibri" panose="020F0502020204030204" pitchFamily="34" charset="0"/>
              </a:rPr>
              <a:t>Changes in Online Environment</a:t>
            </a:r>
            <a:r>
              <a:rPr lang="zh-CN" altLang="en-US" sz="2000" b="1" u="sng" dirty="0">
                <a:solidFill>
                  <a:srgbClr val="FF0000"/>
                </a:solidFill>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 reveal</a:t>
            </a:r>
            <a:r>
              <a:rPr lang="en-US" altLang="zh-CN" sz="2000" dirty="0" err="1">
                <a:latin typeface="Calibri" panose="020F0502020204030204" pitchFamily="34" charset="0"/>
                <a:cs typeface="Calibri" panose="020F0502020204030204" pitchFamily="34" charset="0"/>
              </a:rPr>
              <a:t>ing</a:t>
            </a:r>
            <a:r>
              <a:rPr lang="zh-CN" altLang="en-US" sz="2000" dirty="0">
                <a:latin typeface="Calibri" panose="020F0502020204030204" pitchFamily="34" charset="0"/>
                <a:cs typeface="Calibri" panose="020F0502020204030204" pitchFamily="34" charset="0"/>
              </a:rPr>
              <a:t> a yearning for the past and a faint sense of loss towards the present</a:t>
            </a:r>
            <a:r>
              <a:rPr lang="en-US" altLang="zh-CN"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a:t>
            </a:r>
            <a:r>
              <a:rPr lang="en-US" altLang="zh-CN" sz="2000" dirty="0">
                <a:latin typeface="Calibri" panose="020F0502020204030204" pitchFamily="34" charset="0"/>
                <a:cs typeface="Calibri" panose="020F0502020204030204" pitchFamily="34" charset="0"/>
              </a:rPr>
              <a:t>25</a:t>
            </a:r>
            <a:r>
              <a:rPr lang="zh-CN" altLang="en-US" sz="2000" dirty="0">
                <a:latin typeface="Calibri" panose="020F0502020204030204" pitchFamily="34" charset="0"/>
                <a:cs typeface="Calibri" panose="020F0502020204030204" pitchFamily="34" charset="0"/>
              </a:rPr>
              <a:t>题）</a:t>
            </a:r>
            <a:endParaRPr lang="zh-CN" altLang="en-US" sz="2000" dirty="0">
              <a:latin typeface="Calibri" panose="020F0502020204030204" pitchFamily="34" charset="0"/>
              <a:cs typeface="Calibri" panose="020F0502020204030204" pitchFamily="34" charset="0"/>
            </a:endParaRPr>
          </a:p>
          <a:p>
            <a:endParaRPr lang="en-GB" altLang="zh-CN" sz="2000" b="1" dirty="0">
              <a:latin typeface="Calibri" panose="020F0502020204030204" pitchFamily="34" charset="0"/>
              <a:cs typeface="Calibri" panose="020F0502020204030204" pitchFamily="34" charset="0"/>
            </a:endParaRPr>
          </a:p>
          <a:p>
            <a:endParaRPr lang="en-GB" altLang="zh-CN" sz="2000" b="1" dirty="0">
              <a:latin typeface="Calibri" panose="020F0502020204030204" pitchFamily="34" charset="0"/>
              <a:cs typeface="Calibri" panose="020F0502020204030204" pitchFamily="34" charset="0"/>
            </a:endParaRPr>
          </a:p>
          <a:p>
            <a:endParaRPr lang="en-GB" altLang="zh-CN" sz="2000" b="1" dirty="0">
              <a:latin typeface="Calibri" panose="020F0502020204030204" pitchFamily="34" charset="0"/>
              <a:cs typeface="Calibri" panose="020F0502020204030204" pitchFamily="34" charset="0"/>
            </a:endParaRPr>
          </a:p>
          <a:p>
            <a:r>
              <a:rPr lang="en-GB" altLang="zh-CN" sz="2000" b="1" u="sng" dirty="0">
                <a:solidFill>
                  <a:srgbClr val="FF0000"/>
                </a:solidFill>
                <a:latin typeface="Calibri" panose="020F0502020204030204" pitchFamily="34" charset="0"/>
                <a:cs typeface="Calibri" panose="020F0502020204030204" pitchFamily="34" charset="0"/>
              </a:rPr>
              <a:t>Admiration for Stephen Chow’s Films</a:t>
            </a:r>
            <a:r>
              <a:rPr lang="zh-CN" altLang="en-US" sz="2000" b="1"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express</a:t>
            </a:r>
            <a:r>
              <a:rPr lang="en-US" altLang="zh-CN" sz="2000" dirty="0" err="1">
                <a:latin typeface="Calibri" panose="020F0502020204030204" pitchFamily="34" charset="0"/>
                <a:cs typeface="Calibri" panose="020F0502020204030204" pitchFamily="34" charset="0"/>
              </a:rPr>
              <a:t>ing</a:t>
            </a:r>
            <a:r>
              <a:rPr lang="zh-CN" altLang="en-US" sz="2000" dirty="0">
                <a:latin typeface="Calibri" panose="020F0502020204030204" pitchFamily="34" charset="0"/>
                <a:cs typeface="Calibri" panose="020F0502020204030204" pitchFamily="34" charset="0"/>
              </a:rPr>
              <a:t> a deep emotional connection（</a:t>
            </a:r>
            <a:r>
              <a:rPr lang="en-US" altLang="zh-CN" sz="2000" dirty="0">
                <a:latin typeface="Calibri" panose="020F0502020204030204" pitchFamily="34" charset="0"/>
                <a:cs typeface="Calibri" panose="020F0502020204030204" pitchFamily="34" charset="0"/>
              </a:rPr>
              <a:t>26</a:t>
            </a:r>
            <a:r>
              <a:rPr lang="zh-CN" altLang="en-US" sz="2000" dirty="0">
                <a:latin typeface="Calibri" panose="020F0502020204030204" pitchFamily="34" charset="0"/>
                <a:cs typeface="Calibri" panose="020F0502020204030204" pitchFamily="34" charset="0"/>
              </a:rPr>
              <a:t>题）</a:t>
            </a:r>
            <a:endParaRPr lang="zh-CN" altLang="en-US" sz="2000" dirty="0">
              <a:latin typeface="Calibri" panose="020F0502020204030204" pitchFamily="34" charset="0"/>
              <a:cs typeface="Calibri" panose="020F0502020204030204" pitchFamily="34" charset="0"/>
            </a:endParaRPr>
          </a:p>
          <a:p>
            <a:endParaRPr lang="en-GB" altLang="zh-CN" sz="2000" b="1" dirty="0">
              <a:latin typeface="Calibri" panose="020F0502020204030204" pitchFamily="34" charset="0"/>
              <a:cs typeface="Calibri" panose="020F0502020204030204" pitchFamily="34" charset="0"/>
            </a:endParaRPr>
          </a:p>
          <a:p>
            <a:endParaRPr lang="en-GB" altLang="zh-CN" sz="2000" b="1" dirty="0">
              <a:latin typeface="Calibri" panose="020F0502020204030204" pitchFamily="34" charset="0"/>
              <a:cs typeface="Calibri" panose="020F0502020204030204" pitchFamily="34" charset="0"/>
            </a:endParaRPr>
          </a:p>
          <a:p>
            <a:endParaRPr lang="en-GB" altLang="zh-CN" sz="2000" b="1" dirty="0">
              <a:latin typeface="Calibri" panose="020F0502020204030204" pitchFamily="34" charset="0"/>
              <a:cs typeface="Calibri" panose="020F0502020204030204" pitchFamily="34" charset="0"/>
            </a:endParaRPr>
          </a:p>
          <a:p>
            <a:r>
              <a:rPr lang="en-GB" altLang="zh-CN" sz="2000" b="1" u="sng" dirty="0">
                <a:solidFill>
                  <a:srgbClr val="FF0000"/>
                </a:solidFill>
                <a:latin typeface="Calibri" panose="020F0502020204030204" pitchFamily="34" charset="0"/>
                <a:cs typeface="Calibri" panose="020F0502020204030204" pitchFamily="34" charset="0"/>
              </a:rPr>
              <a:t>Nostalgia for 90s Architecture</a:t>
            </a:r>
            <a:endParaRPr lang="en-GB" altLang="zh-CN" sz="2000" b="1" u="sng" dirty="0">
              <a:solidFill>
                <a:srgbClr val="FF0000"/>
              </a:solidFill>
              <a:latin typeface="Calibri" panose="020F0502020204030204" pitchFamily="34" charset="0"/>
              <a:cs typeface="Calibri" panose="020F0502020204030204" pitchFamily="34" charset="0"/>
            </a:endParaRPr>
          </a:p>
          <a:p>
            <a:endParaRPr lang="en-GB" altLang="zh-CN" sz="2000" b="1" u="sng" dirty="0">
              <a:solidFill>
                <a:srgbClr val="FF0000"/>
              </a:solidFill>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27</a:t>
            </a:r>
            <a:r>
              <a:rPr lang="zh-CN" altLang="en-US" sz="2000" dirty="0">
                <a:latin typeface="Calibri" panose="020F0502020204030204" pitchFamily="34" charset="0"/>
                <a:cs typeface="Calibri" panose="020F0502020204030204" pitchFamily="34" charset="0"/>
              </a:rPr>
              <a:t> </a:t>
            </a:r>
            <a:r>
              <a:rPr lang="zh-CN" altLang="en-GB" sz="2000" dirty="0">
                <a:latin typeface="Calibri" panose="020F0502020204030204" pitchFamily="34" charset="0"/>
                <a:cs typeface="Calibri" panose="020F0502020204030204" pitchFamily="34" charset="0"/>
              </a:rPr>
              <a:t>主旨</a:t>
            </a:r>
            <a:endParaRPr lang="zh-CN" altLang="en-US" sz="2000" dirty="0">
              <a:latin typeface="Calibri" panose="020F0502020204030204" pitchFamily="34" charset="0"/>
              <a:cs typeface="Calibri" panose="020F0502020204030204" pitchFamily="34" charset="0"/>
            </a:endParaRPr>
          </a:p>
        </p:txBody>
      </p:sp>
      <p:sp>
        <p:nvSpPr>
          <p:cNvPr id="15" name="椭圆 14"/>
          <p:cNvSpPr/>
          <p:nvPr/>
        </p:nvSpPr>
        <p:spPr>
          <a:xfrm>
            <a:off x="3011346" y="5337858"/>
            <a:ext cx="3273707" cy="381965"/>
          </a:xfrm>
          <a:custGeom>
            <a:avLst/>
            <a:gdLst>
              <a:gd name="csX0" fmla="*/ 0 w 3273707"/>
              <a:gd name="csY0" fmla="*/ 190983 h 381965"/>
              <a:gd name="csX1" fmla="*/ 1636854 w 3273707"/>
              <a:gd name="csY1" fmla="*/ 0 h 381965"/>
              <a:gd name="csX2" fmla="*/ 3273708 w 3273707"/>
              <a:gd name="csY2" fmla="*/ 190983 h 381965"/>
              <a:gd name="csX3" fmla="*/ 1636854 w 3273707"/>
              <a:gd name="csY3" fmla="*/ 381966 h 381965"/>
              <a:gd name="csX4" fmla="*/ 0 w 3273707"/>
              <a:gd name="csY4" fmla="*/ 190983 h 381965"/>
            </a:gdLst>
            <a:ahLst/>
            <a:cxnLst>
              <a:cxn ang="0">
                <a:pos x="csX0" y="csY0"/>
              </a:cxn>
              <a:cxn ang="0">
                <a:pos x="csX1" y="csY1"/>
              </a:cxn>
              <a:cxn ang="0">
                <a:pos x="csX2" y="csY2"/>
              </a:cxn>
              <a:cxn ang="0">
                <a:pos x="csX3" y="csY3"/>
              </a:cxn>
              <a:cxn ang="0">
                <a:pos x="csX4" y="csY4"/>
              </a:cxn>
            </a:cxnLst>
            <a:rect l="l" t="t" r="r" b="b"/>
            <a:pathLst>
              <a:path w="3273707" h="381965" extrusionOk="0">
                <a:moveTo>
                  <a:pt x="0" y="190983"/>
                </a:moveTo>
                <a:cubicBezTo>
                  <a:pt x="126670" y="85704"/>
                  <a:pt x="711470" y="4446"/>
                  <a:pt x="1636854" y="0"/>
                </a:cubicBezTo>
                <a:cubicBezTo>
                  <a:pt x="2561064" y="-11752"/>
                  <a:pt x="3286340" y="65044"/>
                  <a:pt x="3273708" y="190983"/>
                </a:cubicBezTo>
                <a:cubicBezTo>
                  <a:pt x="3283672" y="484044"/>
                  <a:pt x="2524017" y="320723"/>
                  <a:pt x="1636854" y="381966"/>
                </a:cubicBezTo>
                <a:cubicBezTo>
                  <a:pt x="723164" y="378498"/>
                  <a:pt x="-5483" y="292471"/>
                  <a:pt x="0" y="190983"/>
                </a:cubicBezTo>
                <a:close/>
              </a:path>
            </a:pathLst>
          </a:cu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椭圆 15"/>
          <p:cNvSpPr/>
          <p:nvPr/>
        </p:nvSpPr>
        <p:spPr>
          <a:xfrm>
            <a:off x="636608" y="5896535"/>
            <a:ext cx="2696902" cy="381965"/>
          </a:xfrm>
          <a:custGeom>
            <a:avLst/>
            <a:gdLst>
              <a:gd name="csX0" fmla="*/ 0 w 2696902"/>
              <a:gd name="csY0" fmla="*/ 190983 h 381965"/>
              <a:gd name="csX1" fmla="*/ 1348451 w 2696902"/>
              <a:gd name="csY1" fmla="*/ 0 h 381965"/>
              <a:gd name="csX2" fmla="*/ 2696902 w 2696902"/>
              <a:gd name="csY2" fmla="*/ 190983 h 381965"/>
              <a:gd name="csX3" fmla="*/ 1348451 w 2696902"/>
              <a:gd name="csY3" fmla="*/ 381966 h 381965"/>
              <a:gd name="csX4" fmla="*/ 0 w 2696902"/>
              <a:gd name="csY4" fmla="*/ 190983 h 381965"/>
            </a:gdLst>
            <a:ahLst/>
            <a:cxnLst>
              <a:cxn ang="0">
                <a:pos x="csX0" y="csY0"/>
              </a:cxn>
              <a:cxn ang="0">
                <a:pos x="csX1" y="csY1"/>
              </a:cxn>
              <a:cxn ang="0">
                <a:pos x="csX2" y="csY2"/>
              </a:cxn>
              <a:cxn ang="0">
                <a:pos x="csX3" y="csY3"/>
              </a:cxn>
              <a:cxn ang="0">
                <a:pos x="csX4" y="csY4"/>
              </a:cxn>
            </a:cxnLst>
            <a:rect l="l" t="t" r="r" b="b"/>
            <a:pathLst>
              <a:path w="2696902" h="381965" extrusionOk="0">
                <a:moveTo>
                  <a:pt x="0" y="190983"/>
                </a:moveTo>
                <a:cubicBezTo>
                  <a:pt x="147973" y="85737"/>
                  <a:pt x="524938" y="16389"/>
                  <a:pt x="1348451" y="0"/>
                </a:cubicBezTo>
                <a:cubicBezTo>
                  <a:pt x="2113380" y="-11752"/>
                  <a:pt x="2709534" y="65044"/>
                  <a:pt x="2696902" y="190983"/>
                </a:cubicBezTo>
                <a:cubicBezTo>
                  <a:pt x="2704236" y="434526"/>
                  <a:pt x="2067536" y="288746"/>
                  <a:pt x="1348451" y="381966"/>
                </a:cubicBezTo>
                <a:cubicBezTo>
                  <a:pt x="594042" y="378498"/>
                  <a:pt x="-5483" y="292471"/>
                  <a:pt x="0" y="190983"/>
                </a:cubicBezTo>
                <a:close/>
              </a:path>
            </a:pathLst>
          </a:cu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椭圆 16"/>
          <p:cNvSpPr/>
          <p:nvPr/>
        </p:nvSpPr>
        <p:spPr>
          <a:xfrm>
            <a:off x="4943199" y="4779181"/>
            <a:ext cx="3273707" cy="381965"/>
          </a:xfrm>
          <a:custGeom>
            <a:avLst/>
            <a:gdLst>
              <a:gd name="csX0" fmla="*/ 0 w 3273707"/>
              <a:gd name="csY0" fmla="*/ 190983 h 381965"/>
              <a:gd name="csX1" fmla="*/ 1636854 w 3273707"/>
              <a:gd name="csY1" fmla="*/ 0 h 381965"/>
              <a:gd name="csX2" fmla="*/ 3273708 w 3273707"/>
              <a:gd name="csY2" fmla="*/ 190983 h 381965"/>
              <a:gd name="csX3" fmla="*/ 1636854 w 3273707"/>
              <a:gd name="csY3" fmla="*/ 381966 h 381965"/>
              <a:gd name="csX4" fmla="*/ 0 w 3273707"/>
              <a:gd name="csY4" fmla="*/ 190983 h 381965"/>
            </a:gdLst>
            <a:ahLst/>
            <a:cxnLst>
              <a:cxn ang="0">
                <a:pos x="csX0" y="csY0"/>
              </a:cxn>
              <a:cxn ang="0">
                <a:pos x="csX1" y="csY1"/>
              </a:cxn>
              <a:cxn ang="0">
                <a:pos x="csX2" y="csY2"/>
              </a:cxn>
              <a:cxn ang="0">
                <a:pos x="csX3" y="csY3"/>
              </a:cxn>
              <a:cxn ang="0">
                <a:pos x="csX4" y="csY4"/>
              </a:cxn>
            </a:cxnLst>
            <a:rect l="l" t="t" r="r" b="b"/>
            <a:pathLst>
              <a:path w="3273707" h="381965" extrusionOk="0">
                <a:moveTo>
                  <a:pt x="0" y="190983"/>
                </a:moveTo>
                <a:cubicBezTo>
                  <a:pt x="126670" y="85704"/>
                  <a:pt x="711470" y="4446"/>
                  <a:pt x="1636854" y="0"/>
                </a:cubicBezTo>
                <a:cubicBezTo>
                  <a:pt x="2561064" y="-11752"/>
                  <a:pt x="3286340" y="65044"/>
                  <a:pt x="3273708" y="190983"/>
                </a:cubicBezTo>
                <a:cubicBezTo>
                  <a:pt x="3283672" y="484044"/>
                  <a:pt x="2524017" y="320723"/>
                  <a:pt x="1636854" y="381966"/>
                </a:cubicBezTo>
                <a:cubicBezTo>
                  <a:pt x="723164" y="378498"/>
                  <a:pt x="-5483" y="292471"/>
                  <a:pt x="0" y="190983"/>
                </a:cubicBezTo>
                <a:close/>
              </a:path>
            </a:pathLst>
          </a:cu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文本框 18"/>
          <p:cNvSpPr txBox="1"/>
          <p:nvPr/>
        </p:nvSpPr>
        <p:spPr>
          <a:xfrm>
            <a:off x="46300" y="665738"/>
            <a:ext cx="8170605" cy="830997"/>
          </a:xfrm>
          <a:prstGeom prst="rect">
            <a:avLst/>
          </a:prstGeom>
          <a:solidFill>
            <a:srgbClr val="BFDD48"/>
          </a:solidFill>
        </p:spPr>
        <p:txBody>
          <a:bodyPr wrap="square">
            <a:spAutoFit/>
          </a:bodyPr>
          <a:lstStyle/>
          <a:p>
            <a:r>
              <a:rPr lang="zh-CN" altLang="en-US" sz="2400" dirty="0">
                <a:latin typeface="Calibri" panose="020F0502020204030204" pitchFamily="34" charset="0"/>
                <a:cs typeface="Calibri" panose="020F0502020204030204" pitchFamily="34" charset="0"/>
              </a:rPr>
              <a:t>The entire text is narrated in the first person, </a:t>
            </a:r>
            <a:r>
              <a:rPr lang="zh-CN" altLang="en-US" sz="2400" b="1" i="1" u="sng" dirty="0">
                <a:latin typeface="Calibri" panose="020F0502020204030204" pitchFamily="34" charset="0"/>
                <a:cs typeface="Calibri" panose="020F0502020204030204" pitchFamily="34" charset="0"/>
              </a:rPr>
              <a:t>filled with personal feelings and emotional expressions</a:t>
            </a:r>
            <a:r>
              <a:rPr lang="zh-CN" altLang="en-US" sz="2400" dirty="0">
                <a:latin typeface="Calibri" panose="020F0502020204030204" pitchFamily="34" charset="0"/>
                <a:cs typeface="Calibri" panose="020F0502020204030204" pitchFamily="34" charset="0"/>
              </a:rPr>
              <a:t>. </a:t>
            </a:r>
            <a:endParaRPr lang="en-US" altLang="zh-CN" sz="2400" dirty="0">
              <a:latin typeface="Calibri" panose="020F0502020204030204" pitchFamily="34" charset="0"/>
              <a:cs typeface="Calibri" panose="020F0502020204030204" pitchFamily="34" charset="0"/>
            </a:endParaRPr>
          </a:p>
        </p:txBody>
      </p:sp>
      <p:sp>
        <p:nvSpPr>
          <p:cNvPr id="20" name="文本框 19"/>
          <p:cNvSpPr txBox="1"/>
          <p:nvPr/>
        </p:nvSpPr>
        <p:spPr>
          <a:xfrm>
            <a:off x="46300" y="2765770"/>
            <a:ext cx="11936361" cy="830997"/>
          </a:xfrm>
          <a:prstGeom prst="rect">
            <a:avLst/>
          </a:prstGeom>
          <a:solidFill>
            <a:srgbClr val="BFDD48"/>
          </a:solidFill>
          <a:ln w="38100">
            <a:solidFill>
              <a:srgbClr val="BFDD48"/>
            </a:solidFill>
          </a:ln>
        </p:spPr>
        <p:txBody>
          <a:bodyPr wrap="square">
            <a:spAutoFit/>
          </a:bodyPr>
          <a:lstStyle/>
          <a:p>
            <a:r>
              <a:rPr lang="en-US" altLang="zh-CN" sz="2400" dirty="0">
                <a:latin typeface="Calibri" panose="020F0502020204030204" pitchFamily="34" charset="0"/>
                <a:cs typeface="Calibri" panose="020F0502020204030204" pitchFamily="34" charset="0"/>
              </a:rPr>
              <a:t>27. Which of the following best describes </a:t>
            </a:r>
            <a:r>
              <a:rPr lang="en-US" altLang="zh-CN" sz="2400" dirty="0">
                <a:highlight>
                  <a:srgbClr val="FFFF00"/>
                </a:highlight>
                <a:latin typeface="Calibri" panose="020F0502020204030204" pitchFamily="34" charset="0"/>
                <a:cs typeface="Calibri" panose="020F0502020204030204" pitchFamily="34" charset="0"/>
              </a:rPr>
              <a:t>the author’s overall tone </a:t>
            </a:r>
            <a:r>
              <a:rPr lang="en-US" altLang="zh-CN" sz="2400" dirty="0">
                <a:latin typeface="Calibri" panose="020F0502020204030204" pitchFamily="34" charset="0"/>
                <a:cs typeface="Calibri" panose="020F0502020204030204" pitchFamily="34" charset="0"/>
              </a:rPr>
              <a:t>in the passage?</a:t>
            </a:r>
            <a:endParaRPr lang="zh-CN" altLang="zh-CN"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A. Hopeful.	</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B. Emotional.		C. Humorous.		D. Critical. </a:t>
            </a:r>
            <a:endParaRPr lang="zh-CN" altLang="zh-CN" sz="2400" dirty="0">
              <a:latin typeface="Calibri" panose="020F0502020204030204" pitchFamily="34" charset="0"/>
              <a:cs typeface="Calibri" panose="020F0502020204030204" pitchFamily="34" charset="0"/>
            </a:endParaRPr>
          </a:p>
        </p:txBody>
      </p:sp>
      <p:grpSp>
        <p:nvGrpSpPr>
          <p:cNvPr id="21" name="组合 20"/>
          <p:cNvGrpSpPr/>
          <p:nvPr/>
        </p:nvGrpSpPr>
        <p:grpSpPr>
          <a:xfrm>
            <a:off x="2264306" y="3143093"/>
            <a:ext cx="525193" cy="453674"/>
            <a:chOff x="7122895" y="4497021"/>
            <a:chExt cx="517585" cy="557231"/>
          </a:xfrm>
        </p:grpSpPr>
        <p:sp>
          <p:nvSpPr>
            <p:cNvPr id="22" name="椭圆 21"/>
            <p:cNvSpPr/>
            <p:nvPr/>
          </p:nvSpPr>
          <p:spPr>
            <a:xfrm>
              <a:off x="7122895" y="4515101"/>
              <a:ext cx="517585" cy="53915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L 形 22"/>
            <p:cNvSpPr/>
            <p:nvPr/>
          </p:nvSpPr>
          <p:spPr>
            <a:xfrm rot="18161197">
              <a:off x="7229492" y="4594569"/>
              <a:ext cx="414068" cy="218971"/>
            </a:xfrm>
            <a:prstGeom prst="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上箭头标注 25"/>
          <p:cNvSpPr/>
          <p:nvPr/>
        </p:nvSpPr>
        <p:spPr>
          <a:xfrm>
            <a:off x="2296227" y="3510136"/>
            <a:ext cx="2310496" cy="1047216"/>
          </a:xfrm>
          <a:prstGeom prst="up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solidFill>
                  <a:schemeClr val="tx1"/>
                </a:solidFill>
                <a:latin typeface="Calibri" panose="020F0502020204030204" pitchFamily="34" charset="0"/>
                <a:cs typeface="Calibri" panose="020F0502020204030204" pitchFamily="34" charset="0"/>
              </a:rPr>
              <a:t>full</a:t>
            </a:r>
            <a:r>
              <a:rPr kumimoji="1" lang="zh-CN" altLang="en-US" dirty="0">
                <a:solidFill>
                  <a:schemeClr val="tx1"/>
                </a:solidFill>
                <a:latin typeface="Calibri" panose="020F0502020204030204" pitchFamily="34" charset="0"/>
                <a:cs typeface="Calibri" panose="020F0502020204030204" pitchFamily="34" charset="0"/>
              </a:rPr>
              <a:t> </a:t>
            </a:r>
            <a:r>
              <a:rPr kumimoji="1" lang="en-US" altLang="zh-CN" dirty="0">
                <a:solidFill>
                  <a:schemeClr val="tx1"/>
                </a:solidFill>
                <a:latin typeface="Calibri" panose="020F0502020204030204" pitchFamily="34" charset="0"/>
                <a:cs typeface="Calibri" panose="020F0502020204030204" pitchFamily="34" charset="0"/>
              </a:rPr>
              <a:t>of</a:t>
            </a:r>
            <a:r>
              <a:rPr kumimoji="1" lang="zh-CN" altLang="en-US" dirty="0">
                <a:solidFill>
                  <a:schemeClr val="tx1"/>
                </a:solidFill>
                <a:latin typeface="Calibri" panose="020F0502020204030204" pitchFamily="34" charset="0"/>
                <a:cs typeface="Calibri" panose="020F0502020204030204" pitchFamily="34" charset="0"/>
              </a:rPr>
              <a:t> </a:t>
            </a:r>
            <a:r>
              <a:rPr kumimoji="1" lang="en-US" altLang="zh-CN" dirty="0">
                <a:solidFill>
                  <a:schemeClr val="tx1"/>
                </a:solidFill>
                <a:latin typeface="Calibri" panose="020F0502020204030204" pitchFamily="34" charset="0"/>
                <a:cs typeface="Calibri" panose="020F0502020204030204" pitchFamily="34" charset="0"/>
              </a:rPr>
              <a:t>emotion</a:t>
            </a:r>
            <a:r>
              <a:rPr kumimoji="1" lang="zh-CN" altLang="en-US" dirty="0">
                <a:solidFill>
                  <a:schemeClr val="tx1"/>
                </a:solidFill>
                <a:latin typeface="Calibri" panose="020F0502020204030204" pitchFamily="34" charset="0"/>
                <a:cs typeface="Calibri" panose="020F0502020204030204" pitchFamily="34" charset="0"/>
              </a:rPr>
              <a:t> </a:t>
            </a:r>
            <a:endParaRPr kumimoji="1" lang="en-US" altLang="zh-CN" dirty="0">
              <a:solidFill>
                <a:schemeClr val="tx1"/>
              </a:solidFill>
              <a:latin typeface="Calibri" panose="020F0502020204030204" pitchFamily="34" charset="0"/>
              <a:cs typeface="Calibri" panose="020F0502020204030204" pitchFamily="34" charset="0"/>
            </a:endParaRPr>
          </a:p>
          <a:p>
            <a:pPr algn="ctr"/>
            <a:r>
              <a:rPr lang="zh-CN" altLang="en-US" sz="1400" b="1" dirty="0">
                <a:solidFill>
                  <a:schemeClr val="tx1"/>
                </a:solidFill>
                <a:latin typeface="Calibri" panose="020F0502020204030204" pitchFamily="34" charset="0"/>
                <a:cs typeface="Calibri" panose="020F0502020204030204" pitchFamily="34" charset="0"/>
              </a:rPr>
              <a:t>充满个人情感的；动情的</a:t>
            </a:r>
            <a:endParaRPr kumimoji="1" lang="zh-CN" altLang="en-US" sz="1400" dirty="0">
              <a:solidFill>
                <a:schemeClr val="tx1"/>
              </a:solidFill>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anim calcmode="lin" valueType="num">
                                      <p:cBhvr additive="base">
                                        <p:cTn id="19"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10" end="10"/>
                                            </p:txEl>
                                          </p:spTgt>
                                        </p:tgtEl>
                                        <p:attrNameLst>
                                          <p:attrName>style.visibility</p:attrName>
                                        </p:attrNameLst>
                                      </p:cBhvr>
                                      <p:to>
                                        <p:strVal val="visible"/>
                                      </p:to>
                                    </p:set>
                                    <p:anim calcmode="lin" valueType="num">
                                      <p:cBhvr additive="base">
                                        <p:cTn id="25" dur="500" fill="hold"/>
                                        <p:tgtEl>
                                          <p:spTgt spid="6">
                                            <p:txEl>
                                              <p:pRg st="10" end="1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12" end="12"/>
                                            </p:txEl>
                                          </p:spTgt>
                                        </p:tgtEl>
                                        <p:attrNameLst>
                                          <p:attrName>style.visibility</p:attrName>
                                        </p:attrNameLst>
                                      </p:cBhvr>
                                      <p:to>
                                        <p:strVal val="visible"/>
                                      </p:to>
                                    </p:set>
                                    <p:anim calcmode="lin" valueType="num">
                                      <p:cBhvr additive="base">
                                        <p:cTn id="31" dur="500" fill="hold"/>
                                        <p:tgtEl>
                                          <p:spTgt spid="6">
                                            <p:txEl>
                                              <p:pRg st="12" end="1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checkerboard(across)">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ppt_x"/>
                                          </p:val>
                                        </p:tav>
                                        <p:tav tm="100000">
                                          <p:val>
                                            <p:strVal val="#ppt_x"/>
                                          </p:val>
                                        </p:tav>
                                      </p:tavLst>
                                    </p:anim>
                                    <p:anim calcmode="lin" valueType="num">
                                      <p:cBhvr additive="base">
                                        <p:cTn id="4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dissolve">
                                      <p:cBhvr>
                                        <p:cTn id="48" dur="5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dissolve">
                                      <p:cBhvr>
                                        <p:cTn id="53" dur="500"/>
                                        <p:tgtEl>
                                          <p:spTgt spid="13"/>
                                        </p:tgtEl>
                                      </p:cBhvr>
                                    </p:animEffect>
                                  </p:childTnLst>
                                </p:cTn>
                              </p:par>
                            </p:childTnLst>
                          </p:cTn>
                        </p:par>
                      </p:childTnLst>
                    </p:cTn>
                  </p:par>
                  <p:par>
                    <p:cTn id="54" fill="hold">
                      <p:stCondLst>
                        <p:cond delay="indefinite"/>
                      </p:stCondLst>
                      <p:childTnLst>
                        <p:par>
                          <p:cTn id="55" fill="hold">
                            <p:stCondLst>
                              <p:cond delay="0"/>
                            </p:stCondLst>
                            <p:childTnLst>
                              <p:par>
                                <p:cTn id="56" presetID="9" presetClass="entr" presetSubtype="0"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dissolve">
                                      <p:cBhvr>
                                        <p:cTn id="58" dur="5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dissolve">
                                      <p:cBhvr>
                                        <p:cTn id="63" dur="500"/>
                                        <p:tgtEl>
                                          <p:spTgt spid="17"/>
                                        </p:tgtEl>
                                      </p:cBhvr>
                                    </p:animEffect>
                                  </p:childTnLst>
                                </p:cTn>
                              </p:par>
                            </p:childTnLst>
                          </p:cTn>
                        </p:par>
                      </p:childTnLst>
                    </p:cTn>
                  </p:par>
                  <p:par>
                    <p:cTn id="64" fill="hold">
                      <p:stCondLst>
                        <p:cond delay="indefinite"/>
                      </p:stCondLst>
                      <p:childTnLst>
                        <p:par>
                          <p:cTn id="65" fill="hold">
                            <p:stCondLst>
                              <p:cond delay="0"/>
                            </p:stCondLst>
                            <p:childTnLst>
                              <p:par>
                                <p:cTn id="66" presetID="5" presetClass="entr" presetSubtype="10" fill="hold" grpId="0" nodeType="click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checkerboard(across)">
                                      <p:cBhvr>
                                        <p:cTn id="68" dur="500"/>
                                        <p:tgtEl>
                                          <p:spTgt spid="15"/>
                                        </p:tgtEl>
                                      </p:cBhvr>
                                    </p:animEffect>
                                  </p:childTnLst>
                                </p:cTn>
                              </p:par>
                            </p:childTnLst>
                          </p:cTn>
                        </p:par>
                      </p:childTnLst>
                    </p:cTn>
                  </p:par>
                  <p:par>
                    <p:cTn id="69" fill="hold">
                      <p:stCondLst>
                        <p:cond delay="indefinite"/>
                      </p:stCondLst>
                      <p:childTnLst>
                        <p:par>
                          <p:cTn id="70" fill="hold">
                            <p:stCondLst>
                              <p:cond delay="0"/>
                            </p:stCondLst>
                            <p:childTnLst>
                              <p:par>
                                <p:cTn id="71" presetID="5" presetClass="entr" presetSubtype="10"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checkerboard(across)">
                                      <p:cBhvr>
                                        <p:cTn id="73" dur="500"/>
                                        <p:tgtEl>
                                          <p:spTgt spid="16"/>
                                        </p:tgtEl>
                                      </p:cBhvr>
                                    </p:animEffect>
                                  </p:childTnLst>
                                </p:cTn>
                              </p:par>
                            </p:childTnLst>
                          </p:cTn>
                        </p:par>
                      </p:childTnLst>
                    </p:cTn>
                  </p:par>
                  <p:par>
                    <p:cTn id="74" fill="hold">
                      <p:stCondLst>
                        <p:cond delay="indefinite"/>
                      </p:stCondLst>
                      <p:childTnLst>
                        <p:par>
                          <p:cTn id="75" fill="hold">
                            <p:stCondLst>
                              <p:cond delay="0"/>
                            </p:stCondLst>
                            <p:childTnLst>
                              <p:par>
                                <p:cTn id="76" presetID="5" presetClass="entr" presetSubtype="10" fill="hold" grpId="0" nodeType="click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checkerboard(across)">
                                      <p:cBhvr>
                                        <p:cTn id="78" dur="500"/>
                                        <p:tgtEl>
                                          <p:spTgt spid="26"/>
                                        </p:tgtEl>
                                      </p:cBhvr>
                                    </p:animEffect>
                                  </p:childTnLst>
                                </p:cTn>
                              </p:par>
                            </p:childTnLst>
                          </p:cTn>
                        </p:par>
                      </p:childTnLst>
                    </p:cTn>
                  </p:par>
                  <p:par>
                    <p:cTn id="79" fill="hold">
                      <p:stCondLst>
                        <p:cond delay="indefinite"/>
                      </p:stCondLst>
                      <p:childTnLst>
                        <p:par>
                          <p:cTn id="80" fill="hold">
                            <p:stCondLst>
                              <p:cond delay="0"/>
                            </p:stCondLst>
                            <p:childTnLst>
                              <p:par>
                                <p:cTn id="81" presetID="5" presetClass="entr" presetSubtype="10" fill="hold" nodeType="click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checkerboard(across)">
                                      <p:cBhvr>
                                        <p:cTn id="8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9" grpId="0" animBg="1"/>
      <p:bldP spid="20" grpId="0" animBg="1"/>
      <p:bldP spid="2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l="11036" t="218" r="70827" b="86179"/>
          <a:stretch>
            <a:fillRect/>
          </a:stretch>
        </p:blipFill>
        <p:spPr>
          <a:xfrm>
            <a:off x="5245376" y="4942439"/>
            <a:ext cx="932898" cy="932898"/>
          </a:xfrm>
          <a:custGeom>
            <a:avLst/>
            <a:gdLst>
              <a:gd name="csX0" fmla="*/ 466449 w 932898"/>
              <a:gd name="csY0" fmla="*/ 0 h 932898"/>
              <a:gd name="csX1" fmla="*/ 932898 w 932898"/>
              <a:gd name="csY1" fmla="*/ 466449 h 932898"/>
              <a:gd name="csX2" fmla="*/ 466449 w 932898"/>
              <a:gd name="csY2" fmla="*/ 932898 h 932898"/>
              <a:gd name="csX3" fmla="*/ 0 w 932898"/>
              <a:gd name="csY3" fmla="*/ 466449 h 932898"/>
              <a:gd name="csX4" fmla="*/ 466449 w 932898"/>
              <a:gd name="csY4" fmla="*/ 0 h 932898"/>
            </a:gdLst>
            <a:ahLst/>
            <a:cxnLst>
              <a:cxn ang="0">
                <a:pos x="csX0" y="csY0"/>
              </a:cxn>
              <a:cxn ang="0">
                <a:pos x="csX1" y="csY1"/>
              </a:cxn>
              <a:cxn ang="0">
                <a:pos x="csX2" y="csY2"/>
              </a:cxn>
              <a:cxn ang="0">
                <a:pos x="csX3" y="csY3"/>
              </a:cxn>
              <a:cxn ang="0">
                <a:pos x="csX4" y="csY4"/>
              </a:cxn>
            </a:cxnLst>
            <a:rect l="l" t="t" r="r" b="b"/>
            <a:pathLst>
              <a:path w="932898" h="932898">
                <a:moveTo>
                  <a:pt x="466449" y="0"/>
                </a:moveTo>
                <a:cubicBezTo>
                  <a:pt x="724062" y="0"/>
                  <a:pt x="932898" y="208836"/>
                  <a:pt x="932898" y="466449"/>
                </a:cubicBezTo>
                <a:cubicBezTo>
                  <a:pt x="932898" y="724062"/>
                  <a:pt x="724062" y="932898"/>
                  <a:pt x="466449" y="932898"/>
                </a:cubicBezTo>
                <a:cubicBezTo>
                  <a:pt x="208836" y="932898"/>
                  <a:pt x="0" y="724062"/>
                  <a:pt x="0" y="466449"/>
                </a:cubicBezTo>
                <a:cubicBezTo>
                  <a:pt x="0" y="208836"/>
                  <a:pt x="208836" y="0"/>
                  <a:pt x="466449" y="0"/>
                </a:cubicBezTo>
                <a:close/>
              </a:path>
            </a:pathLst>
          </a:custGeom>
        </p:spPr>
      </p:pic>
      <p:pic>
        <p:nvPicPr>
          <p:cNvPr id="75" name="图片 74"/>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67692" t="1804" r="14171" b="84593"/>
          <a:stretch>
            <a:fillRect/>
          </a:stretch>
        </p:blipFill>
        <p:spPr>
          <a:xfrm>
            <a:off x="10517188" y="346075"/>
            <a:ext cx="618399" cy="618399"/>
          </a:xfrm>
          <a:custGeom>
            <a:avLst/>
            <a:gdLst>
              <a:gd name="csX0" fmla="*/ 466449 w 932898"/>
              <a:gd name="csY0" fmla="*/ 0 h 932898"/>
              <a:gd name="csX1" fmla="*/ 932898 w 932898"/>
              <a:gd name="csY1" fmla="*/ 466449 h 932898"/>
              <a:gd name="csX2" fmla="*/ 466449 w 932898"/>
              <a:gd name="csY2" fmla="*/ 932898 h 932898"/>
              <a:gd name="csX3" fmla="*/ 0 w 932898"/>
              <a:gd name="csY3" fmla="*/ 466449 h 932898"/>
              <a:gd name="csX4" fmla="*/ 466449 w 932898"/>
              <a:gd name="csY4" fmla="*/ 0 h 932898"/>
            </a:gdLst>
            <a:ahLst/>
            <a:cxnLst>
              <a:cxn ang="0">
                <a:pos x="csX0" y="csY0"/>
              </a:cxn>
              <a:cxn ang="0">
                <a:pos x="csX1" y="csY1"/>
              </a:cxn>
              <a:cxn ang="0">
                <a:pos x="csX2" y="csY2"/>
              </a:cxn>
              <a:cxn ang="0">
                <a:pos x="csX3" y="csY3"/>
              </a:cxn>
              <a:cxn ang="0">
                <a:pos x="csX4" y="csY4"/>
              </a:cxn>
            </a:cxnLst>
            <a:rect l="l" t="t" r="r" b="b"/>
            <a:pathLst>
              <a:path w="932898" h="932898">
                <a:moveTo>
                  <a:pt x="466449" y="0"/>
                </a:moveTo>
                <a:cubicBezTo>
                  <a:pt x="724062" y="0"/>
                  <a:pt x="932898" y="208836"/>
                  <a:pt x="932898" y="466449"/>
                </a:cubicBezTo>
                <a:cubicBezTo>
                  <a:pt x="932898" y="724062"/>
                  <a:pt x="724062" y="932898"/>
                  <a:pt x="466449" y="932898"/>
                </a:cubicBezTo>
                <a:cubicBezTo>
                  <a:pt x="208836" y="932898"/>
                  <a:pt x="0" y="724062"/>
                  <a:pt x="0" y="466449"/>
                </a:cubicBezTo>
                <a:cubicBezTo>
                  <a:pt x="0" y="208836"/>
                  <a:pt x="208836" y="0"/>
                  <a:pt x="466449" y="0"/>
                </a:cubicBezTo>
                <a:close/>
              </a:path>
            </a:pathLst>
          </a:custGeom>
        </p:spPr>
      </p:pic>
      <p:pic>
        <p:nvPicPr>
          <p:cNvPr id="76" name="图片 75"/>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6740" t="2195" r="48404" b="86663"/>
          <a:stretch>
            <a:fillRect/>
          </a:stretch>
        </p:blipFill>
        <p:spPr>
          <a:xfrm>
            <a:off x="537990" y="3154881"/>
            <a:ext cx="764140" cy="764140"/>
          </a:xfrm>
          <a:custGeom>
            <a:avLst/>
            <a:gdLst>
              <a:gd name="csX0" fmla="*/ 382070 w 764140"/>
              <a:gd name="csY0" fmla="*/ 0 h 764140"/>
              <a:gd name="csX1" fmla="*/ 764140 w 764140"/>
              <a:gd name="csY1" fmla="*/ 382070 h 764140"/>
              <a:gd name="csX2" fmla="*/ 382070 w 764140"/>
              <a:gd name="csY2" fmla="*/ 764140 h 764140"/>
              <a:gd name="csX3" fmla="*/ 0 w 764140"/>
              <a:gd name="csY3" fmla="*/ 382070 h 764140"/>
              <a:gd name="csX4" fmla="*/ 382070 w 764140"/>
              <a:gd name="csY4" fmla="*/ 0 h 764140"/>
            </a:gdLst>
            <a:ahLst/>
            <a:cxnLst>
              <a:cxn ang="0">
                <a:pos x="csX0" y="csY0"/>
              </a:cxn>
              <a:cxn ang="0">
                <a:pos x="csX1" y="csY1"/>
              </a:cxn>
              <a:cxn ang="0">
                <a:pos x="csX2" y="csY2"/>
              </a:cxn>
              <a:cxn ang="0">
                <a:pos x="csX3" y="csY3"/>
              </a:cxn>
              <a:cxn ang="0">
                <a:pos x="csX4" y="csY4"/>
              </a:cxn>
            </a:cxnLst>
            <a:rect l="l" t="t" r="r" b="b"/>
            <a:pathLst>
              <a:path w="764140" h="764140">
                <a:moveTo>
                  <a:pt x="382070" y="0"/>
                </a:moveTo>
                <a:cubicBezTo>
                  <a:pt x="593081" y="0"/>
                  <a:pt x="764140" y="171059"/>
                  <a:pt x="764140" y="382070"/>
                </a:cubicBezTo>
                <a:cubicBezTo>
                  <a:pt x="764140" y="593081"/>
                  <a:pt x="593081" y="764140"/>
                  <a:pt x="382070" y="764140"/>
                </a:cubicBezTo>
                <a:cubicBezTo>
                  <a:pt x="171059" y="764140"/>
                  <a:pt x="0" y="593081"/>
                  <a:pt x="0" y="382070"/>
                </a:cubicBezTo>
                <a:cubicBezTo>
                  <a:pt x="0" y="171059"/>
                  <a:pt x="171059" y="0"/>
                  <a:pt x="382070" y="0"/>
                </a:cubicBezTo>
                <a:close/>
              </a:path>
            </a:pathLst>
          </a:custGeom>
        </p:spPr>
      </p:pic>
      <p:pic>
        <p:nvPicPr>
          <p:cNvPr id="77" name="图片 76"/>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51734" t="3351" r="33409" b="85507"/>
          <a:stretch>
            <a:fillRect/>
          </a:stretch>
        </p:blipFill>
        <p:spPr>
          <a:xfrm>
            <a:off x="10753517" y="3264077"/>
            <a:ext cx="764140" cy="764140"/>
          </a:xfrm>
          <a:custGeom>
            <a:avLst/>
            <a:gdLst>
              <a:gd name="csX0" fmla="*/ 382070 w 764140"/>
              <a:gd name="csY0" fmla="*/ 0 h 764140"/>
              <a:gd name="csX1" fmla="*/ 764140 w 764140"/>
              <a:gd name="csY1" fmla="*/ 382070 h 764140"/>
              <a:gd name="csX2" fmla="*/ 382070 w 764140"/>
              <a:gd name="csY2" fmla="*/ 764140 h 764140"/>
              <a:gd name="csX3" fmla="*/ 0 w 764140"/>
              <a:gd name="csY3" fmla="*/ 382070 h 764140"/>
              <a:gd name="csX4" fmla="*/ 382070 w 764140"/>
              <a:gd name="csY4" fmla="*/ 0 h 764140"/>
            </a:gdLst>
            <a:ahLst/>
            <a:cxnLst>
              <a:cxn ang="0">
                <a:pos x="csX0" y="csY0"/>
              </a:cxn>
              <a:cxn ang="0">
                <a:pos x="csX1" y="csY1"/>
              </a:cxn>
              <a:cxn ang="0">
                <a:pos x="csX2" y="csY2"/>
              </a:cxn>
              <a:cxn ang="0">
                <a:pos x="csX3" y="csY3"/>
              </a:cxn>
              <a:cxn ang="0">
                <a:pos x="csX4" y="csY4"/>
              </a:cxn>
            </a:cxnLst>
            <a:rect l="l" t="t" r="r" b="b"/>
            <a:pathLst>
              <a:path w="764140" h="764140">
                <a:moveTo>
                  <a:pt x="382070" y="0"/>
                </a:moveTo>
                <a:cubicBezTo>
                  <a:pt x="593081" y="0"/>
                  <a:pt x="764140" y="171059"/>
                  <a:pt x="764140" y="382070"/>
                </a:cubicBezTo>
                <a:cubicBezTo>
                  <a:pt x="764140" y="593081"/>
                  <a:pt x="593081" y="764140"/>
                  <a:pt x="382070" y="764140"/>
                </a:cubicBezTo>
                <a:cubicBezTo>
                  <a:pt x="171059" y="764140"/>
                  <a:pt x="0" y="593081"/>
                  <a:pt x="0" y="382070"/>
                </a:cubicBezTo>
                <a:cubicBezTo>
                  <a:pt x="0" y="171059"/>
                  <a:pt x="171059" y="0"/>
                  <a:pt x="382070" y="0"/>
                </a:cubicBezTo>
                <a:close/>
              </a:path>
            </a:pathLst>
          </a:custGeom>
        </p:spPr>
      </p:pic>
      <p:pic>
        <p:nvPicPr>
          <p:cNvPr id="79" name="图片 78"/>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10841" r="85144" b="78016"/>
          <a:stretch>
            <a:fillRect/>
          </a:stretch>
        </p:blipFill>
        <p:spPr>
          <a:xfrm>
            <a:off x="6096000" y="1231901"/>
            <a:ext cx="764140" cy="764140"/>
          </a:xfrm>
          <a:custGeom>
            <a:avLst/>
            <a:gdLst>
              <a:gd name="csX0" fmla="*/ 382070 w 764140"/>
              <a:gd name="csY0" fmla="*/ 0 h 764140"/>
              <a:gd name="csX1" fmla="*/ 764140 w 764140"/>
              <a:gd name="csY1" fmla="*/ 382070 h 764140"/>
              <a:gd name="csX2" fmla="*/ 382070 w 764140"/>
              <a:gd name="csY2" fmla="*/ 764140 h 764140"/>
              <a:gd name="csX3" fmla="*/ 0 w 764140"/>
              <a:gd name="csY3" fmla="*/ 382070 h 764140"/>
              <a:gd name="csX4" fmla="*/ 382070 w 764140"/>
              <a:gd name="csY4" fmla="*/ 0 h 764140"/>
            </a:gdLst>
            <a:ahLst/>
            <a:cxnLst>
              <a:cxn ang="0">
                <a:pos x="csX0" y="csY0"/>
              </a:cxn>
              <a:cxn ang="0">
                <a:pos x="csX1" y="csY1"/>
              </a:cxn>
              <a:cxn ang="0">
                <a:pos x="csX2" y="csY2"/>
              </a:cxn>
              <a:cxn ang="0">
                <a:pos x="csX3" y="csY3"/>
              </a:cxn>
              <a:cxn ang="0">
                <a:pos x="csX4" y="csY4"/>
              </a:cxn>
            </a:cxnLst>
            <a:rect l="l" t="t" r="r" b="b"/>
            <a:pathLst>
              <a:path w="764140" h="764140">
                <a:moveTo>
                  <a:pt x="382070" y="0"/>
                </a:moveTo>
                <a:cubicBezTo>
                  <a:pt x="593081" y="0"/>
                  <a:pt x="764140" y="171059"/>
                  <a:pt x="764140" y="382070"/>
                </a:cubicBezTo>
                <a:cubicBezTo>
                  <a:pt x="764140" y="593081"/>
                  <a:pt x="593081" y="764140"/>
                  <a:pt x="382070" y="764140"/>
                </a:cubicBezTo>
                <a:cubicBezTo>
                  <a:pt x="171059" y="764140"/>
                  <a:pt x="0" y="593081"/>
                  <a:pt x="0" y="382070"/>
                </a:cubicBezTo>
                <a:cubicBezTo>
                  <a:pt x="0" y="171059"/>
                  <a:pt x="171059" y="0"/>
                  <a:pt x="382070" y="0"/>
                </a:cubicBezTo>
                <a:close/>
              </a:path>
            </a:pathLst>
          </a:custGeom>
        </p:spPr>
      </p:pic>
      <p:pic>
        <p:nvPicPr>
          <p:cNvPr id="81" name="图片 80"/>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100000" t="12670" r="-686" b="82711"/>
          <a:stretch>
            <a:fillRect/>
          </a:stretch>
        </p:blipFill>
        <p:spPr>
          <a:xfrm>
            <a:off x="9814893" y="1510635"/>
            <a:ext cx="35269" cy="316760"/>
          </a:xfrm>
          <a:custGeom>
            <a:avLst/>
            <a:gdLst>
              <a:gd name="csX0" fmla="*/ 0 w 35269"/>
              <a:gd name="csY0" fmla="*/ 0 h 316760"/>
              <a:gd name="csX1" fmla="*/ 5244 w 35269"/>
              <a:gd name="csY1" fmla="*/ 9661 h 316760"/>
              <a:gd name="csX2" fmla="*/ 35269 w 35269"/>
              <a:gd name="csY2" fmla="*/ 158380 h 316760"/>
              <a:gd name="csX3" fmla="*/ 5244 w 35269"/>
              <a:gd name="csY3" fmla="*/ 307099 h 316760"/>
              <a:gd name="csX4" fmla="*/ 0 w 35269"/>
              <a:gd name="csY4" fmla="*/ 316760 h 316760"/>
              <a:gd name="csX5" fmla="*/ 0 w 35269"/>
              <a:gd name="csY5" fmla="*/ 0 h 316760"/>
            </a:gdLst>
            <a:ahLst/>
            <a:cxnLst>
              <a:cxn ang="0">
                <a:pos x="csX0" y="csY0"/>
              </a:cxn>
              <a:cxn ang="0">
                <a:pos x="csX1" y="csY1"/>
              </a:cxn>
              <a:cxn ang="0">
                <a:pos x="csX2" y="csY2"/>
              </a:cxn>
              <a:cxn ang="0">
                <a:pos x="csX3" y="csY3"/>
              </a:cxn>
              <a:cxn ang="0">
                <a:pos x="csX4" y="csY4"/>
              </a:cxn>
              <a:cxn ang="0">
                <a:pos x="csX5" y="csY5"/>
              </a:cxn>
            </a:cxnLst>
            <a:rect l="l" t="t" r="r" b="b"/>
            <a:pathLst>
              <a:path w="35269" h="316760">
                <a:moveTo>
                  <a:pt x="0" y="0"/>
                </a:moveTo>
                <a:lnTo>
                  <a:pt x="5244" y="9661"/>
                </a:lnTo>
                <a:cubicBezTo>
                  <a:pt x="24578" y="55372"/>
                  <a:pt x="35269" y="105627"/>
                  <a:pt x="35269" y="158380"/>
                </a:cubicBezTo>
                <a:cubicBezTo>
                  <a:pt x="35269" y="211133"/>
                  <a:pt x="24578" y="261389"/>
                  <a:pt x="5244" y="307099"/>
                </a:cubicBezTo>
                <a:lnTo>
                  <a:pt x="0" y="316760"/>
                </a:lnTo>
                <a:lnTo>
                  <a:pt x="0" y="0"/>
                </a:lnTo>
                <a:close/>
              </a:path>
            </a:pathLst>
          </a:custGeom>
        </p:spPr>
      </p:pic>
      <p:sp>
        <p:nvSpPr>
          <p:cNvPr id="11" name="文本框 10"/>
          <p:cNvSpPr txBox="1"/>
          <p:nvPr/>
        </p:nvSpPr>
        <p:spPr>
          <a:xfrm>
            <a:off x="4807891" y="2228671"/>
            <a:ext cx="7510780" cy="1753235"/>
          </a:xfrm>
          <a:prstGeom prst="rect">
            <a:avLst/>
          </a:prstGeom>
          <a:noFill/>
        </p:spPr>
        <p:txBody>
          <a:bodyPr wrap="none" rtlCol="0">
            <a:spAutoFit/>
          </a:bodyPr>
          <a:lstStyle/>
          <a:p>
            <a:pPr algn="ctr"/>
            <a:r>
              <a:rPr kumimoji="1" lang="zh-CN" altLang="en-US" sz="3600" b="1" dirty="0">
                <a:latin typeface="Calibri" panose="020F0502020204030204" pitchFamily="34" charset="0"/>
                <a:cs typeface="Calibri" panose="020F0502020204030204" pitchFamily="34" charset="0"/>
              </a:rPr>
              <a:t>金丽衢十二校</a:t>
            </a:r>
            <a:r>
              <a:rPr kumimoji="1" lang="en-US" altLang="zh-CN" sz="3600" b="1" dirty="0">
                <a:latin typeface="Calibri" panose="020F0502020204030204" pitchFamily="34" charset="0"/>
                <a:cs typeface="Calibri" panose="020F0502020204030204" pitchFamily="34" charset="0"/>
              </a:rPr>
              <a:t>2025</a:t>
            </a:r>
            <a:r>
              <a:rPr kumimoji="1" lang="zh-CN" altLang="en-US" sz="3600" b="1" dirty="0">
                <a:latin typeface="Calibri" panose="020F0502020204030204" pitchFamily="34" charset="0"/>
                <a:cs typeface="Calibri" panose="020F0502020204030204" pitchFamily="34" charset="0"/>
              </a:rPr>
              <a:t>年高三第二次联考</a:t>
            </a:r>
            <a:endParaRPr kumimoji="1" lang="en-US" altLang="zh-CN" sz="3600" b="1" dirty="0">
              <a:latin typeface="Calibri" panose="020F0502020204030204" pitchFamily="34" charset="0"/>
              <a:cs typeface="Calibri" panose="020F0502020204030204" pitchFamily="34" charset="0"/>
            </a:endParaRPr>
          </a:p>
          <a:p>
            <a:pPr algn="ctr"/>
            <a:r>
              <a:rPr kumimoji="1" lang="en-US" altLang="zh-CN" sz="3600" b="1" dirty="0">
                <a:latin typeface="Calibri" panose="020F0502020204030204" pitchFamily="34" charset="0"/>
                <a:cs typeface="Calibri" panose="020F0502020204030204" pitchFamily="34" charset="0"/>
              </a:rPr>
              <a:t>	</a:t>
            </a:r>
            <a:r>
              <a:rPr kumimoji="1" lang="zh-CN" altLang="en-US" sz="3600" b="1" dirty="0">
                <a:latin typeface="Calibri" panose="020F0502020204030204" pitchFamily="34" charset="0"/>
                <a:cs typeface="Calibri" panose="020F0502020204030204" pitchFamily="34" charset="0"/>
              </a:rPr>
              <a:t>客观题讲评</a:t>
            </a:r>
            <a:endParaRPr kumimoji="1" lang="en-US" altLang="zh-CN" sz="3600" b="1" dirty="0">
              <a:latin typeface="Calibri" panose="020F0502020204030204" pitchFamily="34" charset="0"/>
              <a:cs typeface="Calibri" panose="020F0502020204030204" pitchFamily="34" charset="0"/>
            </a:endParaRPr>
          </a:p>
          <a:p>
            <a:pPr algn="ctr"/>
            <a:r>
              <a:rPr kumimoji="1" lang="en-US" altLang="zh-CN" sz="3600" b="1" dirty="0">
                <a:latin typeface="Calibri" panose="020F0502020204030204" pitchFamily="34" charset="0"/>
                <a:cs typeface="Calibri" panose="020F0502020204030204" pitchFamily="34" charset="0"/>
              </a:rPr>
              <a:t>Shirley</a:t>
            </a:r>
            <a:r>
              <a:rPr kumimoji="1" lang="zh-CN" altLang="en-US" sz="3600" b="1" dirty="0">
                <a:latin typeface="Calibri" panose="020F0502020204030204" pitchFamily="34" charset="0"/>
                <a:cs typeface="Calibri" panose="020F0502020204030204" pitchFamily="34" charset="0"/>
              </a:rPr>
              <a:t> </a:t>
            </a:r>
            <a:r>
              <a:rPr kumimoji="1" lang="en-US" altLang="zh-CN" sz="3600" b="1" dirty="0">
                <a:latin typeface="Calibri" panose="020F0502020204030204" pitchFamily="34" charset="0"/>
                <a:cs typeface="Calibri" panose="020F0502020204030204" pitchFamily="34" charset="0"/>
              </a:rPr>
              <a:t>Tong</a:t>
            </a:r>
            <a:r>
              <a:rPr kumimoji="1" lang="zh-CN" altLang="en-US" sz="3600" b="1" dirty="0">
                <a:latin typeface="Calibri" panose="020F0502020204030204" pitchFamily="34" charset="0"/>
                <a:cs typeface="Calibri" panose="020F0502020204030204" pitchFamily="34" charset="0"/>
              </a:rPr>
              <a:t> </a:t>
            </a:r>
            <a:endParaRPr kumimoji="1" lang="zh-CN" altLang="en-US" sz="3600" b="1" dirty="0">
              <a:latin typeface="Calibri" panose="020F0502020204030204" pitchFamily="34" charset="0"/>
              <a:cs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4"/>
          <p:cNvSpPr txBox="1"/>
          <p:nvPr/>
        </p:nvSpPr>
        <p:spPr>
          <a:xfrm>
            <a:off x="1177572" y="571726"/>
            <a:ext cx="5523545" cy="535531"/>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None/>
              <a:defRPr sz="3200" kern="1200">
                <a:gradFill>
                  <a:gsLst>
                    <a:gs pos="0">
                      <a:schemeClr val="accent1"/>
                    </a:gs>
                    <a:gs pos="49000">
                      <a:schemeClr val="accent2"/>
                    </a:gs>
                  </a:gsLst>
                  <a:lin ang="5400000" scaled="0"/>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Reading</a:t>
            </a:r>
            <a:r>
              <a:rPr lang="zh-CN" altLang="en-US" dirty="0"/>
              <a:t> </a:t>
            </a:r>
            <a:r>
              <a:rPr lang="en-US" altLang="zh-CN" dirty="0"/>
              <a:t>comprehension</a:t>
            </a:r>
            <a:r>
              <a:rPr lang="zh-CN" altLang="en-US" dirty="0"/>
              <a:t> </a:t>
            </a:r>
            <a:r>
              <a:rPr lang="en-US" altLang="zh-CN" dirty="0"/>
              <a:t>B</a:t>
            </a:r>
            <a:endParaRPr lang="zh-CN" altLang="zh-CN" dirty="0"/>
          </a:p>
        </p:txBody>
      </p:sp>
      <p:sp>
        <p:nvSpPr>
          <p:cNvPr id="6" name="文本框 5"/>
          <p:cNvSpPr txBox="1"/>
          <p:nvPr/>
        </p:nvSpPr>
        <p:spPr>
          <a:xfrm>
            <a:off x="344348" y="1300068"/>
            <a:ext cx="11647024" cy="4708981"/>
          </a:xfrm>
          <a:prstGeom prst="rect">
            <a:avLst/>
          </a:prstGeom>
          <a:noFill/>
        </p:spPr>
        <p:txBody>
          <a:bodyPr wrap="square">
            <a:spAutoFit/>
          </a:bodyPr>
          <a:lstStyle/>
          <a:p>
            <a:r>
              <a:rPr lang="en-US" altLang="zh-CN" sz="2000" dirty="0">
                <a:latin typeface="Calibri" panose="020F0502020204030204" pitchFamily="34" charset="0"/>
                <a:cs typeface="Calibri" panose="020F0502020204030204" pitchFamily="34" charset="0"/>
              </a:rPr>
              <a:t>A. </a:t>
            </a:r>
            <a:r>
              <a:rPr lang="zh-CN" altLang="en-US" sz="2000" dirty="0">
                <a:latin typeface="Calibri" panose="020F0502020204030204" pitchFamily="34" charset="0"/>
                <a:cs typeface="Calibri" panose="020F0502020204030204" pitchFamily="34" charset="0"/>
              </a:rPr>
              <a:t>文中确实有积极元素（如周星驰电影教他“</a:t>
            </a:r>
            <a:r>
              <a:rPr lang="en-GB" altLang="zh-CN" sz="2000" dirty="0">
                <a:latin typeface="Calibri" panose="020F0502020204030204" pitchFamily="34" charset="0"/>
                <a:cs typeface="Calibri" panose="020F0502020204030204" pitchFamily="34" charset="0"/>
              </a:rPr>
              <a:t>stay optimistic”</a:t>
            </a:r>
            <a:r>
              <a:rPr lang="zh-CN" altLang="en-GB"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但这是</a:t>
            </a:r>
            <a:r>
              <a:rPr lang="zh-CN" altLang="en-US" sz="2000" b="1" dirty="0">
                <a:latin typeface="Calibri" panose="020F0502020204030204" pitchFamily="34" charset="0"/>
                <a:cs typeface="Calibri" panose="020F0502020204030204" pitchFamily="34" charset="0"/>
              </a:rPr>
              <a:t>电影传递的价值观</a:t>
            </a:r>
            <a:r>
              <a:rPr lang="zh-CN" altLang="en-US" sz="2000" dirty="0">
                <a:latin typeface="Calibri" panose="020F0502020204030204" pitchFamily="34" charset="0"/>
                <a:cs typeface="Calibri" panose="020F0502020204030204" pitchFamily="34" charset="0"/>
              </a:rPr>
              <a:t>，而非作者叙述时的语气。</a:t>
            </a:r>
            <a:endParaRPr lang="zh-CN" altLang="en-US"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作者对过去充满怀念，对现状虽有隐晦不满，但并未表达对未来的明确期待或信心。</a:t>
            </a:r>
            <a:endParaRPr lang="zh-CN" altLang="en-US"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最后一段“</a:t>
            </a:r>
            <a:r>
              <a:rPr lang="en-GB" altLang="zh-CN" sz="2000" dirty="0">
                <a:latin typeface="Calibri" panose="020F0502020204030204" pitchFamily="34" charset="0"/>
                <a:cs typeface="Calibri" panose="020F0502020204030204" pitchFamily="34" charset="0"/>
              </a:rPr>
              <a:t>relics of the </a:t>
            </a:r>
            <a:r>
              <a:rPr lang="en-GB" altLang="zh-CN" sz="2000" dirty="0" err="1">
                <a:latin typeface="Calibri" panose="020F0502020204030204" pitchFamily="34" charset="0"/>
                <a:cs typeface="Calibri" panose="020F0502020204030204" pitchFamily="34" charset="0"/>
              </a:rPr>
              <a:t>past”“nothing</a:t>
            </a:r>
            <a:r>
              <a:rPr lang="en-GB" altLang="zh-CN" sz="2000" dirty="0">
                <a:latin typeface="Calibri" panose="020F0502020204030204" pitchFamily="34" charset="0"/>
                <a:cs typeface="Calibri" panose="020F0502020204030204" pitchFamily="34" charset="0"/>
              </a:rPr>
              <a:t> is truly forgotten”</a:t>
            </a:r>
            <a:r>
              <a:rPr lang="zh-CN" altLang="en-US" sz="2000" dirty="0">
                <a:latin typeface="Calibri" panose="020F0502020204030204" pitchFamily="34" charset="0"/>
                <a:cs typeface="Calibri" panose="020F0502020204030204" pitchFamily="34" charset="0"/>
              </a:rPr>
              <a:t>是一种情感的慰藉，而非对未来的希望。</a:t>
            </a:r>
            <a:endParaRPr lang="zh-CN" altLang="en-US" sz="2000" dirty="0">
              <a:latin typeface="Calibri" panose="020F0502020204030204" pitchFamily="34" charset="0"/>
              <a:cs typeface="Calibri" panose="020F0502020204030204" pitchFamily="34" charset="0"/>
            </a:endParaRPr>
          </a:p>
          <a:p>
            <a:pPr>
              <a:buNone/>
            </a:pPr>
            <a:r>
              <a:rPr lang="zh-CN" altLang="en-US" sz="2000" dirty="0">
                <a:latin typeface="Calibri" panose="020F0502020204030204" pitchFamily="34" charset="0"/>
                <a:cs typeface="Calibri" panose="020F0502020204030204" pitchFamily="34" charset="0"/>
              </a:rPr>
              <a:t>👉 </a:t>
            </a:r>
            <a:r>
              <a:rPr lang="zh-CN" altLang="en-US" sz="2000" b="1" dirty="0">
                <a:latin typeface="Calibri" panose="020F0502020204030204" pitchFamily="34" charset="0"/>
                <a:cs typeface="Calibri" panose="020F0502020204030204" pitchFamily="34" charset="0"/>
              </a:rPr>
              <a:t>“</a:t>
            </a:r>
            <a:r>
              <a:rPr lang="en-GB" altLang="zh-CN" sz="2000" b="1" dirty="0">
                <a:latin typeface="Calibri" panose="020F0502020204030204" pitchFamily="34" charset="0"/>
                <a:cs typeface="Calibri" panose="020F0502020204030204" pitchFamily="34" charset="0"/>
              </a:rPr>
              <a:t>Hopeful”</a:t>
            </a:r>
            <a:r>
              <a:rPr lang="zh-CN" altLang="en-US" sz="2000" b="1" dirty="0">
                <a:latin typeface="Calibri" panose="020F0502020204030204" pitchFamily="34" charset="0"/>
                <a:cs typeface="Calibri" panose="020F0502020204030204" pitchFamily="34" charset="0"/>
              </a:rPr>
              <a:t>只是文中局部出现的价值观，不是贯穿全文的语气。</a:t>
            </a:r>
            <a:endParaRPr lang="en-US" altLang="zh-CN" sz="2000" b="1"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C. </a:t>
            </a:r>
            <a:r>
              <a:rPr lang="zh-CN" altLang="en-US" sz="2000" dirty="0">
                <a:latin typeface="Calibri" panose="020F0502020204030204" pitchFamily="34" charset="0"/>
                <a:cs typeface="Calibri" panose="020F0502020204030204" pitchFamily="34" charset="0"/>
              </a:rPr>
              <a:t>文中确实提到周星驰的电影是“</a:t>
            </a:r>
            <a:r>
              <a:rPr lang="en-GB" altLang="zh-CN" sz="2000" dirty="0">
                <a:latin typeface="Calibri" panose="020F0502020204030204" pitchFamily="34" charset="0"/>
                <a:cs typeface="Calibri" panose="020F0502020204030204" pitchFamily="34" charset="0"/>
              </a:rPr>
              <a:t>comedies”</a:t>
            </a:r>
            <a:r>
              <a:rPr lang="zh-CN" altLang="en-GB"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但这是</a:t>
            </a:r>
            <a:r>
              <a:rPr lang="zh-CN" altLang="en-US" sz="2000" b="1" dirty="0">
                <a:latin typeface="Calibri" panose="020F0502020204030204" pitchFamily="34" charset="0"/>
                <a:cs typeface="Calibri" panose="020F0502020204030204" pitchFamily="34" charset="0"/>
              </a:rPr>
              <a:t>作者谈论的对象</a:t>
            </a:r>
            <a:r>
              <a:rPr lang="zh-CN" altLang="en-US" sz="2000" dirty="0">
                <a:latin typeface="Calibri" panose="020F0502020204030204" pitchFamily="34" charset="0"/>
                <a:cs typeface="Calibri" panose="020F0502020204030204" pitchFamily="34" charset="0"/>
              </a:rPr>
              <a:t>，不是作者自己的叙述风格。</a:t>
            </a:r>
            <a:endParaRPr lang="zh-CN" altLang="en-US"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作者本人的语气是平静、回忆式的，没有使用幽默语言、夸张表达或搞笑桥段。</a:t>
            </a:r>
            <a:endParaRPr lang="zh-CN" altLang="en-US"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即使描述有趣的事情（如偷偷关电脑），语气也是温馨回忆，而非刻意幽默。</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a:t>
            </a:r>
            <a:r>
              <a:rPr lang="zh-CN" altLang="en-US" sz="2000" b="1" dirty="0">
                <a:latin typeface="Calibri" panose="020F0502020204030204" pitchFamily="34" charset="0"/>
                <a:cs typeface="Calibri" panose="020F0502020204030204" pitchFamily="34" charset="0"/>
              </a:rPr>
              <a:t>“</a:t>
            </a:r>
            <a:r>
              <a:rPr lang="en-GB" altLang="zh-CN" sz="2000" b="1" dirty="0">
                <a:latin typeface="Calibri" panose="020F0502020204030204" pitchFamily="34" charset="0"/>
                <a:cs typeface="Calibri" panose="020F0502020204030204" pitchFamily="34" charset="0"/>
              </a:rPr>
              <a:t>Humorous”</a:t>
            </a:r>
            <a:r>
              <a:rPr lang="zh-CN" altLang="en-US" sz="2000" b="1" dirty="0">
                <a:latin typeface="Calibri" panose="020F0502020204030204" pitchFamily="34" charset="0"/>
                <a:cs typeface="Calibri" panose="020F0502020204030204" pitchFamily="34" charset="0"/>
              </a:rPr>
              <a:t>是文章内容的一部分，不是作者叙述的语气。</a:t>
            </a:r>
            <a:endParaRPr lang="zh-CN" altLang="en-US"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D. </a:t>
            </a:r>
            <a:r>
              <a:rPr lang="zh-CN" altLang="en-US" sz="2000" dirty="0">
                <a:latin typeface="Calibri" panose="020F0502020204030204" pitchFamily="34" charset="0"/>
                <a:cs typeface="Calibri" panose="020F0502020204030204" pitchFamily="34" charset="0"/>
              </a:rPr>
              <a:t>文中确实有对现在的隐晦对比（“</a:t>
            </a:r>
            <a:r>
              <a:rPr lang="en-GB" altLang="zh-CN" sz="2000" dirty="0">
                <a:latin typeface="Calibri" panose="020F0502020204030204" pitchFamily="34" charset="0"/>
                <a:cs typeface="Calibri" panose="020F0502020204030204" pitchFamily="34" charset="0"/>
              </a:rPr>
              <a:t>heated </a:t>
            </a:r>
            <a:r>
              <a:rPr lang="en-GB" altLang="zh-CN" sz="2000" dirty="0" err="1">
                <a:latin typeface="Calibri" panose="020F0502020204030204" pitchFamily="34" charset="0"/>
                <a:cs typeface="Calibri" panose="020F0502020204030204" pitchFamily="34" charset="0"/>
              </a:rPr>
              <a:t>arguments”“trigger</a:t>
            </a:r>
            <a:r>
              <a:rPr lang="en-GB" altLang="zh-CN" sz="2000" dirty="0">
                <a:latin typeface="Calibri" panose="020F0502020204030204" pitchFamily="34" charset="0"/>
                <a:cs typeface="Calibri" panose="020F0502020204030204" pitchFamily="34" charset="0"/>
              </a:rPr>
              <a:t> online debates”</a:t>
            </a:r>
            <a:r>
              <a:rPr lang="zh-CN" altLang="en-GB"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但这是</a:t>
            </a:r>
            <a:r>
              <a:rPr lang="zh-CN" altLang="en-US" sz="2000" b="1" dirty="0">
                <a:latin typeface="Calibri" panose="020F0502020204030204" pitchFamily="34" charset="0"/>
                <a:cs typeface="Calibri" panose="020F0502020204030204" pitchFamily="34" charset="0"/>
              </a:rPr>
              <a:t>温和的对比和感慨</a:t>
            </a:r>
            <a:r>
              <a:rPr lang="zh-CN" altLang="en-US" sz="2000" dirty="0">
                <a:latin typeface="Calibri" panose="020F0502020204030204" pitchFamily="34" charset="0"/>
                <a:cs typeface="Calibri" panose="020F0502020204030204" pitchFamily="34" charset="0"/>
              </a:rPr>
              <a:t>，并非严厉批判。</a:t>
            </a:r>
            <a:endParaRPr lang="zh-CN" altLang="en-US"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作者没有直接指责任何人或现象，只是表达个人感受和观察。</a:t>
            </a:r>
            <a:endParaRPr lang="zh-CN" altLang="en-US"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全文重心是表达怀旧情感，而非批判社会现象。</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a:t>
            </a:r>
            <a:r>
              <a:rPr lang="zh-CN" altLang="en-US" sz="2000" b="1" dirty="0">
                <a:latin typeface="Calibri" panose="020F0502020204030204" pitchFamily="34" charset="0"/>
                <a:cs typeface="Calibri" panose="020F0502020204030204" pitchFamily="34" charset="0"/>
              </a:rPr>
              <a:t>“</a:t>
            </a:r>
            <a:r>
              <a:rPr lang="en-GB" altLang="zh-CN" sz="2000" b="1" dirty="0">
                <a:latin typeface="Calibri" panose="020F0502020204030204" pitchFamily="34" charset="0"/>
                <a:cs typeface="Calibri" panose="020F0502020204030204" pitchFamily="34" charset="0"/>
              </a:rPr>
              <a:t>Critical”</a:t>
            </a:r>
            <a:r>
              <a:rPr lang="zh-CN" altLang="en-US" sz="2000" b="1" dirty="0">
                <a:latin typeface="Calibri" panose="020F0502020204030204" pitchFamily="34" charset="0"/>
                <a:cs typeface="Calibri" panose="020F0502020204030204" pitchFamily="34" charset="0"/>
              </a:rPr>
              <a:t>语气过重，不符合作者温和、感性的表达方式。</a:t>
            </a:r>
            <a:endParaRPr lang="zh-CN" altLang="en-US" sz="2000" dirty="0">
              <a:latin typeface="Calibri" panose="020F0502020204030204" pitchFamily="34" charset="0"/>
              <a:cs typeface="Calibri" panose="020F0502020204030204" pitchFamily="34" charset="0"/>
            </a:endParaRPr>
          </a:p>
          <a:p>
            <a:pPr>
              <a:buNone/>
            </a:pPr>
            <a:endParaRPr lang="zh-CN" altLang="en-US" sz="2000" dirty="0">
              <a:latin typeface="Calibri" panose="020F0502020204030204" pitchFamily="34" charset="0"/>
              <a:cs typeface="Calibri" panose="020F0502020204030204" pitchFamily="34" charset="0"/>
            </a:endParaRPr>
          </a:p>
        </p:txBody>
      </p:sp>
      <p:sp>
        <p:nvSpPr>
          <p:cNvPr id="15" name="文本框 14"/>
          <p:cNvSpPr txBox="1"/>
          <p:nvPr/>
        </p:nvSpPr>
        <p:spPr>
          <a:xfrm>
            <a:off x="344348" y="5685883"/>
            <a:ext cx="11276634" cy="646331"/>
          </a:xfrm>
          <a:prstGeom prst="rect">
            <a:avLst/>
          </a:prstGeom>
          <a:noFill/>
        </p:spPr>
        <p:txBody>
          <a:bodyPr wrap="square">
            <a:spAutoFit/>
          </a:bodyPr>
          <a:lstStyle/>
          <a:p>
            <a:r>
              <a:rPr lang="zh-CN" altLang="en-US" dirty="0"/>
              <a:t>整体语气要看作者“怎么说”，而不是“说什么”。</a:t>
            </a:r>
            <a:endParaRPr lang="zh-CN" altLang="en-US" dirty="0"/>
          </a:p>
          <a:p>
            <a:r>
              <a:rPr lang="zh-CN" altLang="en-US" dirty="0"/>
              <a:t>作者虽然在谈论幽默的电影、乐观的价值观，但自己的叙述方式是深情回忆，因此是 Emotional。</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zh-CN" altLang="en-US" dirty="0"/>
              <a:t>表达“</a:t>
            </a:r>
            <a:r>
              <a:rPr kumimoji="1" lang="en-US" altLang="zh-CN" dirty="0"/>
              <a:t>tone</a:t>
            </a:r>
            <a:r>
              <a:rPr kumimoji="1" lang="zh-CN" altLang="en-US" dirty="0"/>
              <a:t>”的词汇</a:t>
            </a:r>
            <a:endParaRPr kumimoji="1" lang="zh-CN" altLang="en-US" dirty="0"/>
          </a:p>
        </p:txBody>
      </p:sp>
      <p:sp>
        <p:nvSpPr>
          <p:cNvPr id="5" name="文本框 4"/>
          <p:cNvSpPr txBox="1"/>
          <p:nvPr/>
        </p:nvSpPr>
        <p:spPr>
          <a:xfrm>
            <a:off x="362916" y="1120676"/>
            <a:ext cx="11829084" cy="6186309"/>
          </a:xfrm>
          <a:prstGeom prst="rect">
            <a:avLst/>
          </a:prstGeom>
          <a:noFill/>
        </p:spPr>
        <p:txBody>
          <a:bodyPr wrap="square">
            <a:spAutoFit/>
          </a:bodyPr>
          <a:lstStyle/>
          <a:p>
            <a:r>
              <a:rPr lang="zh-CN" altLang="en-US" dirty="0">
                <a:latin typeface="Calibri" panose="020F0502020204030204" pitchFamily="34" charset="0"/>
                <a:cs typeface="Calibri" panose="020F0502020204030204" pitchFamily="34" charset="0"/>
              </a:rPr>
              <a:t>语气词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含义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典型语境</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approving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赞成的；</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认可的	作者支持某种观点、政策或行为</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supportive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支持的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对某人/某事表示赞同或鼓励</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admiring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钦佩的；</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赞赏的	描述人物、成就、品质时</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optimistic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乐观的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对未来或事态发展持积极看法</a:t>
            </a:r>
            <a:endParaRPr lang="en-US" altLang="zh-CN" dirty="0">
              <a:latin typeface="Calibri" panose="020F0502020204030204" pitchFamily="34" charset="0"/>
              <a:cs typeface="Calibri" panose="020F0502020204030204" pitchFamily="34" charset="0"/>
            </a:endParaRPr>
          </a:p>
          <a:p>
            <a:r>
              <a:rPr lang="zh-CN" altLang="en-US" dirty="0"/>
              <a:t>appreciative	</a:t>
            </a:r>
            <a:r>
              <a:rPr lang="en-US" altLang="zh-CN" dirty="0"/>
              <a:t>	</a:t>
            </a:r>
            <a:r>
              <a:rPr lang="zh-CN" altLang="en-US" dirty="0"/>
              <a:t>欣赏的；感激的；理解…价值的	表达对某人/某事的认可、感谢或深刻理解其价值</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positive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积极的；</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正面的	整体态度向上</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encouraging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鼓励的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激励读者或他人采取行动</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respectful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尊敬的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对长辈、传统、文化等</a:t>
            </a:r>
            <a:endParaRPr lang="en-US" altLang="zh-CN"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critical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批评的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指出问题、缺点、错误</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negative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否定的；</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消极的	整体态度不乐观</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disapproving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不赞成的	反对某种做法或观点</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doubtful / skeptical</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怀疑的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对真实性、可行性表示怀疑</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pessimistic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悲观的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对未来或结果持消极看法</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concerned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担忧的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对社会问题、环境等表示忧虑</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ironic / sarcastic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讽刺的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说反话，表面肯定实际否定</a:t>
            </a:r>
            <a:endParaRPr lang="en-US" altLang="zh-CN"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objective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客观的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不掺杂个人情感，陈述事实</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neutral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中立的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不偏向任何一方</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factual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基于事实的	以事实为依据，不加评论</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informative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提供信息的	旨在传递信息，不带情感</a:t>
            </a:r>
            <a:endParaRPr lang="zh-CN" altLang="en-US" dirty="0">
              <a:latin typeface="Calibri" panose="020F0502020204030204" pitchFamily="34" charset="0"/>
              <a:cs typeface="Calibri" panose="020F0502020204030204" pitchFamily="34" charset="0"/>
            </a:endParaRPr>
          </a:p>
          <a:p>
            <a:endParaRPr lang="en-US" altLang="zh-CN" dirty="0">
              <a:latin typeface="Calibri" panose="020F0502020204030204" pitchFamily="34" charset="0"/>
              <a:cs typeface="Calibri" panose="020F0502020204030204" pitchFamily="34" charset="0"/>
            </a:endParaRPr>
          </a:p>
          <a:p>
            <a:endParaRPr lang="zh-CN" altLang="en-US" dirty="0">
              <a:latin typeface="Calibri" panose="020F0502020204030204" pitchFamily="34" charset="0"/>
              <a:cs typeface="Calibri" panose="020F050202020403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zh-CN" altLang="en-US" dirty="0"/>
              <a:t>表达“</a:t>
            </a:r>
            <a:r>
              <a:rPr kumimoji="1" lang="en-US" altLang="zh-CN" dirty="0"/>
              <a:t>tone</a:t>
            </a:r>
            <a:r>
              <a:rPr kumimoji="1" lang="zh-CN" altLang="en-US" dirty="0"/>
              <a:t>”的词汇</a:t>
            </a:r>
            <a:endParaRPr kumimoji="1" lang="zh-CN" altLang="en-US" dirty="0"/>
          </a:p>
        </p:txBody>
      </p:sp>
      <p:sp>
        <p:nvSpPr>
          <p:cNvPr id="5" name="文本框 4"/>
          <p:cNvSpPr txBox="1"/>
          <p:nvPr/>
        </p:nvSpPr>
        <p:spPr>
          <a:xfrm>
            <a:off x="362916" y="1120676"/>
            <a:ext cx="10771929" cy="5632311"/>
          </a:xfrm>
          <a:prstGeom prst="rect">
            <a:avLst/>
          </a:prstGeom>
          <a:noFill/>
        </p:spPr>
        <p:txBody>
          <a:bodyPr wrap="square">
            <a:spAutoFit/>
          </a:bodyPr>
          <a:lstStyle/>
          <a:p>
            <a:r>
              <a:rPr lang="zh-CN" altLang="en-US" dirty="0">
                <a:latin typeface="Calibri" panose="020F0502020204030204" pitchFamily="34" charset="0"/>
                <a:cs typeface="Calibri" panose="020F0502020204030204" pitchFamily="34" charset="0"/>
              </a:rPr>
              <a:t>语气词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含义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典型语境</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emotional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充满情感的	表达个人感受、怀旧、感动</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nostalgic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怀旧的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对过去美好时光的怀念</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sentimental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多愁善感的	过分情感化的，易动情</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sympathetic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同情的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对他人遭遇表示理解与怜悯</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regretful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遗憾的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对过去的事表示惋惜</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longing / wistful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渴望的；向往的	对未得到或失去的事物</a:t>
            </a:r>
            <a:endParaRPr lang="en-US" altLang="zh-CN"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humorous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幽默的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使用笑话、夸张、俏皮话</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playful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俏皮的；戏谑的	轻松、有趣的表达</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light-hearted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轻松愉快的	不严肃，令人放松</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witty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机智风趣的	语言巧妙、有趣</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serious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严肃的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讨论重要问题，不轻松</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formal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正式的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用于官方、学术场合</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urgent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紧迫的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强调问题的严重性和紧迫性</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stern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严厉的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语气强硬，不容置疑</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authoritative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权威的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以专家或权威身份发言</a:t>
            </a:r>
            <a:endParaRPr lang="zh-CN" altLang="en-US" dirty="0">
              <a:latin typeface="Calibri" panose="020F0502020204030204" pitchFamily="34" charset="0"/>
              <a:cs typeface="Calibri" panose="020F0502020204030204" pitchFamily="34" charset="0"/>
            </a:endParaRPr>
          </a:p>
          <a:p>
            <a:endParaRPr lang="zh-CN" altLang="en-US" dirty="0">
              <a:latin typeface="Calibri" panose="020F0502020204030204" pitchFamily="34" charset="0"/>
              <a:cs typeface="Calibri" panose="020F0502020204030204" pitchFamily="34" charset="0"/>
            </a:endParaRPr>
          </a:p>
          <a:p>
            <a:endParaRPr lang="zh-CN" altLang="en-US" dirty="0">
              <a:latin typeface="Calibri" panose="020F0502020204030204" pitchFamily="34" charset="0"/>
              <a:cs typeface="Calibri" panose="020F0502020204030204" pitchFamily="34" charset="0"/>
            </a:endParaRPr>
          </a:p>
          <a:p>
            <a:endParaRPr lang="en-US" altLang="zh-CN" dirty="0">
              <a:latin typeface="Calibri" panose="020F0502020204030204" pitchFamily="34" charset="0"/>
              <a:cs typeface="Calibri" panose="020F0502020204030204" pitchFamily="34" charset="0"/>
            </a:endParaRPr>
          </a:p>
          <a:p>
            <a:endParaRPr lang="zh-CN" altLang="en-US" dirty="0">
              <a:latin typeface="Calibri" panose="020F0502020204030204" pitchFamily="34" charset="0"/>
              <a:cs typeface="Calibri" panose="020F0502020204030204" pitchFamily="34" charset="0"/>
            </a:endParaRPr>
          </a:p>
        </p:txBody>
      </p:sp>
      <p:sp>
        <p:nvSpPr>
          <p:cNvPr id="3" name="文本框 2"/>
          <p:cNvSpPr txBox="1"/>
          <p:nvPr/>
        </p:nvSpPr>
        <p:spPr>
          <a:xfrm>
            <a:off x="8044404" y="1247468"/>
            <a:ext cx="3918030" cy="3970318"/>
          </a:xfrm>
          <a:prstGeom prst="rect">
            <a:avLst/>
          </a:prstGeom>
          <a:noFill/>
        </p:spPr>
        <p:txBody>
          <a:bodyPr wrap="square">
            <a:spAutoFit/>
          </a:bodyPr>
          <a:lstStyle/>
          <a:p>
            <a:pPr>
              <a:buNone/>
            </a:pPr>
            <a:r>
              <a:rPr lang="zh-CN" altLang="en-US" b="1" dirty="0">
                <a:latin typeface="Calibri" panose="020F0502020204030204" pitchFamily="34" charset="0"/>
                <a:cs typeface="Calibri" panose="020F0502020204030204" pitchFamily="34" charset="0"/>
              </a:rPr>
              <a:t>解题技巧：如何判断语气</a:t>
            </a:r>
            <a:endParaRPr lang="zh-CN" altLang="en-US" b="1" dirty="0">
              <a:latin typeface="Calibri" panose="020F0502020204030204" pitchFamily="34" charset="0"/>
              <a:cs typeface="Calibri" panose="020F0502020204030204" pitchFamily="34" charset="0"/>
            </a:endParaRPr>
          </a:p>
          <a:p>
            <a:pPr>
              <a:buFont typeface="+mj-lt"/>
              <a:buAutoNum type="arabicPeriod"/>
            </a:pPr>
            <a:r>
              <a:rPr lang="zh-CN" altLang="en-US" b="1" dirty="0">
                <a:highlight>
                  <a:srgbClr val="FFFF00"/>
                </a:highlight>
                <a:latin typeface="Calibri" panose="020F0502020204030204" pitchFamily="34" charset="0"/>
                <a:cs typeface="Calibri" panose="020F0502020204030204" pitchFamily="34" charset="0"/>
              </a:rPr>
              <a:t>关注形容词和副词</a:t>
            </a:r>
            <a:endParaRPr lang="en-US" altLang="zh-CN" b="1" dirty="0">
              <a:highlight>
                <a:srgbClr val="FFFF00"/>
              </a:highlight>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如：</a:t>
            </a:r>
            <a:r>
              <a:rPr lang="en-GB" altLang="zh-CN" b="1" dirty="0">
                <a:latin typeface="Calibri" panose="020F0502020204030204" pitchFamily="34" charset="0"/>
                <a:cs typeface="Calibri" panose="020F0502020204030204" pitchFamily="34" charset="0"/>
              </a:rPr>
              <a:t>unfortunately</a:t>
            </a:r>
            <a:r>
              <a:rPr lang="zh-CN" altLang="en-GB" b="1" dirty="0">
                <a:latin typeface="Calibri" panose="020F0502020204030204" pitchFamily="34" charset="0"/>
                <a:cs typeface="Calibri" panose="020F0502020204030204" pitchFamily="34" charset="0"/>
              </a:rPr>
              <a:t>（</a:t>
            </a:r>
            <a:r>
              <a:rPr lang="zh-CN" altLang="en-US" b="1" dirty="0">
                <a:latin typeface="Calibri" panose="020F0502020204030204" pitchFamily="34" charset="0"/>
                <a:cs typeface="Calibri" panose="020F0502020204030204" pitchFamily="34" charset="0"/>
              </a:rPr>
              <a:t>不幸地）、</a:t>
            </a:r>
            <a:r>
              <a:rPr lang="en-GB" altLang="zh-CN" b="1" dirty="0">
                <a:latin typeface="Calibri" panose="020F0502020204030204" pitchFamily="34" charset="0"/>
                <a:cs typeface="Calibri" panose="020F0502020204030204" pitchFamily="34" charset="0"/>
              </a:rPr>
              <a:t>surprisingly</a:t>
            </a:r>
            <a:r>
              <a:rPr lang="zh-CN" altLang="en-GB" b="1" dirty="0">
                <a:latin typeface="Calibri" panose="020F0502020204030204" pitchFamily="34" charset="0"/>
                <a:cs typeface="Calibri" panose="020F0502020204030204" pitchFamily="34" charset="0"/>
              </a:rPr>
              <a:t>（</a:t>
            </a:r>
            <a:r>
              <a:rPr lang="zh-CN" altLang="en-US" b="1" dirty="0">
                <a:latin typeface="Calibri" panose="020F0502020204030204" pitchFamily="34" charset="0"/>
                <a:cs typeface="Calibri" panose="020F0502020204030204" pitchFamily="34" charset="0"/>
              </a:rPr>
              <a:t>令人惊讶地）、</a:t>
            </a:r>
            <a:r>
              <a:rPr lang="en-GB" altLang="zh-CN" b="1" dirty="0">
                <a:latin typeface="Calibri" panose="020F0502020204030204" pitchFamily="34" charset="0"/>
                <a:cs typeface="Calibri" panose="020F0502020204030204" pitchFamily="34" charset="0"/>
              </a:rPr>
              <a:t>clearly</a:t>
            </a:r>
            <a:r>
              <a:rPr lang="zh-CN" altLang="en-GB" b="1" dirty="0">
                <a:latin typeface="Calibri" panose="020F0502020204030204" pitchFamily="34" charset="0"/>
                <a:cs typeface="Calibri" panose="020F0502020204030204" pitchFamily="34" charset="0"/>
              </a:rPr>
              <a:t>（</a:t>
            </a:r>
            <a:r>
              <a:rPr lang="zh-CN" altLang="en-US" b="1" dirty="0">
                <a:latin typeface="Calibri" panose="020F0502020204030204" pitchFamily="34" charset="0"/>
                <a:cs typeface="Calibri" panose="020F0502020204030204" pitchFamily="34" charset="0"/>
              </a:rPr>
              <a:t>显然）等往往暗示态度。</a:t>
            </a:r>
            <a:endParaRPr lang="zh-CN" altLang="en-US" b="1" dirty="0">
              <a:latin typeface="Calibri" panose="020F0502020204030204" pitchFamily="34" charset="0"/>
              <a:cs typeface="Calibri" panose="020F0502020204030204" pitchFamily="34" charset="0"/>
            </a:endParaRPr>
          </a:p>
          <a:p>
            <a:r>
              <a:rPr lang="en-US" altLang="zh-CN" b="1" dirty="0">
                <a:highlight>
                  <a:srgbClr val="FFFF00"/>
                </a:highlight>
                <a:latin typeface="Calibri" panose="020F0502020204030204" pitchFamily="34" charset="0"/>
                <a:cs typeface="Calibri" panose="020F0502020204030204" pitchFamily="34" charset="0"/>
              </a:rPr>
              <a:t>2.</a:t>
            </a:r>
            <a:r>
              <a:rPr lang="zh-CN" altLang="en-US" b="1" dirty="0">
                <a:highlight>
                  <a:srgbClr val="FFFF00"/>
                </a:highlight>
                <a:latin typeface="Calibri" panose="020F0502020204030204" pitchFamily="34" charset="0"/>
                <a:cs typeface="Calibri" panose="020F0502020204030204" pitchFamily="34" charset="0"/>
              </a:rPr>
              <a:t>留意修辞手法</a:t>
            </a:r>
            <a:endParaRPr lang="en-US" altLang="zh-CN" b="1" dirty="0">
              <a:highlight>
                <a:srgbClr val="FFFF00"/>
              </a:highlight>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反问句、夸张、反语往往带讽刺或幽默语气。</a:t>
            </a:r>
            <a:endParaRPr lang="zh-CN" altLang="en-US" b="1" dirty="0">
              <a:latin typeface="Calibri" panose="020F0502020204030204" pitchFamily="34" charset="0"/>
              <a:cs typeface="Calibri" panose="020F0502020204030204" pitchFamily="34" charset="0"/>
            </a:endParaRPr>
          </a:p>
          <a:p>
            <a:r>
              <a:rPr lang="en-US" altLang="zh-CN" b="1" dirty="0">
                <a:highlight>
                  <a:srgbClr val="FFFF00"/>
                </a:highlight>
                <a:latin typeface="Calibri" panose="020F0502020204030204" pitchFamily="34" charset="0"/>
                <a:cs typeface="Calibri" panose="020F0502020204030204" pitchFamily="34" charset="0"/>
              </a:rPr>
              <a:t>3.</a:t>
            </a:r>
            <a:r>
              <a:rPr lang="zh-CN" altLang="en-US" b="1" dirty="0">
                <a:highlight>
                  <a:srgbClr val="FFFF00"/>
                </a:highlight>
                <a:latin typeface="Calibri" panose="020F0502020204030204" pitchFamily="34" charset="0"/>
                <a:cs typeface="Calibri" panose="020F0502020204030204" pitchFamily="34" charset="0"/>
              </a:rPr>
              <a:t>把握情感色彩词汇</a:t>
            </a:r>
            <a:endParaRPr lang="en-US" altLang="zh-CN" b="1" dirty="0">
              <a:highlight>
                <a:srgbClr val="FFFF00"/>
              </a:highlight>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如：</a:t>
            </a:r>
            <a:r>
              <a:rPr lang="en-GB" altLang="zh-CN" b="1" dirty="0">
                <a:latin typeface="Calibri" panose="020F0502020204030204" pitchFamily="34" charset="0"/>
                <a:cs typeface="Calibri" panose="020F0502020204030204" pitchFamily="34" charset="0"/>
              </a:rPr>
              <a:t>love, hate, regret, miss, worry </a:t>
            </a:r>
            <a:r>
              <a:rPr lang="zh-CN" altLang="en-US" b="1" dirty="0">
                <a:latin typeface="Calibri" panose="020F0502020204030204" pitchFamily="34" charset="0"/>
                <a:cs typeface="Calibri" panose="020F0502020204030204" pitchFamily="34" charset="0"/>
              </a:rPr>
              <a:t>等直接表达情感。</a:t>
            </a:r>
            <a:endParaRPr lang="zh-CN" altLang="en-US" b="1" dirty="0">
              <a:latin typeface="Calibri" panose="020F0502020204030204" pitchFamily="34" charset="0"/>
              <a:cs typeface="Calibri" panose="020F0502020204030204" pitchFamily="34" charset="0"/>
            </a:endParaRPr>
          </a:p>
          <a:p>
            <a:r>
              <a:rPr lang="en-US" altLang="zh-CN" b="1" dirty="0">
                <a:highlight>
                  <a:srgbClr val="FFFF00"/>
                </a:highlight>
                <a:latin typeface="Calibri" panose="020F0502020204030204" pitchFamily="34" charset="0"/>
                <a:cs typeface="Calibri" panose="020F0502020204030204" pitchFamily="34" charset="0"/>
              </a:rPr>
              <a:t>4.</a:t>
            </a:r>
            <a:r>
              <a:rPr lang="zh-CN" altLang="en-US" b="1" dirty="0">
                <a:highlight>
                  <a:srgbClr val="FFFF00"/>
                </a:highlight>
                <a:latin typeface="Calibri" panose="020F0502020204030204" pitchFamily="34" charset="0"/>
                <a:cs typeface="Calibri" panose="020F0502020204030204" pitchFamily="34" charset="0"/>
              </a:rPr>
              <a:t>结合文章主旨</a:t>
            </a:r>
            <a:endParaRPr lang="en-US" altLang="zh-CN" b="1" dirty="0">
              <a:highlight>
                <a:srgbClr val="FFFF00"/>
              </a:highlight>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全文是呼吁行动？批评现象？分享回忆？这些决定整体语气。</a:t>
            </a:r>
            <a:endParaRPr lang="zh-CN" altLang="en-US" b="1" dirty="0">
              <a:latin typeface="Calibri" panose="020F0502020204030204" pitchFamily="34" charset="0"/>
              <a:cs typeface="Calibri" panose="020F050202020403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4"/>
          <p:cNvSpPr txBox="1"/>
          <p:nvPr/>
        </p:nvSpPr>
        <p:spPr>
          <a:xfrm>
            <a:off x="1177572" y="571726"/>
            <a:ext cx="5523545" cy="535531"/>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None/>
              <a:defRPr sz="3200" kern="1200">
                <a:gradFill>
                  <a:gsLst>
                    <a:gs pos="0">
                      <a:schemeClr val="accent1"/>
                    </a:gs>
                    <a:gs pos="49000">
                      <a:schemeClr val="accent2"/>
                    </a:gs>
                  </a:gsLst>
                  <a:lin ang="5400000" scaled="0"/>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Reading</a:t>
            </a:r>
            <a:r>
              <a:rPr lang="zh-CN" altLang="en-US" dirty="0"/>
              <a:t> </a:t>
            </a:r>
            <a:r>
              <a:rPr lang="en-US" altLang="zh-CN" dirty="0"/>
              <a:t>comprehension</a:t>
            </a:r>
            <a:r>
              <a:rPr lang="zh-CN" altLang="en-US" dirty="0"/>
              <a:t> </a:t>
            </a:r>
            <a:r>
              <a:rPr lang="en-US" altLang="zh-CN" dirty="0"/>
              <a:t>B</a:t>
            </a:r>
            <a:endParaRPr lang="zh-CN" altLang="zh-CN" dirty="0"/>
          </a:p>
        </p:txBody>
      </p:sp>
      <p:sp>
        <p:nvSpPr>
          <p:cNvPr id="9" name="文本框 8"/>
          <p:cNvSpPr txBox="1"/>
          <p:nvPr/>
        </p:nvSpPr>
        <p:spPr>
          <a:xfrm>
            <a:off x="130277" y="1107257"/>
            <a:ext cx="11636478" cy="1200329"/>
          </a:xfrm>
          <a:prstGeom prst="rect">
            <a:avLst/>
          </a:prstGeom>
          <a:noFill/>
        </p:spPr>
        <p:txBody>
          <a:bodyPr wrap="square">
            <a:spAutoFit/>
          </a:bodyPr>
          <a:lstStyle/>
          <a:p>
            <a:pPr>
              <a:buNone/>
            </a:pPr>
            <a:r>
              <a:rPr lang="en-GB" altLang="zh-CN" sz="2400" dirty="0">
                <a:solidFill>
                  <a:srgbClr val="000000"/>
                </a:solidFill>
                <a:effectLst/>
                <a:latin typeface="Calibri" panose="020F0502020204030204" pitchFamily="34" charset="0"/>
                <a:cs typeface="Calibri" panose="020F0502020204030204" pitchFamily="34" charset="0"/>
              </a:rPr>
              <a:t>24. What can be </a:t>
            </a:r>
            <a:r>
              <a:rPr lang="en-GB" altLang="zh-CN" sz="2400" dirty="0">
                <a:solidFill>
                  <a:srgbClr val="000000"/>
                </a:solidFill>
                <a:effectLst/>
                <a:highlight>
                  <a:srgbClr val="00FF00"/>
                </a:highlight>
                <a:latin typeface="Calibri" panose="020F0502020204030204" pitchFamily="34" charset="0"/>
                <a:cs typeface="Calibri" panose="020F0502020204030204" pitchFamily="34" charset="0"/>
              </a:rPr>
              <a:t>inferred</a:t>
            </a:r>
            <a:r>
              <a:rPr lang="en-GB" altLang="zh-CN" sz="2400" dirty="0">
                <a:solidFill>
                  <a:srgbClr val="000000"/>
                </a:solidFill>
                <a:effectLst/>
                <a:latin typeface="Calibri" panose="020F0502020204030204" pitchFamily="34" charset="0"/>
                <a:cs typeface="Calibri" panose="020F0502020204030204" pitchFamily="34" charset="0"/>
              </a:rPr>
              <a:t> about the </a:t>
            </a:r>
            <a:r>
              <a:rPr lang="en-GB" altLang="zh-CN" sz="2400" dirty="0">
                <a:solidFill>
                  <a:srgbClr val="000000"/>
                </a:solidFill>
                <a:effectLst/>
                <a:highlight>
                  <a:srgbClr val="00FF00"/>
                </a:highlight>
                <a:latin typeface="Calibri" panose="020F0502020204030204" pitchFamily="34" charset="0"/>
                <a:cs typeface="Calibri" panose="020F0502020204030204" pitchFamily="34" charset="0"/>
              </a:rPr>
              <a:t>author’s childhood </a:t>
            </a:r>
            <a:r>
              <a:rPr lang="en-GB" altLang="zh-CN" sz="2400" dirty="0">
                <a:solidFill>
                  <a:srgbClr val="000000"/>
                </a:solidFill>
                <a:effectLst/>
                <a:latin typeface="Calibri" panose="020F0502020204030204" pitchFamily="34" charset="0"/>
                <a:cs typeface="Calibri" panose="020F0502020204030204" pitchFamily="34" charset="0"/>
              </a:rPr>
              <a:t>from the first paragraph?</a:t>
            </a:r>
            <a:r>
              <a:rPr lang="zh-CN" altLang="en-US" sz="2400" dirty="0">
                <a:solidFill>
                  <a:srgbClr val="000000"/>
                </a:solidFill>
                <a:effectLst/>
                <a:latin typeface="Calibri" panose="020F0502020204030204" pitchFamily="34" charset="0"/>
                <a:cs typeface="Calibri" panose="020F0502020204030204" pitchFamily="34" charset="0"/>
              </a:rPr>
              <a:t>（推理判断）</a:t>
            </a:r>
            <a:endParaRPr lang="en-GB" altLang="zh-CN" sz="2400" dirty="0">
              <a:solidFill>
                <a:srgbClr val="000000"/>
              </a:solidFill>
              <a:effectLst/>
              <a:latin typeface="Calibri" panose="020F0502020204030204" pitchFamily="34" charset="0"/>
              <a:cs typeface="Calibri" panose="020F0502020204030204" pitchFamily="34" charset="0"/>
            </a:endParaRPr>
          </a:p>
          <a:p>
            <a:pPr>
              <a:buNone/>
            </a:pPr>
            <a:r>
              <a:rPr lang="en-GB" altLang="zh-CN" sz="2400" dirty="0">
                <a:solidFill>
                  <a:srgbClr val="000000"/>
                </a:solidFill>
                <a:effectLst/>
                <a:latin typeface="Calibri" panose="020F0502020204030204" pitchFamily="34" charset="0"/>
                <a:cs typeface="Calibri" panose="020F0502020204030204" pitchFamily="34" charset="0"/>
              </a:rPr>
              <a:t>A. He had no idea about the online world.		 B. His life kept pace with the times.</a:t>
            </a:r>
            <a:endParaRPr lang="en-GB" altLang="zh-CN" sz="2400" dirty="0">
              <a:solidFill>
                <a:srgbClr val="000000"/>
              </a:solidFill>
              <a:effectLst/>
              <a:latin typeface="Calibri" panose="020F0502020204030204" pitchFamily="34" charset="0"/>
              <a:cs typeface="Calibri" panose="020F0502020204030204" pitchFamily="34" charset="0"/>
            </a:endParaRPr>
          </a:p>
          <a:p>
            <a:pPr>
              <a:buNone/>
            </a:pPr>
            <a:r>
              <a:rPr lang="en-GB" altLang="zh-CN" sz="2400" dirty="0">
                <a:solidFill>
                  <a:srgbClr val="000000"/>
                </a:solidFill>
                <a:effectLst/>
                <a:latin typeface="Calibri" panose="020F0502020204030204" pitchFamily="34" charset="0"/>
                <a:cs typeface="Calibri" panose="020F0502020204030204" pitchFamily="34" charset="0"/>
              </a:rPr>
              <a:t>C. His parents were too busy to look after him. 	</a:t>
            </a:r>
            <a:r>
              <a:rPr lang="zh-CN" altLang="en-US" sz="2400" dirty="0">
                <a:solidFill>
                  <a:srgbClr val="000000"/>
                </a:solidFill>
                <a:effectLst/>
                <a:latin typeface="Calibri" panose="020F0502020204030204" pitchFamily="34" charset="0"/>
                <a:cs typeface="Calibri" panose="020F0502020204030204" pitchFamily="34" charset="0"/>
              </a:rPr>
              <a:t> </a:t>
            </a:r>
            <a:r>
              <a:rPr lang="en-GB" altLang="zh-CN" sz="2400" dirty="0">
                <a:solidFill>
                  <a:srgbClr val="000000"/>
                </a:solidFill>
                <a:effectLst/>
                <a:latin typeface="Calibri" panose="020F0502020204030204" pitchFamily="34" charset="0"/>
                <a:cs typeface="Calibri" panose="020F0502020204030204" pitchFamily="34" charset="0"/>
              </a:rPr>
              <a:t>D. He had limited access to the internet.</a:t>
            </a:r>
            <a:endParaRPr lang="en-GB" altLang="zh-CN" sz="2400" dirty="0">
              <a:solidFill>
                <a:srgbClr val="000000"/>
              </a:solidFill>
              <a:effectLst/>
              <a:latin typeface="Calibri" panose="020F0502020204030204" pitchFamily="34" charset="0"/>
              <a:cs typeface="Calibri" panose="020F0502020204030204" pitchFamily="34" charset="0"/>
            </a:endParaRPr>
          </a:p>
        </p:txBody>
      </p:sp>
      <p:sp>
        <p:nvSpPr>
          <p:cNvPr id="11" name="文本框 10"/>
          <p:cNvSpPr txBox="1"/>
          <p:nvPr/>
        </p:nvSpPr>
        <p:spPr>
          <a:xfrm>
            <a:off x="130277" y="2532438"/>
            <a:ext cx="11786903" cy="2393347"/>
          </a:xfrm>
          <a:prstGeom prst="rect">
            <a:avLst/>
          </a:prstGeom>
          <a:noFill/>
        </p:spPr>
        <p:txBody>
          <a:bodyPr wrap="square">
            <a:spAutoFit/>
          </a:bodyPr>
          <a:lstStyle/>
          <a:p>
            <a:pPr marL="6350" marR="57785" indent="266700" algn="just">
              <a:lnSpc>
                <a:spcPct val="102000"/>
              </a:lnSpc>
              <a:spcAft>
                <a:spcPts val="50"/>
              </a:spcAft>
              <a:buNone/>
            </a:pPr>
            <a:r>
              <a:rPr lang="en-US" altLang="zh-CN" sz="2400" kern="100" dirty="0">
                <a:solidFill>
                  <a:srgbClr val="000000"/>
                </a:solidFill>
                <a:effectLst/>
                <a:latin typeface="Times New Roman" panose="02020603050405020304" pitchFamily="18" charset="0"/>
                <a:ea typeface="Times New Roman" panose="02020603050405020304" pitchFamily="18" charset="0"/>
              </a:rPr>
              <a:t>I was born in 2010 in the countryside, which may be why I always felt a little out of step with the times. Throughout my childhood, I had never seen tall buildings or had a smartphone. </a:t>
            </a:r>
            <a:r>
              <a:rPr lang="en-US" altLang="zh-CN" sz="2400" kern="100" dirty="0">
                <a:effectLst/>
                <a:latin typeface="Times New Roman" panose="02020603050405020304" pitchFamily="18" charset="0"/>
                <a:ea typeface="Times New Roman" panose="02020603050405020304" pitchFamily="18" charset="0"/>
              </a:rPr>
              <a:t>The old computer we had at home was my only window to the online world</a:t>
            </a:r>
            <a:r>
              <a:rPr lang="en-US" altLang="zh-CN" sz="2400" kern="100" dirty="0">
                <a:solidFill>
                  <a:srgbClr val="000000"/>
                </a:solidFill>
                <a:effectLst/>
                <a:latin typeface="Times New Roman" panose="02020603050405020304" pitchFamily="18" charset="0"/>
                <a:ea typeface="Times New Roman" panose="02020603050405020304" pitchFamily="18" charset="0"/>
              </a:rPr>
              <a:t>, which I began exploring at the age of 8. My parents were busy during the day, so surfing the internet </a:t>
            </a:r>
            <a:r>
              <a:rPr lang="en-US" altLang="zh-CN" sz="2400" kern="100" dirty="0">
                <a:effectLst/>
                <a:latin typeface="Times New Roman" panose="02020603050405020304" pitchFamily="18" charset="0"/>
                <a:ea typeface="Times New Roman" panose="02020603050405020304" pitchFamily="18" charset="0"/>
              </a:rPr>
              <a:t>was a big deal for me. I always turned off the computer before they got home to let it cool down and hide what I had been doing all day.</a:t>
            </a:r>
            <a:endParaRPr lang="zh-CN" altLang="zh-CN" sz="2400" kern="100" dirty="0">
              <a:effectLst/>
              <a:latin typeface="Times New Roman" panose="02020603050405020304" pitchFamily="18" charset="0"/>
              <a:ea typeface="Times New Roman" panose="02020603050405020304" pitchFamily="18" charset="0"/>
            </a:endParaRPr>
          </a:p>
        </p:txBody>
      </p:sp>
      <p:grpSp>
        <p:nvGrpSpPr>
          <p:cNvPr id="12" name="组合 11"/>
          <p:cNvGrpSpPr/>
          <p:nvPr/>
        </p:nvGrpSpPr>
        <p:grpSpPr>
          <a:xfrm>
            <a:off x="6438520" y="1853912"/>
            <a:ext cx="525193" cy="453674"/>
            <a:chOff x="7122895" y="4497021"/>
            <a:chExt cx="517585" cy="557231"/>
          </a:xfrm>
        </p:grpSpPr>
        <p:sp>
          <p:nvSpPr>
            <p:cNvPr id="13" name="椭圆 12"/>
            <p:cNvSpPr/>
            <p:nvPr/>
          </p:nvSpPr>
          <p:spPr>
            <a:xfrm>
              <a:off x="7122895" y="4515101"/>
              <a:ext cx="517585" cy="53915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L 形 15"/>
            <p:cNvSpPr/>
            <p:nvPr/>
          </p:nvSpPr>
          <p:spPr>
            <a:xfrm rot="18161197">
              <a:off x="7229492" y="4594569"/>
              <a:ext cx="414068" cy="218971"/>
            </a:xfrm>
            <a:prstGeom prst="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5607399" y="2985707"/>
            <a:ext cx="6024967" cy="360218"/>
          </a:xfrm>
          <a:custGeom>
            <a:avLst/>
            <a:gdLst>
              <a:gd name="csX0" fmla="*/ 0 w 6024967"/>
              <a:gd name="csY0" fmla="*/ 0 h 360218"/>
              <a:gd name="csX1" fmla="*/ 366975 w 6024967"/>
              <a:gd name="csY1" fmla="*/ 0 h 360218"/>
              <a:gd name="csX2" fmla="*/ 1035199 w 6024967"/>
              <a:gd name="csY2" fmla="*/ 0 h 360218"/>
              <a:gd name="csX3" fmla="*/ 1643173 w 6024967"/>
              <a:gd name="csY3" fmla="*/ 0 h 360218"/>
              <a:gd name="csX4" fmla="*/ 2010148 w 6024967"/>
              <a:gd name="csY4" fmla="*/ 0 h 360218"/>
              <a:gd name="csX5" fmla="*/ 2497623 w 6024967"/>
              <a:gd name="csY5" fmla="*/ 0 h 360218"/>
              <a:gd name="csX6" fmla="*/ 3165846 w 6024967"/>
              <a:gd name="csY6" fmla="*/ 0 h 360218"/>
              <a:gd name="csX7" fmla="*/ 3713571 w 6024967"/>
              <a:gd name="csY7" fmla="*/ 0 h 360218"/>
              <a:gd name="csX8" fmla="*/ 4321545 w 6024967"/>
              <a:gd name="csY8" fmla="*/ 0 h 360218"/>
              <a:gd name="csX9" fmla="*/ 4809019 w 6024967"/>
              <a:gd name="csY9" fmla="*/ 0 h 360218"/>
              <a:gd name="csX10" fmla="*/ 5356743 w 6024967"/>
              <a:gd name="csY10" fmla="*/ 0 h 360218"/>
              <a:gd name="csX11" fmla="*/ 6024967 w 6024967"/>
              <a:gd name="csY11" fmla="*/ 0 h 360218"/>
              <a:gd name="csX12" fmla="*/ 6024967 w 6024967"/>
              <a:gd name="csY12" fmla="*/ 360218 h 360218"/>
              <a:gd name="csX13" fmla="*/ 5657992 w 6024967"/>
              <a:gd name="csY13" fmla="*/ 360218 h 360218"/>
              <a:gd name="csX14" fmla="*/ 5291016 w 6024967"/>
              <a:gd name="csY14" fmla="*/ 360218 h 360218"/>
              <a:gd name="csX15" fmla="*/ 4683043 w 6024967"/>
              <a:gd name="csY15" fmla="*/ 360218 h 360218"/>
              <a:gd name="csX16" fmla="*/ 4316067 w 6024967"/>
              <a:gd name="csY16" fmla="*/ 360218 h 360218"/>
              <a:gd name="csX17" fmla="*/ 3768343 w 6024967"/>
              <a:gd name="csY17" fmla="*/ 360218 h 360218"/>
              <a:gd name="csX18" fmla="*/ 3341118 w 6024967"/>
              <a:gd name="csY18" fmla="*/ 360218 h 360218"/>
              <a:gd name="csX19" fmla="*/ 2793394 w 6024967"/>
              <a:gd name="csY19" fmla="*/ 360218 h 360218"/>
              <a:gd name="csX20" fmla="*/ 2245670 w 6024967"/>
              <a:gd name="csY20" fmla="*/ 360218 h 360218"/>
              <a:gd name="csX21" fmla="*/ 1697945 w 6024967"/>
              <a:gd name="csY21" fmla="*/ 360218 h 360218"/>
              <a:gd name="csX22" fmla="*/ 1150221 w 6024967"/>
              <a:gd name="csY22" fmla="*/ 360218 h 360218"/>
              <a:gd name="csX23" fmla="*/ 662746 w 6024967"/>
              <a:gd name="csY23" fmla="*/ 360218 h 360218"/>
              <a:gd name="csX24" fmla="*/ 0 w 6024967"/>
              <a:gd name="csY24" fmla="*/ 360218 h 360218"/>
              <a:gd name="csX25" fmla="*/ 0 w 6024967"/>
              <a:gd name="csY25"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Lst>
            <a:rect l="l" t="t" r="r" b="b"/>
            <a:pathLst>
              <a:path w="6024967" h="360218" fill="none" extrusionOk="0">
                <a:moveTo>
                  <a:pt x="0" y="0"/>
                </a:moveTo>
                <a:cubicBezTo>
                  <a:pt x="116777" y="-11406"/>
                  <a:pt x="244472" y="39681"/>
                  <a:pt x="366975" y="0"/>
                </a:cubicBezTo>
                <a:cubicBezTo>
                  <a:pt x="489479" y="-39681"/>
                  <a:pt x="706771" y="3098"/>
                  <a:pt x="1035199" y="0"/>
                </a:cubicBezTo>
                <a:cubicBezTo>
                  <a:pt x="1363627" y="-3098"/>
                  <a:pt x="1448921" y="38933"/>
                  <a:pt x="1643173" y="0"/>
                </a:cubicBezTo>
                <a:cubicBezTo>
                  <a:pt x="1837425" y="-38933"/>
                  <a:pt x="1848057" y="15871"/>
                  <a:pt x="2010148" y="0"/>
                </a:cubicBezTo>
                <a:cubicBezTo>
                  <a:pt x="2172240" y="-15871"/>
                  <a:pt x="2327440" y="9079"/>
                  <a:pt x="2497623" y="0"/>
                </a:cubicBezTo>
                <a:cubicBezTo>
                  <a:pt x="2667806" y="-9079"/>
                  <a:pt x="2892196" y="15244"/>
                  <a:pt x="3165846" y="0"/>
                </a:cubicBezTo>
                <a:cubicBezTo>
                  <a:pt x="3439496" y="-15244"/>
                  <a:pt x="3590175" y="64357"/>
                  <a:pt x="3713571" y="0"/>
                </a:cubicBezTo>
                <a:cubicBezTo>
                  <a:pt x="3836967" y="-64357"/>
                  <a:pt x="4170337" y="61350"/>
                  <a:pt x="4321545" y="0"/>
                </a:cubicBezTo>
                <a:cubicBezTo>
                  <a:pt x="4472753" y="-61350"/>
                  <a:pt x="4652370" y="30876"/>
                  <a:pt x="4809019" y="0"/>
                </a:cubicBezTo>
                <a:cubicBezTo>
                  <a:pt x="4965668" y="-30876"/>
                  <a:pt x="5106717" y="32294"/>
                  <a:pt x="5356743" y="0"/>
                </a:cubicBezTo>
                <a:cubicBezTo>
                  <a:pt x="5606769" y="-32294"/>
                  <a:pt x="5715502" y="5508"/>
                  <a:pt x="6024967" y="0"/>
                </a:cubicBezTo>
                <a:cubicBezTo>
                  <a:pt x="6037564" y="170309"/>
                  <a:pt x="5995626" y="259594"/>
                  <a:pt x="6024967" y="360218"/>
                </a:cubicBezTo>
                <a:cubicBezTo>
                  <a:pt x="5879445" y="385676"/>
                  <a:pt x="5830487" y="346022"/>
                  <a:pt x="5657992" y="360218"/>
                </a:cubicBezTo>
                <a:cubicBezTo>
                  <a:pt x="5485497" y="374414"/>
                  <a:pt x="5376435" y="338028"/>
                  <a:pt x="5291016" y="360218"/>
                </a:cubicBezTo>
                <a:cubicBezTo>
                  <a:pt x="5205597" y="382408"/>
                  <a:pt x="4889127" y="294051"/>
                  <a:pt x="4683043" y="360218"/>
                </a:cubicBezTo>
                <a:cubicBezTo>
                  <a:pt x="4476959" y="426385"/>
                  <a:pt x="4498160" y="358003"/>
                  <a:pt x="4316067" y="360218"/>
                </a:cubicBezTo>
                <a:cubicBezTo>
                  <a:pt x="4133974" y="362433"/>
                  <a:pt x="4026627" y="310264"/>
                  <a:pt x="3768343" y="360218"/>
                </a:cubicBezTo>
                <a:cubicBezTo>
                  <a:pt x="3510059" y="410172"/>
                  <a:pt x="3538374" y="335912"/>
                  <a:pt x="3341118" y="360218"/>
                </a:cubicBezTo>
                <a:cubicBezTo>
                  <a:pt x="3143862" y="384524"/>
                  <a:pt x="2989463" y="295007"/>
                  <a:pt x="2793394" y="360218"/>
                </a:cubicBezTo>
                <a:cubicBezTo>
                  <a:pt x="2597325" y="425429"/>
                  <a:pt x="2483227" y="318351"/>
                  <a:pt x="2245670" y="360218"/>
                </a:cubicBezTo>
                <a:cubicBezTo>
                  <a:pt x="2008113" y="402085"/>
                  <a:pt x="1811506" y="344367"/>
                  <a:pt x="1697945" y="360218"/>
                </a:cubicBezTo>
                <a:cubicBezTo>
                  <a:pt x="1584384" y="376069"/>
                  <a:pt x="1278164" y="314627"/>
                  <a:pt x="1150221" y="360218"/>
                </a:cubicBezTo>
                <a:cubicBezTo>
                  <a:pt x="1022278" y="405809"/>
                  <a:pt x="781661" y="318447"/>
                  <a:pt x="662746" y="360218"/>
                </a:cubicBezTo>
                <a:cubicBezTo>
                  <a:pt x="543832" y="401989"/>
                  <a:pt x="204180" y="313738"/>
                  <a:pt x="0" y="360218"/>
                </a:cubicBezTo>
                <a:cubicBezTo>
                  <a:pt x="-32257" y="249399"/>
                  <a:pt x="30160" y="99882"/>
                  <a:pt x="0" y="0"/>
                </a:cubicBezTo>
                <a:close/>
              </a:path>
              <a:path w="6024967" h="360218" stroke="0" extrusionOk="0">
                <a:moveTo>
                  <a:pt x="0" y="0"/>
                </a:moveTo>
                <a:cubicBezTo>
                  <a:pt x="242842" y="-51967"/>
                  <a:pt x="259179" y="53774"/>
                  <a:pt x="487475" y="0"/>
                </a:cubicBezTo>
                <a:cubicBezTo>
                  <a:pt x="715772" y="-53774"/>
                  <a:pt x="676087" y="19382"/>
                  <a:pt x="854450" y="0"/>
                </a:cubicBezTo>
                <a:cubicBezTo>
                  <a:pt x="1032814" y="-19382"/>
                  <a:pt x="1331545" y="13376"/>
                  <a:pt x="1522673" y="0"/>
                </a:cubicBezTo>
                <a:cubicBezTo>
                  <a:pt x="1713801" y="-13376"/>
                  <a:pt x="1776972" y="43359"/>
                  <a:pt x="2010148" y="0"/>
                </a:cubicBezTo>
                <a:cubicBezTo>
                  <a:pt x="2243324" y="-43359"/>
                  <a:pt x="2266802" y="10408"/>
                  <a:pt x="2497623" y="0"/>
                </a:cubicBezTo>
                <a:cubicBezTo>
                  <a:pt x="2728445" y="-10408"/>
                  <a:pt x="2944454" y="16770"/>
                  <a:pt x="3165846" y="0"/>
                </a:cubicBezTo>
                <a:cubicBezTo>
                  <a:pt x="3387238" y="-16770"/>
                  <a:pt x="3460588" y="25893"/>
                  <a:pt x="3593071" y="0"/>
                </a:cubicBezTo>
                <a:cubicBezTo>
                  <a:pt x="3725554" y="-25893"/>
                  <a:pt x="4083340" y="71519"/>
                  <a:pt x="4261295" y="0"/>
                </a:cubicBezTo>
                <a:cubicBezTo>
                  <a:pt x="4439250" y="-71519"/>
                  <a:pt x="4670592" y="40748"/>
                  <a:pt x="4929518" y="0"/>
                </a:cubicBezTo>
                <a:cubicBezTo>
                  <a:pt x="5188444" y="-40748"/>
                  <a:pt x="5357282" y="27886"/>
                  <a:pt x="5477243" y="0"/>
                </a:cubicBezTo>
                <a:cubicBezTo>
                  <a:pt x="5597205" y="-27886"/>
                  <a:pt x="5825442" y="12116"/>
                  <a:pt x="6024967" y="0"/>
                </a:cubicBezTo>
                <a:cubicBezTo>
                  <a:pt x="6056366" y="103853"/>
                  <a:pt x="6008008" y="249934"/>
                  <a:pt x="6024967" y="360218"/>
                </a:cubicBezTo>
                <a:cubicBezTo>
                  <a:pt x="5848643" y="366639"/>
                  <a:pt x="5793309" y="328170"/>
                  <a:pt x="5657992" y="360218"/>
                </a:cubicBezTo>
                <a:cubicBezTo>
                  <a:pt x="5522675" y="392266"/>
                  <a:pt x="5285151" y="327239"/>
                  <a:pt x="4989768" y="360218"/>
                </a:cubicBezTo>
                <a:cubicBezTo>
                  <a:pt x="4694385" y="393197"/>
                  <a:pt x="4735052" y="316713"/>
                  <a:pt x="4562543" y="360218"/>
                </a:cubicBezTo>
                <a:cubicBezTo>
                  <a:pt x="4390035" y="403723"/>
                  <a:pt x="4170976" y="346051"/>
                  <a:pt x="4014819" y="360218"/>
                </a:cubicBezTo>
                <a:cubicBezTo>
                  <a:pt x="3858662" y="374385"/>
                  <a:pt x="3664402" y="290753"/>
                  <a:pt x="3346595" y="360218"/>
                </a:cubicBezTo>
                <a:cubicBezTo>
                  <a:pt x="3028788" y="429683"/>
                  <a:pt x="3036383" y="302398"/>
                  <a:pt x="2798871" y="360218"/>
                </a:cubicBezTo>
                <a:cubicBezTo>
                  <a:pt x="2561359" y="418038"/>
                  <a:pt x="2521351" y="352639"/>
                  <a:pt x="2431896" y="360218"/>
                </a:cubicBezTo>
                <a:cubicBezTo>
                  <a:pt x="2342441" y="367797"/>
                  <a:pt x="2196794" y="348379"/>
                  <a:pt x="2004671" y="360218"/>
                </a:cubicBezTo>
                <a:cubicBezTo>
                  <a:pt x="1812549" y="372057"/>
                  <a:pt x="1546955" y="342366"/>
                  <a:pt x="1336447" y="360218"/>
                </a:cubicBezTo>
                <a:cubicBezTo>
                  <a:pt x="1125939" y="378070"/>
                  <a:pt x="951694" y="321383"/>
                  <a:pt x="788723" y="360218"/>
                </a:cubicBezTo>
                <a:cubicBezTo>
                  <a:pt x="625752" y="399053"/>
                  <a:pt x="220097" y="302594"/>
                  <a:pt x="0" y="360218"/>
                </a:cubicBezTo>
                <a:cubicBezTo>
                  <a:pt x="-13722" y="285960"/>
                  <a:pt x="1346" y="102207"/>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p:cNvSpPr/>
          <p:nvPr/>
        </p:nvSpPr>
        <p:spPr>
          <a:xfrm>
            <a:off x="5160194" y="3331967"/>
            <a:ext cx="2634692" cy="360218"/>
          </a:xfrm>
          <a:custGeom>
            <a:avLst/>
            <a:gdLst>
              <a:gd name="csX0" fmla="*/ 0 w 2634692"/>
              <a:gd name="csY0" fmla="*/ 0 h 360218"/>
              <a:gd name="csX1" fmla="*/ 500591 w 2634692"/>
              <a:gd name="csY1" fmla="*/ 0 h 360218"/>
              <a:gd name="csX2" fmla="*/ 1027530 w 2634692"/>
              <a:gd name="csY2" fmla="*/ 0 h 360218"/>
              <a:gd name="csX3" fmla="*/ 1580815 w 2634692"/>
              <a:gd name="csY3" fmla="*/ 0 h 360218"/>
              <a:gd name="csX4" fmla="*/ 2134101 w 2634692"/>
              <a:gd name="csY4" fmla="*/ 0 h 360218"/>
              <a:gd name="csX5" fmla="*/ 2634692 w 2634692"/>
              <a:gd name="csY5" fmla="*/ 0 h 360218"/>
              <a:gd name="csX6" fmla="*/ 2634692 w 2634692"/>
              <a:gd name="csY6" fmla="*/ 360218 h 360218"/>
              <a:gd name="csX7" fmla="*/ 2055060 w 2634692"/>
              <a:gd name="csY7" fmla="*/ 360218 h 360218"/>
              <a:gd name="csX8" fmla="*/ 1475428 w 2634692"/>
              <a:gd name="csY8" fmla="*/ 360218 h 360218"/>
              <a:gd name="csX9" fmla="*/ 948489 w 2634692"/>
              <a:gd name="csY9" fmla="*/ 360218 h 360218"/>
              <a:gd name="csX10" fmla="*/ 0 w 2634692"/>
              <a:gd name="csY10" fmla="*/ 360218 h 360218"/>
              <a:gd name="csX11" fmla="*/ 0 w 2634692"/>
              <a:gd name="csY11"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2634692" h="360218" fill="none" extrusionOk="0">
                <a:moveTo>
                  <a:pt x="0" y="0"/>
                </a:moveTo>
                <a:cubicBezTo>
                  <a:pt x="163080" y="-54914"/>
                  <a:pt x="346179" y="34547"/>
                  <a:pt x="500591" y="0"/>
                </a:cubicBezTo>
                <a:cubicBezTo>
                  <a:pt x="655003" y="-34547"/>
                  <a:pt x="796483" y="15388"/>
                  <a:pt x="1027530" y="0"/>
                </a:cubicBezTo>
                <a:cubicBezTo>
                  <a:pt x="1258577" y="-15388"/>
                  <a:pt x="1319767" y="26796"/>
                  <a:pt x="1580815" y="0"/>
                </a:cubicBezTo>
                <a:cubicBezTo>
                  <a:pt x="1841864" y="-26796"/>
                  <a:pt x="1997829" y="21373"/>
                  <a:pt x="2134101" y="0"/>
                </a:cubicBezTo>
                <a:cubicBezTo>
                  <a:pt x="2270373" y="-21373"/>
                  <a:pt x="2453904" y="22861"/>
                  <a:pt x="2634692" y="0"/>
                </a:cubicBezTo>
                <a:cubicBezTo>
                  <a:pt x="2642587" y="91834"/>
                  <a:pt x="2604642" y="282836"/>
                  <a:pt x="2634692" y="360218"/>
                </a:cubicBezTo>
                <a:cubicBezTo>
                  <a:pt x="2351551" y="406151"/>
                  <a:pt x="2279197" y="297420"/>
                  <a:pt x="2055060" y="360218"/>
                </a:cubicBezTo>
                <a:cubicBezTo>
                  <a:pt x="1830923" y="423016"/>
                  <a:pt x="1736089" y="307049"/>
                  <a:pt x="1475428" y="360218"/>
                </a:cubicBezTo>
                <a:cubicBezTo>
                  <a:pt x="1214767" y="413387"/>
                  <a:pt x="1153976" y="316818"/>
                  <a:pt x="948489" y="360218"/>
                </a:cubicBezTo>
                <a:cubicBezTo>
                  <a:pt x="743002" y="403618"/>
                  <a:pt x="389183" y="289125"/>
                  <a:pt x="0" y="360218"/>
                </a:cubicBezTo>
                <a:cubicBezTo>
                  <a:pt x="-23009" y="284451"/>
                  <a:pt x="14126" y="169023"/>
                  <a:pt x="0" y="0"/>
                </a:cubicBezTo>
                <a:close/>
              </a:path>
              <a:path w="2634692" h="360218" stroke="0" extrusionOk="0">
                <a:moveTo>
                  <a:pt x="0" y="0"/>
                </a:moveTo>
                <a:cubicBezTo>
                  <a:pt x="167447" y="-16792"/>
                  <a:pt x="274947" y="25014"/>
                  <a:pt x="500591" y="0"/>
                </a:cubicBezTo>
                <a:cubicBezTo>
                  <a:pt x="726235" y="-25014"/>
                  <a:pt x="750785" y="31161"/>
                  <a:pt x="948489" y="0"/>
                </a:cubicBezTo>
                <a:cubicBezTo>
                  <a:pt x="1146193" y="-31161"/>
                  <a:pt x="1368644" y="9426"/>
                  <a:pt x="1528121" y="0"/>
                </a:cubicBezTo>
                <a:cubicBezTo>
                  <a:pt x="1687598" y="-9426"/>
                  <a:pt x="1904181" y="57239"/>
                  <a:pt x="2028713" y="0"/>
                </a:cubicBezTo>
                <a:cubicBezTo>
                  <a:pt x="2153245" y="-57239"/>
                  <a:pt x="2386598" y="28434"/>
                  <a:pt x="2634692" y="0"/>
                </a:cubicBezTo>
                <a:cubicBezTo>
                  <a:pt x="2657639" y="81835"/>
                  <a:pt x="2602103" y="203880"/>
                  <a:pt x="2634692" y="360218"/>
                </a:cubicBezTo>
                <a:cubicBezTo>
                  <a:pt x="2476269" y="384151"/>
                  <a:pt x="2242356" y="333520"/>
                  <a:pt x="2107754" y="360218"/>
                </a:cubicBezTo>
                <a:cubicBezTo>
                  <a:pt x="1973152" y="386916"/>
                  <a:pt x="1699245" y="300077"/>
                  <a:pt x="1528121" y="360218"/>
                </a:cubicBezTo>
                <a:cubicBezTo>
                  <a:pt x="1356997" y="420359"/>
                  <a:pt x="1291999" y="348903"/>
                  <a:pt x="1080224" y="360218"/>
                </a:cubicBezTo>
                <a:cubicBezTo>
                  <a:pt x="868449" y="371533"/>
                  <a:pt x="761342" y="342106"/>
                  <a:pt x="553285" y="360218"/>
                </a:cubicBezTo>
                <a:cubicBezTo>
                  <a:pt x="345228" y="378330"/>
                  <a:pt x="119856" y="356084"/>
                  <a:pt x="0" y="360218"/>
                </a:cubicBezTo>
                <a:cubicBezTo>
                  <a:pt x="-39095" y="267981"/>
                  <a:pt x="35167" y="123338"/>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459608" y="3016501"/>
            <a:ext cx="1415772" cy="461665"/>
          </a:xfrm>
          <a:custGeom>
            <a:avLst/>
            <a:gdLst>
              <a:gd name="csX0" fmla="*/ 0 w 1415772"/>
              <a:gd name="csY0" fmla="*/ 0 h 461665"/>
              <a:gd name="csX1" fmla="*/ 500239 w 1415772"/>
              <a:gd name="csY1" fmla="*/ 0 h 461665"/>
              <a:gd name="csX2" fmla="*/ 986321 w 1415772"/>
              <a:gd name="csY2" fmla="*/ 0 h 461665"/>
              <a:gd name="csX3" fmla="*/ 1415772 w 1415772"/>
              <a:gd name="csY3" fmla="*/ 0 h 461665"/>
              <a:gd name="csX4" fmla="*/ 1415772 w 1415772"/>
              <a:gd name="csY4" fmla="*/ 461665 h 461665"/>
              <a:gd name="csX5" fmla="*/ 972163 w 1415772"/>
              <a:gd name="csY5" fmla="*/ 461665 h 461665"/>
              <a:gd name="csX6" fmla="*/ 500239 w 1415772"/>
              <a:gd name="csY6" fmla="*/ 461665 h 461665"/>
              <a:gd name="csX7" fmla="*/ 0 w 1415772"/>
              <a:gd name="csY7" fmla="*/ 461665 h 461665"/>
              <a:gd name="csX8" fmla="*/ 0 w 1415772"/>
              <a:gd name="csY8" fmla="*/ 0 h 46166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415772" h="461665" fill="none" extrusionOk="0">
                <a:moveTo>
                  <a:pt x="0" y="0"/>
                </a:moveTo>
                <a:cubicBezTo>
                  <a:pt x="123663" y="-18837"/>
                  <a:pt x="384532" y="41691"/>
                  <a:pt x="500239" y="0"/>
                </a:cubicBezTo>
                <a:cubicBezTo>
                  <a:pt x="615946" y="-41691"/>
                  <a:pt x="745359" y="16092"/>
                  <a:pt x="986321" y="0"/>
                </a:cubicBezTo>
                <a:cubicBezTo>
                  <a:pt x="1227283" y="-16092"/>
                  <a:pt x="1223266" y="19572"/>
                  <a:pt x="1415772" y="0"/>
                </a:cubicBezTo>
                <a:cubicBezTo>
                  <a:pt x="1441970" y="151199"/>
                  <a:pt x="1390558" y="286920"/>
                  <a:pt x="1415772" y="461665"/>
                </a:cubicBezTo>
                <a:cubicBezTo>
                  <a:pt x="1259009" y="471758"/>
                  <a:pt x="1156034" y="430640"/>
                  <a:pt x="972163" y="461665"/>
                </a:cubicBezTo>
                <a:cubicBezTo>
                  <a:pt x="788292" y="492690"/>
                  <a:pt x="709359" y="447096"/>
                  <a:pt x="500239" y="461665"/>
                </a:cubicBezTo>
                <a:cubicBezTo>
                  <a:pt x="291119" y="476234"/>
                  <a:pt x="164658" y="441194"/>
                  <a:pt x="0" y="461665"/>
                </a:cubicBezTo>
                <a:cubicBezTo>
                  <a:pt x="-34018" y="266005"/>
                  <a:pt x="27486" y="226208"/>
                  <a:pt x="0" y="0"/>
                </a:cubicBezTo>
                <a:close/>
              </a:path>
              <a:path w="1415772" h="461665" stroke="0" extrusionOk="0">
                <a:moveTo>
                  <a:pt x="0" y="0"/>
                </a:moveTo>
                <a:cubicBezTo>
                  <a:pt x="189880" y="-7963"/>
                  <a:pt x="268748" y="38655"/>
                  <a:pt x="457766" y="0"/>
                </a:cubicBezTo>
                <a:cubicBezTo>
                  <a:pt x="646784" y="-38655"/>
                  <a:pt x="726997" y="4488"/>
                  <a:pt x="887217" y="0"/>
                </a:cubicBezTo>
                <a:cubicBezTo>
                  <a:pt x="1047437" y="-4488"/>
                  <a:pt x="1214817" y="51656"/>
                  <a:pt x="1415772" y="0"/>
                </a:cubicBezTo>
                <a:cubicBezTo>
                  <a:pt x="1418120" y="217652"/>
                  <a:pt x="1388965" y="330148"/>
                  <a:pt x="1415772" y="461665"/>
                </a:cubicBezTo>
                <a:cubicBezTo>
                  <a:pt x="1316271" y="506221"/>
                  <a:pt x="1080925" y="458417"/>
                  <a:pt x="972163" y="461665"/>
                </a:cubicBezTo>
                <a:cubicBezTo>
                  <a:pt x="863401" y="464913"/>
                  <a:pt x="675437" y="410214"/>
                  <a:pt x="471924" y="461665"/>
                </a:cubicBezTo>
                <a:cubicBezTo>
                  <a:pt x="268411" y="513116"/>
                  <a:pt x="192798" y="457687"/>
                  <a:pt x="0" y="461665"/>
                </a:cubicBezTo>
                <a:cubicBezTo>
                  <a:pt x="-44876" y="298091"/>
                  <a:pt x="27200" y="144582"/>
                  <a:pt x="0" y="0"/>
                </a:cubicBezTo>
                <a:close/>
              </a:path>
            </a:pathLst>
          </a:custGeom>
          <a:solidFill>
            <a:srgbClr val="FFC000"/>
          </a:solidFill>
          <a:ln>
            <a:solidFill>
              <a:schemeClr val="tx1"/>
            </a:solidFill>
          </a:ln>
        </p:spPr>
        <p:txBody>
          <a:bodyPr wrap="none" rtlCol="0">
            <a:spAutoFit/>
          </a:bodyPr>
          <a:lstStyle/>
          <a:p>
            <a:r>
              <a:rPr kumimoji="1" lang="zh-CN" altLang="en-US" sz="2400" b="1" dirty="0">
                <a:latin typeface="仿宋" panose="02010609060101010101" pitchFamily="49" charset="-122"/>
                <a:ea typeface="仿宋" panose="02010609060101010101" pitchFamily="49" charset="-122"/>
              </a:rPr>
              <a:t>设备有限</a:t>
            </a:r>
            <a:endParaRPr kumimoji="1" lang="zh-CN" altLang="en-US" sz="2400" b="1" dirty="0">
              <a:latin typeface="仿宋" panose="02010609060101010101" pitchFamily="49" charset="-122"/>
              <a:ea typeface="仿宋" panose="02010609060101010101" pitchFamily="49" charset="-122"/>
            </a:endParaRPr>
          </a:p>
        </p:txBody>
      </p:sp>
      <p:sp>
        <p:nvSpPr>
          <p:cNvPr id="5" name="矩形 4"/>
          <p:cNvSpPr/>
          <p:nvPr/>
        </p:nvSpPr>
        <p:spPr>
          <a:xfrm>
            <a:off x="2219803" y="4058040"/>
            <a:ext cx="9546952" cy="360218"/>
          </a:xfrm>
          <a:custGeom>
            <a:avLst/>
            <a:gdLst>
              <a:gd name="csX0" fmla="*/ 0 w 9546952"/>
              <a:gd name="csY0" fmla="*/ 0 h 360218"/>
              <a:gd name="csX1" fmla="*/ 405745 w 9546952"/>
              <a:gd name="csY1" fmla="*/ 0 h 360218"/>
              <a:gd name="csX2" fmla="*/ 1002430 w 9546952"/>
              <a:gd name="csY2" fmla="*/ 0 h 360218"/>
              <a:gd name="csX3" fmla="*/ 1694584 w 9546952"/>
              <a:gd name="csY3" fmla="*/ 0 h 360218"/>
              <a:gd name="csX4" fmla="*/ 2004860 w 9546952"/>
              <a:gd name="csY4" fmla="*/ 0 h 360218"/>
              <a:gd name="csX5" fmla="*/ 2315136 w 9546952"/>
              <a:gd name="csY5" fmla="*/ 0 h 360218"/>
              <a:gd name="csX6" fmla="*/ 3102759 w 9546952"/>
              <a:gd name="csY6" fmla="*/ 0 h 360218"/>
              <a:gd name="csX7" fmla="*/ 3699444 w 9546952"/>
              <a:gd name="csY7" fmla="*/ 0 h 360218"/>
              <a:gd name="csX8" fmla="*/ 4009720 w 9546952"/>
              <a:gd name="csY8" fmla="*/ 0 h 360218"/>
              <a:gd name="csX9" fmla="*/ 4606404 w 9546952"/>
              <a:gd name="csY9" fmla="*/ 0 h 360218"/>
              <a:gd name="csX10" fmla="*/ 5394028 w 9546952"/>
              <a:gd name="csY10" fmla="*/ 0 h 360218"/>
              <a:gd name="csX11" fmla="*/ 5895243 w 9546952"/>
              <a:gd name="csY11" fmla="*/ 0 h 360218"/>
              <a:gd name="csX12" fmla="*/ 6396458 w 9546952"/>
              <a:gd name="csY12" fmla="*/ 0 h 360218"/>
              <a:gd name="csX13" fmla="*/ 6993142 w 9546952"/>
              <a:gd name="csY13" fmla="*/ 0 h 360218"/>
              <a:gd name="csX14" fmla="*/ 7685296 w 9546952"/>
              <a:gd name="csY14" fmla="*/ 0 h 360218"/>
              <a:gd name="csX15" fmla="*/ 8377450 w 9546952"/>
              <a:gd name="csY15" fmla="*/ 0 h 360218"/>
              <a:gd name="csX16" fmla="*/ 9546952 w 9546952"/>
              <a:gd name="csY16" fmla="*/ 0 h 360218"/>
              <a:gd name="csX17" fmla="*/ 9546952 w 9546952"/>
              <a:gd name="csY17" fmla="*/ 360218 h 360218"/>
              <a:gd name="csX18" fmla="*/ 9141207 w 9546952"/>
              <a:gd name="csY18" fmla="*/ 360218 h 360218"/>
              <a:gd name="csX19" fmla="*/ 8353583 w 9546952"/>
              <a:gd name="csY19" fmla="*/ 360218 h 360218"/>
              <a:gd name="csX20" fmla="*/ 7756899 w 9546952"/>
              <a:gd name="csY20" fmla="*/ 360218 h 360218"/>
              <a:gd name="csX21" fmla="*/ 7446623 w 9546952"/>
              <a:gd name="csY21" fmla="*/ 360218 h 360218"/>
              <a:gd name="csX22" fmla="*/ 6849938 w 9546952"/>
              <a:gd name="csY22" fmla="*/ 360218 h 360218"/>
              <a:gd name="csX23" fmla="*/ 6348723 w 9546952"/>
              <a:gd name="csY23" fmla="*/ 360218 h 360218"/>
              <a:gd name="csX24" fmla="*/ 5847508 w 9546952"/>
              <a:gd name="csY24" fmla="*/ 360218 h 360218"/>
              <a:gd name="csX25" fmla="*/ 5346293 w 9546952"/>
              <a:gd name="csY25" fmla="*/ 360218 h 360218"/>
              <a:gd name="csX26" fmla="*/ 4845078 w 9546952"/>
              <a:gd name="csY26" fmla="*/ 360218 h 360218"/>
              <a:gd name="csX27" fmla="*/ 4152924 w 9546952"/>
              <a:gd name="csY27" fmla="*/ 360218 h 360218"/>
              <a:gd name="csX28" fmla="*/ 3556240 w 9546952"/>
              <a:gd name="csY28" fmla="*/ 360218 h 360218"/>
              <a:gd name="csX29" fmla="*/ 3245964 w 9546952"/>
              <a:gd name="csY29" fmla="*/ 360218 h 360218"/>
              <a:gd name="csX30" fmla="*/ 2744749 w 9546952"/>
              <a:gd name="csY30" fmla="*/ 360218 h 360218"/>
              <a:gd name="csX31" fmla="*/ 2052595 w 9546952"/>
              <a:gd name="csY31" fmla="*/ 360218 h 360218"/>
              <a:gd name="csX32" fmla="*/ 1646849 w 9546952"/>
              <a:gd name="csY32" fmla="*/ 360218 h 360218"/>
              <a:gd name="csX33" fmla="*/ 859226 w 9546952"/>
              <a:gd name="csY33" fmla="*/ 360218 h 360218"/>
              <a:gd name="csX34" fmla="*/ 0 w 9546952"/>
              <a:gd name="csY34" fmla="*/ 360218 h 360218"/>
              <a:gd name="csX35" fmla="*/ 0 w 9546952"/>
              <a:gd name="csY35"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Lst>
            <a:rect l="l" t="t" r="r" b="b"/>
            <a:pathLst>
              <a:path w="9546952" h="360218" fill="none" extrusionOk="0">
                <a:moveTo>
                  <a:pt x="0" y="0"/>
                </a:moveTo>
                <a:cubicBezTo>
                  <a:pt x="110540" y="-42221"/>
                  <a:pt x="240208" y="33017"/>
                  <a:pt x="405745" y="0"/>
                </a:cubicBezTo>
                <a:cubicBezTo>
                  <a:pt x="571283" y="-33017"/>
                  <a:pt x="757424" y="24922"/>
                  <a:pt x="1002430" y="0"/>
                </a:cubicBezTo>
                <a:cubicBezTo>
                  <a:pt x="1247436" y="-24922"/>
                  <a:pt x="1388022" y="11215"/>
                  <a:pt x="1694584" y="0"/>
                </a:cubicBezTo>
                <a:cubicBezTo>
                  <a:pt x="2001146" y="-11215"/>
                  <a:pt x="1932762" y="26101"/>
                  <a:pt x="2004860" y="0"/>
                </a:cubicBezTo>
                <a:cubicBezTo>
                  <a:pt x="2076958" y="-26101"/>
                  <a:pt x="2231082" y="672"/>
                  <a:pt x="2315136" y="0"/>
                </a:cubicBezTo>
                <a:cubicBezTo>
                  <a:pt x="2399190" y="-672"/>
                  <a:pt x="2771443" y="42017"/>
                  <a:pt x="3102759" y="0"/>
                </a:cubicBezTo>
                <a:cubicBezTo>
                  <a:pt x="3434075" y="-42017"/>
                  <a:pt x="3453305" y="4741"/>
                  <a:pt x="3699444" y="0"/>
                </a:cubicBezTo>
                <a:cubicBezTo>
                  <a:pt x="3945583" y="-4741"/>
                  <a:pt x="3856567" y="4064"/>
                  <a:pt x="4009720" y="0"/>
                </a:cubicBezTo>
                <a:cubicBezTo>
                  <a:pt x="4162873" y="-4064"/>
                  <a:pt x="4460928" y="24400"/>
                  <a:pt x="4606404" y="0"/>
                </a:cubicBezTo>
                <a:cubicBezTo>
                  <a:pt x="4751880" y="-24400"/>
                  <a:pt x="5081877" y="14030"/>
                  <a:pt x="5394028" y="0"/>
                </a:cubicBezTo>
                <a:cubicBezTo>
                  <a:pt x="5706179" y="-14030"/>
                  <a:pt x="5759056" y="53378"/>
                  <a:pt x="5895243" y="0"/>
                </a:cubicBezTo>
                <a:cubicBezTo>
                  <a:pt x="6031430" y="-53378"/>
                  <a:pt x="6147903" y="21890"/>
                  <a:pt x="6396458" y="0"/>
                </a:cubicBezTo>
                <a:cubicBezTo>
                  <a:pt x="6645013" y="-21890"/>
                  <a:pt x="6819514" y="57817"/>
                  <a:pt x="6993142" y="0"/>
                </a:cubicBezTo>
                <a:cubicBezTo>
                  <a:pt x="7166770" y="-57817"/>
                  <a:pt x="7502324" y="66918"/>
                  <a:pt x="7685296" y="0"/>
                </a:cubicBezTo>
                <a:cubicBezTo>
                  <a:pt x="7868268" y="-66918"/>
                  <a:pt x="8093574" y="73063"/>
                  <a:pt x="8377450" y="0"/>
                </a:cubicBezTo>
                <a:cubicBezTo>
                  <a:pt x="8661326" y="-73063"/>
                  <a:pt x="9090197" y="52699"/>
                  <a:pt x="9546952" y="0"/>
                </a:cubicBezTo>
                <a:cubicBezTo>
                  <a:pt x="9574498" y="139233"/>
                  <a:pt x="9536306" y="260875"/>
                  <a:pt x="9546952" y="360218"/>
                </a:cubicBezTo>
                <a:cubicBezTo>
                  <a:pt x="9387268" y="385011"/>
                  <a:pt x="9300926" y="320448"/>
                  <a:pt x="9141207" y="360218"/>
                </a:cubicBezTo>
                <a:cubicBezTo>
                  <a:pt x="8981488" y="399988"/>
                  <a:pt x="8557177" y="266210"/>
                  <a:pt x="8353583" y="360218"/>
                </a:cubicBezTo>
                <a:cubicBezTo>
                  <a:pt x="8149989" y="454226"/>
                  <a:pt x="7986713" y="300298"/>
                  <a:pt x="7756899" y="360218"/>
                </a:cubicBezTo>
                <a:cubicBezTo>
                  <a:pt x="7527085" y="420138"/>
                  <a:pt x="7573670" y="354881"/>
                  <a:pt x="7446623" y="360218"/>
                </a:cubicBezTo>
                <a:cubicBezTo>
                  <a:pt x="7319576" y="365555"/>
                  <a:pt x="7051773" y="296107"/>
                  <a:pt x="6849938" y="360218"/>
                </a:cubicBezTo>
                <a:cubicBezTo>
                  <a:pt x="6648103" y="424329"/>
                  <a:pt x="6580862" y="346903"/>
                  <a:pt x="6348723" y="360218"/>
                </a:cubicBezTo>
                <a:cubicBezTo>
                  <a:pt x="6116585" y="373533"/>
                  <a:pt x="6042683" y="315466"/>
                  <a:pt x="5847508" y="360218"/>
                </a:cubicBezTo>
                <a:cubicBezTo>
                  <a:pt x="5652334" y="404970"/>
                  <a:pt x="5589803" y="339130"/>
                  <a:pt x="5346293" y="360218"/>
                </a:cubicBezTo>
                <a:cubicBezTo>
                  <a:pt x="5102784" y="381306"/>
                  <a:pt x="5010350" y="358146"/>
                  <a:pt x="4845078" y="360218"/>
                </a:cubicBezTo>
                <a:cubicBezTo>
                  <a:pt x="4679807" y="362290"/>
                  <a:pt x="4495674" y="306509"/>
                  <a:pt x="4152924" y="360218"/>
                </a:cubicBezTo>
                <a:cubicBezTo>
                  <a:pt x="3810174" y="413927"/>
                  <a:pt x="3703685" y="298409"/>
                  <a:pt x="3556240" y="360218"/>
                </a:cubicBezTo>
                <a:cubicBezTo>
                  <a:pt x="3408795" y="422027"/>
                  <a:pt x="3322603" y="358061"/>
                  <a:pt x="3245964" y="360218"/>
                </a:cubicBezTo>
                <a:cubicBezTo>
                  <a:pt x="3169325" y="362375"/>
                  <a:pt x="2895446" y="314834"/>
                  <a:pt x="2744749" y="360218"/>
                </a:cubicBezTo>
                <a:cubicBezTo>
                  <a:pt x="2594052" y="405602"/>
                  <a:pt x="2302314" y="344319"/>
                  <a:pt x="2052595" y="360218"/>
                </a:cubicBezTo>
                <a:cubicBezTo>
                  <a:pt x="1802876" y="376117"/>
                  <a:pt x="1737275" y="334511"/>
                  <a:pt x="1646849" y="360218"/>
                </a:cubicBezTo>
                <a:cubicBezTo>
                  <a:pt x="1556423" y="385925"/>
                  <a:pt x="1098360" y="319687"/>
                  <a:pt x="859226" y="360218"/>
                </a:cubicBezTo>
                <a:cubicBezTo>
                  <a:pt x="620092" y="400749"/>
                  <a:pt x="290026" y="283541"/>
                  <a:pt x="0" y="360218"/>
                </a:cubicBezTo>
                <a:cubicBezTo>
                  <a:pt x="-22327" y="280162"/>
                  <a:pt x="14161" y="91579"/>
                  <a:pt x="0" y="0"/>
                </a:cubicBezTo>
                <a:close/>
              </a:path>
              <a:path w="9546952" h="360218" stroke="0" extrusionOk="0">
                <a:moveTo>
                  <a:pt x="0" y="0"/>
                </a:moveTo>
                <a:cubicBezTo>
                  <a:pt x="115969" y="-55889"/>
                  <a:pt x="363109" y="8735"/>
                  <a:pt x="501215" y="0"/>
                </a:cubicBezTo>
                <a:cubicBezTo>
                  <a:pt x="639322" y="-8735"/>
                  <a:pt x="740349" y="20033"/>
                  <a:pt x="811491" y="0"/>
                </a:cubicBezTo>
                <a:cubicBezTo>
                  <a:pt x="882633" y="-20033"/>
                  <a:pt x="1247686" y="84757"/>
                  <a:pt x="1599114" y="0"/>
                </a:cubicBezTo>
                <a:cubicBezTo>
                  <a:pt x="1950542" y="-84757"/>
                  <a:pt x="1993294" y="44006"/>
                  <a:pt x="2100329" y="0"/>
                </a:cubicBezTo>
                <a:cubicBezTo>
                  <a:pt x="2207364" y="-44006"/>
                  <a:pt x="2445981" y="12608"/>
                  <a:pt x="2601544" y="0"/>
                </a:cubicBezTo>
                <a:cubicBezTo>
                  <a:pt x="2757108" y="-12608"/>
                  <a:pt x="3201474" y="51298"/>
                  <a:pt x="3389168" y="0"/>
                </a:cubicBezTo>
                <a:cubicBezTo>
                  <a:pt x="3576862" y="-51298"/>
                  <a:pt x="3599330" y="40785"/>
                  <a:pt x="3794913" y="0"/>
                </a:cubicBezTo>
                <a:cubicBezTo>
                  <a:pt x="3990497" y="-40785"/>
                  <a:pt x="4287335" y="39368"/>
                  <a:pt x="4582537" y="0"/>
                </a:cubicBezTo>
                <a:cubicBezTo>
                  <a:pt x="4877739" y="-39368"/>
                  <a:pt x="5105485" y="93608"/>
                  <a:pt x="5370161" y="0"/>
                </a:cubicBezTo>
                <a:cubicBezTo>
                  <a:pt x="5634837" y="-93608"/>
                  <a:pt x="5712984" y="13095"/>
                  <a:pt x="5966845" y="0"/>
                </a:cubicBezTo>
                <a:cubicBezTo>
                  <a:pt x="6220706" y="-13095"/>
                  <a:pt x="6512014" y="31092"/>
                  <a:pt x="6754469" y="0"/>
                </a:cubicBezTo>
                <a:cubicBezTo>
                  <a:pt x="6996924" y="-31092"/>
                  <a:pt x="7024840" y="54662"/>
                  <a:pt x="7255684" y="0"/>
                </a:cubicBezTo>
                <a:cubicBezTo>
                  <a:pt x="7486529" y="-54662"/>
                  <a:pt x="7566207" y="33380"/>
                  <a:pt x="7756899" y="0"/>
                </a:cubicBezTo>
                <a:cubicBezTo>
                  <a:pt x="7947592" y="-33380"/>
                  <a:pt x="8195819" y="77210"/>
                  <a:pt x="8449053" y="0"/>
                </a:cubicBezTo>
                <a:cubicBezTo>
                  <a:pt x="8702287" y="-77210"/>
                  <a:pt x="8825695" y="37766"/>
                  <a:pt x="8950268" y="0"/>
                </a:cubicBezTo>
                <a:cubicBezTo>
                  <a:pt x="9074842" y="-37766"/>
                  <a:pt x="9309509" y="19373"/>
                  <a:pt x="9546952" y="0"/>
                </a:cubicBezTo>
                <a:cubicBezTo>
                  <a:pt x="9547418" y="138099"/>
                  <a:pt x="9511308" y="197657"/>
                  <a:pt x="9546952" y="360218"/>
                </a:cubicBezTo>
                <a:cubicBezTo>
                  <a:pt x="9347411" y="390534"/>
                  <a:pt x="9173845" y="282251"/>
                  <a:pt x="8854798" y="360218"/>
                </a:cubicBezTo>
                <a:cubicBezTo>
                  <a:pt x="8535751" y="438185"/>
                  <a:pt x="8607900" y="357134"/>
                  <a:pt x="8544522" y="360218"/>
                </a:cubicBezTo>
                <a:cubicBezTo>
                  <a:pt x="8481144" y="363302"/>
                  <a:pt x="8288808" y="312071"/>
                  <a:pt x="8138777" y="360218"/>
                </a:cubicBezTo>
                <a:cubicBezTo>
                  <a:pt x="7988747" y="408365"/>
                  <a:pt x="7590126" y="292023"/>
                  <a:pt x="7351153" y="360218"/>
                </a:cubicBezTo>
                <a:cubicBezTo>
                  <a:pt x="7112180" y="428413"/>
                  <a:pt x="7046098" y="357994"/>
                  <a:pt x="6754469" y="360218"/>
                </a:cubicBezTo>
                <a:cubicBezTo>
                  <a:pt x="6462840" y="362442"/>
                  <a:pt x="6492077" y="313405"/>
                  <a:pt x="6348723" y="360218"/>
                </a:cubicBezTo>
                <a:cubicBezTo>
                  <a:pt x="6205369" y="407031"/>
                  <a:pt x="6012591" y="355675"/>
                  <a:pt x="5752039" y="360218"/>
                </a:cubicBezTo>
                <a:cubicBezTo>
                  <a:pt x="5491487" y="364761"/>
                  <a:pt x="5540365" y="352939"/>
                  <a:pt x="5441763" y="360218"/>
                </a:cubicBezTo>
                <a:cubicBezTo>
                  <a:pt x="5343161" y="367497"/>
                  <a:pt x="5226385" y="353124"/>
                  <a:pt x="5131487" y="360218"/>
                </a:cubicBezTo>
                <a:cubicBezTo>
                  <a:pt x="5036589" y="367312"/>
                  <a:pt x="4792322" y="302775"/>
                  <a:pt x="4534802" y="360218"/>
                </a:cubicBezTo>
                <a:cubicBezTo>
                  <a:pt x="4277283" y="417661"/>
                  <a:pt x="4325228" y="320352"/>
                  <a:pt x="4129057" y="360218"/>
                </a:cubicBezTo>
                <a:cubicBezTo>
                  <a:pt x="3932886" y="400084"/>
                  <a:pt x="3677007" y="334966"/>
                  <a:pt x="3436903" y="360218"/>
                </a:cubicBezTo>
                <a:cubicBezTo>
                  <a:pt x="3196799" y="385470"/>
                  <a:pt x="3198979" y="355163"/>
                  <a:pt x="3031157" y="360218"/>
                </a:cubicBezTo>
                <a:cubicBezTo>
                  <a:pt x="2863335" y="365273"/>
                  <a:pt x="2503147" y="322660"/>
                  <a:pt x="2339003" y="360218"/>
                </a:cubicBezTo>
                <a:cubicBezTo>
                  <a:pt x="2174859" y="397776"/>
                  <a:pt x="2107905" y="336143"/>
                  <a:pt x="2028727" y="360218"/>
                </a:cubicBezTo>
                <a:cubicBezTo>
                  <a:pt x="1949549" y="384293"/>
                  <a:pt x="1664582" y="328831"/>
                  <a:pt x="1336573" y="360218"/>
                </a:cubicBezTo>
                <a:cubicBezTo>
                  <a:pt x="1008564" y="391605"/>
                  <a:pt x="1125402" y="319652"/>
                  <a:pt x="930828" y="360218"/>
                </a:cubicBezTo>
                <a:cubicBezTo>
                  <a:pt x="736254" y="400784"/>
                  <a:pt x="698607" y="342726"/>
                  <a:pt x="620552" y="360218"/>
                </a:cubicBezTo>
                <a:cubicBezTo>
                  <a:pt x="542497" y="377710"/>
                  <a:pt x="285585" y="360190"/>
                  <a:pt x="0" y="360218"/>
                </a:cubicBezTo>
                <a:cubicBezTo>
                  <a:pt x="-33133" y="244539"/>
                  <a:pt x="12640" y="132176"/>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 name="矩形 5"/>
          <p:cNvSpPr/>
          <p:nvPr/>
        </p:nvSpPr>
        <p:spPr>
          <a:xfrm>
            <a:off x="130277" y="4423895"/>
            <a:ext cx="4486693" cy="360218"/>
          </a:xfrm>
          <a:custGeom>
            <a:avLst/>
            <a:gdLst>
              <a:gd name="csX0" fmla="*/ 0 w 4486693"/>
              <a:gd name="csY0" fmla="*/ 0 h 360218"/>
              <a:gd name="csX1" fmla="*/ 471103 w 4486693"/>
              <a:gd name="csY1" fmla="*/ 0 h 360218"/>
              <a:gd name="csX2" fmla="*/ 1076806 w 4486693"/>
              <a:gd name="csY2" fmla="*/ 0 h 360218"/>
              <a:gd name="csX3" fmla="*/ 1592776 w 4486693"/>
              <a:gd name="csY3" fmla="*/ 0 h 360218"/>
              <a:gd name="csX4" fmla="*/ 2063879 w 4486693"/>
              <a:gd name="csY4" fmla="*/ 0 h 360218"/>
              <a:gd name="csX5" fmla="*/ 2669582 w 4486693"/>
              <a:gd name="csY5" fmla="*/ 0 h 360218"/>
              <a:gd name="csX6" fmla="*/ 3230419 w 4486693"/>
              <a:gd name="csY6" fmla="*/ 0 h 360218"/>
              <a:gd name="csX7" fmla="*/ 3791256 w 4486693"/>
              <a:gd name="csY7" fmla="*/ 0 h 360218"/>
              <a:gd name="csX8" fmla="*/ 4486693 w 4486693"/>
              <a:gd name="csY8" fmla="*/ 0 h 360218"/>
              <a:gd name="csX9" fmla="*/ 4486693 w 4486693"/>
              <a:gd name="csY9" fmla="*/ 360218 h 360218"/>
              <a:gd name="csX10" fmla="*/ 4015590 w 4486693"/>
              <a:gd name="csY10" fmla="*/ 360218 h 360218"/>
              <a:gd name="csX11" fmla="*/ 3589354 w 4486693"/>
              <a:gd name="csY11" fmla="*/ 360218 h 360218"/>
              <a:gd name="csX12" fmla="*/ 2983651 w 4486693"/>
              <a:gd name="csY12" fmla="*/ 360218 h 360218"/>
              <a:gd name="csX13" fmla="*/ 2512548 w 4486693"/>
              <a:gd name="csY13" fmla="*/ 360218 h 360218"/>
              <a:gd name="csX14" fmla="*/ 1906845 w 4486693"/>
              <a:gd name="csY14" fmla="*/ 360218 h 360218"/>
              <a:gd name="csX15" fmla="*/ 1256274 w 4486693"/>
              <a:gd name="csY15" fmla="*/ 360218 h 360218"/>
              <a:gd name="csX16" fmla="*/ 740304 w 4486693"/>
              <a:gd name="csY16" fmla="*/ 360218 h 360218"/>
              <a:gd name="csX17" fmla="*/ 0 w 4486693"/>
              <a:gd name="csY17" fmla="*/ 360218 h 360218"/>
              <a:gd name="csX18" fmla="*/ 0 w 4486693"/>
              <a:gd name="csY18"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4486693" h="360218" fill="none" extrusionOk="0">
                <a:moveTo>
                  <a:pt x="0" y="0"/>
                </a:moveTo>
                <a:cubicBezTo>
                  <a:pt x="95589" y="-49026"/>
                  <a:pt x="309918" y="46317"/>
                  <a:pt x="471103" y="0"/>
                </a:cubicBezTo>
                <a:cubicBezTo>
                  <a:pt x="632288" y="-46317"/>
                  <a:pt x="774796" y="55770"/>
                  <a:pt x="1076806" y="0"/>
                </a:cubicBezTo>
                <a:cubicBezTo>
                  <a:pt x="1378816" y="-55770"/>
                  <a:pt x="1380082" y="11369"/>
                  <a:pt x="1592776" y="0"/>
                </a:cubicBezTo>
                <a:cubicBezTo>
                  <a:pt x="1805470" y="-11369"/>
                  <a:pt x="1867362" y="5481"/>
                  <a:pt x="2063879" y="0"/>
                </a:cubicBezTo>
                <a:cubicBezTo>
                  <a:pt x="2260396" y="-5481"/>
                  <a:pt x="2422527" y="65429"/>
                  <a:pt x="2669582" y="0"/>
                </a:cubicBezTo>
                <a:cubicBezTo>
                  <a:pt x="2916637" y="-65429"/>
                  <a:pt x="3047012" y="58089"/>
                  <a:pt x="3230419" y="0"/>
                </a:cubicBezTo>
                <a:cubicBezTo>
                  <a:pt x="3413826" y="-58089"/>
                  <a:pt x="3652947" y="11025"/>
                  <a:pt x="3791256" y="0"/>
                </a:cubicBezTo>
                <a:cubicBezTo>
                  <a:pt x="3929565" y="-11025"/>
                  <a:pt x="4344835" y="75618"/>
                  <a:pt x="4486693" y="0"/>
                </a:cubicBezTo>
                <a:cubicBezTo>
                  <a:pt x="4517911" y="94189"/>
                  <a:pt x="4449038" y="267075"/>
                  <a:pt x="4486693" y="360218"/>
                </a:cubicBezTo>
                <a:cubicBezTo>
                  <a:pt x="4386765" y="379050"/>
                  <a:pt x="4212984" y="312821"/>
                  <a:pt x="4015590" y="360218"/>
                </a:cubicBezTo>
                <a:cubicBezTo>
                  <a:pt x="3818196" y="407615"/>
                  <a:pt x="3698729" y="348289"/>
                  <a:pt x="3589354" y="360218"/>
                </a:cubicBezTo>
                <a:cubicBezTo>
                  <a:pt x="3479979" y="372147"/>
                  <a:pt x="3229793" y="358585"/>
                  <a:pt x="2983651" y="360218"/>
                </a:cubicBezTo>
                <a:cubicBezTo>
                  <a:pt x="2737509" y="361851"/>
                  <a:pt x="2613337" y="321645"/>
                  <a:pt x="2512548" y="360218"/>
                </a:cubicBezTo>
                <a:cubicBezTo>
                  <a:pt x="2411759" y="398791"/>
                  <a:pt x="2149795" y="356660"/>
                  <a:pt x="1906845" y="360218"/>
                </a:cubicBezTo>
                <a:cubicBezTo>
                  <a:pt x="1663895" y="363776"/>
                  <a:pt x="1464528" y="320867"/>
                  <a:pt x="1256274" y="360218"/>
                </a:cubicBezTo>
                <a:cubicBezTo>
                  <a:pt x="1048020" y="399569"/>
                  <a:pt x="935519" y="332421"/>
                  <a:pt x="740304" y="360218"/>
                </a:cubicBezTo>
                <a:cubicBezTo>
                  <a:pt x="545089" y="388015"/>
                  <a:pt x="169352" y="331319"/>
                  <a:pt x="0" y="360218"/>
                </a:cubicBezTo>
                <a:cubicBezTo>
                  <a:pt x="-33757" y="232437"/>
                  <a:pt x="22919" y="143917"/>
                  <a:pt x="0" y="0"/>
                </a:cubicBezTo>
                <a:close/>
              </a:path>
              <a:path w="4486693" h="360218" stroke="0" extrusionOk="0">
                <a:moveTo>
                  <a:pt x="0" y="0"/>
                </a:moveTo>
                <a:cubicBezTo>
                  <a:pt x="228319" y="-4027"/>
                  <a:pt x="408429" y="10326"/>
                  <a:pt x="515970" y="0"/>
                </a:cubicBezTo>
                <a:cubicBezTo>
                  <a:pt x="623511" y="-10326"/>
                  <a:pt x="833605" y="22100"/>
                  <a:pt x="942206" y="0"/>
                </a:cubicBezTo>
                <a:cubicBezTo>
                  <a:pt x="1050807" y="-22100"/>
                  <a:pt x="1444067" y="77979"/>
                  <a:pt x="1592776" y="0"/>
                </a:cubicBezTo>
                <a:cubicBezTo>
                  <a:pt x="1741485" y="-77979"/>
                  <a:pt x="1992754" y="40192"/>
                  <a:pt x="2108746" y="0"/>
                </a:cubicBezTo>
                <a:cubicBezTo>
                  <a:pt x="2224738" y="-40192"/>
                  <a:pt x="2428614" y="14460"/>
                  <a:pt x="2624715" y="0"/>
                </a:cubicBezTo>
                <a:cubicBezTo>
                  <a:pt x="2820816" y="-14460"/>
                  <a:pt x="3082364" y="63760"/>
                  <a:pt x="3275286" y="0"/>
                </a:cubicBezTo>
                <a:cubicBezTo>
                  <a:pt x="3468208" y="-63760"/>
                  <a:pt x="3617315" y="25440"/>
                  <a:pt x="3746389" y="0"/>
                </a:cubicBezTo>
                <a:cubicBezTo>
                  <a:pt x="3875463" y="-25440"/>
                  <a:pt x="4151454" y="55746"/>
                  <a:pt x="4486693" y="0"/>
                </a:cubicBezTo>
                <a:cubicBezTo>
                  <a:pt x="4497150" y="125301"/>
                  <a:pt x="4460185" y="196867"/>
                  <a:pt x="4486693" y="360218"/>
                </a:cubicBezTo>
                <a:cubicBezTo>
                  <a:pt x="4318143" y="370595"/>
                  <a:pt x="4134100" y="315699"/>
                  <a:pt x="4015590" y="360218"/>
                </a:cubicBezTo>
                <a:cubicBezTo>
                  <a:pt x="3897080" y="404737"/>
                  <a:pt x="3697748" y="356475"/>
                  <a:pt x="3454754" y="360218"/>
                </a:cubicBezTo>
                <a:cubicBezTo>
                  <a:pt x="3211760" y="363961"/>
                  <a:pt x="3154703" y="300954"/>
                  <a:pt x="2938784" y="360218"/>
                </a:cubicBezTo>
                <a:cubicBezTo>
                  <a:pt x="2722865" y="419482"/>
                  <a:pt x="2443110" y="327846"/>
                  <a:pt x="2288213" y="360218"/>
                </a:cubicBezTo>
                <a:cubicBezTo>
                  <a:pt x="2133316" y="392590"/>
                  <a:pt x="1802817" y="312035"/>
                  <a:pt x="1637643" y="360218"/>
                </a:cubicBezTo>
                <a:cubicBezTo>
                  <a:pt x="1472469" y="408401"/>
                  <a:pt x="1306122" y="333497"/>
                  <a:pt x="1166540" y="360218"/>
                </a:cubicBezTo>
                <a:cubicBezTo>
                  <a:pt x="1026958" y="386939"/>
                  <a:pt x="790598" y="311435"/>
                  <a:pt x="605704" y="360218"/>
                </a:cubicBezTo>
                <a:cubicBezTo>
                  <a:pt x="420810" y="409001"/>
                  <a:pt x="212640" y="323881"/>
                  <a:pt x="0" y="360218"/>
                </a:cubicBezTo>
                <a:cubicBezTo>
                  <a:pt x="-4327" y="207446"/>
                  <a:pt x="31759" y="138948"/>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p:nvSpPr>
        <p:spPr>
          <a:xfrm>
            <a:off x="4680228" y="4466938"/>
            <a:ext cx="1422184" cy="461665"/>
          </a:xfrm>
          <a:solidFill>
            <a:srgbClr val="FFC000"/>
          </a:solidFill>
          <a:ln>
            <a:solidFill>
              <a:schemeClr val="tx1"/>
            </a:solidFill>
          </a:ln>
        </p:spPr>
        <p:txBody>
          <a:bodyPr wrap="none" rtlCol="0">
            <a:spAutoFit/>
          </a:bodyPr>
          <a:lstStyle>
            <a:defPPr>
              <a:defRPr lang="zh-CN"/>
            </a:defPPr>
            <a:lvl1pPr>
              <a:defRPr kumimoji="1" sz="2400" b="1">
                <a:latin typeface="仿宋" panose="02010609060101010101" pitchFamily="49" charset="-122"/>
                <a:ea typeface="仿宋" panose="02010609060101010101" pitchFamily="49" charset="-122"/>
              </a:defRPr>
            </a:lvl1pPr>
          </a:lstStyle>
          <a:p>
            <a:r>
              <a:rPr lang="zh-CN" altLang="en-US" dirty="0"/>
              <a:t>时间有限</a:t>
            </a:r>
            <a:endParaRPr lang="zh-CN" altLang="en-US" dirty="0"/>
          </a:p>
        </p:txBody>
      </p:sp>
      <p:sp>
        <p:nvSpPr>
          <p:cNvPr id="21" name="文本框 20"/>
          <p:cNvSpPr txBox="1"/>
          <p:nvPr/>
        </p:nvSpPr>
        <p:spPr>
          <a:xfrm>
            <a:off x="240088" y="5198242"/>
            <a:ext cx="11677092" cy="1200329"/>
          </a:xfrm>
          <a:prstGeom prst="rect">
            <a:avLst/>
          </a:prstGeom>
          <a:solidFill>
            <a:schemeClr val="bg1"/>
          </a:solidFill>
        </p:spPr>
        <p:txBody>
          <a:bodyPr wrap="square">
            <a:spAutoFit/>
          </a:bodyPr>
          <a:lstStyle/>
          <a:p>
            <a:r>
              <a:rPr lang="en-GB" altLang="zh-CN" sz="2400" dirty="0">
                <a:latin typeface="Calibri" panose="020F0502020204030204" pitchFamily="34" charset="0"/>
                <a:cs typeface="Calibri" panose="020F0502020204030204" pitchFamily="34" charset="0"/>
              </a:rPr>
              <a:t>C </a:t>
            </a:r>
            <a:r>
              <a:rPr lang="zh-CN" altLang="en-US" sz="2400" dirty="0">
                <a:latin typeface="Calibri" panose="020F0502020204030204" pitchFamily="34" charset="0"/>
                <a:cs typeface="Calibri" panose="020F0502020204030204" pitchFamily="34" charset="0"/>
              </a:rPr>
              <a:t>选项错在 </a:t>
            </a:r>
            <a:r>
              <a:rPr lang="zh-CN" altLang="en-US" sz="2400" b="1" dirty="0">
                <a:latin typeface="Calibri" panose="020F0502020204030204" pitchFamily="34" charset="0"/>
                <a:cs typeface="Calibri" panose="020F0502020204030204" pitchFamily="34" charset="0"/>
              </a:rPr>
              <a:t>从“父母忙”直接跳到“忙到无法照顾他”</a:t>
            </a:r>
            <a:r>
              <a:rPr lang="zh-CN" altLang="en-US" sz="2400" dirty="0">
                <a:latin typeface="Calibri" panose="020F0502020204030204" pitchFamily="34" charset="0"/>
                <a:cs typeface="Calibri" panose="020F0502020204030204" pitchFamily="34" charset="0"/>
              </a:rPr>
              <a:t>，这在逻辑上属于 </a:t>
            </a:r>
            <a:r>
              <a:rPr lang="zh-CN" altLang="en-US" sz="2400" b="1" dirty="0">
                <a:latin typeface="Calibri" panose="020F0502020204030204" pitchFamily="34" charset="0"/>
                <a:cs typeface="Calibri" panose="020F0502020204030204" pitchFamily="34" charset="0"/>
              </a:rPr>
              <a:t>过度推断</a:t>
            </a:r>
            <a:r>
              <a:rPr lang="zh-CN" altLang="en-US" sz="2400" dirty="0">
                <a:latin typeface="Calibri" panose="020F0502020204030204" pitchFamily="34" charset="0"/>
                <a:cs typeface="Calibri" panose="020F0502020204030204" pitchFamily="34" charset="0"/>
              </a:rPr>
              <a:t>。</a:t>
            </a:r>
            <a:br>
              <a:rPr lang="zh-CN" altLang="en-US" sz="2400" dirty="0">
                <a:latin typeface="Calibri" panose="020F0502020204030204" pitchFamily="34" charset="0"/>
                <a:cs typeface="Calibri" panose="020F0502020204030204" pitchFamily="34" charset="0"/>
              </a:rPr>
            </a:br>
            <a:r>
              <a:rPr lang="zh-CN" altLang="en-US" sz="2400" dirty="0">
                <a:latin typeface="Calibri" panose="020F0502020204030204" pitchFamily="34" charset="0"/>
                <a:cs typeface="Calibri" panose="020F0502020204030204" pitchFamily="34" charset="0"/>
              </a:rPr>
              <a:t>做推理判断题时，正确选项的推断依据应当 </a:t>
            </a:r>
            <a:r>
              <a:rPr lang="zh-CN" altLang="en-US" sz="2400" b="1" dirty="0">
                <a:latin typeface="Calibri" panose="020F0502020204030204" pitchFamily="34" charset="0"/>
                <a:cs typeface="Calibri" panose="020F0502020204030204" pitchFamily="34" charset="0"/>
              </a:rPr>
              <a:t>在原文中有多处细节支撑</a:t>
            </a:r>
            <a:r>
              <a:rPr lang="zh-CN" altLang="en-US" sz="2400" dirty="0">
                <a:latin typeface="Calibri" panose="020F0502020204030204" pitchFamily="34" charset="0"/>
                <a:cs typeface="Calibri" panose="020F0502020204030204" pitchFamily="34" charset="0"/>
              </a:rPr>
              <a:t>，而不是仅凭一两个词就推出一个程度很强或因果明确的结论。</a:t>
            </a:r>
            <a:endParaRPr lang="zh-CN" altLang="en-US" sz="2400"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heckerboard(across)">
                                      <p:cBhvr>
                                        <p:cTn id="18" dur="500"/>
                                        <p:tgtEl>
                                          <p:spTgt spid="5"/>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heckerboard(across)">
                                      <p:cBhvr>
                                        <p:cTn id="21" dur="500"/>
                                        <p:tgtEl>
                                          <p:spTgt spid="6"/>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checkerboard(across)">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linds(horizontal)">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checkerboard(across)">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8" grpId="0" animBg="1"/>
      <p:bldP spid="2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16301" y="335610"/>
          <a:ext cx="11395948" cy="6186780"/>
        </p:xfrm>
        <a:graphic>
          <a:graphicData uri="http://schemas.openxmlformats.org/drawingml/2006/table">
            <a:tbl>
              <a:tblPr/>
              <a:tblGrid>
                <a:gridCol w="2848987"/>
                <a:gridCol w="2848987"/>
                <a:gridCol w="2848987"/>
                <a:gridCol w="2848987"/>
              </a:tblGrid>
              <a:tr h="284839">
                <a:tc>
                  <a:txBody>
                    <a:bodyPr/>
                    <a:lstStyle/>
                    <a:p>
                      <a:pPr algn="l">
                        <a:buNone/>
                      </a:pPr>
                      <a:r>
                        <a:rPr lang="zh-CN" altLang="en-US" sz="2000" dirty="0">
                          <a:latin typeface="Calibri" panose="020F0502020204030204" pitchFamily="34" charset="0"/>
                          <a:cs typeface="Calibri" panose="020F0502020204030204" pitchFamily="34" charset="0"/>
                        </a:rPr>
                        <a:t>错误类型</a:t>
                      </a:r>
                      <a:endParaRPr lang="zh-CN" altLang="en-US" sz="2000" dirty="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c>
                  <a:txBody>
                    <a:bodyPr/>
                    <a:lstStyle/>
                    <a:p>
                      <a:pPr algn="l">
                        <a:buNone/>
                      </a:pPr>
                      <a:r>
                        <a:rPr lang="zh-CN" altLang="en-US" sz="2000">
                          <a:latin typeface="Calibri" panose="020F0502020204030204" pitchFamily="34" charset="0"/>
                          <a:cs typeface="Calibri" panose="020F0502020204030204" pitchFamily="34" charset="0"/>
                        </a:rPr>
                        <a:t>说明</a:t>
                      </a:r>
                      <a:endParaRPr lang="zh-CN" altLang="en-US" sz="200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c>
                  <a:txBody>
                    <a:bodyPr/>
                    <a:lstStyle/>
                    <a:p>
                      <a:pPr algn="l">
                        <a:buNone/>
                      </a:pPr>
                      <a:r>
                        <a:rPr lang="zh-CN" altLang="en-US" sz="2000">
                          <a:latin typeface="Calibri" panose="020F0502020204030204" pitchFamily="34" charset="0"/>
                          <a:cs typeface="Calibri" panose="020F0502020204030204" pitchFamily="34" charset="0"/>
                        </a:rPr>
                        <a:t>典型特征</a:t>
                      </a:r>
                      <a:endParaRPr lang="zh-CN" altLang="en-US" sz="200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c>
                  <a:txBody>
                    <a:bodyPr/>
                    <a:lstStyle/>
                    <a:p>
                      <a:pPr algn="l">
                        <a:buNone/>
                      </a:pPr>
                      <a:r>
                        <a:rPr lang="zh-CN" altLang="en-US" sz="2000">
                          <a:latin typeface="Calibri" panose="020F0502020204030204" pitchFamily="34" charset="0"/>
                          <a:cs typeface="Calibri" panose="020F0502020204030204" pitchFamily="34" charset="0"/>
                        </a:rPr>
                        <a:t>对应例题中的错误选项</a:t>
                      </a:r>
                      <a:endParaRPr lang="zh-CN" altLang="en-US" sz="200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r>
              <a:tr h="925993">
                <a:tc>
                  <a:txBody>
                    <a:bodyPr/>
                    <a:lstStyle/>
                    <a:p>
                      <a:pPr algn="l">
                        <a:buNone/>
                      </a:pPr>
                      <a:r>
                        <a:rPr lang="en-US" altLang="zh-CN" sz="2000" b="1" dirty="0">
                          <a:latin typeface="Calibri" panose="020F0502020204030204" pitchFamily="34" charset="0"/>
                          <a:cs typeface="Calibri" panose="020F0502020204030204" pitchFamily="34" charset="0"/>
                        </a:rPr>
                        <a:t>1. </a:t>
                      </a:r>
                      <a:r>
                        <a:rPr lang="zh-CN" altLang="en-US" sz="2000" b="1" dirty="0">
                          <a:latin typeface="Calibri" panose="020F0502020204030204" pitchFamily="34" charset="0"/>
                          <a:cs typeface="Calibri" panose="020F0502020204030204" pitchFamily="34" charset="0"/>
                        </a:rPr>
                        <a:t>过度推断</a:t>
                      </a:r>
                      <a:endParaRPr lang="zh-CN" altLang="en-US" sz="2000" dirty="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c>
                  <a:txBody>
                    <a:bodyPr/>
                    <a:lstStyle/>
                    <a:p>
                      <a:pPr algn="l">
                        <a:buNone/>
                      </a:pPr>
                      <a:r>
                        <a:rPr lang="zh-CN" altLang="en-US" sz="2000" dirty="0">
                          <a:latin typeface="Calibri" panose="020F0502020204030204" pitchFamily="34" charset="0"/>
                          <a:cs typeface="Calibri" panose="020F0502020204030204" pitchFamily="34" charset="0"/>
                        </a:rPr>
                        <a:t>在原文基础上无限放大、添加原文没有的程度或因果关系</a:t>
                      </a:r>
                      <a:endParaRPr lang="zh-CN" altLang="en-US" sz="2000" dirty="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c>
                  <a:txBody>
                    <a:bodyPr/>
                    <a:lstStyle/>
                    <a:p>
                      <a:pPr algn="l">
                        <a:buNone/>
                      </a:pPr>
                      <a:r>
                        <a:rPr lang="zh-CN" altLang="en-US" sz="2000" dirty="0">
                          <a:latin typeface="Calibri" panose="020F0502020204030204" pitchFamily="34" charset="0"/>
                          <a:cs typeface="Calibri" panose="020F0502020204030204" pitchFamily="34" charset="0"/>
                        </a:rPr>
                        <a:t>原文说“</a:t>
                      </a:r>
                      <a:r>
                        <a:rPr lang="en-GB" sz="2000" dirty="0">
                          <a:latin typeface="Calibri" panose="020F0502020204030204" pitchFamily="34" charset="0"/>
                          <a:cs typeface="Calibri" panose="020F0502020204030204" pitchFamily="34" charset="0"/>
                        </a:rPr>
                        <a:t>A”，</a:t>
                      </a:r>
                      <a:r>
                        <a:rPr lang="zh-CN" altLang="en-US" sz="2000" dirty="0">
                          <a:latin typeface="Calibri" panose="020F0502020204030204" pitchFamily="34" charset="0"/>
                          <a:cs typeface="Calibri" panose="020F0502020204030204" pitchFamily="34" charset="0"/>
                        </a:rPr>
                        <a:t>选项说“</a:t>
                      </a:r>
                      <a:r>
                        <a:rPr lang="en-GB" sz="2000" dirty="0">
                          <a:latin typeface="Calibri" panose="020F0502020204030204" pitchFamily="34" charset="0"/>
                          <a:cs typeface="Calibri" panose="020F0502020204030204" pitchFamily="34" charset="0"/>
                        </a:rPr>
                        <a:t>A </a:t>
                      </a:r>
                      <a:r>
                        <a:rPr lang="zh-CN" altLang="en-US" sz="2000" dirty="0">
                          <a:latin typeface="Calibri" panose="020F0502020204030204" pitchFamily="34" charset="0"/>
                          <a:cs typeface="Calibri" panose="020F0502020204030204" pitchFamily="34" charset="0"/>
                        </a:rPr>
                        <a:t>到无法</a:t>
                      </a:r>
                      <a:r>
                        <a:rPr lang="en-US" altLang="zh-CN"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必须</a:t>
                      </a:r>
                      <a:r>
                        <a:rPr lang="en-US" altLang="zh-CN"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完全 </a:t>
                      </a:r>
                      <a:r>
                        <a:rPr lang="en-GB" sz="2000" dirty="0">
                          <a:latin typeface="Calibri" panose="020F0502020204030204" pitchFamily="34" charset="0"/>
                          <a:cs typeface="Calibri" panose="020F0502020204030204" pitchFamily="34" charset="0"/>
                        </a:rPr>
                        <a:t>B”</a:t>
                      </a:r>
                      <a:endParaRPr lang="en-GB" sz="2000" dirty="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c>
                  <a:txBody>
                    <a:bodyPr/>
                    <a:lstStyle/>
                    <a:p>
                      <a:pPr algn="l">
                        <a:buNone/>
                      </a:pPr>
                      <a:r>
                        <a:rPr lang="en-GB" sz="2000" b="1" dirty="0">
                          <a:latin typeface="Calibri" panose="020F0502020204030204" pitchFamily="34" charset="0"/>
                          <a:cs typeface="Calibri" panose="020F0502020204030204" pitchFamily="34" charset="0"/>
                        </a:rPr>
                        <a:t>C. His parents were too busy to look after him.</a:t>
                      </a:r>
                      <a:r>
                        <a:rPr lang="en-GB"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原文只说“忙”，选项推出“忙到无法照顾”）</a:t>
                      </a:r>
                      <a:endParaRPr lang="zh-CN" altLang="en-US" sz="2000" dirty="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r>
              <a:tr h="1139711">
                <a:tc>
                  <a:txBody>
                    <a:bodyPr/>
                    <a:lstStyle/>
                    <a:p>
                      <a:pPr algn="l">
                        <a:buNone/>
                      </a:pPr>
                      <a:r>
                        <a:rPr lang="en-US" altLang="zh-CN" sz="2000" b="1">
                          <a:latin typeface="Calibri" panose="020F0502020204030204" pitchFamily="34" charset="0"/>
                          <a:cs typeface="Calibri" panose="020F0502020204030204" pitchFamily="34" charset="0"/>
                        </a:rPr>
                        <a:t>2. </a:t>
                      </a:r>
                      <a:r>
                        <a:rPr lang="zh-CN" altLang="en-US" sz="2000" b="1">
                          <a:latin typeface="Calibri" panose="020F0502020204030204" pitchFamily="34" charset="0"/>
                          <a:cs typeface="Calibri" panose="020F0502020204030204" pitchFamily="34" charset="0"/>
                        </a:rPr>
                        <a:t>无中生有</a:t>
                      </a:r>
                      <a:endParaRPr lang="zh-CN" altLang="en-US" sz="200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c>
                  <a:txBody>
                    <a:bodyPr/>
                    <a:lstStyle/>
                    <a:p>
                      <a:pPr algn="l">
                        <a:buNone/>
                      </a:pPr>
                      <a:r>
                        <a:rPr lang="zh-CN" altLang="en-US" sz="2000" dirty="0">
                          <a:latin typeface="Calibri" panose="020F0502020204030204" pitchFamily="34" charset="0"/>
                          <a:cs typeface="Calibri" panose="020F0502020204030204" pitchFamily="34" charset="0"/>
                        </a:rPr>
                        <a:t>原文完全没有提及的信息</a:t>
                      </a:r>
                      <a:endParaRPr lang="zh-CN" altLang="en-US" sz="2000" dirty="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c>
                  <a:txBody>
                    <a:bodyPr/>
                    <a:lstStyle/>
                    <a:p>
                      <a:pPr algn="l">
                        <a:buNone/>
                      </a:pPr>
                      <a:r>
                        <a:rPr lang="zh-CN" altLang="en-US" sz="2000" dirty="0">
                          <a:latin typeface="Calibri" panose="020F0502020204030204" pitchFamily="34" charset="0"/>
                          <a:cs typeface="Calibri" panose="020F0502020204030204" pitchFamily="34" charset="0"/>
                        </a:rPr>
                        <a:t>选项中出现原文未出现的人物、事件、比较、因果</a:t>
                      </a:r>
                      <a:endParaRPr lang="zh-CN" altLang="en-US" sz="2000" dirty="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c>
                  <a:txBody>
                    <a:bodyPr/>
                    <a:lstStyle/>
                    <a:p>
                      <a:pPr algn="l">
                        <a:buNone/>
                      </a:pPr>
                      <a:r>
                        <a:rPr lang="en-GB" sz="2000" b="1" dirty="0">
                          <a:latin typeface="Calibri" panose="020F0502020204030204" pitchFamily="34" charset="0"/>
                          <a:cs typeface="Calibri" panose="020F0502020204030204" pitchFamily="34" charset="0"/>
                        </a:rPr>
                        <a:t>A. He had no idea about the online world.</a:t>
                      </a:r>
                      <a:r>
                        <a:rPr lang="en-GB"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原文说他</a:t>
                      </a:r>
                      <a:r>
                        <a:rPr lang="en-US" altLang="zh-CN" sz="2000" dirty="0">
                          <a:latin typeface="Calibri" panose="020F0502020204030204" pitchFamily="34" charset="0"/>
                          <a:cs typeface="Calibri" panose="020F0502020204030204" pitchFamily="34" charset="0"/>
                        </a:rPr>
                        <a:t>8</a:t>
                      </a:r>
                      <a:r>
                        <a:rPr lang="zh-CN" altLang="en-US" sz="2000" dirty="0">
                          <a:latin typeface="Calibri" panose="020F0502020204030204" pitchFamily="34" charset="0"/>
                          <a:cs typeface="Calibri" panose="020F0502020204030204" pitchFamily="34" charset="0"/>
                        </a:rPr>
                        <a:t>岁开始探索网络，并非“完全不了解”）</a:t>
                      </a:r>
                      <a:endParaRPr lang="zh-CN" altLang="en-US" sz="2000" dirty="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r>
              <a:tr h="925993">
                <a:tc>
                  <a:txBody>
                    <a:bodyPr/>
                    <a:lstStyle/>
                    <a:p>
                      <a:pPr algn="l">
                        <a:buNone/>
                      </a:pPr>
                      <a:r>
                        <a:rPr lang="en-US" altLang="zh-CN" sz="2000" b="1" dirty="0">
                          <a:latin typeface="Calibri" panose="020F0502020204030204" pitchFamily="34" charset="0"/>
                          <a:cs typeface="Calibri" panose="020F0502020204030204" pitchFamily="34" charset="0"/>
                        </a:rPr>
                        <a:t>3. </a:t>
                      </a:r>
                      <a:r>
                        <a:rPr lang="zh-CN" altLang="en-US" sz="2000" b="1" dirty="0">
                          <a:latin typeface="Calibri" panose="020F0502020204030204" pitchFamily="34" charset="0"/>
                          <a:cs typeface="Calibri" panose="020F0502020204030204" pitchFamily="34" charset="0"/>
                        </a:rPr>
                        <a:t>反向干扰</a:t>
                      </a:r>
                      <a:endParaRPr lang="zh-CN" altLang="en-US" sz="2000" dirty="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c>
                  <a:txBody>
                    <a:bodyPr/>
                    <a:lstStyle/>
                    <a:p>
                      <a:pPr algn="l">
                        <a:buNone/>
                      </a:pPr>
                      <a:r>
                        <a:rPr lang="zh-CN" altLang="en-US" sz="2000" dirty="0">
                          <a:latin typeface="Calibri" panose="020F0502020204030204" pitchFamily="34" charset="0"/>
                          <a:cs typeface="Calibri" panose="020F0502020204030204" pitchFamily="34" charset="0"/>
                        </a:rPr>
                        <a:t>选项意思与原文事实或态度相反</a:t>
                      </a:r>
                      <a:endParaRPr lang="zh-CN" altLang="en-US" sz="2000" dirty="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c>
                  <a:txBody>
                    <a:bodyPr/>
                    <a:lstStyle/>
                    <a:p>
                      <a:pPr algn="l">
                        <a:buNone/>
                      </a:pPr>
                      <a:r>
                        <a:rPr lang="zh-CN" altLang="en-US" sz="2000">
                          <a:latin typeface="Calibri" panose="020F0502020204030204" pitchFamily="34" charset="0"/>
                          <a:cs typeface="Calibri" panose="020F0502020204030204" pitchFamily="34" charset="0"/>
                        </a:rPr>
                        <a:t>原文是“否定</a:t>
                      </a:r>
                      <a:r>
                        <a:rPr lang="en-US" altLang="zh-CN" sz="2000">
                          <a:latin typeface="Calibri" panose="020F0502020204030204" pitchFamily="34" charset="0"/>
                          <a:cs typeface="Calibri" panose="020F0502020204030204" pitchFamily="34" charset="0"/>
                        </a:rPr>
                        <a:t>/</a:t>
                      </a:r>
                      <a:r>
                        <a:rPr lang="zh-CN" altLang="en-US" sz="2000">
                          <a:latin typeface="Calibri" panose="020F0502020204030204" pitchFamily="34" charset="0"/>
                          <a:cs typeface="Calibri" panose="020F0502020204030204" pitchFamily="34" charset="0"/>
                        </a:rPr>
                        <a:t>少</a:t>
                      </a:r>
                      <a:r>
                        <a:rPr lang="en-US" altLang="zh-CN" sz="2000">
                          <a:latin typeface="Calibri" panose="020F0502020204030204" pitchFamily="34" charset="0"/>
                          <a:cs typeface="Calibri" panose="020F0502020204030204" pitchFamily="34" charset="0"/>
                        </a:rPr>
                        <a:t>/</a:t>
                      </a:r>
                      <a:r>
                        <a:rPr lang="zh-CN" altLang="en-US" sz="2000">
                          <a:latin typeface="Calibri" panose="020F0502020204030204" pitchFamily="34" charset="0"/>
                          <a:cs typeface="Calibri" panose="020F0502020204030204" pitchFamily="34" charset="0"/>
                        </a:rPr>
                        <a:t>慢”，选项是“肯定</a:t>
                      </a:r>
                      <a:r>
                        <a:rPr lang="en-US" altLang="zh-CN" sz="2000">
                          <a:latin typeface="Calibri" panose="020F0502020204030204" pitchFamily="34" charset="0"/>
                          <a:cs typeface="Calibri" panose="020F0502020204030204" pitchFamily="34" charset="0"/>
                        </a:rPr>
                        <a:t>/</a:t>
                      </a:r>
                      <a:r>
                        <a:rPr lang="zh-CN" altLang="en-US" sz="2000">
                          <a:latin typeface="Calibri" panose="020F0502020204030204" pitchFamily="34" charset="0"/>
                          <a:cs typeface="Calibri" panose="020F0502020204030204" pitchFamily="34" charset="0"/>
                        </a:rPr>
                        <a:t>多</a:t>
                      </a:r>
                      <a:r>
                        <a:rPr lang="en-US" altLang="zh-CN" sz="2000">
                          <a:latin typeface="Calibri" panose="020F0502020204030204" pitchFamily="34" charset="0"/>
                          <a:cs typeface="Calibri" panose="020F0502020204030204" pitchFamily="34" charset="0"/>
                        </a:rPr>
                        <a:t>/</a:t>
                      </a:r>
                      <a:r>
                        <a:rPr lang="zh-CN" altLang="en-US" sz="2000">
                          <a:latin typeface="Calibri" panose="020F0502020204030204" pitchFamily="34" charset="0"/>
                          <a:cs typeface="Calibri" panose="020F0502020204030204" pitchFamily="34" charset="0"/>
                        </a:rPr>
                        <a:t>快”</a:t>
                      </a:r>
                      <a:endParaRPr lang="zh-CN" altLang="en-US" sz="200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c>
                  <a:txBody>
                    <a:bodyPr/>
                    <a:lstStyle/>
                    <a:p>
                      <a:pPr algn="l">
                        <a:buNone/>
                      </a:pPr>
                      <a:r>
                        <a:rPr lang="en-GB" sz="2000" b="1">
                          <a:latin typeface="Calibri" panose="020F0502020204030204" pitchFamily="34" charset="0"/>
                          <a:cs typeface="Calibri" panose="020F0502020204030204" pitchFamily="34" charset="0"/>
                        </a:rPr>
                        <a:t>B. His life kept pace with the times.</a:t>
                      </a:r>
                      <a:r>
                        <a:rPr lang="en-GB" sz="2000">
                          <a:latin typeface="Calibri" panose="020F0502020204030204" pitchFamily="34" charset="0"/>
                          <a:cs typeface="Calibri" panose="020F0502020204030204" pitchFamily="34" charset="0"/>
                        </a:rPr>
                        <a:t>（</a:t>
                      </a:r>
                      <a:r>
                        <a:rPr lang="zh-CN" altLang="en-US" sz="2000">
                          <a:latin typeface="Calibri" panose="020F0502020204030204" pitchFamily="34" charset="0"/>
                          <a:cs typeface="Calibri" panose="020F0502020204030204" pitchFamily="34" charset="0"/>
                        </a:rPr>
                        <a:t>原文说“</a:t>
                      </a:r>
                      <a:r>
                        <a:rPr lang="en-GB" sz="2000">
                          <a:latin typeface="Calibri" panose="020F0502020204030204" pitchFamily="34" charset="0"/>
                          <a:cs typeface="Calibri" panose="020F0502020204030204" pitchFamily="34" charset="0"/>
                        </a:rPr>
                        <a:t>felt out of step”，</a:t>
                      </a:r>
                      <a:r>
                        <a:rPr lang="zh-CN" altLang="en-US" sz="2000">
                          <a:latin typeface="Calibri" panose="020F0502020204030204" pitchFamily="34" charset="0"/>
                          <a:cs typeface="Calibri" panose="020F0502020204030204" pitchFamily="34" charset="0"/>
                        </a:rPr>
                        <a:t>选项说“跟上时代”）</a:t>
                      </a:r>
                      <a:endParaRPr lang="zh-CN" altLang="en-US" sz="200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r>
              <a:tr h="712275">
                <a:tc>
                  <a:txBody>
                    <a:bodyPr/>
                    <a:lstStyle/>
                    <a:p>
                      <a:pPr algn="l">
                        <a:buNone/>
                      </a:pPr>
                      <a:r>
                        <a:rPr lang="en-US" altLang="zh-CN" sz="2000" b="1">
                          <a:latin typeface="Calibri" panose="020F0502020204030204" pitchFamily="34" charset="0"/>
                          <a:cs typeface="Calibri" panose="020F0502020204030204" pitchFamily="34" charset="0"/>
                        </a:rPr>
                        <a:t>4. </a:t>
                      </a:r>
                      <a:r>
                        <a:rPr lang="zh-CN" altLang="en-US" sz="2000" b="1">
                          <a:latin typeface="Calibri" panose="020F0502020204030204" pitchFamily="34" charset="0"/>
                          <a:cs typeface="Calibri" panose="020F0502020204030204" pitchFamily="34" charset="0"/>
                        </a:rPr>
                        <a:t>答非所问</a:t>
                      </a:r>
                      <a:endParaRPr lang="zh-CN" altLang="en-US" sz="200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c>
                  <a:txBody>
                    <a:bodyPr/>
                    <a:lstStyle/>
                    <a:p>
                      <a:pPr algn="l">
                        <a:buNone/>
                      </a:pPr>
                      <a:r>
                        <a:rPr lang="zh-CN" altLang="en-US" sz="2000">
                          <a:latin typeface="Calibri" panose="020F0502020204030204" pitchFamily="34" charset="0"/>
                          <a:cs typeface="Calibri" panose="020F0502020204030204" pitchFamily="34" charset="0"/>
                        </a:rPr>
                        <a:t>选项本身正确，但不是题目所问的“推断”内容</a:t>
                      </a:r>
                      <a:endParaRPr lang="zh-CN" altLang="en-US" sz="200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c>
                  <a:txBody>
                    <a:bodyPr/>
                    <a:lstStyle/>
                    <a:p>
                      <a:pPr algn="l">
                        <a:buNone/>
                      </a:pPr>
                      <a:r>
                        <a:rPr lang="zh-CN" altLang="en-US" sz="2000">
                          <a:latin typeface="Calibri" panose="020F0502020204030204" pitchFamily="34" charset="0"/>
                          <a:cs typeface="Calibri" panose="020F0502020204030204" pitchFamily="34" charset="0"/>
                        </a:rPr>
                        <a:t>选项是原文直接陈述，无需推理；或与问题无关</a:t>
                      </a:r>
                      <a:endParaRPr lang="zh-CN" altLang="en-US" sz="200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c>
                  <a:txBody>
                    <a:bodyPr/>
                    <a:lstStyle/>
                    <a:p>
                      <a:pPr algn="l">
                        <a:buNone/>
                      </a:pPr>
                      <a:r>
                        <a:rPr lang="zh-CN" altLang="en-US" sz="2000">
                          <a:latin typeface="Calibri" panose="020F0502020204030204" pitchFamily="34" charset="0"/>
                          <a:cs typeface="Calibri" panose="020F0502020204030204" pitchFamily="34" charset="0"/>
                        </a:rPr>
                        <a:t>常见于题干问“可以推断出什么”，而选项是原文原句</a:t>
                      </a:r>
                      <a:endParaRPr lang="zh-CN" altLang="en-US" sz="200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r>
              <a:tr h="712275">
                <a:tc>
                  <a:txBody>
                    <a:bodyPr/>
                    <a:lstStyle/>
                    <a:p>
                      <a:pPr algn="l">
                        <a:buNone/>
                      </a:pPr>
                      <a:r>
                        <a:rPr lang="en-US" altLang="zh-CN" sz="2000" b="1">
                          <a:latin typeface="Calibri" panose="020F0502020204030204" pitchFamily="34" charset="0"/>
                          <a:cs typeface="Calibri" panose="020F0502020204030204" pitchFamily="34" charset="0"/>
                        </a:rPr>
                        <a:t>5. </a:t>
                      </a:r>
                      <a:r>
                        <a:rPr lang="zh-CN" altLang="en-US" sz="2000" b="1">
                          <a:latin typeface="Calibri" panose="020F0502020204030204" pitchFamily="34" charset="0"/>
                          <a:cs typeface="Calibri" panose="020F0502020204030204" pitchFamily="34" charset="0"/>
                        </a:rPr>
                        <a:t>片面推断</a:t>
                      </a:r>
                      <a:endParaRPr lang="zh-CN" altLang="en-US" sz="200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c>
                  <a:txBody>
                    <a:bodyPr/>
                    <a:lstStyle/>
                    <a:p>
                      <a:pPr algn="l">
                        <a:buNone/>
                      </a:pPr>
                      <a:r>
                        <a:rPr lang="zh-CN" altLang="en-US" sz="2000">
                          <a:latin typeface="Calibri" panose="020F0502020204030204" pitchFamily="34" charset="0"/>
                          <a:cs typeface="Calibri" panose="020F0502020204030204" pitchFamily="34" charset="0"/>
                        </a:rPr>
                        <a:t>用原文某一细节推出一个绝对化的结论</a:t>
                      </a:r>
                      <a:endParaRPr lang="zh-CN" altLang="en-US" sz="200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c>
                  <a:txBody>
                    <a:bodyPr/>
                    <a:lstStyle/>
                    <a:p>
                      <a:pPr algn="l">
                        <a:buNone/>
                      </a:pPr>
                      <a:r>
                        <a:rPr lang="zh-CN" altLang="en-US" sz="2000">
                          <a:latin typeface="Calibri" panose="020F0502020204030204" pitchFamily="34" charset="0"/>
                          <a:cs typeface="Calibri" panose="020F0502020204030204" pitchFamily="34" charset="0"/>
                        </a:rPr>
                        <a:t>忽略其他细节，以偏概全</a:t>
                      </a:r>
                      <a:endParaRPr lang="zh-CN" altLang="en-US" sz="200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c>
                  <a:txBody>
                    <a:bodyPr/>
                    <a:lstStyle/>
                    <a:p>
                      <a:pPr algn="l">
                        <a:buNone/>
                      </a:pPr>
                      <a:r>
                        <a:rPr lang="zh-CN" altLang="en-US" sz="2000" dirty="0">
                          <a:latin typeface="Calibri" panose="020F0502020204030204" pitchFamily="34" charset="0"/>
                          <a:cs typeface="Calibri" panose="020F0502020204030204" pitchFamily="34" charset="0"/>
                        </a:rPr>
                        <a:t>若有人根据“没有智能手机”就推断“他完全不懂科技”，就属于此类</a:t>
                      </a:r>
                      <a:endParaRPr lang="zh-CN" altLang="en-US" sz="2000" dirty="0">
                        <a:latin typeface="Calibri" panose="020F0502020204030204" pitchFamily="34" charset="0"/>
                        <a:cs typeface="Calibri" panose="020F0502020204030204" pitchFamily="34" charset="0"/>
                      </a:endParaRPr>
                    </a:p>
                  </a:txBody>
                  <a:tcPr marL="65929" marR="65929" marT="32965" marB="32965" anchor="ctr">
                    <a:lnL>
                      <a:noFill/>
                    </a:lnL>
                    <a:lnR>
                      <a:noFill/>
                    </a:lnR>
                    <a:lnT>
                      <a:noFill/>
                    </a:lnT>
                    <a:lnB>
                      <a:noFill/>
                    </a:lnB>
                    <a:solidFill>
                      <a:schemeClr val="bg1"/>
                    </a:solid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4"/>
          <p:cNvSpPr txBox="1"/>
          <p:nvPr/>
        </p:nvSpPr>
        <p:spPr>
          <a:xfrm>
            <a:off x="1177572" y="571726"/>
            <a:ext cx="5523545" cy="535531"/>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None/>
              <a:defRPr sz="3200" kern="1200">
                <a:gradFill>
                  <a:gsLst>
                    <a:gs pos="0">
                      <a:schemeClr val="accent1"/>
                    </a:gs>
                    <a:gs pos="49000">
                      <a:schemeClr val="accent2"/>
                    </a:gs>
                  </a:gsLst>
                  <a:lin ang="5400000" scaled="0"/>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Reading</a:t>
            </a:r>
            <a:r>
              <a:rPr lang="zh-CN" altLang="en-US" dirty="0"/>
              <a:t> </a:t>
            </a:r>
            <a:r>
              <a:rPr lang="en-US" altLang="zh-CN" dirty="0"/>
              <a:t>comprehension</a:t>
            </a:r>
            <a:r>
              <a:rPr lang="zh-CN" altLang="en-US" dirty="0"/>
              <a:t> </a:t>
            </a:r>
            <a:r>
              <a:rPr lang="en-US" altLang="zh-CN" dirty="0"/>
              <a:t>B</a:t>
            </a:r>
            <a:endParaRPr lang="zh-CN" altLang="zh-CN" dirty="0"/>
          </a:p>
        </p:txBody>
      </p:sp>
      <p:sp>
        <p:nvSpPr>
          <p:cNvPr id="9" name="文本框 8"/>
          <p:cNvSpPr txBox="1"/>
          <p:nvPr/>
        </p:nvSpPr>
        <p:spPr>
          <a:xfrm>
            <a:off x="246203" y="74675"/>
            <a:ext cx="11798753" cy="1323439"/>
          </a:xfrm>
          <a:prstGeom prst="rect">
            <a:avLst/>
          </a:prstGeom>
          <a:solidFill>
            <a:schemeClr val="bg1"/>
          </a:solidFill>
        </p:spPr>
        <p:txBody>
          <a:bodyPr wrap="square">
            <a:spAutoFit/>
          </a:bodyPr>
          <a:lstStyle/>
          <a:p>
            <a:pPr fontAlgn="base"/>
            <a:r>
              <a:rPr lang="en-US" altLang="zh-CN" sz="2000" dirty="0">
                <a:solidFill>
                  <a:srgbClr val="000000"/>
                </a:solidFill>
                <a:effectLst/>
                <a:latin typeface="Calibri" panose="020F0502020204030204" pitchFamily="34" charset="0"/>
                <a:cs typeface="Calibri" panose="020F0502020204030204" pitchFamily="34" charset="0"/>
              </a:rPr>
              <a:t>25</a:t>
            </a:r>
            <a:r>
              <a:rPr lang="en-GB" altLang="zh-CN" sz="2000" dirty="0">
                <a:solidFill>
                  <a:srgbClr val="000000"/>
                </a:solidFill>
                <a:effectLst/>
                <a:latin typeface="Calibri" panose="020F0502020204030204" pitchFamily="34" charset="0"/>
                <a:cs typeface="Calibri" panose="020F0502020204030204" pitchFamily="34" charset="0"/>
              </a:rPr>
              <a:t>. </a:t>
            </a:r>
            <a:r>
              <a:rPr lang="en-US" altLang="zh-CN" sz="2000" dirty="0">
                <a:latin typeface="Calibri" panose="020F0502020204030204" pitchFamily="34" charset="0"/>
                <a:cs typeface="Calibri" panose="020F0502020204030204" pitchFamily="34" charset="0"/>
              </a:rPr>
              <a:t>What does the author mean by saying “</a:t>
            </a:r>
            <a:r>
              <a:rPr lang="en-US" altLang="zh-CN" sz="2000" dirty="0">
                <a:highlight>
                  <a:srgbClr val="00FF00"/>
                </a:highlight>
                <a:latin typeface="Calibri" panose="020F0502020204030204" pitchFamily="34" charset="0"/>
                <a:cs typeface="Calibri" panose="020F0502020204030204" pitchFamily="34" charset="0"/>
              </a:rPr>
              <a:t>the online vibe was much more inclusive back then</a:t>
            </a:r>
            <a:r>
              <a:rPr lang="en-US" altLang="zh-CN" sz="2000" dirty="0">
                <a:latin typeface="Calibri" panose="020F0502020204030204" pitchFamily="34" charset="0"/>
                <a:cs typeface="Calibri" panose="020F0502020204030204" pitchFamily="34" charset="0"/>
              </a:rPr>
              <a:t>” ?</a:t>
            </a:r>
            <a:r>
              <a:rPr lang="zh-CN" altLang="en-US" sz="2000" b="1" dirty="0">
                <a:latin typeface="仿宋" panose="02010609060101010101" pitchFamily="49" charset="-122"/>
                <a:ea typeface="仿宋" panose="02010609060101010101" pitchFamily="49" charset="-122"/>
                <a:cs typeface="Calibri" panose="020F0502020204030204" pitchFamily="34" charset="0"/>
              </a:rPr>
              <a:t>（</a:t>
            </a:r>
            <a:r>
              <a:rPr lang="zh-CN" altLang="en-US" sz="2000" b="1" dirty="0">
                <a:latin typeface="仿宋" panose="02010609060101010101" pitchFamily="49" charset="-122"/>
                <a:ea typeface="仿宋" panose="02010609060101010101" pitchFamily="49" charset="-122"/>
              </a:rPr>
              <a:t>词义</a:t>
            </a:r>
            <a:r>
              <a:rPr lang="en-US" altLang="zh-CN" sz="2000" b="1" dirty="0">
                <a:latin typeface="仿宋" panose="02010609060101010101" pitchFamily="49" charset="-122"/>
                <a:ea typeface="仿宋" panose="02010609060101010101" pitchFamily="49" charset="-122"/>
              </a:rPr>
              <a:t>/</a:t>
            </a:r>
            <a:r>
              <a:rPr lang="zh-CN" altLang="en-US" sz="2000" b="1" dirty="0">
                <a:latin typeface="仿宋" panose="02010609060101010101" pitchFamily="49" charset="-122"/>
                <a:ea typeface="仿宋" panose="02010609060101010101" pitchFamily="49" charset="-122"/>
              </a:rPr>
              <a:t>句意理解题）</a:t>
            </a:r>
            <a:endParaRPr lang="zh-CN" altLang="zh-CN" sz="2000" b="1" dirty="0">
              <a:latin typeface="仿宋" panose="02010609060101010101" pitchFamily="49" charset="-122"/>
              <a:ea typeface="仿宋" panose="02010609060101010101" pitchFamily="49" charset="-122"/>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 A. More people were willing to share.		B. It is easier to reach an agreement.</a:t>
            </a:r>
            <a:endParaRPr lang="zh-CN"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a:t>
            </a:r>
            <a:r>
              <a:rPr lang="en-US" altLang="zh-CN" sz="2000" dirty="0">
                <a:latin typeface="Calibri" panose="020F0502020204030204" pitchFamily="34" charset="0"/>
                <a:cs typeface="Calibri" panose="020F0502020204030204" pitchFamily="34" charset="0"/>
              </a:rPr>
              <a:t>C. Different viewpoints could be respected.		D. There were more online platforms.</a:t>
            </a:r>
            <a:endParaRPr lang="zh-CN" altLang="zh-CN" sz="2000" dirty="0">
              <a:latin typeface="Calibri" panose="020F0502020204030204" pitchFamily="34" charset="0"/>
              <a:cs typeface="Calibri" panose="020F0502020204030204" pitchFamily="34" charset="0"/>
            </a:endParaRPr>
          </a:p>
        </p:txBody>
      </p:sp>
      <p:sp>
        <p:nvSpPr>
          <p:cNvPr id="11" name="文本框 10"/>
          <p:cNvSpPr txBox="1"/>
          <p:nvPr/>
        </p:nvSpPr>
        <p:spPr>
          <a:xfrm>
            <a:off x="221412" y="1452361"/>
            <a:ext cx="11823544" cy="1631216"/>
          </a:xfrm>
          <a:prstGeom prst="rect">
            <a:avLst/>
          </a:prstGeom>
          <a:solidFill>
            <a:srgbClr val="BFDD48"/>
          </a:solidFill>
        </p:spPr>
        <p:txBody>
          <a:bodyPr wrap="square">
            <a:spAutoFit/>
          </a:bodyPr>
          <a:lstStyle/>
          <a:p>
            <a:pPr algn="just"/>
            <a:r>
              <a:rPr lang="zh-CN" altLang="en-US" sz="2000" dirty="0">
                <a:latin typeface="Calibri" panose="020F0502020204030204" pitchFamily="34" charset="0"/>
                <a:cs typeface="Calibri" panose="020F0502020204030204" pitchFamily="34" charset="0"/>
              </a:rPr>
              <a:t>    </a:t>
            </a:r>
            <a:r>
              <a:rPr lang="en-US" altLang="zh-CN" sz="2000" dirty="0">
                <a:latin typeface="Calibri" panose="020F0502020204030204" pitchFamily="34" charset="0"/>
                <a:cs typeface="Calibri" panose="020F0502020204030204" pitchFamily="34" charset="0"/>
              </a:rPr>
              <a:t>I feel like </a:t>
            </a:r>
            <a:r>
              <a:rPr lang="en-US" altLang="zh-CN" sz="2000" i="1" u="sng" dirty="0">
                <a:latin typeface="Calibri" panose="020F0502020204030204" pitchFamily="34" charset="0"/>
                <a:cs typeface="Calibri" panose="020F0502020204030204" pitchFamily="34" charset="0"/>
              </a:rPr>
              <a:t>the online vibe was much more inclusive back then</a:t>
            </a:r>
            <a:r>
              <a:rPr lang="en-US" altLang="zh-CN" sz="2000" dirty="0">
                <a:latin typeface="Calibri" panose="020F0502020204030204" pitchFamily="34" charset="0"/>
                <a:cs typeface="Calibri" panose="020F0502020204030204" pitchFamily="34" charset="0"/>
              </a:rPr>
              <a:t>. I still remember the friendly debates about the various adaptations of </a:t>
            </a:r>
            <a:r>
              <a:rPr lang="en-US" altLang="zh-CN" sz="2000" i="1" dirty="0">
                <a:latin typeface="Calibri" panose="020F0502020204030204" pitchFamily="34" charset="0"/>
                <a:cs typeface="Calibri" panose="020F0502020204030204" pitchFamily="34" charset="0"/>
              </a:rPr>
              <a:t>Legends of the Condor /ˈ</a:t>
            </a:r>
            <a:r>
              <a:rPr lang="en-US" altLang="zh-CN" sz="2000" i="1" dirty="0" err="1">
                <a:latin typeface="Calibri" panose="020F0502020204030204" pitchFamily="34" charset="0"/>
                <a:cs typeface="Calibri" panose="020F0502020204030204" pitchFamily="34" charset="0"/>
              </a:rPr>
              <a:t>kɒndɔ</a:t>
            </a:r>
            <a:r>
              <a:rPr lang="en-US" altLang="zh-CN" sz="2000" i="1" dirty="0">
                <a:latin typeface="Calibri" panose="020F0502020204030204" pitchFamily="34" charset="0"/>
                <a:cs typeface="Calibri" panose="020F0502020204030204" pitchFamily="34" charset="0"/>
              </a:rPr>
              <a:t>ː/</a:t>
            </a:r>
            <a:r>
              <a:rPr lang="zh-CN" altLang="en-US" sz="2000" i="1" dirty="0">
                <a:latin typeface="Calibri" panose="020F0502020204030204" pitchFamily="34" charset="0"/>
                <a:cs typeface="Calibri" panose="020F0502020204030204" pitchFamily="34" charset="0"/>
              </a:rPr>
              <a:t>秃鹰 </a:t>
            </a:r>
            <a:r>
              <a:rPr lang="en-US" altLang="zh-CN" sz="2000" i="1" dirty="0">
                <a:latin typeface="Calibri" panose="020F0502020204030204" pitchFamily="34" charset="0"/>
                <a:cs typeface="Calibri" panose="020F0502020204030204" pitchFamily="34" charset="0"/>
              </a:rPr>
              <a:t>Heroes</a:t>
            </a:r>
            <a:r>
              <a:rPr lang="en-US" altLang="zh-CN" sz="2000" dirty="0">
                <a:latin typeface="Calibri" panose="020F0502020204030204" pitchFamily="34" charset="0"/>
                <a:cs typeface="Calibri" panose="020F0502020204030204" pitchFamily="34" charset="0"/>
              </a:rPr>
              <a:t>. Everyone would share their thoughts and reasons. Just the other day, I saw a similar question on </a:t>
            </a:r>
            <a:r>
              <a:rPr lang="en-US" altLang="zh-CN" sz="2000" dirty="0" err="1">
                <a:latin typeface="Calibri" panose="020F0502020204030204" pitchFamily="34" charset="0"/>
                <a:cs typeface="Calibri" panose="020F0502020204030204" pitchFamily="34" charset="0"/>
              </a:rPr>
              <a:t>Xiaohongshu</a:t>
            </a:r>
            <a:r>
              <a:rPr lang="en-US" altLang="zh-CN" sz="2000" dirty="0">
                <a:latin typeface="Calibri" panose="020F0502020204030204" pitchFamily="34" charset="0"/>
                <a:cs typeface="Calibri" panose="020F0502020204030204" pitchFamily="34" charset="0"/>
              </a:rPr>
              <a:t>, but the discussion quickly turned into heated arguments. Back then, sharing resources for online novels or gaming strategies was common, but now, such requests can easily trigger online debates. </a:t>
            </a:r>
            <a:endParaRPr lang="zh-CN" altLang="zh-CN" sz="2000" dirty="0">
              <a:latin typeface="Calibri" panose="020F0502020204030204" pitchFamily="34" charset="0"/>
              <a:cs typeface="Calibri" panose="020F0502020204030204" pitchFamily="34" charset="0"/>
            </a:endParaRPr>
          </a:p>
        </p:txBody>
      </p:sp>
      <p:grpSp>
        <p:nvGrpSpPr>
          <p:cNvPr id="12" name="组合 11"/>
          <p:cNvGrpSpPr/>
          <p:nvPr/>
        </p:nvGrpSpPr>
        <p:grpSpPr>
          <a:xfrm>
            <a:off x="108598" y="969057"/>
            <a:ext cx="525193" cy="453674"/>
            <a:chOff x="7122895" y="4497021"/>
            <a:chExt cx="517585" cy="557231"/>
          </a:xfrm>
        </p:grpSpPr>
        <p:sp>
          <p:nvSpPr>
            <p:cNvPr id="13" name="椭圆 12"/>
            <p:cNvSpPr/>
            <p:nvPr/>
          </p:nvSpPr>
          <p:spPr>
            <a:xfrm>
              <a:off x="7122895" y="4515101"/>
              <a:ext cx="517585" cy="53915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L 形 15"/>
            <p:cNvSpPr/>
            <p:nvPr/>
          </p:nvSpPr>
          <p:spPr>
            <a:xfrm rot="18161197">
              <a:off x="7229492" y="4594569"/>
              <a:ext cx="414068" cy="218971"/>
            </a:xfrm>
            <a:prstGeom prst="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9586052" y="618089"/>
            <a:ext cx="2359745" cy="461665"/>
          </a:xfrm>
          <a:prstGeom prst="rect">
            <a:avLst/>
          </a:prstGeom>
          <a:noFill/>
        </p:spPr>
        <p:txBody>
          <a:bodyPr wrap="square">
            <a:spAutoFit/>
          </a:bodyPr>
          <a:lstStyle/>
          <a:p>
            <a:pPr algn="ctr"/>
            <a:r>
              <a:rPr lang="zh-CN" altLang="en-US" sz="2400" b="1" dirty="0">
                <a:solidFill>
                  <a:srgbClr val="FF0000"/>
                </a:solidFill>
                <a:latin typeface="仿宋" panose="02010609060101010101" pitchFamily="49" charset="-122"/>
                <a:ea typeface="仿宋" panose="02010609060101010101" pitchFamily="49" charset="-122"/>
              </a:rPr>
              <a:t>更容易达成一致</a:t>
            </a:r>
            <a:endParaRPr lang="zh-CN" altLang="en-US" sz="2400" dirty="0">
              <a:solidFill>
                <a:srgbClr val="FF0000"/>
              </a:solidFill>
              <a:latin typeface="仿宋" panose="02010609060101010101" pitchFamily="49" charset="-122"/>
              <a:ea typeface="仿宋" panose="02010609060101010101" pitchFamily="49" charset="-122"/>
            </a:endParaRPr>
          </a:p>
        </p:txBody>
      </p:sp>
      <p:pic>
        <p:nvPicPr>
          <p:cNvPr id="28" name="图片 27" descr="图形用户界面, 应用程序&#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194621" y="3074170"/>
            <a:ext cx="3377785" cy="1889760"/>
          </a:xfrm>
          <a:prstGeom prst="rect">
            <a:avLst/>
          </a:prstGeom>
        </p:spPr>
      </p:pic>
      <p:graphicFrame>
        <p:nvGraphicFramePr>
          <p:cNvPr id="6" name="表格 5"/>
          <p:cNvGraphicFramePr>
            <a:graphicFrameLocks noGrp="1"/>
          </p:cNvGraphicFramePr>
          <p:nvPr/>
        </p:nvGraphicFramePr>
        <p:xfrm>
          <a:off x="242308" y="3169420"/>
          <a:ext cx="7765290" cy="1889760"/>
        </p:xfrm>
        <a:graphic>
          <a:graphicData uri="http://schemas.openxmlformats.org/drawingml/2006/table">
            <a:tbl>
              <a:tblPr/>
              <a:tblGrid>
                <a:gridCol w="3501338"/>
                <a:gridCol w="4263952"/>
              </a:tblGrid>
              <a:tr h="0">
                <a:tc>
                  <a:txBody>
                    <a:bodyPr/>
                    <a:lstStyle/>
                    <a:p>
                      <a:pPr algn="l">
                        <a:buNone/>
                      </a:pPr>
                      <a:r>
                        <a:rPr lang="zh-CN" altLang="en-US" sz="2000" b="1" dirty="0">
                          <a:latin typeface="Calibri" panose="020F0502020204030204" pitchFamily="34" charset="0"/>
                          <a:cs typeface="Calibri" panose="020F0502020204030204" pitchFamily="34" charset="0"/>
                        </a:rPr>
                        <a:t>过去（</a:t>
                      </a:r>
                      <a:r>
                        <a:rPr lang="en-GB" sz="2000" b="1" dirty="0">
                          <a:latin typeface="Calibri" panose="020F0502020204030204" pitchFamily="34" charset="0"/>
                          <a:cs typeface="Calibri" panose="020F0502020204030204" pitchFamily="34" charset="0"/>
                        </a:rPr>
                        <a:t>back then）</a:t>
                      </a:r>
                      <a:endParaRPr lang="en-GB" sz="2000" b="1"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DD48"/>
                    </a:solidFill>
                  </a:tcPr>
                </a:tc>
                <a:tc>
                  <a:txBody>
                    <a:bodyPr/>
                    <a:lstStyle/>
                    <a:p>
                      <a:pPr algn="l">
                        <a:buNone/>
                      </a:pPr>
                      <a:r>
                        <a:rPr lang="zh-CN" altLang="en-US" sz="2000" b="1">
                          <a:latin typeface="Calibri" panose="020F0502020204030204" pitchFamily="34" charset="0"/>
                          <a:cs typeface="Calibri" panose="020F0502020204030204" pitchFamily="34" charset="0"/>
                        </a:rPr>
                        <a:t>现在（</a:t>
                      </a:r>
                      <a:r>
                        <a:rPr lang="en-GB" sz="2000" b="1">
                          <a:latin typeface="Calibri" panose="020F0502020204030204" pitchFamily="34" charset="0"/>
                          <a:cs typeface="Calibri" panose="020F0502020204030204" pitchFamily="34" charset="0"/>
                        </a:rPr>
                        <a:t>now）</a:t>
                      </a:r>
                      <a:endParaRPr lang="en-GB" sz="2000" b="1">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DD48"/>
                    </a:solidFill>
                  </a:tcPr>
                </a:tc>
              </a:tr>
              <a:tr h="0">
                <a:tc>
                  <a:txBody>
                    <a:bodyPr/>
                    <a:lstStyle/>
                    <a:p>
                      <a:pPr algn="l">
                        <a:buNone/>
                      </a:pPr>
                      <a:r>
                        <a:rPr lang="en-GB" sz="2000" b="1" dirty="0">
                          <a:solidFill>
                            <a:srgbClr val="FF0000"/>
                          </a:solidFill>
                          <a:latin typeface="Calibri" panose="020F0502020204030204" pitchFamily="34" charset="0"/>
                          <a:cs typeface="Calibri" panose="020F0502020204030204" pitchFamily="34" charset="0"/>
                        </a:rPr>
                        <a:t>friendly</a:t>
                      </a:r>
                      <a:r>
                        <a:rPr lang="en-GB" sz="2000" b="1" dirty="0">
                          <a:latin typeface="Calibri" panose="020F0502020204030204" pitchFamily="34" charset="0"/>
                          <a:cs typeface="Calibri" panose="020F0502020204030204" pitchFamily="34" charset="0"/>
                        </a:rPr>
                        <a:t> debates</a:t>
                      </a:r>
                      <a:endParaRPr lang="en-GB" sz="2000" b="1"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DD48"/>
                    </a:solidFill>
                  </a:tcPr>
                </a:tc>
                <a:tc>
                  <a:txBody>
                    <a:bodyPr/>
                    <a:lstStyle/>
                    <a:p>
                      <a:pPr algn="l">
                        <a:buNone/>
                      </a:pPr>
                      <a:r>
                        <a:rPr lang="en-GB" sz="2000" b="1" dirty="0">
                          <a:solidFill>
                            <a:srgbClr val="FF0000"/>
                          </a:solidFill>
                          <a:latin typeface="Calibri" panose="020F0502020204030204" pitchFamily="34" charset="0"/>
                          <a:cs typeface="Calibri" panose="020F0502020204030204" pitchFamily="34" charset="0"/>
                        </a:rPr>
                        <a:t>heated</a:t>
                      </a:r>
                      <a:r>
                        <a:rPr lang="en-GB" sz="2000" b="1" dirty="0">
                          <a:latin typeface="Calibri" panose="020F0502020204030204" pitchFamily="34" charset="0"/>
                          <a:cs typeface="Calibri" panose="020F0502020204030204" pitchFamily="34" charset="0"/>
                        </a:rPr>
                        <a:t> arguments</a:t>
                      </a:r>
                      <a:endParaRPr lang="en-GB" sz="2000" b="1"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DD48"/>
                    </a:solidFill>
                  </a:tcPr>
                </a:tc>
              </a:tr>
              <a:tr h="0">
                <a:tc>
                  <a:txBody>
                    <a:bodyPr/>
                    <a:lstStyle/>
                    <a:p>
                      <a:pPr algn="l">
                        <a:buNone/>
                      </a:pPr>
                      <a:r>
                        <a:rPr lang="en-GB" sz="2000" b="1" dirty="0">
                          <a:latin typeface="Calibri" panose="020F0502020204030204" pitchFamily="34" charset="0"/>
                          <a:cs typeface="Calibri" panose="020F0502020204030204" pitchFamily="34" charset="0"/>
                        </a:rPr>
                        <a:t>everyone would </a:t>
                      </a:r>
                      <a:r>
                        <a:rPr lang="en-GB" sz="2000" b="1" dirty="0">
                          <a:solidFill>
                            <a:srgbClr val="FF0000"/>
                          </a:solidFill>
                          <a:latin typeface="Calibri" panose="020F0502020204030204" pitchFamily="34" charset="0"/>
                          <a:cs typeface="Calibri" panose="020F0502020204030204" pitchFamily="34" charset="0"/>
                        </a:rPr>
                        <a:t>share their thoughts and reasons</a:t>
                      </a:r>
                      <a:endParaRPr lang="en-GB" sz="2000" b="1" dirty="0">
                        <a:solidFill>
                          <a:srgbClr val="FF0000"/>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DD48"/>
                    </a:solidFill>
                  </a:tcPr>
                </a:tc>
                <a:tc>
                  <a:txBody>
                    <a:bodyPr/>
                    <a:lstStyle/>
                    <a:p>
                      <a:pPr algn="l">
                        <a:buNone/>
                      </a:pPr>
                      <a:r>
                        <a:rPr lang="en-GB" sz="2000" b="1" dirty="0">
                          <a:latin typeface="Calibri" panose="020F0502020204030204" pitchFamily="34" charset="0"/>
                          <a:cs typeface="Calibri" panose="020F0502020204030204" pitchFamily="34" charset="0"/>
                        </a:rPr>
                        <a:t>discussion quickly turned into </a:t>
                      </a:r>
                      <a:r>
                        <a:rPr lang="en-GB" sz="2000" b="1" dirty="0">
                          <a:solidFill>
                            <a:srgbClr val="FF0000"/>
                          </a:solidFill>
                          <a:latin typeface="Calibri" panose="020F0502020204030204" pitchFamily="34" charset="0"/>
                          <a:cs typeface="Calibri" panose="020F0502020204030204" pitchFamily="34" charset="0"/>
                        </a:rPr>
                        <a:t>heated arguments</a:t>
                      </a:r>
                      <a:endParaRPr lang="en-GB" sz="2000" b="1" dirty="0">
                        <a:solidFill>
                          <a:srgbClr val="FF0000"/>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DD48"/>
                    </a:solidFill>
                  </a:tcPr>
                </a:tc>
              </a:tr>
              <a:tr h="0">
                <a:tc>
                  <a:txBody>
                    <a:bodyPr/>
                    <a:lstStyle/>
                    <a:p>
                      <a:pPr algn="l">
                        <a:buNone/>
                      </a:pPr>
                      <a:r>
                        <a:rPr lang="zh-CN" altLang="en-US" sz="2000" b="1" dirty="0">
                          <a:latin typeface="Calibri" panose="020F0502020204030204" pitchFamily="34" charset="0"/>
                          <a:cs typeface="Calibri" panose="020F0502020204030204" pitchFamily="34" charset="0"/>
                        </a:rPr>
                        <a:t>包容的氛围</a:t>
                      </a:r>
                      <a:endParaRPr lang="zh-CN" altLang="en-US" sz="2000" b="1"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DD48"/>
                    </a:solidFill>
                  </a:tcPr>
                </a:tc>
                <a:tc>
                  <a:txBody>
                    <a:bodyPr/>
                    <a:lstStyle/>
                    <a:p>
                      <a:pPr algn="l">
                        <a:buNone/>
                      </a:pPr>
                      <a:r>
                        <a:rPr lang="zh-CN" altLang="en-US" sz="2000" b="1" dirty="0">
                          <a:latin typeface="Calibri" panose="020F0502020204030204" pitchFamily="34" charset="0"/>
                          <a:cs typeface="Calibri" panose="020F0502020204030204" pitchFamily="34" charset="0"/>
                        </a:rPr>
                        <a:t>争吵、对立</a:t>
                      </a:r>
                      <a:endParaRPr lang="zh-CN" altLang="en-US" sz="2000" b="1"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FDD48"/>
                    </a:solidFill>
                  </a:tcPr>
                </a:tc>
              </a:tr>
            </a:tbl>
          </a:graphicData>
        </a:graphic>
      </p:graphicFrame>
      <p:sp>
        <p:nvSpPr>
          <p:cNvPr id="15" name="文本框 14"/>
          <p:cNvSpPr txBox="1"/>
          <p:nvPr/>
        </p:nvSpPr>
        <p:spPr>
          <a:xfrm>
            <a:off x="242308" y="5059180"/>
            <a:ext cx="11749173" cy="1015663"/>
          </a:xfrm>
          <a:prstGeom prst="rect">
            <a:avLst/>
          </a:prstGeom>
          <a:noFill/>
        </p:spPr>
        <p:txBody>
          <a:bodyPr wrap="square">
            <a:spAutoFit/>
          </a:bodyPr>
          <a:lstStyle/>
          <a:p>
            <a:r>
              <a:rPr lang="en-GB" altLang="zh-CN" sz="2000" dirty="0">
                <a:latin typeface="Calibri" panose="020F0502020204030204" pitchFamily="34" charset="0"/>
                <a:cs typeface="Calibri" panose="020F0502020204030204" pitchFamily="34" charset="0"/>
              </a:rPr>
              <a:t>“inclusive” </a:t>
            </a:r>
            <a:r>
              <a:rPr lang="zh-CN" altLang="en-US" sz="2000" dirty="0">
                <a:latin typeface="Calibri" panose="020F0502020204030204" pitchFamily="34" charset="0"/>
                <a:cs typeface="Calibri" panose="020F0502020204030204" pitchFamily="34" charset="0"/>
              </a:rPr>
              <a:t>在这里不是指“人多”或“平台多”，而是指 </a:t>
            </a:r>
            <a:r>
              <a:rPr lang="zh-CN" altLang="en-US" sz="2000" b="1" dirty="0">
                <a:latin typeface="Calibri" panose="020F0502020204030204" pitchFamily="34" charset="0"/>
                <a:cs typeface="Calibri" panose="020F0502020204030204" pitchFamily="34" charset="0"/>
              </a:rPr>
              <a:t>不同观点能够友好共存、彼此尊重</a:t>
            </a:r>
            <a:r>
              <a:rPr lang="zh-CN" altLang="en-US" sz="2000" dirty="0">
                <a:latin typeface="Calibri" panose="020F0502020204030204" pitchFamily="34" charset="0"/>
                <a:cs typeface="Calibri" panose="020F0502020204030204" pitchFamily="34" charset="0"/>
              </a:rPr>
              <a:t>。</a:t>
            </a:r>
            <a:br>
              <a:rPr lang="zh-CN" altLang="en-US" sz="2000" dirty="0">
                <a:latin typeface="Calibri" panose="020F0502020204030204" pitchFamily="34" charset="0"/>
                <a:cs typeface="Calibri" panose="020F0502020204030204" pitchFamily="34" charset="0"/>
              </a:rPr>
            </a:br>
            <a:r>
              <a:rPr lang="zh-CN" altLang="en-US" sz="2000" dirty="0">
                <a:latin typeface="Calibri" panose="020F0502020204030204" pitchFamily="34" charset="0"/>
                <a:cs typeface="Calibri" panose="020F0502020204030204" pitchFamily="34" charset="0"/>
              </a:rPr>
              <a:t>过去虽然大家意见不同（有“</a:t>
            </a:r>
            <a:r>
              <a:rPr lang="en-GB" altLang="zh-CN" sz="2000" dirty="0">
                <a:latin typeface="Calibri" panose="020F0502020204030204" pitchFamily="34" charset="0"/>
                <a:cs typeface="Calibri" panose="020F0502020204030204" pitchFamily="34" charset="0"/>
              </a:rPr>
              <a:t>debates”</a:t>
            </a:r>
            <a:r>
              <a:rPr lang="zh-CN" altLang="en-GB"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但氛围是“</a:t>
            </a:r>
            <a:r>
              <a:rPr lang="en-GB" altLang="zh-CN" sz="2000" dirty="0">
                <a:latin typeface="Calibri" panose="020F0502020204030204" pitchFamily="34" charset="0"/>
                <a:cs typeface="Calibri" panose="020F0502020204030204" pitchFamily="34" charset="0"/>
              </a:rPr>
              <a:t>friendly”</a:t>
            </a:r>
            <a:r>
              <a:rPr lang="zh-CN" altLang="en-US" sz="2000" dirty="0">
                <a:latin typeface="Calibri" panose="020F0502020204030204" pitchFamily="34" charset="0"/>
                <a:cs typeface="Calibri" panose="020F0502020204030204" pitchFamily="34" charset="0"/>
              </a:rPr>
              <a:t>的，每个人都愿意分享自己的想法和理由。</a:t>
            </a:r>
            <a:br>
              <a:rPr lang="zh-CN" altLang="en-US" sz="2000" dirty="0">
                <a:latin typeface="Calibri" panose="020F0502020204030204" pitchFamily="34" charset="0"/>
                <a:cs typeface="Calibri" panose="020F0502020204030204" pitchFamily="34" charset="0"/>
              </a:rPr>
            </a:br>
            <a:r>
              <a:rPr lang="zh-CN" altLang="en-US" sz="2000" dirty="0">
                <a:latin typeface="Calibri" panose="020F0502020204030204" pitchFamily="34" charset="0"/>
                <a:cs typeface="Calibri" panose="020F0502020204030204" pitchFamily="34" charset="0"/>
              </a:rPr>
              <a:t>而现在同样的话题却会迅速演变成“</a:t>
            </a:r>
            <a:r>
              <a:rPr lang="en-GB" altLang="zh-CN" sz="2000" dirty="0">
                <a:latin typeface="Calibri" panose="020F0502020204030204" pitchFamily="34" charset="0"/>
                <a:cs typeface="Calibri" panose="020F0502020204030204" pitchFamily="34" charset="0"/>
              </a:rPr>
              <a:t>heated arguments”</a:t>
            </a:r>
            <a:r>
              <a:rPr lang="zh-CN" altLang="en-GB"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激烈争吵），说明包容性降低了。</a:t>
            </a:r>
            <a:endParaRPr lang="zh-CN" altLang="en-US" sz="2000" dirty="0">
              <a:latin typeface="Calibri" panose="020F0502020204030204" pitchFamily="34" charset="0"/>
              <a:cs typeface="Calibri" panose="020F0502020204030204" pitchFamily="34" charset="0"/>
            </a:endParaRPr>
          </a:p>
        </p:txBody>
      </p:sp>
      <p:sp>
        <p:nvSpPr>
          <p:cNvPr id="20" name="文本框 19"/>
          <p:cNvSpPr txBox="1"/>
          <p:nvPr/>
        </p:nvSpPr>
        <p:spPr>
          <a:xfrm>
            <a:off x="258597" y="6048689"/>
            <a:ext cx="11749173" cy="646331"/>
          </a:xfrm>
          <a:prstGeom prst="rect">
            <a:avLst/>
          </a:prstGeom>
          <a:noFill/>
        </p:spPr>
        <p:txBody>
          <a:bodyPr wrap="square">
            <a:spAutoFit/>
          </a:bodyPr>
          <a:lstStyle/>
          <a:p>
            <a:r>
              <a:rPr lang="en-US" altLang="zh-CN" b="1" dirty="0">
                <a:solidFill>
                  <a:srgbClr val="FF0000"/>
                </a:solidFill>
              </a:rPr>
              <a:t>A. </a:t>
            </a:r>
            <a:r>
              <a:rPr lang="zh-CN" altLang="en-US" b="1" dirty="0">
                <a:solidFill>
                  <a:srgbClr val="FF0000"/>
                </a:solidFill>
              </a:rPr>
              <a:t>原文确实提到“everyone would share”，但“愿意分享”只是包容氛围的表现之一，不是“inclusive”的核心含义。而且现在也有人分享，只是氛围变了，所以这个选项不够精准。</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heckerboard(across)">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heckerboard(across)">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dissolv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5"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4"/>
          <p:cNvSpPr txBox="1"/>
          <p:nvPr/>
        </p:nvSpPr>
        <p:spPr>
          <a:xfrm>
            <a:off x="1177572" y="571726"/>
            <a:ext cx="5523545" cy="535531"/>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None/>
              <a:defRPr sz="3200" kern="1200">
                <a:gradFill>
                  <a:gsLst>
                    <a:gs pos="0">
                      <a:schemeClr val="accent1"/>
                    </a:gs>
                    <a:gs pos="49000">
                      <a:schemeClr val="accent2"/>
                    </a:gs>
                  </a:gsLst>
                  <a:lin ang="5400000" scaled="0"/>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Reading</a:t>
            </a:r>
            <a:r>
              <a:rPr lang="zh-CN" altLang="en-US" dirty="0"/>
              <a:t> </a:t>
            </a:r>
            <a:r>
              <a:rPr lang="en-US" altLang="zh-CN" dirty="0"/>
              <a:t>comprehension</a:t>
            </a:r>
            <a:r>
              <a:rPr lang="zh-CN" altLang="en-US" dirty="0"/>
              <a:t> </a:t>
            </a:r>
            <a:r>
              <a:rPr lang="en-US" altLang="zh-CN" dirty="0"/>
              <a:t>B</a:t>
            </a:r>
            <a:endParaRPr lang="zh-CN" altLang="zh-CN" dirty="0"/>
          </a:p>
        </p:txBody>
      </p:sp>
      <p:sp>
        <p:nvSpPr>
          <p:cNvPr id="9" name="文本框 8"/>
          <p:cNvSpPr txBox="1"/>
          <p:nvPr/>
        </p:nvSpPr>
        <p:spPr>
          <a:xfrm>
            <a:off x="130277" y="1107257"/>
            <a:ext cx="11636478" cy="1200329"/>
          </a:xfrm>
          <a:prstGeom prst="rect">
            <a:avLst/>
          </a:prstGeom>
          <a:noFill/>
        </p:spPr>
        <p:txBody>
          <a:bodyPr wrap="square">
            <a:spAutoFit/>
          </a:bodyPr>
          <a:lstStyle/>
          <a:p>
            <a:r>
              <a:rPr lang="en-US" altLang="zh-CN" sz="2400" dirty="0">
                <a:latin typeface="Calibri" panose="020F0502020204030204" pitchFamily="34" charset="0"/>
                <a:cs typeface="Calibri" panose="020F0502020204030204" pitchFamily="34" charset="0"/>
              </a:rPr>
              <a:t>26. What does the author think of </a:t>
            </a:r>
            <a:r>
              <a:rPr lang="en-US" altLang="zh-CN" sz="2400" dirty="0">
                <a:highlight>
                  <a:srgbClr val="00FF00"/>
                </a:highlight>
                <a:latin typeface="Calibri" panose="020F0502020204030204" pitchFamily="34" charset="0"/>
                <a:cs typeface="Calibri" panose="020F0502020204030204" pitchFamily="34" charset="0"/>
              </a:rPr>
              <a:t>Stephen Chow’s films</a:t>
            </a:r>
            <a:r>
              <a:rPr lang="en-US"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a:t>
            </a:r>
            <a:r>
              <a:rPr lang="zh-CN" altLang="en-US" sz="2400" b="1" dirty="0"/>
              <a:t>观点态度题）</a:t>
            </a:r>
            <a:endParaRPr lang="zh-CN" altLang="zh-CN"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A. They only appeal to young people.	B. They are tragedies with subtle humor.</a:t>
            </a:r>
            <a:endParaRPr lang="zh-CN" altLang="zh-CN"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C. They are difficult to understand today.	D. They combine humor with deep meaning.</a:t>
            </a:r>
            <a:endParaRPr lang="zh-CN" altLang="zh-CN" sz="2400" dirty="0">
              <a:latin typeface="Calibri" panose="020F0502020204030204" pitchFamily="34" charset="0"/>
              <a:cs typeface="Calibri" panose="020F0502020204030204" pitchFamily="34" charset="0"/>
            </a:endParaRPr>
          </a:p>
        </p:txBody>
      </p:sp>
      <p:sp>
        <p:nvSpPr>
          <p:cNvPr id="11" name="文本框 10"/>
          <p:cNvSpPr txBox="1"/>
          <p:nvPr/>
        </p:nvSpPr>
        <p:spPr>
          <a:xfrm>
            <a:off x="125362" y="2307586"/>
            <a:ext cx="11936362" cy="2308324"/>
          </a:xfrm>
          <a:prstGeom prst="rect">
            <a:avLst/>
          </a:prstGeom>
          <a:noFill/>
        </p:spPr>
        <p:txBody>
          <a:bodyPr wrap="square">
            <a:spAutoFit/>
          </a:bodyPr>
          <a:lstStyle/>
          <a:p>
            <a:pPr algn="just"/>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My parents loved playing Stephen Chow movies at home, which turned me into a belated fan of these classic 1990s Hong Kong comedies. At the core of his humor lies tragedy, yet his films also taught me simple values: be brave, be resilient, stay optimistic, and never give up on your dreams. To me, Stephen Chow feels like an old friend I’ve known for years</a:t>
            </a:r>
            <a:r>
              <a:rPr lang="zh-CN" altLang="zh-CN" sz="2400" dirty="0">
                <a:latin typeface="Calibri" panose="020F0502020204030204" pitchFamily="34" charset="0"/>
                <a:cs typeface="Calibri" panose="020F0502020204030204" pitchFamily="34" charset="0"/>
              </a:rPr>
              <a:t>—</a:t>
            </a:r>
            <a:r>
              <a:rPr lang="en-US" altLang="zh-CN" sz="2400" dirty="0">
                <a:latin typeface="Calibri" panose="020F0502020204030204" pitchFamily="34" charset="0"/>
                <a:cs typeface="Calibri" panose="020F0502020204030204" pitchFamily="34" charset="0"/>
              </a:rPr>
              <a:t>a forever-young legend. I wish I had been born earlier, in that golden era.</a:t>
            </a:r>
            <a:endParaRPr lang="en-US" altLang="zh-CN" sz="2400" dirty="0">
              <a:latin typeface="Calibri" panose="020F0502020204030204" pitchFamily="34" charset="0"/>
              <a:cs typeface="Calibri" panose="020F0502020204030204" pitchFamily="34" charset="0"/>
            </a:endParaRPr>
          </a:p>
          <a:p>
            <a:pPr algn="just"/>
            <a:endParaRPr lang="zh-CN" altLang="zh-CN" sz="2400" dirty="0">
              <a:latin typeface="Calibri" panose="020F0502020204030204" pitchFamily="34" charset="0"/>
              <a:cs typeface="Calibri" panose="020F0502020204030204" pitchFamily="34" charset="0"/>
            </a:endParaRPr>
          </a:p>
        </p:txBody>
      </p:sp>
      <p:grpSp>
        <p:nvGrpSpPr>
          <p:cNvPr id="12" name="组合 11"/>
          <p:cNvGrpSpPr/>
          <p:nvPr/>
        </p:nvGrpSpPr>
        <p:grpSpPr>
          <a:xfrm>
            <a:off x="5492598" y="1845989"/>
            <a:ext cx="525193" cy="453674"/>
            <a:chOff x="7122895" y="4497021"/>
            <a:chExt cx="517585" cy="557231"/>
          </a:xfrm>
        </p:grpSpPr>
        <p:sp>
          <p:nvSpPr>
            <p:cNvPr id="13" name="椭圆 12"/>
            <p:cNvSpPr/>
            <p:nvPr/>
          </p:nvSpPr>
          <p:spPr>
            <a:xfrm>
              <a:off x="7122895" y="4515101"/>
              <a:ext cx="517585" cy="53915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L 形 15"/>
            <p:cNvSpPr/>
            <p:nvPr/>
          </p:nvSpPr>
          <p:spPr>
            <a:xfrm rot="18161197">
              <a:off x="7229492" y="4594569"/>
              <a:ext cx="414068" cy="218971"/>
            </a:xfrm>
            <a:prstGeom prst="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074"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t="5252" b="22020"/>
          <a:stretch>
            <a:fillRect/>
          </a:stretch>
        </p:blipFill>
        <p:spPr bwMode="auto">
          <a:xfrm>
            <a:off x="9196087" y="3839613"/>
            <a:ext cx="2865637" cy="319531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7509162" y="2718199"/>
            <a:ext cx="2865637" cy="360218"/>
          </a:xfrm>
          <a:custGeom>
            <a:avLst/>
            <a:gdLst>
              <a:gd name="csX0" fmla="*/ 0 w 2865637"/>
              <a:gd name="csY0" fmla="*/ 0 h 360218"/>
              <a:gd name="csX1" fmla="*/ 544471 w 2865637"/>
              <a:gd name="csY1" fmla="*/ 0 h 360218"/>
              <a:gd name="csX2" fmla="*/ 1117598 w 2865637"/>
              <a:gd name="csY2" fmla="*/ 0 h 360218"/>
              <a:gd name="csX3" fmla="*/ 1719382 w 2865637"/>
              <a:gd name="csY3" fmla="*/ 0 h 360218"/>
              <a:gd name="csX4" fmla="*/ 2321166 w 2865637"/>
              <a:gd name="csY4" fmla="*/ 0 h 360218"/>
              <a:gd name="csX5" fmla="*/ 2865637 w 2865637"/>
              <a:gd name="csY5" fmla="*/ 0 h 360218"/>
              <a:gd name="csX6" fmla="*/ 2865637 w 2865637"/>
              <a:gd name="csY6" fmla="*/ 360218 h 360218"/>
              <a:gd name="csX7" fmla="*/ 2235197 w 2865637"/>
              <a:gd name="csY7" fmla="*/ 360218 h 360218"/>
              <a:gd name="csX8" fmla="*/ 1604757 w 2865637"/>
              <a:gd name="csY8" fmla="*/ 360218 h 360218"/>
              <a:gd name="csX9" fmla="*/ 1031629 w 2865637"/>
              <a:gd name="csY9" fmla="*/ 360218 h 360218"/>
              <a:gd name="csX10" fmla="*/ 0 w 2865637"/>
              <a:gd name="csY10" fmla="*/ 360218 h 360218"/>
              <a:gd name="csX11" fmla="*/ 0 w 2865637"/>
              <a:gd name="csY11"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2865637" h="360218" fill="none" extrusionOk="0">
                <a:moveTo>
                  <a:pt x="0" y="0"/>
                </a:moveTo>
                <a:cubicBezTo>
                  <a:pt x="129716" y="-13126"/>
                  <a:pt x="354534" y="64597"/>
                  <a:pt x="544471" y="0"/>
                </a:cubicBezTo>
                <a:cubicBezTo>
                  <a:pt x="734408" y="-64597"/>
                  <a:pt x="896198" y="62126"/>
                  <a:pt x="1117598" y="0"/>
                </a:cubicBezTo>
                <a:cubicBezTo>
                  <a:pt x="1338998" y="-62126"/>
                  <a:pt x="1585314" y="30524"/>
                  <a:pt x="1719382" y="0"/>
                </a:cubicBezTo>
                <a:cubicBezTo>
                  <a:pt x="1853450" y="-30524"/>
                  <a:pt x="2137739" y="43134"/>
                  <a:pt x="2321166" y="0"/>
                </a:cubicBezTo>
                <a:cubicBezTo>
                  <a:pt x="2504593" y="-43134"/>
                  <a:pt x="2692381" y="32680"/>
                  <a:pt x="2865637" y="0"/>
                </a:cubicBezTo>
                <a:cubicBezTo>
                  <a:pt x="2873532" y="91834"/>
                  <a:pt x="2835587" y="282836"/>
                  <a:pt x="2865637" y="360218"/>
                </a:cubicBezTo>
                <a:cubicBezTo>
                  <a:pt x="2626652" y="367117"/>
                  <a:pt x="2431617" y="288512"/>
                  <a:pt x="2235197" y="360218"/>
                </a:cubicBezTo>
                <a:cubicBezTo>
                  <a:pt x="2038777" y="431924"/>
                  <a:pt x="1909468" y="355067"/>
                  <a:pt x="1604757" y="360218"/>
                </a:cubicBezTo>
                <a:cubicBezTo>
                  <a:pt x="1300046" y="365369"/>
                  <a:pt x="1239439" y="316279"/>
                  <a:pt x="1031629" y="360218"/>
                </a:cubicBezTo>
                <a:cubicBezTo>
                  <a:pt x="823819" y="404157"/>
                  <a:pt x="319784" y="268220"/>
                  <a:pt x="0" y="360218"/>
                </a:cubicBezTo>
                <a:cubicBezTo>
                  <a:pt x="-23009" y="284451"/>
                  <a:pt x="14126" y="169023"/>
                  <a:pt x="0" y="0"/>
                </a:cubicBezTo>
                <a:close/>
              </a:path>
              <a:path w="2865637" h="360218" stroke="0" extrusionOk="0">
                <a:moveTo>
                  <a:pt x="0" y="0"/>
                </a:moveTo>
                <a:cubicBezTo>
                  <a:pt x="249052" y="-22943"/>
                  <a:pt x="386081" y="32770"/>
                  <a:pt x="544471" y="0"/>
                </a:cubicBezTo>
                <a:cubicBezTo>
                  <a:pt x="702861" y="-32770"/>
                  <a:pt x="855485" y="11688"/>
                  <a:pt x="1031629" y="0"/>
                </a:cubicBezTo>
                <a:cubicBezTo>
                  <a:pt x="1207773" y="-11688"/>
                  <a:pt x="1408880" y="41021"/>
                  <a:pt x="1662069" y="0"/>
                </a:cubicBezTo>
                <a:cubicBezTo>
                  <a:pt x="1915258" y="-41021"/>
                  <a:pt x="2001831" y="39960"/>
                  <a:pt x="2206540" y="0"/>
                </a:cubicBezTo>
                <a:cubicBezTo>
                  <a:pt x="2411249" y="-39960"/>
                  <a:pt x="2637642" y="14320"/>
                  <a:pt x="2865637" y="0"/>
                </a:cubicBezTo>
                <a:cubicBezTo>
                  <a:pt x="2888584" y="81835"/>
                  <a:pt x="2833048" y="203880"/>
                  <a:pt x="2865637" y="360218"/>
                </a:cubicBezTo>
                <a:cubicBezTo>
                  <a:pt x="2670131" y="418615"/>
                  <a:pt x="2439688" y="337402"/>
                  <a:pt x="2292510" y="360218"/>
                </a:cubicBezTo>
                <a:cubicBezTo>
                  <a:pt x="2145332" y="383034"/>
                  <a:pt x="1956331" y="332187"/>
                  <a:pt x="1662069" y="360218"/>
                </a:cubicBezTo>
                <a:cubicBezTo>
                  <a:pt x="1367807" y="388249"/>
                  <a:pt x="1363223" y="354285"/>
                  <a:pt x="1174911" y="360218"/>
                </a:cubicBezTo>
                <a:cubicBezTo>
                  <a:pt x="986599" y="366151"/>
                  <a:pt x="837608" y="297081"/>
                  <a:pt x="601784" y="360218"/>
                </a:cubicBezTo>
                <a:cubicBezTo>
                  <a:pt x="365960" y="423355"/>
                  <a:pt x="253954" y="311548"/>
                  <a:pt x="0" y="360218"/>
                </a:cubicBezTo>
                <a:cubicBezTo>
                  <a:pt x="-39095" y="267981"/>
                  <a:pt x="35167" y="123338"/>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p:cNvSpPr/>
          <p:nvPr/>
        </p:nvSpPr>
        <p:spPr>
          <a:xfrm>
            <a:off x="761999" y="3068782"/>
            <a:ext cx="11111346" cy="360218"/>
          </a:xfrm>
          <a:custGeom>
            <a:avLst/>
            <a:gdLst>
              <a:gd name="csX0" fmla="*/ 0 w 11111346"/>
              <a:gd name="csY0" fmla="*/ 0 h 360218"/>
              <a:gd name="csX1" fmla="*/ 584808 w 11111346"/>
              <a:gd name="csY1" fmla="*/ 0 h 360218"/>
              <a:gd name="csX2" fmla="*/ 1169615 w 11111346"/>
              <a:gd name="csY2" fmla="*/ 0 h 360218"/>
              <a:gd name="csX3" fmla="*/ 1976650 w 11111346"/>
              <a:gd name="csY3" fmla="*/ 0 h 360218"/>
              <a:gd name="csX4" fmla="*/ 2450344 w 11111346"/>
              <a:gd name="csY4" fmla="*/ 0 h 360218"/>
              <a:gd name="csX5" fmla="*/ 2924038 w 11111346"/>
              <a:gd name="csY5" fmla="*/ 0 h 360218"/>
              <a:gd name="csX6" fmla="*/ 3508846 w 11111346"/>
              <a:gd name="csY6" fmla="*/ 0 h 360218"/>
              <a:gd name="csX7" fmla="*/ 4204767 w 11111346"/>
              <a:gd name="csY7" fmla="*/ 0 h 360218"/>
              <a:gd name="csX8" fmla="*/ 4900688 w 11111346"/>
              <a:gd name="csY8" fmla="*/ 0 h 360218"/>
              <a:gd name="csX9" fmla="*/ 5596610 w 11111346"/>
              <a:gd name="csY9" fmla="*/ 0 h 360218"/>
              <a:gd name="csX10" fmla="*/ 6403644 w 11111346"/>
              <a:gd name="csY10" fmla="*/ 0 h 360218"/>
              <a:gd name="csX11" fmla="*/ 6988452 w 11111346"/>
              <a:gd name="csY11" fmla="*/ 0 h 360218"/>
              <a:gd name="csX12" fmla="*/ 7684373 w 11111346"/>
              <a:gd name="csY12" fmla="*/ 0 h 360218"/>
              <a:gd name="csX13" fmla="*/ 8269181 w 11111346"/>
              <a:gd name="csY13" fmla="*/ 0 h 360218"/>
              <a:gd name="csX14" fmla="*/ 8853988 w 11111346"/>
              <a:gd name="csY14" fmla="*/ 0 h 360218"/>
              <a:gd name="csX15" fmla="*/ 9438796 w 11111346"/>
              <a:gd name="csY15" fmla="*/ 0 h 360218"/>
              <a:gd name="csX16" fmla="*/ 9690263 w 11111346"/>
              <a:gd name="csY16" fmla="*/ 0 h 360218"/>
              <a:gd name="csX17" fmla="*/ 10386184 w 11111346"/>
              <a:gd name="csY17" fmla="*/ 0 h 360218"/>
              <a:gd name="csX18" fmla="*/ 11111346 w 11111346"/>
              <a:gd name="csY18" fmla="*/ 0 h 360218"/>
              <a:gd name="csX19" fmla="*/ 11111346 w 11111346"/>
              <a:gd name="csY19" fmla="*/ 360218 h 360218"/>
              <a:gd name="csX20" fmla="*/ 10637652 w 11111346"/>
              <a:gd name="csY20" fmla="*/ 360218 h 360218"/>
              <a:gd name="csX21" fmla="*/ 10052844 w 11111346"/>
              <a:gd name="csY21" fmla="*/ 360218 h 360218"/>
              <a:gd name="csX22" fmla="*/ 9801377 w 11111346"/>
              <a:gd name="csY22" fmla="*/ 360218 h 360218"/>
              <a:gd name="csX23" fmla="*/ 9327683 w 11111346"/>
              <a:gd name="csY23" fmla="*/ 360218 h 360218"/>
              <a:gd name="csX24" fmla="*/ 8631761 w 11111346"/>
              <a:gd name="csY24" fmla="*/ 360218 h 360218"/>
              <a:gd name="csX25" fmla="*/ 8269181 w 11111346"/>
              <a:gd name="csY25" fmla="*/ 360218 h 360218"/>
              <a:gd name="csX26" fmla="*/ 7462146 w 11111346"/>
              <a:gd name="csY26" fmla="*/ 360218 h 360218"/>
              <a:gd name="csX27" fmla="*/ 6655111 w 11111346"/>
              <a:gd name="csY27" fmla="*/ 360218 h 360218"/>
              <a:gd name="csX28" fmla="*/ 6070304 w 11111346"/>
              <a:gd name="csY28" fmla="*/ 360218 h 360218"/>
              <a:gd name="csX29" fmla="*/ 5263269 w 11111346"/>
              <a:gd name="csY29" fmla="*/ 360218 h 360218"/>
              <a:gd name="csX30" fmla="*/ 4678461 w 11111346"/>
              <a:gd name="csY30" fmla="*/ 360218 h 360218"/>
              <a:gd name="csX31" fmla="*/ 3982540 w 11111346"/>
              <a:gd name="csY31" fmla="*/ 360218 h 360218"/>
              <a:gd name="csX32" fmla="*/ 3731073 w 11111346"/>
              <a:gd name="csY32" fmla="*/ 360218 h 360218"/>
              <a:gd name="csX33" fmla="*/ 2924038 w 11111346"/>
              <a:gd name="csY33" fmla="*/ 360218 h 360218"/>
              <a:gd name="csX34" fmla="*/ 2450344 w 11111346"/>
              <a:gd name="csY34" fmla="*/ 360218 h 360218"/>
              <a:gd name="csX35" fmla="*/ 1754423 w 11111346"/>
              <a:gd name="csY35" fmla="*/ 360218 h 360218"/>
              <a:gd name="csX36" fmla="*/ 1502956 w 11111346"/>
              <a:gd name="csY36" fmla="*/ 360218 h 360218"/>
              <a:gd name="csX37" fmla="*/ 695921 w 11111346"/>
              <a:gd name="csY37" fmla="*/ 360218 h 360218"/>
              <a:gd name="csX38" fmla="*/ 0 w 11111346"/>
              <a:gd name="csY38" fmla="*/ 360218 h 360218"/>
              <a:gd name="csX39" fmla="*/ 0 w 11111346"/>
              <a:gd name="csY39"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Lst>
            <a:rect l="l" t="t" r="r" b="b"/>
            <a:pathLst>
              <a:path w="11111346" h="360218" fill="none" extrusionOk="0">
                <a:moveTo>
                  <a:pt x="0" y="0"/>
                </a:moveTo>
                <a:cubicBezTo>
                  <a:pt x="194550" y="-53042"/>
                  <a:pt x="435755" y="24133"/>
                  <a:pt x="584808" y="0"/>
                </a:cubicBezTo>
                <a:cubicBezTo>
                  <a:pt x="733861" y="-24133"/>
                  <a:pt x="980149" y="57198"/>
                  <a:pt x="1169615" y="0"/>
                </a:cubicBezTo>
                <a:cubicBezTo>
                  <a:pt x="1359081" y="-57198"/>
                  <a:pt x="1797533" y="25946"/>
                  <a:pt x="1976650" y="0"/>
                </a:cubicBezTo>
                <a:cubicBezTo>
                  <a:pt x="2155768" y="-25946"/>
                  <a:pt x="2238031" y="12460"/>
                  <a:pt x="2450344" y="0"/>
                </a:cubicBezTo>
                <a:cubicBezTo>
                  <a:pt x="2662657" y="-12460"/>
                  <a:pt x="2746483" y="963"/>
                  <a:pt x="2924038" y="0"/>
                </a:cubicBezTo>
                <a:cubicBezTo>
                  <a:pt x="3101593" y="-963"/>
                  <a:pt x="3304804" y="56845"/>
                  <a:pt x="3508846" y="0"/>
                </a:cubicBezTo>
                <a:cubicBezTo>
                  <a:pt x="3712888" y="-56845"/>
                  <a:pt x="4023815" y="68941"/>
                  <a:pt x="4204767" y="0"/>
                </a:cubicBezTo>
                <a:cubicBezTo>
                  <a:pt x="4385719" y="-68941"/>
                  <a:pt x="4721428" y="62152"/>
                  <a:pt x="4900688" y="0"/>
                </a:cubicBezTo>
                <a:cubicBezTo>
                  <a:pt x="5079948" y="-62152"/>
                  <a:pt x="5318120" y="62436"/>
                  <a:pt x="5596610" y="0"/>
                </a:cubicBezTo>
                <a:cubicBezTo>
                  <a:pt x="5875100" y="-62436"/>
                  <a:pt x="6068041" y="75983"/>
                  <a:pt x="6403644" y="0"/>
                </a:cubicBezTo>
                <a:cubicBezTo>
                  <a:pt x="6739247" y="-75983"/>
                  <a:pt x="6705502" y="5948"/>
                  <a:pt x="6988452" y="0"/>
                </a:cubicBezTo>
                <a:cubicBezTo>
                  <a:pt x="7271402" y="-5948"/>
                  <a:pt x="7530956" y="4663"/>
                  <a:pt x="7684373" y="0"/>
                </a:cubicBezTo>
                <a:cubicBezTo>
                  <a:pt x="7837790" y="-4663"/>
                  <a:pt x="8041841" y="64041"/>
                  <a:pt x="8269181" y="0"/>
                </a:cubicBezTo>
                <a:cubicBezTo>
                  <a:pt x="8496521" y="-64041"/>
                  <a:pt x="8708620" y="50721"/>
                  <a:pt x="8853988" y="0"/>
                </a:cubicBezTo>
                <a:cubicBezTo>
                  <a:pt x="8999356" y="-50721"/>
                  <a:pt x="9266366" y="22226"/>
                  <a:pt x="9438796" y="0"/>
                </a:cubicBezTo>
                <a:cubicBezTo>
                  <a:pt x="9611226" y="-22226"/>
                  <a:pt x="9593657" y="10246"/>
                  <a:pt x="9690263" y="0"/>
                </a:cubicBezTo>
                <a:cubicBezTo>
                  <a:pt x="9786869" y="-10246"/>
                  <a:pt x="10216318" y="77571"/>
                  <a:pt x="10386184" y="0"/>
                </a:cubicBezTo>
                <a:cubicBezTo>
                  <a:pt x="10556050" y="-77571"/>
                  <a:pt x="10917499" y="59537"/>
                  <a:pt x="11111346" y="0"/>
                </a:cubicBezTo>
                <a:cubicBezTo>
                  <a:pt x="11128914" y="124120"/>
                  <a:pt x="11110599" y="277860"/>
                  <a:pt x="11111346" y="360218"/>
                </a:cubicBezTo>
                <a:cubicBezTo>
                  <a:pt x="10979180" y="381840"/>
                  <a:pt x="10820366" y="336943"/>
                  <a:pt x="10637652" y="360218"/>
                </a:cubicBezTo>
                <a:cubicBezTo>
                  <a:pt x="10454938" y="383493"/>
                  <a:pt x="10304608" y="352573"/>
                  <a:pt x="10052844" y="360218"/>
                </a:cubicBezTo>
                <a:cubicBezTo>
                  <a:pt x="9801080" y="367863"/>
                  <a:pt x="9867778" y="357664"/>
                  <a:pt x="9801377" y="360218"/>
                </a:cubicBezTo>
                <a:cubicBezTo>
                  <a:pt x="9734976" y="362772"/>
                  <a:pt x="9461884" y="322647"/>
                  <a:pt x="9327683" y="360218"/>
                </a:cubicBezTo>
                <a:cubicBezTo>
                  <a:pt x="9193482" y="397789"/>
                  <a:pt x="8898824" y="306057"/>
                  <a:pt x="8631761" y="360218"/>
                </a:cubicBezTo>
                <a:cubicBezTo>
                  <a:pt x="8364698" y="414379"/>
                  <a:pt x="8397990" y="354310"/>
                  <a:pt x="8269181" y="360218"/>
                </a:cubicBezTo>
                <a:cubicBezTo>
                  <a:pt x="8140372" y="366126"/>
                  <a:pt x="7758844" y="333602"/>
                  <a:pt x="7462146" y="360218"/>
                </a:cubicBezTo>
                <a:cubicBezTo>
                  <a:pt x="7165449" y="386834"/>
                  <a:pt x="7039718" y="277982"/>
                  <a:pt x="6655111" y="360218"/>
                </a:cubicBezTo>
                <a:cubicBezTo>
                  <a:pt x="6270504" y="442454"/>
                  <a:pt x="6203083" y="320011"/>
                  <a:pt x="6070304" y="360218"/>
                </a:cubicBezTo>
                <a:cubicBezTo>
                  <a:pt x="5937525" y="400425"/>
                  <a:pt x="5433401" y="349517"/>
                  <a:pt x="5263269" y="360218"/>
                </a:cubicBezTo>
                <a:cubicBezTo>
                  <a:pt x="5093138" y="370919"/>
                  <a:pt x="4938822" y="352416"/>
                  <a:pt x="4678461" y="360218"/>
                </a:cubicBezTo>
                <a:cubicBezTo>
                  <a:pt x="4418100" y="368020"/>
                  <a:pt x="4297765" y="298097"/>
                  <a:pt x="3982540" y="360218"/>
                </a:cubicBezTo>
                <a:cubicBezTo>
                  <a:pt x="3667315" y="422339"/>
                  <a:pt x="3839875" y="351782"/>
                  <a:pt x="3731073" y="360218"/>
                </a:cubicBezTo>
                <a:cubicBezTo>
                  <a:pt x="3622271" y="368654"/>
                  <a:pt x="3281858" y="337434"/>
                  <a:pt x="2924038" y="360218"/>
                </a:cubicBezTo>
                <a:cubicBezTo>
                  <a:pt x="2566218" y="383002"/>
                  <a:pt x="2666322" y="358504"/>
                  <a:pt x="2450344" y="360218"/>
                </a:cubicBezTo>
                <a:cubicBezTo>
                  <a:pt x="2234366" y="361932"/>
                  <a:pt x="2019261" y="295616"/>
                  <a:pt x="1754423" y="360218"/>
                </a:cubicBezTo>
                <a:cubicBezTo>
                  <a:pt x="1489585" y="424820"/>
                  <a:pt x="1567958" y="332252"/>
                  <a:pt x="1502956" y="360218"/>
                </a:cubicBezTo>
                <a:cubicBezTo>
                  <a:pt x="1437954" y="388184"/>
                  <a:pt x="1033392" y="322855"/>
                  <a:pt x="695921" y="360218"/>
                </a:cubicBezTo>
                <a:cubicBezTo>
                  <a:pt x="358451" y="397581"/>
                  <a:pt x="326693" y="319885"/>
                  <a:pt x="0" y="360218"/>
                </a:cubicBezTo>
                <a:cubicBezTo>
                  <a:pt x="-34606" y="198098"/>
                  <a:pt x="245" y="178960"/>
                  <a:pt x="0" y="0"/>
                </a:cubicBezTo>
                <a:close/>
              </a:path>
              <a:path w="11111346" h="360218" stroke="0" extrusionOk="0">
                <a:moveTo>
                  <a:pt x="0" y="0"/>
                </a:moveTo>
                <a:cubicBezTo>
                  <a:pt x="124608" y="-22429"/>
                  <a:pt x="243289" y="14183"/>
                  <a:pt x="473694" y="0"/>
                </a:cubicBezTo>
                <a:cubicBezTo>
                  <a:pt x="704099" y="-14183"/>
                  <a:pt x="635252" y="10313"/>
                  <a:pt x="725162" y="0"/>
                </a:cubicBezTo>
                <a:cubicBezTo>
                  <a:pt x="815072" y="-10313"/>
                  <a:pt x="1217073" y="91197"/>
                  <a:pt x="1532196" y="0"/>
                </a:cubicBezTo>
                <a:cubicBezTo>
                  <a:pt x="1847319" y="-91197"/>
                  <a:pt x="1864906" y="3276"/>
                  <a:pt x="2005890" y="0"/>
                </a:cubicBezTo>
                <a:cubicBezTo>
                  <a:pt x="2146874" y="-3276"/>
                  <a:pt x="2279281" y="7155"/>
                  <a:pt x="2479585" y="0"/>
                </a:cubicBezTo>
                <a:cubicBezTo>
                  <a:pt x="2679889" y="-7155"/>
                  <a:pt x="3094641" y="55497"/>
                  <a:pt x="3286619" y="0"/>
                </a:cubicBezTo>
                <a:cubicBezTo>
                  <a:pt x="3478597" y="-55497"/>
                  <a:pt x="3503137" y="10592"/>
                  <a:pt x="3649200" y="0"/>
                </a:cubicBezTo>
                <a:cubicBezTo>
                  <a:pt x="3795263" y="-10592"/>
                  <a:pt x="4271068" y="90058"/>
                  <a:pt x="4456235" y="0"/>
                </a:cubicBezTo>
                <a:cubicBezTo>
                  <a:pt x="4641403" y="-90058"/>
                  <a:pt x="5015147" y="46689"/>
                  <a:pt x="5263269" y="0"/>
                </a:cubicBezTo>
                <a:cubicBezTo>
                  <a:pt x="5511391" y="-46689"/>
                  <a:pt x="5664117" y="20424"/>
                  <a:pt x="5848077" y="0"/>
                </a:cubicBezTo>
                <a:cubicBezTo>
                  <a:pt x="6032037" y="-20424"/>
                  <a:pt x="6303787" y="17005"/>
                  <a:pt x="6655111" y="0"/>
                </a:cubicBezTo>
                <a:cubicBezTo>
                  <a:pt x="7006435" y="-17005"/>
                  <a:pt x="6894579" y="21800"/>
                  <a:pt x="7128806" y="0"/>
                </a:cubicBezTo>
                <a:cubicBezTo>
                  <a:pt x="7363033" y="-21800"/>
                  <a:pt x="7429123" y="5912"/>
                  <a:pt x="7602500" y="0"/>
                </a:cubicBezTo>
                <a:cubicBezTo>
                  <a:pt x="7775877" y="-5912"/>
                  <a:pt x="7977667" y="11043"/>
                  <a:pt x="8298421" y="0"/>
                </a:cubicBezTo>
                <a:cubicBezTo>
                  <a:pt x="8619175" y="-11043"/>
                  <a:pt x="8547983" y="4713"/>
                  <a:pt x="8772115" y="0"/>
                </a:cubicBezTo>
                <a:cubicBezTo>
                  <a:pt x="8996247" y="-4713"/>
                  <a:pt x="9254552" y="50419"/>
                  <a:pt x="9579150" y="0"/>
                </a:cubicBezTo>
                <a:cubicBezTo>
                  <a:pt x="9903748" y="-50419"/>
                  <a:pt x="10056099" y="36191"/>
                  <a:pt x="10386184" y="0"/>
                </a:cubicBezTo>
                <a:cubicBezTo>
                  <a:pt x="10716269" y="-36191"/>
                  <a:pt x="10961197" y="45879"/>
                  <a:pt x="11111346" y="0"/>
                </a:cubicBezTo>
                <a:cubicBezTo>
                  <a:pt x="11135936" y="151730"/>
                  <a:pt x="11087223" y="208906"/>
                  <a:pt x="11111346" y="360218"/>
                </a:cubicBezTo>
                <a:cubicBezTo>
                  <a:pt x="11018154" y="381025"/>
                  <a:pt x="10917118" y="358002"/>
                  <a:pt x="10859879" y="360218"/>
                </a:cubicBezTo>
                <a:cubicBezTo>
                  <a:pt x="10802640" y="362434"/>
                  <a:pt x="10292914" y="333997"/>
                  <a:pt x="10052844" y="360218"/>
                </a:cubicBezTo>
                <a:cubicBezTo>
                  <a:pt x="9812775" y="386439"/>
                  <a:pt x="9626611" y="317254"/>
                  <a:pt x="9468036" y="360218"/>
                </a:cubicBezTo>
                <a:cubicBezTo>
                  <a:pt x="9309461" y="403182"/>
                  <a:pt x="9190032" y="317803"/>
                  <a:pt x="9105456" y="360218"/>
                </a:cubicBezTo>
                <a:cubicBezTo>
                  <a:pt x="9020880" y="402633"/>
                  <a:pt x="8644845" y="329080"/>
                  <a:pt x="8520648" y="360218"/>
                </a:cubicBezTo>
                <a:cubicBezTo>
                  <a:pt x="8396451" y="391356"/>
                  <a:pt x="8370806" y="336155"/>
                  <a:pt x="8269181" y="360218"/>
                </a:cubicBezTo>
                <a:cubicBezTo>
                  <a:pt x="8167556" y="384281"/>
                  <a:pt x="8142878" y="331701"/>
                  <a:pt x="8017713" y="360218"/>
                </a:cubicBezTo>
                <a:cubicBezTo>
                  <a:pt x="7892548" y="388735"/>
                  <a:pt x="7694945" y="310520"/>
                  <a:pt x="7432906" y="360218"/>
                </a:cubicBezTo>
                <a:cubicBezTo>
                  <a:pt x="7170867" y="409916"/>
                  <a:pt x="7148219" y="324931"/>
                  <a:pt x="7070325" y="360218"/>
                </a:cubicBezTo>
                <a:cubicBezTo>
                  <a:pt x="6992431" y="395505"/>
                  <a:pt x="6581754" y="327837"/>
                  <a:pt x="6374404" y="360218"/>
                </a:cubicBezTo>
                <a:cubicBezTo>
                  <a:pt x="6167054" y="392599"/>
                  <a:pt x="6169950" y="333814"/>
                  <a:pt x="6011823" y="360218"/>
                </a:cubicBezTo>
                <a:cubicBezTo>
                  <a:pt x="5853696" y="386622"/>
                  <a:pt x="5627782" y="347572"/>
                  <a:pt x="5315902" y="360218"/>
                </a:cubicBezTo>
                <a:cubicBezTo>
                  <a:pt x="5004022" y="372864"/>
                  <a:pt x="5180046" y="345094"/>
                  <a:pt x="5064435" y="360218"/>
                </a:cubicBezTo>
                <a:cubicBezTo>
                  <a:pt x="4948824" y="375342"/>
                  <a:pt x="4704988" y="338263"/>
                  <a:pt x="4368513" y="360218"/>
                </a:cubicBezTo>
                <a:cubicBezTo>
                  <a:pt x="4032038" y="382173"/>
                  <a:pt x="4106314" y="351102"/>
                  <a:pt x="4005933" y="360218"/>
                </a:cubicBezTo>
                <a:cubicBezTo>
                  <a:pt x="3905552" y="369334"/>
                  <a:pt x="3876286" y="335169"/>
                  <a:pt x="3754465" y="360218"/>
                </a:cubicBezTo>
                <a:cubicBezTo>
                  <a:pt x="3632644" y="385267"/>
                  <a:pt x="3538921" y="335281"/>
                  <a:pt x="3391885" y="360218"/>
                </a:cubicBezTo>
                <a:cubicBezTo>
                  <a:pt x="3244849" y="385155"/>
                  <a:pt x="3035493" y="311463"/>
                  <a:pt x="2695963" y="360218"/>
                </a:cubicBezTo>
                <a:cubicBezTo>
                  <a:pt x="2356433" y="408973"/>
                  <a:pt x="2406217" y="333362"/>
                  <a:pt x="2333383" y="360218"/>
                </a:cubicBezTo>
                <a:cubicBezTo>
                  <a:pt x="2260549" y="387074"/>
                  <a:pt x="2137386" y="331956"/>
                  <a:pt x="2081915" y="360218"/>
                </a:cubicBezTo>
                <a:cubicBezTo>
                  <a:pt x="2026444" y="388480"/>
                  <a:pt x="1805715" y="351654"/>
                  <a:pt x="1719335" y="360218"/>
                </a:cubicBezTo>
                <a:cubicBezTo>
                  <a:pt x="1632955" y="368782"/>
                  <a:pt x="1457821" y="323738"/>
                  <a:pt x="1245640" y="360218"/>
                </a:cubicBezTo>
                <a:cubicBezTo>
                  <a:pt x="1033460" y="396698"/>
                  <a:pt x="787579" y="352860"/>
                  <a:pt x="660833" y="360218"/>
                </a:cubicBezTo>
                <a:cubicBezTo>
                  <a:pt x="534087" y="367576"/>
                  <a:pt x="180106" y="298650"/>
                  <a:pt x="0" y="360218"/>
                </a:cubicBezTo>
                <a:cubicBezTo>
                  <a:pt x="-20347" y="254141"/>
                  <a:pt x="28312" y="99969"/>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p:nvSpPr>
        <p:spPr>
          <a:xfrm>
            <a:off x="125362" y="3498665"/>
            <a:ext cx="1052210" cy="360218"/>
          </a:xfrm>
          <a:custGeom>
            <a:avLst/>
            <a:gdLst>
              <a:gd name="csX0" fmla="*/ 0 w 1052210"/>
              <a:gd name="csY0" fmla="*/ 0 h 360218"/>
              <a:gd name="csX1" fmla="*/ 547149 w 1052210"/>
              <a:gd name="csY1" fmla="*/ 0 h 360218"/>
              <a:gd name="csX2" fmla="*/ 1052210 w 1052210"/>
              <a:gd name="csY2" fmla="*/ 0 h 360218"/>
              <a:gd name="csX3" fmla="*/ 1052210 w 1052210"/>
              <a:gd name="csY3" fmla="*/ 360218 h 360218"/>
              <a:gd name="csX4" fmla="*/ 536627 w 1052210"/>
              <a:gd name="csY4" fmla="*/ 360218 h 360218"/>
              <a:gd name="csX5" fmla="*/ 0 w 1052210"/>
              <a:gd name="csY5" fmla="*/ 360218 h 360218"/>
              <a:gd name="csX6" fmla="*/ 0 w 1052210"/>
              <a:gd name="csY6" fmla="*/ 0 h 360218"/>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52210" h="360218" fill="none" extrusionOk="0">
                <a:moveTo>
                  <a:pt x="0" y="0"/>
                </a:moveTo>
                <a:cubicBezTo>
                  <a:pt x="191335" y="-31602"/>
                  <a:pt x="327730" y="47415"/>
                  <a:pt x="547149" y="0"/>
                </a:cubicBezTo>
                <a:cubicBezTo>
                  <a:pt x="766568" y="-47415"/>
                  <a:pt x="871842" y="11403"/>
                  <a:pt x="1052210" y="0"/>
                </a:cubicBezTo>
                <a:cubicBezTo>
                  <a:pt x="1094809" y="115717"/>
                  <a:pt x="1032257" y="186721"/>
                  <a:pt x="1052210" y="360218"/>
                </a:cubicBezTo>
                <a:cubicBezTo>
                  <a:pt x="891599" y="420907"/>
                  <a:pt x="791875" y="315233"/>
                  <a:pt x="536627" y="360218"/>
                </a:cubicBezTo>
                <a:cubicBezTo>
                  <a:pt x="281379" y="405203"/>
                  <a:pt x="220786" y="327892"/>
                  <a:pt x="0" y="360218"/>
                </a:cubicBezTo>
                <a:cubicBezTo>
                  <a:pt x="-42335" y="272057"/>
                  <a:pt x="5213" y="94152"/>
                  <a:pt x="0" y="0"/>
                </a:cubicBezTo>
                <a:close/>
              </a:path>
              <a:path w="1052210" h="360218" stroke="0" extrusionOk="0">
                <a:moveTo>
                  <a:pt x="0" y="0"/>
                </a:moveTo>
                <a:cubicBezTo>
                  <a:pt x="235952" y="-8467"/>
                  <a:pt x="384538" y="30751"/>
                  <a:pt x="515583" y="0"/>
                </a:cubicBezTo>
                <a:cubicBezTo>
                  <a:pt x="646628" y="-30751"/>
                  <a:pt x="862153" y="36658"/>
                  <a:pt x="1052210" y="0"/>
                </a:cubicBezTo>
                <a:cubicBezTo>
                  <a:pt x="1074395" y="134954"/>
                  <a:pt x="1039661" y="190351"/>
                  <a:pt x="1052210" y="360218"/>
                </a:cubicBezTo>
                <a:cubicBezTo>
                  <a:pt x="810232" y="405033"/>
                  <a:pt x="737672" y="353013"/>
                  <a:pt x="526105" y="360218"/>
                </a:cubicBezTo>
                <a:cubicBezTo>
                  <a:pt x="314538" y="367423"/>
                  <a:pt x="185072" y="321049"/>
                  <a:pt x="0" y="360218"/>
                </a:cubicBezTo>
                <a:cubicBezTo>
                  <a:pt x="-36965" y="252212"/>
                  <a:pt x="17281" y="170079"/>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318653" y="4239868"/>
            <a:ext cx="8877433" cy="1938992"/>
          </a:xfrm>
          <a:prstGeom prst="rect">
            <a:avLst/>
          </a:prstGeom>
          <a:noFill/>
        </p:spPr>
        <p:txBody>
          <a:bodyPr wrap="square">
            <a:spAutoFit/>
          </a:bodyPr>
          <a:lstStyle/>
          <a:p>
            <a:r>
              <a:rPr lang="en-US" altLang="zh-CN" sz="2400" dirty="0">
                <a:latin typeface="Calibri" panose="020F0502020204030204" pitchFamily="34" charset="0"/>
                <a:cs typeface="Calibri" panose="020F0502020204030204" pitchFamily="34" charset="0"/>
              </a:rPr>
              <a:t>A.</a:t>
            </a:r>
            <a:r>
              <a:rPr lang="zh-CN" altLang="en-US" sz="2400" dirty="0">
                <a:latin typeface="Calibri" panose="020F0502020204030204" pitchFamily="34" charset="0"/>
                <a:cs typeface="Calibri" panose="020F0502020204030204" pitchFamily="34" charset="0"/>
              </a:rPr>
              <a:t>原文无依据，作者是“</a:t>
            </a:r>
            <a:r>
              <a:rPr lang="en-GB" altLang="zh-CN" sz="2400" dirty="0">
                <a:latin typeface="Calibri" panose="020F0502020204030204" pitchFamily="34" charset="0"/>
                <a:cs typeface="Calibri" panose="020F0502020204030204" pitchFamily="34" charset="0"/>
              </a:rPr>
              <a:t>belated fan”</a:t>
            </a:r>
            <a:r>
              <a:rPr lang="zh-CN" altLang="en-US" sz="2400" dirty="0">
                <a:latin typeface="Calibri" panose="020F0502020204030204" pitchFamily="34" charset="0"/>
                <a:cs typeface="Calibri" panose="020F0502020204030204" pitchFamily="34" charset="0"/>
              </a:rPr>
              <a:t>但未说只吸引年轻人</a:t>
            </a:r>
            <a:endParaRPr lang="en-US" altLang="zh-CN"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B</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颠倒了主次。原文是“</a:t>
            </a:r>
            <a:r>
              <a:rPr lang="en-GB" altLang="zh-CN" sz="2400" dirty="0">
                <a:latin typeface="Calibri" panose="020F0502020204030204" pitchFamily="34" charset="0"/>
                <a:cs typeface="Calibri" panose="020F0502020204030204" pitchFamily="34" charset="0"/>
              </a:rPr>
              <a:t>humor </a:t>
            </a:r>
            <a:r>
              <a:rPr lang="zh-CN" altLang="en-US" sz="2400" dirty="0">
                <a:latin typeface="Calibri" panose="020F0502020204030204" pitchFamily="34" charset="0"/>
                <a:cs typeface="Calibri" panose="020F0502020204030204" pitchFamily="34" charset="0"/>
              </a:rPr>
              <a:t>的核心是 </a:t>
            </a:r>
            <a:r>
              <a:rPr lang="en-GB" altLang="zh-CN" sz="2400" dirty="0">
                <a:latin typeface="Calibri" panose="020F0502020204030204" pitchFamily="34" charset="0"/>
                <a:cs typeface="Calibri" panose="020F0502020204030204" pitchFamily="34" charset="0"/>
              </a:rPr>
              <a:t>tragedy”</a:t>
            </a:r>
            <a:r>
              <a:rPr lang="zh-CN" altLang="en-GB"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不是“</a:t>
            </a:r>
            <a:r>
              <a:rPr lang="en-GB" altLang="zh-CN" sz="2400" dirty="0">
                <a:latin typeface="Calibri" panose="020F0502020204030204" pitchFamily="34" charset="0"/>
                <a:cs typeface="Calibri" panose="020F0502020204030204" pitchFamily="34" charset="0"/>
              </a:rPr>
              <a:t>tragedy </a:t>
            </a:r>
            <a:r>
              <a:rPr lang="zh-CN" altLang="en-US" sz="2400" dirty="0">
                <a:latin typeface="Calibri" panose="020F0502020204030204" pitchFamily="34" charset="0"/>
                <a:cs typeface="Calibri" panose="020F0502020204030204" pitchFamily="34" charset="0"/>
              </a:rPr>
              <a:t>带有一点 </a:t>
            </a:r>
            <a:r>
              <a:rPr lang="en-GB" altLang="zh-CN" sz="2400" dirty="0">
                <a:latin typeface="Calibri" panose="020F0502020204030204" pitchFamily="34" charset="0"/>
                <a:cs typeface="Calibri" panose="020F0502020204030204" pitchFamily="34" charset="0"/>
              </a:rPr>
              <a:t>humor”</a:t>
            </a:r>
            <a:endParaRPr lang="en-GB"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C.</a:t>
            </a:r>
            <a:r>
              <a:rPr lang="zh-CN" altLang="en-US" sz="2400" dirty="0">
                <a:latin typeface="Calibri" panose="020F0502020204030204" pitchFamily="34" charset="0"/>
                <a:cs typeface="Calibri" panose="020F0502020204030204" pitchFamily="34" charset="0"/>
              </a:rPr>
              <a:t>与原文相反。作者从电影中学到的是“</a:t>
            </a:r>
            <a:r>
              <a:rPr lang="en-GB" altLang="zh-CN" sz="2400" dirty="0">
                <a:latin typeface="Calibri" panose="020F0502020204030204" pitchFamily="34" charset="0"/>
                <a:cs typeface="Calibri" panose="020F0502020204030204" pitchFamily="34" charset="0"/>
              </a:rPr>
              <a:t>simple values”</a:t>
            </a:r>
            <a:r>
              <a:rPr lang="zh-CN" altLang="en-GB"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说明并不难懂</a:t>
            </a:r>
            <a:endParaRPr lang="zh-CN" altLang="en-US" sz="2400"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500"/>
                                        <p:tgtEl>
                                          <p:spTgt spid="3"/>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heckerboard(across)">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checkerboard(across)">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dissolve">
                                      <p:cBhvr>
                                        <p:cTn id="23" dur="500"/>
                                        <p:tgtEl>
                                          <p:spTgt spid="6">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6">
                                            <p:txEl>
                                              <p:pRg st="1" end="1"/>
                                            </p:txEl>
                                          </p:spTgt>
                                        </p:tgtEl>
                                        <p:attrNameLst>
                                          <p:attrName>style.visibility</p:attrName>
                                        </p:attrNameLst>
                                      </p:cBhvr>
                                      <p:to>
                                        <p:strVal val="visible"/>
                                      </p:to>
                                    </p:set>
                                    <p:animEffect transition="in" filter="dissolve">
                                      <p:cBhvr>
                                        <p:cTn id="28" dur="500"/>
                                        <p:tgtEl>
                                          <p:spTgt spid="6">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6">
                                            <p:txEl>
                                              <p:pRg st="2" end="2"/>
                                            </p:txEl>
                                          </p:spTgt>
                                        </p:tgtEl>
                                        <p:attrNameLst>
                                          <p:attrName>style.visibility</p:attrName>
                                        </p:attrNameLst>
                                      </p:cBhvr>
                                      <p:to>
                                        <p:strVal val="visible"/>
                                      </p:to>
                                    </p:set>
                                    <p:animEffect transition="in" filter="dissolve">
                                      <p:cBhvr>
                                        <p:cTn id="33"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l="11036" t="218" r="70827" b="86179"/>
          <a:stretch>
            <a:fillRect/>
          </a:stretch>
        </p:blipFill>
        <p:spPr>
          <a:xfrm>
            <a:off x="5574765" y="5762850"/>
            <a:ext cx="932898" cy="932898"/>
          </a:xfrm>
          <a:custGeom>
            <a:avLst/>
            <a:gdLst>
              <a:gd name="csX0" fmla="*/ 466449 w 932898"/>
              <a:gd name="csY0" fmla="*/ 0 h 932898"/>
              <a:gd name="csX1" fmla="*/ 932898 w 932898"/>
              <a:gd name="csY1" fmla="*/ 466449 h 932898"/>
              <a:gd name="csX2" fmla="*/ 466449 w 932898"/>
              <a:gd name="csY2" fmla="*/ 932898 h 932898"/>
              <a:gd name="csX3" fmla="*/ 0 w 932898"/>
              <a:gd name="csY3" fmla="*/ 466449 h 932898"/>
              <a:gd name="csX4" fmla="*/ 466449 w 932898"/>
              <a:gd name="csY4" fmla="*/ 0 h 932898"/>
            </a:gdLst>
            <a:ahLst/>
            <a:cxnLst>
              <a:cxn ang="0">
                <a:pos x="csX0" y="csY0"/>
              </a:cxn>
              <a:cxn ang="0">
                <a:pos x="csX1" y="csY1"/>
              </a:cxn>
              <a:cxn ang="0">
                <a:pos x="csX2" y="csY2"/>
              </a:cxn>
              <a:cxn ang="0">
                <a:pos x="csX3" y="csY3"/>
              </a:cxn>
              <a:cxn ang="0">
                <a:pos x="csX4" y="csY4"/>
              </a:cxn>
            </a:cxnLst>
            <a:rect l="l" t="t" r="r" b="b"/>
            <a:pathLst>
              <a:path w="932898" h="932898">
                <a:moveTo>
                  <a:pt x="466449" y="0"/>
                </a:moveTo>
                <a:cubicBezTo>
                  <a:pt x="724062" y="0"/>
                  <a:pt x="932898" y="208836"/>
                  <a:pt x="932898" y="466449"/>
                </a:cubicBezTo>
                <a:cubicBezTo>
                  <a:pt x="932898" y="724062"/>
                  <a:pt x="724062" y="932898"/>
                  <a:pt x="466449" y="932898"/>
                </a:cubicBezTo>
                <a:cubicBezTo>
                  <a:pt x="208836" y="932898"/>
                  <a:pt x="0" y="724062"/>
                  <a:pt x="0" y="466449"/>
                </a:cubicBezTo>
                <a:cubicBezTo>
                  <a:pt x="0" y="208836"/>
                  <a:pt x="208836" y="0"/>
                  <a:pt x="466449" y="0"/>
                </a:cubicBezTo>
                <a:close/>
              </a:path>
            </a:pathLst>
          </a:custGeom>
        </p:spPr>
      </p:pic>
      <p:pic>
        <p:nvPicPr>
          <p:cNvPr id="75" name="图片 74"/>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67692" t="1804" r="14171" b="84593"/>
          <a:stretch>
            <a:fillRect/>
          </a:stretch>
        </p:blipFill>
        <p:spPr>
          <a:xfrm>
            <a:off x="10327326" y="5108008"/>
            <a:ext cx="618399" cy="618399"/>
          </a:xfrm>
          <a:custGeom>
            <a:avLst/>
            <a:gdLst>
              <a:gd name="csX0" fmla="*/ 466449 w 932898"/>
              <a:gd name="csY0" fmla="*/ 0 h 932898"/>
              <a:gd name="csX1" fmla="*/ 932898 w 932898"/>
              <a:gd name="csY1" fmla="*/ 466449 h 932898"/>
              <a:gd name="csX2" fmla="*/ 466449 w 932898"/>
              <a:gd name="csY2" fmla="*/ 932898 h 932898"/>
              <a:gd name="csX3" fmla="*/ 0 w 932898"/>
              <a:gd name="csY3" fmla="*/ 466449 h 932898"/>
              <a:gd name="csX4" fmla="*/ 466449 w 932898"/>
              <a:gd name="csY4" fmla="*/ 0 h 932898"/>
            </a:gdLst>
            <a:ahLst/>
            <a:cxnLst>
              <a:cxn ang="0">
                <a:pos x="csX0" y="csY0"/>
              </a:cxn>
              <a:cxn ang="0">
                <a:pos x="csX1" y="csY1"/>
              </a:cxn>
              <a:cxn ang="0">
                <a:pos x="csX2" y="csY2"/>
              </a:cxn>
              <a:cxn ang="0">
                <a:pos x="csX3" y="csY3"/>
              </a:cxn>
              <a:cxn ang="0">
                <a:pos x="csX4" y="csY4"/>
              </a:cxn>
            </a:cxnLst>
            <a:rect l="l" t="t" r="r" b="b"/>
            <a:pathLst>
              <a:path w="932898" h="932898">
                <a:moveTo>
                  <a:pt x="466449" y="0"/>
                </a:moveTo>
                <a:cubicBezTo>
                  <a:pt x="724062" y="0"/>
                  <a:pt x="932898" y="208836"/>
                  <a:pt x="932898" y="466449"/>
                </a:cubicBezTo>
                <a:cubicBezTo>
                  <a:pt x="932898" y="724062"/>
                  <a:pt x="724062" y="932898"/>
                  <a:pt x="466449" y="932898"/>
                </a:cubicBezTo>
                <a:cubicBezTo>
                  <a:pt x="208836" y="932898"/>
                  <a:pt x="0" y="724062"/>
                  <a:pt x="0" y="466449"/>
                </a:cubicBezTo>
                <a:cubicBezTo>
                  <a:pt x="0" y="208836"/>
                  <a:pt x="208836" y="0"/>
                  <a:pt x="466449" y="0"/>
                </a:cubicBezTo>
                <a:close/>
              </a:path>
            </a:pathLst>
          </a:custGeom>
        </p:spPr>
      </p:pic>
      <p:pic>
        <p:nvPicPr>
          <p:cNvPr id="77" name="图片 76"/>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51734" t="3351" r="33409" b="85507"/>
          <a:stretch>
            <a:fillRect/>
          </a:stretch>
        </p:blipFill>
        <p:spPr>
          <a:xfrm>
            <a:off x="10254456" y="3154881"/>
            <a:ext cx="764140" cy="764140"/>
          </a:xfrm>
          <a:custGeom>
            <a:avLst/>
            <a:gdLst>
              <a:gd name="csX0" fmla="*/ 382070 w 764140"/>
              <a:gd name="csY0" fmla="*/ 0 h 764140"/>
              <a:gd name="csX1" fmla="*/ 764140 w 764140"/>
              <a:gd name="csY1" fmla="*/ 382070 h 764140"/>
              <a:gd name="csX2" fmla="*/ 382070 w 764140"/>
              <a:gd name="csY2" fmla="*/ 764140 h 764140"/>
              <a:gd name="csX3" fmla="*/ 0 w 764140"/>
              <a:gd name="csY3" fmla="*/ 382070 h 764140"/>
              <a:gd name="csX4" fmla="*/ 382070 w 764140"/>
              <a:gd name="csY4" fmla="*/ 0 h 764140"/>
            </a:gdLst>
            <a:ahLst/>
            <a:cxnLst>
              <a:cxn ang="0">
                <a:pos x="csX0" y="csY0"/>
              </a:cxn>
              <a:cxn ang="0">
                <a:pos x="csX1" y="csY1"/>
              </a:cxn>
              <a:cxn ang="0">
                <a:pos x="csX2" y="csY2"/>
              </a:cxn>
              <a:cxn ang="0">
                <a:pos x="csX3" y="csY3"/>
              </a:cxn>
              <a:cxn ang="0">
                <a:pos x="csX4" y="csY4"/>
              </a:cxn>
            </a:cxnLst>
            <a:rect l="l" t="t" r="r" b="b"/>
            <a:pathLst>
              <a:path w="764140" h="764140">
                <a:moveTo>
                  <a:pt x="382070" y="0"/>
                </a:moveTo>
                <a:cubicBezTo>
                  <a:pt x="593081" y="0"/>
                  <a:pt x="764140" y="171059"/>
                  <a:pt x="764140" y="382070"/>
                </a:cubicBezTo>
                <a:cubicBezTo>
                  <a:pt x="764140" y="593081"/>
                  <a:pt x="593081" y="764140"/>
                  <a:pt x="382070" y="764140"/>
                </a:cubicBezTo>
                <a:cubicBezTo>
                  <a:pt x="171059" y="764140"/>
                  <a:pt x="0" y="593081"/>
                  <a:pt x="0" y="382070"/>
                </a:cubicBezTo>
                <a:cubicBezTo>
                  <a:pt x="0" y="171059"/>
                  <a:pt x="171059" y="0"/>
                  <a:pt x="382070" y="0"/>
                </a:cubicBezTo>
                <a:close/>
              </a:path>
            </a:pathLst>
          </a:custGeom>
        </p:spPr>
      </p:pic>
      <p:pic>
        <p:nvPicPr>
          <p:cNvPr id="81" name="图片 80"/>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00000" t="12670" r="-686" b="82711"/>
          <a:stretch>
            <a:fillRect/>
          </a:stretch>
        </p:blipFill>
        <p:spPr>
          <a:xfrm>
            <a:off x="9814893" y="1510635"/>
            <a:ext cx="35269" cy="316760"/>
          </a:xfrm>
          <a:custGeom>
            <a:avLst/>
            <a:gdLst>
              <a:gd name="csX0" fmla="*/ 0 w 35269"/>
              <a:gd name="csY0" fmla="*/ 0 h 316760"/>
              <a:gd name="csX1" fmla="*/ 5244 w 35269"/>
              <a:gd name="csY1" fmla="*/ 9661 h 316760"/>
              <a:gd name="csX2" fmla="*/ 35269 w 35269"/>
              <a:gd name="csY2" fmla="*/ 158380 h 316760"/>
              <a:gd name="csX3" fmla="*/ 5244 w 35269"/>
              <a:gd name="csY3" fmla="*/ 307099 h 316760"/>
              <a:gd name="csX4" fmla="*/ 0 w 35269"/>
              <a:gd name="csY4" fmla="*/ 316760 h 316760"/>
              <a:gd name="csX5" fmla="*/ 0 w 35269"/>
              <a:gd name="csY5" fmla="*/ 0 h 316760"/>
            </a:gdLst>
            <a:ahLst/>
            <a:cxnLst>
              <a:cxn ang="0">
                <a:pos x="csX0" y="csY0"/>
              </a:cxn>
              <a:cxn ang="0">
                <a:pos x="csX1" y="csY1"/>
              </a:cxn>
              <a:cxn ang="0">
                <a:pos x="csX2" y="csY2"/>
              </a:cxn>
              <a:cxn ang="0">
                <a:pos x="csX3" y="csY3"/>
              </a:cxn>
              <a:cxn ang="0">
                <a:pos x="csX4" y="csY4"/>
              </a:cxn>
              <a:cxn ang="0">
                <a:pos x="csX5" y="csY5"/>
              </a:cxn>
            </a:cxnLst>
            <a:rect l="l" t="t" r="r" b="b"/>
            <a:pathLst>
              <a:path w="35269" h="316760">
                <a:moveTo>
                  <a:pt x="0" y="0"/>
                </a:moveTo>
                <a:lnTo>
                  <a:pt x="5244" y="9661"/>
                </a:lnTo>
                <a:cubicBezTo>
                  <a:pt x="24578" y="55372"/>
                  <a:pt x="35269" y="105627"/>
                  <a:pt x="35269" y="158380"/>
                </a:cubicBezTo>
                <a:cubicBezTo>
                  <a:pt x="35269" y="211133"/>
                  <a:pt x="24578" y="261389"/>
                  <a:pt x="5244" y="307099"/>
                </a:cubicBezTo>
                <a:lnTo>
                  <a:pt x="0" y="316760"/>
                </a:lnTo>
                <a:lnTo>
                  <a:pt x="0" y="0"/>
                </a:lnTo>
                <a:close/>
              </a:path>
            </a:pathLst>
          </a:custGeom>
        </p:spPr>
      </p:pic>
      <p:sp>
        <p:nvSpPr>
          <p:cNvPr id="5" name="文本框 4"/>
          <p:cNvSpPr txBox="1"/>
          <p:nvPr/>
        </p:nvSpPr>
        <p:spPr>
          <a:xfrm>
            <a:off x="293077" y="2000719"/>
            <a:ext cx="6001397" cy="1569660"/>
          </a:xfrm>
          <a:prstGeom prst="rect">
            <a:avLst/>
          </a:prstGeom>
          <a:solidFill>
            <a:schemeClr val="bg1"/>
          </a:solidFill>
        </p:spPr>
        <p:txBody>
          <a:bodyPr wrap="square">
            <a:spAutoFit/>
          </a:bodyPr>
          <a:lstStyle/>
          <a:p>
            <a:pPr algn="just"/>
            <a:r>
              <a:rPr lang="en-GB" altLang="zh-CN" sz="2400" dirty="0"/>
              <a:t>The article introduces various mnemonic techniques for language learning, including rhymes, acronyms, sentence mnemonics, and grammar tips.</a:t>
            </a:r>
            <a:endParaRPr lang="zh-CN" altLang="en-US" sz="2400" dirty="0"/>
          </a:p>
        </p:txBody>
      </p:sp>
      <p:pic>
        <p:nvPicPr>
          <p:cNvPr id="3" name="图片 2" descr="图示&#10;&#10;AI 生成的内容可能不正确。"/>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07664" y="107951"/>
            <a:ext cx="5564880" cy="68580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14"/>
          <p:cNvSpPr txBox="1"/>
          <p:nvPr/>
        </p:nvSpPr>
        <p:spPr>
          <a:xfrm>
            <a:off x="1177572" y="571726"/>
            <a:ext cx="5523545" cy="535531"/>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None/>
              <a:defRPr sz="3200" kern="1200">
                <a:gradFill>
                  <a:gsLst>
                    <a:gs pos="0">
                      <a:schemeClr val="accent1"/>
                    </a:gs>
                    <a:gs pos="49000">
                      <a:schemeClr val="accent2"/>
                    </a:gs>
                  </a:gsLst>
                  <a:lin ang="5400000" scaled="0"/>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Reading</a:t>
            </a:r>
            <a:r>
              <a:rPr lang="zh-CN" altLang="en-US" dirty="0"/>
              <a:t> </a:t>
            </a:r>
            <a:r>
              <a:rPr lang="en-US" altLang="zh-CN" dirty="0"/>
              <a:t>comprehension</a:t>
            </a:r>
            <a:r>
              <a:rPr lang="zh-CN" altLang="en-US" dirty="0"/>
              <a:t> </a:t>
            </a:r>
            <a:r>
              <a:rPr lang="en-US" altLang="zh-CN" dirty="0"/>
              <a:t>C</a:t>
            </a:r>
            <a:endParaRPr lang="zh-CN" altLang="zh-CN" dirty="0"/>
          </a:p>
        </p:txBody>
      </p:sp>
      <p:sp>
        <p:nvSpPr>
          <p:cNvPr id="25" name="文本框 24"/>
          <p:cNvSpPr txBox="1"/>
          <p:nvPr/>
        </p:nvSpPr>
        <p:spPr>
          <a:xfrm>
            <a:off x="340543" y="1040230"/>
            <a:ext cx="6204856" cy="6001643"/>
          </a:xfrm>
          <a:prstGeom prst="rect">
            <a:avLst/>
          </a:prstGeom>
          <a:noFill/>
        </p:spPr>
        <p:txBody>
          <a:bodyPr wrap="square">
            <a:spAutoFit/>
          </a:bodyPr>
          <a:lstStyle/>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punctuation </a:t>
            </a:r>
            <a:r>
              <a:rPr lang="en-US" altLang="zh-CN" sz="2400" dirty="0">
                <a:latin typeface="Calibri" panose="020F0502020204030204" pitchFamily="34" charset="0"/>
                <a:cs typeface="Calibri" panose="020F0502020204030204" pitchFamily="34" charset="0"/>
              </a:rPr>
              <a:t>/</a:t>
            </a:r>
            <a:r>
              <a:rPr lang="en-GB" altLang="zh-CN" sz="2400" dirty="0">
                <a:latin typeface="Calibri" panose="020F0502020204030204" pitchFamily="34" charset="0"/>
                <a:cs typeface="Calibri" panose="020F0502020204030204" pitchFamily="34" charset="0"/>
              </a:rPr>
              <a:t>ˌ</a:t>
            </a:r>
            <a:r>
              <a:rPr lang="en-GB" altLang="zh-CN" sz="2400" dirty="0" err="1">
                <a:latin typeface="Calibri" panose="020F0502020204030204" pitchFamily="34" charset="0"/>
                <a:cs typeface="Calibri" panose="020F0502020204030204" pitchFamily="34" charset="0"/>
              </a:rPr>
              <a:t>pʌŋktʃuˈeɪʃ</a:t>
            </a:r>
            <a:r>
              <a:rPr lang="en-GB" altLang="zh-CN" sz="2400" dirty="0">
                <a:latin typeface="Calibri" panose="020F0502020204030204" pitchFamily="34" charset="0"/>
                <a:cs typeface="Calibri" panose="020F0502020204030204" pitchFamily="34" charset="0"/>
              </a:rPr>
              <a:t>(</a:t>
            </a:r>
            <a:r>
              <a:rPr lang="en-GB" altLang="zh-CN" sz="2400" dirty="0" err="1">
                <a:latin typeface="Calibri" panose="020F0502020204030204" pitchFamily="34" charset="0"/>
                <a:cs typeface="Calibri" panose="020F0502020204030204" pitchFamily="34" charset="0"/>
              </a:rPr>
              <a:t>ə</a:t>
            </a:r>
            <a:r>
              <a:rPr lang="en-GB" altLang="zh-CN" sz="2400" dirty="0">
                <a:latin typeface="Calibri" panose="020F0502020204030204" pitchFamily="34" charset="0"/>
                <a:cs typeface="Calibri" panose="020F0502020204030204" pitchFamily="34" charset="0"/>
              </a:rPr>
              <a:t>)n/ rules</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mnemonics /</a:t>
            </a:r>
            <a:r>
              <a:rPr lang="en-GB" altLang="zh-CN" sz="2400" dirty="0" err="1">
                <a:latin typeface="Calibri" panose="020F0502020204030204" pitchFamily="34" charset="0"/>
                <a:cs typeface="Calibri" panose="020F0502020204030204" pitchFamily="34" charset="0"/>
              </a:rPr>
              <a:t>nɪˈmɒnɪks</a:t>
            </a:r>
            <a:r>
              <a:rPr lang="en-GB" altLang="zh-CN" sz="2400" dirty="0">
                <a:latin typeface="Calibri" panose="020F0502020204030204" pitchFamily="34" charset="0"/>
                <a:cs typeface="Calibri" panose="020F0502020204030204" pitchFamily="34" charset="0"/>
              </a:rPr>
              <a:t>/</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rhyme /</a:t>
            </a:r>
            <a:r>
              <a:rPr lang="en-GB" altLang="zh-CN" sz="2400" dirty="0" err="1">
                <a:latin typeface="Calibri" panose="020F0502020204030204" pitchFamily="34" charset="0"/>
                <a:cs typeface="Calibri" panose="020F0502020204030204" pitchFamily="34" charset="0"/>
              </a:rPr>
              <a:t>raɪm</a:t>
            </a:r>
            <a:r>
              <a:rPr lang="en-GB" altLang="zh-CN" sz="2400" dirty="0">
                <a:latin typeface="Calibri" panose="020F0502020204030204" pitchFamily="34" charset="0"/>
                <a:cs typeface="Calibri" panose="020F0502020204030204" pitchFamily="34" charset="0"/>
              </a:rPr>
              <a:t>/</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spelling</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acronym/ˈ</a:t>
            </a:r>
            <a:r>
              <a:rPr lang="en-US" altLang="zh-CN" sz="2400" dirty="0" err="1">
                <a:latin typeface="Calibri" panose="020F0502020204030204" pitchFamily="34" charset="0"/>
                <a:cs typeface="Calibri" panose="020F0502020204030204" pitchFamily="34" charset="0"/>
              </a:rPr>
              <a:t>ækrənɪm</a:t>
            </a:r>
            <a:r>
              <a:rPr lang="en-US" altLang="zh-CN" sz="2400" dirty="0">
                <a:latin typeface="Calibri" panose="020F0502020204030204" pitchFamily="34" charset="0"/>
                <a:cs typeface="Calibri" panose="020F0502020204030204" pitchFamily="34" charset="0"/>
              </a:rPr>
              <a:t>/</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spell out</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principal and principle</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pal</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desert /ˈ</a:t>
            </a:r>
            <a:r>
              <a:rPr lang="en-GB" altLang="zh-CN" sz="2400" dirty="0" err="1">
                <a:latin typeface="Calibri" panose="020F0502020204030204" pitchFamily="34" charset="0"/>
                <a:cs typeface="Calibri" panose="020F0502020204030204" pitchFamily="34" charset="0"/>
              </a:rPr>
              <a:t>dezərt</a:t>
            </a:r>
            <a:r>
              <a:rPr lang="en-GB" altLang="zh-CN" sz="2400" dirty="0">
                <a:latin typeface="Calibri" panose="020F0502020204030204" pitchFamily="34" charset="0"/>
                <a:cs typeface="Calibri" panose="020F0502020204030204" pitchFamily="34" charset="0"/>
              </a:rPr>
              <a:t>/ and dessert /</a:t>
            </a:r>
            <a:r>
              <a:rPr lang="en-GB" altLang="zh-CN" sz="2400" dirty="0" err="1">
                <a:latin typeface="Calibri" panose="020F0502020204030204" pitchFamily="34" charset="0"/>
                <a:cs typeface="Calibri" panose="020F0502020204030204" pitchFamily="34" charset="0"/>
              </a:rPr>
              <a:t>dɪˈzɜːt</a:t>
            </a:r>
            <a:r>
              <a:rPr lang="en-GB" altLang="zh-CN" sz="2400" dirty="0">
                <a:latin typeface="Calibri" panose="020F0502020204030204" pitchFamily="34" charset="0"/>
                <a:cs typeface="Calibri" panose="020F0502020204030204" pitchFamily="34" charset="0"/>
              </a:rPr>
              <a:t>/</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refer to</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position of adjectives</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show possession</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specific</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language</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model</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US" altLang="zh-CN" sz="2400" kern="0" dirty="0">
                <a:solidFill>
                  <a:srgbClr val="000000"/>
                </a:solidFill>
                <a:latin typeface="Calibri" panose="020F0502020204030204" pitchFamily="34" charset="0"/>
                <a:ea typeface="宋体" panose="02010600030101010101" pitchFamily="2" charset="-122"/>
                <a:cs typeface="Calibri" panose="020F0502020204030204" pitchFamily="34" charset="0"/>
              </a:rPr>
              <a:t>stationery </a:t>
            </a:r>
            <a:r>
              <a:rPr lang="en-US" altLang="zh-CN" sz="2400" kern="100" dirty="0">
                <a:latin typeface="Calibri" panose="020F0502020204030204" pitchFamily="34" charset="0"/>
                <a:ea typeface="宋体" panose="02010600030101010101" pitchFamily="2" charset="-122"/>
                <a:cs typeface="Calibri" panose="020F0502020204030204" pitchFamily="34" charset="0"/>
              </a:rPr>
              <a:t>store</a:t>
            </a:r>
            <a:endParaRPr lang="en-US" altLang="zh-CN" sz="2400" kern="100" dirty="0">
              <a:latin typeface="Calibri" panose="020F0502020204030204" pitchFamily="34" charset="0"/>
              <a:ea typeface="宋体" panose="02010600030101010101" pitchFamily="2" charset="-122"/>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stationary/ˈ</a:t>
            </a:r>
            <a:r>
              <a:rPr lang="en-GB" altLang="zh-CN" sz="2400" dirty="0" err="1">
                <a:latin typeface="Calibri" panose="020F0502020204030204" pitchFamily="34" charset="0"/>
                <a:cs typeface="Calibri" panose="020F0502020204030204" pitchFamily="34" charset="0"/>
              </a:rPr>
              <a:t>steɪʃəneri</a:t>
            </a:r>
            <a:r>
              <a:rPr lang="en-GB"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car</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US" altLang="zh-CN" sz="2400" dirty="0">
                <a:latin typeface="Calibri" panose="020F0502020204030204" pitchFamily="34" charset="0"/>
                <a:cs typeface="Calibri" panose="020F0502020204030204" pitchFamily="34" charset="0"/>
              </a:rPr>
              <a:t>differentiate   /ˌ</a:t>
            </a:r>
            <a:r>
              <a:rPr lang="en-US" altLang="zh-CN" sz="2400" dirty="0" err="1">
                <a:latin typeface="Calibri" panose="020F0502020204030204" pitchFamily="34" charset="0"/>
                <a:cs typeface="Calibri" panose="020F0502020204030204" pitchFamily="34" charset="0"/>
              </a:rPr>
              <a:t>dɪfəˈrenʃieɪt</a:t>
            </a:r>
            <a:r>
              <a:rPr lang="en-US" altLang="zh-CN" sz="2400" dirty="0">
                <a:latin typeface="Calibri" panose="020F0502020204030204" pitchFamily="34" charset="0"/>
                <a:cs typeface="Calibri" panose="020F0502020204030204" pitchFamily="34" charset="0"/>
              </a:rPr>
              <a:t>/ </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endParaRPr lang="en-GB" altLang="zh-CN" sz="2400" dirty="0">
              <a:latin typeface="Calibri" panose="020F0502020204030204" pitchFamily="34" charset="0"/>
              <a:cs typeface="Calibri" panose="020F0502020204030204" pitchFamily="34" charset="0"/>
            </a:endParaRPr>
          </a:p>
        </p:txBody>
      </p:sp>
      <p:sp>
        <p:nvSpPr>
          <p:cNvPr id="27" name="文本框 26"/>
          <p:cNvSpPr txBox="1"/>
          <p:nvPr/>
        </p:nvSpPr>
        <p:spPr>
          <a:xfrm>
            <a:off x="5738811" y="1041023"/>
            <a:ext cx="6204856" cy="5816977"/>
          </a:xfrm>
          <a:prstGeom prst="rect">
            <a:avLst/>
          </a:prstGeom>
          <a:noFill/>
        </p:spPr>
        <p:txBody>
          <a:bodyPr wrap="square">
            <a:spAutoFit/>
          </a:bodyPr>
          <a:lstStyle/>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标点规则</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助记法</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押韵</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拼写首字母缩略词</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拼写出来</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校长和原则</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朋友</a:t>
            </a:r>
            <a:r>
              <a:rPr lang="en-US" altLang="zh-CN" sz="2400" b="1" dirty="0">
                <a:latin typeface="Calibri" panose="020F0502020204030204" pitchFamily="34" charset="0"/>
                <a:ea typeface="仿宋" panose="02010609060101010101" pitchFamily="49" charset="-122"/>
                <a:cs typeface="Calibri" panose="020F0502020204030204" pitchFamily="34" charset="0"/>
              </a:rPr>
              <a:t> (pen pal</a:t>
            </a:r>
            <a:r>
              <a:rPr lang="zh-CN" altLang="en-US" sz="2400" b="1" dirty="0">
                <a:latin typeface="Calibri" panose="020F0502020204030204" pitchFamily="34" charset="0"/>
                <a:ea typeface="仿宋" panose="02010609060101010101" pitchFamily="49" charset="-122"/>
                <a:cs typeface="Calibri" panose="020F0502020204030204" pitchFamily="34" charset="0"/>
              </a:rPr>
              <a:t>笔友）</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沙漠和甜点</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查阅；指代；提及</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形容词的位置</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表示所有权</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特定语言模型</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文具店</a:t>
            </a:r>
            <a:endParaRPr lang="en-GB"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000" b="1" dirty="0">
                <a:latin typeface="Calibri" panose="020F0502020204030204" pitchFamily="34" charset="0"/>
                <a:ea typeface="仿宋" panose="02010609060101010101" pitchFamily="49" charset="-122"/>
                <a:cs typeface="Calibri" panose="020F0502020204030204" pitchFamily="34" charset="0"/>
              </a:rPr>
              <a:t>静止不动的车</a:t>
            </a:r>
            <a:endParaRPr lang="en-US" altLang="zh-CN" sz="20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en-GB" altLang="zh-CN" sz="2000" b="1" dirty="0">
                <a:solidFill>
                  <a:srgbClr val="FF0000"/>
                </a:solidFill>
                <a:latin typeface="Calibri" panose="020F0502020204030204" pitchFamily="34" charset="0"/>
                <a:ea typeface="仿宋" panose="02010609060101010101" pitchFamily="49" charset="-122"/>
                <a:cs typeface="Calibri" panose="020F0502020204030204" pitchFamily="34" charset="0"/>
              </a:rPr>
              <a:t>~ (between) A and B~ A (from B)</a:t>
            </a:r>
            <a:r>
              <a:rPr lang="en-GB" altLang="zh-CN" sz="2000" b="1" dirty="0">
                <a:latin typeface="Calibri" panose="020F0502020204030204" pitchFamily="34" charset="0"/>
                <a:ea typeface="仿宋" panose="02010609060101010101" pitchFamily="49" charset="-122"/>
                <a:cs typeface="Calibri" panose="020F0502020204030204" pitchFamily="34" charset="0"/>
              </a:rPr>
              <a:t> </a:t>
            </a:r>
            <a:r>
              <a:rPr lang="zh-CN" altLang="en-US" sz="2000" b="1" dirty="0">
                <a:latin typeface="Calibri" panose="020F0502020204030204" pitchFamily="34" charset="0"/>
                <a:ea typeface="仿宋" panose="02010609060101010101" pitchFamily="49" charset="-122"/>
                <a:cs typeface="Calibri" panose="020F0502020204030204" pitchFamily="34" charset="0"/>
              </a:rPr>
              <a:t>区分；区别；辨别</a:t>
            </a:r>
            <a:endParaRPr lang="en-US" altLang="zh-CN" sz="2000" b="1" dirty="0">
              <a:latin typeface="Calibri" panose="020F0502020204030204" pitchFamily="34" charset="0"/>
              <a:ea typeface="仿宋" panose="02010609060101010101" pitchFamily="49" charset="-122"/>
              <a:cs typeface="Calibri" panose="020F0502020204030204" pitchFamily="34" charset="0"/>
            </a:endParaRPr>
          </a:p>
          <a:p>
            <a:r>
              <a:rPr lang="en-US" altLang="zh-CN" sz="2000" b="1" dirty="0">
                <a:latin typeface="Calibri" panose="020F0502020204030204" pitchFamily="34" charset="0"/>
                <a:ea typeface="仿宋" panose="02010609060101010101" pitchFamily="49" charset="-122"/>
                <a:cs typeface="Calibri" panose="020F0502020204030204" pitchFamily="34" charset="0"/>
              </a:rPr>
              <a:t>=distinguish</a:t>
            </a:r>
            <a:r>
              <a:rPr lang="zh-CN" altLang="en-US" sz="2000" b="1" dirty="0">
                <a:latin typeface="Calibri" panose="020F0502020204030204" pitchFamily="34" charset="0"/>
                <a:ea typeface="仿宋" panose="02010609060101010101" pitchFamily="49" charset="-122"/>
                <a:cs typeface="Calibri" panose="020F0502020204030204" pitchFamily="34" charset="0"/>
              </a:rPr>
              <a:t> </a:t>
            </a:r>
            <a:endParaRPr lang="en-GB" altLang="zh-CN" sz="2000" b="1" dirty="0">
              <a:latin typeface="Calibri" panose="020F0502020204030204" pitchFamily="34" charset="0"/>
              <a:ea typeface="仿宋" panose="02010609060101010101" pitchFamily="49"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checkerboard(across)">
                                      <p:cBhvr>
                                        <p:cTn id="7" dur="500"/>
                                        <p:tgtEl>
                                          <p:spTgt spid="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7">
                                            <p:txEl>
                                              <p:pRg st="1" end="1"/>
                                            </p:txEl>
                                          </p:spTgt>
                                        </p:tgtEl>
                                        <p:attrNameLst>
                                          <p:attrName>style.visibility</p:attrName>
                                        </p:attrNameLst>
                                      </p:cBhvr>
                                      <p:to>
                                        <p:strVal val="visible"/>
                                      </p:to>
                                    </p:set>
                                    <p:animEffect transition="in" filter="checkerboard(across)">
                                      <p:cBhvr>
                                        <p:cTn id="12" dur="500"/>
                                        <p:tgtEl>
                                          <p:spTgt spid="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7">
                                            <p:txEl>
                                              <p:pRg st="2" end="2"/>
                                            </p:txEl>
                                          </p:spTgt>
                                        </p:tgtEl>
                                        <p:attrNameLst>
                                          <p:attrName>style.visibility</p:attrName>
                                        </p:attrNameLst>
                                      </p:cBhvr>
                                      <p:to>
                                        <p:strVal val="visible"/>
                                      </p:to>
                                    </p:set>
                                    <p:animEffect transition="in" filter="checkerboard(across)">
                                      <p:cBhvr>
                                        <p:cTn id="17" dur="500"/>
                                        <p:tgtEl>
                                          <p:spTgt spid="2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7">
                                            <p:txEl>
                                              <p:pRg st="3" end="3"/>
                                            </p:txEl>
                                          </p:spTgt>
                                        </p:tgtEl>
                                        <p:attrNameLst>
                                          <p:attrName>style.visibility</p:attrName>
                                        </p:attrNameLst>
                                      </p:cBhvr>
                                      <p:to>
                                        <p:strVal val="visible"/>
                                      </p:to>
                                    </p:set>
                                    <p:animEffect transition="in" filter="checkerboard(across)">
                                      <p:cBhvr>
                                        <p:cTn id="22" dur="500"/>
                                        <p:tgtEl>
                                          <p:spTgt spid="2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27">
                                            <p:txEl>
                                              <p:pRg st="4" end="4"/>
                                            </p:txEl>
                                          </p:spTgt>
                                        </p:tgtEl>
                                        <p:attrNameLst>
                                          <p:attrName>style.visibility</p:attrName>
                                        </p:attrNameLst>
                                      </p:cBhvr>
                                      <p:to>
                                        <p:strVal val="visible"/>
                                      </p:to>
                                    </p:set>
                                    <p:animEffect transition="in" filter="checkerboard(across)">
                                      <p:cBhvr>
                                        <p:cTn id="27" dur="500"/>
                                        <p:tgtEl>
                                          <p:spTgt spid="2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27">
                                            <p:txEl>
                                              <p:pRg st="5" end="5"/>
                                            </p:txEl>
                                          </p:spTgt>
                                        </p:tgtEl>
                                        <p:attrNameLst>
                                          <p:attrName>style.visibility</p:attrName>
                                        </p:attrNameLst>
                                      </p:cBhvr>
                                      <p:to>
                                        <p:strVal val="visible"/>
                                      </p:to>
                                    </p:set>
                                    <p:animEffect transition="in" filter="checkerboard(across)">
                                      <p:cBhvr>
                                        <p:cTn id="32" dur="500"/>
                                        <p:tgtEl>
                                          <p:spTgt spid="2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27">
                                            <p:txEl>
                                              <p:pRg st="6" end="6"/>
                                            </p:txEl>
                                          </p:spTgt>
                                        </p:tgtEl>
                                        <p:attrNameLst>
                                          <p:attrName>style.visibility</p:attrName>
                                        </p:attrNameLst>
                                      </p:cBhvr>
                                      <p:to>
                                        <p:strVal val="visible"/>
                                      </p:to>
                                    </p:set>
                                    <p:animEffect transition="in" filter="checkerboard(across)">
                                      <p:cBhvr>
                                        <p:cTn id="37" dur="500"/>
                                        <p:tgtEl>
                                          <p:spTgt spid="2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27">
                                            <p:txEl>
                                              <p:pRg st="7" end="7"/>
                                            </p:txEl>
                                          </p:spTgt>
                                        </p:tgtEl>
                                        <p:attrNameLst>
                                          <p:attrName>style.visibility</p:attrName>
                                        </p:attrNameLst>
                                      </p:cBhvr>
                                      <p:to>
                                        <p:strVal val="visible"/>
                                      </p:to>
                                    </p:set>
                                    <p:animEffect transition="in" filter="checkerboard(across)">
                                      <p:cBhvr>
                                        <p:cTn id="42" dur="500"/>
                                        <p:tgtEl>
                                          <p:spTgt spid="2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27">
                                            <p:txEl>
                                              <p:pRg st="8" end="8"/>
                                            </p:txEl>
                                          </p:spTgt>
                                        </p:tgtEl>
                                        <p:attrNameLst>
                                          <p:attrName>style.visibility</p:attrName>
                                        </p:attrNameLst>
                                      </p:cBhvr>
                                      <p:to>
                                        <p:strVal val="visible"/>
                                      </p:to>
                                    </p:set>
                                    <p:animEffect transition="in" filter="checkerboard(across)">
                                      <p:cBhvr>
                                        <p:cTn id="47" dur="500"/>
                                        <p:tgtEl>
                                          <p:spTgt spid="2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27">
                                            <p:txEl>
                                              <p:pRg st="9" end="9"/>
                                            </p:txEl>
                                          </p:spTgt>
                                        </p:tgtEl>
                                        <p:attrNameLst>
                                          <p:attrName>style.visibility</p:attrName>
                                        </p:attrNameLst>
                                      </p:cBhvr>
                                      <p:to>
                                        <p:strVal val="visible"/>
                                      </p:to>
                                    </p:set>
                                    <p:animEffect transition="in" filter="checkerboard(across)">
                                      <p:cBhvr>
                                        <p:cTn id="52" dur="500"/>
                                        <p:tgtEl>
                                          <p:spTgt spid="2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27">
                                            <p:txEl>
                                              <p:pRg st="10" end="10"/>
                                            </p:txEl>
                                          </p:spTgt>
                                        </p:tgtEl>
                                        <p:attrNameLst>
                                          <p:attrName>style.visibility</p:attrName>
                                        </p:attrNameLst>
                                      </p:cBhvr>
                                      <p:to>
                                        <p:strVal val="visible"/>
                                      </p:to>
                                    </p:set>
                                    <p:animEffect transition="in" filter="checkerboard(across)">
                                      <p:cBhvr>
                                        <p:cTn id="57" dur="500"/>
                                        <p:tgtEl>
                                          <p:spTgt spid="27">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 fill="hold">
                                          <p:stCondLst>
                                            <p:cond delay="0"/>
                                          </p:stCondLst>
                                        </p:cTn>
                                        <p:tgtEl>
                                          <p:spTgt spid="27">
                                            <p:txEl>
                                              <p:pRg st="11" end="11"/>
                                            </p:txEl>
                                          </p:spTgt>
                                        </p:tgtEl>
                                        <p:attrNameLst>
                                          <p:attrName>style.visibility</p:attrName>
                                        </p:attrNameLst>
                                      </p:cBhvr>
                                      <p:to>
                                        <p:strVal val="visible"/>
                                      </p:to>
                                    </p:set>
                                    <p:animEffect transition="in" filter="checkerboard(across)">
                                      <p:cBhvr>
                                        <p:cTn id="62" dur="500"/>
                                        <p:tgtEl>
                                          <p:spTgt spid="27">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nodeType="clickEffect">
                                  <p:stCondLst>
                                    <p:cond delay="0"/>
                                  </p:stCondLst>
                                  <p:childTnLst>
                                    <p:set>
                                      <p:cBhvr>
                                        <p:cTn id="66" dur="1" fill="hold">
                                          <p:stCondLst>
                                            <p:cond delay="0"/>
                                          </p:stCondLst>
                                        </p:cTn>
                                        <p:tgtEl>
                                          <p:spTgt spid="27">
                                            <p:txEl>
                                              <p:pRg st="12" end="12"/>
                                            </p:txEl>
                                          </p:spTgt>
                                        </p:tgtEl>
                                        <p:attrNameLst>
                                          <p:attrName>style.visibility</p:attrName>
                                        </p:attrNameLst>
                                      </p:cBhvr>
                                      <p:to>
                                        <p:strVal val="visible"/>
                                      </p:to>
                                    </p:set>
                                    <p:animEffect transition="in" filter="checkerboard(across)">
                                      <p:cBhvr>
                                        <p:cTn id="67" dur="500"/>
                                        <p:tgtEl>
                                          <p:spTgt spid="27">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nodeType="clickEffect">
                                  <p:stCondLst>
                                    <p:cond delay="0"/>
                                  </p:stCondLst>
                                  <p:childTnLst>
                                    <p:set>
                                      <p:cBhvr>
                                        <p:cTn id="71" dur="1" fill="hold">
                                          <p:stCondLst>
                                            <p:cond delay="0"/>
                                          </p:stCondLst>
                                        </p:cTn>
                                        <p:tgtEl>
                                          <p:spTgt spid="27">
                                            <p:txEl>
                                              <p:pRg st="13" end="13"/>
                                            </p:txEl>
                                          </p:spTgt>
                                        </p:tgtEl>
                                        <p:attrNameLst>
                                          <p:attrName>style.visibility</p:attrName>
                                        </p:attrNameLst>
                                      </p:cBhvr>
                                      <p:to>
                                        <p:strVal val="visible"/>
                                      </p:to>
                                    </p:set>
                                    <p:animEffect transition="in" filter="checkerboard(across)">
                                      <p:cBhvr>
                                        <p:cTn id="72" dur="500"/>
                                        <p:tgtEl>
                                          <p:spTgt spid="27">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nodeType="clickEffect">
                                  <p:stCondLst>
                                    <p:cond delay="0"/>
                                  </p:stCondLst>
                                  <p:childTnLst>
                                    <p:set>
                                      <p:cBhvr>
                                        <p:cTn id="76" dur="1" fill="hold">
                                          <p:stCondLst>
                                            <p:cond delay="0"/>
                                          </p:stCondLst>
                                        </p:cTn>
                                        <p:tgtEl>
                                          <p:spTgt spid="27">
                                            <p:txEl>
                                              <p:pRg st="14" end="14"/>
                                            </p:txEl>
                                          </p:spTgt>
                                        </p:tgtEl>
                                        <p:attrNameLst>
                                          <p:attrName>style.visibility</p:attrName>
                                        </p:attrNameLst>
                                      </p:cBhvr>
                                      <p:to>
                                        <p:strVal val="visible"/>
                                      </p:to>
                                    </p:set>
                                    <p:animEffect transition="in" filter="checkerboard(across)">
                                      <p:cBhvr>
                                        <p:cTn id="77" dur="500"/>
                                        <p:tgtEl>
                                          <p:spTgt spid="27">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5" presetClass="entr" presetSubtype="10" fill="hold" nodeType="clickEffect">
                                  <p:stCondLst>
                                    <p:cond delay="0"/>
                                  </p:stCondLst>
                                  <p:childTnLst>
                                    <p:set>
                                      <p:cBhvr>
                                        <p:cTn id="81" dur="1" fill="hold">
                                          <p:stCondLst>
                                            <p:cond delay="0"/>
                                          </p:stCondLst>
                                        </p:cTn>
                                        <p:tgtEl>
                                          <p:spTgt spid="27">
                                            <p:txEl>
                                              <p:pRg st="15" end="15"/>
                                            </p:txEl>
                                          </p:spTgt>
                                        </p:tgtEl>
                                        <p:attrNameLst>
                                          <p:attrName>style.visibility</p:attrName>
                                        </p:attrNameLst>
                                      </p:cBhvr>
                                      <p:to>
                                        <p:strVal val="visible"/>
                                      </p:to>
                                    </p:set>
                                    <p:animEffect transition="in" filter="checkerboard(across)">
                                      <p:cBhvr>
                                        <p:cTn id="82" dur="500"/>
                                        <p:tgtEl>
                                          <p:spTgt spid="27">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370" y="94714"/>
            <a:ext cx="7444449" cy="6961649"/>
          </a:xfrm>
          <a:prstGeom prst="rect">
            <a:avLst/>
          </a:prstGeom>
          <a:solidFill>
            <a:schemeClr val="bg1"/>
          </a:solidFill>
        </p:spPr>
        <p:txBody>
          <a:bodyPr wrap="square">
            <a:spAutoFit/>
          </a:bodyPr>
          <a:lstStyle/>
          <a:p>
            <a:pPr indent="266700" algn="just">
              <a:lnSpc>
                <a:spcPct val="104000"/>
              </a:lnSpc>
              <a:buNone/>
              <a:tabLst>
                <a:tab pos="1466850" algn="l"/>
                <a:tab pos="4064000" algn="l"/>
              </a:tabLst>
            </a:pPr>
            <a:r>
              <a:rPr lang="en-US" altLang="zh-CN" sz="1600" kern="100" dirty="0">
                <a:effectLst/>
                <a:latin typeface="Times New Roman" panose="02020603050405020304" pitchFamily="18" charset="0"/>
                <a:ea typeface="宋体" panose="02010600030101010101" pitchFamily="2" charset="-122"/>
              </a:rPr>
              <a:t>①When you’re learning a new language, there are a lot of things to remember: spelling rules, grammar rules, punctuation rules... the list is endless. But there’s something that can help you: mnemonics [pronounced “</a:t>
            </a:r>
            <a:r>
              <a:rPr lang="en-US" altLang="zh-CN" sz="1600" kern="100" dirty="0" err="1">
                <a:effectLst/>
                <a:latin typeface="Times New Roman" panose="02020603050405020304" pitchFamily="18" charset="0"/>
                <a:ea typeface="宋体" panose="02010600030101010101" pitchFamily="2" charset="-122"/>
              </a:rPr>
              <a:t>nemonics</a:t>
            </a:r>
            <a:r>
              <a:rPr lang="en-US" altLang="zh-CN" sz="1600" kern="100" dirty="0">
                <a:effectLst/>
                <a:latin typeface="Times New Roman" panose="02020603050405020304" pitchFamily="18" charset="0"/>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04000"/>
              </a:lnSpc>
              <a:buNone/>
              <a:tabLst>
                <a:tab pos="1466850" algn="l"/>
                <a:tab pos="4064000" algn="l"/>
              </a:tabLst>
            </a:pPr>
            <a:r>
              <a:rPr lang="en-US" altLang="zh-CN" sz="1600" kern="100" dirty="0">
                <a:effectLst/>
                <a:latin typeface="Times New Roman" panose="02020603050405020304" pitchFamily="18" charset="0"/>
                <a:ea typeface="宋体" panose="02010600030101010101" pitchFamily="2" charset="-122"/>
              </a:rPr>
              <a:t>②Mnemonics are techniques to help you remember things. There are a variety of them, including rhymes, spelling acronyms and sentence mnemonics.</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04000"/>
              </a:lnSpc>
              <a:buNone/>
              <a:tabLst>
                <a:tab pos="1466850" algn="l"/>
                <a:tab pos="4064000" algn="l"/>
              </a:tabLst>
            </a:pPr>
            <a:r>
              <a:rPr lang="en-US" altLang="zh-CN" sz="1600" kern="100" dirty="0">
                <a:effectLst/>
                <a:latin typeface="Times New Roman" panose="02020603050405020304" pitchFamily="18" charset="0"/>
                <a:ea typeface="宋体" panose="02010600030101010101" pitchFamily="2" charset="-122"/>
              </a:rPr>
              <a:t>③Rhymes are a great way to remember things. The sounds, unusual words and rhythm of them help you recall ideas. Do you know when Columbus sailed to America? There’s a rhyme to help you which goes like this, “In fourteen-hundred and ninety-two, Columbus sailed the ocean blue.” Most people who’ve heard that never forget it!</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04000"/>
              </a:lnSpc>
              <a:buNone/>
              <a:tabLst>
                <a:tab pos="1466850" algn="l"/>
                <a:tab pos="4064000" algn="l"/>
              </a:tabLst>
            </a:pPr>
            <a:r>
              <a:rPr lang="en-US" altLang="zh-CN" sz="1600" kern="100" dirty="0">
                <a:effectLst/>
                <a:latin typeface="Times New Roman" panose="02020603050405020304" pitchFamily="18" charset="0"/>
                <a:ea typeface="宋体" panose="02010600030101010101" pitchFamily="2" charset="-122"/>
              </a:rPr>
              <a:t>④Spelling acronyms involve creating a sentence based on the letters of a target word. For example, the following sentence can help you with the spelling of the word “because”, “Big elephants can always understand small elephants”. Notice how the first letter of each word in the sentence spells out the word “because”. And if you can’t remember the spelling of the word “mnemonics”, use this one “Mike never eats meat or nuts in case he’s sick”!</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03000"/>
              </a:lnSpc>
              <a:buNone/>
              <a:tabLst>
                <a:tab pos="1466850" algn="l"/>
                <a:tab pos="4064000" algn="l"/>
              </a:tabLst>
            </a:pPr>
            <a:r>
              <a:rPr lang="en-US" altLang="zh-CN" sz="1600" kern="100" dirty="0">
                <a:effectLst/>
                <a:latin typeface="Times New Roman" panose="02020603050405020304" pitchFamily="18" charset="0"/>
                <a:ea typeface="宋体" panose="02010600030101010101" pitchFamily="2" charset="-122"/>
              </a:rPr>
              <a:t>⑤Sentence mnemonics are also useful. The following can help you with the difference between the words “principal” and “principle”, “A principal is your pal at school, and a principle is a belief or rule.” Or this one to help you remember the difference in spelling between “deserts” (such as the Sahara) and “desserts” (such as Tiramisu), “A dessert has two sugars so it’s sweeter, but a desert only has one.” [The two “sugars” mentioned in the sentence refer to the two </a:t>
            </a:r>
            <a:r>
              <a:rPr lang="en-US" altLang="zh-CN" sz="1600" i="1" kern="100" dirty="0">
                <a:effectLst/>
                <a:latin typeface="Times New Roman" panose="02020603050405020304" pitchFamily="18" charset="0"/>
                <a:ea typeface="宋体" panose="02010600030101010101" pitchFamily="2" charset="-122"/>
              </a:rPr>
              <a:t>s</a:t>
            </a:r>
            <a:r>
              <a:rPr lang="en-US" altLang="zh-CN" sz="1600" kern="100" dirty="0">
                <a:effectLst/>
                <a:latin typeface="Times New Roman" panose="02020603050405020304" pitchFamily="18" charset="0"/>
                <a:ea typeface="宋体" panose="02010600030101010101" pitchFamily="2" charset="-122"/>
              </a:rPr>
              <a:t>’s in the word “dessert”.] </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03000"/>
              </a:lnSpc>
              <a:buNone/>
              <a:tabLst>
                <a:tab pos="1466850" algn="l"/>
                <a:tab pos="4064000" algn="l"/>
              </a:tabLst>
            </a:pPr>
            <a:r>
              <a:rPr lang="en-US" altLang="zh-CN" sz="1600" kern="100" dirty="0">
                <a:effectLst/>
                <a:latin typeface="Times New Roman" panose="02020603050405020304" pitchFamily="18" charset="0"/>
                <a:ea typeface="宋体" panose="02010600030101010101" pitchFamily="2" charset="-122"/>
              </a:rPr>
              <a:t>⑥You can learn grammar rules with sentence mnemonics too. For example, this one can help you with the position of adjectives, “Adjectives come before nouns just as ‘A’ comes before ‘N’.” </a:t>
            </a:r>
            <a:r>
              <a:rPr lang="en-US" altLang="zh-CN" sz="1600" kern="100" spc="-30" dirty="0">
                <a:effectLst/>
                <a:latin typeface="Times New Roman" panose="02020603050405020304" pitchFamily="18" charset="0"/>
                <a:ea typeface="宋体" panose="02010600030101010101" pitchFamily="2" charset="-122"/>
              </a:rPr>
              <a:t>And this one can help you learn about the use of apostrophes (</a:t>
            </a:r>
            <a:r>
              <a:rPr lang="zh-CN" altLang="zh-CN" sz="1600" kern="100" spc="-30" dirty="0">
                <a:effectLst/>
                <a:latin typeface="Times New Roman" panose="02020603050405020304" pitchFamily="18" charset="0"/>
                <a:ea typeface="宋体" panose="02010600030101010101" pitchFamily="2" charset="-122"/>
              </a:rPr>
              <a:t>撇号</a:t>
            </a:r>
            <a:r>
              <a:rPr lang="en-US" altLang="zh-CN" sz="1600" kern="100" spc="-30" dirty="0">
                <a:effectLst/>
                <a:latin typeface="Times New Roman" panose="02020603050405020304" pitchFamily="18" charset="0"/>
                <a:ea typeface="宋体" panose="02010600030101010101" pitchFamily="2" charset="-122"/>
              </a:rPr>
              <a:t>), “Apostrophes show possession.”</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03000"/>
              </a:lnSpc>
              <a:buNone/>
              <a:tabLst>
                <a:tab pos="1466850" algn="l"/>
                <a:tab pos="4064000" algn="l"/>
              </a:tabLst>
            </a:pPr>
            <a:r>
              <a:rPr lang="en-US" altLang="zh-CN" sz="1600" kern="100" dirty="0">
                <a:effectLst/>
                <a:latin typeface="Times New Roman" panose="02020603050405020304" pitchFamily="18" charset="0"/>
                <a:ea typeface="宋体" panose="02010600030101010101" pitchFamily="2" charset="-122"/>
              </a:rPr>
              <a:t>⑦Mnemonics can help a lot with language learning. Why not try inventing a few of your own!</a:t>
            </a:r>
            <a:endParaRPr lang="zh-CN" altLang="zh-CN" sz="1600" kern="100" dirty="0">
              <a:effectLst/>
              <a:latin typeface="Times New Roman" panose="02020603050405020304" pitchFamily="18" charset="0"/>
              <a:ea typeface="宋体" panose="02010600030101010101" pitchFamily="2" charset="-122"/>
            </a:endParaRPr>
          </a:p>
        </p:txBody>
      </p:sp>
      <p:sp>
        <p:nvSpPr>
          <p:cNvPr id="8" name="文本框 7"/>
          <p:cNvSpPr txBox="1"/>
          <p:nvPr/>
        </p:nvSpPr>
        <p:spPr>
          <a:xfrm>
            <a:off x="7386579" y="67051"/>
            <a:ext cx="4897052" cy="923330"/>
          </a:xfrm>
          <a:prstGeom prst="rect">
            <a:avLst/>
          </a:prstGeom>
          <a:noFill/>
        </p:spPr>
        <p:txBody>
          <a:bodyPr wrap="square">
            <a:spAutoFit/>
          </a:bodyPr>
          <a:lstStyle/>
          <a:p>
            <a:r>
              <a:rPr lang="en-GB" altLang="zh-CN" b="1" dirty="0">
                <a:latin typeface="Calibri" panose="020F0502020204030204" pitchFamily="34" charset="0"/>
                <a:cs typeface="Calibri" panose="020F0502020204030204" pitchFamily="34" charset="0"/>
              </a:rPr>
              <a:t>The challenges of language learning and presents mnemonics as a technique to aid memory.</a:t>
            </a:r>
            <a:r>
              <a:rPr lang="zh-CN" altLang="en-US" b="1" dirty="0">
                <a:latin typeface="Calibri" panose="020F0502020204030204" pitchFamily="34" charset="0"/>
                <a:cs typeface="Calibri" panose="020F0502020204030204" pitchFamily="34" charset="0"/>
              </a:rPr>
              <a:t>（</a:t>
            </a:r>
            <a:r>
              <a:rPr lang="en-US" altLang="zh-CN" b="1" dirty="0">
                <a:latin typeface="Calibri" panose="020F0502020204030204" pitchFamily="34" charset="0"/>
                <a:cs typeface="Calibri" panose="020F0502020204030204" pitchFamily="34" charset="0"/>
              </a:rPr>
              <a:t>introduction</a:t>
            </a:r>
            <a:r>
              <a:rPr lang="zh-CN" altLang="en-US" b="1" dirty="0">
                <a:latin typeface="Calibri" panose="020F0502020204030204" pitchFamily="34" charset="0"/>
                <a:cs typeface="Calibri" panose="020F0502020204030204" pitchFamily="34" charset="0"/>
              </a:rPr>
              <a:t>）</a:t>
            </a:r>
            <a:endParaRPr lang="zh-CN" altLang="en-US" b="1" dirty="0">
              <a:latin typeface="Calibri" panose="020F0502020204030204" pitchFamily="34" charset="0"/>
              <a:cs typeface="Calibri" panose="020F0502020204030204" pitchFamily="34" charset="0"/>
            </a:endParaRPr>
          </a:p>
        </p:txBody>
      </p:sp>
      <p:sp>
        <p:nvSpPr>
          <p:cNvPr id="10" name="文本框 9"/>
          <p:cNvSpPr txBox="1"/>
          <p:nvPr/>
        </p:nvSpPr>
        <p:spPr>
          <a:xfrm>
            <a:off x="7386579" y="1544722"/>
            <a:ext cx="4095507" cy="369332"/>
          </a:xfrm>
          <a:prstGeom prst="rect">
            <a:avLst/>
          </a:prstGeom>
          <a:noFill/>
        </p:spPr>
        <p:txBody>
          <a:bodyPr wrap="square">
            <a:spAutoFit/>
          </a:bodyPr>
          <a:lstStyle/>
          <a:p>
            <a:r>
              <a:rPr lang="en-GB" altLang="zh-CN" b="1" dirty="0">
                <a:latin typeface="Calibri" panose="020F0502020204030204" pitchFamily="34" charset="0"/>
                <a:cs typeface="Calibri" panose="020F0502020204030204" pitchFamily="34" charset="0"/>
              </a:rPr>
              <a:t>Definition and Types of Mnemonics</a:t>
            </a:r>
            <a:endParaRPr lang="zh-CN" altLang="en-US" b="1" dirty="0">
              <a:latin typeface="Calibri" panose="020F0502020204030204" pitchFamily="34" charset="0"/>
              <a:cs typeface="Calibri" panose="020F0502020204030204" pitchFamily="34" charset="0"/>
            </a:endParaRPr>
          </a:p>
        </p:txBody>
      </p:sp>
      <p:sp>
        <p:nvSpPr>
          <p:cNvPr id="12" name="文本框 11"/>
          <p:cNvSpPr txBox="1"/>
          <p:nvPr/>
        </p:nvSpPr>
        <p:spPr>
          <a:xfrm>
            <a:off x="7403456" y="1018044"/>
            <a:ext cx="6215604" cy="369332"/>
          </a:xfrm>
          <a:prstGeom prst="rect">
            <a:avLst/>
          </a:prstGeom>
          <a:noFill/>
        </p:spPr>
        <p:txBody>
          <a:bodyPr wrap="square">
            <a:spAutoFit/>
          </a:bodyPr>
          <a:lstStyle/>
          <a:p>
            <a:r>
              <a:rPr lang="en-GB" altLang="zh-CN" b="1" dirty="0">
                <a:latin typeface="Calibri" panose="020F0502020204030204" pitchFamily="34" charset="0"/>
                <a:cs typeface="Calibri" panose="020F0502020204030204" pitchFamily="34" charset="0"/>
              </a:rPr>
              <a:t>Example of Rhymes</a:t>
            </a:r>
            <a:endParaRPr lang="zh-CN" altLang="en-US" b="1" dirty="0">
              <a:latin typeface="Calibri" panose="020F0502020204030204" pitchFamily="34" charset="0"/>
              <a:cs typeface="Calibri" panose="020F0502020204030204" pitchFamily="34" charset="0"/>
            </a:endParaRPr>
          </a:p>
        </p:txBody>
      </p:sp>
      <p:sp>
        <p:nvSpPr>
          <p:cNvPr id="14" name="文本框 13"/>
          <p:cNvSpPr txBox="1"/>
          <p:nvPr/>
        </p:nvSpPr>
        <p:spPr>
          <a:xfrm>
            <a:off x="7386579" y="2483629"/>
            <a:ext cx="6215604" cy="369332"/>
          </a:xfrm>
          <a:prstGeom prst="rect">
            <a:avLst/>
          </a:prstGeom>
          <a:noFill/>
        </p:spPr>
        <p:txBody>
          <a:bodyPr wrap="square">
            <a:spAutoFit/>
          </a:bodyPr>
          <a:lstStyle/>
          <a:p>
            <a:r>
              <a:rPr lang="en-GB" altLang="zh-CN" b="1" dirty="0">
                <a:latin typeface="Calibri" panose="020F0502020204030204" pitchFamily="34" charset="0"/>
                <a:cs typeface="Calibri" panose="020F0502020204030204" pitchFamily="34" charset="0"/>
              </a:rPr>
              <a:t>Example of Spelling Acronyms </a:t>
            </a:r>
            <a:endParaRPr lang="zh-CN" altLang="en-US" b="1" dirty="0">
              <a:latin typeface="Calibri" panose="020F0502020204030204" pitchFamily="34" charset="0"/>
              <a:cs typeface="Calibri" panose="020F0502020204030204" pitchFamily="34" charset="0"/>
            </a:endParaRPr>
          </a:p>
        </p:txBody>
      </p:sp>
      <p:sp>
        <p:nvSpPr>
          <p:cNvPr id="16" name="文本框 15"/>
          <p:cNvSpPr txBox="1"/>
          <p:nvPr/>
        </p:nvSpPr>
        <p:spPr>
          <a:xfrm>
            <a:off x="7386579" y="4067078"/>
            <a:ext cx="3853406" cy="369332"/>
          </a:xfrm>
          <a:prstGeom prst="rect">
            <a:avLst/>
          </a:prstGeom>
          <a:noFill/>
        </p:spPr>
        <p:txBody>
          <a:bodyPr wrap="square">
            <a:spAutoFit/>
          </a:bodyPr>
          <a:lstStyle/>
          <a:p>
            <a:r>
              <a:rPr lang="en-GB" altLang="zh-CN" b="1" dirty="0">
                <a:latin typeface="Calibri" panose="020F0502020204030204" pitchFamily="34" charset="0"/>
                <a:cs typeface="Calibri" panose="020F0502020204030204" pitchFamily="34" charset="0"/>
              </a:rPr>
              <a:t>Example of Sentence Mnemonics </a:t>
            </a:r>
            <a:endParaRPr lang="zh-CN" altLang="en-US" b="1" dirty="0">
              <a:latin typeface="Calibri" panose="020F0502020204030204" pitchFamily="34" charset="0"/>
              <a:cs typeface="Calibri" panose="020F0502020204030204" pitchFamily="34" charset="0"/>
            </a:endParaRPr>
          </a:p>
        </p:txBody>
      </p:sp>
      <p:sp>
        <p:nvSpPr>
          <p:cNvPr id="18" name="文本框 17"/>
          <p:cNvSpPr txBox="1"/>
          <p:nvPr/>
        </p:nvSpPr>
        <p:spPr>
          <a:xfrm>
            <a:off x="7440833" y="5423221"/>
            <a:ext cx="3506165" cy="646331"/>
          </a:xfrm>
          <a:prstGeom prst="rect">
            <a:avLst/>
          </a:prstGeom>
          <a:noFill/>
        </p:spPr>
        <p:txBody>
          <a:bodyPr wrap="square">
            <a:spAutoFit/>
          </a:bodyPr>
          <a:lstStyle/>
          <a:p>
            <a:r>
              <a:rPr lang="en-GB" altLang="zh-CN" b="1" dirty="0">
                <a:latin typeface="Calibri" panose="020F0502020204030204" pitchFamily="34" charset="0"/>
                <a:cs typeface="Calibri" panose="020F0502020204030204" pitchFamily="34" charset="0"/>
              </a:rPr>
              <a:t>Sentence Mnemonics for Grammar Rules</a:t>
            </a:r>
            <a:endParaRPr lang="zh-CN" altLang="en-US" b="1" dirty="0">
              <a:latin typeface="Calibri" panose="020F0502020204030204" pitchFamily="34" charset="0"/>
              <a:cs typeface="Calibri" panose="020F0502020204030204" pitchFamily="34" charset="0"/>
            </a:endParaRPr>
          </a:p>
        </p:txBody>
      </p:sp>
      <p:sp>
        <p:nvSpPr>
          <p:cNvPr id="22" name="文本框 21"/>
          <p:cNvSpPr txBox="1"/>
          <p:nvPr/>
        </p:nvSpPr>
        <p:spPr>
          <a:xfrm>
            <a:off x="7440833" y="6020610"/>
            <a:ext cx="4788543" cy="923330"/>
          </a:xfrm>
          <a:prstGeom prst="rect">
            <a:avLst/>
          </a:prstGeom>
          <a:noFill/>
        </p:spPr>
        <p:txBody>
          <a:bodyPr wrap="square">
            <a:spAutoFit/>
          </a:bodyPr>
          <a:lstStyle/>
          <a:p>
            <a:r>
              <a:rPr lang="en-GB" altLang="zh-CN" b="1" dirty="0">
                <a:latin typeface="Calibri" panose="020F0502020204030204" pitchFamily="34" charset="0"/>
                <a:cs typeface="Calibri" panose="020F0502020204030204" pitchFamily="34" charset="0"/>
              </a:rPr>
              <a:t>Summarizes the usefulness of mnemonics in language learning and encourages readers to create their own mnemonics.</a:t>
            </a:r>
            <a:endParaRPr lang="zh-CN" altLang="en-US"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ssolv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dissolv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dissolv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dissolve">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P spid="16" grpId="0"/>
      <p:bldP spid="18"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p:txBody>
          <a:bodyPr/>
          <a:lstStyle/>
          <a:p>
            <a:endParaRPr kumimoji="1" lang="zh-CN" altLang="en-US"/>
          </a:p>
        </p:txBody>
      </p:sp>
      <p:pic>
        <p:nvPicPr>
          <p:cNvPr id="4" name="图片 3"/>
          <p:cNvPicPr>
            <a:picLocks noChangeAspect="1"/>
          </p:cNvPicPr>
          <p:nvPr/>
        </p:nvPicPr>
        <p:blipFill>
          <a:blip r:embed="rId1"/>
          <a:stretch>
            <a:fillRect/>
          </a:stretch>
        </p:blipFill>
        <p:spPr>
          <a:xfrm>
            <a:off x="28575" y="23495"/>
            <a:ext cx="12134850" cy="6810375"/>
          </a:xfrm>
          <a:prstGeom prst="rect">
            <a:avLst/>
          </a:prstGeom>
        </p:spPr>
      </p:pic>
      <p:sp>
        <p:nvSpPr>
          <p:cNvPr id="5" name="文本框 4"/>
          <p:cNvSpPr txBox="1"/>
          <p:nvPr/>
        </p:nvSpPr>
        <p:spPr>
          <a:xfrm>
            <a:off x="5687060" y="6891020"/>
            <a:ext cx="1137920" cy="368300"/>
          </a:xfrm>
          <a:prstGeom prst="rect">
            <a:avLst/>
          </a:prstGeom>
          <a:noFill/>
        </p:spPr>
        <p:txBody>
          <a:bodyPr wrap="square" rtlCol="0">
            <a:spAutoFit/>
          </a:bodyPr>
          <a:p>
            <a:pPr algn="ctr"/>
            <a:r>
              <a:rPr lang="zh-CN" altLang="en-US"/>
              <a:t>视频</a:t>
            </a:r>
            <a:r>
              <a:rPr lang="en-US" altLang="zh-CN"/>
              <a:t>1</a:t>
            </a:r>
            <a:endParaRPr lang="en-US" altLang="zh-CN"/>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p:cNvSpPr>
            <a:spLocks noGrp="1"/>
          </p:cNvSpPr>
          <p:nvPr>
            <p:ph type="body" sz="quarter" idx="10"/>
          </p:nvPr>
        </p:nvSpPr>
        <p:spPr/>
        <p:txBody>
          <a:bodyPr/>
          <a:lstStyle/>
          <a:p>
            <a:r>
              <a:rPr lang="en-US" altLang="zh-CN" dirty="0"/>
              <a:t>Reading</a:t>
            </a:r>
            <a:r>
              <a:rPr lang="zh-CN" altLang="en-US" dirty="0"/>
              <a:t> </a:t>
            </a:r>
            <a:r>
              <a:rPr lang="en-US" altLang="zh-CN" dirty="0"/>
              <a:t>comprehension</a:t>
            </a:r>
            <a:r>
              <a:rPr lang="zh-CN" altLang="en-US" dirty="0"/>
              <a:t> </a:t>
            </a:r>
            <a:r>
              <a:rPr lang="en-US" altLang="zh-CN" dirty="0"/>
              <a:t>C</a:t>
            </a:r>
            <a:endParaRPr lang="zh-CN" altLang="en-US" dirty="0"/>
          </a:p>
        </p:txBody>
      </p:sp>
      <p:sp>
        <p:nvSpPr>
          <p:cNvPr id="23" name="文本框 22"/>
          <p:cNvSpPr txBox="1"/>
          <p:nvPr/>
        </p:nvSpPr>
        <p:spPr>
          <a:xfrm>
            <a:off x="298048" y="1193668"/>
            <a:ext cx="11010417" cy="1219757"/>
          </a:xfrm>
          <a:prstGeom prst="rect">
            <a:avLst/>
          </a:prstGeom>
          <a:noFill/>
        </p:spPr>
        <p:txBody>
          <a:bodyPr wrap="square">
            <a:spAutoFit/>
          </a:bodyPr>
          <a:lstStyle/>
          <a:p>
            <a:pPr algn="just">
              <a:lnSpc>
                <a:spcPct val="103000"/>
              </a:lnSpc>
              <a:buNone/>
              <a:tabLst>
                <a:tab pos="1466850" algn="l"/>
                <a:tab pos="4064000" algn="l"/>
              </a:tabLst>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28. What are </a:t>
            </a:r>
            <a:r>
              <a:rPr lang="en-US" altLang="zh-CN" sz="2400" kern="100" dirty="0">
                <a:effectLst/>
                <a:highlight>
                  <a:srgbClr val="FFFF00"/>
                </a:highlight>
                <a:latin typeface="Calibri" panose="020F0502020204030204" pitchFamily="34" charset="0"/>
                <a:ea typeface="宋体" panose="02010600030101010101" pitchFamily="2" charset="-122"/>
                <a:cs typeface="Calibri" panose="020F0502020204030204" pitchFamily="34" charset="0"/>
              </a:rPr>
              <a:t>mnemonics</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in the passage?</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202565" algn="just">
              <a:lnSpc>
                <a:spcPct val="103000"/>
              </a:lnSpc>
              <a:buNone/>
              <a:tabLst>
                <a:tab pos="1466850" algn="l"/>
                <a:tab pos="4064000" algn="l"/>
              </a:tabLst>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A. Professional tool books.		B. Specific language model.</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202565" algn="just">
              <a:lnSpc>
                <a:spcPct val="103000"/>
              </a:lnSpc>
              <a:buNone/>
              <a:tabLst>
                <a:tab pos="1466850" algn="l"/>
                <a:tab pos="4064000" algn="l"/>
              </a:tabLst>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C. Language learning strategies.	D. Different language rules.</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25" name="文本框 24"/>
          <p:cNvSpPr txBox="1"/>
          <p:nvPr/>
        </p:nvSpPr>
        <p:spPr>
          <a:xfrm>
            <a:off x="298047" y="2597632"/>
            <a:ext cx="11010417" cy="1988878"/>
          </a:xfrm>
          <a:prstGeom prst="rect">
            <a:avLst/>
          </a:prstGeom>
          <a:noFill/>
        </p:spPr>
        <p:txBody>
          <a:bodyPr wrap="square">
            <a:spAutoFit/>
          </a:bodyPr>
          <a:lstStyle/>
          <a:p>
            <a:pPr indent="266700" algn="just">
              <a:lnSpc>
                <a:spcPct val="104000"/>
              </a:lnSpc>
              <a:buNone/>
              <a:tabLst>
                <a:tab pos="1466850" algn="l"/>
                <a:tab pos="4064000" algn="l"/>
              </a:tabLst>
            </a:pPr>
            <a:r>
              <a:rPr lang="en-US" altLang="zh-CN" sz="2400" kern="100" dirty="0">
                <a:effectLst/>
                <a:latin typeface="Times New Roman" panose="02020603050405020304" pitchFamily="18" charset="0"/>
                <a:ea typeface="宋体" panose="02010600030101010101" pitchFamily="2" charset="-122"/>
              </a:rPr>
              <a:t>①When you’re learning a new language, there are a lot of things to remember: spelling rules, grammar rules, punctuation rules... the list is endless. But there’s something that can help you: mnemonics [pronounced “</a:t>
            </a:r>
            <a:r>
              <a:rPr lang="en-US" altLang="zh-CN" sz="2400" kern="100" dirty="0" err="1">
                <a:effectLst/>
                <a:latin typeface="Times New Roman" panose="02020603050405020304" pitchFamily="18" charset="0"/>
                <a:ea typeface="宋体" panose="02010600030101010101" pitchFamily="2" charset="-122"/>
              </a:rPr>
              <a:t>nemonics</a:t>
            </a:r>
            <a:r>
              <a:rPr lang="en-US" altLang="zh-CN" sz="2400" kern="100" dirty="0">
                <a:effectLst/>
                <a:latin typeface="Times New Roman" panose="02020603050405020304" pitchFamily="18" charset="0"/>
                <a:ea typeface="宋体" panose="02010600030101010101" pitchFamily="2" charset="-122"/>
              </a:rPr>
              <a:t>”].</a:t>
            </a:r>
            <a:endParaRPr lang="zh-CN" altLang="zh-CN" sz="2400" kern="100" dirty="0">
              <a:effectLst/>
              <a:latin typeface="Times New Roman" panose="02020603050405020304" pitchFamily="18" charset="0"/>
              <a:ea typeface="宋体" panose="02010600030101010101" pitchFamily="2" charset="-122"/>
            </a:endParaRPr>
          </a:p>
          <a:p>
            <a:pPr indent="266700" algn="just">
              <a:lnSpc>
                <a:spcPct val="104000"/>
              </a:lnSpc>
              <a:buNone/>
              <a:tabLst>
                <a:tab pos="1466850" algn="l"/>
                <a:tab pos="4064000" algn="l"/>
              </a:tabLst>
            </a:pPr>
            <a:r>
              <a:rPr lang="en-US" altLang="zh-CN" sz="2400" kern="100" dirty="0">
                <a:effectLst/>
                <a:latin typeface="Times New Roman" panose="02020603050405020304" pitchFamily="18" charset="0"/>
                <a:ea typeface="宋体" panose="02010600030101010101" pitchFamily="2" charset="-122"/>
              </a:rPr>
              <a:t>②Mnemonics are techniques to help you remember things. There are a variety of them, including rhymes, spelling acronyms and sentence mnemonics.</a:t>
            </a:r>
            <a:endParaRPr lang="zh-CN" altLang="zh-CN" sz="2400" kern="100" dirty="0">
              <a:effectLst/>
              <a:latin typeface="Times New Roman" panose="02020603050405020304" pitchFamily="18" charset="0"/>
              <a:ea typeface="宋体" panose="02010600030101010101" pitchFamily="2" charset="-122"/>
            </a:endParaRPr>
          </a:p>
        </p:txBody>
      </p:sp>
      <p:sp>
        <p:nvSpPr>
          <p:cNvPr id="26" name="矩形 25"/>
          <p:cNvSpPr/>
          <p:nvPr/>
        </p:nvSpPr>
        <p:spPr>
          <a:xfrm>
            <a:off x="883536" y="3786454"/>
            <a:ext cx="7357639" cy="360218"/>
          </a:xfrm>
          <a:custGeom>
            <a:avLst/>
            <a:gdLst>
              <a:gd name="csX0" fmla="*/ 0 w 7357639"/>
              <a:gd name="csY0" fmla="*/ 0 h 360218"/>
              <a:gd name="csX1" fmla="*/ 492396 w 7357639"/>
              <a:gd name="csY1" fmla="*/ 0 h 360218"/>
              <a:gd name="csX2" fmla="*/ 1058368 w 7357639"/>
              <a:gd name="csY2" fmla="*/ 0 h 360218"/>
              <a:gd name="csX3" fmla="*/ 1697917 w 7357639"/>
              <a:gd name="csY3" fmla="*/ 0 h 360218"/>
              <a:gd name="csX4" fmla="*/ 2190313 w 7357639"/>
              <a:gd name="csY4" fmla="*/ 0 h 360218"/>
              <a:gd name="csX5" fmla="*/ 2756285 w 7357639"/>
              <a:gd name="csY5" fmla="*/ 0 h 360218"/>
              <a:gd name="csX6" fmla="*/ 3469410 w 7357639"/>
              <a:gd name="csY6" fmla="*/ 0 h 360218"/>
              <a:gd name="csX7" fmla="*/ 3888229 w 7357639"/>
              <a:gd name="csY7" fmla="*/ 0 h 360218"/>
              <a:gd name="csX8" fmla="*/ 4527778 w 7357639"/>
              <a:gd name="csY8" fmla="*/ 0 h 360218"/>
              <a:gd name="csX9" fmla="*/ 4946597 w 7357639"/>
              <a:gd name="csY9" fmla="*/ 0 h 360218"/>
              <a:gd name="csX10" fmla="*/ 5512570 w 7357639"/>
              <a:gd name="csY10" fmla="*/ 0 h 360218"/>
              <a:gd name="csX11" fmla="*/ 6152118 w 7357639"/>
              <a:gd name="csY11" fmla="*/ 0 h 360218"/>
              <a:gd name="csX12" fmla="*/ 6497361 w 7357639"/>
              <a:gd name="csY12" fmla="*/ 0 h 360218"/>
              <a:gd name="csX13" fmla="*/ 6842604 w 7357639"/>
              <a:gd name="csY13" fmla="*/ 0 h 360218"/>
              <a:gd name="csX14" fmla="*/ 7357639 w 7357639"/>
              <a:gd name="csY14" fmla="*/ 0 h 360218"/>
              <a:gd name="csX15" fmla="*/ 7357639 w 7357639"/>
              <a:gd name="csY15" fmla="*/ 360218 h 360218"/>
              <a:gd name="csX16" fmla="*/ 6718090 w 7357639"/>
              <a:gd name="csY16" fmla="*/ 360218 h 360218"/>
              <a:gd name="csX17" fmla="*/ 6152118 w 7357639"/>
              <a:gd name="csY17" fmla="*/ 360218 h 360218"/>
              <a:gd name="csX18" fmla="*/ 5659722 w 7357639"/>
              <a:gd name="csY18" fmla="*/ 360218 h 360218"/>
              <a:gd name="csX19" fmla="*/ 5020174 w 7357639"/>
              <a:gd name="csY19" fmla="*/ 360218 h 360218"/>
              <a:gd name="csX20" fmla="*/ 4454201 w 7357639"/>
              <a:gd name="csY20" fmla="*/ 360218 h 360218"/>
              <a:gd name="csX21" fmla="*/ 3741076 w 7357639"/>
              <a:gd name="csY21" fmla="*/ 360218 h 360218"/>
              <a:gd name="csX22" fmla="*/ 3027951 w 7357639"/>
              <a:gd name="csY22" fmla="*/ 360218 h 360218"/>
              <a:gd name="csX23" fmla="*/ 2388403 w 7357639"/>
              <a:gd name="csY23" fmla="*/ 360218 h 360218"/>
              <a:gd name="csX24" fmla="*/ 1748854 w 7357639"/>
              <a:gd name="csY24" fmla="*/ 360218 h 360218"/>
              <a:gd name="csX25" fmla="*/ 1109306 w 7357639"/>
              <a:gd name="csY25" fmla="*/ 360218 h 360218"/>
              <a:gd name="csX26" fmla="*/ 690486 w 7357639"/>
              <a:gd name="csY26" fmla="*/ 360218 h 360218"/>
              <a:gd name="csX27" fmla="*/ 0 w 7357639"/>
              <a:gd name="csY27" fmla="*/ 360218 h 360218"/>
              <a:gd name="csX28" fmla="*/ 0 w 7357639"/>
              <a:gd name="csY28"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Lst>
            <a:rect l="l" t="t" r="r" b="b"/>
            <a:pathLst>
              <a:path w="7357639" h="360218" fill="none" extrusionOk="0">
                <a:moveTo>
                  <a:pt x="0" y="0"/>
                </a:moveTo>
                <a:cubicBezTo>
                  <a:pt x="225052" y="-32593"/>
                  <a:pt x="292233" y="31496"/>
                  <a:pt x="492396" y="0"/>
                </a:cubicBezTo>
                <a:cubicBezTo>
                  <a:pt x="692559" y="-31496"/>
                  <a:pt x="940567" y="34960"/>
                  <a:pt x="1058368" y="0"/>
                </a:cubicBezTo>
                <a:cubicBezTo>
                  <a:pt x="1176169" y="-34960"/>
                  <a:pt x="1408594" y="47545"/>
                  <a:pt x="1697917" y="0"/>
                </a:cubicBezTo>
                <a:cubicBezTo>
                  <a:pt x="1987240" y="-47545"/>
                  <a:pt x="2014684" y="16044"/>
                  <a:pt x="2190313" y="0"/>
                </a:cubicBezTo>
                <a:cubicBezTo>
                  <a:pt x="2365942" y="-16044"/>
                  <a:pt x="2618598" y="59353"/>
                  <a:pt x="2756285" y="0"/>
                </a:cubicBezTo>
                <a:cubicBezTo>
                  <a:pt x="2893972" y="-59353"/>
                  <a:pt x="3279610" y="72052"/>
                  <a:pt x="3469410" y="0"/>
                </a:cubicBezTo>
                <a:cubicBezTo>
                  <a:pt x="3659210" y="-72052"/>
                  <a:pt x="3726944" y="12829"/>
                  <a:pt x="3888229" y="0"/>
                </a:cubicBezTo>
                <a:cubicBezTo>
                  <a:pt x="4049514" y="-12829"/>
                  <a:pt x="4357577" y="57778"/>
                  <a:pt x="4527778" y="0"/>
                </a:cubicBezTo>
                <a:cubicBezTo>
                  <a:pt x="4697979" y="-57778"/>
                  <a:pt x="4807009" y="8025"/>
                  <a:pt x="4946597" y="0"/>
                </a:cubicBezTo>
                <a:cubicBezTo>
                  <a:pt x="5086185" y="-8025"/>
                  <a:pt x="5349401" y="59809"/>
                  <a:pt x="5512570" y="0"/>
                </a:cubicBezTo>
                <a:cubicBezTo>
                  <a:pt x="5675739" y="-59809"/>
                  <a:pt x="5939670" y="48819"/>
                  <a:pt x="6152118" y="0"/>
                </a:cubicBezTo>
                <a:cubicBezTo>
                  <a:pt x="6364566" y="-48819"/>
                  <a:pt x="6356312" y="26356"/>
                  <a:pt x="6497361" y="0"/>
                </a:cubicBezTo>
                <a:cubicBezTo>
                  <a:pt x="6638410" y="-26356"/>
                  <a:pt x="6770883" y="11458"/>
                  <a:pt x="6842604" y="0"/>
                </a:cubicBezTo>
                <a:cubicBezTo>
                  <a:pt x="6914325" y="-11458"/>
                  <a:pt x="7209377" y="3626"/>
                  <a:pt x="7357639" y="0"/>
                </a:cubicBezTo>
                <a:cubicBezTo>
                  <a:pt x="7386304" y="99206"/>
                  <a:pt x="7332957" y="239952"/>
                  <a:pt x="7357639" y="360218"/>
                </a:cubicBezTo>
                <a:cubicBezTo>
                  <a:pt x="7199312" y="406129"/>
                  <a:pt x="6870418" y="349350"/>
                  <a:pt x="6718090" y="360218"/>
                </a:cubicBezTo>
                <a:cubicBezTo>
                  <a:pt x="6565762" y="371086"/>
                  <a:pt x="6385750" y="329149"/>
                  <a:pt x="6152118" y="360218"/>
                </a:cubicBezTo>
                <a:cubicBezTo>
                  <a:pt x="5918486" y="391287"/>
                  <a:pt x="5808065" y="353705"/>
                  <a:pt x="5659722" y="360218"/>
                </a:cubicBezTo>
                <a:cubicBezTo>
                  <a:pt x="5511379" y="366731"/>
                  <a:pt x="5270539" y="314809"/>
                  <a:pt x="5020174" y="360218"/>
                </a:cubicBezTo>
                <a:cubicBezTo>
                  <a:pt x="4769809" y="405627"/>
                  <a:pt x="4639910" y="316849"/>
                  <a:pt x="4454201" y="360218"/>
                </a:cubicBezTo>
                <a:cubicBezTo>
                  <a:pt x="4268492" y="403587"/>
                  <a:pt x="4028106" y="283270"/>
                  <a:pt x="3741076" y="360218"/>
                </a:cubicBezTo>
                <a:cubicBezTo>
                  <a:pt x="3454046" y="437166"/>
                  <a:pt x="3324025" y="328351"/>
                  <a:pt x="3027951" y="360218"/>
                </a:cubicBezTo>
                <a:cubicBezTo>
                  <a:pt x="2731877" y="392085"/>
                  <a:pt x="2580090" y="303266"/>
                  <a:pt x="2388403" y="360218"/>
                </a:cubicBezTo>
                <a:cubicBezTo>
                  <a:pt x="2196716" y="417170"/>
                  <a:pt x="1928973" y="327638"/>
                  <a:pt x="1748854" y="360218"/>
                </a:cubicBezTo>
                <a:cubicBezTo>
                  <a:pt x="1568735" y="392798"/>
                  <a:pt x="1359451" y="305339"/>
                  <a:pt x="1109306" y="360218"/>
                </a:cubicBezTo>
                <a:cubicBezTo>
                  <a:pt x="859161" y="415097"/>
                  <a:pt x="892339" y="339784"/>
                  <a:pt x="690486" y="360218"/>
                </a:cubicBezTo>
                <a:cubicBezTo>
                  <a:pt x="488633" y="380652"/>
                  <a:pt x="306581" y="333846"/>
                  <a:pt x="0" y="360218"/>
                </a:cubicBezTo>
                <a:cubicBezTo>
                  <a:pt x="-21534" y="284951"/>
                  <a:pt x="24778" y="105334"/>
                  <a:pt x="0" y="0"/>
                </a:cubicBezTo>
                <a:close/>
              </a:path>
              <a:path w="7357639" h="360218" stroke="0" extrusionOk="0">
                <a:moveTo>
                  <a:pt x="0" y="0"/>
                </a:moveTo>
                <a:cubicBezTo>
                  <a:pt x="205693" y="-32351"/>
                  <a:pt x="321801" y="17379"/>
                  <a:pt x="492396" y="0"/>
                </a:cubicBezTo>
                <a:cubicBezTo>
                  <a:pt x="662991" y="-17379"/>
                  <a:pt x="680755" y="16621"/>
                  <a:pt x="837639" y="0"/>
                </a:cubicBezTo>
                <a:cubicBezTo>
                  <a:pt x="994523" y="-16621"/>
                  <a:pt x="1393573" y="29021"/>
                  <a:pt x="1550764" y="0"/>
                </a:cubicBezTo>
                <a:cubicBezTo>
                  <a:pt x="1707956" y="-29021"/>
                  <a:pt x="1938947" y="54059"/>
                  <a:pt x="2043160" y="0"/>
                </a:cubicBezTo>
                <a:cubicBezTo>
                  <a:pt x="2147373" y="-54059"/>
                  <a:pt x="2332181" y="23546"/>
                  <a:pt x="2535556" y="0"/>
                </a:cubicBezTo>
                <a:cubicBezTo>
                  <a:pt x="2738931" y="-23546"/>
                  <a:pt x="3033919" y="34441"/>
                  <a:pt x="3248681" y="0"/>
                </a:cubicBezTo>
                <a:cubicBezTo>
                  <a:pt x="3463443" y="-34441"/>
                  <a:pt x="3520990" y="9856"/>
                  <a:pt x="3667500" y="0"/>
                </a:cubicBezTo>
                <a:cubicBezTo>
                  <a:pt x="3814010" y="-9856"/>
                  <a:pt x="4142384" y="53106"/>
                  <a:pt x="4380625" y="0"/>
                </a:cubicBezTo>
                <a:cubicBezTo>
                  <a:pt x="4618867" y="-53106"/>
                  <a:pt x="4774896" y="1138"/>
                  <a:pt x="5093750" y="0"/>
                </a:cubicBezTo>
                <a:cubicBezTo>
                  <a:pt x="5412604" y="-1138"/>
                  <a:pt x="5396882" y="49258"/>
                  <a:pt x="5659722" y="0"/>
                </a:cubicBezTo>
                <a:cubicBezTo>
                  <a:pt x="5922562" y="-49258"/>
                  <a:pt x="6052395" y="53124"/>
                  <a:pt x="6372847" y="0"/>
                </a:cubicBezTo>
                <a:cubicBezTo>
                  <a:pt x="6693299" y="-53124"/>
                  <a:pt x="6643418" y="45101"/>
                  <a:pt x="6865243" y="0"/>
                </a:cubicBezTo>
                <a:cubicBezTo>
                  <a:pt x="7087068" y="-45101"/>
                  <a:pt x="7154447" y="57435"/>
                  <a:pt x="7357639" y="0"/>
                </a:cubicBezTo>
                <a:cubicBezTo>
                  <a:pt x="7365699" y="128814"/>
                  <a:pt x="7348473" y="287279"/>
                  <a:pt x="7357639" y="360218"/>
                </a:cubicBezTo>
                <a:cubicBezTo>
                  <a:pt x="7132260" y="389928"/>
                  <a:pt x="6946389" y="293990"/>
                  <a:pt x="6791667" y="360218"/>
                </a:cubicBezTo>
                <a:cubicBezTo>
                  <a:pt x="6636945" y="426446"/>
                  <a:pt x="6383053" y="324719"/>
                  <a:pt x="6225695" y="360218"/>
                </a:cubicBezTo>
                <a:cubicBezTo>
                  <a:pt x="6068337" y="395717"/>
                  <a:pt x="5833595" y="281073"/>
                  <a:pt x="5512570" y="360218"/>
                </a:cubicBezTo>
                <a:cubicBezTo>
                  <a:pt x="5191545" y="439363"/>
                  <a:pt x="5120473" y="338648"/>
                  <a:pt x="4946597" y="360218"/>
                </a:cubicBezTo>
                <a:cubicBezTo>
                  <a:pt x="4772721" y="381788"/>
                  <a:pt x="4737306" y="353143"/>
                  <a:pt x="4601354" y="360218"/>
                </a:cubicBezTo>
                <a:cubicBezTo>
                  <a:pt x="4465402" y="367293"/>
                  <a:pt x="4301408" y="326189"/>
                  <a:pt x="4182535" y="360218"/>
                </a:cubicBezTo>
                <a:cubicBezTo>
                  <a:pt x="4063662" y="394247"/>
                  <a:pt x="3626957" y="308220"/>
                  <a:pt x="3469410" y="360218"/>
                </a:cubicBezTo>
                <a:cubicBezTo>
                  <a:pt x="3311864" y="412216"/>
                  <a:pt x="3109888" y="345122"/>
                  <a:pt x="2903438" y="360218"/>
                </a:cubicBezTo>
                <a:cubicBezTo>
                  <a:pt x="2696988" y="375314"/>
                  <a:pt x="2583672" y="339132"/>
                  <a:pt x="2484618" y="360218"/>
                </a:cubicBezTo>
                <a:cubicBezTo>
                  <a:pt x="2385564" y="381304"/>
                  <a:pt x="2141256" y="356119"/>
                  <a:pt x="1918646" y="360218"/>
                </a:cubicBezTo>
                <a:cubicBezTo>
                  <a:pt x="1696036" y="364317"/>
                  <a:pt x="1734721" y="319115"/>
                  <a:pt x="1573403" y="360218"/>
                </a:cubicBezTo>
                <a:cubicBezTo>
                  <a:pt x="1412085" y="401321"/>
                  <a:pt x="1318626" y="331651"/>
                  <a:pt x="1228160" y="360218"/>
                </a:cubicBezTo>
                <a:cubicBezTo>
                  <a:pt x="1137694" y="388785"/>
                  <a:pt x="941799" y="295885"/>
                  <a:pt x="662188" y="360218"/>
                </a:cubicBezTo>
                <a:cubicBezTo>
                  <a:pt x="382577" y="424551"/>
                  <a:pt x="266954" y="294866"/>
                  <a:pt x="0" y="360218"/>
                </a:cubicBezTo>
                <a:cubicBezTo>
                  <a:pt x="-5571" y="201209"/>
                  <a:pt x="24526" y="137786"/>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7" name="组合 26"/>
          <p:cNvGrpSpPr/>
          <p:nvPr/>
        </p:nvGrpSpPr>
        <p:grpSpPr>
          <a:xfrm>
            <a:off x="358342" y="1959751"/>
            <a:ext cx="525193" cy="453674"/>
            <a:chOff x="7122895" y="4497021"/>
            <a:chExt cx="517585" cy="557231"/>
          </a:xfrm>
        </p:grpSpPr>
        <p:sp>
          <p:nvSpPr>
            <p:cNvPr id="28" name="椭圆 27"/>
            <p:cNvSpPr/>
            <p:nvPr/>
          </p:nvSpPr>
          <p:spPr>
            <a:xfrm>
              <a:off x="7122895" y="4515101"/>
              <a:ext cx="517585" cy="53915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L 形 28"/>
            <p:cNvSpPr/>
            <p:nvPr/>
          </p:nvSpPr>
          <p:spPr>
            <a:xfrm rot="18161197">
              <a:off x="7229492" y="4594569"/>
              <a:ext cx="414068" cy="218971"/>
            </a:xfrm>
            <a:prstGeom prst="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linds(horizontal)">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p:txBody>
          <a:bodyPr/>
          <a:lstStyle/>
          <a:p>
            <a:r>
              <a:rPr lang="en-US" altLang="zh-CN" dirty="0"/>
              <a:t>Reading</a:t>
            </a:r>
            <a:r>
              <a:rPr lang="zh-CN" altLang="en-US" dirty="0"/>
              <a:t> </a:t>
            </a:r>
            <a:r>
              <a:rPr lang="en-US" altLang="zh-CN" dirty="0"/>
              <a:t>comprehension</a:t>
            </a:r>
            <a:r>
              <a:rPr lang="zh-CN" altLang="en-US" dirty="0"/>
              <a:t> </a:t>
            </a:r>
            <a:r>
              <a:rPr lang="en-US" altLang="zh-CN" dirty="0"/>
              <a:t>C</a:t>
            </a:r>
            <a:endParaRPr lang="zh-CN" altLang="en-US" dirty="0"/>
          </a:p>
        </p:txBody>
      </p:sp>
      <p:sp>
        <p:nvSpPr>
          <p:cNvPr id="9" name="文本框 8"/>
          <p:cNvSpPr txBox="1"/>
          <p:nvPr/>
        </p:nvSpPr>
        <p:spPr>
          <a:xfrm>
            <a:off x="355921" y="1009461"/>
            <a:ext cx="11207187" cy="1971502"/>
          </a:xfrm>
          <a:prstGeom prst="rect">
            <a:avLst/>
          </a:prstGeom>
          <a:noFill/>
        </p:spPr>
        <p:txBody>
          <a:bodyPr wrap="square">
            <a:spAutoFit/>
          </a:bodyPr>
          <a:lstStyle/>
          <a:p>
            <a:pPr algn="l">
              <a:lnSpc>
                <a:spcPct val="103000"/>
              </a:lnSpc>
              <a:buNone/>
            </a:pPr>
            <a:r>
              <a:rPr lang="en-US" altLang="zh-CN" sz="2400" kern="0" dirty="0">
                <a:solidFill>
                  <a:srgbClr val="000000"/>
                </a:solidFill>
                <a:effectLst/>
                <a:latin typeface="Times New Roman" panose="02020603050405020304" pitchFamily="18" charset="0"/>
                <a:ea typeface="宋体" panose="02010600030101010101" pitchFamily="2" charset="-122"/>
              </a:rPr>
              <a:t>29. Why is </a:t>
            </a:r>
            <a:r>
              <a:rPr lang="en-US" altLang="zh-CN" sz="2400" kern="0" dirty="0">
                <a:solidFill>
                  <a:srgbClr val="000000"/>
                </a:solidFill>
                <a:effectLst/>
                <a:highlight>
                  <a:srgbClr val="FFFF00"/>
                </a:highlight>
                <a:latin typeface="Times New Roman" panose="02020603050405020304" pitchFamily="18" charset="0"/>
                <a:ea typeface="宋体" panose="02010600030101010101" pitchFamily="2" charset="-122"/>
              </a:rPr>
              <a:t>the rhyme </a:t>
            </a:r>
            <a:r>
              <a:rPr lang="en-US" altLang="zh-CN" sz="2400" kern="0" dirty="0">
                <a:solidFill>
                  <a:srgbClr val="000000"/>
                </a:solidFill>
                <a:effectLst/>
                <a:latin typeface="Times New Roman" panose="02020603050405020304" pitchFamily="18" charset="0"/>
                <a:ea typeface="宋体" panose="02010600030101010101" pitchFamily="2" charset="-122"/>
              </a:rPr>
              <a:t>about Columbus mentioned in </a:t>
            </a:r>
            <a:r>
              <a:rPr lang="en-US" altLang="zh-CN" sz="2400" kern="0" dirty="0">
                <a:solidFill>
                  <a:srgbClr val="000000"/>
                </a:solidFill>
                <a:effectLst/>
                <a:highlight>
                  <a:srgbClr val="FFFF00"/>
                </a:highlight>
                <a:latin typeface="Times New Roman" panose="02020603050405020304" pitchFamily="18" charset="0"/>
                <a:ea typeface="宋体" panose="02010600030101010101" pitchFamily="2" charset="-122"/>
              </a:rPr>
              <a:t>paragraph 3</a:t>
            </a:r>
            <a:r>
              <a:rPr lang="en-US" altLang="zh-CN" sz="2400" kern="0" dirty="0">
                <a:solidFill>
                  <a:srgbClr val="000000"/>
                </a:solidFill>
                <a:effectLst/>
                <a:latin typeface="Times New Roman" panose="02020603050405020304" pitchFamily="18" charset="0"/>
                <a:ea typeface="宋体" panose="02010600030101010101" pitchFamily="2" charset="-122"/>
              </a:rPr>
              <a:t>?</a:t>
            </a:r>
            <a:endParaRPr lang="zh-CN" altLang="zh-CN" sz="2400" kern="100" dirty="0">
              <a:effectLst/>
              <a:latin typeface="Times New Roman" panose="02020603050405020304" pitchFamily="18" charset="0"/>
              <a:ea typeface="宋体" panose="02010600030101010101" pitchFamily="2" charset="-122"/>
            </a:endParaRPr>
          </a:p>
          <a:p>
            <a:pPr indent="202565" algn="just">
              <a:lnSpc>
                <a:spcPct val="103000"/>
              </a:lnSpc>
              <a:buNone/>
              <a:tabLst>
                <a:tab pos="1466850" algn="l"/>
                <a:tab pos="4064000" algn="l"/>
              </a:tabLst>
            </a:pPr>
            <a:r>
              <a:rPr lang="en-US" altLang="zh-CN" sz="2400" kern="0" dirty="0">
                <a:solidFill>
                  <a:srgbClr val="000000"/>
                </a:solidFill>
                <a:effectLst/>
                <a:latin typeface="Times New Roman" panose="02020603050405020304" pitchFamily="18" charset="0"/>
                <a:ea typeface="宋体" panose="02010600030101010101" pitchFamily="2" charset="-122"/>
              </a:rPr>
              <a:t>A. </a:t>
            </a:r>
            <a:r>
              <a:rPr lang="en-US" altLang="zh-CN" sz="2400" kern="100" dirty="0">
                <a:effectLst/>
                <a:latin typeface="Times New Roman" panose="02020603050405020304" pitchFamily="18" charset="0"/>
                <a:ea typeface="宋体" panose="02010600030101010101" pitchFamily="2" charset="-122"/>
              </a:rPr>
              <a:t>To compare </a:t>
            </a:r>
            <a:r>
              <a:rPr lang="en-US" altLang="zh-CN" sz="2400" kern="0" dirty="0">
                <a:solidFill>
                  <a:srgbClr val="000000"/>
                </a:solidFill>
                <a:effectLst/>
                <a:latin typeface="Times New Roman" panose="02020603050405020304" pitchFamily="18" charset="0"/>
                <a:ea typeface="宋体" panose="02010600030101010101" pitchFamily="2" charset="-122"/>
              </a:rPr>
              <a:t>rhymes with other techniques.</a:t>
            </a:r>
            <a:endParaRPr lang="zh-CN" altLang="zh-CN" sz="2400" kern="100" dirty="0">
              <a:effectLst/>
              <a:latin typeface="Times New Roman" panose="02020603050405020304" pitchFamily="18" charset="0"/>
              <a:ea typeface="宋体" panose="02010600030101010101" pitchFamily="2" charset="-122"/>
            </a:endParaRPr>
          </a:p>
          <a:p>
            <a:pPr indent="202565" algn="just">
              <a:lnSpc>
                <a:spcPct val="103000"/>
              </a:lnSpc>
              <a:buNone/>
              <a:tabLst>
                <a:tab pos="1466850" algn="l"/>
                <a:tab pos="4064000" algn="l"/>
              </a:tabLst>
            </a:pPr>
            <a:r>
              <a:rPr lang="en-US" altLang="zh-CN" sz="2400" kern="0" dirty="0">
                <a:solidFill>
                  <a:srgbClr val="000000"/>
                </a:solidFill>
                <a:effectLst/>
                <a:latin typeface="Times New Roman" panose="02020603050405020304" pitchFamily="18" charset="0"/>
                <a:ea typeface="宋体" panose="02010600030101010101" pitchFamily="2" charset="-122"/>
              </a:rPr>
              <a:t>B. </a:t>
            </a:r>
            <a:r>
              <a:rPr lang="en-US" altLang="zh-CN" sz="2400" kern="100" dirty="0">
                <a:effectLst/>
                <a:latin typeface="Times New Roman" panose="02020603050405020304" pitchFamily="18" charset="0"/>
                <a:ea typeface="宋体" panose="02010600030101010101" pitchFamily="2" charset="-122"/>
              </a:rPr>
              <a:t>To </a:t>
            </a:r>
            <a:r>
              <a:rPr lang="en-US" altLang="zh-CN" sz="2400" kern="0" dirty="0">
                <a:solidFill>
                  <a:srgbClr val="000000"/>
                </a:solidFill>
                <a:effectLst/>
                <a:latin typeface="Times New Roman" panose="02020603050405020304" pitchFamily="18" charset="0"/>
                <a:ea typeface="宋体" panose="02010600030101010101" pitchFamily="2" charset="-122"/>
              </a:rPr>
              <a:t>show how rhymes make facts memorable.</a:t>
            </a:r>
            <a:endParaRPr lang="zh-CN" altLang="zh-CN" sz="2400" kern="100" dirty="0">
              <a:effectLst/>
              <a:latin typeface="Times New Roman" panose="02020603050405020304" pitchFamily="18" charset="0"/>
              <a:ea typeface="宋体" panose="02010600030101010101" pitchFamily="2" charset="-122"/>
            </a:endParaRPr>
          </a:p>
          <a:p>
            <a:pPr indent="202565" algn="just">
              <a:lnSpc>
                <a:spcPct val="103000"/>
              </a:lnSpc>
              <a:buNone/>
              <a:tabLst>
                <a:tab pos="1466850" algn="l"/>
                <a:tab pos="4064000" algn="l"/>
              </a:tabLst>
            </a:pPr>
            <a:r>
              <a:rPr lang="en-US" altLang="zh-CN" sz="2400" kern="0" dirty="0">
                <a:solidFill>
                  <a:srgbClr val="000000"/>
                </a:solidFill>
                <a:effectLst/>
                <a:latin typeface="Times New Roman" panose="02020603050405020304" pitchFamily="18" charset="0"/>
                <a:ea typeface="宋体" panose="02010600030101010101" pitchFamily="2" charset="-122"/>
              </a:rPr>
              <a:t>C. </a:t>
            </a:r>
            <a:r>
              <a:rPr lang="en-US" altLang="zh-CN" sz="2400" kern="100" dirty="0">
                <a:effectLst/>
                <a:latin typeface="Times New Roman" panose="02020603050405020304" pitchFamily="18" charset="0"/>
                <a:ea typeface="宋体" panose="02010600030101010101" pitchFamily="2" charset="-122"/>
              </a:rPr>
              <a:t>To </a:t>
            </a:r>
            <a:r>
              <a:rPr lang="en-US" altLang="zh-CN" sz="2400" kern="0" dirty="0">
                <a:solidFill>
                  <a:srgbClr val="000000"/>
                </a:solidFill>
                <a:effectLst/>
                <a:latin typeface="Times New Roman" panose="02020603050405020304" pitchFamily="18" charset="0"/>
                <a:ea typeface="宋体" panose="02010600030101010101" pitchFamily="2" charset="-122"/>
              </a:rPr>
              <a:t>prove that Columbus was a great explorer.</a:t>
            </a:r>
            <a:endParaRPr lang="zh-CN" altLang="zh-CN" sz="2400" kern="100" dirty="0">
              <a:effectLst/>
              <a:latin typeface="Times New Roman" panose="02020603050405020304" pitchFamily="18" charset="0"/>
              <a:ea typeface="宋体" panose="02010600030101010101" pitchFamily="2" charset="-122"/>
            </a:endParaRPr>
          </a:p>
          <a:p>
            <a:pPr indent="202565" algn="just">
              <a:lnSpc>
                <a:spcPct val="103000"/>
              </a:lnSpc>
              <a:buNone/>
              <a:tabLst>
                <a:tab pos="1466850" algn="l"/>
                <a:tab pos="4064000" algn="l"/>
              </a:tabLst>
            </a:pPr>
            <a:r>
              <a:rPr lang="en-US" altLang="zh-CN" sz="2400" kern="0" dirty="0">
                <a:solidFill>
                  <a:srgbClr val="000000"/>
                </a:solidFill>
                <a:effectLst/>
                <a:latin typeface="Times New Roman" panose="02020603050405020304" pitchFamily="18" charset="0"/>
                <a:ea typeface="宋体" panose="02010600030101010101" pitchFamily="2" charset="-122"/>
              </a:rPr>
              <a:t>D. To explain the importance of historical events.</a:t>
            </a:r>
            <a:endParaRPr lang="zh-CN" altLang="zh-CN" sz="2400" kern="100" dirty="0">
              <a:effectLst/>
              <a:latin typeface="Times New Roman" panose="02020603050405020304" pitchFamily="18" charset="0"/>
              <a:ea typeface="宋体" panose="02010600030101010101" pitchFamily="2" charset="-122"/>
            </a:endParaRPr>
          </a:p>
        </p:txBody>
      </p:sp>
      <p:sp>
        <p:nvSpPr>
          <p:cNvPr id="12" name="文本框 11"/>
          <p:cNvSpPr txBox="1"/>
          <p:nvPr/>
        </p:nvSpPr>
        <p:spPr>
          <a:xfrm>
            <a:off x="328913" y="4658608"/>
            <a:ext cx="6820383" cy="369332"/>
          </a:xfrm>
          <a:prstGeom prst="rect">
            <a:avLst/>
          </a:prstGeom>
          <a:noFill/>
        </p:spPr>
        <p:txBody>
          <a:bodyPr wrap="square">
            <a:spAutoFit/>
          </a:bodyPr>
          <a:lstStyle/>
          <a:p>
            <a:r>
              <a:rPr lang="zh-CN" altLang="en-US" dirty="0"/>
              <a:t>这是典型的“例证作用”题，例子是为了证明前面的观点。</a:t>
            </a:r>
            <a:endParaRPr lang="zh-CN" altLang="en-US" dirty="0"/>
          </a:p>
        </p:txBody>
      </p:sp>
      <p:sp>
        <p:nvSpPr>
          <p:cNvPr id="14" name="文本框 13"/>
          <p:cNvSpPr txBox="1"/>
          <p:nvPr/>
        </p:nvSpPr>
        <p:spPr>
          <a:xfrm>
            <a:off x="234386" y="2980962"/>
            <a:ext cx="11450255" cy="1604798"/>
          </a:xfrm>
          <a:prstGeom prst="rect">
            <a:avLst/>
          </a:prstGeom>
          <a:noFill/>
        </p:spPr>
        <p:txBody>
          <a:bodyPr wrap="square">
            <a:spAutoFit/>
          </a:bodyPr>
          <a:lstStyle/>
          <a:p>
            <a:pPr indent="266700" algn="just">
              <a:lnSpc>
                <a:spcPct val="104000"/>
              </a:lnSpc>
              <a:buNone/>
              <a:tabLst>
                <a:tab pos="1466850" algn="l"/>
                <a:tab pos="4064000" algn="l"/>
              </a:tabLst>
            </a:pPr>
            <a:r>
              <a:rPr lang="en-US" altLang="zh-CN" sz="2400" kern="100" dirty="0">
                <a:latin typeface="Times New Roman" panose="02020603050405020304" pitchFamily="18" charset="0"/>
                <a:ea typeface="宋体" panose="02010600030101010101" pitchFamily="2" charset="-122"/>
              </a:rPr>
              <a:t>④ Rhymes </a:t>
            </a:r>
            <a:r>
              <a:rPr lang="en-US" altLang="zh-CN" sz="2400" kern="100" dirty="0">
                <a:effectLst/>
                <a:latin typeface="Times New Roman" panose="02020603050405020304" pitchFamily="18" charset="0"/>
                <a:ea typeface="宋体" panose="02010600030101010101" pitchFamily="2" charset="-122"/>
              </a:rPr>
              <a:t>are a great way to remember things. The sounds, unusual words and rhythm of them help you recall ideas. Do you know when Columbus sailed to America? There’s a rhyme to help you which goes like this, “In fourteen-hundred and ninety-two, Columbus sailed the ocean blue.” Most people who’ve heard that never forget it!</a:t>
            </a:r>
            <a:endParaRPr lang="zh-CN" altLang="zh-CN" sz="2400" kern="100" dirty="0">
              <a:effectLst/>
              <a:latin typeface="Times New Roman" panose="02020603050405020304" pitchFamily="18" charset="0"/>
              <a:ea typeface="宋体" panose="02010600030101010101" pitchFamily="2" charset="-122"/>
            </a:endParaRPr>
          </a:p>
        </p:txBody>
      </p:sp>
      <p:pic>
        <p:nvPicPr>
          <p:cNvPr id="17" name="图片 16" descr="文本&#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013539" y="4497080"/>
            <a:ext cx="4159170" cy="2402242"/>
          </a:xfrm>
          <a:prstGeom prst="rect">
            <a:avLst/>
          </a:prstGeom>
        </p:spPr>
      </p:pic>
      <p:sp>
        <p:nvSpPr>
          <p:cNvPr id="18" name="矩形 17"/>
          <p:cNvSpPr/>
          <p:nvPr/>
        </p:nvSpPr>
        <p:spPr>
          <a:xfrm>
            <a:off x="2511707" y="3068782"/>
            <a:ext cx="4199923" cy="360218"/>
          </a:xfrm>
          <a:custGeom>
            <a:avLst/>
            <a:gdLst>
              <a:gd name="csX0" fmla="*/ 0 w 4199923"/>
              <a:gd name="csY0" fmla="*/ 0 h 360218"/>
              <a:gd name="csX1" fmla="*/ 557990 w 4199923"/>
              <a:gd name="csY1" fmla="*/ 0 h 360218"/>
              <a:gd name="csX2" fmla="*/ 1031981 w 4199923"/>
              <a:gd name="csY2" fmla="*/ 0 h 360218"/>
              <a:gd name="csX3" fmla="*/ 1547972 w 4199923"/>
              <a:gd name="csY3" fmla="*/ 0 h 360218"/>
              <a:gd name="csX4" fmla="*/ 2189960 w 4199923"/>
              <a:gd name="csY4" fmla="*/ 0 h 360218"/>
              <a:gd name="csX5" fmla="*/ 2747950 w 4199923"/>
              <a:gd name="csY5" fmla="*/ 0 h 360218"/>
              <a:gd name="csX6" fmla="*/ 3263940 w 4199923"/>
              <a:gd name="csY6" fmla="*/ 0 h 360218"/>
              <a:gd name="csX7" fmla="*/ 4199923 w 4199923"/>
              <a:gd name="csY7" fmla="*/ 0 h 360218"/>
              <a:gd name="csX8" fmla="*/ 4199923 w 4199923"/>
              <a:gd name="csY8" fmla="*/ 360218 h 360218"/>
              <a:gd name="csX9" fmla="*/ 3599934 w 4199923"/>
              <a:gd name="csY9" fmla="*/ 360218 h 360218"/>
              <a:gd name="csX10" fmla="*/ 3083943 w 4199923"/>
              <a:gd name="csY10" fmla="*/ 360218 h 360218"/>
              <a:gd name="csX11" fmla="*/ 2399956 w 4199923"/>
              <a:gd name="csY11" fmla="*/ 360218 h 360218"/>
              <a:gd name="csX12" fmla="*/ 1841966 w 4199923"/>
              <a:gd name="csY12" fmla="*/ 360218 h 360218"/>
              <a:gd name="csX13" fmla="*/ 1367975 w 4199923"/>
              <a:gd name="csY13" fmla="*/ 360218 h 360218"/>
              <a:gd name="csX14" fmla="*/ 725987 w 4199923"/>
              <a:gd name="csY14" fmla="*/ 360218 h 360218"/>
              <a:gd name="csX15" fmla="*/ 0 w 4199923"/>
              <a:gd name="csY15" fmla="*/ 360218 h 360218"/>
              <a:gd name="csX16" fmla="*/ 0 w 4199923"/>
              <a:gd name="csY16"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199923" h="360218" fill="none" extrusionOk="0">
                <a:moveTo>
                  <a:pt x="0" y="0"/>
                </a:moveTo>
                <a:cubicBezTo>
                  <a:pt x="244769" y="-40908"/>
                  <a:pt x="392207" y="3403"/>
                  <a:pt x="557990" y="0"/>
                </a:cubicBezTo>
                <a:cubicBezTo>
                  <a:pt x="723773" y="-3403"/>
                  <a:pt x="800396" y="22649"/>
                  <a:pt x="1031981" y="0"/>
                </a:cubicBezTo>
                <a:cubicBezTo>
                  <a:pt x="1263566" y="-22649"/>
                  <a:pt x="1430943" y="16049"/>
                  <a:pt x="1547972" y="0"/>
                </a:cubicBezTo>
                <a:cubicBezTo>
                  <a:pt x="1665001" y="-16049"/>
                  <a:pt x="1999015" y="61871"/>
                  <a:pt x="2189960" y="0"/>
                </a:cubicBezTo>
                <a:cubicBezTo>
                  <a:pt x="2380905" y="-61871"/>
                  <a:pt x="2569774" y="56645"/>
                  <a:pt x="2747950" y="0"/>
                </a:cubicBezTo>
                <a:cubicBezTo>
                  <a:pt x="2926126" y="-56645"/>
                  <a:pt x="3112644" y="7841"/>
                  <a:pt x="3263940" y="0"/>
                </a:cubicBezTo>
                <a:cubicBezTo>
                  <a:pt x="3415236" y="-7841"/>
                  <a:pt x="3990209" y="94872"/>
                  <a:pt x="4199923" y="0"/>
                </a:cubicBezTo>
                <a:cubicBezTo>
                  <a:pt x="4240692" y="136948"/>
                  <a:pt x="4195865" y="248770"/>
                  <a:pt x="4199923" y="360218"/>
                </a:cubicBezTo>
                <a:cubicBezTo>
                  <a:pt x="3903645" y="422933"/>
                  <a:pt x="3882069" y="289853"/>
                  <a:pt x="3599934" y="360218"/>
                </a:cubicBezTo>
                <a:cubicBezTo>
                  <a:pt x="3317799" y="430583"/>
                  <a:pt x="3249521" y="301986"/>
                  <a:pt x="3083943" y="360218"/>
                </a:cubicBezTo>
                <a:cubicBezTo>
                  <a:pt x="2918365" y="418450"/>
                  <a:pt x="2657953" y="357597"/>
                  <a:pt x="2399956" y="360218"/>
                </a:cubicBezTo>
                <a:cubicBezTo>
                  <a:pt x="2141959" y="362839"/>
                  <a:pt x="2036975" y="345812"/>
                  <a:pt x="1841966" y="360218"/>
                </a:cubicBezTo>
                <a:cubicBezTo>
                  <a:pt x="1646957" y="374624"/>
                  <a:pt x="1584475" y="351174"/>
                  <a:pt x="1367975" y="360218"/>
                </a:cubicBezTo>
                <a:cubicBezTo>
                  <a:pt x="1151475" y="369262"/>
                  <a:pt x="858330" y="325559"/>
                  <a:pt x="725987" y="360218"/>
                </a:cubicBezTo>
                <a:cubicBezTo>
                  <a:pt x="593644" y="394877"/>
                  <a:pt x="268708" y="304454"/>
                  <a:pt x="0" y="360218"/>
                </a:cubicBezTo>
                <a:cubicBezTo>
                  <a:pt x="-7578" y="189626"/>
                  <a:pt x="16129" y="114039"/>
                  <a:pt x="0" y="0"/>
                </a:cubicBezTo>
                <a:close/>
              </a:path>
              <a:path w="4199923" h="360218" stroke="0" extrusionOk="0">
                <a:moveTo>
                  <a:pt x="0" y="0"/>
                </a:moveTo>
                <a:cubicBezTo>
                  <a:pt x="242949" y="-49829"/>
                  <a:pt x="388541" y="38421"/>
                  <a:pt x="557990" y="0"/>
                </a:cubicBezTo>
                <a:cubicBezTo>
                  <a:pt x="727439" y="-38421"/>
                  <a:pt x="916994" y="7268"/>
                  <a:pt x="1031981" y="0"/>
                </a:cubicBezTo>
                <a:cubicBezTo>
                  <a:pt x="1146968" y="-7268"/>
                  <a:pt x="1521968" y="27022"/>
                  <a:pt x="1715969" y="0"/>
                </a:cubicBezTo>
                <a:cubicBezTo>
                  <a:pt x="1909970" y="-27022"/>
                  <a:pt x="2075289" y="43383"/>
                  <a:pt x="2273958" y="0"/>
                </a:cubicBezTo>
                <a:cubicBezTo>
                  <a:pt x="2472627" y="-43383"/>
                  <a:pt x="2635275" y="54648"/>
                  <a:pt x="2831948" y="0"/>
                </a:cubicBezTo>
                <a:cubicBezTo>
                  <a:pt x="3028621" y="-54648"/>
                  <a:pt x="3359178" y="59191"/>
                  <a:pt x="3515936" y="0"/>
                </a:cubicBezTo>
                <a:cubicBezTo>
                  <a:pt x="3672694" y="-59191"/>
                  <a:pt x="4053948" y="42075"/>
                  <a:pt x="4199923" y="0"/>
                </a:cubicBezTo>
                <a:cubicBezTo>
                  <a:pt x="4225868" y="82073"/>
                  <a:pt x="4199331" y="218166"/>
                  <a:pt x="4199923" y="360218"/>
                </a:cubicBezTo>
                <a:cubicBezTo>
                  <a:pt x="3998819" y="417475"/>
                  <a:pt x="3938894" y="318988"/>
                  <a:pt x="3683932" y="360218"/>
                </a:cubicBezTo>
                <a:cubicBezTo>
                  <a:pt x="3428970" y="401448"/>
                  <a:pt x="3212585" y="316129"/>
                  <a:pt x="3083943" y="360218"/>
                </a:cubicBezTo>
                <a:cubicBezTo>
                  <a:pt x="2955301" y="404307"/>
                  <a:pt x="2675793" y="310930"/>
                  <a:pt x="2483954" y="360218"/>
                </a:cubicBezTo>
                <a:cubicBezTo>
                  <a:pt x="2292115" y="409506"/>
                  <a:pt x="2096672" y="358236"/>
                  <a:pt x="1925965" y="360218"/>
                </a:cubicBezTo>
                <a:cubicBezTo>
                  <a:pt x="1755258" y="362200"/>
                  <a:pt x="1578640" y="286599"/>
                  <a:pt x="1241977" y="360218"/>
                </a:cubicBezTo>
                <a:cubicBezTo>
                  <a:pt x="905314" y="433837"/>
                  <a:pt x="752893" y="296119"/>
                  <a:pt x="557990" y="360218"/>
                </a:cubicBezTo>
                <a:cubicBezTo>
                  <a:pt x="363087" y="424317"/>
                  <a:pt x="190020" y="347642"/>
                  <a:pt x="0" y="360218"/>
                </a:cubicBezTo>
                <a:cubicBezTo>
                  <a:pt x="-11248" y="236472"/>
                  <a:pt x="27025" y="172085"/>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矩形 18"/>
          <p:cNvSpPr/>
          <p:nvPr/>
        </p:nvSpPr>
        <p:spPr>
          <a:xfrm>
            <a:off x="1309870" y="3423143"/>
            <a:ext cx="2729696" cy="360218"/>
          </a:xfrm>
          <a:custGeom>
            <a:avLst/>
            <a:gdLst>
              <a:gd name="csX0" fmla="*/ 0 w 2729696"/>
              <a:gd name="csY0" fmla="*/ 0 h 360218"/>
              <a:gd name="csX1" fmla="*/ 518642 w 2729696"/>
              <a:gd name="csY1" fmla="*/ 0 h 360218"/>
              <a:gd name="csX2" fmla="*/ 1064581 w 2729696"/>
              <a:gd name="csY2" fmla="*/ 0 h 360218"/>
              <a:gd name="csX3" fmla="*/ 1637818 w 2729696"/>
              <a:gd name="csY3" fmla="*/ 0 h 360218"/>
              <a:gd name="csX4" fmla="*/ 2211054 w 2729696"/>
              <a:gd name="csY4" fmla="*/ 0 h 360218"/>
              <a:gd name="csX5" fmla="*/ 2729696 w 2729696"/>
              <a:gd name="csY5" fmla="*/ 0 h 360218"/>
              <a:gd name="csX6" fmla="*/ 2729696 w 2729696"/>
              <a:gd name="csY6" fmla="*/ 360218 h 360218"/>
              <a:gd name="csX7" fmla="*/ 2129163 w 2729696"/>
              <a:gd name="csY7" fmla="*/ 360218 h 360218"/>
              <a:gd name="csX8" fmla="*/ 1528630 w 2729696"/>
              <a:gd name="csY8" fmla="*/ 360218 h 360218"/>
              <a:gd name="csX9" fmla="*/ 982691 w 2729696"/>
              <a:gd name="csY9" fmla="*/ 360218 h 360218"/>
              <a:gd name="csX10" fmla="*/ 0 w 2729696"/>
              <a:gd name="csY10" fmla="*/ 360218 h 360218"/>
              <a:gd name="csX11" fmla="*/ 0 w 2729696"/>
              <a:gd name="csY11"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2729696" h="360218" fill="none" extrusionOk="0">
                <a:moveTo>
                  <a:pt x="0" y="0"/>
                </a:moveTo>
                <a:cubicBezTo>
                  <a:pt x="112686" y="-606"/>
                  <a:pt x="301688" y="43652"/>
                  <a:pt x="518642" y="0"/>
                </a:cubicBezTo>
                <a:cubicBezTo>
                  <a:pt x="735596" y="-43652"/>
                  <a:pt x="821612" y="63392"/>
                  <a:pt x="1064581" y="0"/>
                </a:cubicBezTo>
                <a:cubicBezTo>
                  <a:pt x="1307550" y="-63392"/>
                  <a:pt x="1409910" y="6381"/>
                  <a:pt x="1637818" y="0"/>
                </a:cubicBezTo>
                <a:cubicBezTo>
                  <a:pt x="1865726" y="-6381"/>
                  <a:pt x="2075982" y="21788"/>
                  <a:pt x="2211054" y="0"/>
                </a:cubicBezTo>
                <a:cubicBezTo>
                  <a:pt x="2346126" y="-21788"/>
                  <a:pt x="2541247" y="41361"/>
                  <a:pt x="2729696" y="0"/>
                </a:cubicBezTo>
                <a:cubicBezTo>
                  <a:pt x="2737591" y="91834"/>
                  <a:pt x="2699646" y="282836"/>
                  <a:pt x="2729696" y="360218"/>
                </a:cubicBezTo>
                <a:cubicBezTo>
                  <a:pt x="2581194" y="408464"/>
                  <a:pt x="2359554" y="358431"/>
                  <a:pt x="2129163" y="360218"/>
                </a:cubicBezTo>
                <a:cubicBezTo>
                  <a:pt x="1898772" y="362005"/>
                  <a:pt x="1722281" y="352289"/>
                  <a:pt x="1528630" y="360218"/>
                </a:cubicBezTo>
                <a:cubicBezTo>
                  <a:pt x="1334979" y="368147"/>
                  <a:pt x="1142119" y="352246"/>
                  <a:pt x="982691" y="360218"/>
                </a:cubicBezTo>
                <a:cubicBezTo>
                  <a:pt x="823263" y="368190"/>
                  <a:pt x="223851" y="261316"/>
                  <a:pt x="0" y="360218"/>
                </a:cubicBezTo>
                <a:cubicBezTo>
                  <a:pt x="-23009" y="284451"/>
                  <a:pt x="14126" y="169023"/>
                  <a:pt x="0" y="0"/>
                </a:cubicBezTo>
                <a:close/>
              </a:path>
              <a:path w="2729696" h="360218" stroke="0" extrusionOk="0">
                <a:moveTo>
                  <a:pt x="0" y="0"/>
                </a:moveTo>
                <a:cubicBezTo>
                  <a:pt x="147295" y="-7357"/>
                  <a:pt x="276299" y="16343"/>
                  <a:pt x="518642" y="0"/>
                </a:cubicBezTo>
                <a:cubicBezTo>
                  <a:pt x="760985" y="-16343"/>
                  <a:pt x="766835" y="41715"/>
                  <a:pt x="982691" y="0"/>
                </a:cubicBezTo>
                <a:cubicBezTo>
                  <a:pt x="1198547" y="-41715"/>
                  <a:pt x="1351351" y="27265"/>
                  <a:pt x="1583224" y="0"/>
                </a:cubicBezTo>
                <a:cubicBezTo>
                  <a:pt x="1815097" y="-27265"/>
                  <a:pt x="1863399" y="47279"/>
                  <a:pt x="2101866" y="0"/>
                </a:cubicBezTo>
                <a:cubicBezTo>
                  <a:pt x="2340333" y="-47279"/>
                  <a:pt x="2559601" y="71223"/>
                  <a:pt x="2729696" y="0"/>
                </a:cubicBezTo>
                <a:cubicBezTo>
                  <a:pt x="2752643" y="81835"/>
                  <a:pt x="2697107" y="203880"/>
                  <a:pt x="2729696" y="360218"/>
                </a:cubicBezTo>
                <a:cubicBezTo>
                  <a:pt x="2618824" y="390749"/>
                  <a:pt x="2357168" y="313477"/>
                  <a:pt x="2183757" y="360218"/>
                </a:cubicBezTo>
                <a:cubicBezTo>
                  <a:pt x="2010346" y="406959"/>
                  <a:pt x="1720430" y="293960"/>
                  <a:pt x="1583224" y="360218"/>
                </a:cubicBezTo>
                <a:cubicBezTo>
                  <a:pt x="1446018" y="426476"/>
                  <a:pt x="1287213" y="336575"/>
                  <a:pt x="1119175" y="360218"/>
                </a:cubicBezTo>
                <a:cubicBezTo>
                  <a:pt x="951137" y="383861"/>
                  <a:pt x="798632" y="319110"/>
                  <a:pt x="573236" y="360218"/>
                </a:cubicBezTo>
                <a:cubicBezTo>
                  <a:pt x="347840" y="401326"/>
                  <a:pt x="157253" y="349140"/>
                  <a:pt x="0" y="360218"/>
                </a:cubicBezTo>
                <a:cubicBezTo>
                  <a:pt x="-39095" y="267981"/>
                  <a:pt x="35167" y="123338"/>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矩形 19"/>
          <p:cNvSpPr/>
          <p:nvPr/>
        </p:nvSpPr>
        <p:spPr>
          <a:xfrm>
            <a:off x="6366076" y="4159473"/>
            <a:ext cx="2372810" cy="360218"/>
          </a:xfrm>
          <a:custGeom>
            <a:avLst/>
            <a:gdLst>
              <a:gd name="csX0" fmla="*/ 0 w 2372810"/>
              <a:gd name="csY0" fmla="*/ 0 h 360218"/>
              <a:gd name="csX1" fmla="*/ 569474 w 2372810"/>
              <a:gd name="csY1" fmla="*/ 0 h 360218"/>
              <a:gd name="csX2" fmla="*/ 1162677 w 2372810"/>
              <a:gd name="csY2" fmla="*/ 0 h 360218"/>
              <a:gd name="csX3" fmla="*/ 1755879 w 2372810"/>
              <a:gd name="csY3" fmla="*/ 0 h 360218"/>
              <a:gd name="csX4" fmla="*/ 2372810 w 2372810"/>
              <a:gd name="csY4" fmla="*/ 0 h 360218"/>
              <a:gd name="csX5" fmla="*/ 2372810 w 2372810"/>
              <a:gd name="csY5" fmla="*/ 360218 h 360218"/>
              <a:gd name="csX6" fmla="*/ 1779608 w 2372810"/>
              <a:gd name="csY6" fmla="*/ 360218 h 360218"/>
              <a:gd name="csX7" fmla="*/ 1233861 w 2372810"/>
              <a:gd name="csY7" fmla="*/ 360218 h 360218"/>
              <a:gd name="csX8" fmla="*/ 688115 w 2372810"/>
              <a:gd name="csY8" fmla="*/ 360218 h 360218"/>
              <a:gd name="csX9" fmla="*/ 0 w 2372810"/>
              <a:gd name="csY9" fmla="*/ 360218 h 360218"/>
              <a:gd name="csX10" fmla="*/ 0 w 2372810"/>
              <a:gd name="csY10"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372810" h="360218" fill="none" extrusionOk="0">
                <a:moveTo>
                  <a:pt x="0" y="0"/>
                </a:moveTo>
                <a:cubicBezTo>
                  <a:pt x="272661" y="-24157"/>
                  <a:pt x="343753" y="6163"/>
                  <a:pt x="569474" y="0"/>
                </a:cubicBezTo>
                <a:cubicBezTo>
                  <a:pt x="795195" y="-6163"/>
                  <a:pt x="986672" y="34700"/>
                  <a:pt x="1162677" y="0"/>
                </a:cubicBezTo>
                <a:cubicBezTo>
                  <a:pt x="1338682" y="-34700"/>
                  <a:pt x="1622468" y="2802"/>
                  <a:pt x="1755879" y="0"/>
                </a:cubicBezTo>
                <a:cubicBezTo>
                  <a:pt x="1889290" y="-2802"/>
                  <a:pt x="2114468" y="44739"/>
                  <a:pt x="2372810" y="0"/>
                </a:cubicBezTo>
                <a:cubicBezTo>
                  <a:pt x="2380392" y="89591"/>
                  <a:pt x="2356690" y="239462"/>
                  <a:pt x="2372810" y="360218"/>
                </a:cubicBezTo>
                <a:cubicBezTo>
                  <a:pt x="2083925" y="397337"/>
                  <a:pt x="1937528" y="319719"/>
                  <a:pt x="1779608" y="360218"/>
                </a:cubicBezTo>
                <a:cubicBezTo>
                  <a:pt x="1621688" y="400717"/>
                  <a:pt x="1399442" y="311621"/>
                  <a:pt x="1233861" y="360218"/>
                </a:cubicBezTo>
                <a:cubicBezTo>
                  <a:pt x="1068280" y="408815"/>
                  <a:pt x="830597" y="317470"/>
                  <a:pt x="688115" y="360218"/>
                </a:cubicBezTo>
                <a:cubicBezTo>
                  <a:pt x="545633" y="402966"/>
                  <a:pt x="318714" y="281824"/>
                  <a:pt x="0" y="360218"/>
                </a:cubicBezTo>
                <a:cubicBezTo>
                  <a:pt x="-27016" y="255221"/>
                  <a:pt x="31938" y="124318"/>
                  <a:pt x="0" y="0"/>
                </a:cubicBezTo>
                <a:close/>
              </a:path>
              <a:path w="2372810" h="360218" stroke="0" extrusionOk="0">
                <a:moveTo>
                  <a:pt x="0" y="0"/>
                </a:moveTo>
                <a:cubicBezTo>
                  <a:pt x="194650" y="-9233"/>
                  <a:pt x="403959" y="26765"/>
                  <a:pt x="569474" y="0"/>
                </a:cubicBezTo>
                <a:cubicBezTo>
                  <a:pt x="734989" y="-26765"/>
                  <a:pt x="966292" y="27038"/>
                  <a:pt x="1091493" y="0"/>
                </a:cubicBezTo>
                <a:cubicBezTo>
                  <a:pt x="1216694" y="-27038"/>
                  <a:pt x="1459164" y="62426"/>
                  <a:pt x="1732151" y="0"/>
                </a:cubicBezTo>
                <a:cubicBezTo>
                  <a:pt x="2005138" y="-62426"/>
                  <a:pt x="2203391" y="3621"/>
                  <a:pt x="2372810" y="0"/>
                </a:cubicBezTo>
                <a:cubicBezTo>
                  <a:pt x="2394913" y="114017"/>
                  <a:pt x="2353995" y="250815"/>
                  <a:pt x="2372810" y="360218"/>
                </a:cubicBezTo>
                <a:cubicBezTo>
                  <a:pt x="2161689" y="417528"/>
                  <a:pt x="2037782" y="311360"/>
                  <a:pt x="1827064" y="360218"/>
                </a:cubicBezTo>
                <a:cubicBezTo>
                  <a:pt x="1616346" y="409076"/>
                  <a:pt x="1441557" y="350723"/>
                  <a:pt x="1281317" y="360218"/>
                </a:cubicBezTo>
                <a:cubicBezTo>
                  <a:pt x="1121077" y="369713"/>
                  <a:pt x="828522" y="308617"/>
                  <a:pt x="640659" y="360218"/>
                </a:cubicBezTo>
                <a:cubicBezTo>
                  <a:pt x="452796" y="411819"/>
                  <a:pt x="273620" y="340363"/>
                  <a:pt x="0" y="360218"/>
                </a:cubicBezTo>
                <a:cubicBezTo>
                  <a:pt x="-15397" y="198795"/>
                  <a:pt x="11828" y="148300"/>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矩形 20"/>
          <p:cNvSpPr/>
          <p:nvPr/>
        </p:nvSpPr>
        <p:spPr>
          <a:xfrm>
            <a:off x="3586702" y="1802452"/>
            <a:ext cx="2779373" cy="360218"/>
          </a:xfrm>
          <a:custGeom>
            <a:avLst/>
            <a:gdLst>
              <a:gd name="csX0" fmla="*/ 0 w 2779373"/>
              <a:gd name="csY0" fmla="*/ 0 h 360218"/>
              <a:gd name="csX1" fmla="*/ 528081 w 2779373"/>
              <a:gd name="csY1" fmla="*/ 0 h 360218"/>
              <a:gd name="csX2" fmla="*/ 1083955 w 2779373"/>
              <a:gd name="csY2" fmla="*/ 0 h 360218"/>
              <a:gd name="csX3" fmla="*/ 1667624 w 2779373"/>
              <a:gd name="csY3" fmla="*/ 0 h 360218"/>
              <a:gd name="csX4" fmla="*/ 2251292 w 2779373"/>
              <a:gd name="csY4" fmla="*/ 0 h 360218"/>
              <a:gd name="csX5" fmla="*/ 2779373 w 2779373"/>
              <a:gd name="csY5" fmla="*/ 0 h 360218"/>
              <a:gd name="csX6" fmla="*/ 2779373 w 2779373"/>
              <a:gd name="csY6" fmla="*/ 360218 h 360218"/>
              <a:gd name="csX7" fmla="*/ 2167911 w 2779373"/>
              <a:gd name="csY7" fmla="*/ 360218 h 360218"/>
              <a:gd name="csX8" fmla="*/ 1556449 w 2779373"/>
              <a:gd name="csY8" fmla="*/ 360218 h 360218"/>
              <a:gd name="csX9" fmla="*/ 1000574 w 2779373"/>
              <a:gd name="csY9" fmla="*/ 360218 h 360218"/>
              <a:gd name="csX10" fmla="*/ 0 w 2779373"/>
              <a:gd name="csY10" fmla="*/ 360218 h 360218"/>
              <a:gd name="csX11" fmla="*/ 0 w 2779373"/>
              <a:gd name="csY11"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2779373" h="360218" fill="none" extrusionOk="0">
                <a:moveTo>
                  <a:pt x="0" y="0"/>
                </a:moveTo>
                <a:cubicBezTo>
                  <a:pt x="241604" y="-23655"/>
                  <a:pt x="369989" y="50570"/>
                  <a:pt x="528081" y="0"/>
                </a:cubicBezTo>
                <a:cubicBezTo>
                  <a:pt x="686173" y="-50570"/>
                  <a:pt x="898199" y="61088"/>
                  <a:pt x="1083955" y="0"/>
                </a:cubicBezTo>
                <a:cubicBezTo>
                  <a:pt x="1269711" y="-61088"/>
                  <a:pt x="1468378" y="29574"/>
                  <a:pt x="1667624" y="0"/>
                </a:cubicBezTo>
                <a:cubicBezTo>
                  <a:pt x="1866870" y="-29574"/>
                  <a:pt x="1982573" y="34315"/>
                  <a:pt x="2251292" y="0"/>
                </a:cubicBezTo>
                <a:cubicBezTo>
                  <a:pt x="2520011" y="-34315"/>
                  <a:pt x="2522160" y="55719"/>
                  <a:pt x="2779373" y="0"/>
                </a:cubicBezTo>
                <a:cubicBezTo>
                  <a:pt x="2787268" y="91834"/>
                  <a:pt x="2749323" y="282836"/>
                  <a:pt x="2779373" y="360218"/>
                </a:cubicBezTo>
                <a:cubicBezTo>
                  <a:pt x="2507467" y="393168"/>
                  <a:pt x="2408009" y="316508"/>
                  <a:pt x="2167911" y="360218"/>
                </a:cubicBezTo>
                <a:cubicBezTo>
                  <a:pt x="1927813" y="403928"/>
                  <a:pt x="1766312" y="353857"/>
                  <a:pt x="1556449" y="360218"/>
                </a:cubicBezTo>
                <a:cubicBezTo>
                  <a:pt x="1346586" y="366579"/>
                  <a:pt x="1181500" y="314869"/>
                  <a:pt x="1000574" y="360218"/>
                </a:cubicBezTo>
                <a:cubicBezTo>
                  <a:pt x="819648" y="405567"/>
                  <a:pt x="452671" y="247263"/>
                  <a:pt x="0" y="360218"/>
                </a:cubicBezTo>
                <a:cubicBezTo>
                  <a:pt x="-23009" y="284451"/>
                  <a:pt x="14126" y="169023"/>
                  <a:pt x="0" y="0"/>
                </a:cubicBezTo>
                <a:close/>
              </a:path>
              <a:path w="2779373" h="360218" stroke="0" extrusionOk="0">
                <a:moveTo>
                  <a:pt x="0" y="0"/>
                </a:moveTo>
                <a:cubicBezTo>
                  <a:pt x="255024" y="-53338"/>
                  <a:pt x="295613" y="22211"/>
                  <a:pt x="528081" y="0"/>
                </a:cubicBezTo>
                <a:cubicBezTo>
                  <a:pt x="760549" y="-22211"/>
                  <a:pt x="795960" y="6302"/>
                  <a:pt x="1000574" y="0"/>
                </a:cubicBezTo>
                <a:cubicBezTo>
                  <a:pt x="1205188" y="-6302"/>
                  <a:pt x="1401683" y="25563"/>
                  <a:pt x="1612036" y="0"/>
                </a:cubicBezTo>
                <a:cubicBezTo>
                  <a:pt x="1822389" y="-25563"/>
                  <a:pt x="1909009" y="43700"/>
                  <a:pt x="2140117" y="0"/>
                </a:cubicBezTo>
                <a:cubicBezTo>
                  <a:pt x="2371225" y="-43700"/>
                  <a:pt x="2620480" y="15038"/>
                  <a:pt x="2779373" y="0"/>
                </a:cubicBezTo>
                <a:cubicBezTo>
                  <a:pt x="2802320" y="81835"/>
                  <a:pt x="2746784" y="203880"/>
                  <a:pt x="2779373" y="360218"/>
                </a:cubicBezTo>
                <a:cubicBezTo>
                  <a:pt x="2560631" y="413509"/>
                  <a:pt x="2411465" y="309933"/>
                  <a:pt x="2223498" y="360218"/>
                </a:cubicBezTo>
                <a:cubicBezTo>
                  <a:pt x="2035531" y="410503"/>
                  <a:pt x="1876479" y="294617"/>
                  <a:pt x="1612036" y="360218"/>
                </a:cubicBezTo>
                <a:cubicBezTo>
                  <a:pt x="1347593" y="425819"/>
                  <a:pt x="1299097" y="340466"/>
                  <a:pt x="1139543" y="360218"/>
                </a:cubicBezTo>
                <a:cubicBezTo>
                  <a:pt x="979989" y="379970"/>
                  <a:pt x="763940" y="342885"/>
                  <a:pt x="583668" y="360218"/>
                </a:cubicBezTo>
                <a:cubicBezTo>
                  <a:pt x="403397" y="377551"/>
                  <a:pt x="262287" y="297999"/>
                  <a:pt x="0" y="360218"/>
                </a:cubicBezTo>
                <a:cubicBezTo>
                  <a:pt x="-39095" y="267981"/>
                  <a:pt x="35167" y="123338"/>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26" name="直线箭头连接符 25"/>
          <p:cNvCxnSpPr/>
          <p:nvPr/>
        </p:nvCxnSpPr>
        <p:spPr>
          <a:xfrm>
            <a:off x="5011838" y="2187615"/>
            <a:ext cx="0" cy="881167"/>
          </a:xfrm>
          <a:prstGeom prst="straightConnector1">
            <a:avLst/>
          </a:prstGeom>
          <a:ln w="38100">
            <a:solidFill>
              <a:srgbClr val="27994D"/>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线箭头连接符 26"/>
          <p:cNvCxnSpPr>
            <a:endCxn id="19" idx="0"/>
          </p:cNvCxnSpPr>
          <p:nvPr/>
        </p:nvCxnSpPr>
        <p:spPr>
          <a:xfrm flipH="1">
            <a:off x="2674718" y="2162670"/>
            <a:ext cx="2327474" cy="1260473"/>
          </a:xfrm>
          <a:prstGeom prst="straightConnector1">
            <a:avLst/>
          </a:prstGeom>
          <a:ln w="38100">
            <a:solidFill>
              <a:srgbClr val="27994D"/>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线箭头连接符 28"/>
          <p:cNvCxnSpPr>
            <a:endCxn id="20" idx="0"/>
          </p:cNvCxnSpPr>
          <p:nvPr/>
        </p:nvCxnSpPr>
        <p:spPr>
          <a:xfrm>
            <a:off x="5011838" y="2187615"/>
            <a:ext cx="2540643" cy="1971858"/>
          </a:xfrm>
          <a:prstGeom prst="straightConnector1">
            <a:avLst/>
          </a:prstGeom>
          <a:ln w="38100">
            <a:solidFill>
              <a:srgbClr val="27994D"/>
            </a:solidFill>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6497735" y="1427957"/>
            <a:ext cx="6198242" cy="369332"/>
          </a:xfrm>
          <a:prstGeom prst="rect">
            <a:avLst/>
          </a:prstGeom>
          <a:noFill/>
        </p:spPr>
        <p:txBody>
          <a:bodyPr wrap="square">
            <a:spAutoFit/>
          </a:bodyPr>
          <a:lstStyle/>
          <a:p>
            <a:r>
              <a:rPr lang="zh-CN" altLang="en-US" dirty="0"/>
              <a:t>将韵语与其他技巧比较</a:t>
            </a:r>
            <a:endParaRPr lang="zh-CN" altLang="en-US" dirty="0"/>
          </a:p>
        </p:txBody>
      </p:sp>
      <p:sp>
        <p:nvSpPr>
          <p:cNvPr id="35" name="文本框 34"/>
          <p:cNvSpPr txBox="1"/>
          <p:nvPr/>
        </p:nvSpPr>
        <p:spPr>
          <a:xfrm>
            <a:off x="6637118" y="2187211"/>
            <a:ext cx="6285052" cy="369332"/>
          </a:xfrm>
          <a:prstGeom prst="rect">
            <a:avLst/>
          </a:prstGeom>
          <a:noFill/>
        </p:spPr>
        <p:txBody>
          <a:bodyPr wrap="square">
            <a:spAutoFit/>
          </a:bodyPr>
          <a:lstStyle/>
          <a:p>
            <a:r>
              <a:rPr lang="zh-CN" altLang="en-US" dirty="0"/>
              <a:t>证明哥伦布是伟大的探险家</a:t>
            </a:r>
            <a:endParaRPr lang="zh-CN" altLang="en-US" dirty="0"/>
          </a:p>
        </p:txBody>
      </p:sp>
      <p:sp>
        <p:nvSpPr>
          <p:cNvPr id="37" name="文本框 36"/>
          <p:cNvSpPr txBox="1"/>
          <p:nvPr/>
        </p:nvSpPr>
        <p:spPr>
          <a:xfrm>
            <a:off x="6637118" y="2571210"/>
            <a:ext cx="6476034" cy="369332"/>
          </a:xfrm>
          <a:prstGeom prst="rect">
            <a:avLst/>
          </a:prstGeom>
          <a:noFill/>
        </p:spPr>
        <p:txBody>
          <a:bodyPr wrap="square">
            <a:spAutoFit/>
          </a:bodyPr>
          <a:lstStyle/>
          <a:p>
            <a:r>
              <a:rPr lang="zh-CN" altLang="en-US" dirty="0"/>
              <a:t>解释历史事件的重要性（偏离主题）</a:t>
            </a:r>
            <a:endParaRPr lang="zh-CN" altLang="en-US" dirty="0"/>
          </a:p>
        </p:txBody>
      </p:sp>
      <p:grpSp>
        <p:nvGrpSpPr>
          <p:cNvPr id="38" name="组合 37"/>
          <p:cNvGrpSpPr/>
          <p:nvPr/>
        </p:nvGrpSpPr>
        <p:grpSpPr>
          <a:xfrm>
            <a:off x="514599" y="1727437"/>
            <a:ext cx="525193" cy="453674"/>
            <a:chOff x="7122895" y="4497021"/>
            <a:chExt cx="517585" cy="557231"/>
          </a:xfrm>
        </p:grpSpPr>
        <p:sp>
          <p:nvSpPr>
            <p:cNvPr id="39" name="椭圆 38"/>
            <p:cNvSpPr/>
            <p:nvPr/>
          </p:nvSpPr>
          <p:spPr>
            <a:xfrm>
              <a:off x="7122895" y="4515101"/>
              <a:ext cx="517585" cy="53915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L 形 39"/>
            <p:cNvSpPr/>
            <p:nvPr/>
          </p:nvSpPr>
          <p:spPr>
            <a:xfrm rot="18161197">
              <a:off x="7229492" y="4594569"/>
              <a:ext cx="414068" cy="218971"/>
            </a:xfrm>
            <a:prstGeom prst="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linds(horizont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linds(horizontal)">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blinds(horizontal)">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linds(horizontal)">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checkerboard(across)">
                                      <p:cBhvr>
                                        <p:cTn id="42" dur="500"/>
                                        <p:tgtEl>
                                          <p:spTgt spid="38"/>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dissolv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checkerboard(across)">
                                      <p:cBhvr>
                                        <p:cTn id="52" dur="500"/>
                                        <p:tgtEl>
                                          <p:spTgt spid="33"/>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checkerboard(across)">
                                      <p:cBhvr>
                                        <p:cTn id="57" dur="500"/>
                                        <p:tgtEl>
                                          <p:spTgt spid="35"/>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checkerboard(across)">
                                      <p:cBhvr>
                                        <p:cTn id="6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animBg="1"/>
      <p:bldP spid="19" grpId="0" animBg="1"/>
      <p:bldP spid="20" grpId="0" animBg="1"/>
      <p:bldP spid="21" grpId="0" animBg="1"/>
      <p:bldP spid="33" grpId="0"/>
      <p:bldP spid="35" grpId="0"/>
      <p:bldP spid="3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p:cNvSpPr txBox="1">
            <a:spLocks noGrp="1"/>
          </p:cNvSpPr>
          <p:nvPr>
            <p:ph type="body" sz="quarter" idx="10"/>
          </p:nvPr>
        </p:nvSpPr>
        <p:spPr>
          <a:xfrm>
            <a:off x="1188085" y="505758"/>
            <a:ext cx="5523545" cy="535531"/>
          </a:xfrm>
          <a:noFill/>
        </p:spPr>
        <p:txBody>
          <a:bodyPr wrap="square">
            <a:spAutoFit/>
          </a:bodyPr>
          <a:lstStyle/>
          <a:p>
            <a:r>
              <a:rPr lang="en-US" altLang="zh-CN" dirty="0"/>
              <a:t>Reading</a:t>
            </a:r>
            <a:r>
              <a:rPr lang="zh-CN" altLang="en-US" dirty="0"/>
              <a:t> </a:t>
            </a:r>
            <a:r>
              <a:rPr lang="en-US" altLang="zh-CN" dirty="0"/>
              <a:t>comprehension</a:t>
            </a:r>
            <a:r>
              <a:rPr lang="zh-CN" altLang="en-US" dirty="0"/>
              <a:t> </a:t>
            </a:r>
            <a:r>
              <a:rPr lang="en-US" altLang="zh-CN" dirty="0"/>
              <a:t>C</a:t>
            </a:r>
            <a:endParaRPr lang="zh-CN" altLang="en-US" dirty="0"/>
          </a:p>
        </p:txBody>
      </p:sp>
      <p:sp>
        <p:nvSpPr>
          <p:cNvPr id="3" name="文本框 2"/>
          <p:cNvSpPr txBox="1"/>
          <p:nvPr/>
        </p:nvSpPr>
        <p:spPr>
          <a:xfrm>
            <a:off x="250783" y="1040856"/>
            <a:ext cx="11690429" cy="1665841"/>
          </a:xfrm>
          <a:prstGeom prst="rect">
            <a:avLst/>
          </a:prstGeom>
          <a:noFill/>
        </p:spPr>
        <p:txBody>
          <a:bodyPr wrap="square">
            <a:spAutoFit/>
          </a:bodyPr>
          <a:lstStyle/>
          <a:p>
            <a:pPr algn="just">
              <a:lnSpc>
                <a:spcPct val="103000"/>
              </a:lnSpc>
              <a:buNone/>
              <a:tabLst>
                <a:tab pos="1466850" algn="l"/>
                <a:tab pos="4064000" algn="l"/>
              </a:tabLst>
            </a:pPr>
            <a:r>
              <a:rPr lang="en-US" altLang="zh-CN" sz="2000" kern="0"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30. </a:t>
            </a:r>
            <a:r>
              <a:rPr lang="en-US" altLang="zh-CN" sz="2000" kern="100" dirty="0">
                <a:effectLst/>
                <a:latin typeface="Calibri" panose="020F0502020204030204" pitchFamily="34" charset="0"/>
                <a:ea typeface="宋体" panose="02010600030101010101" pitchFamily="2" charset="-122"/>
                <a:cs typeface="Calibri" panose="020F0502020204030204" pitchFamily="34" charset="0"/>
              </a:rPr>
              <a:t>Which of the following is an example of a </a:t>
            </a:r>
            <a:r>
              <a:rPr lang="en-US" altLang="zh-CN" sz="2000" kern="100" dirty="0">
                <a:effectLst/>
                <a:highlight>
                  <a:srgbClr val="FFFF00"/>
                </a:highlight>
                <a:latin typeface="Calibri" panose="020F0502020204030204" pitchFamily="34" charset="0"/>
                <a:ea typeface="宋体" panose="02010600030101010101" pitchFamily="2" charset="-122"/>
                <a:cs typeface="Calibri" panose="020F0502020204030204" pitchFamily="34" charset="0"/>
              </a:rPr>
              <a:t>sentence mnemonic</a:t>
            </a:r>
            <a:r>
              <a:rPr lang="en-US" altLang="zh-CN" sz="2000" kern="100" dirty="0">
                <a:effectLst/>
                <a:latin typeface="Calibri" panose="020F0502020204030204" pitchFamily="34" charset="0"/>
                <a:ea typeface="宋体" panose="02010600030101010101" pitchFamily="2" charset="-122"/>
                <a:cs typeface="Calibri" panose="020F0502020204030204" pitchFamily="34" charset="0"/>
              </a:rPr>
              <a:t>?</a:t>
            </a:r>
            <a:endParaRPr lang="zh-CN" altLang="zh-CN" sz="2000" kern="100" dirty="0">
              <a:effectLst/>
              <a:latin typeface="Calibri" panose="020F0502020204030204" pitchFamily="34" charset="0"/>
              <a:ea typeface="宋体" panose="02010600030101010101" pitchFamily="2" charset="-122"/>
              <a:cs typeface="Calibri" panose="020F0502020204030204" pitchFamily="34" charset="0"/>
            </a:endParaRPr>
          </a:p>
          <a:p>
            <a:pPr indent="202565" algn="just">
              <a:lnSpc>
                <a:spcPct val="103000"/>
              </a:lnSpc>
              <a:buNone/>
              <a:tabLst>
                <a:tab pos="1466850" algn="l"/>
                <a:tab pos="4064000" algn="l"/>
              </a:tabLst>
            </a:pPr>
            <a:r>
              <a:rPr lang="en-US" altLang="zh-CN" sz="2000" kern="100" dirty="0">
                <a:effectLst/>
                <a:latin typeface="Calibri" panose="020F0502020204030204" pitchFamily="34" charset="0"/>
                <a:ea typeface="宋体" panose="02010600030101010101" pitchFamily="2" charset="-122"/>
                <a:cs typeface="Calibri" panose="020F0502020204030204" pitchFamily="34" charset="0"/>
              </a:rPr>
              <a:t>A. “</a:t>
            </a:r>
            <a:r>
              <a:rPr lang="en-US" altLang="zh-CN" sz="2000" kern="0"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In </a:t>
            </a:r>
            <a:r>
              <a:rPr lang="en-US" altLang="zh-CN" sz="2000" kern="100" dirty="0">
                <a:effectLst/>
                <a:latin typeface="Calibri" panose="020F0502020204030204" pitchFamily="34" charset="0"/>
                <a:ea typeface="宋体" panose="02010600030101010101" pitchFamily="2" charset="-122"/>
                <a:cs typeface="Calibri" panose="020F0502020204030204" pitchFamily="34" charset="0"/>
              </a:rPr>
              <a:t>1066, the Normans did fix” rhymes the year of the Norman Conquest.</a:t>
            </a:r>
            <a:endParaRPr lang="zh-CN" altLang="zh-CN" sz="2000" kern="100" dirty="0">
              <a:effectLst/>
              <a:latin typeface="Calibri" panose="020F0502020204030204" pitchFamily="34" charset="0"/>
              <a:ea typeface="宋体" panose="02010600030101010101" pitchFamily="2" charset="-122"/>
              <a:cs typeface="Calibri" panose="020F0502020204030204" pitchFamily="34" charset="0"/>
            </a:endParaRPr>
          </a:p>
          <a:p>
            <a:pPr indent="202565" algn="just">
              <a:lnSpc>
                <a:spcPct val="103000"/>
              </a:lnSpc>
              <a:buNone/>
              <a:tabLst>
                <a:tab pos="1466850" algn="l"/>
                <a:tab pos="4064000" algn="l"/>
              </a:tabLst>
            </a:pPr>
            <a:r>
              <a:rPr lang="en-US" altLang="zh-CN" sz="2000" kern="100" dirty="0">
                <a:effectLst/>
                <a:latin typeface="Calibri" panose="020F0502020204030204" pitchFamily="34" charset="0"/>
                <a:ea typeface="宋体" panose="02010600030101010101" pitchFamily="2" charset="-122"/>
                <a:cs typeface="Calibri" panose="020F0502020204030204" pitchFamily="34" charset="0"/>
              </a:rPr>
              <a:t>B. “</a:t>
            </a:r>
            <a:r>
              <a:rPr lang="en-US" altLang="zh-CN" sz="2000" kern="0"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George’s </a:t>
            </a:r>
            <a:r>
              <a:rPr lang="en-US" altLang="zh-CN" sz="2000" kern="100" dirty="0">
                <a:effectLst/>
                <a:latin typeface="Calibri" panose="020F0502020204030204" pitchFamily="34" charset="0"/>
                <a:ea typeface="宋体" panose="02010600030101010101" pitchFamily="2" charset="-122"/>
                <a:cs typeface="Calibri" panose="020F0502020204030204" pitchFamily="34" charset="0"/>
              </a:rPr>
              <a:t>elderly old grandfather rode a pig home yesterday” helps spell “geography”.</a:t>
            </a:r>
            <a:endParaRPr lang="zh-CN" altLang="zh-CN" sz="2000" kern="100" dirty="0">
              <a:effectLst/>
              <a:latin typeface="Calibri" panose="020F0502020204030204" pitchFamily="34" charset="0"/>
              <a:ea typeface="宋体" panose="02010600030101010101" pitchFamily="2" charset="-122"/>
              <a:cs typeface="Calibri" panose="020F0502020204030204" pitchFamily="34" charset="0"/>
            </a:endParaRPr>
          </a:p>
          <a:p>
            <a:pPr indent="202565" algn="just">
              <a:lnSpc>
                <a:spcPct val="103000"/>
              </a:lnSpc>
              <a:buNone/>
              <a:tabLst>
                <a:tab pos="1466850" algn="l"/>
                <a:tab pos="4064000" algn="l"/>
              </a:tabLst>
            </a:pPr>
            <a:r>
              <a:rPr lang="en-US" altLang="zh-CN" sz="2000" kern="100" dirty="0">
                <a:effectLst/>
                <a:latin typeface="Calibri" panose="020F0502020204030204" pitchFamily="34" charset="0"/>
                <a:ea typeface="宋体" panose="02010600030101010101" pitchFamily="2" charset="-122"/>
                <a:cs typeface="Calibri" panose="020F0502020204030204" pitchFamily="34" charset="0"/>
              </a:rPr>
              <a:t>C. “</a:t>
            </a:r>
            <a:r>
              <a:rPr lang="en-US" altLang="zh-CN" sz="2000" kern="0"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My </a:t>
            </a:r>
            <a:r>
              <a:rPr lang="en-US" altLang="zh-CN" sz="2000" kern="100" dirty="0">
                <a:effectLst/>
                <a:latin typeface="Calibri" panose="020F0502020204030204" pitchFamily="34" charset="0"/>
                <a:ea typeface="宋体" panose="02010600030101010101" pitchFamily="2" charset="-122"/>
                <a:cs typeface="Calibri" panose="020F0502020204030204" pitchFamily="34" charset="0"/>
              </a:rPr>
              <a:t>very educated mother just served us noodles” helps remember the order of planets.</a:t>
            </a:r>
            <a:endParaRPr lang="zh-CN" altLang="zh-CN" sz="2000" kern="100" dirty="0">
              <a:effectLst/>
              <a:latin typeface="Calibri" panose="020F0502020204030204" pitchFamily="34" charset="0"/>
              <a:ea typeface="宋体" panose="02010600030101010101" pitchFamily="2" charset="-122"/>
              <a:cs typeface="Calibri" panose="020F0502020204030204" pitchFamily="34" charset="0"/>
            </a:endParaRPr>
          </a:p>
          <a:p>
            <a:pPr indent="202565" algn="just">
              <a:lnSpc>
                <a:spcPct val="103000"/>
              </a:lnSpc>
              <a:buNone/>
              <a:tabLst>
                <a:tab pos="1466850" algn="l"/>
                <a:tab pos="4064000" algn="l"/>
              </a:tabLst>
            </a:pPr>
            <a:r>
              <a:rPr lang="en-US" altLang="zh-CN" sz="2000" kern="100" dirty="0">
                <a:effectLst/>
                <a:latin typeface="Calibri" panose="020F0502020204030204" pitchFamily="34" charset="0"/>
                <a:ea typeface="宋体" panose="02010600030101010101" pitchFamily="2" charset="-122"/>
                <a:cs typeface="Calibri" panose="020F0502020204030204" pitchFamily="34" charset="0"/>
              </a:rPr>
              <a:t>D. “A </a:t>
            </a:r>
            <a:r>
              <a:rPr lang="en-US" altLang="zh-CN" sz="2000" kern="0"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stationery </a:t>
            </a:r>
            <a:r>
              <a:rPr lang="en-US" altLang="zh-CN" sz="2000" kern="100" dirty="0">
                <a:effectLst/>
                <a:latin typeface="Calibri" panose="020F0502020204030204" pitchFamily="34" charset="0"/>
                <a:ea typeface="宋体" panose="02010600030101010101" pitchFamily="2" charset="-122"/>
                <a:cs typeface="Calibri" panose="020F0502020204030204" pitchFamily="34" charset="0"/>
              </a:rPr>
              <a:t>store sells paper, while a stationary car doesn’t move” differentiates words.</a:t>
            </a:r>
            <a:endParaRPr lang="zh-CN" altLang="zh-CN" sz="2000" kern="1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7" name="文本框 6"/>
          <p:cNvSpPr txBox="1"/>
          <p:nvPr/>
        </p:nvSpPr>
        <p:spPr>
          <a:xfrm>
            <a:off x="250784" y="2975299"/>
            <a:ext cx="4980974" cy="3877280"/>
          </a:xfrm>
          <a:prstGeom prst="rect">
            <a:avLst/>
          </a:prstGeom>
          <a:noFill/>
        </p:spPr>
        <p:txBody>
          <a:bodyPr wrap="square">
            <a:spAutoFit/>
          </a:bodyPr>
          <a:lstStyle/>
          <a:p>
            <a:pPr indent="266700" algn="just">
              <a:lnSpc>
                <a:spcPct val="103000"/>
              </a:lnSpc>
              <a:buNone/>
              <a:tabLst>
                <a:tab pos="1466850" algn="l"/>
                <a:tab pos="4064000" algn="l"/>
              </a:tabLst>
            </a:pPr>
            <a:r>
              <a:rPr lang="en-US" altLang="zh-CN" sz="2000" kern="100" dirty="0">
                <a:effectLst/>
                <a:latin typeface="Times New Roman" panose="02020603050405020304" pitchFamily="18" charset="0"/>
                <a:ea typeface="宋体" panose="02010600030101010101" pitchFamily="2" charset="-122"/>
              </a:rPr>
              <a:t>⑤Sentence mnemonics are also useful. The following can help you with the difference between the words “principal” and “principle”, “A principal is your pal at school, and a principle is a belief or rule.” Or this one to help you remember the difference in spelling between “deserts” (such as the Sahara) and “desserts” (such as Tiramisu), “A dessert has two sugars so it’s sweeter, but a desert only has one.” [The two “sugars” mentioned in the sentence refer to the two </a:t>
            </a:r>
            <a:r>
              <a:rPr lang="en-US" altLang="zh-CN" sz="2000" i="1" kern="100" dirty="0">
                <a:effectLst/>
                <a:latin typeface="Times New Roman" panose="02020603050405020304" pitchFamily="18" charset="0"/>
                <a:ea typeface="宋体" panose="02010600030101010101" pitchFamily="2" charset="-122"/>
              </a:rPr>
              <a:t>s</a:t>
            </a:r>
            <a:r>
              <a:rPr lang="en-US" altLang="zh-CN" sz="2000" kern="100" dirty="0">
                <a:effectLst/>
                <a:latin typeface="Times New Roman" panose="02020603050405020304" pitchFamily="18" charset="0"/>
                <a:ea typeface="宋体" panose="02010600030101010101" pitchFamily="2" charset="-122"/>
              </a:rPr>
              <a:t>’s in the word “dessert”.] </a:t>
            </a:r>
            <a:endParaRPr lang="zh-CN" altLang="zh-CN" sz="2000" kern="100" dirty="0">
              <a:effectLst/>
              <a:latin typeface="Times New Roman" panose="02020603050405020304" pitchFamily="18" charset="0"/>
              <a:ea typeface="宋体" panose="02010600030101010101" pitchFamily="2" charset="-122"/>
            </a:endParaRPr>
          </a:p>
        </p:txBody>
      </p:sp>
      <p:pic>
        <p:nvPicPr>
          <p:cNvPr id="9" name="图片 8" descr="图示&#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231758" y="3021463"/>
            <a:ext cx="2927672" cy="1837206"/>
          </a:xfrm>
          <a:prstGeom prst="rect">
            <a:avLst/>
          </a:prstGeom>
        </p:spPr>
      </p:pic>
      <p:sp>
        <p:nvSpPr>
          <p:cNvPr id="12" name="文本框 11"/>
          <p:cNvSpPr txBox="1"/>
          <p:nvPr/>
        </p:nvSpPr>
        <p:spPr>
          <a:xfrm>
            <a:off x="250783" y="2678686"/>
            <a:ext cx="11640151" cy="369332"/>
          </a:xfrm>
          <a:prstGeom prst="rect">
            <a:avLst/>
          </a:prstGeom>
          <a:noFill/>
        </p:spPr>
        <p:txBody>
          <a:bodyPr wrap="square">
            <a:spAutoFit/>
          </a:bodyPr>
          <a:lstStyle/>
          <a:p>
            <a:pPr marL="285750" indent="-285750">
              <a:buFont typeface="Wingdings" panose="05000000000000000000" pitchFamily="2" charset="2"/>
              <a:buChar char="Ø"/>
            </a:pPr>
            <a:r>
              <a:rPr lang="zh-CN" altLang="en-US" dirty="0"/>
              <a:t>用一个完整的句子来帮助记忆某个知识点（通常是词义区别、拼写差异等）。记忆的关键在于句子本身的内容。</a:t>
            </a:r>
            <a:endParaRPr lang="zh-CN" altLang="en-US" dirty="0"/>
          </a:p>
        </p:txBody>
      </p:sp>
      <p:pic>
        <p:nvPicPr>
          <p:cNvPr id="17" name="图片 16" descr="图示&#10;&#10;AI 生成的内容可能不正确。"/>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3830" y="4890424"/>
            <a:ext cx="2895600" cy="1930400"/>
          </a:xfrm>
          <a:prstGeom prst="rect">
            <a:avLst/>
          </a:prstGeom>
        </p:spPr>
      </p:pic>
      <p:sp>
        <p:nvSpPr>
          <p:cNvPr id="18" name="矩形 17"/>
          <p:cNvSpPr/>
          <p:nvPr/>
        </p:nvSpPr>
        <p:spPr>
          <a:xfrm>
            <a:off x="2255614" y="3656429"/>
            <a:ext cx="2848821" cy="360218"/>
          </a:xfrm>
          <a:custGeom>
            <a:avLst/>
            <a:gdLst>
              <a:gd name="csX0" fmla="*/ 0 w 2848821"/>
              <a:gd name="csY0" fmla="*/ 0 h 360218"/>
              <a:gd name="csX1" fmla="*/ 541276 w 2848821"/>
              <a:gd name="csY1" fmla="*/ 0 h 360218"/>
              <a:gd name="csX2" fmla="*/ 1111040 w 2848821"/>
              <a:gd name="csY2" fmla="*/ 0 h 360218"/>
              <a:gd name="csX3" fmla="*/ 1709293 w 2848821"/>
              <a:gd name="csY3" fmla="*/ 0 h 360218"/>
              <a:gd name="csX4" fmla="*/ 2307545 w 2848821"/>
              <a:gd name="csY4" fmla="*/ 0 h 360218"/>
              <a:gd name="csX5" fmla="*/ 2848821 w 2848821"/>
              <a:gd name="csY5" fmla="*/ 0 h 360218"/>
              <a:gd name="csX6" fmla="*/ 2848821 w 2848821"/>
              <a:gd name="csY6" fmla="*/ 360218 h 360218"/>
              <a:gd name="csX7" fmla="*/ 2222080 w 2848821"/>
              <a:gd name="csY7" fmla="*/ 360218 h 360218"/>
              <a:gd name="csX8" fmla="*/ 1595340 w 2848821"/>
              <a:gd name="csY8" fmla="*/ 360218 h 360218"/>
              <a:gd name="csX9" fmla="*/ 1025576 w 2848821"/>
              <a:gd name="csY9" fmla="*/ 360218 h 360218"/>
              <a:gd name="csX10" fmla="*/ 0 w 2848821"/>
              <a:gd name="csY10" fmla="*/ 360218 h 360218"/>
              <a:gd name="csX11" fmla="*/ 0 w 2848821"/>
              <a:gd name="csY11"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2848821" h="360218" fill="none" extrusionOk="0">
                <a:moveTo>
                  <a:pt x="0" y="0"/>
                </a:moveTo>
                <a:cubicBezTo>
                  <a:pt x="245160" y="-2450"/>
                  <a:pt x="344593" y="1679"/>
                  <a:pt x="541276" y="0"/>
                </a:cubicBezTo>
                <a:cubicBezTo>
                  <a:pt x="737959" y="-1679"/>
                  <a:pt x="843991" y="29324"/>
                  <a:pt x="1111040" y="0"/>
                </a:cubicBezTo>
                <a:cubicBezTo>
                  <a:pt x="1378089" y="-29324"/>
                  <a:pt x="1457286" y="34454"/>
                  <a:pt x="1709293" y="0"/>
                </a:cubicBezTo>
                <a:cubicBezTo>
                  <a:pt x="1961300" y="-34454"/>
                  <a:pt x="2053656" y="35787"/>
                  <a:pt x="2307545" y="0"/>
                </a:cubicBezTo>
                <a:cubicBezTo>
                  <a:pt x="2561434" y="-35787"/>
                  <a:pt x="2587466" y="11652"/>
                  <a:pt x="2848821" y="0"/>
                </a:cubicBezTo>
                <a:cubicBezTo>
                  <a:pt x="2856716" y="91834"/>
                  <a:pt x="2818771" y="282836"/>
                  <a:pt x="2848821" y="360218"/>
                </a:cubicBezTo>
                <a:cubicBezTo>
                  <a:pt x="2560779" y="434106"/>
                  <a:pt x="2439421" y="335683"/>
                  <a:pt x="2222080" y="360218"/>
                </a:cubicBezTo>
                <a:cubicBezTo>
                  <a:pt x="2004739" y="384753"/>
                  <a:pt x="1731402" y="337458"/>
                  <a:pt x="1595340" y="360218"/>
                </a:cubicBezTo>
                <a:cubicBezTo>
                  <a:pt x="1459278" y="382978"/>
                  <a:pt x="1152655" y="305725"/>
                  <a:pt x="1025576" y="360218"/>
                </a:cubicBezTo>
                <a:cubicBezTo>
                  <a:pt x="898497" y="414711"/>
                  <a:pt x="372194" y="248670"/>
                  <a:pt x="0" y="360218"/>
                </a:cubicBezTo>
                <a:cubicBezTo>
                  <a:pt x="-23009" y="284451"/>
                  <a:pt x="14126" y="169023"/>
                  <a:pt x="0" y="0"/>
                </a:cubicBezTo>
                <a:close/>
              </a:path>
              <a:path w="2848821" h="360218" stroke="0" extrusionOk="0">
                <a:moveTo>
                  <a:pt x="0" y="0"/>
                </a:moveTo>
                <a:cubicBezTo>
                  <a:pt x="262165" y="-48402"/>
                  <a:pt x="299699" y="28306"/>
                  <a:pt x="541276" y="0"/>
                </a:cubicBezTo>
                <a:cubicBezTo>
                  <a:pt x="782853" y="-28306"/>
                  <a:pt x="886239" y="32585"/>
                  <a:pt x="1025576" y="0"/>
                </a:cubicBezTo>
                <a:cubicBezTo>
                  <a:pt x="1164913" y="-32585"/>
                  <a:pt x="1359103" y="35189"/>
                  <a:pt x="1652316" y="0"/>
                </a:cubicBezTo>
                <a:cubicBezTo>
                  <a:pt x="1945529" y="-35189"/>
                  <a:pt x="1970779" y="37501"/>
                  <a:pt x="2193592" y="0"/>
                </a:cubicBezTo>
                <a:cubicBezTo>
                  <a:pt x="2416405" y="-37501"/>
                  <a:pt x="2522565" y="77780"/>
                  <a:pt x="2848821" y="0"/>
                </a:cubicBezTo>
                <a:cubicBezTo>
                  <a:pt x="2871768" y="81835"/>
                  <a:pt x="2816232" y="203880"/>
                  <a:pt x="2848821" y="360218"/>
                </a:cubicBezTo>
                <a:cubicBezTo>
                  <a:pt x="2586045" y="401015"/>
                  <a:pt x="2548492" y="350985"/>
                  <a:pt x="2279057" y="360218"/>
                </a:cubicBezTo>
                <a:cubicBezTo>
                  <a:pt x="2009622" y="369451"/>
                  <a:pt x="1813481" y="352460"/>
                  <a:pt x="1652316" y="360218"/>
                </a:cubicBezTo>
                <a:cubicBezTo>
                  <a:pt x="1491151" y="367976"/>
                  <a:pt x="1331066" y="346072"/>
                  <a:pt x="1168017" y="360218"/>
                </a:cubicBezTo>
                <a:cubicBezTo>
                  <a:pt x="1004968" y="374364"/>
                  <a:pt x="816451" y="305512"/>
                  <a:pt x="598252" y="360218"/>
                </a:cubicBezTo>
                <a:cubicBezTo>
                  <a:pt x="380054" y="414924"/>
                  <a:pt x="174696" y="294691"/>
                  <a:pt x="0" y="360218"/>
                </a:cubicBezTo>
                <a:cubicBezTo>
                  <a:pt x="-39095" y="267981"/>
                  <a:pt x="35167" y="123338"/>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矩形 18"/>
          <p:cNvSpPr/>
          <p:nvPr/>
        </p:nvSpPr>
        <p:spPr>
          <a:xfrm>
            <a:off x="1316860" y="4890424"/>
            <a:ext cx="1032801" cy="360218"/>
          </a:xfrm>
          <a:custGeom>
            <a:avLst/>
            <a:gdLst>
              <a:gd name="csX0" fmla="*/ 0 w 1032801"/>
              <a:gd name="csY0" fmla="*/ 0 h 360218"/>
              <a:gd name="csX1" fmla="*/ 537057 w 1032801"/>
              <a:gd name="csY1" fmla="*/ 0 h 360218"/>
              <a:gd name="csX2" fmla="*/ 1032801 w 1032801"/>
              <a:gd name="csY2" fmla="*/ 0 h 360218"/>
              <a:gd name="csX3" fmla="*/ 1032801 w 1032801"/>
              <a:gd name="csY3" fmla="*/ 360218 h 360218"/>
              <a:gd name="csX4" fmla="*/ 526729 w 1032801"/>
              <a:gd name="csY4" fmla="*/ 360218 h 360218"/>
              <a:gd name="csX5" fmla="*/ 0 w 1032801"/>
              <a:gd name="csY5" fmla="*/ 360218 h 360218"/>
              <a:gd name="csX6" fmla="*/ 0 w 1032801"/>
              <a:gd name="csY6" fmla="*/ 0 h 360218"/>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32801" h="360218" fill="none" extrusionOk="0">
                <a:moveTo>
                  <a:pt x="0" y="0"/>
                </a:moveTo>
                <a:cubicBezTo>
                  <a:pt x="123670" y="-54615"/>
                  <a:pt x="349516" y="8458"/>
                  <a:pt x="537057" y="0"/>
                </a:cubicBezTo>
                <a:cubicBezTo>
                  <a:pt x="724598" y="-8458"/>
                  <a:pt x="822192" y="37118"/>
                  <a:pt x="1032801" y="0"/>
                </a:cubicBezTo>
                <a:cubicBezTo>
                  <a:pt x="1075400" y="115717"/>
                  <a:pt x="1012848" y="186721"/>
                  <a:pt x="1032801" y="360218"/>
                </a:cubicBezTo>
                <a:cubicBezTo>
                  <a:pt x="881294" y="393694"/>
                  <a:pt x="640562" y="307440"/>
                  <a:pt x="526729" y="360218"/>
                </a:cubicBezTo>
                <a:cubicBezTo>
                  <a:pt x="412896" y="412996"/>
                  <a:pt x="250432" y="316570"/>
                  <a:pt x="0" y="360218"/>
                </a:cubicBezTo>
                <a:cubicBezTo>
                  <a:pt x="-42335" y="272057"/>
                  <a:pt x="5213" y="94152"/>
                  <a:pt x="0" y="0"/>
                </a:cubicBezTo>
                <a:close/>
              </a:path>
              <a:path w="1032801" h="360218" stroke="0" extrusionOk="0">
                <a:moveTo>
                  <a:pt x="0" y="0"/>
                </a:moveTo>
                <a:cubicBezTo>
                  <a:pt x="171733" y="-55383"/>
                  <a:pt x="321955" y="36010"/>
                  <a:pt x="506072" y="0"/>
                </a:cubicBezTo>
                <a:cubicBezTo>
                  <a:pt x="690189" y="-36010"/>
                  <a:pt x="785936" y="37949"/>
                  <a:pt x="1032801" y="0"/>
                </a:cubicBezTo>
                <a:cubicBezTo>
                  <a:pt x="1054986" y="134954"/>
                  <a:pt x="1020252" y="190351"/>
                  <a:pt x="1032801" y="360218"/>
                </a:cubicBezTo>
                <a:cubicBezTo>
                  <a:pt x="874074" y="401242"/>
                  <a:pt x="636234" y="325479"/>
                  <a:pt x="516401" y="360218"/>
                </a:cubicBezTo>
                <a:cubicBezTo>
                  <a:pt x="396568" y="394957"/>
                  <a:pt x="250816" y="311954"/>
                  <a:pt x="0" y="360218"/>
                </a:cubicBezTo>
                <a:cubicBezTo>
                  <a:pt x="-36965" y="252212"/>
                  <a:pt x="17281" y="170079"/>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矩形 19"/>
          <p:cNvSpPr/>
          <p:nvPr/>
        </p:nvSpPr>
        <p:spPr>
          <a:xfrm>
            <a:off x="415964" y="5158571"/>
            <a:ext cx="1032801" cy="360218"/>
          </a:xfrm>
          <a:custGeom>
            <a:avLst/>
            <a:gdLst>
              <a:gd name="csX0" fmla="*/ 0 w 1032801"/>
              <a:gd name="csY0" fmla="*/ 0 h 360218"/>
              <a:gd name="csX1" fmla="*/ 537057 w 1032801"/>
              <a:gd name="csY1" fmla="*/ 0 h 360218"/>
              <a:gd name="csX2" fmla="*/ 1032801 w 1032801"/>
              <a:gd name="csY2" fmla="*/ 0 h 360218"/>
              <a:gd name="csX3" fmla="*/ 1032801 w 1032801"/>
              <a:gd name="csY3" fmla="*/ 360218 h 360218"/>
              <a:gd name="csX4" fmla="*/ 526729 w 1032801"/>
              <a:gd name="csY4" fmla="*/ 360218 h 360218"/>
              <a:gd name="csX5" fmla="*/ 0 w 1032801"/>
              <a:gd name="csY5" fmla="*/ 360218 h 360218"/>
              <a:gd name="csX6" fmla="*/ 0 w 1032801"/>
              <a:gd name="csY6" fmla="*/ 0 h 360218"/>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32801" h="360218" fill="none" extrusionOk="0">
                <a:moveTo>
                  <a:pt x="0" y="0"/>
                </a:moveTo>
                <a:cubicBezTo>
                  <a:pt x="123670" y="-54615"/>
                  <a:pt x="349516" y="8458"/>
                  <a:pt x="537057" y="0"/>
                </a:cubicBezTo>
                <a:cubicBezTo>
                  <a:pt x="724598" y="-8458"/>
                  <a:pt x="822192" y="37118"/>
                  <a:pt x="1032801" y="0"/>
                </a:cubicBezTo>
                <a:cubicBezTo>
                  <a:pt x="1075400" y="115717"/>
                  <a:pt x="1012848" y="186721"/>
                  <a:pt x="1032801" y="360218"/>
                </a:cubicBezTo>
                <a:cubicBezTo>
                  <a:pt x="881294" y="393694"/>
                  <a:pt x="640562" y="307440"/>
                  <a:pt x="526729" y="360218"/>
                </a:cubicBezTo>
                <a:cubicBezTo>
                  <a:pt x="412896" y="412996"/>
                  <a:pt x="250432" y="316570"/>
                  <a:pt x="0" y="360218"/>
                </a:cubicBezTo>
                <a:cubicBezTo>
                  <a:pt x="-42335" y="272057"/>
                  <a:pt x="5213" y="94152"/>
                  <a:pt x="0" y="0"/>
                </a:cubicBezTo>
                <a:close/>
              </a:path>
              <a:path w="1032801" h="360218" stroke="0" extrusionOk="0">
                <a:moveTo>
                  <a:pt x="0" y="0"/>
                </a:moveTo>
                <a:cubicBezTo>
                  <a:pt x="171733" y="-55383"/>
                  <a:pt x="321955" y="36010"/>
                  <a:pt x="506072" y="0"/>
                </a:cubicBezTo>
                <a:cubicBezTo>
                  <a:pt x="690189" y="-36010"/>
                  <a:pt x="785936" y="37949"/>
                  <a:pt x="1032801" y="0"/>
                </a:cubicBezTo>
                <a:cubicBezTo>
                  <a:pt x="1054986" y="134954"/>
                  <a:pt x="1020252" y="190351"/>
                  <a:pt x="1032801" y="360218"/>
                </a:cubicBezTo>
                <a:cubicBezTo>
                  <a:pt x="874074" y="401242"/>
                  <a:pt x="636234" y="325479"/>
                  <a:pt x="516401" y="360218"/>
                </a:cubicBezTo>
                <a:cubicBezTo>
                  <a:pt x="396568" y="394957"/>
                  <a:pt x="250816" y="311954"/>
                  <a:pt x="0" y="360218"/>
                </a:cubicBezTo>
                <a:cubicBezTo>
                  <a:pt x="-36965" y="252212"/>
                  <a:pt x="17281" y="170079"/>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矩形 20"/>
          <p:cNvSpPr/>
          <p:nvPr/>
        </p:nvSpPr>
        <p:spPr>
          <a:xfrm>
            <a:off x="3949857" y="1362201"/>
            <a:ext cx="1032801" cy="360218"/>
          </a:xfrm>
          <a:custGeom>
            <a:avLst/>
            <a:gdLst>
              <a:gd name="csX0" fmla="*/ 0 w 1032801"/>
              <a:gd name="csY0" fmla="*/ 0 h 360218"/>
              <a:gd name="csX1" fmla="*/ 537057 w 1032801"/>
              <a:gd name="csY1" fmla="*/ 0 h 360218"/>
              <a:gd name="csX2" fmla="*/ 1032801 w 1032801"/>
              <a:gd name="csY2" fmla="*/ 0 h 360218"/>
              <a:gd name="csX3" fmla="*/ 1032801 w 1032801"/>
              <a:gd name="csY3" fmla="*/ 360218 h 360218"/>
              <a:gd name="csX4" fmla="*/ 526729 w 1032801"/>
              <a:gd name="csY4" fmla="*/ 360218 h 360218"/>
              <a:gd name="csX5" fmla="*/ 0 w 1032801"/>
              <a:gd name="csY5" fmla="*/ 360218 h 360218"/>
              <a:gd name="csX6" fmla="*/ 0 w 1032801"/>
              <a:gd name="csY6" fmla="*/ 0 h 360218"/>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32801" h="360218" fill="none" extrusionOk="0">
                <a:moveTo>
                  <a:pt x="0" y="0"/>
                </a:moveTo>
                <a:cubicBezTo>
                  <a:pt x="123670" y="-54615"/>
                  <a:pt x="349516" y="8458"/>
                  <a:pt x="537057" y="0"/>
                </a:cubicBezTo>
                <a:cubicBezTo>
                  <a:pt x="724598" y="-8458"/>
                  <a:pt x="822192" y="37118"/>
                  <a:pt x="1032801" y="0"/>
                </a:cubicBezTo>
                <a:cubicBezTo>
                  <a:pt x="1075400" y="115717"/>
                  <a:pt x="1012848" y="186721"/>
                  <a:pt x="1032801" y="360218"/>
                </a:cubicBezTo>
                <a:cubicBezTo>
                  <a:pt x="881294" y="393694"/>
                  <a:pt x="640562" y="307440"/>
                  <a:pt x="526729" y="360218"/>
                </a:cubicBezTo>
                <a:cubicBezTo>
                  <a:pt x="412896" y="412996"/>
                  <a:pt x="250432" y="316570"/>
                  <a:pt x="0" y="360218"/>
                </a:cubicBezTo>
                <a:cubicBezTo>
                  <a:pt x="-42335" y="272057"/>
                  <a:pt x="5213" y="94152"/>
                  <a:pt x="0" y="0"/>
                </a:cubicBezTo>
                <a:close/>
              </a:path>
              <a:path w="1032801" h="360218" stroke="0" extrusionOk="0">
                <a:moveTo>
                  <a:pt x="0" y="0"/>
                </a:moveTo>
                <a:cubicBezTo>
                  <a:pt x="171733" y="-55383"/>
                  <a:pt x="321955" y="36010"/>
                  <a:pt x="506072" y="0"/>
                </a:cubicBezTo>
                <a:cubicBezTo>
                  <a:pt x="690189" y="-36010"/>
                  <a:pt x="785936" y="37949"/>
                  <a:pt x="1032801" y="0"/>
                </a:cubicBezTo>
                <a:cubicBezTo>
                  <a:pt x="1054986" y="134954"/>
                  <a:pt x="1020252" y="190351"/>
                  <a:pt x="1032801" y="360218"/>
                </a:cubicBezTo>
                <a:cubicBezTo>
                  <a:pt x="874074" y="401242"/>
                  <a:pt x="636234" y="325479"/>
                  <a:pt x="516401" y="360218"/>
                </a:cubicBezTo>
                <a:cubicBezTo>
                  <a:pt x="396568" y="394957"/>
                  <a:pt x="250816" y="311954"/>
                  <a:pt x="0" y="360218"/>
                </a:cubicBezTo>
                <a:cubicBezTo>
                  <a:pt x="-36965" y="252212"/>
                  <a:pt x="17281" y="170079"/>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矩形 21"/>
          <p:cNvSpPr/>
          <p:nvPr/>
        </p:nvSpPr>
        <p:spPr>
          <a:xfrm>
            <a:off x="7209344" y="1666210"/>
            <a:ext cx="2343271" cy="360218"/>
          </a:xfrm>
          <a:custGeom>
            <a:avLst/>
            <a:gdLst>
              <a:gd name="csX0" fmla="*/ 0 w 2343271"/>
              <a:gd name="csY0" fmla="*/ 0 h 360218"/>
              <a:gd name="csX1" fmla="*/ 562385 w 2343271"/>
              <a:gd name="csY1" fmla="*/ 0 h 360218"/>
              <a:gd name="csX2" fmla="*/ 1148203 w 2343271"/>
              <a:gd name="csY2" fmla="*/ 0 h 360218"/>
              <a:gd name="csX3" fmla="*/ 1734021 w 2343271"/>
              <a:gd name="csY3" fmla="*/ 0 h 360218"/>
              <a:gd name="csX4" fmla="*/ 2343271 w 2343271"/>
              <a:gd name="csY4" fmla="*/ 0 h 360218"/>
              <a:gd name="csX5" fmla="*/ 2343271 w 2343271"/>
              <a:gd name="csY5" fmla="*/ 360218 h 360218"/>
              <a:gd name="csX6" fmla="*/ 1757453 w 2343271"/>
              <a:gd name="csY6" fmla="*/ 360218 h 360218"/>
              <a:gd name="csX7" fmla="*/ 1218501 w 2343271"/>
              <a:gd name="csY7" fmla="*/ 360218 h 360218"/>
              <a:gd name="csX8" fmla="*/ 679549 w 2343271"/>
              <a:gd name="csY8" fmla="*/ 360218 h 360218"/>
              <a:gd name="csX9" fmla="*/ 0 w 2343271"/>
              <a:gd name="csY9" fmla="*/ 360218 h 360218"/>
              <a:gd name="csX10" fmla="*/ 0 w 2343271"/>
              <a:gd name="csY10"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343271" h="360218" fill="none" extrusionOk="0">
                <a:moveTo>
                  <a:pt x="0" y="0"/>
                </a:moveTo>
                <a:cubicBezTo>
                  <a:pt x="130577" y="-15884"/>
                  <a:pt x="376705" y="40521"/>
                  <a:pt x="562385" y="0"/>
                </a:cubicBezTo>
                <a:cubicBezTo>
                  <a:pt x="748066" y="-40521"/>
                  <a:pt x="1029013" y="10620"/>
                  <a:pt x="1148203" y="0"/>
                </a:cubicBezTo>
                <a:cubicBezTo>
                  <a:pt x="1267393" y="-10620"/>
                  <a:pt x="1613606" y="7441"/>
                  <a:pt x="1734021" y="0"/>
                </a:cubicBezTo>
                <a:cubicBezTo>
                  <a:pt x="1854436" y="-7441"/>
                  <a:pt x="2131105" y="67509"/>
                  <a:pt x="2343271" y="0"/>
                </a:cubicBezTo>
                <a:cubicBezTo>
                  <a:pt x="2350853" y="89591"/>
                  <a:pt x="2327151" y="239462"/>
                  <a:pt x="2343271" y="360218"/>
                </a:cubicBezTo>
                <a:cubicBezTo>
                  <a:pt x="2153201" y="375073"/>
                  <a:pt x="2010597" y="293047"/>
                  <a:pt x="1757453" y="360218"/>
                </a:cubicBezTo>
                <a:cubicBezTo>
                  <a:pt x="1504309" y="427389"/>
                  <a:pt x="1374595" y="300058"/>
                  <a:pt x="1218501" y="360218"/>
                </a:cubicBezTo>
                <a:cubicBezTo>
                  <a:pt x="1062407" y="420378"/>
                  <a:pt x="877456" y="308036"/>
                  <a:pt x="679549" y="360218"/>
                </a:cubicBezTo>
                <a:cubicBezTo>
                  <a:pt x="481642" y="412400"/>
                  <a:pt x="239518" y="285847"/>
                  <a:pt x="0" y="360218"/>
                </a:cubicBezTo>
                <a:cubicBezTo>
                  <a:pt x="-27016" y="255221"/>
                  <a:pt x="31938" y="124318"/>
                  <a:pt x="0" y="0"/>
                </a:cubicBezTo>
                <a:close/>
              </a:path>
              <a:path w="2343271" h="360218" stroke="0" extrusionOk="0">
                <a:moveTo>
                  <a:pt x="0" y="0"/>
                </a:moveTo>
                <a:cubicBezTo>
                  <a:pt x="202605" y="-23400"/>
                  <a:pt x="298537" y="21342"/>
                  <a:pt x="562385" y="0"/>
                </a:cubicBezTo>
                <a:cubicBezTo>
                  <a:pt x="826234" y="-21342"/>
                  <a:pt x="902416" y="16947"/>
                  <a:pt x="1077905" y="0"/>
                </a:cubicBezTo>
                <a:cubicBezTo>
                  <a:pt x="1253394" y="-16947"/>
                  <a:pt x="1514869" y="34058"/>
                  <a:pt x="1710588" y="0"/>
                </a:cubicBezTo>
                <a:cubicBezTo>
                  <a:pt x="1906307" y="-34058"/>
                  <a:pt x="2207909" y="60739"/>
                  <a:pt x="2343271" y="0"/>
                </a:cubicBezTo>
                <a:cubicBezTo>
                  <a:pt x="2365374" y="114017"/>
                  <a:pt x="2324456" y="250815"/>
                  <a:pt x="2343271" y="360218"/>
                </a:cubicBezTo>
                <a:cubicBezTo>
                  <a:pt x="2177588" y="422631"/>
                  <a:pt x="1917598" y="339428"/>
                  <a:pt x="1804319" y="360218"/>
                </a:cubicBezTo>
                <a:cubicBezTo>
                  <a:pt x="1691040" y="381008"/>
                  <a:pt x="1444598" y="306365"/>
                  <a:pt x="1265366" y="360218"/>
                </a:cubicBezTo>
                <a:cubicBezTo>
                  <a:pt x="1086134" y="414071"/>
                  <a:pt x="819000" y="351994"/>
                  <a:pt x="632683" y="360218"/>
                </a:cubicBezTo>
                <a:cubicBezTo>
                  <a:pt x="446366" y="368442"/>
                  <a:pt x="130551" y="341376"/>
                  <a:pt x="0" y="360218"/>
                </a:cubicBezTo>
                <a:cubicBezTo>
                  <a:pt x="-15397" y="198795"/>
                  <a:pt x="11828" y="148300"/>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3"/>
          <p:cNvSpPr txBox="1"/>
          <p:nvPr/>
        </p:nvSpPr>
        <p:spPr>
          <a:xfrm>
            <a:off x="9848729" y="1680536"/>
            <a:ext cx="2343271" cy="646331"/>
          </a:xfrm>
          <a:prstGeom prst="rect">
            <a:avLst/>
          </a:prstGeom>
          <a:noFill/>
        </p:spPr>
        <p:txBody>
          <a:bodyPr wrap="square">
            <a:spAutoFit/>
          </a:bodyPr>
          <a:lstStyle/>
          <a:p>
            <a:pPr algn="ctr"/>
            <a:r>
              <a:rPr lang="en-GB" altLang="zh-CN" b="1" dirty="0">
                <a:latin typeface="Times New Roman" panose="02020603050405020304" pitchFamily="18" charset="0"/>
                <a:cs typeface="Times New Roman" panose="02020603050405020304" pitchFamily="18" charset="0"/>
              </a:rPr>
              <a:t>Spelling acronyms</a:t>
            </a:r>
            <a:r>
              <a:rPr lang="zh-CN" altLang="en-GB" b="1" dirty="0">
                <a:latin typeface="Times New Roman" panose="02020603050405020304" pitchFamily="18" charset="0"/>
                <a:cs typeface="Times New Roman" panose="02020603050405020304" pitchFamily="18" charset="0"/>
              </a:rPr>
              <a:t>（</a:t>
            </a:r>
            <a:r>
              <a:rPr lang="zh-CN" altLang="en-US" b="1" dirty="0">
                <a:latin typeface="Times New Roman" panose="02020603050405020304" pitchFamily="18" charset="0"/>
                <a:cs typeface="Times New Roman" panose="02020603050405020304" pitchFamily="18" charset="0"/>
              </a:rPr>
              <a:t>拼写首字母缩略句）</a:t>
            </a:r>
            <a:endParaRPr lang="zh-CN" altLang="en-US" dirty="0">
              <a:latin typeface="Times New Roman" panose="02020603050405020304" pitchFamily="18" charset="0"/>
              <a:cs typeface="Times New Roman" panose="02020603050405020304" pitchFamily="18" charset="0"/>
            </a:endParaRPr>
          </a:p>
        </p:txBody>
      </p:sp>
      <p:sp>
        <p:nvSpPr>
          <p:cNvPr id="27" name="矩形 26"/>
          <p:cNvSpPr/>
          <p:nvPr/>
        </p:nvSpPr>
        <p:spPr>
          <a:xfrm>
            <a:off x="6695594" y="2003702"/>
            <a:ext cx="3235484" cy="360218"/>
          </a:xfrm>
          <a:custGeom>
            <a:avLst/>
            <a:gdLst>
              <a:gd name="csX0" fmla="*/ 0 w 3235484"/>
              <a:gd name="csY0" fmla="*/ 0 h 360218"/>
              <a:gd name="csX1" fmla="*/ 603957 w 3235484"/>
              <a:gd name="csY1" fmla="*/ 0 h 360218"/>
              <a:gd name="csX2" fmla="*/ 1175559 w 3235484"/>
              <a:gd name="csY2" fmla="*/ 0 h 360218"/>
              <a:gd name="csX3" fmla="*/ 1747161 w 3235484"/>
              <a:gd name="csY3" fmla="*/ 0 h 360218"/>
              <a:gd name="csX4" fmla="*/ 2189344 w 3235484"/>
              <a:gd name="csY4" fmla="*/ 0 h 360218"/>
              <a:gd name="csX5" fmla="*/ 2663882 w 3235484"/>
              <a:gd name="csY5" fmla="*/ 0 h 360218"/>
              <a:gd name="csX6" fmla="*/ 3235484 w 3235484"/>
              <a:gd name="csY6" fmla="*/ 0 h 360218"/>
              <a:gd name="csX7" fmla="*/ 3235484 w 3235484"/>
              <a:gd name="csY7" fmla="*/ 360218 h 360218"/>
              <a:gd name="csX8" fmla="*/ 2696237 w 3235484"/>
              <a:gd name="csY8" fmla="*/ 360218 h 360218"/>
              <a:gd name="csX9" fmla="*/ 2254054 w 3235484"/>
              <a:gd name="csY9" fmla="*/ 360218 h 360218"/>
              <a:gd name="csX10" fmla="*/ 1811871 w 3235484"/>
              <a:gd name="csY10" fmla="*/ 360218 h 360218"/>
              <a:gd name="csX11" fmla="*/ 1240269 w 3235484"/>
              <a:gd name="csY11" fmla="*/ 360218 h 360218"/>
              <a:gd name="csX12" fmla="*/ 765731 w 3235484"/>
              <a:gd name="csY12" fmla="*/ 360218 h 360218"/>
              <a:gd name="csX13" fmla="*/ 0 w 3235484"/>
              <a:gd name="csY13" fmla="*/ 360218 h 360218"/>
              <a:gd name="csX14" fmla="*/ 0 w 3235484"/>
              <a:gd name="csY14"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3235484" h="360218" fill="none" extrusionOk="0">
                <a:moveTo>
                  <a:pt x="0" y="0"/>
                </a:moveTo>
                <a:cubicBezTo>
                  <a:pt x="300311" y="-58610"/>
                  <a:pt x="356196" y="5747"/>
                  <a:pt x="603957" y="0"/>
                </a:cubicBezTo>
                <a:cubicBezTo>
                  <a:pt x="851718" y="-5747"/>
                  <a:pt x="984513" y="1752"/>
                  <a:pt x="1175559" y="0"/>
                </a:cubicBezTo>
                <a:cubicBezTo>
                  <a:pt x="1366605" y="-1752"/>
                  <a:pt x="1525064" y="36814"/>
                  <a:pt x="1747161" y="0"/>
                </a:cubicBezTo>
                <a:cubicBezTo>
                  <a:pt x="1969258" y="-36814"/>
                  <a:pt x="2079190" y="10397"/>
                  <a:pt x="2189344" y="0"/>
                </a:cubicBezTo>
                <a:cubicBezTo>
                  <a:pt x="2299498" y="-10397"/>
                  <a:pt x="2445338" y="28802"/>
                  <a:pt x="2663882" y="0"/>
                </a:cubicBezTo>
                <a:cubicBezTo>
                  <a:pt x="2882426" y="-28802"/>
                  <a:pt x="2971881" y="38296"/>
                  <a:pt x="3235484" y="0"/>
                </a:cubicBezTo>
                <a:cubicBezTo>
                  <a:pt x="3243418" y="107600"/>
                  <a:pt x="3230401" y="236348"/>
                  <a:pt x="3235484" y="360218"/>
                </a:cubicBezTo>
                <a:cubicBezTo>
                  <a:pt x="3015359" y="421442"/>
                  <a:pt x="2948394" y="331366"/>
                  <a:pt x="2696237" y="360218"/>
                </a:cubicBezTo>
                <a:cubicBezTo>
                  <a:pt x="2444080" y="389070"/>
                  <a:pt x="2415924" y="334835"/>
                  <a:pt x="2254054" y="360218"/>
                </a:cubicBezTo>
                <a:cubicBezTo>
                  <a:pt x="2092184" y="385601"/>
                  <a:pt x="1964030" y="349413"/>
                  <a:pt x="1811871" y="360218"/>
                </a:cubicBezTo>
                <a:cubicBezTo>
                  <a:pt x="1659712" y="371023"/>
                  <a:pt x="1379819" y="292416"/>
                  <a:pt x="1240269" y="360218"/>
                </a:cubicBezTo>
                <a:cubicBezTo>
                  <a:pt x="1100719" y="428020"/>
                  <a:pt x="943552" y="322344"/>
                  <a:pt x="765731" y="360218"/>
                </a:cubicBezTo>
                <a:cubicBezTo>
                  <a:pt x="587910" y="398092"/>
                  <a:pt x="302494" y="344351"/>
                  <a:pt x="0" y="360218"/>
                </a:cubicBezTo>
                <a:cubicBezTo>
                  <a:pt x="-7877" y="256556"/>
                  <a:pt x="20143" y="168445"/>
                  <a:pt x="0" y="0"/>
                </a:cubicBezTo>
                <a:close/>
              </a:path>
              <a:path w="3235484" h="360218" stroke="0" extrusionOk="0">
                <a:moveTo>
                  <a:pt x="0" y="0"/>
                </a:moveTo>
                <a:cubicBezTo>
                  <a:pt x="127160" y="-18637"/>
                  <a:pt x="285417" y="33592"/>
                  <a:pt x="506892" y="0"/>
                </a:cubicBezTo>
                <a:cubicBezTo>
                  <a:pt x="728367" y="-33592"/>
                  <a:pt x="737315" y="20686"/>
                  <a:pt x="949075" y="0"/>
                </a:cubicBezTo>
                <a:cubicBezTo>
                  <a:pt x="1160835" y="-20686"/>
                  <a:pt x="1289385" y="21491"/>
                  <a:pt x="1553032" y="0"/>
                </a:cubicBezTo>
                <a:cubicBezTo>
                  <a:pt x="1816679" y="-21491"/>
                  <a:pt x="1806995" y="45060"/>
                  <a:pt x="2059925" y="0"/>
                </a:cubicBezTo>
                <a:cubicBezTo>
                  <a:pt x="2312855" y="-45060"/>
                  <a:pt x="2398173" y="43687"/>
                  <a:pt x="2566817" y="0"/>
                </a:cubicBezTo>
                <a:cubicBezTo>
                  <a:pt x="2735461" y="-43687"/>
                  <a:pt x="3020684" y="77572"/>
                  <a:pt x="3235484" y="0"/>
                </a:cubicBezTo>
                <a:cubicBezTo>
                  <a:pt x="3253354" y="89926"/>
                  <a:pt x="3199226" y="223877"/>
                  <a:pt x="3235484" y="360218"/>
                </a:cubicBezTo>
                <a:cubicBezTo>
                  <a:pt x="3114065" y="361654"/>
                  <a:pt x="2921131" y="346593"/>
                  <a:pt x="2696237" y="360218"/>
                </a:cubicBezTo>
                <a:cubicBezTo>
                  <a:pt x="2471343" y="373843"/>
                  <a:pt x="2387533" y="346895"/>
                  <a:pt x="2254054" y="360218"/>
                </a:cubicBezTo>
                <a:cubicBezTo>
                  <a:pt x="2120575" y="373541"/>
                  <a:pt x="1865323" y="349508"/>
                  <a:pt x="1714807" y="360218"/>
                </a:cubicBezTo>
                <a:cubicBezTo>
                  <a:pt x="1564291" y="370928"/>
                  <a:pt x="1389723" y="345745"/>
                  <a:pt x="1175559" y="360218"/>
                </a:cubicBezTo>
                <a:cubicBezTo>
                  <a:pt x="961395" y="374691"/>
                  <a:pt x="841077" y="311538"/>
                  <a:pt x="668667" y="360218"/>
                </a:cubicBezTo>
                <a:cubicBezTo>
                  <a:pt x="496257" y="408898"/>
                  <a:pt x="303038" y="357461"/>
                  <a:pt x="0" y="360218"/>
                </a:cubicBezTo>
                <a:cubicBezTo>
                  <a:pt x="-8363" y="207753"/>
                  <a:pt x="891" y="163992"/>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文本框 27"/>
          <p:cNvSpPr txBox="1"/>
          <p:nvPr/>
        </p:nvSpPr>
        <p:spPr>
          <a:xfrm>
            <a:off x="8452416" y="341981"/>
            <a:ext cx="3739584" cy="1200329"/>
          </a:xfrm>
          <a:prstGeom prst="rect">
            <a:avLst/>
          </a:prstGeom>
          <a:noFill/>
        </p:spPr>
        <p:txBody>
          <a:bodyPr wrap="square">
            <a:spAutoFit/>
          </a:bodyPr>
          <a:lstStyle/>
          <a:p>
            <a:r>
              <a:rPr lang="en-GB" altLang="zh-CN" dirty="0">
                <a:latin typeface="Times New Roman" panose="02020603050405020304" pitchFamily="18" charset="0"/>
                <a:cs typeface="Times New Roman" panose="02020603050405020304" pitchFamily="18" charset="0"/>
              </a:rPr>
              <a:t>My (Mercury) → very (Venus) → educated (Earth) → mother (Mars) → just (Jupiter) → served (Saturn) → us (Uranus) → noodles (Neptune)</a:t>
            </a:r>
            <a:endParaRPr lang="zh-CN" altLang="en-US" dirty="0">
              <a:latin typeface="Times New Roman" panose="02020603050405020304" pitchFamily="18" charset="0"/>
              <a:cs typeface="Times New Roman" panose="02020603050405020304" pitchFamily="18" charset="0"/>
            </a:endParaRPr>
          </a:p>
        </p:txBody>
      </p:sp>
      <p:sp>
        <p:nvSpPr>
          <p:cNvPr id="30" name="文本框 29"/>
          <p:cNvSpPr txBox="1"/>
          <p:nvPr/>
        </p:nvSpPr>
        <p:spPr>
          <a:xfrm>
            <a:off x="8056941" y="3283134"/>
            <a:ext cx="3884271" cy="1323439"/>
          </a:xfrm>
          <a:prstGeom prst="rect">
            <a:avLst/>
          </a:prstGeom>
          <a:noFill/>
        </p:spPr>
        <p:txBody>
          <a:bodyPr wrap="square">
            <a:spAutoFit/>
          </a:bodyPr>
          <a:lstStyle/>
          <a:p>
            <a:r>
              <a:rPr lang="en-GB" altLang="zh-CN" sz="2000" dirty="0">
                <a:latin typeface="Calibri" panose="020F0502020204030204" pitchFamily="34" charset="0"/>
                <a:cs typeface="Calibri" panose="020F0502020204030204" pitchFamily="34" charset="0"/>
              </a:rPr>
              <a:t>“stationery store sells paper” → </a:t>
            </a:r>
            <a:r>
              <a:rPr lang="zh-CN" altLang="en-US" sz="2000" dirty="0">
                <a:latin typeface="Calibri" panose="020F0502020204030204" pitchFamily="34" charset="0"/>
                <a:cs typeface="Calibri" panose="020F0502020204030204" pitchFamily="34" charset="0"/>
              </a:rPr>
              <a:t>文具店卖纸 → 与文具相关</a:t>
            </a:r>
            <a:endParaRPr lang="en-US" altLang="zh-CN" sz="2000" dirty="0">
              <a:latin typeface="Calibri" panose="020F0502020204030204" pitchFamily="34" charset="0"/>
              <a:cs typeface="Calibri" panose="020F0502020204030204" pitchFamily="34" charset="0"/>
            </a:endParaRPr>
          </a:p>
          <a:p>
            <a:r>
              <a:rPr lang="en-GB" altLang="zh-CN" sz="2000" dirty="0">
                <a:latin typeface="Calibri" panose="020F0502020204030204" pitchFamily="34" charset="0"/>
                <a:cs typeface="Calibri" panose="020F0502020204030204" pitchFamily="34" charset="0"/>
              </a:rPr>
              <a:t>“stationary car doesn’t move” → </a:t>
            </a:r>
            <a:r>
              <a:rPr lang="zh-CN" altLang="en-US" sz="2000" dirty="0">
                <a:latin typeface="Calibri" panose="020F0502020204030204" pitchFamily="34" charset="0"/>
                <a:cs typeface="Calibri" panose="020F0502020204030204" pitchFamily="34" charset="0"/>
              </a:rPr>
              <a:t>静止的车不动 → 与静止相关</a:t>
            </a:r>
            <a:endParaRPr lang="zh-CN" altLang="en-US" sz="2000" dirty="0">
              <a:latin typeface="Calibri" panose="020F0502020204030204" pitchFamily="34" charset="0"/>
              <a:cs typeface="Calibri" panose="020F0502020204030204" pitchFamily="34" charset="0"/>
            </a:endParaRPr>
          </a:p>
        </p:txBody>
      </p:sp>
      <p:grpSp>
        <p:nvGrpSpPr>
          <p:cNvPr id="31" name="组合 30"/>
          <p:cNvGrpSpPr/>
          <p:nvPr/>
        </p:nvGrpSpPr>
        <p:grpSpPr>
          <a:xfrm>
            <a:off x="415964" y="2318468"/>
            <a:ext cx="426334" cy="360218"/>
            <a:chOff x="7122895" y="4497021"/>
            <a:chExt cx="517585" cy="557231"/>
          </a:xfrm>
        </p:grpSpPr>
        <p:sp>
          <p:nvSpPr>
            <p:cNvPr id="32" name="椭圆 31"/>
            <p:cNvSpPr/>
            <p:nvPr/>
          </p:nvSpPr>
          <p:spPr>
            <a:xfrm>
              <a:off x="7122895" y="4515101"/>
              <a:ext cx="517585" cy="53915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L 形 32"/>
            <p:cNvSpPr/>
            <p:nvPr/>
          </p:nvSpPr>
          <p:spPr>
            <a:xfrm rot="18161197">
              <a:off x="7229492" y="4594569"/>
              <a:ext cx="414068" cy="218971"/>
            </a:xfrm>
            <a:prstGeom prst="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5" name="图片 34" descr="图形用户界面&#10;&#10;AI 生成的内容可能不正确。"/>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8408" y="4685415"/>
            <a:ext cx="3382526" cy="22550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dissolv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dissolv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dissolv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8">
                                            <p:txEl>
                                              <p:pRg st="0" end="0"/>
                                            </p:txEl>
                                          </p:spTgt>
                                        </p:tgtEl>
                                        <p:attrNameLst>
                                          <p:attrName>style.visibility</p:attrName>
                                        </p:attrNameLst>
                                      </p:cBhvr>
                                      <p:to>
                                        <p:strVal val="visible"/>
                                      </p:to>
                                    </p:set>
                                    <p:anim calcmode="lin" valueType="num">
                                      <p:cBhvr additive="base">
                                        <p:cTn id="27"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dissolve">
                                      <p:cBhvr>
                                        <p:cTn id="33" dur="500"/>
                                        <p:tgtEl>
                                          <p:spTgt spid="18"/>
                                        </p:tgtEl>
                                      </p:cBhvr>
                                    </p:animEffect>
                                  </p:childTnLst>
                                </p:cTn>
                              </p:par>
                              <p:par>
                                <p:cTn id="34" presetID="9" presetClass="entr" presetSubtype="0"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dissolve">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checkerboard(across)">
                                      <p:cBhvr>
                                        <p:cTn id="41" dur="500"/>
                                        <p:tgtEl>
                                          <p:spTgt spid="19"/>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checkerboard(across)">
                                      <p:cBhvr>
                                        <p:cTn id="44" dur="500"/>
                                        <p:tgtEl>
                                          <p:spTgt spid="20"/>
                                        </p:tgtEl>
                                      </p:cBhvr>
                                    </p:animEffect>
                                  </p:childTnLst>
                                </p:cTn>
                              </p:par>
                              <p:par>
                                <p:cTn id="45" presetID="5" presetClass="entr" presetSubtype="10" fill="hold"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checkerboard(across)">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checkerboard(across)">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dissolve">
                                      <p:cBhvr>
                                        <p:cTn id="57" dur="500"/>
                                        <p:tgtEl>
                                          <p:spTgt spid="30"/>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nodeType="click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dissolve">
                                      <p:cBhvr>
                                        <p:cTn id="62" dur="500"/>
                                        <p:tgtEl>
                                          <p:spTgt spid="35"/>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nodeType="click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dissolve">
                                      <p:cBhvr>
                                        <p:cTn id="6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animBg="1"/>
      <p:bldP spid="19" grpId="0" animBg="1"/>
      <p:bldP spid="20" grpId="0" animBg="1"/>
      <p:bldP spid="21" grpId="0" animBg="1"/>
      <p:bldP spid="22" grpId="0" animBg="1"/>
      <p:bldP spid="24" grpId="0"/>
      <p:bldP spid="27" grpId="0" animBg="1"/>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p:cNvSpPr txBox="1">
            <a:spLocks noGrp="1"/>
          </p:cNvSpPr>
          <p:nvPr>
            <p:ph type="body" sz="quarter" idx="10"/>
          </p:nvPr>
        </p:nvSpPr>
        <p:spPr>
          <a:xfrm>
            <a:off x="1188085" y="505758"/>
            <a:ext cx="5523545" cy="535531"/>
          </a:xfrm>
          <a:noFill/>
        </p:spPr>
        <p:txBody>
          <a:bodyPr wrap="square">
            <a:spAutoFit/>
          </a:bodyPr>
          <a:lstStyle/>
          <a:p>
            <a:r>
              <a:rPr lang="en-US" altLang="zh-CN" dirty="0"/>
              <a:t>Reading</a:t>
            </a:r>
            <a:r>
              <a:rPr lang="zh-CN" altLang="en-US" dirty="0"/>
              <a:t> </a:t>
            </a:r>
            <a:r>
              <a:rPr lang="en-US" altLang="zh-CN" dirty="0"/>
              <a:t>comprehension</a:t>
            </a:r>
            <a:r>
              <a:rPr lang="zh-CN" altLang="en-US" dirty="0"/>
              <a:t> </a:t>
            </a:r>
            <a:r>
              <a:rPr lang="en-US" altLang="zh-CN" dirty="0"/>
              <a:t>C</a:t>
            </a:r>
            <a:endParaRPr lang="zh-CN" altLang="zh-CN" dirty="0"/>
          </a:p>
        </p:txBody>
      </p:sp>
      <p:sp>
        <p:nvSpPr>
          <p:cNvPr id="3" name="文本框 2"/>
          <p:cNvSpPr txBox="1"/>
          <p:nvPr/>
        </p:nvSpPr>
        <p:spPr>
          <a:xfrm>
            <a:off x="160598" y="1041289"/>
            <a:ext cx="11870803" cy="1600182"/>
          </a:xfrm>
          <a:prstGeom prst="rect">
            <a:avLst/>
          </a:prstGeom>
          <a:noFill/>
        </p:spPr>
        <p:txBody>
          <a:bodyPr wrap="square">
            <a:spAutoFit/>
          </a:bodyPr>
          <a:lstStyle/>
          <a:p>
            <a:pPr algn="just">
              <a:lnSpc>
                <a:spcPct val="103000"/>
              </a:lnSpc>
              <a:buNone/>
              <a:tabLst>
                <a:tab pos="1466850" algn="l"/>
                <a:tab pos="4064000" algn="l"/>
              </a:tabLst>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31. </a:t>
            </a:r>
            <a:r>
              <a:rPr lang="en-US" altLang="zh-CN" sz="2400" kern="0"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Which of the following would the author probably agree with about inventing mnemonics?</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202565" algn="just">
              <a:lnSpc>
                <a:spcPct val="103000"/>
              </a:lnSpc>
              <a:buNone/>
              <a:tabLst>
                <a:tab pos="1466850" algn="l"/>
                <a:tab pos="4064000" algn="l"/>
              </a:tabLst>
            </a:pPr>
            <a:r>
              <a:rPr lang="en-US" altLang="zh-CN" sz="2400" kern="0"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A. It requires special training.			</a:t>
            </a:r>
            <a:r>
              <a:rPr lang="zh-CN" altLang="en-US" sz="2400" kern="0"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kern="0"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B. It does not take much time or effort.</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202565" algn="just">
              <a:lnSpc>
                <a:spcPct val="103000"/>
              </a:lnSpc>
              <a:buNone/>
              <a:tabLst>
                <a:tab pos="1466850" algn="l"/>
                <a:tab pos="4064000" algn="l"/>
              </a:tabLst>
            </a:pPr>
            <a:r>
              <a:rPr lang="en-US" altLang="zh-CN" sz="2400" kern="0"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C. It is something readers can try themselves.	D. Language teachers should use it in class.</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ctr">
              <a:lnSpc>
                <a:spcPct val="103000"/>
              </a:lnSpc>
              <a:buNone/>
            </a:pP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7" name="文本框 6"/>
          <p:cNvSpPr txBox="1"/>
          <p:nvPr/>
        </p:nvSpPr>
        <p:spPr>
          <a:xfrm>
            <a:off x="-17846" y="2304577"/>
            <a:ext cx="12192001" cy="446084"/>
          </a:xfrm>
          <a:prstGeom prst="rect">
            <a:avLst/>
          </a:prstGeom>
          <a:noFill/>
        </p:spPr>
        <p:txBody>
          <a:bodyPr wrap="square">
            <a:spAutoFit/>
          </a:bodyPr>
          <a:lstStyle/>
          <a:p>
            <a:pPr indent="266700" algn="just">
              <a:lnSpc>
                <a:spcPct val="103000"/>
              </a:lnSpc>
              <a:buNone/>
              <a:tabLst>
                <a:tab pos="1466850" algn="l"/>
                <a:tab pos="4064000" algn="l"/>
              </a:tabLst>
            </a:pPr>
            <a:r>
              <a:rPr lang="en-US" altLang="zh-CN" sz="2400" kern="100" dirty="0">
                <a:effectLst/>
                <a:latin typeface="Times New Roman" panose="02020603050405020304" pitchFamily="18" charset="0"/>
                <a:ea typeface="宋体" panose="02010600030101010101" pitchFamily="2" charset="-122"/>
              </a:rPr>
              <a:t>⑦Mnemonics can help a lot with language learning. </a:t>
            </a:r>
            <a:r>
              <a:rPr lang="en-US" altLang="zh-CN" sz="2400" kern="100" dirty="0">
                <a:solidFill>
                  <a:srgbClr val="FF0000"/>
                </a:solidFill>
                <a:effectLst/>
                <a:latin typeface="Times New Roman" panose="02020603050405020304" pitchFamily="18" charset="0"/>
                <a:ea typeface="宋体" panose="02010600030101010101" pitchFamily="2" charset="-122"/>
              </a:rPr>
              <a:t>Why not try inventing a few of your own</a:t>
            </a:r>
            <a:r>
              <a:rPr lang="en-US" altLang="zh-CN" sz="2400" kern="100" dirty="0">
                <a:effectLst/>
                <a:latin typeface="Times New Roman" panose="02020603050405020304" pitchFamily="18" charset="0"/>
                <a:ea typeface="宋体" panose="02010600030101010101" pitchFamily="2" charset="-122"/>
              </a:rPr>
              <a:t>!</a:t>
            </a:r>
            <a:endParaRPr lang="zh-CN" altLang="zh-CN" sz="2400" kern="100" dirty="0">
              <a:effectLst/>
              <a:latin typeface="Times New Roman" panose="02020603050405020304" pitchFamily="18" charset="0"/>
              <a:ea typeface="宋体" panose="02010600030101010101" pitchFamily="2" charset="-122"/>
            </a:endParaRPr>
          </a:p>
        </p:txBody>
      </p:sp>
      <p:grpSp>
        <p:nvGrpSpPr>
          <p:cNvPr id="8" name="组合 7"/>
          <p:cNvGrpSpPr/>
          <p:nvPr/>
        </p:nvGrpSpPr>
        <p:grpSpPr>
          <a:xfrm>
            <a:off x="160598" y="1858493"/>
            <a:ext cx="577527" cy="446084"/>
            <a:chOff x="7122895" y="4497021"/>
            <a:chExt cx="517585" cy="557231"/>
          </a:xfrm>
        </p:grpSpPr>
        <p:sp>
          <p:nvSpPr>
            <p:cNvPr id="9" name="椭圆 8"/>
            <p:cNvSpPr/>
            <p:nvPr/>
          </p:nvSpPr>
          <p:spPr>
            <a:xfrm>
              <a:off x="7122895" y="4515101"/>
              <a:ext cx="517585" cy="53915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L 形 9"/>
            <p:cNvSpPr/>
            <p:nvPr/>
          </p:nvSpPr>
          <p:spPr>
            <a:xfrm rot="18161197">
              <a:off x="7229492" y="4594569"/>
              <a:ext cx="414068" cy="218971"/>
            </a:xfrm>
            <a:prstGeom prst="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521699" y="2813620"/>
            <a:ext cx="10462676" cy="1323439"/>
          </a:xfrm>
          <a:prstGeom prst="rect">
            <a:avLst/>
          </a:prstGeom>
          <a:noFill/>
        </p:spPr>
        <p:txBody>
          <a:bodyPr wrap="square">
            <a:spAutoFit/>
          </a:bodyPr>
          <a:lstStyle/>
          <a:p>
            <a:pPr>
              <a:buFont typeface="Arial" panose="020B0604020202020204" pitchFamily="34" charset="0"/>
              <a:buChar char="•"/>
            </a:pPr>
            <a:r>
              <a:rPr lang="zh-CN" altLang="en-US" sz="2000" b="1" dirty="0">
                <a:latin typeface="Calibri" panose="020F0502020204030204" pitchFamily="34" charset="0"/>
                <a:cs typeface="Calibri" panose="020F0502020204030204" pitchFamily="34" charset="0"/>
              </a:rPr>
              <a:t>鼓励性</a:t>
            </a:r>
            <a:r>
              <a:rPr lang="zh-CN" altLang="en-US" sz="2000" dirty="0">
                <a:latin typeface="Calibri" panose="020F0502020204030204" pitchFamily="34" charset="0"/>
                <a:cs typeface="Calibri" panose="020F0502020204030204" pitchFamily="34" charset="0"/>
              </a:rPr>
              <a:t>：用反问句“</a:t>
            </a:r>
            <a:r>
              <a:rPr lang="en-GB" altLang="zh-CN" sz="2000" dirty="0">
                <a:latin typeface="Calibri" panose="020F0502020204030204" pitchFamily="34" charset="0"/>
                <a:cs typeface="Calibri" panose="020F0502020204030204" pitchFamily="34" charset="0"/>
              </a:rPr>
              <a:t>Why not try...”</a:t>
            </a:r>
            <a:r>
              <a:rPr lang="zh-CN" altLang="en-US" sz="2000" dirty="0">
                <a:latin typeface="Calibri" panose="020F0502020204030204" pitchFamily="34" charset="0"/>
                <a:cs typeface="Calibri" panose="020F0502020204030204" pitchFamily="34" charset="0"/>
              </a:rPr>
              <a:t>激发读者行动</a:t>
            </a:r>
            <a:endParaRPr lang="zh-CN" altLang="en-US" sz="2000" dirty="0">
              <a:latin typeface="Calibri" panose="020F0502020204030204" pitchFamily="34" charset="0"/>
              <a:cs typeface="Calibri" panose="020F0502020204030204" pitchFamily="34" charset="0"/>
            </a:endParaRPr>
          </a:p>
          <a:p>
            <a:pPr>
              <a:buFont typeface="Arial" panose="020B0604020202020204" pitchFamily="34" charset="0"/>
              <a:buChar char="•"/>
            </a:pPr>
            <a:r>
              <a:rPr lang="zh-CN" altLang="en-US" sz="2000" b="1" dirty="0">
                <a:latin typeface="Calibri" panose="020F0502020204030204" pitchFamily="34" charset="0"/>
                <a:cs typeface="Calibri" panose="020F0502020204030204" pitchFamily="34" charset="0"/>
              </a:rPr>
              <a:t>开放性</a:t>
            </a:r>
            <a:r>
              <a:rPr lang="zh-CN" altLang="en-US" sz="2000" dirty="0">
                <a:latin typeface="Calibri" panose="020F0502020204030204" pitchFamily="34" charset="0"/>
                <a:cs typeface="Calibri" panose="020F0502020204030204" pitchFamily="34" charset="0"/>
              </a:rPr>
              <a:t>：认为任何人都可以尝试，不需要特殊条件</a:t>
            </a:r>
            <a:endParaRPr lang="zh-CN" altLang="en-US" sz="2000" dirty="0">
              <a:latin typeface="Calibri" panose="020F0502020204030204" pitchFamily="34" charset="0"/>
              <a:cs typeface="Calibri" panose="020F0502020204030204" pitchFamily="34" charset="0"/>
            </a:endParaRPr>
          </a:p>
          <a:p>
            <a:pPr>
              <a:buFont typeface="Arial" panose="020B0604020202020204" pitchFamily="34" charset="0"/>
              <a:buChar char="•"/>
            </a:pPr>
            <a:r>
              <a:rPr lang="zh-CN" altLang="en-US" sz="2000" b="1" dirty="0">
                <a:latin typeface="Calibri" panose="020F0502020204030204" pitchFamily="34" charset="0"/>
                <a:cs typeface="Calibri" panose="020F0502020204030204" pitchFamily="34" charset="0"/>
              </a:rPr>
              <a:t>读者导向</a:t>
            </a:r>
            <a:r>
              <a:rPr lang="zh-CN" altLang="en-US" sz="2000" dirty="0">
                <a:latin typeface="Calibri" panose="020F0502020204030204" pitchFamily="34" charset="0"/>
                <a:cs typeface="Calibri" panose="020F0502020204030204" pitchFamily="34" charset="0"/>
              </a:rPr>
              <a:t>：把“</a:t>
            </a:r>
            <a:r>
              <a:rPr lang="en-GB" altLang="zh-CN" sz="2000" dirty="0">
                <a:latin typeface="Calibri" panose="020F0502020204030204" pitchFamily="34" charset="0"/>
                <a:cs typeface="Calibri" panose="020F0502020204030204" pitchFamily="34" charset="0"/>
              </a:rPr>
              <a:t>you”</a:t>
            </a:r>
            <a:r>
              <a:rPr lang="zh-CN" altLang="en-GB"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读者）作为直接对象</a:t>
            </a:r>
            <a:endParaRPr lang="zh-CN" altLang="en-US" sz="2000" dirty="0">
              <a:latin typeface="Calibri" panose="020F0502020204030204" pitchFamily="34" charset="0"/>
              <a:cs typeface="Calibri" panose="020F0502020204030204" pitchFamily="34" charset="0"/>
            </a:endParaRPr>
          </a:p>
          <a:p>
            <a:pPr>
              <a:buNone/>
            </a:pPr>
            <a:r>
              <a:rPr lang="zh-CN" altLang="en-US" sz="2000" dirty="0">
                <a:latin typeface="Calibri" panose="020F0502020204030204" pitchFamily="34" charset="0"/>
                <a:cs typeface="Calibri" panose="020F0502020204030204" pitchFamily="34" charset="0"/>
              </a:rPr>
              <a:t>因此，作者最可能同意的就是“读者可以自己尝试这件事”。</a:t>
            </a:r>
            <a:endParaRPr lang="zh-CN" altLang="en-US" sz="2000"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heckerboard(across)">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l="11036" t="218" r="70827" b="86179"/>
          <a:stretch>
            <a:fillRect/>
          </a:stretch>
        </p:blipFill>
        <p:spPr>
          <a:xfrm>
            <a:off x="5574765" y="5762850"/>
            <a:ext cx="932898" cy="932898"/>
          </a:xfrm>
          <a:custGeom>
            <a:avLst/>
            <a:gdLst>
              <a:gd name="csX0" fmla="*/ 466449 w 932898"/>
              <a:gd name="csY0" fmla="*/ 0 h 932898"/>
              <a:gd name="csX1" fmla="*/ 932898 w 932898"/>
              <a:gd name="csY1" fmla="*/ 466449 h 932898"/>
              <a:gd name="csX2" fmla="*/ 466449 w 932898"/>
              <a:gd name="csY2" fmla="*/ 932898 h 932898"/>
              <a:gd name="csX3" fmla="*/ 0 w 932898"/>
              <a:gd name="csY3" fmla="*/ 466449 h 932898"/>
              <a:gd name="csX4" fmla="*/ 466449 w 932898"/>
              <a:gd name="csY4" fmla="*/ 0 h 932898"/>
            </a:gdLst>
            <a:ahLst/>
            <a:cxnLst>
              <a:cxn ang="0">
                <a:pos x="csX0" y="csY0"/>
              </a:cxn>
              <a:cxn ang="0">
                <a:pos x="csX1" y="csY1"/>
              </a:cxn>
              <a:cxn ang="0">
                <a:pos x="csX2" y="csY2"/>
              </a:cxn>
              <a:cxn ang="0">
                <a:pos x="csX3" y="csY3"/>
              </a:cxn>
              <a:cxn ang="0">
                <a:pos x="csX4" y="csY4"/>
              </a:cxn>
            </a:cxnLst>
            <a:rect l="l" t="t" r="r" b="b"/>
            <a:pathLst>
              <a:path w="932898" h="932898">
                <a:moveTo>
                  <a:pt x="466449" y="0"/>
                </a:moveTo>
                <a:cubicBezTo>
                  <a:pt x="724062" y="0"/>
                  <a:pt x="932898" y="208836"/>
                  <a:pt x="932898" y="466449"/>
                </a:cubicBezTo>
                <a:cubicBezTo>
                  <a:pt x="932898" y="724062"/>
                  <a:pt x="724062" y="932898"/>
                  <a:pt x="466449" y="932898"/>
                </a:cubicBezTo>
                <a:cubicBezTo>
                  <a:pt x="208836" y="932898"/>
                  <a:pt x="0" y="724062"/>
                  <a:pt x="0" y="466449"/>
                </a:cubicBezTo>
                <a:cubicBezTo>
                  <a:pt x="0" y="208836"/>
                  <a:pt x="208836" y="0"/>
                  <a:pt x="466449" y="0"/>
                </a:cubicBezTo>
                <a:close/>
              </a:path>
            </a:pathLst>
          </a:custGeom>
        </p:spPr>
      </p:pic>
      <p:pic>
        <p:nvPicPr>
          <p:cNvPr id="75" name="图片 74"/>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67692" t="1804" r="14171" b="84593"/>
          <a:stretch>
            <a:fillRect/>
          </a:stretch>
        </p:blipFill>
        <p:spPr>
          <a:xfrm>
            <a:off x="10327326" y="5108008"/>
            <a:ext cx="618399" cy="618399"/>
          </a:xfrm>
          <a:custGeom>
            <a:avLst/>
            <a:gdLst>
              <a:gd name="csX0" fmla="*/ 466449 w 932898"/>
              <a:gd name="csY0" fmla="*/ 0 h 932898"/>
              <a:gd name="csX1" fmla="*/ 932898 w 932898"/>
              <a:gd name="csY1" fmla="*/ 466449 h 932898"/>
              <a:gd name="csX2" fmla="*/ 466449 w 932898"/>
              <a:gd name="csY2" fmla="*/ 932898 h 932898"/>
              <a:gd name="csX3" fmla="*/ 0 w 932898"/>
              <a:gd name="csY3" fmla="*/ 466449 h 932898"/>
              <a:gd name="csX4" fmla="*/ 466449 w 932898"/>
              <a:gd name="csY4" fmla="*/ 0 h 932898"/>
            </a:gdLst>
            <a:ahLst/>
            <a:cxnLst>
              <a:cxn ang="0">
                <a:pos x="csX0" y="csY0"/>
              </a:cxn>
              <a:cxn ang="0">
                <a:pos x="csX1" y="csY1"/>
              </a:cxn>
              <a:cxn ang="0">
                <a:pos x="csX2" y="csY2"/>
              </a:cxn>
              <a:cxn ang="0">
                <a:pos x="csX3" y="csY3"/>
              </a:cxn>
              <a:cxn ang="0">
                <a:pos x="csX4" y="csY4"/>
              </a:cxn>
            </a:cxnLst>
            <a:rect l="l" t="t" r="r" b="b"/>
            <a:pathLst>
              <a:path w="932898" h="932898">
                <a:moveTo>
                  <a:pt x="466449" y="0"/>
                </a:moveTo>
                <a:cubicBezTo>
                  <a:pt x="724062" y="0"/>
                  <a:pt x="932898" y="208836"/>
                  <a:pt x="932898" y="466449"/>
                </a:cubicBezTo>
                <a:cubicBezTo>
                  <a:pt x="932898" y="724062"/>
                  <a:pt x="724062" y="932898"/>
                  <a:pt x="466449" y="932898"/>
                </a:cubicBezTo>
                <a:cubicBezTo>
                  <a:pt x="208836" y="932898"/>
                  <a:pt x="0" y="724062"/>
                  <a:pt x="0" y="466449"/>
                </a:cubicBezTo>
                <a:cubicBezTo>
                  <a:pt x="0" y="208836"/>
                  <a:pt x="208836" y="0"/>
                  <a:pt x="466449" y="0"/>
                </a:cubicBezTo>
                <a:close/>
              </a:path>
            </a:pathLst>
          </a:custGeom>
        </p:spPr>
      </p:pic>
      <p:pic>
        <p:nvPicPr>
          <p:cNvPr id="77" name="图片 76"/>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51734" t="3351" r="33409" b="85507"/>
          <a:stretch>
            <a:fillRect/>
          </a:stretch>
        </p:blipFill>
        <p:spPr>
          <a:xfrm>
            <a:off x="10254456" y="3154881"/>
            <a:ext cx="764140" cy="764140"/>
          </a:xfrm>
          <a:custGeom>
            <a:avLst/>
            <a:gdLst>
              <a:gd name="csX0" fmla="*/ 382070 w 764140"/>
              <a:gd name="csY0" fmla="*/ 0 h 764140"/>
              <a:gd name="csX1" fmla="*/ 764140 w 764140"/>
              <a:gd name="csY1" fmla="*/ 382070 h 764140"/>
              <a:gd name="csX2" fmla="*/ 382070 w 764140"/>
              <a:gd name="csY2" fmla="*/ 764140 h 764140"/>
              <a:gd name="csX3" fmla="*/ 0 w 764140"/>
              <a:gd name="csY3" fmla="*/ 382070 h 764140"/>
              <a:gd name="csX4" fmla="*/ 382070 w 764140"/>
              <a:gd name="csY4" fmla="*/ 0 h 764140"/>
            </a:gdLst>
            <a:ahLst/>
            <a:cxnLst>
              <a:cxn ang="0">
                <a:pos x="csX0" y="csY0"/>
              </a:cxn>
              <a:cxn ang="0">
                <a:pos x="csX1" y="csY1"/>
              </a:cxn>
              <a:cxn ang="0">
                <a:pos x="csX2" y="csY2"/>
              </a:cxn>
              <a:cxn ang="0">
                <a:pos x="csX3" y="csY3"/>
              </a:cxn>
              <a:cxn ang="0">
                <a:pos x="csX4" y="csY4"/>
              </a:cxn>
            </a:cxnLst>
            <a:rect l="l" t="t" r="r" b="b"/>
            <a:pathLst>
              <a:path w="764140" h="764140">
                <a:moveTo>
                  <a:pt x="382070" y="0"/>
                </a:moveTo>
                <a:cubicBezTo>
                  <a:pt x="593081" y="0"/>
                  <a:pt x="764140" y="171059"/>
                  <a:pt x="764140" y="382070"/>
                </a:cubicBezTo>
                <a:cubicBezTo>
                  <a:pt x="764140" y="593081"/>
                  <a:pt x="593081" y="764140"/>
                  <a:pt x="382070" y="764140"/>
                </a:cubicBezTo>
                <a:cubicBezTo>
                  <a:pt x="171059" y="764140"/>
                  <a:pt x="0" y="593081"/>
                  <a:pt x="0" y="382070"/>
                </a:cubicBezTo>
                <a:cubicBezTo>
                  <a:pt x="0" y="171059"/>
                  <a:pt x="171059" y="0"/>
                  <a:pt x="382070" y="0"/>
                </a:cubicBezTo>
                <a:close/>
              </a:path>
            </a:pathLst>
          </a:custGeom>
        </p:spPr>
      </p:pic>
      <p:pic>
        <p:nvPicPr>
          <p:cNvPr id="81" name="图片 80"/>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00000" t="12670" r="-686" b="82711"/>
          <a:stretch>
            <a:fillRect/>
          </a:stretch>
        </p:blipFill>
        <p:spPr>
          <a:xfrm>
            <a:off x="9814893" y="1510635"/>
            <a:ext cx="35269" cy="316760"/>
          </a:xfrm>
          <a:custGeom>
            <a:avLst/>
            <a:gdLst>
              <a:gd name="csX0" fmla="*/ 0 w 35269"/>
              <a:gd name="csY0" fmla="*/ 0 h 316760"/>
              <a:gd name="csX1" fmla="*/ 5244 w 35269"/>
              <a:gd name="csY1" fmla="*/ 9661 h 316760"/>
              <a:gd name="csX2" fmla="*/ 35269 w 35269"/>
              <a:gd name="csY2" fmla="*/ 158380 h 316760"/>
              <a:gd name="csX3" fmla="*/ 5244 w 35269"/>
              <a:gd name="csY3" fmla="*/ 307099 h 316760"/>
              <a:gd name="csX4" fmla="*/ 0 w 35269"/>
              <a:gd name="csY4" fmla="*/ 316760 h 316760"/>
              <a:gd name="csX5" fmla="*/ 0 w 35269"/>
              <a:gd name="csY5" fmla="*/ 0 h 316760"/>
            </a:gdLst>
            <a:ahLst/>
            <a:cxnLst>
              <a:cxn ang="0">
                <a:pos x="csX0" y="csY0"/>
              </a:cxn>
              <a:cxn ang="0">
                <a:pos x="csX1" y="csY1"/>
              </a:cxn>
              <a:cxn ang="0">
                <a:pos x="csX2" y="csY2"/>
              </a:cxn>
              <a:cxn ang="0">
                <a:pos x="csX3" y="csY3"/>
              </a:cxn>
              <a:cxn ang="0">
                <a:pos x="csX4" y="csY4"/>
              </a:cxn>
              <a:cxn ang="0">
                <a:pos x="csX5" y="csY5"/>
              </a:cxn>
            </a:cxnLst>
            <a:rect l="l" t="t" r="r" b="b"/>
            <a:pathLst>
              <a:path w="35269" h="316760">
                <a:moveTo>
                  <a:pt x="0" y="0"/>
                </a:moveTo>
                <a:lnTo>
                  <a:pt x="5244" y="9661"/>
                </a:lnTo>
                <a:cubicBezTo>
                  <a:pt x="24578" y="55372"/>
                  <a:pt x="35269" y="105627"/>
                  <a:pt x="35269" y="158380"/>
                </a:cubicBezTo>
                <a:cubicBezTo>
                  <a:pt x="35269" y="211133"/>
                  <a:pt x="24578" y="261389"/>
                  <a:pt x="5244" y="307099"/>
                </a:cubicBezTo>
                <a:lnTo>
                  <a:pt x="0" y="316760"/>
                </a:lnTo>
                <a:lnTo>
                  <a:pt x="0" y="0"/>
                </a:lnTo>
                <a:close/>
              </a:path>
            </a:pathLst>
          </a:custGeom>
        </p:spPr>
      </p:pic>
      <p:sp>
        <p:nvSpPr>
          <p:cNvPr id="5" name="文本框 4"/>
          <p:cNvSpPr txBox="1"/>
          <p:nvPr/>
        </p:nvSpPr>
        <p:spPr>
          <a:xfrm>
            <a:off x="76642" y="1007295"/>
            <a:ext cx="5498123" cy="1323439"/>
          </a:xfrm>
          <a:prstGeom prst="rect">
            <a:avLst/>
          </a:prstGeom>
          <a:noFill/>
        </p:spPr>
        <p:txBody>
          <a:bodyPr wrap="square">
            <a:spAutoFit/>
          </a:bodyPr>
          <a:lstStyle/>
          <a:p>
            <a:pPr algn="dist"/>
            <a:r>
              <a:rPr lang="en-GB" altLang="zh-CN" sz="2000" dirty="0"/>
              <a:t>The main idea is that </a:t>
            </a:r>
            <a:r>
              <a:rPr lang="en-GB" altLang="zh-CN" sz="2000" b="1" dirty="0"/>
              <a:t>woodpeckers peck wood so effectively because they use their whole body—not just their beak or one muscle—and coordinate tiny, rapid breaths with each strike</a:t>
            </a:r>
            <a:r>
              <a:rPr lang="en-GB" altLang="zh-CN" sz="2000" dirty="0"/>
              <a:t>.</a:t>
            </a:r>
            <a:endParaRPr lang="zh-CN" altLang="en-US" sz="2000" dirty="0"/>
          </a:p>
        </p:txBody>
      </p:sp>
      <p:pic>
        <p:nvPicPr>
          <p:cNvPr id="4" name="图片 3" descr="图片包含 图示&#10;&#10;AI 生成的内容可能不正确。"/>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91199" y="544806"/>
            <a:ext cx="6172939" cy="6313193"/>
          </a:xfrm>
          <a:prstGeom prst="rect">
            <a:avLst/>
          </a:prstGeom>
        </p:spPr>
      </p:pic>
      <p:sp>
        <p:nvSpPr>
          <p:cNvPr id="6" name="文本框 5"/>
          <p:cNvSpPr txBox="1"/>
          <p:nvPr/>
        </p:nvSpPr>
        <p:spPr>
          <a:xfrm>
            <a:off x="118290" y="2791583"/>
            <a:ext cx="5498123" cy="3477875"/>
          </a:xfrm>
          <a:prstGeom prst="rect">
            <a:avLst/>
          </a:prstGeom>
          <a:solidFill>
            <a:srgbClr val="FFFF00"/>
          </a:solidFill>
        </p:spPr>
        <p:txBody>
          <a:bodyPr wrap="square">
            <a:spAutoFit/>
          </a:bodyPr>
          <a:lstStyle/>
          <a:p>
            <a:r>
              <a:rPr lang="zh-CN" altLang="en-US" sz="2000" b="1" dirty="0">
                <a:latin typeface="Calibri" panose="020F0502020204030204" pitchFamily="34" charset="0"/>
                <a:cs typeface="Calibri" panose="020F0502020204030204" pitchFamily="34" charset="0"/>
              </a:rPr>
              <a:t>描写啄木鸟</a:t>
            </a:r>
            <a:endParaRPr lang="en-US" altLang="zh-CN" sz="2000" b="1" dirty="0">
              <a:latin typeface="Calibri" panose="020F0502020204030204" pitchFamily="34" charset="0"/>
              <a:cs typeface="Calibri" panose="020F0502020204030204" pitchFamily="34" charset="0"/>
            </a:endParaRPr>
          </a:p>
          <a:p>
            <a:r>
              <a:rPr lang="zh-CN" altLang="en-US" sz="2000" b="1" dirty="0">
                <a:latin typeface="Calibri" panose="020F0502020204030204" pitchFamily="34" charset="0"/>
                <a:cs typeface="Calibri" panose="020F0502020204030204" pitchFamily="34" charset="0"/>
              </a:rPr>
              <a:t>hammer at the trunk 敲击树干</a:t>
            </a:r>
            <a:endParaRPr lang="zh-CN" altLang="en-US" sz="2000" b="1" dirty="0">
              <a:latin typeface="Calibri" panose="020F0502020204030204" pitchFamily="34" charset="0"/>
              <a:cs typeface="Calibri" panose="020F0502020204030204" pitchFamily="34" charset="0"/>
            </a:endParaRPr>
          </a:p>
          <a:p>
            <a:r>
              <a:rPr lang="zh-CN" altLang="en-US" sz="2000" b="1" dirty="0">
                <a:latin typeface="Calibri" panose="020F0502020204030204" pitchFamily="34" charset="0"/>
                <a:cs typeface="Calibri" panose="020F0502020204030204" pitchFamily="34" charset="0"/>
              </a:rPr>
              <a:t>drill into the wood 钻啄木头</a:t>
            </a:r>
            <a:endParaRPr lang="zh-CN" altLang="en-US" sz="2000" b="1" dirty="0">
              <a:latin typeface="Calibri" panose="020F0502020204030204" pitchFamily="34" charset="0"/>
              <a:cs typeface="Calibri" panose="020F0502020204030204" pitchFamily="34" charset="0"/>
            </a:endParaRPr>
          </a:p>
          <a:p>
            <a:r>
              <a:rPr lang="zh-CN" altLang="en-US" sz="2000" b="1" dirty="0">
                <a:latin typeface="Calibri" panose="020F0502020204030204" pitchFamily="34" charset="0"/>
                <a:cs typeface="Calibri" panose="020F0502020204030204" pitchFamily="34" charset="0"/>
              </a:rPr>
              <a:t>strike the bark with precision 精准啄击树皮</a:t>
            </a:r>
            <a:endParaRPr lang="zh-CN" altLang="en-US" sz="2000" b="1" dirty="0">
              <a:latin typeface="Calibri" panose="020F0502020204030204" pitchFamily="34" charset="0"/>
              <a:cs typeface="Calibri" panose="020F0502020204030204" pitchFamily="34" charset="0"/>
            </a:endParaRPr>
          </a:p>
          <a:p>
            <a:r>
              <a:rPr lang="zh-CN" altLang="en-US" sz="2000" b="1" dirty="0">
                <a:latin typeface="Calibri" panose="020F0502020204030204" pitchFamily="34" charset="0"/>
                <a:cs typeface="Calibri" panose="020F0502020204030204" pitchFamily="34" charset="0"/>
              </a:rPr>
              <a:t>brace its body for impact 绷紧身体准备撞击</a:t>
            </a:r>
            <a:endParaRPr lang="zh-CN" altLang="en-US" sz="2000" b="1" dirty="0">
              <a:latin typeface="Calibri" panose="020F0502020204030204" pitchFamily="34" charset="0"/>
              <a:cs typeface="Calibri" panose="020F0502020204030204" pitchFamily="34" charset="0"/>
            </a:endParaRPr>
          </a:p>
          <a:p>
            <a:r>
              <a:rPr lang="zh-CN" altLang="en-US" sz="2000" b="1" dirty="0">
                <a:latin typeface="Calibri" panose="020F0502020204030204" pitchFamily="34" charset="0"/>
                <a:cs typeface="Calibri" panose="020F0502020204030204" pitchFamily="34" charset="0"/>
              </a:rPr>
              <a:t>release a sharp, explosive breath 呼出短促有力的一口气</a:t>
            </a:r>
            <a:endParaRPr lang="zh-CN" altLang="en-US" sz="2000" b="1" dirty="0">
              <a:latin typeface="Calibri" panose="020F0502020204030204" pitchFamily="34" charset="0"/>
              <a:cs typeface="Calibri" panose="020F0502020204030204" pitchFamily="34" charset="0"/>
            </a:endParaRPr>
          </a:p>
          <a:p>
            <a:r>
              <a:rPr lang="zh-CN" altLang="en-US" sz="2000" b="1" dirty="0">
                <a:latin typeface="Calibri" panose="020F0502020204030204" pitchFamily="34" charset="0"/>
                <a:cs typeface="Calibri" panose="020F0502020204030204" pitchFamily="34" charset="0"/>
              </a:rPr>
              <a:t>turn its whole body into a hammer 把整个身体变成一把锤子</a:t>
            </a:r>
            <a:endParaRPr lang="zh-CN" altLang="en-US" sz="2000" b="1" dirty="0">
              <a:latin typeface="Calibri" panose="020F0502020204030204" pitchFamily="34" charset="0"/>
              <a:cs typeface="Calibri" panose="020F0502020204030204" pitchFamily="34" charset="0"/>
            </a:endParaRPr>
          </a:p>
          <a:p>
            <a:r>
              <a:rPr lang="zh-CN" altLang="en-US" sz="2000" b="1" dirty="0">
                <a:latin typeface="Calibri" panose="020F0502020204030204" pitchFamily="34" charset="0"/>
                <a:cs typeface="Calibri" panose="020F0502020204030204" pitchFamily="34" charset="0"/>
              </a:rPr>
              <a:t>peck in rapid succession 连续快速啄击</a:t>
            </a:r>
            <a:endParaRPr lang="zh-CN" altLang="en-US" sz="2000" b="1" dirty="0">
              <a:latin typeface="Calibri" panose="020F0502020204030204" pitchFamily="34" charset="0"/>
              <a:cs typeface="Calibri" panose="020F0502020204030204" pitchFamily="34" charset="0"/>
            </a:endParaRPr>
          </a:p>
          <a:p>
            <a:r>
              <a:rPr lang="zh-CN" altLang="en-US" sz="2000" b="1" dirty="0">
                <a:latin typeface="Calibri" panose="020F0502020204030204" pitchFamily="34" charset="0"/>
                <a:cs typeface="Calibri" panose="020F0502020204030204" pitchFamily="34" charset="0"/>
              </a:rPr>
              <a:t>maintain a steady rhythm 保持稳定节奏</a:t>
            </a:r>
            <a:endParaRPr lang="zh-CN" altLang="en-US" sz="20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14"/>
          <p:cNvSpPr txBox="1"/>
          <p:nvPr/>
        </p:nvSpPr>
        <p:spPr>
          <a:xfrm>
            <a:off x="1177572" y="571726"/>
            <a:ext cx="5523545" cy="535531"/>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None/>
              <a:defRPr sz="3200" kern="1200">
                <a:gradFill>
                  <a:gsLst>
                    <a:gs pos="0">
                      <a:schemeClr val="accent1"/>
                    </a:gs>
                    <a:gs pos="49000">
                      <a:schemeClr val="accent2"/>
                    </a:gs>
                  </a:gsLst>
                  <a:lin ang="5400000" scaled="0"/>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Reading</a:t>
            </a:r>
            <a:r>
              <a:rPr lang="zh-CN" altLang="en-US" dirty="0"/>
              <a:t> </a:t>
            </a:r>
            <a:r>
              <a:rPr lang="en-US" altLang="zh-CN" dirty="0"/>
              <a:t>comprehension</a:t>
            </a:r>
            <a:r>
              <a:rPr lang="zh-CN" altLang="en-US" dirty="0"/>
              <a:t> </a:t>
            </a:r>
            <a:r>
              <a:rPr lang="en-US" altLang="zh-CN" dirty="0"/>
              <a:t>D</a:t>
            </a:r>
            <a:endParaRPr lang="zh-CN" altLang="zh-CN" dirty="0"/>
          </a:p>
        </p:txBody>
      </p:sp>
      <p:sp>
        <p:nvSpPr>
          <p:cNvPr id="25" name="文本框 24"/>
          <p:cNvSpPr txBox="1"/>
          <p:nvPr/>
        </p:nvSpPr>
        <p:spPr>
          <a:xfrm>
            <a:off x="271095" y="1073743"/>
            <a:ext cx="6204856" cy="5632311"/>
          </a:xfrm>
          <a:prstGeom prst="rect">
            <a:avLst/>
          </a:prstGeom>
          <a:noFill/>
        </p:spPr>
        <p:txBody>
          <a:bodyPr wrap="square">
            <a:spAutoFit/>
          </a:bodyPr>
          <a:lstStyle/>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woodpecker</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bore through </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drill up</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never</a:t>
            </a:r>
            <a:r>
              <a:rPr lang="zh-CN" altLang="en-US" sz="2400" dirty="0">
                <a:latin typeface="Calibri" panose="020F0502020204030204" pitchFamily="34" charset="0"/>
                <a:cs typeface="Calibri" panose="020F0502020204030204" pitchFamily="34" charset="0"/>
              </a:rPr>
              <a:t> </a:t>
            </a:r>
            <a:r>
              <a:rPr lang="en-GB" altLang="zh-CN" sz="2400" dirty="0">
                <a:latin typeface="Calibri" panose="020F0502020204030204" pitchFamily="34" charset="0"/>
                <a:cs typeface="Calibri" panose="020F0502020204030204" pitchFamily="34" charset="0"/>
              </a:rPr>
              <a:t>miss a beat </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US" altLang="zh-CN" sz="2400" kern="100" dirty="0">
                <a:latin typeface="Calibri" panose="020F0502020204030204" pitchFamily="34" charset="0"/>
                <a:ea typeface="宋体" panose="02010600030101010101" pitchFamily="2" charset="-122"/>
                <a:cs typeface="Calibri" panose="020F0502020204030204" pitchFamily="34" charset="0"/>
              </a:rPr>
              <a:t>tense up their entire body</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smash through wood </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let out short, explosive grunts</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nature’s hammer </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humanely capture</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insert electrodes into </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exertion </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exhale</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every four milliseconds</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activate </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hip flexor /ˈ</a:t>
            </a:r>
            <a:r>
              <a:rPr lang="en-GB" altLang="zh-CN" sz="2400" dirty="0" err="1">
                <a:latin typeface="Calibri" panose="020F0502020204030204" pitchFamily="34" charset="0"/>
                <a:cs typeface="Calibri" panose="020F0502020204030204" pitchFamily="34" charset="0"/>
              </a:rPr>
              <a:t>fleksɔːr</a:t>
            </a:r>
            <a:r>
              <a:rPr lang="en-GB" altLang="zh-CN" sz="2400" dirty="0">
                <a:latin typeface="Calibri" panose="020F0502020204030204" pitchFamily="34" charset="0"/>
                <a:cs typeface="Calibri" panose="020F0502020204030204" pitchFamily="34" charset="0"/>
              </a:rPr>
              <a:t>/ </a:t>
            </a:r>
            <a:endParaRPr lang="en-GB" altLang="zh-CN" sz="2400" dirty="0">
              <a:latin typeface="Calibri" panose="020F0502020204030204" pitchFamily="34" charset="0"/>
              <a:cs typeface="Calibri" panose="020F0502020204030204" pitchFamily="34" charset="0"/>
            </a:endParaRPr>
          </a:p>
        </p:txBody>
      </p:sp>
      <p:sp>
        <p:nvSpPr>
          <p:cNvPr id="27" name="文本框 26"/>
          <p:cNvSpPr txBox="1"/>
          <p:nvPr/>
        </p:nvSpPr>
        <p:spPr>
          <a:xfrm>
            <a:off x="4550476" y="1090500"/>
            <a:ext cx="7641524" cy="5632311"/>
          </a:xfrm>
          <a:prstGeom prst="rect">
            <a:avLst/>
          </a:prstGeom>
          <a:noFill/>
        </p:spPr>
        <p:txBody>
          <a:bodyPr wrap="square">
            <a:spAutoFit/>
          </a:bodyPr>
          <a:lstStyle/>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啄木鸟    </a:t>
            </a:r>
            <a:r>
              <a:rPr lang="en-US" altLang="zh-CN" sz="2400" b="1" dirty="0">
                <a:solidFill>
                  <a:srgbClr val="FF0000"/>
                </a:solidFill>
                <a:latin typeface="Calibri" panose="020F0502020204030204" pitchFamily="34" charset="0"/>
                <a:cs typeface="Calibri" panose="020F0502020204030204" pitchFamily="34" charset="0"/>
              </a:rPr>
              <a:t>peck</a:t>
            </a:r>
            <a:r>
              <a:rPr lang="zh-CN" altLang="en-US" sz="2400" b="1" dirty="0">
                <a:solidFill>
                  <a:srgbClr val="FF0000"/>
                </a:solidFill>
                <a:latin typeface="Calibri" panose="020F0502020204030204" pitchFamily="34" charset="0"/>
                <a:cs typeface="Calibri" panose="020F0502020204030204" pitchFamily="34" charset="0"/>
              </a:rPr>
              <a:t> 啄，啄食；匆匆轻吻；</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穿透，贯穿</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向上钻取；</a:t>
            </a:r>
            <a:r>
              <a:rPr lang="en-US" altLang="zh-CN"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drill</a:t>
            </a:r>
            <a:r>
              <a:rPr lang="zh-CN" altLang="en-US"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 </a:t>
            </a:r>
            <a:r>
              <a:rPr lang="en-US" altLang="zh-CN"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v</a:t>
            </a:r>
            <a:r>
              <a:rPr lang="zh-CN" altLang="en-US"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打孔；训练，演习；</a:t>
            </a:r>
            <a:endParaRPr lang="en-US" altLang="zh-CN" sz="2400" b="1" dirty="0">
              <a:solidFill>
                <a:srgbClr val="FF0000"/>
              </a:solidFill>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节奏不乱</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紧绷整个身体</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凿穿木头 </a:t>
            </a:r>
            <a:r>
              <a:rPr lang="en-US" altLang="zh-CN"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smash</a:t>
            </a:r>
            <a:r>
              <a:rPr lang="zh-CN" altLang="en-US"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 打碎，（使）猛击，（使）猛撞</a:t>
            </a:r>
            <a:endParaRPr lang="en-US" altLang="zh-CN" sz="2400" b="1" dirty="0">
              <a:solidFill>
                <a:srgbClr val="FF0000"/>
              </a:solidFill>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发出短促、爆发性的咕噜声； </a:t>
            </a:r>
            <a:r>
              <a:rPr lang="en-US" altLang="zh-CN" sz="2400" b="1" dirty="0">
                <a:latin typeface="Calibri" panose="020F0502020204030204" pitchFamily="34" charset="0"/>
                <a:ea typeface="仿宋" panose="02010609060101010101" pitchFamily="49" charset="-122"/>
                <a:cs typeface="Calibri" panose="020F0502020204030204" pitchFamily="34" charset="0"/>
              </a:rPr>
              <a:t>grunt</a:t>
            </a:r>
            <a:r>
              <a:rPr lang="zh-CN" altLang="en-US" sz="2400" b="1" dirty="0">
                <a:latin typeface="Calibri" panose="020F0502020204030204" pitchFamily="34" charset="0"/>
                <a:ea typeface="仿宋" panose="02010609060101010101" pitchFamily="49" charset="-122"/>
                <a:cs typeface="Calibri" panose="020F0502020204030204" pitchFamily="34" charset="0"/>
              </a:rPr>
              <a:t> 呼噜声，咕哝声</a:t>
            </a:r>
            <a:endParaRPr lang="zh-CN" altLang="en-US"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大自然的锤子</a:t>
            </a:r>
            <a:endParaRPr lang="zh-CN" altLang="en-US"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人道地捕获</a:t>
            </a:r>
            <a:endParaRPr lang="zh-CN" altLang="en-US"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将电极插入 </a:t>
            </a:r>
            <a:r>
              <a:rPr lang="en-US" altLang="zh-CN"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insert</a:t>
            </a:r>
            <a:r>
              <a:rPr lang="zh-CN" altLang="en-US"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 </a:t>
            </a:r>
            <a:r>
              <a:rPr lang="en-GB" altLang="zh-CN"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v</a:t>
            </a:r>
            <a:r>
              <a:rPr lang="zh-CN" altLang="en-US"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 插入；嵌入；添加，加插</a:t>
            </a:r>
            <a:endParaRPr lang="zh-CN" altLang="en-US" sz="2400" b="1" dirty="0">
              <a:solidFill>
                <a:srgbClr val="FF0000"/>
              </a:solidFill>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努力；尽力；</a:t>
            </a:r>
            <a:r>
              <a:rPr lang="en-GB" altLang="zh-CN" sz="2400" b="1" dirty="0">
                <a:latin typeface="Calibri" panose="020F0502020204030204" pitchFamily="34" charset="0"/>
                <a:ea typeface="仿宋" panose="02010609060101010101" pitchFamily="49" charset="-122"/>
                <a:cs typeface="Calibri" panose="020F0502020204030204" pitchFamily="34" charset="0"/>
              </a:rPr>
              <a:t>the exertion of authority </a:t>
            </a:r>
            <a:r>
              <a:rPr lang="zh-CN" altLang="en-US" sz="2400" b="1" dirty="0">
                <a:latin typeface="Calibri" panose="020F0502020204030204" pitchFamily="34" charset="0"/>
                <a:ea typeface="仿宋" panose="02010609060101010101" pitchFamily="49" charset="-122"/>
                <a:cs typeface="Calibri" panose="020F0502020204030204" pitchFamily="34" charset="0"/>
              </a:rPr>
              <a:t>行使权力</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呼出，吐出（肺中的空气、烟等）；呼气</a:t>
            </a:r>
            <a:r>
              <a:rPr lang="en-US" altLang="zh-CN" sz="2400" b="1" dirty="0">
                <a:latin typeface="Calibri" panose="020F0502020204030204" pitchFamily="34" charset="0"/>
                <a:ea typeface="仿宋" panose="02010609060101010101" pitchFamily="49" charset="-122"/>
                <a:cs typeface="Calibri" panose="020F0502020204030204" pitchFamily="34" charset="0"/>
              </a:rPr>
              <a:t>—inhale</a:t>
            </a:r>
            <a:r>
              <a:rPr lang="zh-CN" altLang="en-US" sz="2400" b="1" dirty="0">
                <a:latin typeface="Calibri" panose="020F0502020204030204" pitchFamily="34" charset="0"/>
                <a:ea typeface="仿宋" panose="02010609060101010101" pitchFamily="49" charset="-122"/>
                <a:cs typeface="Calibri" panose="020F0502020204030204" pitchFamily="34" charset="0"/>
              </a:rPr>
              <a:t> </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每四毫秒一次</a:t>
            </a:r>
            <a:endParaRPr lang="zh-CN" altLang="en-US"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使活动；激活；使活化</a:t>
            </a:r>
            <a:r>
              <a:rPr lang="en-US" altLang="zh-CN" sz="2400" b="1" dirty="0">
                <a:latin typeface="Calibri" panose="020F0502020204030204" pitchFamily="34" charset="0"/>
                <a:ea typeface="仿宋" panose="02010609060101010101" pitchFamily="49" charset="-122"/>
                <a:cs typeface="Calibri" panose="020F0502020204030204" pitchFamily="34" charset="0"/>
              </a:rPr>
              <a:t>——n</a:t>
            </a:r>
            <a:r>
              <a:rPr lang="zh-CN" altLang="en-US" sz="2400" b="1" dirty="0">
                <a:latin typeface="Calibri" panose="020F0502020204030204" pitchFamily="34" charset="0"/>
                <a:ea typeface="仿宋" panose="02010609060101010101" pitchFamily="49" charset="-122"/>
                <a:cs typeface="Calibri" panose="020F0502020204030204" pitchFamily="34" charset="0"/>
              </a:rPr>
              <a:t> </a:t>
            </a:r>
            <a:r>
              <a:rPr lang="en-GB" altLang="zh-CN" sz="2400" b="1" dirty="0">
                <a:latin typeface="Calibri" panose="020F0502020204030204" pitchFamily="34" charset="0"/>
                <a:ea typeface="仿宋" panose="02010609060101010101" pitchFamily="49" charset="-122"/>
                <a:cs typeface="Calibri" panose="020F0502020204030204" pitchFamily="34" charset="0"/>
              </a:rPr>
              <a:t>activation</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ea typeface="仿宋" panose="02010609060101010101" pitchFamily="49" charset="-122"/>
                <a:cs typeface="Calibri" panose="020F0502020204030204" pitchFamily="34" charset="0"/>
              </a:rPr>
              <a:t>髋部屈肌</a:t>
            </a:r>
            <a:endParaRPr lang="en-GB" altLang="zh-CN" sz="2400" b="1" dirty="0">
              <a:latin typeface="Calibri" panose="020F0502020204030204" pitchFamily="34" charset="0"/>
              <a:ea typeface="仿宋" panose="02010609060101010101" pitchFamily="49"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checkerboard(across)">
                                      <p:cBhvr>
                                        <p:cTn id="7" dur="500"/>
                                        <p:tgtEl>
                                          <p:spTgt spid="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7">
                                            <p:txEl>
                                              <p:pRg st="1" end="1"/>
                                            </p:txEl>
                                          </p:spTgt>
                                        </p:tgtEl>
                                        <p:attrNameLst>
                                          <p:attrName>style.visibility</p:attrName>
                                        </p:attrNameLst>
                                      </p:cBhvr>
                                      <p:to>
                                        <p:strVal val="visible"/>
                                      </p:to>
                                    </p:set>
                                    <p:animEffect transition="in" filter="checkerboard(across)">
                                      <p:cBhvr>
                                        <p:cTn id="12" dur="500"/>
                                        <p:tgtEl>
                                          <p:spTgt spid="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7">
                                            <p:txEl>
                                              <p:pRg st="2" end="2"/>
                                            </p:txEl>
                                          </p:spTgt>
                                        </p:tgtEl>
                                        <p:attrNameLst>
                                          <p:attrName>style.visibility</p:attrName>
                                        </p:attrNameLst>
                                      </p:cBhvr>
                                      <p:to>
                                        <p:strVal val="visible"/>
                                      </p:to>
                                    </p:set>
                                    <p:animEffect transition="in" filter="checkerboard(across)">
                                      <p:cBhvr>
                                        <p:cTn id="17" dur="500"/>
                                        <p:tgtEl>
                                          <p:spTgt spid="2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7">
                                            <p:txEl>
                                              <p:pRg st="3" end="3"/>
                                            </p:txEl>
                                          </p:spTgt>
                                        </p:tgtEl>
                                        <p:attrNameLst>
                                          <p:attrName>style.visibility</p:attrName>
                                        </p:attrNameLst>
                                      </p:cBhvr>
                                      <p:to>
                                        <p:strVal val="visible"/>
                                      </p:to>
                                    </p:set>
                                    <p:animEffect transition="in" filter="checkerboard(across)">
                                      <p:cBhvr>
                                        <p:cTn id="22" dur="500"/>
                                        <p:tgtEl>
                                          <p:spTgt spid="2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27">
                                            <p:txEl>
                                              <p:pRg st="4" end="4"/>
                                            </p:txEl>
                                          </p:spTgt>
                                        </p:tgtEl>
                                        <p:attrNameLst>
                                          <p:attrName>style.visibility</p:attrName>
                                        </p:attrNameLst>
                                      </p:cBhvr>
                                      <p:to>
                                        <p:strVal val="visible"/>
                                      </p:to>
                                    </p:set>
                                    <p:animEffect transition="in" filter="checkerboard(across)">
                                      <p:cBhvr>
                                        <p:cTn id="27" dur="500"/>
                                        <p:tgtEl>
                                          <p:spTgt spid="2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27">
                                            <p:txEl>
                                              <p:pRg st="5" end="5"/>
                                            </p:txEl>
                                          </p:spTgt>
                                        </p:tgtEl>
                                        <p:attrNameLst>
                                          <p:attrName>style.visibility</p:attrName>
                                        </p:attrNameLst>
                                      </p:cBhvr>
                                      <p:to>
                                        <p:strVal val="visible"/>
                                      </p:to>
                                    </p:set>
                                    <p:animEffect transition="in" filter="checkerboard(across)">
                                      <p:cBhvr>
                                        <p:cTn id="32" dur="500"/>
                                        <p:tgtEl>
                                          <p:spTgt spid="2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27">
                                            <p:txEl>
                                              <p:pRg st="6" end="6"/>
                                            </p:txEl>
                                          </p:spTgt>
                                        </p:tgtEl>
                                        <p:attrNameLst>
                                          <p:attrName>style.visibility</p:attrName>
                                        </p:attrNameLst>
                                      </p:cBhvr>
                                      <p:to>
                                        <p:strVal val="visible"/>
                                      </p:to>
                                    </p:set>
                                    <p:animEffect transition="in" filter="checkerboard(across)">
                                      <p:cBhvr>
                                        <p:cTn id="37" dur="500"/>
                                        <p:tgtEl>
                                          <p:spTgt spid="2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27">
                                            <p:txEl>
                                              <p:pRg st="7" end="7"/>
                                            </p:txEl>
                                          </p:spTgt>
                                        </p:tgtEl>
                                        <p:attrNameLst>
                                          <p:attrName>style.visibility</p:attrName>
                                        </p:attrNameLst>
                                      </p:cBhvr>
                                      <p:to>
                                        <p:strVal val="visible"/>
                                      </p:to>
                                    </p:set>
                                    <p:animEffect transition="in" filter="checkerboard(across)">
                                      <p:cBhvr>
                                        <p:cTn id="42" dur="500"/>
                                        <p:tgtEl>
                                          <p:spTgt spid="2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27">
                                            <p:txEl>
                                              <p:pRg st="8" end="8"/>
                                            </p:txEl>
                                          </p:spTgt>
                                        </p:tgtEl>
                                        <p:attrNameLst>
                                          <p:attrName>style.visibility</p:attrName>
                                        </p:attrNameLst>
                                      </p:cBhvr>
                                      <p:to>
                                        <p:strVal val="visible"/>
                                      </p:to>
                                    </p:set>
                                    <p:animEffect transition="in" filter="checkerboard(across)">
                                      <p:cBhvr>
                                        <p:cTn id="47" dur="500"/>
                                        <p:tgtEl>
                                          <p:spTgt spid="2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27">
                                            <p:txEl>
                                              <p:pRg st="9" end="9"/>
                                            </p:txEl>
                                          </p:spTgt>
                                        </p:tgtEl>
                                        <p:attrNameLst>
                                          <p:attrName>style.visibility</p:attrName>
                                        </p:attrNameLst>
                                      </p:cBhvr>
                                      <p:to>
                                        <p:strVal val="visible"/>
                                      </p:to>
                                    </p:set>
                                    <p:animEffect transition="in" filter="checkerboard(across)">
                                      <p:cBhvr>
                                        <p:cTn id="52" dur="500"/>
                                        <p:tgtEl>
                                          <p:spTgt spid="2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27">
                                            <p:txEl>
                                              <p:pRg st="10" end="10"/>
                                            </p:txEl>
                                          </p:spTgt>
                                        </p:tgtEl>
                                        <p:attrNameLst>
                                          <p:attrName>style.visibility</p:attrName>
                                        </p:attrNameLst>
                                      </p:cBhvr>
                                      <p:to>
                                        <p:strVal val="visible"/>
                                      </p:to>
                                    </p:set>
                                    <p:animEffect transition="in" filter="checkerboard(across)">
                                      <p:cBhvr>
                                        <p:cTn id="57" dur="500"/>
                                        <p:tgtEl>
                                          <p:spTgt spid="27">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 fill="hold">
                                          <p:stCondLst>
                                            <p:cond delay="0"/>
                                          </p:stCondLst>
                                        </p:cTn>
                                        <p:tgtEl>
                                          <p:spTgt spid="27">
                                            <p:txEl>
                                              <p:pRg st="11" end="11"/>
                                            </p:txEl>
                                          </p:spTgt>
                                        </p:tgtEl>
                                        <p:attrNameLst>
                                          <p:attrName>style.visibility</p:attrName>
                                        </p:attrNameLst>
                                      </p:cBhvr>
                                      <p:to>
                                        <p:strVal val="visible"/>
                                      </p:to>
                                    </p:set>
                                    <p:animEffect transition="in" filter="checkerboard(across)">
                                      <p:cBhvr>
                                        <p:cTn id="62" dur="500"/>
                                        <p:tgtEl>
                                          <p:spTgt spid="27">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nodeType="clickEffect">
                                  <p:stCondLst>
                                    <p:cond delay="0"/>
                                  </p:stCondLst>
                                  <p:childTnLst>
                                    <p:set>
                                      <p:cBhvr>
                                        <p:cTn id="66" dur="1" fill="hold">
                                          <p:stCondLst>
                                            <p:cond delay="0"/>
                                          </p:stCondLst>
                                        </p:cTn>
                                        <p:tgtEl>
                                          <p:spTgt spid="27">
                                            <p:txEl>
                                              <p:pRg st="12" end="12"/>
                                            </p:txEl>
                                          </p:spTgt>
                                        </p:tgtEl>
                                        <p:attrNameLst>
                                          <p:attrName>style.visibility</p:attrName>
                                        </p:attrNameLst>
                                      </p:cBhvr>
                                      <p:to>
                                        <p:strVal val="visible"/>
                                      </p:to>
                                    </p:set>
                                    <p:animEffect transition="in" filter="checkerboard(across)">
                                      <p:cBhvr>
                                        <p:cTn id="67" dur="500"/>
                                        <p:tgtEl>
                                          <p:spTgt spid="27">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nodeType="clickEffect">
                                  <p:stCondLst>
                                    <p:cond delay="0"/>
                                  </p:stCondLst>
                                  <p:childTnLst>
                                    <p:set>
                                      <p:cBhvr>
                                        <p:cTn id="71" dur="1" fill="hold">
                                          <p:stCondLst>
                                            <p:cond delay="0"/>
                                          </p:stCondLst>
                                        </p:cTn>
                                        <p:tgtEl>
                                          <p:spTgt spid="27">
                                            <p:txEl>
                                              <p:pRg st="13" end="13"/>
                                            </p:txEl>
                                          </p:spTgt>
                                        </p:tgtEl>
                                        <p:attrNameLst>
                                          <p:attrName>style.visibility</p:attrName>
                                        </p:attrNameLst>
                                      </p:cBhvr>
                                      <p:to>
                                        <p:strVal val="visible"/>
                                      </p:to>
                                    </p:set>
                                    <p:animEffect transition="in" filter="checkerboard(across)">
                                      <p:cBhvr>
                                        <p:cTn id="72" dur="500"/>
                                        <p:tgtEl>
                                          <p:spTgt spid="27">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nodeType="clickEffect">
                                  <p:stCondLst>
                                    <p:cond delay="0"/>
                                  </p:stCondLst>
                                  <p:childTnLst>
                                    <p:set>
                                      <p:cBhvr>
                                        <p:cTn id="76" dur="1" fill="hold">
                                          <p:stCondLst>
                                            <p:cond delay="0"/>
                                          </p:stCondLst>
                                        </p:cTn>
                                        <p:tgtEl>
                                          <p:spTgt spid="27">
                                            <p:txEl>
                                              <p:pRg st="14" end="14"/>
                                            </p:txEl>
                                          </p:spTgt>
                                        </p:tgtEl>
                                        <p:attrNameLst>
                                          <p:attrName>style.visibility</p:attrName>
                                        </p:attrNameLst>
                                      </p:cBhvr>
                                      <p:to>
                                        <p:strVal val="visible"/>
                                      </p:to>
                                    </p:set>
                                    <p:animEffect transition="in" filter="checkerboard(across)">
                                      <p:cBhvr>
                                        <p:cTn id="77" dur="500"/>
                                        <p:tgtEl>
                                          <p:spTgt spid="27">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14"/>
          <p:cNvSpPr txBox="1"/>
          <p:nvPr/>
        </p:nvSpPr>
        <p:spPr>
          <a:xfrm>
            <a:off x="1177572" y="571726"/>
            <a:ext cx="5523545" cy="535531"/>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None/>
              <a:defRPr sz="3200" kern="1200">
                <a:gradFill>
                  <a:gsLst>
                    <a:gs pos="0">
                      <a:schemeClr val="accent1"/>
                    </a:gs>
                    <a:gs pos="49000">
                      <a:schemeClr val="accent2"/>
                    </a:gs>
                  </a:gsLst>
                  <a:lin ang="5400000" scaled="0"/>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Reading</a:t>
            </a:r>
            <a:r>
              <a:rPr lang="zh-CN" altLang="en-US" dirty="0"/>
              <a:t> </a:t>
            </a:r>
            <a:r>
              <a:rPr lang="en-US" altLang="zh-CN" dirty="0"/>
              <a:t>comprehension</a:t>
            </a:r>
            <a:r>
              <a:rPr lang="zh-CN" altLang="en-US" dirty="0"/>
              <a:t> </a:t>
            </a:r>
            <a:r>
              <a:rPr lang="en-US" altLang="zh-CN" dirty="0"/>
              <a:t>D</a:t>
            </a:r>
            <a:endParaRPr lang="zh-CN" altLang="zh-CN" dirty="0"/>
          </a:p>
        </p:txBody>
      </p:sp>
      <p:sp>
        <p:nvSpPr>
          <p:cNvPr id="25" name="文本框 24"/>
          <p:cNvSpPr txBox="1"/>
          <p:nvPr/>
        </p:nvSpPr>
        <p:spPr>
          <a:xfrm>
            <a:off x="355763" y="1041023"/>
            <a:ext cx="8232651" cy="4893647"/>
          </a:xfrm>
          <a:prstGeom prst="rect">
            <a:avLst/>
          </a:prstGeom>
          <a:noFill/>
        </p:spPr>
        <p:txBody>
          <a:bodyPr wrap="square">
            <a:spAutoFit/>
          </a:bodyPr>
          <a:lstStyle/>
          <a:p>
            <a:r>
              <a:rPr lang="en-GB" altLang="zh-CN" sz="2400" dirty="0">
                <a:latin typeface="Calibri" panose="020F0502020204030204" pitchFamily="34" charset="0"/>
                <a:cs typeface="Calibri" panose="020F0502020204030204" pitchFamily="34" charset="0"/>
              </a:rPr>
              <a:t>1</a:t>
            </a:r>
            <a:r>
              <a:rPr lang="en-US" altLang="zh-CN" sz="2400" dirty="0">
                <a:latin typeface="Calibri" panose="020F0502020204030204" pitchFamily="34" charset="0"/>
                <a:cs typeface="Calibri" panose="020F0502020204030204" pitchFamily="34" charset="0"/>
              </a:rPr>
              <a:t>6</a:t>
            </a:r>
            <a:r>
              <a:rPr lang="en-GB" altLang="zh-CN" sz="2400" dirty="0">
                <a:latin typeface="Calibri" panose="020F0502020204030204" pitchFamily="34" charset="0"/>
                <a:cs typeface="Calibri" panose="020F0502020204030204" pitchFamily="34" charset="0"/>
              </a:rPr>
              <a:t>. clench their tail and abs </a:t>
            </a:r>
            <a:endParaRPr lang="en-GB"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1</a:t>
            </a:r>
            <a:r>
              <a:rPr lang="en-US" altLang="zh-CN" sz="2400" dirty="0">
                <a:latin typeface="Calibri" panose="020F0502020204030204" pitchFamily="34" charset="0"/>
                <a:cs typeface="Calibri" panose="020F0502020204030204" pitchFamily="34" charset="0"/>
              </a:rPr>
              <a:t>7</a:t>
            </a:r>
            <a:r>
              <a:rPr lang="en-GB" altLang="zh-CN" sz="2400" dirty="0">
                <a:latin typeface="Calibri" panose="020F0502020204030204" pitchFamily="34" charset="0"/>
                <a:cs typeface="Calibri" panose="020F0502020204030204" pitchFamily="34" charset="0"/>
              </a:rPr>
              <a:t>. stiffen the back </a:t>
            </a:r>
            <a:endParaRPr lang="en-GB"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1</a:t>
            </a:r>
            <a:r>
              <a:rPr lang="en-US" altLang="zh-CN" sz="2400" dirty="0">
                <a:latin typeface="Calibri" panose="020F0502020204030204" pitchFamily="34" charset="0"/>
                <a:cs typeface="Calibri" panose="020F0502020204030204" pitchFamily="34" charset="0"/>
              </a:rPr>
              <a:t>8</a:t>
            </a:r>
            <a:r>
              <a:rPr lang="en-GB" altLang="zh-CN" sz="2400" dirty="0">
                <a:latin typeface="Calibri" panose="020F0502020204030204" pitchFamily="34" charset="0"/>
                <a:cs typeface="Calibri" panose="020F0502020204030204" pitchFamily="34" charset="0"/>
              </a:rPr>
              <a:t>. engage a different set of </a:t>
            </a:r>
            <a:endParaRPr lang="en-GB"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1</a:t>
            </a:r>
            <a:r>
              <a:rPr lang="en-US" altLang="zh-CN" sz="2400" dirty="0">
                <a:latin typeface="Calibri" panose="020F0502020204030204" pitchFamily="34" charset="0"/>
                <a:cs typeface="Calibri" panose="020F0502020204030204" pitchFamily="34" charset="0"/>
              </a:rPr>
              <a:t>9</a:t>
            </a:r>
            <a:r>
              <a:rPr lang="en-GB" altLang="zh-CN" sz="2400" dirty="0">
                <a:latin typeface="Calibri" panose="020F0502020204030204" pitchFamily="34" charset="0"/>
                <a:cs typeface="Calibri" panose="020F0502020204030204" pitchFamily="34" charset="0"/>
              </a:rPr>
              <a:t>. with</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sharp exhalation </a:t>
            </a:r>
            <a:endParaRPr lang="en-US" altLang="zh-CN"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20. stabilize their core muscles </a:t>
            </a:r>
            <a:endParaRPr lang="en-US" altLang="zh-CN" sz="2400" dirty="0">
              <a:latin typeface="Calibri" panose="020F0502020204030204" pitchFamily="34" charset="0"/>
              <a:cs typeface="Calibri" panose="020F0502020204030204" pitchFamily="34" charset="0"/>
            </a:endParaRPr>
          </a:p>
          <a:p>
            <a:pPr marL="342900" indent="-342900">
              <a:buFont typeface="Wingdings" panose="05000000000000000000" pitchFamily="2" charset="2"/>
              <a:buChar char="Ø"/>
            </a:pPr>
            <a:r>
              <a:rPr lang="en-GB" altLang="zh-CN" sz="2400" dirty="0">
                <a:latin typeface="Calibri" panose="020F0502020204030204" pitchFamily="34" charset="0"/>
                <a:cs typeface="Calibri" panose="020F0502020204030204" pitchFamily="34" charset="0"/>
              </a:rPr>
              <a:t>ab</a:t>
            </a:r>
            <a:r>
              <a:rPr lang="en-US"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 </a:t>
            </a:r>
            <a:r>
              <a:rPr lang="en-GB" altLang="zh-CN" sz="2400" dirty="0">
                <a:latin typeface="Calibri" panose="020F0502020204030204" pitchFamily="34" charset="0"/>
                <a:cs typeface="Calibri" panose="020F0502020204030204" pitchFamily="34" charset="0"/>
              </a:rPr>
              <a:t>abdominals /</a:t>
            </a:r>
            <a:r>
              <a:rPr lang="en-GB" altLang="zh-CN" sz="2400" dirty="0" err="1">
                <a:latin typeface="Calibri" panose="020F0502020204030204" pitchFamily="34" charset="0"/>
                <a:cs typeface="Calibri" panose="020F0502020204030204" pitchFamily="34" charset="0"/>
              </a:rPr>
              <a:t>æbˈdɒmɪnəlz</a:t>
            </a:r>
            <a:r>
              <a:rPr lang="en-GB"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 腹肌</a:t>
            </a:r>
            <a:endParaRPr lang="en-US" altLang="zh-CN" sz="2400" dirty="0">
              <a:latin typeface="Calibri" panose="020F0502020204030204" pitchFamily="34" charset="0"/>
              <a:cs typeface="Calibri" panose="020F0502020204030204" pitchFamily="34" charset="0"/>
            </a:endParaRPr>
          </a:p>
          <a:p>
            <a:pPr marL="342900" indent="-342900">
              <a:buFont typeface="Wingdings" panose="05000000000000000000" pitchFamily="2" charset="2"/>
              <a:buChar char="Ø"/>
            </a:pPr>
            <a:r>
              <a:rPr lang="en-US" altLang="zh-CN" sz="2400" dirty="0">
                <a:latin typeface="Calibri" panose="020F0502020204030204" pitchFamily="34" charset="0"/>
                <a:cs typeface="Calibri" panose="020F0502020204030204" pitchFamily="34" charset="0"/>
              </a:rPr>
              <a:t>stiffen</a:t>
            </a:r>
            <a:r>
              <a:rPr lang="zh-CN" altLang="en-US" sz="2400" dirty="0">
                <a:latin typeface="Calibri" panose="020F0502020204030204" pitchFamily="34" charset="0"/>
                <a:cs typeface="Calibri" panose="020F0502020204030204" pitchFamily="34" charset="0"/>
              </a:rPr>
              <a:t>  </a:t>
            </a:r>
            <a:endParaRPr lang="en-US"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She stiffened with fear.</a:t>
            </a:r>
            <a:endParaRPr lang="en-GB" altLang="zh-CN" sz="24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她吓呆了。</a:t>
            </a:r>
            <a:endParaRPr lang="en-US" altLang="zh-CN" sz="20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My muscles had stiffened up after the climb.</a:t>
            </a:r>
            <a:endParaRPr lang="en-GB" altLang="zh-CN" sz="24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爬上去以后我两腿都发僵了。</a:t>
            </a:r>
            <a:endParaRPr lang="en-US" altLang="zh-CN" sz="20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The threat of punishment has only stiffened their resolve. </a:t>
            </a:r>
            <a:endParaRPr lang="en-GB" altLang="zh-CN" sz="24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惩罚的威胁益发坚定了他们的决心。</a:t>
            </a:r>
            <a:endParaRPr lang="en-GB" altLang="zh-CN" sz="2000" dirty="0">
              <a:latin typeface="Calibri" panose="020F0502020204030204" pitchFamily="34" charset="0"/>
              <a:cs typeface="Calibri" panose="020F0502020204030204" pitchFamily="34" charset="0"/>
            </a:endParaRPr>
          </a:p>
        </p:txBody>
      </p:sp>
      <p:sp>
        <p:nvSpPr>
          <p:cNvPr id="27" name="文本框 26"/>
          <p:cNvSpPr txBox="1"/>
          <p:nvPr/>
        </p:nvSpPr>
        <p:spPr>
          <a:xfrm>
            <a:off x="4809571" y="1041023"/>
            <a:ext cx="6753537" cy="1938992"/>
          </a:xfrm>
          <a:prstGeom prst="rect">
            <a:avLst/>
          </a:prstGeom>
          <a:noFill/>
        </p:spPr>
        <p:txBody>
          <a:bodyPr wrap="square">
            <a:spAutoFit/>
          </a:bodyPr>
          <a:lstStyle/>
          <a:p>
            <a:r>
              <a:rPr lang="en-US" altLang="zh-CN" sz="2400" b="1" dirty="0">
                <a:latin typeface="Calibri" panose="020F0502020204030204" pitchFamily="34" charset="0"/>
                <a:ea typeface="仿宋" panose="02010609060101010101" pitchFamily="49" charset="-122"/>
                <a:cs typeface="Calibri" panose="020F0502020204030204" pitchFamily="34" charset="0"/>
              </a:rPr>
              <a:t>16.</a:t>
            </a:r>
            <a:r>
              <a:rPr lang="zh-CN" altLang="en-US" sz="2400" b="1" dirty="0">
                <a:latin typeface="Calibri" panose="020F0502020204030204" pitchFamily="34" charset="0"/>
                <a:ea typeface="仿宋" panose="02010609060101010101" pitchFamily="49" charset="-122"/>
                <a:cs typeface="Calibri" panose="020F0502020204030204" pitchFamily="34" charset="0"/>
              </a:rPr>
              <a:t>紧握他们的尾巴和腹肌</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en-US" altLang="zh-CN" sz="2400" b="1" dirty="0">
                <a:latin typeface="Calibri" panose="020F0502020204030204" pitchFamily="34" charset="0"/>
                <a:ea typeface="仿宋" panose="02010609060101010101" pitchFamily="49" charset="-122"/>
                <a:cs typeface="Calibri" panose="020F0502020204030204" pitchFamily="34" charset="0"/>
              </a:rPr>
              <a:t>17.</a:t>
            </a:r>
            <a:r>
              <a:rPr lang="zh-CN" altLang="en-US" sz="2400" b="1" dirty="0">
                <a:latin typeface="Calibri" panose="020F0502020204030204" pitchFamily="34" charset="0"/>
                <a:ea typeface="仿宋" panose="02010609060101010101" pitchFamily="49" charset="-122"/>
                <a:cs typeface="Calibri" panose="020F0502020204030204" pitchFamily="34" charset="0"/>
              </a:rPr>
              <a:t>增强背部力量</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en-US" altLang="zh-CN" sz="2400" b="1" dirty="0">
                <a:latin typeface="Calibri" panose="020F0502020204030204" pitchFamily="34" charset="0"/>
                <a:ea typeface="仿宋" panose="02010609060101010101" pitchFamily="49" charset="-122"/>
                <a:cs typeface="Calibri" panose="020F0502020204030204" pitchFamily="34" charset="0"/>
              </a:rPr>
              <a:t>18.</a:t>
            </a:r>
            <a:r>
              <a:rPr lang="zh-CN" altLang="en-US" sz="2400" b="1" dirty="0">
                <a:latin typeface="Calibri" panose="020F0502020204030204" pitchFamily="34" charset="0"/>
                <a:ea typeface="仿宋" panose="02010609060101010101" pitchFamily="49" charset="-122"/>
                <a:cs typeface="Calibri" panose="020F0502020204030204" pitchFamily="34" charset="0"/>
              </a:rPr>
              <a:t>采用一组不同的</a:t>
            </a:r>
            <a:r>
              <a:rPr lang="en-US" altLang="zh-CN" sz="2400" b="1" dirty="0">
                <a:latin typeface="Calibri" panose="020F0502020204030204" pitchFamily="34" charset="0"/>
                <a:ea typeface="仿宋" panose="02010609060101010101" pitchFamily="49" charset="-122"/>
                <a:cs typeface="Calibri" panose="020F0502020204030204" pitchFamily="34" charset="0"/>
              </a:rPr>
              <a:t>…</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en-US" altLang="zh-CN" sz="2400" b="1" dirty="0">
                <a:latin typeface="Calibri" panose="020F0502020204030204" pitchFamily="34" charset="0"/>
                <a:ea typeface="仿宋" panose="02010609060101010101" pitchFamily="49" charset="-122"/>
                <a:cs typeface="Calibri" panose="020F0502020204030204" pitchFamily="34" charset="0"/>
              </a:rPr>
              <a:t>19.</a:t>
            </a:r>
            <a:r>
              <a:rPr lang="zh-CN" altLang="en-US" sz="2400" b="1" dirty="0">
                <a:latin typeface="Calibri" panose="020F0502020204030204" pitchFamily="34" charset="0"/>
                <a:ea typeface="仿宋" panose="02010609060101010101" pitchFamily="49" charset="-122"/>
                <a:cs typeface="Calibri" panose="020F0502020204030204" pitchFamily="34" charset="0"/>
              </a:rPr>
              <a:t> 伴随着急促的呼气声</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en-US" altLang="zh-CN" sz="2400" b="1" dirty="0">
                <a:latin typeface="Calibri" panose="020F0502020204030204" pitchFamily="34" charset="0"/>
                <a:ea typeface="仿宋" panose="02010609060101010101" pitchFamily="49" charset="-122"/>
                <a:cs typeface="Calibri" panose="020F0502020204030204" pitchFamily="34" charset="0"/>
              </a:rPr>
              <a:t>20.</a:t>
            </a:r>
            <a:r>
              <a:rPr lang="zh-CN" altLang="en-US" sz="2400" b="1" dirty="0">
                <a:latin typeface="Calibri" panose="020F0502020204030204" pitchFamily="34" charset="0"/>
                <a:ea typeface="仿宋" panose="02010609060101010101" pitchFamily="49" charset="-122"/>
                <a:cs typeface="Calibri" panose="020F0502020204030204" pitchFamily="34" charset="0"/>
              </a:rPr>
              <a:t>强化他们的核心肌肉</a:t>
            </a:r>
            <a:endParaRPr lang="en-GB" altLang="zh-CN" sz="2400" b="1" dirty="0">
              <a:latin typeface="Calibri" panose="020F0502020204030204" pitchFamily="34" charset="0"/>
              <a:ea typeface="仿宋" panose="02010609060101010101" pitchFamily="49"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checkerboard(across)">
                                      <p:cBhvr>
                                        <p:cTn id="7" dur="500"/>
                                        <p:tgtEl>
                                          <p:spTgt spid="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7">
                                            <p:txEl>
                                              <p:pRg st="1" end="1"/>
                                            </p:txEl>
                                          </p:spTgt>
                                        </p:tgtEl>
                                        <p:attrNameLst>
                                          <p:attrName>style.visibility</p:attrName>
                                        </p:attrNameLst>
                                      </p:cBhvr>
                                      <p:to>
                                        <p:strVal val="visible"/>
                                      </p:to>
                                    </p:set>
                                    <p:animEffect transition="in" filter="checkerboard(across)">
                                      <p:cBhvr>
                                        <p:cTn id="12" dur="500"/>
                                        <p:tgtEl>
                                          <p:spTgt spid="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7">
                                            <p:txEl>
                                              <p:pRg st="2" end="2"/>
                                            </p:txEl>
                                          </p:spTgt>
                                        </p:tgtEl>
                                        <p:attrNameLst>
                                          <p:attrName>style.visibility</p:attrName>
                                        </p:attrNameLst>
                                      </p:cBhvr>
                                      <p:to>
                                        <p:strVal val="visible"/>
                                      </p:to>
                                    </p:set>
                                    <p:animEffect transition="in" filter="checkerboard(across)">
                                      <p:cBhvr>
                                        <p:cTn id="17" dur="500"/>
                                        <p:tgtEl>
                                          <p:spTgt spid="2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7">
                                            <p:txEl>
                                              <p:pRg st="3" end="3"/>
                                            </p:txEl>
                                          </p:spTgt>
                                        </p:tgtEl>
                                        <p:attrNameLst>
                                          <p:attrName>style.visibility</p:attrName>
                                        </p:attrNameLst>
                                      </p:cBhvr>
                                      <p:to>
                                        <p:strVal val="visible"/>
                                      </p:to>
                                    </p:set>
                                    <p:animEffect transition="in" filter="checkerboard(across)">
                                      <p:cBhvr>
                                        <p:cTn id="22" dur="500"/>
                                        <p:tgtEl>
                                          <p:spTgt spid="2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27">
                                            <p:txEl>
                                              <p:pRg st="4" end="4"/>
                                            </p:txEl>
                                          </p:spTgt>
                                        </p:tgtEl>
                                        <p:attrNameLst>
                                          <p:attrName>style.visibility</p:attrName>
                                        </p:attrNameLst>
                                      </p:cBhvr>
                                      <p:to>
                                        <p:strVal val="visible"/>
                                      </p:to>
                                    </p:set>
                                    <p:animEffect transition="in" filter="checkerboard(across)">
                                      <p:cBhvr>
                                        <p:cTn id="27" dur="500"/>
                                        <p:tgtEl>
                                          <p:spTgt spid="2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25">
                                            <p:txEl>
                                              <p:pRg st="5" end="5"/>
                                            </p:txEl>
                                          </p:spTgt>
                                        </p:tgtEl>
                                        <p:attrNameLst>
                                          <p:attrName>style.visibility</p:attrName>
                                        </p:attrNameLst>
                                      </p:cBhvr>
                                      <p:to>
                                        <p:strVal val="visible"/>
                                      </p:to>
                                    </p:set>
                                    <p:animEffect transition="in" filter="checkerboard(across)">
                                      <p:cBhvr>
                                        <p:cTn id="32" dur="500"/>
                                        <p:tgtEl>
                                          <p:spTgt spid="2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25">
                                            <p:txEl>
                                              <p:pRg st="6" end="6"/>
                                            </p:txEl>
                                          </p:spTgt>
                                        </p:tgtEl>
                                        <p:attrNameLst>
                                          <p:attrName>style.visibility</p:attrName>
                                        </p:attrNameLst>
                                      </p:cBhvr>
                                      <p:to>
                                        <p:strVal val="visible"/>
                                      </p:to>
                                    </p:set>
                                    <p:animEffect transition="in" filter="checkerboard(across)">
                                      <p:cBhvr>
                                        <p:cTn id="37" dur="500"/>
                                        <p:tgtEl>
                                          <p:spTgt spid="2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25">
                                            <p:txEl>
                                              <p:pRg st="7" end="7"/>
                                            </p:txEl>
                                          </p:spTgt>
                                        </p:tgtEl>
                                        <p:attrNameLst>
                                          <p:attrName>style.visibility</p:attrName>
                                        </p:attrNameLst>
                                      </p:cBhvr>
                                      <p:to>
                                        <p:strVal val="visible"/>
                                      </p:to>
                                    </p:set>
                                    <p:animEffect transition="in" filter="checkerboard(across)">
                                      <p:cBhvr>
                                        <p:cTn id="42" dur="500"/>
                                        <p:tgtEl>
                                          <p:spTgt spid="2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25">
                                            <p:txEl>
                                              <p:pRg st="8" end="8"/>
                                            </p:txEl>
                                          </p:spTgt>
                                        </p:tgtEl>
                                        <p:attrNameLst>
                                          <p:attrName>style.visibility</p:attrName>
                                        </p:attrNameLst>
                                      </p:cBhvr>
                                      <p:to>
                                        <p:strVal val="visible"/>
                                      </p:to>
                                    </p:set>
                                    <p:animEffect transition="in" filter="checkerboard(across)">
                                      <p:cBhvr>
                                        <p:cTn id="47" dur="500"/>
                                        <p:tgtEl>
                                          <p:spTgt spid="2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25">
                                            <p:txEl>
                                              <p:pRg st="9" end="9"/>
                                            </p:txEl>
                                          </p:spTgt>
                                        </p:tgtEl>
                                        <p:attrNameLst>
                                          <p:attrName>style.visibility</p:attrName>
                                        </p:attrNameLst>
                                      </p:cBhvr>
                                      <p:to>
                                        <p:strVal val="visible"/>
                                      </p:to>
                                    </p:set>
                                    <p:animEffect transition="in" filter="checkerboard(across)">
                                      <p:cBhvr>
                                        <p:cTn id="52" dur="500"/>
                                        <p:tgtEl>
                                          <p:spTgt spid="2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25">
                                            <p:txEl>
                                              <p:pRg st="10" end="10"/>
                                            </p:txEl>
                                          </p:spTgt>
                                        </p:tgtEl>
                                        <p:attrNameLst>
                                          <p:attrName>style.visibility</p:attrName>
                                        </p:attrNameLst>
                                      </p:cBhvr>
                                      <p:to>
                                        <p:strVal val="visible"/>
                                      </p:to>
                                    </p:set>
                                    <p:animEffect transition="in" filter="checkerboard(across)">
                                      <p:cBhvr>
                                        <p:cTn id="57" dur="500"/>
                                        <p:tgtEl>
                                          <p:spTgt spid="25">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 fill="hold">
                                          <p:stCondLst>
                                            <p:cond delay="0"/>
                                          </p:stCondLst>
                                        </p:cTn>
                                        <p:tgtEl>
                                          <p:spTgt spid="25">
                                            <p:txEl>
                                              <p:pRg st="11" end="11"/>
                                            </p:txEl>
                                          </p:spTgt>
                                        </p:tgtEl>
                                        <p:attrNameLst>
                                          <p:attrName>style.visibility</p:attrName>
                                        </p:attrNameLst>
                                      </p:cBhvr>
                                      <p:to>
                                        <p:strVal val="visible"/>
                                      </p:to>
                                    </p:set>
                                    <p:animEffect transition="in" filter="checkerboard(across)">
                                      <p:cBhvr>
                                        <p:cTn id="62" dur="500"/>
                                        <p:tgtEl>
                                          <p:spTgt spid="25">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nodeType="clickEffect">
                                  <p:stCondLst>
                                    <p:cond delay="0"/>
                                  </p:stCondLst>
                                  <p:childTnLst>
                                    <p:set>
                                      <p:cBhvr>
                                        <p:cTn id="66" dur="1" fill="hold">
                                          <p:stCondLst>
                                            <p:cond delay="0"/>
                                          </p:stCondLst>
                                        </p:cTn>
                                        <p:tgtEl>
                                          <p:spTgt spid="25">
                                            <p:txEl>
                                              <p:pRg st="12" end="12"/>
                                            </p:txEl>
                                          </p:spTgt>
                                        </p:tgtEl>
                                        <p:attrNameLst>
                                          <p:attrName>style.visibility</p:attrName>
                                        </p:attrNameLst>
                                      </p:cBhvr>
                                      <p:to>
                                        <p:strVal val="visible"/>
                                      </p:to>
                                    </p:set>
                                    <p:animEffect transition="in" filter="checkerboard(across)">
                                      <p:cBhvr>
                                        <p:cTn id="67" dur="500"/>
                                        <p:tgtEl>
                                          <p:spTgt spid="2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dirty="0"/>
              <a:t>Reading comprehension D</a:t>
            </a:r>
            <a:endParaRPr lang="en-US" altLang="zh-CN" dirty="0"/>
          </a:p>
        </p:txBody>
      </p:sp>
      <p:sp>
        <p:nvSpPr>
          <p:cNvPr id="9" name="文本框 8"/>
          <p:cNvSpPr txBox="1"/>
          <p:nvPr/>
        </p:nvSpPr>
        <p:spPr>
          <a:xfrm>
            <a:off x="251750" y="1145864"/>
            <a:ext cx="10825222" cy="2015616"/>
          </a:xfrm>
          <a:prstGeom prst="rect">
            <a:avLst/>
          </a:prstGeom>
          <a:noFill/>
        </p:spPr>
        <p:txBody>
          <a:bodyPr wrap="square">
            <a:spAutoFit/>
          </a:bodyPr>
          <a:lstStyle/>
          <a:p>
            <a:pPr marL="342900" lvl="0" indent="-342900" algn="just">
              <a:lnSpc>
                <a:spcPct val="105000"/>
              </a:lnSpc>
              <a:buFont typeface="+mj-lt"/>
              <a:buAutoNum type="arabicPeriod" startAt="32"/>
              <a:tabLst>
                <a:tab pos="1466850" algn="l"/>
                <a:tab pos="4064000" algn="l"/>
              </a:tabLst>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What does the </a:t>
            </a:r>
            <a:r>
              <a:rPr lang="en-US" altLang="zh-CN" sz="2400" kern="100" dirty="0">
                <a:effectLst/>
                <a:highlight>
                  <a:srgbClr val="FFFF00"/>
                </a:highlight>
                <a:latin typeface="Calibri" panose="020F0502020204030204" pitchFamily="34" charset="0"/>
                <a:ea typeface="宋体" panose="02010600030101010101" pitchFamily="2" charset="-122"/>
                <a:cs typeface="Calibri" panose="020F0502020204030204" pitchFamily="34" charset="0"/>
              </a:rPr>
              <a:t>question</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in the </a:t>
            </a:r>
            <a:r>
              <a:rPr lang="en-US" altLang="zh-CN" sz="2400" kern="100" dirty="0">
                <a:effectLst/>
                <a:highlight>
                  <a:srgbClr val="FFFF00"/>
                </a:highlight>
                <a:latin typeface="Calibri" panose="020F0502020204030204" pitchFamily="34" charset="0"/>
                <a:ea typeface="宋体" panose="02010600030101010101" pitchFamily="2" charset="-122"/>
                <a:cs typeface="Calibri" panose="020F0502020204030204" pitchFamily="34" charset="0"/>
              </a:rPr>
              <a:t>first paragraph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mean?</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227965" algn="just">
              <a:lnSpc>
                <a:spcPct val="105000"/>
              </a:lnSpc>
              <a:buNone/>
              <a:tabLst>
                <a:tab pos="1466850" algn="l"/>
                <a:tab pos="4064000" algn="l"/>
              </a:tabLst>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A. How do woodpeckers avoid injury while pecking?</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227965" algn="just">
              <a:lnSpc>
                <a:spcPct val="105000"/>
              </a:lnSpc>
              <a:buNone/>
              <a:tabLst>
                <a:tab pos="1466850" algn="l"/>
                <a:tab pos="4064000" algn="l"/>
              </a:tabLst>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B. Why do woodpeckers peck faster than other birds?</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227965" algn="just">
              <a:lnSpc>
                <a:spcPct val="105000"/>
              </a:lnSpc>
              <a:buNone/>
              <a:tabLst>
                <a:tab pos="1466850" algn="l"/>
                <a:tab pos="4064000" algn="l"/>
              </a:tabLst>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C. What makes woodpeckers stronger than other animals?</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227965" algn="just">
              <a:lnSpc>
                <a:spcPct val="105000"/>
              </a:lnSpc>
              <a:buNone/>
              <a:tabLst>
                <a:tab pos="1466850" algn="l"/>
                <a:tab pos="4064000" algn="l"/>
              </a:tabLst>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D. How much weight can woodpeckers carry while pecking?</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12" name="文本框 11"/>
          <p:cNvSpPr txBox="1"/>
          <p:nvPr/>
        </p:nvSpPr>
        <p:spPr>
          <a:xfrm>
            <a:off x="251750" y="3161480"/>
            <a:ext cx="11688500" cy="3493200"/>
          </a:xfrm>
          <a:prstGeom prst="rect">
            <a:avLst/>
          </a:prstGeom>
          <a:noFill/>
        </p:spPr>
        <p:txBody>
          <a:bodyPr wrap="square">
            <a:spAutoFit/>
          </a:bodyPr>
          <a:lstStyle/>
          <a:p>
            <a:pPr indent="266700" algn="just">
              <a:lnSpc>
                <a:spcPct val="103000"/>
              </a:lnSpc>
              <a:buNone/>
              <a:tabLst>
                <a:tab pos="1466850" algn="l"/>
                <a:tab pos="4064000" algn="l"/>
              </a:tabLst>
            </a:pPr>
            <a:r>
              <a:rPr lang="en-US" altLang="zh-CN" sz="2400" kern="100" dirty="0">
                <a:effectLst/>
                <a:latin typeface="Times New Roman" panose="02020603050405020304" pitchFamily="18" charset="0"/>
                <a:ea typeface="宋体" panose="02010600030101010101" pitchFamily="2" charset="-122"/>
              </a:rPr>
              <a:t>Woodpeckers (</a:t>
            </a:r>
            <a:r>
              <a:rPr lang="zh-CN" altLang="zh-CN" sz="2400" kern="100" dirty="0">
                <a:effectLst/>
                <a:latin typeface="Times New Roman" panose="02020603050405020304" pitchFamily="18" charset="0"/>
                <a:ea typeface="宋体" panose="02010600030101010101" pitchFamily="2" charset="-122"/>
              </a:rPr>
              <a:t>啄木鸟</a:t>
            </a:r>
            <a:r>
              <a:rPr lang="en-US" altLang="zh-CN" sz="2400" kern="100" dirty="0">
                <a:effectLst/>
                <a:latin typeface="Times New Roman" panose="02020603050405020304" pitchFamily="18" charset="0"/>
                <a:ea typeface="宋体" panose="02010600030101010101" pitchFamily="2" charset="-122"/>
              </a:rPr>
              <a:t>) operate at an extreme level, boring through solid wood with forces more than 30 times their own weight and drilling up to 13 times a second</a:t>
            </a:r>
            <a:r>
              <a:rPr lang="en-US" altLang="zh-CN" sz="2400" kern="100" dirty="0">
                <a:solidFill>
                  <a:srgbClr val="FF0000"/>
                </a:solidFill>
                <a:effectLst/>
                <a:latin typeface="Times New Roman" panose="02020603050405020304" pitchFamily="18" charset="0"/>
                <a:ea typeface="宋体" panose="02010600030101010101" pitchFamily="2" charset="-122"/>
              </a:rPr>
              <a:t>. How do they never miss a beat while head banging so hard?</a:t>
            </a:r>
            <a:endParaRPr lang="en-US" altLang="zh-CN" sz="2400" kern="100" dirty="0">
              <a:solidFill>
                <a:srgbClr val="FF0000"/>
              </a:solidFill>
              <a:effectLst/>
              <a:latin typeface="Times New Roman" panose="02020603050405020304" pitchFamily="18" charset="0"/>
              <a:ea typeface="宋体" panose="02010600030101010101" pitchFamily="2" charset="-122"/>
            </a:endParaRPr>
          </a:p>
          <a:p>
            <a:pPr indent="266700" algn="just">
              <a:lnSpc>
                <a:spcPct val="103000"/>
              </a:lnSpc>
              <a:buNone/>
              <a:tabLst>
                <a:tab pos="1466850" algn="l"/>
                <a:tab pos="4064000" algn="l"/>
              </a:tabLst>
            </a:pPr>
            <a:r>
              <a:rPr lang="en-US" altLang="zh-CN" sz="2400" kern="100" dirty="0">
                <a:solidFill>
                  <a:srgbClr val="FF0000"/>
                </a:solidFill>
                <a:latin typeface="Times New Roman" panose="02020603050405020304" pitchFamily="18" charset="0"/>
                <a:ea typeface="宋体" panose="02010600030101010101" pitchFamily="2" charset="-122"/>
              </a:rPr>
              <a:t>…</a:t>
            </a:r>
            <a:endParaRPr lang="en-US" altLang="zh-CN" sz="2400" kern="100" dirty="0">
              <a:solidFill>
                <a:srgbClr val="FF0000"/>
              </a:solidFill>
              <a:latin typeface="Times New Roman" panose="02020603050405020304" pitchFamily="18" charset="0"/>
              <a:ea typeface="宋体" panose="02010600030101010101" pitchFamily="2" charset="-122"/>
            </a:endParaRPr>
          </a:p>
          <a:p>
            <a:pPr indent="266700" algn="just">
              <a:lnSpc>
                <a:spcPct val="103000"/>
              </a:lnSpc>
              <a:tabLst>
                <a:tab pos="1466850" algn="l"/>
                <a:tab pos="4064000" algn="l"/>
              </a:tabLst>
            </a:pPr>
            <a:r>
              <a:rPr lang="en-US" altLang="zh-CN" sz="2400" kern="100" dirty="0">
                <a:latin typeface="Times New Roman" panose="02020603050405020304" pitchFamily="18" charset="0"/>
                <a:ea typeface="宋体" panose="02010600030101010101" pitchFamily="2" charset="-122"/>
              </a:rPr>
              <a:t>“Pecking is a full-body exercise,” says University of Alabama biologist Nicole </a:t>
            </a:r>
            <a:r>
              <a:rPr lang="en-US" altLang="zh-CN" sz="2400" kern="100" dirty="0" err="1">
                <a:latin typeface="Times New Roman" panose="02020603050405020304" pitchFamily="18" charset="0"/>
                <a:ea typeface="宋体" panose="02010600030101010101" pitchFamily="2" charset="-122"/>
              </a:rPr>
              <a:t>Ackermans</a:t>
            </a:r>
            <a:r>
              <a:rPr lang="en-US" altLang="zh-CN" sz="2400" kern="100" dirty="0">
                <a:latin typeface="Times New Roman" panose="02020603050405020304" pitchFamily="18" charset="0"/>
                <a:ea typeface="宋体" panose="02010600030101010101" pitchFamily="2" charset="-122"/>
              </a:rPr>
              <a:t>, who studies brain damage in woodpeckers and head-butting sheep</a:t>
            </a:r>
            <a:r>
              <a:rPr lang="zh-CN" altLang="en-US" sz="2400" kern="100" dirty="0">
                <a:latin typeface="Times New Roman" panose="02020603050405020304" pitchFamily="18" charset="0"/>
                <a:ea typeface="宋体" panose="02010600030101010101" pitchFamily="2" charset="-122"/>
              </a:rPr>
              <a:t>（</a:t>
            </a:r>
            <a:r>
              <a:rPr lang="zh-CN" altLang="en-US" sz="2400" b="1" dirty="0"/>
              <a:t>公羊）</a:t>
            </a:r>
            <a:r>
              <a:rPr lang="en-US" altLang="zh-CN" sz="2400" kern="100" dirty="0">
                <a:latin typeface="Times New Roman" panose="02020603050405020304" pitchFamily="18" charset="0"/>
                <a:ea typeface="宋体" panose="02010600030101010101" pitchFamily="2" charset="-122"/>
              </a:rPr>
              <a:t>. Coordinating “micro breaths” with muscle clenching and creating “this hammerlike structure in their whole body is such a unique approach,” she adds.</a:t>
            </a:r>
            <a:endParaRPr lang="zh-CN" altLang="zh-CN" sz="2400" kern="100" dirty="0">
              <a:latin typeface="Times New Roman" panose="02020603050405020304" pitchFamily="18" charset="0"/>
              <a:ea typeface="宋体" panose="02010600030101010101" pitchFamily="2" charset="-122"/>
            </a:endParaRPr>
          </a:p>
          <a:p>
            <a:pPr indent="266700" algn="just">
              <a:lnSpc>
                <a:spcPct val="103000"/>
              </a:lnSpc>
              <a:buNone/>
              <a:tabLst>
                <a:tab pos="1466850" algn="l"/>
                <a:tab pos="4064000" algn="l"/>
              </a:tabLst>
            </a:pPr>
            <a:endParaRPr lang="zh-CN" altLang="zh-CN" sz="2400" kern="100" dirty="0">
              <a:solidFill>
                <a:srgbClr val="FF0000"/>
              </a:solidFill>
              <a:effectLst/>
              <a:latin typeface="Times New Roman" panose="02020603050405020304" pitchFamily="18" charset="0"/>
              <a:ea typeface="宋体" panose="02010600030101010101" pitchFamily="2" charset="-122"/>
            </a:endParaRPr>
          </a:p>
        </p:txBody>
      </p:sp>
      <p:sp>
        <p:nvSpPr>
          <p:cNvPr id="2" name="矩形 1"/>
          <p:cNvSpPr/>
          <p:nvPr/>
        </p:nvSpPr>
        <p:spPr>
          <a:xfrm>
            <a:off x="969617" y="5101917"/>
            <a:ext cx="4921517" cy="360218"/>
          </a:xfrm>
          <a:custGeom>
            <a:avLst/>
            <a:gdLst>
              <a:gd name="csX0" fmla="*/ 0 w 4921517"/>
              <a:gd name="csY0" fmla="*/ 0 h 360218"/>
              <a:gd name="csX1" fmla="*/ 448405 w 4921517"/>
              <a:gd name="csY1" fmla="*/ 0 h 360218"/>
              <a:gd name="csX2" fmla="*/ 946025 w 4921517"/>
              <a:gd name="csY2" fmla="*/ 0 h 360218"/>
              <a:gd name="csX3" fmla="*/ 1394430 w 4921517"/>
              <a:gd name="csY3" fmla="*/ 0 h 360218"/>
              <a:gd name="csX4" fmla="*/ 1990480 w 4921517"/>
              <a:gd name="csY4" fmla="*/ 0 h 360218"/>
              <a:gd name="csX5" fmla="*/ 2537315 w 4921517"/>
              <a:gd name="csY5" fmla="*/ 0 h 360218"/>
              <a:gd name="csX6" fmla="*/ 3084151 w 4921517"/>
              <a:gd name="csY6" fmla="*/ 0 h 360218"/>
              <a:gd name="csX7" fmla="*/ 3729416 w 4921517"/>
              <a:gd name="csY7" fmla="*/ 0 h 360218"/>
              <a:gd name="csX8" fmla="*/ 4325467 w 4921517"/>
              <a:gd name="csY8" fmla="*/ 0 h 360218"/>
              <a:gd name="csX9" fmla="*/ 4921517 w 4921517"/>
              <a:gd name="csY9" fmla="*/ 0 h 360218"/>
              <a:gd name="csX10" fmla="*/ 4921517 w 4921517"/>
              <a:gd name="csY10" fmla="*/ 360218 h 360218"/>
              <a:gd name="csX11" fmla="*/ 4522327 w 4921517"/>
              <a:gd name="csY11" fmla="*/ 360218 h 360218"/>
              <a:gd name="csX12" fmla="*/ 4073922 w 4921517"/>
              <a:gd name="csY12" fmla="*/ 360218 h 360218"/>
              <a:gd name="csX13" fmla="*/ 3477872 w 4921517"/>
              <a:gd name="csY13" fmla="*/ 360218 h 360218"/>
              <a:gd name="csX14" fmla="*/ 2832606 w 4921517"/>
              <a:gd name="csY14" fmla="*/ 360218 h 360218"/>
              <a:gd name="csX15" fmla="*/ 2334986 w 4921517"/>
              <a:gd name="csY15" fmla="*/ 360218 h 360218"/>
              <a:gd name="csX16" fmla="*/ 1689721 w 4921517"/>
              <a:gd name="csY16" fmla="*/ 360218 h 360218"/>
              <a:gd name="csX17" fmla="*/ 1241316 w 4921517"/>
              <a:gd name="csY17" fmla="*/ 360218 h 360218"/>
              <a:gd name="csX18" fmla="*/ 842126 w 4921517"/>
              <a:gd name="csY18" fmla="*/ 360218 h 360218"/>
              <a:gd name="csX19" fmla="*/ 0 w 4921517"/>
              <a:gd name="csY19" fmla="*/ 360218 h 360218"/>
              <a:gd name="csX20" fmla="*/ 0 w 4921517"/>
              <a:gd name="csY20"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4921517" h="360218" fill="none" extrusionOk="0">
                <a:moveTo>
                  <a:pt x="0" y="0"/>
                </a:moveTo>
                <a:cubicBezTo>
                  <a:pt x="178704" y="-7293"/>
                  <a:pt x="312881" y="23131"/>
                  <a:pt x="448405" y="0"/>
                </a:cubicBezTo>
                <a:cubicBezTo>
                  <a:pt x="583930" y="-23131"/>
                  <a:pt x="705483" y="40571"/>
                  <a:pt x="946025" y="0"/>
                </a:cubicBezTo>
                <a:cubicBezTo>
                  <a:pt x="1186567" y="-40571"/>
                  <a:pt x="1272356" y="10567"/>
                  <a:pt x="1394430" y="0"/>
                </a:cubicBezTo>
                <a:cubicBezTo>
                  <a:pt x="1516505" y="-10567"/>
                  <a:pt x="1750977" y="28278"/>
                  <a:pt x="1990480" y="0"/>
                </a:cubicBezTo>
                <a:cubicBezTo>
                  <a:pt x="2229983" y="-28278"/>
                  <a:pt x="2314715" y="29102"/>
                  <a:pt x="2537315" y="0"/>
                </a:cubicBezTo>
                <a:cubicBezTo>
                  <a:pt x="2759916" y="-29102"/>
                  <a:pt x="2924620" y="22413"/>
                  <a:pt x="3084151" y="0"/>
                </a:cubicBezTo>
                <a:cubicBezTo>
                  <a:pt x="3243682" y="-22413"/>
                  <a:pt x="3536844" y="47933"/>
                  <a:pt x="3729416" y="0"/>
                </a:cubicBezTo>
                <a:cubicBezTo>
                  <a:pt x="3921988" y="-47933"/>
                  <a:pt x="4109939" y="56365"/>
                  <a:pt x="4325467" y="0"/>
                </a:cubicBezTo>
                <a:cubicBezTo>
                  <a:pt x="4540995" y="-56365"/>
                  <a:pt x="4730149" y="5959"/>
                  <a:pt x="4921517" y="0"/>
                </a:cubicBezTo>
                <a:cubicBezTo>
                  <a:pt x="4959463" y="80165"/>
                  <a:pt x="4908847" y="233982"/>
                  <a:pt x="4921517" y="360218"/>
                </a:cubicBezTo>
                <a:cubicBezTo>
                  <a:pt x="4728218" y="395127"/>
                  <a:pt x="4713576" y="357206"/>
                  <a:pt x="4522327" y="360218"/>
                </a:cubicBezTo>
                <a:cubicBezTo>
                  <a:pt x="4331078" y="363230"/>
                  <a:pt x="4227849" y="306441"/>
                  <a:pt x="4073922" y="360218"/>
                </a:cubicBezTo>
                <a:cubicBezTo>
                  <a:pt x="3919996" y="413995"/>
                  <a:pt x="3698169" y="295487"/>
                  <a:pt x="3477872" y="360218"/>
                </a:cubicBezTo>
                <a:cubicBezTo>
                  <a:pt x="3257575" y="424949"/>
                  <a:pt x="2996950" y="310103"/>
                  <a:pt x="2832606" y="360218"/>
                </a:cubicBezTo>
                <a:cubicBezTo>
                  <a:pt x="2668262" y="410333"/>
                  <a:pt x="2551518" y="320575"/>
                  <a:pt x="2334986" y="360218"/>
                </a:cubicBezTo>
                <a:cubicBezTo>
                  <a:pt x="2118454" y="399861"/>
                  <a:pt x="1867405" y="313401"/>
                  <a:pt x="1689721" y="360218"/>
                </a:cubicBezTo>
                <a:cubicBezTo>
                  <a:pt x="1512037" y="407035"/>
                  <a:pt x="1373231" y="308514"/>
                  <a:pt x="1241316" y="360218"/>
                </a:cubicBezTo>
                <a:cubicBezTo>
                  <a:pt x="1109401" y="411922"/>
                  <a:pt x="970336" y="343539"/>
                  <a:pt x="842126" y="360218"/>
                </a:cubicBezTo>
                <a:cubicBezTo>
                  <a:pt x="713916" y="376897"/>
                  <a:pt x="310448" y="329933"/>
                  <a:pt x="0" y="360218"/>
                </a:cubicBezTo>
                <a:cubicBezTo>
                  <a:pt x="-36465" y="267560"/>
                  <a:pt x="5230" y="151534"/>
                  <a:pt x="0" y="0"/>
                </a:cubicBezTo>
                <a:close/>
              </a:path>
              <a:path w="4921517" h="360218" stroke="0" extrusionOk="0">
                <a:moveTo>
                  <a:pt x="0" y="0"/>
                </a:moveTo>
                <a:cubicBezTo>
                  <a:pt x="107423" y="-17643"/>
                  <a:pt x="323742" y="28403"/>
                  <a:pt x="497620" y="0"/>
                </a:cubicBezTo>
                <a:cubicBezTo>
                  <a:pt x="671498" y="-28403"/>
                  <a:pt x="788692" y="41687"/>
                  <a:pt x="896810" y="0"/>
                </a:cubicBezTo>
                <a:cubicBezTo>
                  <a:pt x="1004928" y="-41687"/>
                  <a:pt x="1293829" y="40582"/>
                  <a:pt x="1542075" y="0"/>
                </a:cubicBezTo>
                <a:cubicBezTo>
                  <a:pt x="1790321" y="-40582"/>
                  <a:pt x="1930094" y="935"/>
                  <a:pt x="2039695" y="0"/>
                </a:cubicBezTo>
                <a:cubicBezTo>
                  <a:pt x="2149296" y="-935"/>
                  <a:pt x="2393658" y="32207"/>
                  <a:pt x="2537315" y="0"/>
                </a:cubicBezTo>
                <a:cubicBezTo>
                  <a:pt x="2680972" y="-32207"/>
                  <a:pt x="2887614" y="9160"/>
                  <a:pt x="3182581" y="0"/>
                </a:cubicBezTo>
                <a:cubicBezTo>
                  <a:pt x="3477548" y="-9160"/>
                  <a:pt x="3534852" y="29915"/>
                  <a:pt x="3630986" y="0"/>
                </a:cubicBezTo>
                <a:cubicBezTo>
                  <a:pt x="3727120" y="-29915"/>
                  <a:pt x="4117087" y="33535"/>
                  <a:pt x="4276251" y="0"/>
                </a:cubicBezTo>
                <a:cubicBezTo>
                  <a:pt x="4435415" y="-33535"/>
                  <a:pt x="4762893" y="62040"/>
                  <a:pt x="4921517" y="0"/>
                </a:cubicBezTo>
                <a:cubicBezTo>
                  <a:pt x="4955306" y="140196"/>
                  <a:pt x="4879237" y="270638"/>
                  <a:pt x="4921517" y="360218"/>
                </a:cubicBezTo>
                <a:cubicBezTo>
                  <a:pt x="4691218" y="418974"/>
                  <a:pt x="4648100" y="332894"/>
                  <a:pt x="4374682" y="360218"/>
                </a:cubicBezTo>
                <a:cubicBezTo>
                  <a:pt x="4101265" y="387542"/>
                  <a:pt x="4095577" y="347562"/>
                  <a:pt x="3877062" y="360218"/>
                </a:cubicBezTo>
                <a:cubicBezTo>
                  <a:pt x="3658547" y="372874"/>
                  <a:pt x="3493042" y="303715"/>
                  <a:pt x="3231796" y="360218"/>
                </a:cubicBezTo>
                <a:cubicBezTo>
                  <a:pt x="2970550" y="416721"/>
                  <a:pt x="2815970" y="307984"/>
                  <a:pt x="2586531" y="360218"/>
                </a:cubicBezTo>
                <a:cubicBezTo>
                  <a:pt x="2357092" y="412452"/>
                  <a:pt x="2239684" y="334545"/>
                  <a:pt x="2138126" y="360218"/>
                </a:cubicBezTo>
                <a:cubicBezTo>
                  <a:pt x="2036569" y="385891"/>
                  <a:pt x="1810399" y="330749"/>
                  <a:pt x="1591290" y="360218"/>
                </a:cubicBezTo>
                <a:cubicBezTo>
                  <a:pt x="1372181" y="389687"/>
                  <a:pt x="1245440" y="356023"/>
                  <a:pt x="946025" y="360218"/>
                </a:cubicBezTo>
                <a:cubicBezTo>
                  <a:pt x="646611" y="364413"/>
                  <a:pt x="218618" y="281816"/>
                  <a:pt x="0" y="360218"/>
                </a:cubicBezTo>
                <a:cubicBezTo>
                  <a:pt x="-2934" y="223765"/>
                  <a:pt x="2552" y="103839"/>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7449510" y="925306"/>
            <a:ext cx="4611310" cy="1200329"/>
          </a:xfrm>
          <a:prstGeom prst="rect">
            <a:avLst/>
          </a:prstGeom>
          <a:noFill/>
        </p:spPr>
        <p:txBody>
          <a:bodyPr wrap="square">
            <a:spAutoFit/>
          </a:bodyPr>
          <a:lstStyle/>
          <a:p>
            <a:r>
              <a:rPr lang="zh-CN" altLang="en-US" b="1" dirty="0"/>
              <a:t>通过阅读全文，</a:t>
            </a:r>
            <a:r>
              <a:rPr lang="zh-CN" altLang="en-US" b="1" dirty="0">
                <a:solidFill>
                  <a:srgbClr val="FF0000"/>
                </a:solidFill>
              </a:rPr>
              <a:t>理解第一段问句在文中的实际功能</a:t>
            </a:r>
            <a:r>
              <a:rPr lang="en-US" altLang="zh-CN" dirty="0"/>
              <a:t>——</a:t>
            </a:r>
            <a:r>
              <a:rPr lang="zh-CN" altLang="en-US" dirty="0"/>
              <a:t>它是一个</a:t>
            </a:r>
            <a:r>
              <a:rPr lang="zh-CN" altLang="en-US" dirty="0">
                <a:solidFill>
                  <a:srgbClr val="FF0000"/>
                </a:solidFill>
              </a:rPr>
              <a:t>引出全文核心问题的“引子”</a:t>
            </a:r>
            <a:r>
              <a:rPr lang="zh-CN" altLang="en-US" dirty="0"/>
              <a:t>，而全文的核心就是解释啄木鸟的 </a:t>
            </a:r>
            <a:r>
              <a:rPr lang="zh-CN" altLang="en-US" b="1" dirty="0"/>
              <a:t>防伤机制</a:t>
            </a:r>
            <a:r>
              <a:rPr lang="zh-CN" altLang="en-US" dirty="0"/>
              <a:t>。</a:t>
            </a:r>
            <a:endParaRPr lang="zh-CN" altLang="en-US" dirty="0"/>
          </a:p>
        </p:txBody>
      </p:sp>
      <p:sp>
        <p:nvSpPr>
          <p:cNvPr id="8" name="文本框 7"/>
          <p:cNvSpPr txBox="1"/>
          <p:nvPr/>
        </p:nvSpPr>
        <p:spPr>
          <a:xfrm>
            <a:off x="251750" y="5783458"/>
            <a:ext cx="11688500" cy="1200329"/>
          </a:xfrm>
          <a:prstGeom prst="rect">
            <a:avLst/>
          </a:prstGeom>
          <a:solidFill>
            <a:srgbClr val="FFC000"/>
          </a:solidFill>
        </p:spPr>
        <p:txBody>
          <a:bodyPr wrap="square">
            <a:spAutoFit/>
          </a:bodyPr>
          <a:lstStyle/>
          <a:p>
            <a:pPr>
              <a:buFont typeface="+mj-lt"/>
              <a:buAutoNum type="arabicPeriod"/>
            </a:pPr>
            <a:r>
              <a:rPr lang="zh-CN" altLang="en-US" b="1" dirty="0"/>
              <a:t>第一段问句描述现象</a:t>
            </a:r>
            <a:r>
              <a:rPr lang="zh-CN" altLang="en-US" dirty="0"/>
              <a:t>：啄木鸟用巨大力量、高频率撞击木头。</a:t>
            </a:r>
            <a:endParaRPr lang="zh-CN" altLang="en-US" dirty="0"/>
          </a:p>
          <a:p>
            <a:pPr>
              <a:buFont typeface="+mj-lt"/>
              <a:buAutoNum type="arabicPeriod"/>
            </a:pPr>
            <a:r>
              <a:rPr lang="zh-CN" altLang="en-US" b="1" dirty="0"/>
              <a:t>后文全部解释机制</a:t>
            </a:r>
            <a:r>
              <a:rPr lang="zh-CN" altLang="en-US" dirty="0"/>
              <a:t>：肌肉绷紧、呼吸配合、全身锤子结构</a:t>
            </a:r>
            <a:r>
              <a:rPr lang="en-US" altLang="zh-CN" dirty="0"/>
              <a:t>——</a:t>
            </a:r>
            <a:r>
              <a:rPr lang="zh-CN" altLang="en-US" dirty="0"/>
              <a:t>这些都是在讲 </a:t>
            </a:r>
            <a:r>
              <a:rPr lang="zh-CN" altLang="en-US" b="1" dirty="0"/>
              <a:t>如何保护自己、如何防止损伤</a:t>
            </a:r>
            <a:r>
              <a:rPr lang="zh-CN" altLang="en-US" dirty="0"/>
              <a:t>。</a:t>
            </a:r>
            <a:endParaRPr lang="zh-CN" altLang="en-US" dirty="0"/>
          </a:p>
          <a:p>
            <a:pPr>
              <a:buFont typeface="+mj-lt"/>
              <a:buAutoNum type="arabicPeriod"/>
            </a:pPr>
            <a:r>
              <a:rPr lang="zh-CN" altLang="en-US" b="1" dirty="0"/>
              <a:t>尤其第</a:t>
            </a:r>
            <a:r>
              <a:rPr lang="en-US" altLang="zh-CN" b="1" dirty="0"/>
              <a:t>6</a:t>
            </a:r>
            <a:r>
              <a:rPr lang="zh-CN" altLang="en-US" b="1" dirty="0"/>
              <a:t>段明确提到“</a:t>
            </a:r>
            <a:r>
              <a:rPr lang="en-GB" altLang="zh-CN" b="1" dirty="0"/>
              <a:t>brain damage”</a:t>
            </a:r>
            <a:r>
              <a:rPr lang="zh-CN" altLang="en-US" b="1" dirty="0"/>
              <a:t>研究</a:t>
            </a:r>
            <a:r>
              <a:rPr lang="zh-CN" altLang="en-US" dirty="0"/>
              <a:t>：直接点明研究者关心的是“脑损伤”，即“受伤”问题。</a:t>
            </a:r>
            <a:endParaRPr lang="zh-CN" altLang="en-US" dirty="0"/>
          </a:p>
          <a:p>
            <a:pPr>
              <a:buNone/>
            </a:pPr>
            <a:r>
              <a:rPr lang="zh-CN" altLang="en-US" dirty="0"/>
              <a:t>因此，第一段那个问句的真实含义就是 </a:t>
            </a:r>
            <a:r>
              <a:rPr lang="zh-CN" altLang="en-US" b="1" dirty="0"/>
              <a:t>“它们如何避免受伤”</a:t>
            </a:r>
            <a:r>
              <a:rPr lang="zh-CN" altLang="en-US" dirty="0"/>
              <a:t>。</a:t>
            </a:r>
            <a:endParaRPr lang="zh-CN" altLang="en-US" dirty="0"/>
          </a:p>
        </p:txBody>
      </p:sp>
      <p:grpSp>
        <p:nvGrpSpPr>
          <p:cNvPr id="10" name="组合 9"/>
          <p:cNvGrpSpPr/>
          <p:nvPr/>
        </p:nvGrpSpPr>
        <p:grpSpPr>
          <a:xfrm>
            <a:off x="444424" y="1510751"/>
            <a:ext cx="525193" cy="453674"/>
            <a:chOff x="7122895" y="4497021"/>
            <a:chExt cx="517585" cy="557231"/>
          </a:xfrm>
        </p:grpSpPr>
        <p:sp>
          <p:nvSpPr>
            <p:cNvPr id="11" name="椭圆 10"/>
            <p:cNvSpPr/>
            <p:nvPr/>
          </p:nvSpPr>
          <p:spPr>
            <a:xfrm>
              <a:off x="7122895" y="4515101"/>
              <a:ext cx="517585" cy="53915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L 形 12"/>
            <p:cNvSpPr/>
            <p:nvPr/>
          </p:nvSpPr>
          <p:spPr>
            <a:xfrm rot="18161197">
              <a:off x="7229492" y="4594569"/>
              <a:ext cx="414068" cy="218971"/>
            </a:xfrm>
            <a:prstGeom prst="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dissolve">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animBg="1"/>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9152" y="1139335"/>
            <a:ext cx="12032848" cy="1240019"/>
          </a:xfrm>
          <a:prstGeom prst="rect">
            <a:avLst/>
          </a:prstGeom>
          <a:noFill/>
        </p:spPr>
        <p:txBody>
          <a:bodyPr wrap="square">
            <a:spAutoFit/>
          </a:bodyPr>
          <a:lstStyle/>
          <a:p>
            <a:pPr algn="just">
              <a:lnSpc>
                <a:spcPct val="105000"/>
              </a:lnSpc>
              <a:buNone/>
              <a:tabLst>
                <a:tab pos="1466850" algn="l"/>
                <a:tab pos="4064000" algn="l"/>
              </a:tabLst>
            </a:pP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33. </a:t>
            </a:r>
            <a:r>
              <a:rPr lang="en-US" altLang="zh-CN" sz="2400" b="1" kern="100" dirty="0">
                <a:effectLst/>
                <a:highlight>
                  <a:srgbClr val="FFFF00"/>
                </a:highlight>
                <a:latin typeface="Calibri" panose="020F0502020204030204" pitchFamily="34" charset="0"/>
                <a:ea typeface="宋体" panose="02010600030101010101" pitchFamily="2" charset="-122"/>
                <a:cs typeface="Calibri" panose="020F0502020204030204" pitchFamily="34" charset="0"/>
              </a:rPr>
              <a:t>Why</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 did the researchers </a:t>
            </a:r>
            <a:r>
              <a:rPr lang="en-US" altLang="zh-CN" sz="2400" b="1" kern="100" dirty="0">
                <a:effectLst/>
                <a:highlight>
                  <a:srgbClr val="FFFF00"/>
                </a:highlight>
                <a:latin typeface="Calibri" panose="020F0502020204030204" pitchFamily="34" charset="0"/>
                <a:ea typeface="宋体" panose="02010600030101010101" pitchFamily="2" charset="-122"/>
                <a:cs typeface="Calibri" panose="020F0502020204030204" pitchFamily="34" charset="0"/>
              </a:rPr>
              <a:t>insert electrodes into the woodpeckers’ muscles</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a:t>
            </a:r>
            <a:endParaRPr lang="en-US" altLang="zh-CN" sz="2400" b="1" kern="100" dirty="0">
              <a:latin typeface="Calibri" panose="020F0502020204030204" pitchFamily="34" charset="0"/>
              <a:ea typeface="宋体" panose="02010600030101010101" pitchFamily="2" charset="-122"/>
              <a:cs typeface="Calibri" panose="020F0502020204030204" pitchFamily="34" charset="0"/>
            </a:endParaRPr>
          </a:p>
          <a:p>
            <a:pPr marL="457200" indent="-457200" algn="just">
              <a:lnSpc>
                <a:spcPct val="105000"/>
              </a:lnSpc>
              <a:buAutoNum type="alphaUcPeriod"/>
              <a:tabLst>
                <a:tab pos="1466850" algn="l"/>
                <a:tab pos="4064000" algn="l"/>
              </a:tabLst>
            </a:pP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To test their reaction to electrical signals.</a:t>
            </a:r>
            <a:r>
              <a:rPr lang="zh-CN" altLang="en-US" sz="2400" b="1" kern="1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B. To record muscle activity during pecking.</a:t>
            </a:r>
            <a:endParaRPr lang="en-US" altLang="zh-CN" sz="2400" b="1" kern="100" dirty="0">
              <a:latin typeface="Calibri" panose="020F0502020204030204" pitchFamily="34" charset="0"/>
              <a:ea typeface="宋体" panose="02010600030101010101" pitchFamily="2" charset="-122"/>
              <a:cs typeface="Calibri" panose="020F0502020204030204" pitchFamily="34" charset="0"/>
            </a:endParaRPr>
          </a:p>
          <a:p>
            <a:pPr algn="just">
              <a:lnSpc>
                <a:spcPct val="105000"/>
              </a:lnSpc>
              <a:tabLst>
                <a:tab pos="1466850" algn="l"/>
                <a:tab pos="4064000" algn="l"/>
              </a:tabLst>
            </a:pP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C. To measure their heart rate while pecking.</a:t>
            </a:r>
            <a:r>
              <a:rPr lang="zh-CN" altLang="en-US" sz="2400" b="1" kern="1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D. To examine the structure of their muscles.</a:t>
            </a:r>
            <a:endParaRPr lang="zh-CN" altLang="zh-CN" sz="2400" b="1" kern="1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p:cNvSpPr txBox="1"/>
          <p:nvPr/>
        </p:nvSpPr>
        <p:spPr>
          <a:xfrm>
            <a:off x="4930816" y="2480570"/>
            <a:ext cx="6974711" cy="3877280"/>
          </a:xfrm>
          <a:prstGeom prst="rect">
            <a:avLst/>
          </a:prstGeom>
          <a:noFill/>
        </p:spPr>
        <p:txBody>
          <a:bodyPr wrap="square">
            <a:spAutoFit/>
          </a:bodyPr>
          <a:lstStyle/>
          <a:p>
            <a:pPr algn="just">
              <a:lnSpc>
                <a:spcPct val="103000"/>
              </a:lnSpc>
              <a:tabLst>
                <a:tab pos="1466850" algn="l"/>
                <a:tab pos="4064000" algn="l"/>
              </a:tabLst>
            </a:pPr>
            <a:r>
              <a:rPr lang="zh-CN" altLang="en-US" sz="1800" kern="100" dirty="0">
                <a:effectLst/>
                <a:latin typeface="Times New Roman" panose="02020603050405020304" pitchFamily="18" charset="0"/>
                <a:ea typeface="宋体" panose="02010600030101010101" pitchFamily="2" charset="-122"/>
              </a:rPr>
              <a:t>     </a:t>
            </a:r>
            <a:r>
              <a:rPr lang="en-US" altLang="zh-CN" sz="2000" kern="100" dirty="0">
                <a:effectLst/>
                <a:latin typeface="Times New Roman" panose="02020603050405020304" pitchFamily="18" charset="0"/>
                <a:ea typeface="宋体" panose="02010600030101010101" pitchFamily="2" charset="-122"/>
              </a:rPr>
              <a:t>To study how the birds tap, the researchers first humanely captured eight wild Downy Woodpeckers and carefully inserted electrodes into their muscles in the laboratory. The electrodes fed into a tiny, fitted backpack that recorded electrical signals from contracting muscles as the birds pecked. They also checked whether the woodpeckers held their breath during exertion (</a:t>
            </a:r>
            <a:r>
              <a:rPr lang="zh-CN" altLang="zh-CN" sz="2000" kern="100" dirty="0">
                <a:effectLst/>
                <a:latin typeface="Times New Roman" panose="02020603050405020304" pitchFamily="18" charset="0"/>
                <a:ea typeface="宋体" panose="02010600030101010101" pitchFamily="2" charset="-122"/>
              </a:rPr>
              <a:t>用力</a:t>
            </a:r>
            <a:r>
              <a:rPr lang="en-US" altLang="zh-CN" sz="2000" kern="100" dirty="0">
                <a:effectLst/>
                <a:latin typeface="Times New Roman" panose="02020603050405020304" pitchFamily="18" charset="0"/>
                <a:ea typeface="宋体" panose="02010600030101010101" pitchFamily="2" charset="-122"/>
              </a:rPr>
              <a:t>) (like weight lifters tend to do) or exhaled (</a:t>
            </a:r>
            <a:r>
              <a:rPr lang="zh-CN" altLang="zh-CN" sz="2000" kern="100" dirty="0">
                <a:effectLst/>
                <a:latin typeface="Times New Roman" panose="02020603050405020304" pitchFamily="18" charset="0"/>
                <a:ea typeface="宋体" panose="02010600030101010101" pitchFamily="2" charset="-122"/>
              </a:rPr>
              <a:t>呼气</a:t>
            </a:r>
            <a:r>
              <a:rPr lang="en-US" altLang="zh-CN" sz="2000" kern="100" dirty="0">
                <a:effectLst/>
                <a:latin typeface="Times New Roman" panose="02020603050405020304" pitchFamily="18" charset="0"/>
                <a:ea typeface="宋体" panose="02010600030101010101" pitchFamily="2" charset="-122"/>
              </a:rPr>
              <a:t>) (like tennis players) while striking the wood by examining airflow through the birds’ air sacs—small, balloon-like structures that help them breathe in and out. By matching these measurements with high-speed videos, the scientists tracked the woodpeckers’ taps down to every four milliseconds. </a:t>
            </a:r>
            <a:endParaRPr lang="zh-CN" altLang="zh-CN" sz="1800" kern="100" dirty="0">
              <a:effectLst/>
              <a:latin typeface="Times New Roman" panose="02020603050405020304" pitchFamily="18" charset="0"/>
              <a:ea typeface="宋体" panose="02010600030101010101" pitchFamily="2" charset="-122"/>
            </a:endParaRPr>
          </a:p>
        </p:txBody>
      </p:sp>
      <p:pic>
        <p:nvPicPr>
          <p:cNvPr id="8" name="图片 7" descr="图片包含 图形用户界面&#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86473" y="2520325"/>
            <a:ext cx="4054033" cy="3595337"/>
          </a:xfrm>
          <a:prstGeom prst="rect">
            <a:avLst/>
          </a:prstGeom>
        </p:spPr>
      </p:pic>
      <p:grpSp>
        <p:nvGrpSpPr>
          <p:cNvPr id="14" name="组合 13"/>
          <p:cNvGrpSpPr/>
          <p:nvPr/>
        </p:nvGrpSpPr>
        <p:grpSpPr>
          <a:xfrm>
            <a:off x="4930816" y="3136739"/>
            <a:ext cx="6974711" cy="317339"/>
            <a:chOff x="4930816" y="3136739"/>
            <a:chExt cx="6974711" cy="317339"/>
          </a:xfrm>
        </p:grpSpPr>
        <p:cxnSp>
          <p:nvCxnSpPr>
            <p:cNvPr id="10" name="直线连接符 9"/>
            <p:cNvCxnSpPr/>
            <p:nvPr/>
          </p:nvCxnSpPr>
          <p:spPr>
            <a:xfrm>
              <a:off x="10880203" y="3136739"/>
              <a:ext cx="102532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线连接符 10"/>
            <p:cNvCxnSpPr/>
            <p:nvPr/>
          </p:nvCxnSpPr>
          <p:spPr>
            <a:xfrm flipV="1">
              <a:off x="4930816" y="3429000"/>
              <a:ext cx="4977113" cy="2507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8461094" y="3449582"/>
            <a:ext cx="3444433" cy="360218"/>
          </a:xfrm>
          <a:custGeom>
            <a:avLst/>
            <a:gdLst>
              <a:gd name="csX0" fmla="*/ 0 w 3444433"/>
              <a:gd name="csY0" fmla="*/ 0 h 360218"/>
              <a:gd name="csX1" fmla="*/ 642961 w 3444433"/>
              <a:gd name="csY1" fmla="*/ 0 h 360218"/>
              <a:gd name="csX2" fmla="*/ 1251477 w 3444433"/>
              <a:gd name="csY2" fmla="*/ 0 h 360218"/>
              <a:gd name="csX3" fmla="*/ 1859994 w 3444433"/>
              <a:gd name="csY3" fmla="*/ 0 h 360218"/>
              <a:gd name="csX4" fmla="*/ 2330733 w 3444433"/>
              <a:gd name="csY4" fmla="*/ 0 h 360218"/>
              <a:gd name="csX5" fmla="*/ 2835917 w 3444433"/>
              <a:gd name="csY5" fmla="*/ 0 h 360218"/>
              <a:gd name="csX6" fmla="*/ 3444433 w 3444433"/>
              <a:gd name="csY6" fmla="*/ 0 h 360218"/>
              <a:gd name="csX7" fmla="*/ 3444433 w 3444433"/>
              <a:gd name="csY7" fmla="*/ 360218 h 360218"/>
              <a:gd name="csX8" fmla="*/ 2870361 w 3444433"/>
              <a:gd name="csY8" fmla="*/ 360218 h 360218"/>
              <a:gd name="csX9" fmla="*/ 2399622 w 3444433"/>
              <a:gd name="csY9" fmla="*/ 360218 h 360218"/>
              <a:gd name="csX10" fmla="*/ 1928882 w 3444433"/>
              <a:gd name="csY10" fmla="*/ 360218 h 360218"/>
              <a:gd name="csX11" fmla="*/ 1320366 w 3444433"/>
              <a:gd name="csY11" fmla="*/ 360218 h 360218"/>
              <a:gd name="csX12" fmla="*/ 815182 w 3444433"/>
              <a:gd name="csY12" fmla="*/ 360218 h 360218"/>
              <a:gd name="csX13" fmla="*/ 0 w 3444433"/>
              <a:gd name="csY13" fmla="*/ 360218 h 360218"/>
              <a:gd name="csX14" fmla="*/ 0 w 3444433"/>
              <a:gd name="csY14"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3444433" h="360218" fill="none" extrusionOk="0">
                <a:moveTo>
                  <a:pt x="0" y="0"/>
                </a:moveTo>
                <a:cubicBezTo>
                  <a:pt x="199475" y="-75462"/>
                  <a:pt x="362649" y="55182"/>
                  <a:pt x="642961" y="0"/>
                </a:cubicBezTo>
                <a:cubicBezTo>
                  <a:pt x="923273" y="-55182"/>
                  <a:pt x="960757" y="48427"/>
                  <a:pt x="1251477" y="0"/>
                </a:cubicBezTo>
                <a:cubicBezTo>
                  <a:pt x="1542197" y="-48427"/>
                  <a:pt x="1585828" y="41862"/>
                  <a:pt x="1859994" y="0"/>
                </a:cubicBezTo>
                <a:cubicBezTo>
                  <a:pt x="2134160" y="-41862"/>
                  <a:pt x="2190769" y="24752"/>
                  <a:pt x="2330733" y="0"/>
                </a:cubicBezTo>
                <a:cubicBezTo>
                  <a:pt x="2470697" y="-24752"/>
                  <a:pt x="2596714" y="50060"/>
                  <a:pt x="2835917" y="0"/>
                </a:cubicBezTo>
                <a:cubicBezTo>
                  <a:pt x="3075120" y="-50060"/>
                  <a:pt x="3205973" y="17621"/>
                  <a:pt x="3444433" y="0"/>
                </a:cubicBezTo>
                <a:cubicBezTo>
                  <a:pt x="3452367" y="107600"/>
                  <a:pt x="3439350" y="236348"/>
                  <a:pt x="3444433" y="360218"/>
                </a:cubicBezTo>
                <a:cubicBezTo>
                  <a:pt x="3269784" y="390185"/>
                  <a:pt x="3142206" y="338453"/>
                  <a:pt x="2870361" y="360218"/>
                </a:cubicBezTo>
                <a:cubicBezTo>
                  <a:pt x="2598516" y="381983"/>
                  <a:pt x="2500444" y="310377"/>
                  <a:pt x="2399622" y="360218"/>
                </a:cubicBezTo>
                <a:cubicBezTo>
                  <a:pt x="2298800" y="410059"/>
                  <a:pt x="2054288" y="319993"/>
                  <a:pt x="1928882" y="360218"/>
                </a:cubicBezTo>
                <a:cubicBezTo>
                  <a:pt x="1803476" y="400443"/>
                  <a:pt x="1489209" y="336824"/>
                  <a:pt x="1320366" y="360218"/>
                </a:cubicBezTo>
                <a:cubicBezTo>
                  <a:pt x="1151523" y="383612"/>
                  <a:pt x="1024827" y="355890"/>
                  <a:pt x="815182" y="360218"/>
                </a:cubicBezTo>
                <a:cubicBezTo>
                  <a:pt x="605537" y="364546"/>
                  <a:pt x="396009" y="282278"/>
                  <a:pt x="0" y="360218"/>
                </a:cubicBezTo>
                <a:cubicBezTo>
                  <a:pt x="-7877" y="256556"/>
                  <a:pt x="20143" y="168445"/>
                  <a:pt x="0" y="0"/>
                </a:cubicBezTo>
                <a:close/>
              </a:path>
              <a:path w="3444433" h="360218" stroke="0" extrusionOk="0">
                <a:moveTo>
                  <a:pt x="0" y="0"/>
                </a:moveTo>
                <a:cubicBezTo>
                  <a:pt x="174965" y="-13725"/>
                  <a:pt x="369384" y="53516"/>
                  <a:pt x="539628" y="0"/>
                </a:cubicBezTo>
                <a:cubicBezTo>
                  <a:pt x="709872" y="-53516"/>
                  <a:pt x="826045" y="4906"/>
                  <a:pt x="1010367" y="0"/>
                </a:cubicBezTo>
                <a:cubicBezTo>
                  <a:pt x="1194689" y="-4906"/>
                  <a:pt x="1470652" y="49186"/>
                  <a:pt x="1653328" y="0"/>
                </a:cubicBezTo>
                <a:cubicBezTo>
                  <a:pt x="1836004" y="-49186"/>
                  <a:pt x="1970944" y="5179"/>
                  <a:pt x="2192956" y="0"/>
                </a:cubicBezTo>
                <a:cubicBezTo>
                  <a:pt x="2414968" y="-5179"/>
                  <a:pt x="2480065" y="39130"/>
                  <a:pt x="2732584" y="0"/>
                </a:cubicBezTo>
                <a:cubicBezTo>
                  <a:pt x="2985103" y="-39130"/>
                  <a:pt x="3174579" y="61942"/>
                  <a:pt x="3444433" y="0"/>
                </a:cubicBezTo>
                <a:cubicBezTo>
                  <a:pt x="3462303" y="89926"/>
                  <a:pt x="3408175" y="223877"/>
                  <a:pt x="3444433" y="360218"/>
                </a:cubicBezTo>
                <a:cubicBezTo>
                  <a:pt x="3189231" y="381031"/>
                  <a:pt x="3063212" y="344691"/>
                  <a:pt x="2870361" y="360218"/>
                </a:cubicBezTo>
                <a:cubicBezTo>
                  <a:pt x="2677510" y="375745"/>
                  <a:pt x="2521472" y="311281"/>
                  <a:pt x="2399622" y="360218"/>
                </a:cubicBezTo>
                <a:cubicBezTo>
                  <a:pt x="2277772" y="409155"/>
                  <a:pt x="1959220" y="359066"/>
                  <a:pt x="1825549" y="360218"/>
                </a:cubicBezTo>
                <a:cubicBezTo>
                  <a:pt x="1691878" y="361370"/>
                  <a:pt x="1369906" y="296963"/>
                  <a:pt x="1251477" y="360218"/>
                </a:cubicBezTo>
                <a:cubicBezTo>
                  <a:pt x="1133048" y="423473"/>
                  <a:pt x="953954" y="303186"/>
                  <a:pt x="711849" y="360218"/>
                </a:cubicBezTo>
                <a:cubicBezTo>
                  <a:pt x="469744" y="417250"/>
                  <a:pt x="320580" y="284728"/>
                  <a:pt x="0" y="360218"/>
                </a:cubicBezTo>
                <a:cubicBezTo>
                  <a:pt x="-8363" y="207753"/>
                  <a:pt x="891" y="163992"/>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矩形 15"/>
          <p:cNvSpPr/>
          <p:nvPr/>
        </p:nvSpPr>
        <p:spPr>
          <a:xfrm>
            <a:off x="4973739" y="3809800"/>
            <a:ext cx="4633248" cy="360218"/>
          </a:xfrm>
          <a:custGeom>
            <a:avLst/>
            <a:gdLst>
              <a:gd name="csX0" fmla="*/ 0 w 4633248"/>
              <a:gd name="csY0" fmla="*/ 0 h 360218"/>
              <a:gd name="csX1" fmla="*/ 486491 w 4633248"/>
              <a:gd name="csY1" fmla="*/ 0 h 360218"/>
              <a:gd name="csX2" fmla="*/ 1111980 w 4633248"/>
              <a:gd name="csY2" fmla="*/ 0 h 360218"/>
              <a:gd name="csX3" fmla="*/ 1644803 w 4633248"/>
              <a:gd name="csY3" fmla="*/ 0 h 360218"/>
              <a:gd name="csX4" fmla="*/ 2131294 w 4633248"/>
              <a:gd name="csY4" fmla="*/ 0 h 360218"/>
              <a:gd name="csX5" fmla="*/ 2756783 w 4633248"/>
              <a:gd name="csY5" fmla="*/ 0 h 360218"/>
              <a:gd name="csX6" fmla="*/ 3335939 w 4633248"/>
              <a:gd name="csY6" fmla="*/ 0 h 360218"/>
              <a:gd name="csX7" fmla="*/ 3915095 w 4633248"/>
              <a:gd name="csY7" fmla="*/ 0 h 360218"/>
              <a:gd name="csX8" fmla="*/ 4633248 w 4633248"/>
              <a:gd name="csY8" fmla="*/ 0 h 360218"/>
              <a:gd name="csX9" fmla="*/ 4633248 w 4633248"/>
              <a:gd name="csY9" fmla="*/ 360218 h 360218"/>
              <a:gd name="csX10" fmla="*/ 4146757 w 4633248"/>
              <a:gd name="csY10" fmla="*/ 360218 h 360218"/>
              <a:gd name="csX11" fmla="*/ 3706598 w 4633248"/>
              <a:gd name="csY11" fmla="*/ 360218 h 360218"/>
              <a:gd name="csX12" fmla="*/ 3081110 w 4633248"/>
              <a:gd name="csY12" fmla="*/ 360218 h 360218"/>
              <a:gd name="csX13" fmla="*/ 2594619 w 4633248"/>
              <a:gd name="csY13" fmla="*/ 360218 h 360218"/>
              <a:gd name="csX14" fmla="*/ 1969130 w 4633248"/>
              <a:gd name="csY14" fmla="*/ 360218 h 360218"/>
              <a:gd name="csX15" fmla="*/ 1297309 w 4633248"/>
              <a:gd name="csY15" fmla="*/ 360218 h 360218"/>
              <a:gd name="csX16" fmla="*/ 764486 w 4633248"/>
              <a:gd name="csY16" fmla="*/ 360218 h 360218"/>
              <a:gd name="csX17" fmla="*/ 0 w 4633248"/>
              <a:gd name="csY17" fmla="*/ 360218 h 360218"/>
              <a:gd name="csX18" fmla="*/ 0 w 4633248"/>
              <a:gd name="csY18"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4633248" h="360218" fill="none" extrusionOk="0">
                <a:moveTo>
                  <a:pt x="0" y="0"/>
                </a:moveTo>
                <a:cubicBezTo>
                  <a:pt x="193071" y="-2953"/>
                  <a:pt x="289364" y="10655"/>
                  <a:pt x="486491" y="0"/>
                </a:cubicBezTo>
                <a:cubicBezTo>
                  <a:pt x="683618" y="-10655"/>
                  <a:pt x="970105" y="5247"/>
                  <a:pt x="1111980" y="0"/>
                </a:cubicBezTo>
                <a:cubicBezTo>
                  <a:pt x="1253855" y="-5247"/>
                  <a:pt x="1471054" y="6217"/>
                  <a:pt x="1644803" y="0"/>
                </a:cubicBezTo>
                <a:cubicBezTo>
                  <a:pt x="1818552" y="-6217"/>
                  <a:pt x="2001534" y="51022"/>
                  <a:pt x="2131294" y="0"/>
                </a:cubicBezTo>
                <a:cubicBezTo>
                  <a:pt x="2261054" y="-51022"/>
                  <a:pt x="2576969" y="16087"/>
                  <a:pt x="2756783" y="0"/>
                </a:cubicBezTo>
                <a:cubicBezTo>
                  <a:pt x="2936597" y="-16087"/>
                  <a:pt x="3090802" y="30261"/>
                  <a:pt x="3335939" y="0"/>
                </a:cubicBezTo>
                <a:cubicBezTo>
                  <a:pt x="3581076" y="-30261"/>
                  <a:pt x="3718753" y="52570"/>
                  <a:pt x="3915095" y="0"/>
                </a:cubicBezTo>
                <a:cubicBezTo>
                  <a:pt x="4111437" y="-52570"/>
                  <a:pt x="4338655" y="33963"/>
                  <a:pt x="4633248" y="0"/>
                </a:cubicBezTo>
                <a:cubicBezTo>
                  <a:pt x="4664466" y="94189"/>
                  <a:pt x="4595593" y="267075"/>
                  <a:pt x="4633248" y="360218"/>
                </a:cubicBezTo>
                <a:cubicBezTo>
                  <a:pt x="4421338" y="409856"/>
                  <a:pt x="4270564" y="358278"/>
                  <a:pt x="4146757" y="360218"/>
                </a:cubicBezTo>
                <a:cubicBezTo>
                  <a:pt x="4022950" y="362158"/>
                  <a:pt x="3799467" y="358341"/>
                  <a:pt x="3706598" y="360218"/>
                </a:cubicBezTo>
                <a:cubicBezTo>
                  <a:pt x="3613729" y="362095"/>
                  <a:pt x="3374208" y="331679"/>
                  <a:pt x="3081110" y="360218"/>
                </a:cubicBezTo>
                <a:cubicBezTo>
                  <a:pt x="2788012" y="388757"/>
                  <a:pt x="2831497" y="330679"/>
                  <a:pt x="2594619" y="360218"/>
                </a:cubicBezTo>
                <a:cubicBezTo>
                  <a:pt x="2357741" y="389757"/>
                  <a:pt x="2213657" y="339365"/>
                  <a:pt x="1969130" y="360218"/>
                </a:cubicBezTo>
                <a:cubicBezTo>
                  <a:pt x="1724603" y="381071"/>
                  <a:pt x="1532150" y="353988"/>
                  <a:pt x="1297309" y="360218"/>
                </a:cubicBezTo>
                <a:cubicBezTo>
                  <a:pt x="1062468" y="366448"/>
                  <a:pt x="1012415" y="330729"/>
                  <a:pt x="764486" y="360218"/>
                </a:cubicBezTo>
                <a:cubicBezTo>
                  <a:pt x="516557" y="389707"/>
                  <a:pt x="250196" y="286477"/>
                  <a:pt x="0" y="360218"/>
                </a:cubicBezTo>
                <a:cubicBezTo>
                  <a:pt x="-33757" y="232437"/>
                  <a:pt x="22919" y="143917"/>
                  <a:pt x="0" y="0"/>
                </a:cubicBezTo>
                <a:close/>
              </a:path>
              <a:path w="4633248" h="360218" stroke="0" extrusionOk="0">
                <a:moveTo>
                  <a:pt x="0" y="0"/>
                </a:moveTo>
                <a:cubicBezTo>
                  <a:pt x="240009" y="-37107"/>
                  <a:pt x="309247" y="46761"/>
                  <a:pt x="532824" y="0"/>
                </a:cubicBezTo>
                <a:cubicBezTo>
                  <a:pt x="756401" y="-46761"/>
                  <a:pt x="763230" y="18689"/>
                  <a:pt x="972982" y="0"/>
                </a:cubicBezTo>
                <a:cubicBezTo>
                  <a:pt x="1182734" y="-18689"/>
                  <a:pt x="1474096" y="33925"/>
                  <a:pt x="1644803" y="0"/>
                </a:cubicBezTo>
                <a:cubicBezTo>
                  <a:pt x="1815510" y="-33925"/>
                  <a:pt x="1997532" y="12020"/>
                  <a:pt x="2177627" y="0"/>
                </a:cubicBezTo>
                <a:cubicBezTo>
                  <a:pt x="2357722" y="-12020"/>
                  <a:pt x="2553325" y="19330"/>
                  <a:pt x="2710450" y="0"/>
                </a:cubicBezTo>
                <a:cubicBezTo>
                  <a:pt x="2867575" y="-19330"/>
                  <a:pt x="3068951" y="54874"/>
                  <a:pt x="3382271" y="0"/>
                </a:cubicBezTo>
                <a:cubicBezTo>
                  <a:pt x="3695591" y="-54874"/>
                  <a:pt x="3636839" y="52332"/>
                  <a:pt x="3868762" y="0"/>
                </a:cubicBezTo>
                <a:cubicBezTo>
                  <a:pt x="4100685" y="-52332"/>
                  <a:pt x="4358820" y="32473"/>
                  <a:pt x="4633248" y="0"/>
                </a:cubicBezTo>
                <a:cubicBezTo>
                  <a:pt x="4643705" y="125301"/>
                  <a:pt x="4606740" y="196867"/>
                  <a:pt x="4633248" y="360218"/>
                </a:cubicBezTo>
                <a:cubicBezTo>
                  <a:pt x="4418509" y="373000"/>
                  <a:pt x="4307240" y="353077"/>
                  <a:pt x="4146757" y="360218"/>
                </a:cubicBezTo>
                <a:cubicBezTo>
                  <a:pt x="3986274" y="367359"/>
                  <a:pt x="3814088" y="304295"/>
                  <a:pt x="3567601" y="360218"/>
                </a:cubicBezTo>
                <a:cubicBezTo>
                  <a:pt x="3321114" y="416141"/>
                  <a:pt x="3152493" y="316249"/>
                  <a:pt x="3034777" y="360218"/>
                </a:cubicBezTo>
                <a:cubicBezTo>
                  <a:pt x="2917061" y="404187"/>
                  <a:pt x="2650291" y="300147"/>
                  <a:pt x="2362956" y="360218"/>
                </a:cubicBezTo>
                <a:cubicBezTo>
                  <a:pt x="2075621" y="420289"/>
                  <a:pt x="1949540" y="303011"/>
                  <a:pt x="1691136" y="360218"/>
                </a:cubicBezTo>
                <a:cubicBezTo>
                  <a:pt x="1432732" y="417425"/>
                  <a:pt x="1324870" y="316313"/>
                  <a:pt x="1204644" y="360218"/>
                </a:cubicBezTo>
                <a:cubicBezTo>
                  <a:pt x="1084418" y="404123"/>
                  <a:pt x="912993" y="291679"/>
                  <a:pt x="625488" y="360218"/>
                </a:cubicBezTo>
                <a:cubicBezTo>
                  <a:pt x="337983" y="428757"/>
                  <a:pt x="220846" y="286333"/>
                  <a:pt x="0" y="360218"/>
                </a:cubicBezTo>
                <a:cubicBezTo>
                  <a:pt x="-4327" y="207446"/>
                  <a:pt x="31759" y="138948"/>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文本框 17"/>
          <p:cNvSpPr txBox="1"/>
          <p:nvPr/>
        </p:nvSpPr>
        <p:spPr>
          <a:xfrm>
            <a:off x="4589362" y="6301360"/>
            <a:ext cx="7743464" cy="369332"/>
          </a:xfrm>
          <a:prstGeom prst="rect">
            <a:avLst/>
          </a:prstGeom>
          <a:noFill/>
        </p:spPr>
        <p:txBody>
          <a:bodyPr wrap="square">
            <a:spAutoFit/>
          </a:bodyPr>
          <a:lstStyle/>
          <a:p>
            <a:r>
              <a:rPr lang="zh-CN" altLang="en-US" dirty="0"/>
              <a:t>实验目的是记录啄木鸟啄击时肌肉收缩产生的电信号，即 </a:t>
            </a:r>
            <a:r>
              <a:rPr lang="zh-CN" altLang="en-US" b="1" dirty="0"/>
              <a:t>记录肌肉活动</a:t>
            </a:r>
            <a:r>
              <a:rPr lang="zh-CN" altLang="en-US" dirty="0"/>
              <a:t>。</a:t>
            </a:r>
            <a:endParaRPr lang="zh-CN" altLang="en-US" dirty="0"/>
          </a:p>
        </p:txBody>
      </p:sp>
      <p:grpSp>
        <p:nvGrpSpPr>
          <p:cNvPr id="19" name="组合 18"/>
          <p:cNvGrpSpPr/>
          <p:nvPr/>
        </p:nvGrpSpPr>
        <p:grpSpPr>
          <a:xfrm>
            <a:off x="6096000" y="1532507"/>
            <a:ext cx="525193" cy="453674"/>
            <a:chOff x="7122895" y="4497021"/>
            <a:chExt cx="517585" cy="557231"/>
          </a:xfrm>
        </p:grpSpPr>
        <p:sp>
          <p:nvSpPr>
            <p:cNvPr id="20" name="椭圆 19"/>
            <p:cNvSpPr/>
            <p:nvPr/>
          </p:nvSpPr>
          <p:spPr>
            <a:xfrm>
              <a:off x="7122895" y="4515101"/>
              <a:ext cx="517585" cy="53915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L 形 20"/>
            <p:cNvSpPr/>
            <p:nvPr/>
          </p:nvSpPr>
          <p:spPr>
            <a:xfrm rot="18161197">
              <a:off x="7229492" y="4594569"/>
              <a:ext cx="414068" cy="218971"/>
            </a:xfrm>
            <a:prstGeom prst="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占位符 3"/>
          <p:cNvSpPr>
            <a:spLocks noGrp="1"/>
          </p:cNvSpPr>
          <p:nvPr>
            <p:ph type="body" sz="quarter" idx="10"/>
          </p:nvPr>
        </p:nvSpPr>
        <p:spPr>
          <a:xfrm>
            <a:off x="1188085" y="505758"/>
            <a:ext cx="5523545" cy="503703"/>
          </a:xfrm>
        </p:spPr>
        <p:txBody>
          <a:bodyPr/>
          <a:lstStyle/>
          <a:p>
            <a:r>
              <a:rPr lang="en-US" altLang="zh-CN" dirty="0"/>
              <a:t>Reading comprehension D</a:t>
            </a:r>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heckerboard(across)">
                                      <p:cBhvr>
                                        <p:cTn id="12" dur="500"/>
                                        <p:tgtEl>
                                          <p:spTgt spid="15"/>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checkerboard(across)">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8">
                                            <p:txEl>
                                              <p:pRg st="0" end="0"/>
                                            </p:txEl>
                                          </p:spTgt>
                                        </p:tgtEl>
                                        <p:attrNameLst>
                                          <p:attrName>style.visibility</p:attrName>
                                        </p:attrNameLst>
                                      </p:cBhvr>
                                      <p:to>
                                        <p:strVal val="visible"/>
                                      </p:to>
                                    </p:set>
                                    <p:animEffect transition="in" filter="dissolve">
                                      <p:cBhvr>
                                        <p:cTn id="20" dur="500"/>
                                        <p:tgtEl>
                                          <p:spTgt spid="18">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dissolve">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占位符 3"/>
          <p:cNvSpPr>
            <a:spLocks noGrp="1"/>
          </p:cNvSpPr>
          <p:nvPr>
            <p:ph type="body" sz="quarter" idx="10"/>
          </p:nvPr>
        </p:nvSpPr>
        <p:spPr>
          <a:xfrm>
            <a:off x="1188085" y="505758"/>
            <a:ext cx="5523545" cy="503703"/>
          </a:xfrm>
        </p:spPr>
        <p:txBody>
          <a:bodyPr/>
          <a:lstStyle/>
          <a:p>
            <a:r>
              <a:rPr lang="en-US" altLang="zh-CN" dirty="0"/>
              <a:t>Reading comprehension D</a:t>
            </a:r>
            <a:endParaRPr lang="en-US" altLang="zh-CN" dirty="0"/>
          </a:p>
        </p:txBody>
      </p:sp>
      <p:sp>
        <p:nvSpPr>
          <p:cNvPr id="31" name="文本框 30"/>
          <p:cNvSpPr txBox="1"/>
          <p:nvPr/>
        </p:nvSpPr>
        <p:spPr>
          <a:xfrm>
            <a:off x="112852" y="1009461"/>
            <a:ext cx="12079147" cy="852221"/>
          </a:xfrm>
          <a:prstGeom prst="rect">
            <a:avLst/>
          </a:prstGeom>
          <a:noFill/>
        </p:spPr>
        <p:txBody>
          <a:bodyPr wrap="square">
            <a:spAutoFit/>
          </a:bodyPr>
          <a:lstStyle/>
          <a:p>
            <a:pPr algn="just">
              <a:lnSpc>
                <a:spcPct val="105000"/>
              </a:lnSpc>
              <a:buNone/>
              <a:tabLst>
                <a:tab pos="1466850" algn="l"/>
                <a:tab pos="4064000" algn="l"/>
              </a:tabLst>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34. What does the underlined word “</a:t>
            </a:r>
            <a:r>
              <a:rPr lang="en-US" altLang="zh-CN" sz="2400" kern="100" dirty="0">
                <a:effectLst/>
                <a:highlight>
                  <a:srgbClr val="FFFF00"/>
                </a:highlight>
                <a:latin typeface="Calibri" panose="020F0502020204030204" pitchFamily="34" charset="0"/>
                <a:ea typeface="宋体" panose="02010600030101010101" pitchFamily="2" charset="-122"/>
                <a:cs typeface="Calibri" panose="020F0502020204030204" pitchFamily="34" charset="0"/>
              </a:rPr>
              <a:t>clenched</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in </a:t>
            </a:r>
            <a:r>
              <a:rPr lang="en-US" altLang="zh-CN" sz="2400" kern="100" dirty="0">
                <a:effectLst/>
                <a:highlight>
                  <a:srgbClr val="FFFF00"/>
                </a:highlight>
                <a:latin typeface="Calibri" panose="020F0502020204030204" pitchFamily="34" charset="0"/>
                <a:ea typeface="宋体" panose="02010600030101010101" pitchFamily="2" charset="-122"/>
                <a:cs typeface="Calibri" panose="020F0502020204030204" pitchFamily="34" charset="0"/>
              </a:rPr>
              <a:t>paragraph 4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most likely mean?</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227965" algn="just">
              <a:lnSpc>
                <a:spcPct val="105000"/>
              </a:lnSpc>
              <a:buNone/>
              <a:tabLst>
                <a:tab pos="1466850" algn="l"/>
                <a:tab pos="4064000" algn="l"/>
              </a:tabLst>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A. Tightened.	B. Relaxed.		C. Stretched.			D. Lifted.</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33" name="文本框 32"/>
          <p:cNvSpPr txBox="1"/>
          <p:nvPr/>
        </p:nvSpPr>
        <p:spPr>
          <a:xfrm>
            <a:off x="112853" y="1861682"/>
            <a:ext cx="11966294" cy="1658211"/>
          </a:xfrm>
          <a:prstGeom prst="rect">
            <a:avLst/>
          </a:prstGeom>
          <a:noFill/>
        </p:spPr>
        <p:txBody>
          <a:bodyPr wrap="square">
            <a:spAutoFit/>
          </a:bodyPr>
          <a:lstStyle/>
          <a:p>
            <a:pPr indent="266700" algn="just">
              <a:lnSpc>
                <a:spcPct val="103000"/>
              </a:lnSpc>
              <a:buNone/>
              <a:tabLst>
                <a:tab pos="1466850" algn="l"/>
                <a:tab pos="4064000" algn="l"/>
              </a:tabLst>
            </a:pPr>
            <a:r>
              <a:rPr lang="en-US" altLang="zh-CN" sz="2000" kern="100" dirty="0">
                <a:effectLst/>
                <a:latin typeface="Times New Roman" panose="02020603050405020304" pitchFamily="18" charset="0"/>
                <a:ea typeface="宋体" panose="02010600030101010101" pitchFamily="2" charset="-122"/>
              </a:rPr>
              <a:t>Instead of using a single muscle to control the action, woodpeckers activated “every muscle from the head to the tail,” Antonson says. The birds used their powerful hip flexors to push forward, </a:t>
            </a:r>
            <a:r>
              <a:rPr lang="en-US" altLang="zh-CN" sz="2000" u="sng" kern="100" dirty="0">
                <a:effectLst/>
                <a:latin typeface="Times New Roman" panose="02020603050405020304" pitchFamily="18" charset="0"/>
                <a:ea typeface="宋体" panose="02010600030101010101" pitchFamily="2" charset="-122"/>
              </a:rPr>
              <a:t>clenched</a:t>
            </a:r>
            <a:r>
              <a:rPr lang="en-US" altLang="zh-CN" sz="2000" kern="100" dirty="0">
                <a:effectLst/>
                <a:latin typeface="Times New Roman" panose="02020603050405020304" pitchFamily="18" charset="0"/>
                <a:ea typeface="宋体" panose="02010600030101010101" pitchFamily="2" charset="-122"/>
              </a:rPr>
              <a:t> their tail and abs (</a:t>
            </a:r>
            <a:r>
              <a:rPr lang="zh-CN" altLang="zh-CN" sz="2000" kern="100" dirty="0">
                <a:effectLst/>
                <a:latin typeface="Times New Roman" panose="02020603050405020304" pitchFamily="18" charset="0"/>
                <a:ea typeface="宋体" panose="02010600030101010101" pitchFamily="2" charset="-122"/>
              </a:rPr>
              <a:t>腹肌</a:t>
            </a:r>
            <a:r>
              <a:rPr lang="en-US" altLang="zh-CN" sz="2000" kern="100" dirty="0">
                <a:effectLst/>
                <a:latin typeface="Times New Roman" panose="02020603050405020304" pitchFamily="18" charset="0"/>
                <a:ea typeface="宋体" panose="02010600030101010101" pitchFamily="2" charset="-122"/>
              </a:rPr>
              <a:t>) to prepare for the strike, and stiffened the back of their head and neck on contact—similar to the way you might stiffen the back of your wrist when you hammer a nail. They then engaged a different set of hip and neck muscles to draw back.</a:t>
            </a:r>
            <a:endParaRPr lang="zh-CN" altLang="zh-CN" sz="2000" kern="100" dirty="0">
              <a:effectLst/>
              <a:latin typeface="Times New Roman" panose="02020603050405020304" pitchFamily="18" charset="0"/>
              <a:ea typeface="宋体" panose="02010600030101010101" pitchFamily="2" charset="-122"/>
            </a:endParaRPr>
          </a:p>
        </p:txBody>
      </p:sp>
      <p:sp>
        <p:nvSpPr>
          <p:cNvPr id="35" name="文本框 34"/>
          <p:cNvSpPr txBox="1"/>
          <p:nvPr/>
        </p:nvSpPr>
        <p:spPr>
          <a:xfrm>
            <a:off x="1733309" y="3168955"/>
            <a:ext cx="10825222" cy="369332"/>
          </a:xfrm>
          <a:prstGeom prst="rect">
            <a:avLst/>
          </a:prstGeom>
          <a:noFill/>
        </p:spPr>
        <p:txBody>
          <a:bodyPr wrap="square">
            <a:spAutoFit/>
          </a:bodyPr>
          <a:lstStyle/>
          <a:p>
            <a:r>
              <a:rPr lang="zh-CN" altLang="en-US" dirty="0"/>
              <a:t>词义猜测题中，如果生词出现在动作描写里，可以通过 </a:t>
            </a:r>
            <a:r>
              <a:rPr lang="zh-CN" altLang="en-US" b="1" dirty="0"/>
              <a:t>动作的连贯性</a:t>
            </a:r>
            <a:r>
              <a:rPr lang="zh-CN" altLang="en-US" dirty="0"/>
              <a:t> 和 </a:t>
            </a:r>
            <a:r>
              <a:rPr lang="zh-CN" altLang="en-US" b="1" dirty="0"/>
              <a:t>动作的目的</a:t>
            </a:r>
            <a:r>
              <a:rPr lang="zh-CN" altLang="en-US" dirty="0"/>
              <a:t> 来推断：</a:t>
            </a:r>
            <a:endParaRPr lang="zh-CN" altLang="en-US" dirty="0"/>
          </a:p>
        </p:txBody>
      </p:sp>
      <mc:AlternateContent xmlns:mc="http://schemas.openxmlformats.org/markup-compatibility/2006" xmlns:p14="http://schemas.microsoft.com/office/powerpoint/2010/main">
        <mc:Choice Requires="p14">
          <p:contentPart r:id="rId1" p14:bwMode="auto">
            <p14:nvContentPartPr>
              <p14:cNvPr id="37" name="墨迹 36"/>
              <p14:cNvContentPartPr/>
              <p14:nvPr/>
            </p14:nvContentPartPr>
            <p14:xfrm>
              <a:off x="3366246" y="2502018"/>
              <a:ext cx="920520" cy="127800"/>
            </p14:xfrm>
          </p:contentPart>
        </mc:Choice>
        <mc:Fallback xmlns="">
          <p:pic>
            <p:nvPicPr>
              <p:cNvPr id="37" name="墨迹 36"/>
            </p:nvPicPr>
            <p:blipFill>
              <a:blip r:embed="rId2"/>
            </p:blipFill>
            <p:spPr>
              <a:xfrm>
                <a:off x="3366246" y="2502018"/>
                <a:ext cx="920520" cy="127800"/>
              </a:xfrm>
              <a:prstGeom prst="rect"/>
            </p:spPr>
          </p:pic>
        </mc:Fallback>
      </mc:AlternateContent>
      <mc:AlternateContent xmlns:mc="http://schemas.openxmlformats.org/markup-compatibility/2006" xmlns:p14="http://schemas.microsoft.com/office/powerpoint/2010/main">
        <mc:Choice Requires="p14">
          <p:contentPart r:id="rId3" p14:bwMode="auto">
            <p14:nvContentPartPr>
              <p14:cNvPr id="39" name="墨迹 38"/>
              <p14:cNvContentPartPr/>
              <p14:nvPr/>
            </p14:nvContentPartPr>
            <p14:xfrm>
              <a:off x="6531366" y="2485098"/>
              <a:ext cx="1580400" cy="91800"/>
            </p14:xfrm>
          </p:contentPart>
        </mc:Choice>
        <mc:Fallback xmlns="">
          <p:pic>
            <p:nvPicPr>
              <p:cNvPr id="39" name="墨迹 38"/>
            </p:nvPicPr>
            <p:blipFill>
              <a:blip r:embed="rId4"/>
            </p:blipFill>
            <p:spPr>
              <a:xfrm>
                <a:off x="6531366" y="2485098"/>
                <a:ext cx="1580400" cy="91800"/>
              </a:xfrm>
              <a:prstGeom prst="rect"/>
            </p:spPr>
          </p:pic>
        </mc:Fallback>
      </mc:AlternateContent>
      <mc:AlternateContent xmlns:mc="http://schemas.openxmlformats.org/markup-compatibility/2006" xmlns:p14="http://schemas.microsoft.com/office/powerpoint/2010/main">
        <mc:Choice Requires="p14">
          <p:contentPart r:id="rId5" p14:bwMode="auto">
            <p14:nvContentPartPr>
              <p14:cNvPr id="40" name="墨迹 39"/>
              <p14:cNvContentPartPr/>
              <p14:nvPr/>
            </p14:nvContentPartPr>
            <p14:xfrm>
              <a:off x="8366646" y="2514978"/>
              <a:ext cx="937440" cy="111600"/>
            </p14:xfrm>
          </p:contentPart>
        </mc:Choice>
        <mc:Fallback xmlns="">
          <p:pic>
            <p:nvPicPr>
              <p:cNvPr id="40" name="墨迹 39"/>
            </p:nvPicPr>
            <p:blipFill>
              <a:blip r:embed="rId6"/>
            </p:blipFill>
            <p:spPr>
              <a:xfrm>
                <a:off x="8366646" y="2514978"/>
                <a:ext cx="937440" cy="111600"/>
              </a:xfrm>
              <a:prstGeom prst="rect"/>
            </p:spPr>
          </p:pic>
        </mc:Fallback>
      </mc:AlternateContent>
      <mc:AlternateContent xmlns:mc="http://schemas.openxmlformats.org/markup-compatibility/2006" xmlns:p14="http://schemas.microsoft.com/office/powerpoint/2010/main">
        <mc:Choice Requires="p14">
          <p:contentPart r:id="rId7" p14:bwMode="auto">
            <p14:nvContentPartPr>
              <p14:cNvPr id="41" name="墨迹 40"/>
              <p14:cNvContentPartPr/>
              <p14:nvPr/>
            </p14:nvContentPartPr>
            <p14:xfrm>
              <a:off x="3103446" y="2876058"/>
              <a:ext cx="1403640" cy="94680"/>
            </p14:xfrm>
          </p:contentPart>
        </mc:Choice>
        <mc:Fallback xmlns="">
          <p:pic>
            <p:nvPicPr>
              <p:cNvPr id="41" name="墨迹 40"/>
            </p:nvPicPr>
            <p:blipFill>
              <a:blip r:embed="rId8"/>
            </p:blipFill>
            <p:spPr>
              <a:xfrm>
                <a:off x="3103446" y="2876058"/>
                <a:ext cx="1403640" cy="94680"/>
              </a:xfrm>
              <a:prstGeom prst="rect"/>
            </p:spPr>
          </p:pic>
        </mc:Fallback>
      </mc:AlternateContent>
      <p:sp>
        <p:nvSpPr>
          <p:cNvPr id="43" name="文本框 42"/>
          <p:cNvSpPr txBox="1"/>
          <p:nvPr/>
        </p:nvSpPr>
        <p:spPr>
          <a:xfrm>
            <a:off x="5236522" y="3626837"/>
            <a:ext cx="6752646" cy="1631216"/>
          </a:xfrm>
          <a:prstGeom prst="rect">
            <a:avLst/>
          </a:prstGeom>
          <a:noFill/>
        </p:spPr>
        <p:txBody>
          <a:bodyPr wrap="square">
            <a:spAutoFit/>
          </a:bodyPr>
          <a:lstStyle/>
          <a:p>
            <a:r>
              <a:rPr lang="en-US" altLang="zh-CN" sz="2000" dirty="0">
                <a:latin typeface="Calibri" panose="020F0502020204030204" pitchFamily="34" charset="0"/>
                <a:cs typeface="Calibri" panose="020F0502020204030204" pitchFamily="34" charset="0"/>
              </a:rPr>
              <a:t>use</a:t>
            </a:r>
            <a:r>
              <a:rPr lang="zh-CN" altLang="en-US" sz="2000" dirty="0">
                <a:latin typeface="Calibri" panose="020F0502020204030204" pitchFamily="34" charset="0"/>
                <a:cs typeface="Calibri" panose="020F0502020204030204" pitchFamily="34" charset="0"/>
              </a:rPr>
              <a:t> </a:t>
            </a:r>
            <a:r>
              <a:rPr lang="en-US" altLang="zh-CN" sz="2000" dirty="0">
                <a:latin typeface="Calibri" panose="020F0502020204030204" pitchFamily="34" charset="0"/>
                <a:cs typeface="Calibri" panose="020F0502020204030204" pitchFamily="34" charset="0"/>
              </a:rPr>
              <a:t>… to </a:t>
            </a:r>
            <a:r>
              <a:rPr lang="en-GB" altLang="zh-CN" sz="2000" dirty="0">
                <a:latin typeface="Calibri" panose="020F0502020204030204" pitchFamily="34" charset="0"/>
                <a:cs typeface="Calibri" panose="020F0502020204030204" pitchFamily="34" charset="0"/>
              </a:rPr>
              <a:t>push forward</a:t>
            </a:r>
            <a:r>
              <a:rPr lang="zh-CN" altLang="en-GB"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向前推）</a:t>
            </a:r>
            <a:r>
              <a:rPr lang="en-US" altLang="zh-CN" sz="2000" dirty="0">
                <a:latin typeface="Calibri" panose="020F0502020204030204" pitchFamily="34" charset="0"/>
                <a:cs typeface="Calibri" panose="020F0502020204030204" pitchFamily="34" charset="0"/>
              </a:rPr>
              <a:t>, _______</a:t>
            </a:r>
            <a:r>
              <a:rPr lang="zh-CN" altLang="en-US" sz="2000" dirty="0">
                <a:latin typeface="Calibri" panose="020F0502020204030204" pitchFamily="34" charset="0"/>
                <a:cs typeface="Calibri" panose="020F0502020204030204" pitchFamily="34" charset="0"/>
              </a:rPr>
              <a:t>尾巴和腹肌为撞击作准备，然后绷紧头颈。</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如果目的是“为撞击做准备”，那么肌肉应该是 </a:t>
            </a:r>
            <a:r>
              <a:rPr lang="zh-CN" altLang="en-US" sz="2000" b="1" dirty="0">
                <a:latin typeface="Calibri" panose="020F0502020204030204" pitchFamily="34" charset="0"/>
                <a:cs typeface="Calibri" panose="020F0502020204030204" pitchFamily="34" charset="0"/>
              </a:rPr>
              <a:t>收紧、变硬</a:t>
            </a:r>
            <a:r>
              <a:rPr lang="zh-CN" altLang="en-US" sz="2000" dirty="0">
                <a:latin typeface="Calibri" panose="020F0502020204030204" pitchFamily="34" charset="0"/>
                <a:cs typeface="Calibri" panose="020F0502020204030204" pitchFamily="34" charset="0"/>
              </a:rPr>
              <a:t> 来稳定身体，而不是放松、拉伸或抬起。</a:t>
            </a:r>
            <a:endParaRPr lang="en-US" altLang="zh-CN" sz="2000" dirty="0">
              <a:latin typeface="Calibri" panose="020F0502020204030204" pitchFamily="34" charset="0"/>
              <a:cs typeface="Calibri" panose="020F0502020204030204" pitchFamily="34" charset="0"/>
            </a:endParaRPr>
          </a:p>
          <a:p>
            <a:r>
              <a:rPr lang="zh-CN" altLang="en-US" sz="2000" b="1" dirty="0">
                <a:latin typeface="Calibri" panose="020F0502020204030204" pitchFamily="34" charset="0"/>
                <a:cs typeface="Calibri" panose="020F0502020204030204" pitchFamily="34" charset="0"/>
              </a:rPr>
              <a:t>动作链连贯性</a:t>
            </a:r>
            <a:r>
              <a:rPr lang="zh-CN" altLang="en-US" sz="2000" dirty="0">
                <a:latin typeface="Calibri" panose="020F0502020204030204" pitchFamily="34" charset="0"/>
                <a:cs typeface="Calibri" panose="020F0502020204030204" pitchFamily="34" charset="0"/>
              </a:rPr>
              <a:t>（</a:t>
            </a:r>
            <a:r>
              <a:rPr lang="en-GB" altLang="zh-CN" sz="2000" dirty="0">
                <a:latin typeface="Calibri" panose="020F0502020204030204" pitchFamily="34" charset="0"/>
                <a:cs typeface="Calibri" panose="020F0502020204030204" pitchFamily="34" charset="0"/>
              </a:rPr>
              <a:t>push → clench → stiffen</a:t>
            </a:r>
            <a:r>
              <a:rPr lang="zh-CN" altLang="en-GB" sz="2000" dirty="0">
                <a:latin typeface="Calibri" panose="020F0502020204030204" pitchFamily="34" charset="0"/>
                <a:cs typeface="Calibri" panose="020F0502020204030204" pitchFamily="34" charset="0"/>
              </a:rPr>
              <a:t>）</a:t>
            </a:r>
            <a:endParaRPr lang="zh-CN" altLang="en-US" sz="2000" dirty="0">
              <a:latin typeface="Calibri" panose="020F0502020204030204" pitchFamily="34" charset="0"/>
              <a:cs typeface="Calibri" panose="020F0502020204030204" pitchFamily="34" charset="0"/>
            </a:endParaRPr>
          </a:p>
        </p:txBody>
      </p:sp>
      <p:pic>
        <p:nvPicPr>
          <p:cNvPr id="45" name="图片 44" descr="图示&#10;&#10;AI 生成的内容可能不正确。"/>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2832" y="3562795"/>
            <a:ext cx="4959477" cy="3213806"/>
          </a:xfrm>
          <a:prstGeom prst="rect">
            <a:avLst/>
          </a:prstGeom>
        </p:spPr>
      </p:pic>
      <p:grpSp>
        <p:nvGrpSpPr>
          <p:cNvPr id="47" name="组合 46"/>
          <p:cNvGrpSpPr/>
          <p:nvPr/>
        </p:nvGrpSpPr>
        <p:grpSpPr>
          <a:xfrm>
            <a:off x="202832" y="1363264"/>
            <a:ext cx="525193" cy="453674"/>
            <a:chOff x="7122895" y="4497021"/>
            <a:chExt cx="517585" cy="557231"/>
          </a:xfrm>
        </p:grpSpPr>
        <p:sp>
          <p:nvSpPr>
            <p:cNvPr id="48" name="椭圆 47"/>
            <p:cNvSpPr/>
            <p:nvPr/>
          </p:nvSpPr>
          <p:spPr>
            <a:xfrm>
              <a:off x="7122895" y="4515101"/>
              <a:ext cx="517585" cy="53915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L 形 48"/>
            <p:cNvSpPr/>
            <p:nvPr/>
          </p:nvSpPr>
          <p:spPr>
            <a:xfrm rot="18161197">
              <a:off x="7229492" y="4594569"/>
              <a:ext cx="414068" cy="218971"/>
            </a:xfrm>
            <a:prstGeom prst="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p:cNvSpPr txBox="1"/>
          <p:nvPr/>
        </p:nvSpPr>
        <p:spPr>
          <a:xfrm>
            <a:off x="8366646" y="1435571"/>
            <a:ext cx="1569660" cy="369332"/>
          </a:xfrm>
          <a:prstGeom prst="rect">
            <a:avLst/>
          </a:prstGeom>
          <a:noFill/>
        </p:spPr>
        <p:txBody>
          <a:bodyPr wrap="none" rtlCol="0">
            <a:spAutoFit/>
          </a:bodyPr>
          <a:lstStyle/>
          <a:p>
            <a:r>
              <a:rPr kumimoji="1" lang="zh-CN" altLang="en-US" dirty="0"/>
              <a:t>拉长；伸展；</a:t>
            </a:r>
            <a:endParaRPr kumimoji="1" lang="zh-CN" altLang="en-US" dirty="0"/>
          </a:p>
        </p:txBody>
      </p:sp>
      <mc:AlternateContent xmlns:mc="http://schemas.openxmlformats.org/markup-compatibility/2006" xmlns:p14="http://schemas.microsoft.com/office/powerpoint/2010/main">
        <mc:Choice Requires="p14">
          <p:contentPart r:id="rId10" p14:bwMode="auto">
            <p14:nvContentPartPr>
              <p14:cNvPr id="52" name="墨迹 51"/>
              <p14:cNvContentPartPr/>
              <p14:nvPr/>
            </p14:nvContentPartPr>
            <p14:xfrm>
              <a:off x="169806" y="2692458"/>
              <a:ext cx="2342160" cy="191880"/>
            </p14:xfrm>
          </p:contentPart>
        </mc:Choice>
        <mc:Fallback xmlns="">
          <p:pic>
            <p:nvPicPr>
              <p:cNvPr id="52" name="墨迹 51"/>
            </p:nvPicPr>
            <p:blipFill>
              <a:blip r:embed="rId11"/>
            </p:blipFill>
            <p:spPr>
              <a:xfrm>
                <a:off x="169806" y="2692458"/>
                <a:ext cx="2342160" cy="191880"/>
              </a:xfrm>
              <a:prstGeom prst="rect"/>
            </p:spPr>
          </p:pic>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blinds(horizontal)">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blinds(horizontal)">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blinds(horizontal)">
                                      <p:cBhvr>
                                        <p:cTn id="22" dur="500"/>
                                        <p:tgtEl>
                                          <p:spTgt spid="5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blinds(horizontal)">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checkerboard(across)">
                                      <p:cBhvr>
                                        <p:cTn id="32" dur="5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43">
                                            <p:txEl>
                                              <p:pRg st="0" end="0"/>
                                            </p:txEl>
                                          </p:spTgt>
                                        </p:tgtEl>
                                        <p:attrNameLst>
                                          <p:attrName>style.visibility</p:attrName>
                                        </p:attrNameLst>
                                      </p:cBhvr>
                                      <p:to>
                                        <p:strVal val="visible"/>
                                      </p:to>
                                    </p:set>
                                    <p:animEffect transition="in" filter="checkerboard(across)">
                                      <p:cBhvr>
                                        <p:cTn id="37" dur="500"/>
                                        <p:tgtEl>
                                          <p:spTgt spid="43">
                                            <p:txEl>
                                              <p:pRg st="0" end="0"/>
                                            </p:txEl>
                                          </p:spTgt>
                                        </p:tgtEl>
                                      </p:cBhvr>
                                    </p:animEffect>
                                  </p:childTnLst>
                                </p:cTn>
                              </p:par>
                              <p:par>
                                <p:cTn id="38" presetID="5" presetClass="entr" presetSubtype="10" fill="hold" nodeType="withEffect">
                                  <p:stCondLst>
                                    <p:cond delay="0"/>
                                  </p:stCondLst>
                                  <p:childTnLst>
                                    <p:set>
                                      <p:cBhvr>
                                        <p:cTn id="39" dur="1" fill="hold">
                                          <p:stCondLst>
                                            <p:cond delay="0"/>
                                          </p:stCondLst>
                                        </p:cTn>
                                        <p:tgtEl>
                                          <p:spTgt spid="43">
                                            <p:txEl>
                                              <p:pRg st="1" end="1"/>
                                            </p:txEl>
                                          </p:spTgt>
                                        </p:tgtEl>
                                        <p:attrNameLst>
                                          <p:attrName>style.visibility</p:attrName>
                                        </p:attrNameLst>
                                      </p:cBhvr>
                                      <p:to>
                                        <p:strVal val="visible"/>
                                      </p:to>
                                    </p:set>
                                    <p:animEffect transition="in" filter="checkerboard(across)">
                                      <p:cBhvr>
                                        <p:cTn id="40" dur="500"/>
                                        <p:tgtEl>
                                          <p:spTgt spid="43">
                                            <p:txEl>
                                              <p:pRg st="1" end="1"/>
                                            </p:txEl>
                                          </p:spTgt>
                                        </p:tgtEl>
                                      </p:cBhvr>
                                    </p:animEffect>
                                  </p:childTnLst>
                                </p:cTn>
                              </p:par>
                              <p:par>
                                <p:cTn id="41" presetID="5" presetClass="entr" presetSubtype="10" fill="hold" nodeType="withEffect">
                                  <p:stCondLst>
                                    <p:cond delay="0"/>
                                  </p:stCondLst>
                                  <p:childTnLst>
                                    <p:set>
                                      <p:cBhvr>
                                        <p:cTn id="42" dur="1" fill="hold">
                                          <p:stCondLst>
                                            <p:cond delay="0"/>
                                          </p:stCondLst>
                                        </p:cTn>
                                        <p:tgtEl>
                                          <p:spTgt spid="43">
                                            <p:txEl>
                                              <p:pRg st="2" end="2"/>
                                            </p:txEl>
                                          </p:spTgt>
                                        </p:tgtEl>
                                        <p:attrNameLst>
                                          <p:attrName>style.visibility</p:attrName>
                                        </p:attrNameLst>
                                      </p:cBhvr>
                                      <p:to>
                                        <p:strVal val="visible"/>
                                      </p:to>
                                    </p:set>
                                    <p:animEffect transition="in" filter="checkerboard(across)">
                                      <p:cBhvr>
                                        <p:cTn id="43" dur="500"/>
                                        <p:tgtEl>
                                          <p:spTgt spid="43">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nodeType="click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checkerboard(across)">
                                      <p:cBhvr>
                                        <p:cTn id="4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2406" y="1056895"/>
            <a:ext cx="11207187" cy="4310667"/>
          </a:xfrm>
          <a:prstGeom prst="rect">
            <a:avLst/>
          </a:prstGeom>
          <a:solidFill>
            <a:schemeClr val="bg1"/>
          </a:solidFill>
        </p:spPr>
        <p:txBody>
          <a:bodyPr wrap="square">
            <a:spAutoFit/>
          </a:bodyPr>
          <a:lstStyle/>
          <a:p>
            <a:pPr algn="just">
              <a:lnSpc>
                <a:spcPct val="113000"/>
              </a:lnSpc>
              <a:spcBef>
                <a:spcPts val="600"/>
              </a:spcBef>
              <a:buNone/>
            </a:pPr>
            <a:r>
              <a:rPr lang="zh-CN" altLang="zh-CN" sz="2400" b="1" kern="100" dirty="0">
                <a:effectLst/>
                <a:latin typeface="Times New Roman" panose="02020603050405020304" pitchFamily="18" charset="0"/>
                <a:ea typeface="宋体" panose="02010600030101010101" pitchFamily="2" charset="-122"/>
              </a:rPr>
              <a:t>一、听力（共</a:t>
            </a:r>
            <a:r>
              <a:rPr lang="en-US" altLang="zh-CN" sz="2400" b="1" kern="100" dirty="0">
                <a:effectLst/>
                <a:latin typeface="Times New Roman" panose="02020603050405020304" pitchFamily="18" charset="0"/>
                <a:ea typeface="宋体" panose="02010600030101010101" pitchFamily="2" charset="-122"/>
              </a:rPr>
              <a:t>20</a:t>
            </a:r>
            <a:r>
              <a:rPr lang="zh-CN" altLang="zh-CN" sz="2400" b="1" kern="100" dirty="0">
                <a:effectLst/>
                <a:latin typeface="Times New Roman" panose="02020603050405020304" pitchFamily="18" charset="0"/>
                <a:ea typeface="宋体" panose="02010600030101010101" pitchFamily="2" charset="-122"/>
              </a:rPr>
              <a:t>小题；每小题</a:t>
            </a:r>
            <a:r>
              <a:rPr lang="en-US" altLang="zh-CN" sz="2400" b="1" kern="100" dirty="0">
                <a:effectLst/>
                <a:latin typeface="Times New Roman" panose="02020603050405020304" pitchFamily="18" charset="0"/>
                <a:ea typeface="宋体" panose="02010600030101010101" pitchFamily="2" charset="-122"/>
              </a:rPr>
              <a:t>1.5</a:t>
            </a:r>
            <a:r>
              <a:rPr lang="zh-CN" altLang="zh-CN" sz="2400" b="1" kern="100" dirty="0">
                <a:effectLst/>
                <a:latin typeface="Times New Roman" panose="02020603050405020304" pitchFamily="18" charset="0"/>
                <a:ea typeface="宋体" panose="02010600030101010101" pitchFamily="2" charset="-122"/>
              </a:rPr>
              <a:t>分，满分</a:t>
            </a:r>
            <a:r>
              <a:rPr lang="en-US" altLang="zh-CN" sz="2400" b="1" kern="100" dirty="0">
                <a:effectLst/>
                <a:latin typeface="Times New Roman" panose="02020603050405020304" pitchFamily="18" charset="0"/>
                <a:ea typeface="宋体" panose="02010600030101010101" pitchFamily="2" charset="-122"/>
              </a:rPr>
              <a:t>30</a:t>
            </a:r>
            <a:r>
              <a:rPr lang="zh-CN" altLang="zh-CN" sz="2400" b="1" kern="100" dirty="0">
                <a:effectLst/>
                <a:latin typeface="Times New Roman" panose="02020603050405020304" pitchFamily="18" charset="0"/>
                <a:ea typeface="宋体" panose="02010600030101010101" pitchFamily="2" charset="-122"/>
              </a:rPr>
              <a:t>分）</a:t>
            </a:r>
            <a:endParaRPr lang="zh-CN" altLang="zh-CN" sz="2400" kern="100" dirty="0">
              <a:effectLst/>
              <a:latin typeface="Times New Roman" panose="02020603050405020304" pitchFamily="18" charset="0"/>
              <a:ea typeface="宋体" panose="02010600030101010101" pitchFamily="2" charset="-122"/>
            </a:endParaRPr>
          </a:p>
          <a:p>
            <a:pPr algn="just">
              <a:lnSpc>
                <a:spcPct val="113000"/>
              </a:lnSpc>
              <a:buNone/>
            </a:pPr>
            <a:r>
              <a:rPr lang="en-US" altLang="zh-CN" sz="2400" kern="100" dirty="0">
                <a:effectLst/>
                <a:latin typeface="Times New Roman" panose="02020603050405020304" pitchFamily="18" charset="0"/>
                <a:ea typeface="宋体" panose="02010600030101010101" pitchFamily="2" charset="-122"/>
              </a:rPr>
              <a:t>1</a:t>
            </a:r>
            <a:r>
              <a:rPr lang="zh-CN" altLang="zh-CN" sz="2400" kern="100" dirty="0">
                <a:effectLst/>
                <a:latin typeface="Times New Roman" panose="02020603050405020304" pitchFamily="18" charset="0"/>
                <a:ea typeface="宋体" panose="02010600030101010101" pitchFamily="2" charset="-122"/>
              </a:rPr>
              <a:t>—</a:t>
            </a:r>
            <a:r>
              <a:rPr lang="en-US" altLang="zh-CN" sz="2400" kern="100" dirty="0">
                <a:effectLst/>
                <a:latin typeface="Times New Roman" panose="02020603050405020304" pitchFamily="18" charset="0"/>
                <a:ea typeface="宋体" panose="02010600030101010101" pitchFamily="2" charset="-122"/>
              </a:rPr>
              <a:t>5 ABCCA    6</a:t>
            </a:r>
            <a:r>
              <a:rPr lang="zh-CN" altLang="zh-CN" sz="2400" kern="100" dirty="0">
                <a:effectLst/>
                <a:latin typeface="Times New Roman" panose="02020603050405020304" pitchFamily="18" charset="0"/>
                <a:ea typeface="宋体" panose="02010600030101010101" pitchFamily="2" charset="-122"/>
              </a:rPr>
              <a:t>—</a:t>
            </a:r>
            <a:r>
              <a:rPr lang="en-US" altLang="zh-CN" sz="2400" kern="100" dirty="0">
                <a:effectLst/>
                <a:latin typeface="Times New Roman" panose="02020603050405020304" pitchFamily="18" charset="0"/>
                <a:ea typeface="宋体" panose="02010600030101010101" pitchFamily="2" charset="-122"/>
              </a:rPr>
              <a:t>10 BACCC    11</a:t>
            </a:r>
            <a:r>
              <a:rPr lang="zh-CN" altLang="zh-CN" sz="2400" kern="100" dirty="0">
                <a:effectLst/>
                <a:latin typeface="Times New Roman" panose="02020603050405020304" pitchFamily="18" charset="0"/>
                <a:ea typeface="宋体" panose="02010600030101010101" pitchFamily="2" charset="-122"/>
              </a:rPr>
              <a:t>—</a:t>
            </a:r>
            <a:r>
              <a:rPr lang="en-US" altLang="zh-CN" sz="2400" kern="100" dirty="0">
                <a:effectLst/>
                <a:latin typeface="Times New Roman" panose="02020603050405020304" pitchFamily="18" charset="0"/>
                <a:ea typeface="宋体" panose="02010600030101010101" pitchFamily="2" charset="-122"/>
              </a:rPr>
              <a:t>15 BAABC    16</a:t>
            </a:r>
            <a:r>
              <a:rPr lang="zh-CN" altLang="zh-CN" sz="2400" kern="100" dirty="0">
                <a:effectLst/>
                <a:latin typeface="Times New Roman" panose="02020603050405020304" pitchFamily="18" charset="0"/>
                <a:ea typeface="宋体" panose="02010600030101010101" pitchFamily="2" charset="-122"/>
              </a:rPr>
              <a:t>—</a:t>
            </a:r>
            <a:r>
              <a:rPr lang="en-US" altLang="zh-CN" sz="2400" kern="100" dirty="0">
                <a:effectLst/>
                <a:latin typeface="Times New Roman" panose="02020603050405020304" pitchFamily="18" charset="0"/>
                <a:ea typeface="宋体" panose="02010600030101010101" pitchFamily="2" charset="-122"/>
              </a:rPr>
              <a:t>20 ACBCB</a:t>
            </a:r>
            <a:endParaRPr lang="zh-CN" altLang="zh-CN" sz="2400" kern="100" dirty="0">
              <a:effectLst/>
              <a:latin typeface="Times New Roman" panose="02020603050405020304" pitchFamily="18" charset="0"/>
              <a:ea typeface="宋体" panose="02010600030101010101" pitchFamily="2" charset="-122"/>
            </a:endParaRPr>
          </a:p>
          <a:p>
            <a:pPr marL="280035" indent="-280035" algn="just">
              <a:lnSpc>
                <a:spcPct val="113000"/>
              </a:lnSpc>
              <a:buNone/>
            </a:pPr>
            <a:r>
              <a:rPr lang="zh-CN" altLang="zh-CN" sz="2400" b="1" kern="100" dirty="0">
                <a:effectLst/>
                <a:latin typeface="Times New Roman" panose="02020603050405020304" pitchFamily="18" charset="0"/>
                <a:ea typeface="宋体" panose="02010600030101010101" pitchFamily="2" charset="-122"/>
              </a:rPr>
              <a:t>二、阅读理解（第一节</a:t>
            </a:r>
            <a:r>
              <a:rPr lang="en-US" altLang="zh-CN" sz="2400" b="1" kern="100" dirty="0">
                <a:effectLst/>
                <a:latin typeface="Times New Roman" panose="02020603050405020304" pitchFamily="18" charset="0"/>
                <a:ea typeface="宋体" panose="02010600030101010101" pitchFamily="2" charset="-122"/>
              </a:rPr>
              <a:t>15</a:t>
            </a:r>
            <a:r>
              <a:rPr lang="zh-CN" altLang="zh-CN" sz="2400" b="1" kern="100" dirty="0">
                <a:effectLst/>
                <a:latin typeface="Times New Roman" panose="02020603050405020304" pitchFamily="18" charset="0"/>
                <a:ea typeface="宋体" panose="02010600030101010101" pitchFamily="2" charset="-122"/>
              </a:rPr>
              <a:t>小题，每小题</a:t>
            </a:r>
            <a:r>
              <a:rPr lang="en-US" altLang="zh-CN" sz="2400" b="1" kern="100" dirty="0">
                <a:effectLst/>
                <a:latin typeface="Times New Roman" panose="02020603050405020304" pitchFamily="18" charset="0"/>
                <a:ea typeface="宋体" panose="02010600030101010101" pitchFamily="2" charset="-122"/>
              </a:rPr>
              <a:t>2.5</a:t>
            </a:r>
            <a:r>
              <a:rPr lang="zh-CN" altLang="zh-CN" sz="2400" b="1" kern="100" dirty="0">
                <a:effectLst/>
                <a:latin typeface="Times New Roman" panose="02020603050405020304" pitchFamily="18" charset="0"/>
                <a:ea typeface="宋体" panose="02010600030101010101" pitchFamily="2" charset="-122"/>
              </a:rPr>
              <a:t>分，共</a:t>
            </a:r>
            <a:r>
              <a:rPr lang="en-US" altLang="zh-CN" sz="2400" b="1" kern="100" dirty="0">
                <a:effectLst/>
                <a:latin typeface="Times New Roman" panose="02020603050405020304" pitchFamily="18" charset="0"/>
                <a:ea typeface="宋体" panose="02010600030101010101" pitchFamily="2" charset="-122"/>
              </a:rPr>
              <a:t>37.5</a:t>
            </a:r>
            <a:r>
              <a:rPr lang="zh-CN" altLang="zh-CN" sz="2400" b="1" kern="100" dirty="0">
                <a:effectLst/>
                <a:latin typeface="Times New Roman" panose="02020603050405020304" pitchFamily="18" charset="0"/>
                <a:ea typeface="宋体" panose="02010600030101010101" pitchFamily="2" charset="-122"/>
              </a:rPr>
              <a:t>分；第二节</a:t>
            </a:r>
            <a:r>
              <a:rPr lang="en-US" altLang="zh-CN" sz="2400" b="1" kern="100" dirty="0">
                <a:effectLst/>
                <a:latin typeface="Times New Roman" panose="02020603050405020304" pitchFamily="18" charset="0"/>
                <a:ea typeface="宋体" panose="02010600030101010101" pitchFamily="2" charset="-122"/>
              </a:rPr>
              <a:t>5</a:t>
            </a:r>
            <a:r>
              <a:rPr lang="zh-CN" altLang="zh-CN" sz="2400" b="1" kern="100" dirty="0">
                <a:effectLst/>
                <a:latin typeface="Times New Roman" panose="02020603050405020304" pitchFamily="18" charset="0"/>
                <a:ea typeface="宋体" panose="02010600030101010101" pitchFamily="2" charset="-122"/>
              </a:rPr>
              <a:t>小题；每小题</a:t>
            </a:r>
            <a:r>
              <a:rPr lang="en-US" altLang="zh-CN" sz="2400" b="1" kern="100" dirty="0">
                <a:effectLst/>
                <a:latin typeface="Times New Roman" panose="02020603050405020304" pitchFamily="18" charset="0"/>
                <a:ea typeface="宋体" panose="02010600030101010101" pitchFamily="2" charset="-122"/>
              </a:rPr>
              <a:t>2.5</a:t>
            </a:r>
            <a:r>
              <a:rPr lang="zh-CN" altLang="zh-CN" sz="2400" b="1" kern="100" dirty="0">
                <a:effectLst/>
                <a:latin typeface="Times New Roman" panose="02020603050405020304" pitchFamily="18" charset="0"/>
                <a:ea typeface="宋体" panose="02010600030101010101" pitchFamily="2" charset="-122"/>
              </a:rPr>
              <a:t>分，共</a:t>
            </a:r>
            <a:r>
              <a:rPr lang="en-US" altLang="zh-CN" sz="2400" b="1" kern="100" dirty="0">
                <a:effectLst/>
                <a:latin typeface="Times New Roman" panose="02020603050405020304" pitchFamily="18" charset="0"/>
                <a:ea typeface="宋体" panose="02010600030101010101" pitchFamily="2" charset="-122"/>
              </a:rPr>
              <a:t>12.5</a:t>
            </a:r>
            <a:r>
              <a:rPr lang="zh-CN" altLang="zh-CN" sz="2400" b="1" kern="100" dirty="0">
                <a:effectLst/>
                <a:latin typeface="Times New Roman" panose="02020603050405020304" pitchFamily="18" charset="0"/>
                <a:ea typeface="宋体" panose="02010600030101010101" pitchFamily="2" charset="-122"/>
              </a:rPr>
              <a:t>分。满分</a:t>
            </a:r>
            <a:r>
              <a:rPr lang="en-US" altLang="zh-CN" sz="2400" b="1" kern="100" dirty="0">
                <a:effectLst/>
                <a:latin typeface="Times New Roman" panose="02020603050405020304" pitchFamily="18" charset="0"/>
                <a:ea typeface="宋体" panose="02010600030101010101" pitchFamily="2" charset="-122"/>
              </a:rPr>
              <a:t>50</a:t>
            </a:r>
            <a:r>
              <a:rPr lang="zh-CN" altLang="zh-CN" sz="2400" b="1" kern="100" dirty="0">
                <a:effectLst/>
                <a:latin typeface="Times New Roman" panose="02020603050405020304" pitchFamily="18" charset="0"/>
                <a:ea typeface="宋体" panose="02010600030101010101" pitchFamily="2" charset="-122"/>
              </a:rPr>
              <a:t>分）</a:t>
            </a:r>
            <a:endParaRPr lang="zh-CN" altLang="zh-CN" sz="2400" kern="100" dirty="0">
              <a:effectLst/>
              <a:latin typeface="Times New Roman" panose="02020603050405020304" pitchFamily="18" charset="0"/>
              <a:ea typeface="宋体" panose="02010600030101010101" pitchFamily="2" charset="-122"/>
            </a:endParaRPr>
          </a:p>
          <a:p>
            <a:pPr algn="just">
              <a:lnSpc>
                <a:spcPct val="113000"/>
              </a:lnSpc>
              <a:buNone/>
            </a:pPr>
            <a:r>
              <a:rPr lang="en-US" altLang="zh-CN" sz="2400" kern="100" dirty="0">
                <a:effectLst/>
                <a:latin typeface="Times New Roman" panose="02020603050405020304" pitchFamily="18" charset="0"/>
                <a:ea typeface="宋体" panose="02010600030101010101" pitchFamily="2" charset="-122"/>
              </a:rPr>
              <a:t>21</a:t>
            </a:r>
            <a:r>
              <a:rPr lang="zh-CN" altLang="zh-CN" sz="2400" kern="100" dirty="0">
                <a:effectLst/>
                <a:latin typeface="Times New Roman" panose="02020603050405020304" pitchFamily="18" charset="0"/>
                <a:ea typeface="宋体" panose="02010600030101010101" pitchFamily="2" charset="-122"/>
              </a:rPr>
              <a:t>—</a:t>
            </a:r>
            <a:r>
              <a:rPr lang="en-US" altLang="zh-CN" sz="2400" kern="100" dirty="0">
                <a:effectLst/>
                <a:latin typeface="Times New Roman" panose="02020603050405020304" pitchFamily="18" charset="0"/>
                <a:ea typeface="宋体" panose="02010600030101010101" pitchFamily="2" charset="-122"/>
              </a:rPr>
              <a:t>23 </a:t>
            </a:r>
            <a:r>
              <a:rPr lang="en-US" altLang="zh-CN" sz="2400" kern="0" dirty="0">
                <a:solidFill>
                  <a:srgbClr val="000000"/>
                </a:solidFill>
                <a:effectLst/>
                <a:latin typeface="Times New Roman" panose="02020603050405020304" pitchFamily="18" charset="0"/>
                <a:ea typeface="宋体" panose="02010600030101010101" pitchFamily="2" charset="-122"/>
              </a:rPr>
              <a:t>BCD   </a:t>
            </a:r>
            <a:r>
              <a:rPr lang="en-US" altLang="zh-CN" sz="2400" kern="100" dirty="0">
                <a:effectLst/>
                <a:latin typeface="Times New Roman" panose="02020603050405020304" pitchFamily="18" charset="0"/>
                <a:ea typeface="宋体" panose="02010600030101010101" pitchFamily="2" charset="-122"/>
              </a:rPr>
              <a:t> 24</a:t>
            </a:r>
            <a:r>
              <a:rPr lang="zh-CN" altLang="zh-CN" sz="2400" kern="100" dirty="0">
                <a:effectLst/>
                <a:latin typeface="Times New Roman" panose="02020603050405020304" pitchFamily="18" charset="0"/>
                <a:ea typeface="宋体" panose="02010600030101010101" pitchFamily="2" charset="-122"/>
              </a:rPr>
              <a:t>—</a:t>
            </a:r>
            <a:r>
              <a:rPr lang="en-US" altLang="zh-CN" sz="2400" kern="100" dirty="0">
                <a:effectLst/>
                <a:latin typeface="Times New Roman" panose="02020603050405020304" pitchFamily="18" charset="0"/>
                <a:ea typeface="宋体" panose="02010600030101010101" pitchFamily="2" charset="-122"/>
              </a:rPr>
              <a:t>27 </a:t>
            </a:r>
            <a:r>
              <a:rPr lang="en-US" altLang="zh-CN" sz="2400" kern="0" dirty="0">
                <a:solidFill>
                  <a:srgbClr val="000000"/>
                </a:solidFill>
                <a:effectLst/>
                <a:latin typeface="Times New Roman" panose="02020603050405020304" pitchFamily="18" charset="0"/>
                <a:ea typeface="宋体" panose="02010600030101010101" pitchFamily="2" charset="-122"/>
              </a:rPr>
              <a:t>DCDB</a:t>
            </a:r>
            <a:r>
              <a:rPr lang="en-US" altLang="zh-CN" sz="2400" kern="100" dirty="0">
                <a:effectLst/>
                <a:latin typeface="Times New Roman" panose="02020603050405020304" pitchFamily="18" charset="0"/>
                <a:ea typeface="宋体" panose="02010600030101010101" pitchFamily="2" charset="-122"/>
              </a:rPr>
              <a:t>    28</a:t>
            </a:r>
            <a:r>
              <a:rPr lang="zh-CN" altLang="zh-CN" sz="2400" kern="100" dirty="0">
                <a:effectLst/>
                <a:latin typeface="Times New Roman" panose="02020603050405020304" pitchFamily="18" charset="0"/>
                <a:ea typeface="宋体" panose="02010600030101010101" pitchFamily="2" charset="-122"/>
              </a:rPr>
              <a:t>—</a:t>
            </a:r>
            <a:r>
              <a:rPr lang="en-US" altLang="zh-CN" sz="2400" kern="100" dirty="0">
                <a:effectLst/>
                <a:latin typeface="Times New Roman" panose="02020603050405020304" pitchFamily="18" charset="0"/>
                <a:ea typeface="宋体" panose="02010600030101010101" pitchFamily="2" charset="-122"/>
              </a:rPr>
              <a:t>31 CBDC    32</a:t>
            </a:r>
            <a:r>
              <a:rPr lang="zh-CN" altLang="zh-CN" sz="2400" kern="100" dirty="0">
                <a:effectLst/>
                <a:latin typeface="Times New Roman" panose="02020603050405020304" pitchFamily="18" charset="0"/>
                <a:ea typeface="宋体" panose="02010600030101010101" pitchFamily="2" charset="-122"/>
              </a:rPr>
              <a:t>—</a:t>
            </a:r>
            <a:r>
              <a:rPr lang="en-US" altLang="zh-CN" sz="2400" kern="100" dirty="0">
                <a:effectLst/>
                <a:latin typeface="Times New Roman" panose="02020603050405020304" pitchFamily="18" charset="0"/>
                <a:ea typeface="宋体" panose="02010600030101010101" pitchFamily="2" charset="-122"/>
              </a:rPr>
              <a:t>35 ABAB    36</a:t>
            </a:r>
            <a:r>
              <a:rPr lang="zh-CN" altLang="zh-CN" sz="2400" kern="100" dirty="0">
                <a:effectLst/>
                <a:latin typeface="Times New Roman" panose="02020603050405020304" pitchFamily="18" charset="0"/>
                <a:ea typeface="宋体" panose="02010600030101010101" pitchFamily="2" charset="-122"/>
              </a:rPr>
              <a:t>—</a:t>
            </a:r>
            <a:r>
              <a:rPr lang="en-US" altLang="zh-CN" sz="2400" kern="100" dirty="0">
                <a:effectLst/>
                <a:latin typeface="Times New Roman" panose="02020603050405020304" pitchFamily="18" charset="0"/>
                <a:ea typeface="宋体" panose="02010600030101010101" pitchFamily="2" charset="-122"/>
              </a:rPr>
              <a:t>40 DCAEF</a:t>
            </a:r>
            <a:endParaRPr lang="zh-CN" altLang="zh-CN" sz="2400" kern="100" dirty="0">
              <a:effectLst/>
              <a:latin typeface="Times New Roman" panose="02020603050405020304" pitchFamily="18" charset="0"/>
              <a:ea typeface="宋体" panose="02010600030101010101" pitchFamily="2" charset="-122"/>
            </a:endParaRPr>
          </a:p>
          <a:p>
            <a:pPr algn="just">
              <a:lnSpc>
                <a:spcPct val="113000"/>
              </a:lnSpc>
              <a:buNone/>
              <a:tabLst>
                <a:tab pos="1466850" algn="l"/>
                <a:tab pos="4064000" algn="l"/>
              </a:tabLst>
            </a:pPr>
            <a:r>
              <a:rPr lang="zh-CN" altLang="zh-CN" sz="2400" b="1" kern="100" dirty="0">
                <a:effectLst/>
                <a:latin typeface="Times New Roman" panose="02020603050405020304" pitchFamily="18" charset="0"/>
                <a:ea typeface="宋体" panose="02010600030101010101" pitchFamily="2" charset="-122"/>
              </a:rPr>
              <a:t>第一节：完形填空（共</a:t>
            </a:r>
            <a:r>
              <a:rPr lang="en-US" altLang="zh-CN" sz="2400" b="1" kern="100" dirty="0">
                <a:effectLst/>
                <a:latin typeface="Times New Roman" panose="02020603050405020304" pitchFamily="18" charset="0"/>
                <a:ea typeface="宋体" panose="02010600030101010101" pitchFamily="2" charset="-122"/>
              </a:rPr>
              <a:t>15</a:t>
            </a:r>
            <a:r>
              <a:rPr lang="zh-CN" altLang="zh-CN" sz="2400" b="1" kern="100" dirty="0">
                <a:effectLst/>
                <a:latin typeface="Times New Roman" panose="02020603050405020304" pitchFamily="18" charset="0"/>
                <a:ea typeface="宋体" panose="02010600030101010101" pitchFamily="2" charset="-122"/>
              </a:rPr>
              <a:t>小题；每小题</a:t>
            </a:r>
            <a:r>
              <a:rPr lang="en-US" altLang="zh-CN" sz="2400" b="1" kern="100" dirty="0">
                <a:effectLst/>
                <a:latin typeface="Times New Roman" panose="02020603050405020304" pitchFamily="18" charset="0"/>
                <a:ea typeface="宋体" panose="02010600030101010101" pitchFamily="2" charset="-122"/>
              </a:rPr>
              <a:t>1</a:t>
            </a:r>
            <a:r>
              <a:rPr lang="zh-CN" altLang="zh-CN" sz="2400" b="1" kern="100" dirty="0">
                <a:effectLst/>
                <a:latin typeface="Times New Roman" panose="02020603050405020304" pitchFamily="18" charset="0"/>
                <a:ea typeface="宋体" panose="02010600030101010101" pitchFamily="2" charset="-122"/>
              </a:rPr>
              <a:t>分，满分</a:t>
            </a:r>
            <a:r>
              <a:rPr lang="en-US" altLang="zh-CN" sz="2400" b="1" kern="100" dirty="0">
                <a:effectLst/>
                <a:latin typeface="Times New Roman" panose="02020603050405020304" pitchFamily="18" charset="0"/>
                <a:ea typeface="宋体" panose="02010600030101010101" pitchFamily="2" charset="-122"/>
              </a:rPr>
              <a:t>15</a:t>
            </a:r>
            <a:r>
              <a:rPr lang="zh-CN" altLang="zh-CN" sz="2400" b="1" kern="100" dirty="0">
                <a:effectLst/>
                <a:latin typeface="Times New Roman" panose="02020603050405020304" pitchFamily="18" charset="0"/>
                <a:ea typeface="宋体" panose="02010600030101010101" pitchFamily="2" charset="-122"/>
              </a:rPr>
              <a:t>分）</a:t>
            </a:r>
            <a:endParaRPr lang="zh-CN" altLang="zh-CN" sz="2400" kern="100" dirty="0">
              <a:effectLst/>
              <a:latin typeface="Times New Roman" panose="02020603050405020304" pitchFamily="18" charset="0"/>
              <a:ea typeface="宋体" panose="02010600030101010101" pitchFamily="2" charset="-122"/>
            </a:endParaRPr>
          </a:p>
          <a:p>
            <a:pPr algn="just">
              <a:lnSpc>
                <a:spcPct val="113000"/>
              </a:lnSpc>
              <a:buNone/>
            </a:pPr>
            <a:r>
              <a:rPr lang="en-US" altLang="zh-CN" sz="2400" kern="100" dirty="0">
                <a:effectLst/>
                <a:latin typeface="Times New Roman" panose="02020603050405020304" pitchFamily="18" charset="0"/>
                <a:ea typeface="宋体" panose="02010600030101010101" pitchFamily="2" charset="-122"/>
              </a:rPr>
              <a:t>41</a:t>
            </a:r>
            <a:r>
              <a:rPr lang="zh-CN" altLang="zh-CN" sz="2400" kern="100" dirty="0">
                <a:effectLst/>
                <a:latin typeface="Times New Roman" panose="02020603050405020304" pitchFamily="18" charset="0"/>
                <a:ea typeface="宋体" panose="02010600030101010101" pitchFamily="2" charset="-122"/>
              </a:rPr>
              <a:t>—</a:t>
            </a:r>
            <a:r>
              <a:rPr lang="en-US" altLang="zh-CN" sz="2400" kern="100" dirty="0">
                <a:effectLst/>
                <a:latin typeface="Times New Roman" panose="02020603050405020304" pitchFamily="18" charset="0"/>
                <a:ea typeface="宋体" panose="02010600030101010101" pitchFamily="2" charset="-122"/>
              </a:rPr>
              <a:t>45 ACDAB     46</a:t>
            </a:r>
            <a:r>
              <a:rPr lang="zh-CN" altLang="zh-CN" sz="2400" kern="100" dirty="0">
                <a:effectLst/>
                <a:latin typeface="Times New Roman" panose="02020603050405020304" pitchFamily="18" charset="0"/>
                <a:ea typeface="宋体" panose="02010600030101010101" pitchFamily="2" charset="-122"/>
              </a:rPr>
              <a:t>—</a:t>
            </a:r>
            <a:r>
              <a:rPr lang="en-US" altLang="zh-CN" sz="2400" kern="100" dirty="0">
                <a:effectLst/>
                <a:latin typeface="Times New Roman" panose="02020603050405020304" pitchFamily="18" charset="0"/>
                <a:ea typeface="宋体" panose="02010600030101010101" pitchFamily="2" charset="-122"/>
              </a:rPr>
              <a:t>50 BCADB     51</a:t>
            </a:r>
            <a:r>
              <a:rPr lang="zh-CN" altLang="zh-CN" sz="2400" kern="100" dirty="0">
                <a:effectLst/>
                <a:latin typeface="Times New Roman" panose="02020603050405020304" pitchFamily="18" charset="0"/>
                <a:ea typeface="宋体" panose="02010600030101010101" pitchFamily="2" charset="-122"/>
              </a:rPr>
              <a:t>—</a:t>
            </a:r>
            <a:r>
              <a:rPr lang="en-US" altLang="zh-CN" sz="2400" kern="100" dirty="0">
                <a:effectLst/>
                <a:latin typeface="Times New Roman" panose="02020603050405020304" pitchFamily="18" charset="0"/>
                <a:ea typeface="宋体" panose="02010600030101010101" pitchFamily="2" charset="-122"/>
              </a:rPr>
              <a:t>55 ACDBD</a:t>
            </a:r>
            <a:endParaRPr lang="zh-CN" altLang="zh-CN" sz="2400" kern="100" dirty="0">
              <a:effectLst/>
              <a:latin typeface="Times New Roman" panose="02020603050405020304" pitchFamily="18" charset="0"/>
              <a:ea typeface="宋体" panose="02010600030101010101" pitchFamily="2" charset="-122"/>
            </a:endParaRPr>
          </a:p>
          <a:p>
            <a:pPr algn="just">
              <a:lnSpc>
                <a:spcPct val="113000"/>
              </a:lnSpc>
              <a:buNone/>
            </a:pPr>
            <a:r>
              <a:rPr lang="zh-CN" altLang="zh-CN" sz="2400" b="1" kern="100" dirty="0">
                <a:effectLst/>
                <a:latin typeface="Times New Roman" panose="02020603050405020304" pitchFamily="18" charset="0"/>
                <a:ea typeface="宋体" panose="02010600030101010101" pitchFamily="2" charset="-122"/>
              </a:rPr>
              <a:t>第二节：语法填空（共</a:t>
            </a:r>
            <a:r>
              <a:rPr lang="en-US" altLang="zh-CN" sz="2400" b="1" kern="100" dirty="0">
                <a:effectLst/>
                <a:latin typeface="Times New Roman" panose="02020603050405020304" pitchFamily="18" charset="0"/>
                <a:ea typeface="宋体" panose="02010600030101010101" pitchFamily="2" charset="-122"/>
              </a:rPr>
              <a:t>10</a:t>
            </a:r>
            <a:r>
              <a:rPr lang="zh-CN" altLang="zh-CN" sz="2400" b="1" kern="100" dirty="0">
                <a:effectLst/>
                <a:latin typeface="Times New Roman" panose="02020603050405020304" pitchFamily="18" charset="0"/>
                <a:ea typeface="宋体" panose="02010600030101010101" pitchFamily="2" charset="-122"/>
              </a:rPr>
              <a:t>小题；每小题</a:t>
            </a:r>
            <a:r>
              <a:rPr lang="en-US" altLang="zh-CN" sz="2400" b="1" kern="100" dirty="0">
                <a:effectLst/>
                <a:latin typeface="Times New Roman" panose="02020603050405020304" pitchFamily="18" charset="0"/>
                <a:ea typeface="宋体" panose="02010600030101010101" pitchFamily="2" charset="-122"/>
              </a:rPr>
              <a:t>1.5</a:t>
            </a:r>
            <a:r>
              <a:rPr lang="zh-CN" altLang="zh-CN" sz="2400" b="1" kern="100" dirty="0">
                <a:effectLst/>
                <a:latin typeface="Times New Roman" panose="02020603050405020304" pitchFamily="18" charset="0"/>
                <a:ea typeface="宋体" panose="02010600030101010101" pitchFamily="2" charset="-122"/>
              </a:rPr>
              <a:t>分，满分</a:t>
            </a:r>
            <a:r>
              <a:rPr lang="en-US" altLang="zh-CN" sz="2400" b="1" kern="100" dirty="0">
                <a:effectLst/>
                <a:latin typeface="Times New Roman" panose="02020603050405020304" pitchFamily="18" charset="0"/>
                <a:ea typeface="宋体" panose="02010600030101010101" pitchFamily="2" charset="-122"/>
              </a:rPr>
              <a:t>15</a:t>
            </a:r>
            <a:r>
              <a:rPr lang="zh-CN" altLang="zh-CN" sz="2400" b="1" kern="100" dirty="0">
                <a:effectLst/>
                <a:latin typeface="Times New Roman" panose="02020603050405020304" pitchFamily="18" charset="0"/>
                <a:ea typeface="宋体" panose="02010600030101010101" pitchFamily="2" charset="-122"/>
              </a:rPr>
              <a:t>分）</a:t>
            </a:r>
            <a:endParaRPr lang="zh-CN" altLang="zh-CN" sz="2400" kern="100" dirty="0">
              <a:effectLst/>
              <a:latin typeface="Times New Roman" panose="02020603050405020304" pitchFamily="18" charset="0"/>
              <a:ea typeface="宋体" panose="02010600030101010101" pitchFamily="2" charset="-122"/>
            </a:endParaRPr>
          </a:p>
          <a:p>
            <a:pPr algn="just">
              <a:lnSpc>
                <a:spcPct val="113000"/>
              </a:lnSpc>
              <a:spcAft>
                <a:spcPts val="600"/>
              </a:spcAft>
              <a:buNone/>
              <a:tabLst>
                <a:tab pos="1181100" algn="l"/>
                <a:tab pos="2400300" algn="l"/>
                <a:tab pos="3441700" algn="l"/>
                <a:tab pos="4457700" algn="l"/>
              </a:tabLst>
            </a:pPr>
            <a:r>
              <a:rPr lang="en-US" altLang="zh-CN" sz="2400" kern="100" dirty="0">
                <a:effectLst/>
                <a:latin typeface="Times New Roman" panose="02020603050405020304" pitchFamily="18" charset="0"/>
                <a:ea typeface="等线" panose="02010600030101010101" pitchFamily="2" charset="-122"/>
              </a:rPr>
              <a:t>56. consists</a:t>
            </a:r>
            <a:r>
              <a:rPr lang="en-US" altLang="zh-CN" sz="2400" kern="100" dirty="0">
                <a:effectLst/>
                <a:latin typeface="Times New Roman" panose="02020603050405020304" pitchFamily="18" charset="0"/>
                <a:ea typeface="宋体" panose="02010600030101010101" pitchFamily="2" charset="-122"/>
              </a:rPr>
              <a:t>	57.</a:t>
            </a:r>
            <a:r>
              <a:rPr lang="en-US" altLang="zh-CN" sz="2400" kern="100" dirty="0">
                <a:effectLst/>
                <a:latin typeface="Times New Roman" panose="02020603050405020304" pitchFamily="18" charset="0"/>
                <a:ea typeface="等线" panose="02010600030101010101" pitchFamily="2" charset="-122"/>
              </a:rPr>
              <a:t> which</a:t>
            </a:r>
            <a:r>
              <a:rPr lang="en-US" altLang="zh-CN" sz="2400" kern="100" dirty="0">
                <a:effectLst/>
                <a:latin typeface="Times New Roman" panose="02020603050405020304" pitchFamily="18" charset="0"/>
                <a:ea typeface="宋体" panose="02010600030101010101" pitchFamily="2" charset="-122"/>
              </a:rPr>
              <a:t>	58. </a:t>
            </a:r>
            <a:r>
              <a:rPr lang="en-US" altLang="zh-CN" sz="2400" kern="100" dirty="0">
                <a:effectLst/>
                <a:latin typeface="Times New Roman" panose="02020603050405020304" pitchFamily="18" charset="0"/>
                <a:ea typeface="等线" panose="02010600030101010101" pitchFamily="2" charset="-122"/>
              </a:rPr>
              <a:t>and	</a:t>
            </a:r>
            <a:r>
              <a:rPr lang="en-US" altLang="zh-CN" sz="2400" kern="100" dirty="0">
                <a:effectLst/>
                <a:latin typeface="Times New Roman" panose="02020603050405020304" pitchFamily="18" charset="0"/>
                <a:ea typeface="宋体" panose="02010600030101010101" pitchFamily="2" charset="-122"/>
              </a:rPr>
              <a:t>59. </a:t>
            </a:r>
            <a:r>
              <a:rPr lang="en-US" altLang="zh-CN" sz="2400" kern="100" dirty="0">
                <a:effectLst/>
                <a:latin typeface="Times New Roman" panose="02020603050405020304" pitchFamily="18" charset="0"/>
                <a:ea typeface="等线" panose="02010600030101010101" pitchFamily="2" charset="-122"/>
              </a:rPr>
              <a:t>length	</a:t>
            </a:r>
            <a:r>
              <a:rPr lang="en-US" altLang="zh-CN" sz="2400" kern="100" dirty="0">
                <a:effectLst/>
                <a:latin typeface="Times New Roman" panose="02020603050405020304" pitchFamily="18" charset="0"/>
                <a:ea typeface="宋体" panose="02010600030101010101" pitchFamily="2" charset="-122"/>
              </a:rPr>
              <a:t>60. </a:t>
            </a:r>
            <a:r>
              <a:rPr lang="en-US" altLang="zh-CN" sz="2400" kern="100" dirty="0">
                <a:effectLst/>
                <a:latin typeface="Times New Roman" panose="02020603050405020304" pitchFamily="18" charset="0"/>
                <a:ea typeface="等线" panose="02010600030101010101" pitchFamily="2" charset="-122"/>
              </a:rPr>
              <a:t>has become</a:t>
            </a:r>
            <a:endParaRPr lang="zh-CN" altLang="zh-CN" sz="2400" kern="100" dirty="0">
              <a:effectLst/>
              <a:latin typeface="Times New Roman" panose="02020603050405020304" pitchFamily="18" charset="0"/>
              <a:ea typeface="宋体" panose="02010600030101010101" pitchFamily="2" charset="-122"/>
            </a:endParaRPr>
          </a:p>
          <a:p>
            <a:pPr algn="just">
              <a:lnSpc>
                <a:spcPct val="113000"/>
              </a:lnSpc>
              <a:spcAft>
                <a:spcPts val="600"/>
              </a:spcAft>
              <a:buNone/>
              <a:tabLst>
                <a:tab pos="1181100" algn="l"/>
                <a:tab pos="2400300" algn="l"/>
                <a:tab pos="3441700" algn="l"/>
                <a:tab pos="4457700" algn="l"/>
              </a:tabLst>
            </a:pPr>
            <a:r>
              <a:rPr lang="en-US" altLang="zh-CN" sz="2400" kern="100" dirty="0">
                <a:effectLst/>
                <a:latin typeface="Times New Roman" panose="02020603050405020304" pitchFamily="18" charset="0"/>
                <a:ea typeface="宋体" panose="02010600030101010101" pitchFamily="2" charset="-122"/>
              </a:rPr>
              <a:t>61.</a:t>
            </a:r>
            <a:r>
              <a:rPr lang="en-US" altLang="zh-CN" sz="2400" kern="100" dirty="0">
                <a:effectLst/>
                <a:latin typeface="Times New Roman" panose="02020603050405020304" pitchFamily="18" charset="0"/>
                <a:ea typeface="等线" panose="02010600030101010101" pitchFamily="2" charset="-122"/>
              </a:rPr>
              <a:t> if</a:t>
            </a:r>
            <a:r>
              <a:rPr lang="en-US" altLang="zh-CN" sz="2400" kern="100" dirty="0">
                <a:effectLst/>
                <a:latin typeface="Times New Roman" panose="02020603050405020304" pitchFamily="18" charset="0"/>
                <a:ea typeface="宋体" panose="02010600030101010101" pitchFamily="2" charset="-122"/>
              </a:rPr>
              <a:t>	6</a:t>
            </a:r>
            <a:r>
              <a:rPr lang="en-US" altLang="zh-CN" sz="2400" kern="100" dirty="0">
                <a:effectLst/>
                <a:latin typeface="Times New Roman" panose="02020603050405020304" pitchFamily="18" charset="0"/>
                <a:ea typeface="等线" panose="02010600030101010101" pitchFamily="2" charset="-122"/>
              </a:rPr>
              <a:t>2</a:t>
            </a:r>
            <a:r>
              <a:rPr lang="en-US" altLang="zh-CN" sz="2400" kern="100" dirty="0">
                <a:effectLst/>
                <a:latin typeface="Times New Roman" panose="02020603050405020304" pitchFamily="18" charset="0"/>
                <a:ea typeface="宋体" panose="02010600030101010101" pitchFamily="2" charset="-122"/>
              </a:rPr>
              <a:t>. </a:t>
            </a:r>
            <a:r>
              <a:rPr lang="en-US" altLang="zh-CN" sz="2400" kern="100" dirty="0">
                <a:effectLst/>
                <a:latin typeface="Times New Roman" panose="02020603050405020304" pitchFamily="18" charset="0"/>
                <a:ea typeface="等线" panose="02010600030101010101" pitchFamily="2" charset="-122"/>
              </a:rPr>
              <a:t>to make</a:t>
            </a:r>
            <a:r>
              <a:rPr lang="en-US" altLang="zh-CN" sz="2400" kern="100" dirty="0">
                <a:effectLst/>
                <a:latin typeface="Times New Roman" panose="02020603050405020304" pitchFamily="18" charset="0"/>
                <a:ea typeface="宋体" panose="02010600030101010101" pitchFamily="2" charset="-122"/>
              </a:rPr>
              <a:t>	6</a:t>
            </a:r>
            <a:r>
              <a:rPr lang="en-US" altLang="zh-CN" sz="2400" kern="100" dirty="0">
                <a:effectLst/>
                <a:latin typeface="Times New Roman" panose="02020603050405020304" pitchFamily="18" charset="0"/>
                <a:ea typeface="等线" panose="02010600030101010101" pitchFamily="2" charset="-122"/>
              </a:rPr>
              <a:t>3</a:t>
            </a:r>
            <a:r>
              <a:rPr lang="en-US" altLang="zh-CN" sz="2400" kern="100" dirty="0">
                <a:effectLst/>
                <a:latin typeface="Times New Roman" panose="02020603050405020304" pitchFamily="18" charset="0"/>
                <a:ea typeface="宋体" panose="02010600030101010101" pitchFamily="2" charset="-122"/>
              </a:rPr>
              <a:t>.</a:t>
            </a:r>
            <a:r>
              <a:rPr lang="en-US" altLang="zh-CN" sz="2400" kern="100" dirty="0">
                <a:effectLst/>
                <a:latin typeface="Times New Roman" panose="02020603050405020304" pitchFamily="18" charset="0"/>
                <a:ea typeface="等线" panose="02010600030101010101" pitchFamily="2" charset="-122"/>
              </a:rPr>
              <a:t> a</a:t>
            </a:r>
            <a:r>
              <a:rPr lang="en-US" altLang="zh-CN" sz="2400" kern="100" dirty="0">
                <a:effectLst/>
                <a:latin typeface="Times New Roman" panose="02020603050405020304" pitchFamily="18" charset="0"/>
                <a:ea typeface="宋体" panose="02010600030101010101" pitchFamily="2" charset="-122"/>
              </a:rPr>
              <a:t>	6</a:t>
            </a:r>
            <a:r>
              <a:rPr lang="en-US" altLang="zh-CN" sz="2400" kern="100" dirty="0">
                <a:effectLst/>
                <a:latin typeface="Times New Roman" panose="02020603050405020304" pitchFamily="18" charset="0"/>
                <a:ea typeface="等线" panose="02010600030101010101" pitchFamily="2" charset="-122"/>
              </a:rPr>
              <a:t>4</a:t>
            </a:r>
            <a:r>
              <a:rPr lang="en-US" altLang="zh-CN" sz="2400" kern="100" dirty="0">
                <a:effectLst/>
                <a:latin typeface="Times New Roman" panose="02020603050405020304" pitchFamily="18" charset="0"/>
                <a:ea typeface="宋体" panose="02010600030101010101" pitchFamily="2" charset="-122"/>
              </a:rPr>
              <a:t>.</a:t>
            </a:r>
            <a:r>
              <a:rPr lang="en-US" altLang="zh-CN" sz="2400" kern="100" dirty="0">
                <a:effectLst/>
                <a:latin typeface="Times New Roman" panose="02020603050405020304" pitchFamily="18" charset="0"/>
                <a:ea typeface="等线" panose="02010600030101010101" pitchFamily="2" charset="-122"/>
              </a:rPr>
              <a:t> knowing	65. for</a:t>
            </a:r>
            <a:endParaRPr lang="zh-CN" altLang="zh-CN" sz="24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0" y="0"/>
            <a:ext cx="9387068" cy="6684074"/>
          </a:xfrm>
          <a:prstGeom prst="rect">
            <a:avLst/>
          </a:prstGeom>
          <a:solidFill>
            <a:schemeClr val="bg1"/>
          </a:solidFill>
        </p:spPr>
        <p:txBody>
          <a:bodyPr wrap="square">
            <a:spAutoFit/>
          </a:bodyPr>
          <a:lstStyle/>
          <a:p>
            <a:pPr marL="342900" indent="-342900" algn="just">
              <a:lnSpc>
                <a:spcPct val="103000"/>
              </a:lnSpc>
              <a:buFont typeface="+mj-ea"/>
              <a:buAutoNum type="circleNumDbPlain"/>
              <a:tabLst>
                <a:tab pos="1466850" algn="l"/>
                <a:tab pos="4064000" algn="l"/>
              </a:tabLst>
            </a:pPr>
            <a:r>
              <a:rPr lang="en-US"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rPr>
              <a:t>Woodpeckers (</a:t>
            </a:r>
            <a:r>
              <a:rPr lang="zh-CN"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rPr>
              <a:t>啄木鸟</a:t>
            </a:r>
            <a:r>
              <a:rPr lang="en-US"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rPr>
              <a:t>) operate at an extreme level, boring through solid wood with forces more than 30 times their own weight and drilling up to 13 times a second. How do they never miss a beat while head banging so hard?</a:t>
            </a:r>
            <a:endParaRPr lang="zh-CN"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endParaRPr>
          </a:p>
          <a:p>
            <a:pPr marL="342900" indent="-342900" algn="just">
              <a:lnSpc>
                <a:spcPct val="103000"/>
              </a:lnSpc>
              <a:buFont typeface="+mj-ea"/>
              <a:buAutoNum type="circleNumDbPlain"/>
              <a:tabLst>
                <a:tab pos="1466850" algn="l"/>
                <a:tab pos="4064000" algn="l"/>
              </a:tabLst>
            </a:pPr>
            <a:r>
              <a:rPr lang="en-US"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rPr>
              <a:t>It turns out that the birds tense up their entire body to smash through wood, letting out short, explosive grunts with each strike, report Brown University biologist Nicholas Antonson and his colleagues in the </a:t>
            </a:r>
            <a:r>
              <a:rPr lang="en-US" altLang="zh-CN" sz="1600" i="1" kern="100" dirty="0">
                <a:solidFill>
                  <a:schemeClr val="tx1">
                    <a:lumMod val="95000"/>
                    <a:lumOff val="5000"/>
                  </a:schemeClr>
                </a:solidFill>
                <a:effectLst/>
                <a:latin typeface="Times New Roman" panose="02020603050405020304" pitchFamily="18" charset="0"/>
                <a:ea typeface="宋体" panose="02010600030101010101" pitchFamily="2" charset="-122"/>
              </a:rPr>
              <a:t>Journal of Experimental Biology</a:t>
            </a:r>
            <a:r>
              <a:rPr lang="en-US"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rPr>
              <a:t>. “</a:t>
            </a:r>
            <a:r>
              <a:rPr lang="en-US" altLang="zh-CN" sz="1600" kern="100" dirty="0">
                <a:solidFill>
                  <a:schemeClr val="tx1">
                    <a:lumMod val="95000"/>
                    <a:lumOff val="5000"/>
                  </a:schemeClr>
                </a:solidFill>
                <a:effectLst/>
                <a:highlight>
                  <a:srgbClr val="FFFF00"/>
                </a:highlight>
                <a:latin typeface="Times New Roman" panose="02020603050405020304" pitchFamily="18" charset="0"/>
                <a:ea typeface="宋体" panose="02010600030101010101" pitchFamily="2" charset="-122"/>
              </a:rPr>
              <a:t>Woodpeckers really are nature’s hammer in a sense</a:t>
            </a:r>
            <a:r>
              <a:rPr lang="en-US"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rPr>
              <a:t>,” Antonson says.</a:t>
            </a:r>
            <a:endParaRPr lang="zh-CN"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endParaRPr>
          </a:p>
          <a:p>
            <a:pPr marL="342900" indent="-342900" algn="just">
              <a:lnSpc>
                <a:spcPct val="103000"/>
              </a:lnSpc>
              <a:buFont typeface="+mj-ea"/>
              <a:buAutoNum type="circleNumDbPlain"/>
              <a:tabLst>
                <a:tab pos="1466850" algn="l"/>
                <a:tab pos="4064000" algn="l"/>
              </a:tabLst>
            </a:pPr>
            <a:r>
              <a:rPr lang="en-US"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rPr>
              <a:t>To study how the birds tap, the researchers first humanely captured eight wild Downy Woodpeckers and carefully inserted electrodes into their muscles in the laboratory. The electrodes fed into a tiny, fitted backpack that recorded electrical signals from contracting muscles as the birds pecked. They also checked whether the woodpeckers held their breath during exertion (</a:t>
            </a:r>
            <a:r>
              <a:rPr lang="zh-CN"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rPr>
              <a:t>用力</a:t>
            </a:r>
            <a:r>
              <a:rPr lang="en-US"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rPr>
              <a:t>) (like weight lifters tend to do) or exhaled (</a:t>
            </a:r>
            <a:r>
              <a:rPr lang="zh-CN"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rPr>
              <a:t>呼气</a:t>
            </a:r>
            <a:r>
              <a:rPr lang="en-US"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rPr>
              <a:t>) (like tennis players) while striking the wood by examining airflow through the birds’ air sacs—small, balloon-like structures that help them breathe in and out. By matching these measurements with high-speed videos, the scientists tracked the woodpeckers’ taps down to every four milliseconds. </a:t>
            </a:r>
            <a:endParaRPr lang="zh-CN"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endParaRPr>
          </a:p>
          <a:p>
            <a:pPr marL="342900" indent="-342900" algn="just">
              <a:lnSpc>
                <a:spcPct val="103000"/>
              </a:lnSpc>
              <a:buFont typeface="+mj-ea"/>
              <a:buAutoNum type="circleNumDbPlain"/>
              <a:tabLst>
                <a:tab pos="1466850" algn="l"/>
                <a:tab pos="4064000" algn="l"/>
              </a:tabLst>
            </a:pPr>
            <a:r>
              <a:rPr lang="en-US"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rPr>
              <a:t>Instead of using a single muscle to control the action, woodpeckers activated “every muscle from the head to the tail,” Antonson says. The birds used their powerful hip flexors to push forward, </a:t>
            </a:r>
            <a:r>
              <a:rPr lang="en-US" altLang="zh-CN" sz="1600" u="sng" kern="100" dirty="0">
                <a:solidFill>
                  <a:schemeClr val="tx1">
                    <a:lumMod val="95000"/>
                    <a:lumOff val="5000"/>
                  </a:schemeClr>
                </a:solidFill>
                <a:effectLst/>
                <a:latin typeface="Times New Roman" panose="02020603050405020304" pitchFamily="18" charset="0"/>
                <a:ea typeface="宋体" panose="02010600030101010101" pitchFamily="2" charset="-122"/>
              </a:rPr>
              <a:t>clenched</a:t>
            </a:r>
            <a:r>
              <a:rPr lang="en-US"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rPr>
              <a:t> their tail and abs (</a:t>
            </a:r>
            <a:r>
              <a:rPr lang="zh-CN"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rPr>
              <a:t>腹肌</a:t>
            </a:r>
            <a:r>
              <a:rPr lang="en-US"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rPr>
              <a:t>) to prepare for the strike, and stiffened the back of their head and neck on contact—similar to the way you might stiffen the back of your wrist when you hammer a nail. They then engaged a different set of hip and neck muscles to draw back.</a:t>
            </a:r>
            <a:endParaRPr lang="zh-CN"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endParaRPr>
          </a:p>
          <a:p>
            <a:pPr marL="342900" indent="-342900" algn="just">
              <a:lnSpc>
                <a:spcPct val="103000"/>
              </a:lnSpc>
              <a:buFont typeface="+mj-ea"/>
              <a:buAutoNum type="circleNumDbPlain"/>
              <a:tabLst>
                <a:tab pos="1466850" algn="l"/>
                <a:tab pos="4064000" algn="l"/>
              </a:tabLst>
            </a:pPr>
            <a:r>
              <a:rPr lang="en-US"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rPr>
              <a:t>The birds also perfectly paired their pecks with sharp exhalations “as another means of stabilizing their core muscles and powering through those strikes,” Antonson explains. “To be able to breathe out 13 times per second and inhale on the order of 40 milliseconds is really impressive.” Songbirds, which aren’t closely related to woodpeckers, are the only other birds known to so precisely time their breaths, which they do as they sing.</a:t>
            </a:r>
            <a:endParaRPr lang="zh-CN"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endParaRPr>
          </a:p>
          <a:p>
            <a:pPr marL="342900" indent="-342900" algn="just">
              <a:lnSpc>
                <a:spcPct val="105000"/>
              </a:lnSpc>
              <a:buFont typeface="+mj-ea"/>
              <a:buAutoNum type="circleNumDbPlain"/>
              <a:tabLst>
                <a:tab pos="1466850" algn="l"/>
                <a:tab pos="4064000" algn="l"/>
              </a:tabLst>
            </a:pPr>
            <a:r>
              <a:rPr lang="en-US"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rPr>
              <a:t>“Pecking is a full-body exercise,” says University of Alabama biologist Nicole </a:t>
            </a:r>
            <a:r>
              <a:rPr lang="en-US" altLang="zh-CN" sz="1600" kern="100" dirty="0" err="1">
                <a:solidFill>
                  <a:schemeClr val="tx1">
                    <a:lumMod val="95000"/>
                    <a:lumOff val="5000"/>
                  </a:schemeClr>
                </a:solidFill>
                <a:effectLst/>
                <a:latin typeface="Times New Roman" panose="02020603050405020304" pitchFamily="18" charset="0"/>
                <a:ea typeface="宋体" panose="02010600030101010101" pitchFamily="2" charset="-122"/>
              </a:rPr>
              <a:t>Ackermans</a:t>
            </a:r>
            <a:r>
              <a:rPr lang="en-US"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rPr>
              <a:t>, who studies brain damage in woodpeckers and head-butting sheep. </a:t>
            </a:r>
            <a:r>
              <a:rPr lang="en-US" altLang="zh-CN" sz="1600" kern="100" dirty="0">
                <a:solidFill>
                  <a:schemeClr val="tx1">
                    <a:lumMod val="95000"/>
                    <a:lumOff val="5000"/>
                  </a:schemeClr>
                </a:solidFill>
                <a:effectLst/>
                <a:highlight>
                  <a:srgbClr val="FFFF00"/>
                </a:highlight>
                <a:latin typeface="Times New Roman" panose="02020603050405020304" pitchFamily="18" charset="0"/>
                <a:ea typeface="宋体" panose="02010600030101010101" pitchFamily="2" charset="-122"/>
              </a:rPr>
              <a:t>Coordinating “micro breaths” with muscle clenching and creating “this hammerlike structure in their whole body is such a unique approach</a:t>
            </a:r>
            <a:r>
              <a:rPr lang="en-US"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rPr>
              <a:t>,” she adds.</a:t>
            </a:r>
            <a:endParaRPr lang="zh-CN" altLang="zh-CN" sz="1600" kern="100" dirty="0">
              <a:solidFill>
                <a:schemeClr val="tx1">
                  <a:lumMod val="95000"/>
                  <a:lumOff val="5000"/>
                </a:schemeClr>
              </a:solidFill>
              <a:effectLst/>
              <a:latin typeface="Times New Roman" panose="02020603050405020304" pitchFamily="18" charset="0"/>
              <a:ea typeface="宋体" panose="02010600030101010101" pitchFamily="2" charset="-122"/>
            </a:endParaRPr>
          </a:p>
        </p:txBody>
      </p:sp>
      <p:sp>
        <p:nvSpPr>
          <p:cNvPr id="4" name="文本框 3"/>
          <p:cNvSpPr txBox="1"/>
          <p:nvPr/>
        </p:nvSpPr>
        <p:spPr>
          <a:xfrm>
            <a:off x="9387068" y="14468"/>
            <a:ext cx="2804932" cy="7294305"/>
          </a:xfrm>
          <a:prstGeom prst="rect">
            <a:avLst/>
          </a:prstGeom>
          <a:solidFill>
            <a:schemeClr val="bg1"/>
          </a:solidFill>
        </p:spPr>
        <p:txBody>
          <a:bodyPr wrap="square">
            <a:spAutoFit/>
          </a:bodyPr>
          <a:lstStyle/>
          <a:p>
            <a:r>
              <a:rPr lang="zh-CN" altLang="en-US" b="1" dirty="0">
                <a:latin typeface="Calibri" panose="020F0502020204030204" pitchFamily="34" charset="0"/>
                <a:cs typeface="Calibri" panose="020F0502020204030204" pitchFamily="34" charset="0"/>
              </a:rPr>
              <a:t>引出问题：啄木鸟如何在高强度撞击中不受伤？</a:t>
            </a:r>
            <a:endParaRPr lang="en-US" altLang="zh-CN" b="1" dirty="0">
              <a:latin typeface="Calibri" panose="020F0502020204030204" pitchFamily="34" charset="0"/>
              <a:cs typeface="Calibri" panose="020F0502020204030204" pitchFamily="34" charset="0"/>
            </a:endParaRPr>
          </a:p>
          <a:p>
            <a:endParaRPr lang="en-US" altLang="zh-CN"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给出核心比“</a:t>
            </a:r>
            <a:r>
              <a:rPr lang="en-GB" altLang="zh-CN" b="1" dirty="0">
                <a:latin typeface="Calibri" panose="020F0502020204030204" pitchFamily="34" charset="0"/>
                <a:cs typeface="Calibri" panose="020F0502020204030204" pitchFamily="34" charset="0"/>
              </a:rPr>
              <a:t>Woodpeckers really are nature’s hammer in a sense.”</a:t>
            </a:r>
            <a:endParaRPr lang="en-GB" altLang="zh-CN" b="1" dirty="0">
              <a:latin typeface="Calibri" panose="020F0502020204030204" pitchFamily="34" charset="0"/>
              <a:cs typeface="Calibri" panose="020F0502020204030204" pitchFamily="34" charset="0"/>
            </a:endParaRPr>
          </a:p>
          <a:p>
            <a:endParaRPr lang="en-US" altLang="zh-CN"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介绍研究方法</a:t>
            </a:r>
            <a:endParaRPr lang="en-US" altLang="zh-CN" b="1" dirty="0">
              <a:latin typeface="Calibri" panose="020F0502020204030204" pitchFamily="34" charset="0"/>
              <a:cs typeface="Calibri" panose="020F0502020204030204" pitchFamily="34" charset="0"/>
            </a:endParaRPr>
          </a:p>
          <a:p>
            <a:endParaRPr lang="en-US" altLang="zh-CN" b="1" dirty="0">
              <a:latin typeface="Calibri" panose="020F0502020204030204" pitchFamily="34" charset="0"/>
              <a:cs typeface="Calibri" panose="020F0502020204030204" pitchFamily="34" charset="0"/>
            </a:endParaRPr>
          </a:p>
          <a:p>
            <a:endParaRPr lang="en-US" altLang="zh-CN" b="1" dirty="0">
              <a:latin typeface="Calibri" panose="020F0502020204030204" pitchFamily="34" charset="0"/>
              <a:cs typeface="Calibri" panose="020F0502020204030204" pitchFamily="34" charset="0"/>
            </a:endParaRPr>
          </a:p>
          <a:p>
            <a:endParaRPr lang="en-US" altLang="zh-CN" b="1" dirty="0">
              <a:latin typeface="Calibri" panose="020F0502020204030204" pitchFamily="34" charset="0"/>
              <a:cs typeface="Calibri" panose="020F0502020204030204" pitchFamily="34" charset="0"/>
            </a:endParaRPr>
          </a:p>
          <a:p>
            <a:endParaRPr lang="en-US" altLang="zh-CN"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详述全身肌肉协调机制</a:t>
            </a:r>
            <a:endParaRPr lang="en-US" altLang="zh-CN" b="1" dirty="0">
              <a:latin typeface="Calibri" panose="020F0502020204030204" pitchFamily="34" charset="0"/>
              <a:cs typeface="Calibri" panose="020F0502020204030204" pitchFamily="34" charset="0"/>
            </a:endParaRPr>
          </a:p>
          <a:p>
            <a:endParaRPr lang="en-US" altLang="zh-CN" b="1" dirty="0">
              <a:latin typeface="Calibri" panose="020F0502020204030204" pitchFamily="34" charset="0"/>
              <a:cs typeface="Calibri" panose="020F0502020204030204" pitchFamily="34" charset="0"/>
            </a:endParaRPr>
          </a:p>
          <a:p>
            <a:endParaRPr lang="en-US" altLang="zh-CN" b="1" dirty="0">
              <a:latin typeface="Calibri" panose="020F0502020204030204" pitchFamily="34" charset="0"/>
              <a:cs typeface="Calibri" panose="020F0502020204030204" pitchFamily="34" charset="0"/>
            </a:endParaRPr>
          </a:p>
          <a:p>
            <a:endParaRPr lang="en-US" altLang="zh-CN" b="1" dirty="0">
              <a:latin typeface="Calibri" panose="020F0502020204030204" pitchFamily="34" charset="0"/>
              <a:cs typeface="Calibri" panose="020F0502020204030204" pitchFamily="34" charset="0"/>
            </a:endParaRPr>
          </a:p>
          <a:p>
            <a:endParaRPr lang="en-US" altLang="zh-CN"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详述呼吸配合机制</a:t>
            </a:r>
            <a:endParaRPr lang="en-US" altLang="zh-CN" b="1" dirty="0">
              <a:latin typeface="Calibri" panose="020F0502020204030204" pitchFamily="34" charset="0"/>
              <a:cs typeface="Calibri" panose="020F0502020204030204" pitchFamily="34" charset="0"/>
            </a:endParaRPr>
          </a:p>
          <a:p>
            <a:endParaRPr lang="en-US" altLang="zh-CN" b="1" dirty="0">
              <a:latin typeface="Calibri" panose="020F0502020204030204" pitchFamily="34" charset="0"/>
              <a:cs typeface="Calibri" panose="020F0502020204030204" pitchFamily="34" charset="0"/>
            </a:endParaRPr>
          </a:p>
          <a:p>
            <a:endParaRPr lang="en-US" altLang="zh-CN" b="1" dirty="0">
              <a:latin typeface="Calibri" panose="020F0502020204030204" pitchFamily="34" charset="0"/>
              <a:cs typeface="Calibri" panose="020F0502020204030204" pitchFamily="34" charset="0"/>
            </a:endParaRPr>
          </a:p>
          <a:p>
            <a:endParaRPr lang="en-US" altLang="zh-CN"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总结：“</a:t>
            </a:r>
            <a:r>
              <a:rPr lang="en-GB" altLang="zh-CN" b="1" dirty="0">
                <a:latin typeface="Calibri" panose="020F0502020204030204" pitchFamily="34" charset="0"/>
                <a:cs typeface="Calibri" panose="020F0502020204030204" pitchFamily="34" charset="0"/>
              </a:rPr>
              <a:t>creating this hammerlike structure in their whole body”</a:t>
            </a:r>
            <a:endParaRPr lang="en-US" altLang="zh-CN" b="1" dirty="0">
              <a:latin typeface="Calibri" panose="020F0502020204030204" pitchFamily="34" charset="0"/>
              <a:cs typeface="Calibri" panose="020F0502020204030204" pitchFamily="34" charset="0"/>
            </a:endParaRPr>
          </a:p>
          <a:p>
            <a:endParaRPr lang="en-US" altLang="zh-CN" b="1" dirty="0">
              <a:latin typeface="Calibri" panose="020F0502020204030204" pitchFamily="34" charset="0"/>
              <a:cs typeface="Calibri" panose="020F0502020204030204" pitchFamily="34" charset="0"/>
            </a:endParaRPr>
          </a:p>
        </p:txBody>
      </p:sp>
      <p:sp>
        <p:nvSpPr>
          <p:cNvPr id="8" name="文本框 7"/>
          <p:cNvSpPr txBox="1"/>
          <p:nvPr/>
        </p:nvSpPr>
        <p:spPr>
          <a:xfrm>
            <a:off x="328432" y="5145823"/>
            <a:ext cx="9058636" cy="646331"/>
          </a:xfrm>
          <a:prstGeom prst="rect">
            <a:avLst/>
          </a:prstGeom>
          <a:solidFill>
            <a:srgbClr val="FFFF00"/>
          </a:solidFill>
        </p:spPr>
        <p:txBody>
          <a:bodyPr wrap="square">
            <a:spAutoFit/>
          </a:bodyPr>
          <a:lstStyle/>
          <a:p>
            <a:r>
              <a:rPr lang="zh-CN" altLang="en-US" dirty="0"/>
              <a:t>全文围绕 </a:t>
            </a:r>
            <a:r>
              <a:rPr lang="zh-CN" altLang="en-US" b="1" dirty="0"/>
              <a:t>“啄木鸟像锤子一样工作”</a:t>
            </a:r>
            <a:r>
              <a:rPr lang="zh-CN" altLang="en-US" dirty="0"/>
              <a:t> 这一比喻展开，解释了它们如何通过全身肌肉协调和呼吸配合，形成一个稳定的“锤子结构”来安全地啄木。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折角 28"/>
          <p:cNvSpPr/>
          <p:nvPr/>
        </p:nvSpPr>
        <p:spPr>
          <a:xfrm>
            <a:off x="395326" y="2632530"/>
            <a:ext cx="11387701" cy="3687247"/>
          </a:xfrm>
          <a:custGeom>
            <a:avLst/>
            <a:gdLst>
              <a:gd name="csX0" fmla="*/ 0 w 11387701"/>
              <a:gd name="csY0" fmla="*/ 0 h 3687247"/>
              <a:gd name="csX1" fmla="*/ 11387701 w 11387701"/>
              <a:gd name="csY1" fmla="*/ 0 h 3687247"/>
              <a:gd name="csX2" fmla="*/ 11387701 w 11387701"/>
              <a:gd name="csY2" fmla="*/ 3284895 h 3687247"/>
              <a:gd name="csX3" fmla="*/ 10985349 w 11387701"/>
              <a:gd name="csY3" fmla="*/ 3687247 h 3687247"/>
              <a:gd name="csX4" fmla="*/ 0 w 11387701"/>
              <a:gd name="csY4" fmla="*/ 3687247 h 3687247"/>
              <a:gd name="csX5" fmla="*/ 0 w 11387701"/>
              <a:gd name="csY5" fmla="*/ 0 h 3687247"/>
              <a:gd name="csX0-1" fmla="*/ 10985349 w 11387701"/>
              <a:gd name="csY0-2" fmla="*/ 3687247 h 3687247"/>
              <a:gd name="csX1-3" fmla="*/ 11065819 w 11387701"/>
              <a:gd name="csY1-4" fmla="*/ 3365365 h 3687247"/>
              <a:gd name="csX2-5" fmla="*/ 11387701 w 11387701"/>
              <a:gd name="csY2-6" fmla="*/ 3284895 h 3687247"/>
              <a:gd name="csX3-7" fmla="*/ 10985349 w 11387701"/>
              <a:gd name="csY3-8" fmla="*/ 3687247 h 3687247"/>
              <a:gd name="csX0-9" fmla="*/ 10985349 w 11387701"/>
              <a:gd name="csY0-10" fmla="*/ 3687247 h 3687247"/>
              <a:gd name="csX1-11" fmla="*/ 11065819 w 11387701"/>
              <a:gd name="csY1-12" fmla="*/ 3365365 h 3687247"/>
              <a:gd name="csX2-13" fmla="*/ 11387701 w 11387701"/>
              <a:gd name="csY2-14" fmla="*/ 3284895 h 3687247"/>
              <a:gd name="csX3-15" fmla="*/ 10985349 w 11387701"/>
              <a:gd name="csY3-16" fmla="*/ 3687247 h 3687247"/>
              <a:gd name="csX4-17" fmla="*/ 0 w 11387701"/>
              <a:gd name="csY4-18" fmla="*/ 3687247 h 3687247"/>
              <a:gd name="csX5-19" fmla="*/ 0 w 11387701"/>
              <a:gd name="csY5-20" fmla="*/ 0 h 3687247"/>
              <a:gd name="csX6" fmla="*/ 11387701 w 11387701"/>
              <a:gd name="csY6" fmla="*/ 0 h 3687247"/>
              <a:gd name="csX7" fmla="*/ 11387701 w 11387701"/>
              <a:gd name="csY7" fmla="*/ 3284895 h 3687247"/>
            </a:gdLst>
            <a:ahLst/>
            <a:cxnLst>
              <a:cxn ang="0">
                <a:pos x="csX0-1" y="csY0-2"/>
              </a:cxn>
              <a:cxn ang="0">
                <a:pos x="csX1-3" y="csY1-4"/>
              </a:cxn>
              <a:cxn ang="0">
                <a:pos x="csX2-5" y="csY2-6"/>
              </a:cxn>
              <a:cxn ang="0">
                <a:pos x="csX3-7" y="csY3-8"/>
              </a:cxn>
              <a:cxn ang="0">
                <a:pos x="csX4-17" y="csY4-18"/>
              </a:cxn>
              <a:cxn ang="0">
                <a:pos x="csX5-19" y="csY5-20"/>
              </a:cxn>
              <a:cxn ang="0">
                <a:pos x="csX6" y="csY6"/>
              </a:cxn>
              <a:cxn ang="0">
                <a:pos x="csX7" y="csY7"/>
              </a:cxn>
            </a:cxnLst>
            <a:rect l="l" t="t" r="r" b="b"/>
            <a:pathLst>
              <a:path w="11387701" h="3687247" stroke="0" extrusionOk="0">
                <a:moveTo>
                  <a:pt x="0" y="0"/>
                </a:moveTo>
                <a:cubicBezTo>
                  <a:pt x="5584545" y="-155391"/>
                  <a:pt x="8325574" y="39760"/>
                  <a:pt x="11387701" y="0"/>
                </a:cubicBezTo>
                <a:cubicBezTo>
                  <a:pt x="11312125" y="1225145"/>
                  <a:pt x="11377784" y="1849548"/>
                  <a:pt x="11387701" y="3284895"/>
                </a:cubicBezTo>
                <a:cubicBezTo>
                  <a:pt x="11240005" y="3467230"/>
                  <a:pt x="11058981" y="3551933"/>
                  <a:pt x="10985349" y="3687247"/>
                </a:cubicBezTo>
                <a:cubicBezTo>
                  <a:pt x="6620296" y="3749461"/>
                  <a:pt x="1129854" y="3723351"/>
                  <a:pt x="0" y="3687247"/>
                </a:cubicBezTo>
                <a:cubicBezTo>
                  <a:pt x="146263" y="1949427"/>
                  <a:pt x="-114835" y="1598931"/>
                  <a:pt x="0" y="0"/>
                </a:cubicBezTo>
                <a:close/>
              </a:path>
              <a:path w="11387701" h="3687247" fill="darkenLess" stroke="0" extrusionOk="0">
                <a:moveTo>
                  <a:pt x="10985349" y="3687247"/>
                </a:moveTo>
                <a:cubicBezTo>
                  <a:pt x="11016139" y="3560551"/>
                  <a:pt x="11048508" y="3450128"/>
                  <a:pt x="11065819" y="3365365"/>
                </a:cubicBezTo>
                <a:cubicBezTo>
                  <a:pt x="11148375" y="3342393"/>
                  <a:pt x="11341173" y="3274140"/>
                  <a:pt x="11387701" y="3284895"/>
                </a:cubicBezTo>
                <a:cubicBezTo>
                  <a:pt x="11354818" y="3338171"/>
                  <a:pt x="11081288" y="3577087"/>
                  <a:pt x="10985349" y="3687247"/>
                </a:cubicBezTo>
                <a:close/>
              </a:path>
              <a:path w="11387701" h="3687247" fill="none" extrusionOk="0">
                <a:moveTo>
                  <a:pt x="10985349" y="3687247"/>
                </a:moveTo>
                <a:cubicBezTo>
                  <a:pt x="10997314" y="3521724"/>
                  <a:pt x="11056765" y="3407072"/>
                  <a:pt x="11065819" y="3365365"/>
                </a:cubicBezTo>
                <a:cubicBezTo>
                  <a:pt x="11152291" y="3371180"/>
                  <a:pt x="11343228" y="3278563"/>
                  <a:pt x="11387701" y="3284895"/>
                </a:cubicBezTo>
                <a:cubicBezTo>
                  <a:pt x="11272234" y="3346831"/>
                  <a:pt x="11070670" y="3602900"/>
                  <a:pt x="10985349" y="3687247"/>
                </a:cubicBezTo>
                <a:cubicBezTo>
                  <a:pt x="6851438" y="3720461"/>
                  <a:pt x="5113754" y="3708986"/>
                  <a:pt x="0" y="3687247"/>
                </a:cubicBezTo>
                <a:cubicBezTo>
                  <a:pt x="-66881" y="2445736"/>
                  <a:pt x="127622" y="827527"/>
                  <a:pt x="0" y="0"/>
                </a:cubicBezTo>
                <a:cubicBezTo>
                  <a:pt x="3321093" y="88229"/>
                  <a:pt x="9935557" y="19194"/>
                  <a:pt x="11387701" y="0"/>
                </a:cubicBezTo>
                <a:cubicBezTo>
                  <a:pt x="11294616" y="788286"/>
                  <a:pt x="11326989" y="1867218"/>
                  <a:pt x="11387701" y="3284895"/>
                </a:cubicBezTo>
              </a:path>
              <a:path w="11387701" h="3687247" fill="none" stroke="0" extrusionOk="0">
                <a:moveTo>
                  <a:pt x="10985349" y="3687247"/>
                </a:moveTo>
                <a:cubicBezTo>
                  <a:pt x="11005763" y="3641309"/>
                  <a:pt x="11037288" y="3460406"/>
                  <a:pt x="11065819" y="3365365"/>
                </a:cubicBezTo>
                <a:cubicBezTo>
                  <a:pt x="11117382" y="3364930"/>
                  <a:pt x="11326528" y="3287194"/>
                  <a:pt x="11387701" y="3284895"/>
                </a:cubicBezTo>
                <a:cubicBezTo>
                  <a:pt x="11314912" y="3329811"/>
                  <a:pt x="11129704" y="3527390"/>
                  <a:pt x="10985349" y="3687247"/>
                </a:cubicBezTo>
                <a:cubicBezTo>
                  <a:pt x="8170558" y="3725603"/>
                  <a:pt x="2128787" y="3619828"/>
                  <a:pt x="0" y="3687247"/>
                </a:cubicBezTo>
                <a:cubicBezTo>
                  <a:pt x="-92148" y="2614726"/>
                  <a:pt x="94148" y="540254"/>
                  <a:pt x="0" y="0"/>
                </a:cubicBezTo>
                <a:cubicBezTo>
                  <a:pt x="2139951" y="-35107"/>
                  <a:pt x="9332566" y="23663"/>
                  <a:pt x="11387701" y="0"/>
                </a:cubicBezTo>
                <a:cubicBezTo>
                  <a:pt x="11382588" y="409142"/>
                  <a:pt x="11383481" y="2675208"/>
                  <a:pt x="11387701" y="3284895"/>
                </a:cubicBezTo>
              </a:path>
            </a:pathLst>
          </a:custGeom>
          <a:solidFill>
            <a:schemeClr val="bg1"/>
          </a:solid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82932" y="2782940"/>
            <a:ext cx="11012487" cy="2403415"/>
          </a:xfrm>
          <a:prstGeom prst="rect">
            <a:avLst/>
          </a:prstGeom>
          <a:noFill/>
        </p:spPr>
        <p:txBody>
          <a:bodyPr wrap="square">
            <a:spAutoFit/>
          </a:bodyPr>
          <a:lstStyle/>
          <a:p>
            <a:pPr algn="just">
              <a:lnSpc>
                <a:spcPct val="105000"/>
              </a:lnSpc>
              <a:buNone/>
              <a:tabLst>
                <a:tab pos="1466850" algn="l"/>
                <a:tab pos="4064000" algn="l"/>
              </a:tabLst>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35. Which of the following is the most suitable title for the passage?</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227965" algn="just">
              <a:lnSpc>
                <a:spcPct val="105000"/>
              </a:lnSpc>
              <a:buNone/>
              <a:tabLst>
                <a:tab pos="1466850" algn="l"/>
                <a:tab pos="4064000" algn="l"/>
              </a:tabLst>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A. Woodpeckers: Smart Tool Users</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227965" algn="just">
              <a:lnSpc>
                <a:spcPct val="105000"/>
              </a:lnSpc>
              <a:buNone/>
              <a:tabLst>
                <a:tab pos="1466850" algn="l"/>
                <a:tab pos="4064000" algn="l"/>
              </a:tabLst>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B. Woodpeckers: Nature’s Hammers</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227965" algn="just">
              <a:lnSpc>
                <a:spcPct val="105000"/>
              </a:lnSpc>
              <a:buNone/>
              <a:tabLst>
                <a:tab pos="1466850" algn="l"/>
                <a:tab pos="4064000" algn="l"/>
              </a:tabLst>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C. Woodpeckers: Amazing Strength</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227965" algn="just">
              <a:lnSpc>
                <a:spcPct val="105000"/>
              </a:lnSpc>
              <a:buNone/>
              <a:tabLst>
                <a:tab pos="1466850" algn="l"/>
                <a:tab pos="4064000" algn="l"/>
              </a:tabLst>
            </a:pP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227965" algn="just">
              <a:lnSpc>
                <a:spcPct val="105000"/>
              </a:lnSpc>
              <a:buNone/>
              <a:tabLst>
                <a:tab pos="1466850" algn="l"/>
                <a:tab pos="4064000" algn="l"/>
              </a:tabLst>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D. Woodpeckers: Powerful Muscle Controller</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9" name="文本框 8"/>
          <p:cNvSpPr txBox="1"/>
          <p:nvPr/>
        </p:nvSpPr>
        <p:spPr>
          <a:xfrm>
            <a:off x="5252013" y="3244334"/>
            <a:ext cx="6198242" cy="369332"/>
          </a:xfrm>
          <a:prstGeom prst="rect">
            <a:avLst/>
          </a:prstGeom>
          <a:noFill/>
        </p:spPr>
        <p:txBody>
          <a:bodyPr wrap="square">
            <a:spAutoFit/>
          </a:bodyPr>
          <a:lstStyle/>
          <a:p>
            <a:r>
              <a:rPr lang="zh-CN" altLang="en-US" dirty="0"/>
              <a:t>❌ 文中未提及啄木鸟使用工具，“</a:t>
            </a:r>
            <a:r>
              <a:rPr lang="en-GB" altLang="zh-CN" dirty="0"/>
              <a:t>tool users”</a:t>
            </a:r>
            <a:r>
              <a:rPr lang="zh-CN" altLang="en-US" dirty="0"/>
              <a:t>无依据</a:t>
            </a:r>
            <a:endParaRPr lang="zh-CN" altLang="en-US" dirty="0"/>
          </a:p>
        </p:txBody>
      </p:sp>
      <p:sp>
        <p:nvSpPr>
          <p:cNvPr id="12" name="文本框 11"/>
          <p:cNvSpPr txBox="1"/>
          <p:nvPr/>
        </p:nvSpPr>
        <p:spPr>
          <a:xfrm>
            <a:off x="5252013" y="4008235"/>
            <a:ext cx="6357056" cy="646331"/>
          </a:xfrm>
          <a:prstGeom prst="rect">
            <a:avLst/>
          </a:prstGeom>
          <a:noFill/>
        </p:spPr>
        <p:txBody>
          <a:bodyPr wrap="square">
            <a:spAutoFit/>
          </a:bodyPr>
          <a:lstStyle/>
          <a:p>
            <a:r>
              <a:rPr lang="zh-CN" altLang="en-US" dirty="0"/>
              <a:t>❌ 仅提到力量（</a:t>
            </a:r>
            <a:r>
              <a:rPr lang="en-US" altLang="zh-CN" dirty="0"/>
              <a:t>30</a:t>
            </a:r>
            <a:r>
              <a:rPr lang="zh-CN" altLang="en-US" dirty="0"/>
              <a:t>倍体重），但未涵盖全文重点</a:t>
            </a:r>
            <a:r>
              <a:rPr lang="en-US" altLang="zh-CN" dirty="0"/>
              <a:t>——</a:t>
            </a:r>
            <a:r>
              <a:rPr lang="zh-CN" altLang="en-US" dirty="0"/>
              <a:t>全身协调机制与防伤原理</a:t>
            </a:r>
            <a:endParaRPr lang="zh-CN" altLang="en-US" dirty="0"/>
          </a:p>
        </p:txBody>
      </p:sp>
      <p:sp>
        <p:nvSpPr>
          <p:cNvPr id="14" name="文本框 13"/>
          <p:cNvSpPr txBox="1"/>
          <p:nvPr/>
        </p:nvSpPr>
        <p:spPr>
          <a:xfrm>
            <a:off x="6504971" y="4783569"/>
            <a:ext cx="5278054" cy="646331"/>
          </a:xfrm>
          <a:prstGeom prst="rect">
            <a:avLst/>
          </a:prstGeom>
          <a:noFill/>
        </p:spPr>
        <p:txBody>
          <a:bodyPr wrap="square">
            <a:spAutoFit/>
          </a:bodyPr>
          <a:lstStyle/>
          <a:p>
            <a:r>
              <a:rPr lang="zh-CN" altLang="en-US" dirty="0"/>
              <a:t>❌ 只强调肌肉控制，忽略了呼吸配合和“锤子”这一核心比喻，以偏概全</a:t>
            </a:r>
            <a:endParaRPr lang="zh-CN" altLang="en-US" dirty="0"/>
          </a:p>
        </p:txBody>
      </p:sp>
      <p:sp>
        <p:nvSpPr>
          <p:cNvPr id="17" name="文本占位符 3"/>
          <p:cNvSpPr>
            <a:spLocks noGrp="1"/>
          </p:cNvSpPr>
          <p:nvPr>
            <p:ph type="body" sz="quarter" idx="10"/>
          </p:nvPr>
        </p:nvSpPr>
        <p:spPr>
          <a:xfrm>
            <a:off x="1188085" y="505758"/>
            <a:ext cx="5523545" cy="503703"/>
          </a:xfrm>
        </p:spPr>
        <p:txBody>
          <a:bodyPr/>
          <a:lstStyle/>
          <a:p>
            <a:r>
              <a:rPr lang="en-US" altLang="zh-CN" dirty="0"/>
              <a:t>Reading comprehension D</a:t>
            </a:r>
            <a:endParaRPr lang="en-US" altLang="zh-CN" dirty="0"/>
          </a:p>
        </p:txBody>
      </p:sp>
      <p:sp>
        <p:nvSpPr>
          <p:cNvPr id="20" name="文本框 19"/>
          <p:cNvSpPr txBox="1"/>
          <p:nvPr/>
        </p:nvSpPr>
        <p:spPr>
          <a:xfrm>
            <a:off x="582932" y="1246556"/>
            <a:ext cx="10517190" cy="1200329"/>
          </a:xfrm>
          <a:prstGeom prst="rect">
            <a:avLst/>
          </a:prstGeom>
          <a:noFill/>
        </p:spPr>
        <p:txBody>
          <a:bodyPr wrap="square">
            <a:spAutoFit/>
          </a:bodyPr>
          <a:lstStyle/>
          <a:p>
            <a:r>
              <a:rPr lang="en-US" altLang="zh-CN" dirty="0">
                <a:latin typeface="Times New Roman" panose="02020603050405020304" pitchFamily="18" charset="0"/>
                <a:cs typeface="Times New Roman" panose="02020603050405020304" pitchFamily="18" charset="0"/>
              </a:rPr>
              <a:t>B. </a:t>
            </a:r>
            <a:r>
              <a:rPr lang="zh-CN" altLang="en-US" dirty="0">
                <a:latin typeface="Times New Roman" panose="02020603050405020304" pitchFamily="18" charset="0"/>
                <a:cs typeface="Times New Roman" panose="02020603050405020304" pitchFamily="18" charset="0"/>
              </a:rPr>
              <a:t>直接出自原文：“nature’s hammer”是研究者 Antonson 的原话，也是全文的核心比喻。</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概括全文：全文都在解释啄木鸟如何像锤子一样工作——全身绷紧、呼吸配合、形成稳定结构。</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形象生动：标题既点明了啄木鸟的功能（敲击），也暗示了其机制（像锤子一样稳固），比单纯说“力量大”或“肌肉强”更全面。</a:t>
            </a:r>
            <a:endParaRPr lang="zh-CN" altLang="en-US" dirty="0">
              <a:latin typeface="Times New Roman" panose="02020603050405020304" pitchFamily="18" charset="0"/>
              <a:cs typeface="Times New Roman" panose="02020603050405020304" pitchFamily="18" charset="0"/>
            </a:endParaRPr>
          </a:p>
        </p:txBody>
      </p:sp>
      <p:sp>
        <p:nvSpPr>
          <p:cNvPr id="23" name="文本框 22"/>
          <p:cNvSpPr txBox="1"/>
          <p:nvPr/>
        </p:nvSpPr>
        <p:spPr>
          <a:xfrm>
            <a:off x="817946" y="5429900"/>
            <a:ext cx="5278054" cy="923330"/>
          </a:xfrm>
          <a:prstGeom prst="rect">
            <a:avLst/>
          </a:prstGeom>
          <a:noFill/>
        </p:spPr>
        <p:txBody>
          <a:bodyPr wrap="square">
            <a:spAutoFit/>
          </a:bodyPr>
          <a:lstStyle/>
          <a:p>
            <a:pPr>
              <a:buNone/>
            </a:pPr>
            <a:r>
              <a:rPr lang="zh-CN" altLang="en-US" dirty="0"/>
              <a:t>做标题选择题时，可以问自己两个问题：</a:t>
            </a:r>
            <a:endParaRPr lang="zh-CN" altLang="en-US" dirty="0"/>
          </a:p>
          <a:p>
            <a:pPr>
              <a:buFont typeface="+mj-lt"/>
              <a:buAutoNum type="arabicPeriod"/>
            </a:pPr>
            <a:r>
              <a:rPr lang="zh-CN" altLang="en-US" b="1" dirty="0"/>
              <a:t>这个标题是否覆盖了全文的主要内容？</a:t>
            </a:r>
            <a:endParaRPr lang="zh-CN" altLang="en-US" dirty="0"/>
          </a:p>
          <a:p>
            <a:pPr>
              <a:buFont typeface="+mj-lt"/>
              <a:buAutoNum type="arabicPeriod"/>
            </a:pPr>
            <a:r>
              <a:rPr lang="zh-CN" altLang="en-US" b="1" dirty="0"/>
              <a:t>这个标题是否抓住了文章的核心比喻或中心句？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ssolv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dissolv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4" grpId="0"/>
      <p:bldP spid="20" grpId="0"/>
      <p:bldP spid="2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zh-CN" altLang="en-US" dirty="0"/>
              <a:t>有关“</a:t>
            </a:r>
            <a:r>
              <a:rPr kumimoji="1" lang="en-US" altLang="zh-CN" dirty="0"/>
              <a:t>bird</a:t>
            </a:r>
            <a:r>
              <a:rPr kumimoji="1" lang="zh-CN" altLang="en-US" dirty="0"/>
              <a:t>”</a:t>
            </a:r>
            <a:r>
              <a:rPr kumimoji="1" lang="en-US" altLang="zh-CN" dirty="0"/>
              <a:t>——</a:t>
            </a:r>
            <a:r>
              <a:rPr kumimoji="1" lang="zh-CN" altLang="en-US" dirty="0"/>
              <a:t>外形</a:t>
            </a:r>
            <a:endParaRPr kumimoji="1" lang="zh-CN" altLang="en-US" dirty="0"/>
          </a:p>
        </p:txBody>
      </p:sp>
      <p:sp>
        <p:nvSpPr>
          <p:cNvPr id="5" name="文本框 4"/>
          <p:cNvSpPr txBox="1"/>
          <p:nvPr/>
        </p:nvSpPr>
        <p:spPr>
          <a:xfrm>
            <a:off x="166254" y="1009461"/>
            <a:ext cx="11582399" cy="6001643"/>
          </a:xfrm>
          <a:prstGeom prst="rect">
            <a:avLst/>
          </a:prstGeom>
          <a:noFill/>
        </p:spPr>
        <p:txBody>
          <a:bodyPr wrap="square">
            <a:spAutoFit/>
          </a:bodyPr>
          <a:lstStyle/>
          <a:p>
            <a:pPr>
              <a:buNone/>
            </a:pPr>
            <a:r>
              <a:rPr lang="en-GB" altLang="zh-CN" sz="2400" b="1" dirty="0">
                <a:latin typeface="Calibri" panose="020F0502020204030204" pitchFamily="34" charset="0"/>
                <a:cs typeface="Calibri" panose="020F0502020204030204" pitchFamily="34" charset="0"/>
              </a:rPr>
              <a:t>feathered</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有羽毛的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delicate</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娇小精致的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tiny / petite</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小巧的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graceful</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优雅的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lively</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活泼的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alert</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警觉的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nimble</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灵活的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bright-eyed</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目光灵动的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sharp-beaked</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喙尖的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soft-feathered</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羽毛柔软的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a tiny feathered creature</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一只小小的羽毛生灵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a graceful little bird</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一只优雅的小鸟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its bright eyes sparkling with curiosity</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它明亮的眼睛闪烁着好奇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its delicate wings tucked close to its body</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它纤细的翅膀紧贴身体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its soft feathers ruffled by the breeze</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它柔软的羽毛被微风吹乱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a sharp beak tapping against the bark</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尖尖的喙轻敲树皮</a:t>
            </a:r>
            <a:endParaRPr lang="zh-CN" altLang="en-US" sz="2400" dirty="0">
              <a:latin typeface="Calibri" panose="020F0502020204030204" pitchFamily="34" charset="0"/>
              <a:cs typeface="Calibri" panose="020F0502020204030204"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1"/>
          <p:cNvSpPr>
            <a:spLocks noGrp="1"/>
          </p:cNvSpPr>
          <p:nvPr>
            <p:ph type="body" sz="quarter" idx="10"/>
          </p:nvPr>
        </p:nvSpPr>
        <p:spPr>
          <a:xfrm>
            <a:off x="1188085" y="505758"/>
            <a:ext cx="5523545" cy="503703"/>
          </a:xfrm>
        </p:spPr>
        <p:txBody>
          <a:bodyPr/>
          <a:lstStyle/>
          <a:p>
            <a:r>
              <a:rPr kumimoji="1" lang="zh-CN" altLang="en-US" dirty="0"/>
              <a:t>有关“</a:t>
            </a:r>
            <a:r>
              <a:rPr kumimoji="1" lang="en-US" altLang="zh-CN" dirty="0"/>
              <a:t>bird</a:t>
            </a:r>
            <a:r>
              <a:rPr kumimoji="1" lang="zh-CN" altLang="en-US" dirty="0"/>
              <a:t>”</a:t>
            </a:r>
            <a:r>
              <a:rPr kumimoji="1" lang="en-US" altLang="zh-CN" dirty="0"/>
              <a:t>——</a:t>
            </a:r>
            <a:r>
              <a:rPr kumimoji="1" lang="zh-CN" altLang="en-US" dirty="0"/>
              <a:t>动作</a:t>
            </a:r>
            <a:endParaRPr kumimoji="1" lang="zh-CN" altLang="en-US" dirty="0"/>
          </a:p>
        </p:txBody>
      </p:sp>
      <p:sp>
        <p:nvSpPr>
          <p:cNvPr id="8" name="文本框 7"/>
          <p:cNvSpPr txBox="1"/>
          <p:nvPr/>
        </p:nvSpPr>
        <p:spPr>
          <a:xfrm>
            <a:off x="493971" y="1229213"/>
            <a:ext cx="7794079" cy="3785652"/>
          </a:xfrm>
          <a:prstGeom prst="rect">
            <a:avLst/>
          </a:prstGeom>
          <a:noFill/>
        </p:spPr>
        <p:txBody>
          <a:bodyPr wrap="square">
            <a:spAutoFit/>
          </a:bodyPr>
          <a:lstStyle/>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perch</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栖息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flutter</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振翅；拍动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soar</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翱翔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glide</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滑翔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dart</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猛冲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swoop</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俯冲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hop</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跳跃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peck</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啄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cling to</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抓附在</a:t>
            </a:r>
            <a:r>
              <a:rPr lang="en-US" altLang="zh-CN" sz="2400" dirty="0">
                <a:latin typeface="Calibri" panose="020F0502020204030204" pitchFamily="34" charset="0"/>
                <a:cs typeface="Calibri" panose="020F0502020204030204" pitchFamily="34" charset="0"/>
              </a:rPr>
              <a:t>…… </a:t>
            </a:r>
            <a:endParaRPr lang="en-US" altLang="zh-CN"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flit from…to…</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从</a:t>
            </a:r>
            <a:r>
              <a:rPr lang="en-US"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飞到</a:t>
            </a:r>
            <a:r>
              <a:rPr lang="en-US" altLang="zh-CN" sz="2400" dirty="0">
                <a:latin typeface="Calibri" panose="020F0502020204030204" pitchFamily="34" charset="0"/>
                <a:cs typeface="Calibri" panose="020F0502020204030204" pitchFamily="34" charset="0"/>
              </a:rPr>
              <a:t>…… </a:t>
            </a:r>
            <a:endParaRPr lang="en-US" altLang="zh-CN" sz="2400" dirty="0">
              <a:latin typeface="Calibri" panose="020F0502020204030204" pitchFamily="34" charset="0"/>
              <a:cs typeface="Calibri" panose="020F0502020204030204" pitchFamily="34" charset="0"/>
            </a:endParaRPr>
          </a:p>
        </p:txBody>
      </p:sp>
      <p:sp>
        <p:nvSpPr>
          <p:cNvPr id="10" name="文本框 9"/>
          <p:cNvSpPr txBox="1"/>
          <p:nvPr/>
        </p:nvSpPr>
        <p:spPr>
          <a:xfrm>
            <a:off x="4436918" y="1258843"/>
            <a:ext cx="7702265" cy="3046988"/>
          </a:xfrm>
          <a:prstGeom prst="rect">
            <a:avLst/>
          </a:prstGeom>
          <a:noFill/>
        </p:spPr>
        <p:txBody>
          <a:bodyPr wrap="square">
            <a:spAutoFit/>
          </a:bodyPr>
          <a:lstStyle/>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circle overhead</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在头顶盘旋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flutter its wings nervously</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紧张地扑扇翅膀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hop lightly along the branch</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轻快地沿着树枝跳跃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cling tightly to the trunk</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紧紧抓住树干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dart through the trees like an arrow</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像箭一样穿过树林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soar freely into the sky</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自由地飞向天空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flit from branch to branch</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在枝头之间来回飞动 </a:t>
            </a:r>
            <a:endParaRPr lang="zh-CN"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peck rhythmically at the bark</a:t>
            </a: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有节奏地啄着树皮</a:t>
            </a:r>
            <a:endParaRPr lang="zh-CN" altLang="en-US" sz="2400" dirty="0">
              <a:latin typeface="Calibri" panose="020F0502020204030204" pitchFamily="34" charset="0"/>
              <a:cs typeface="Calibri" panose="020F0502020204030204"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1"/>
          <p:cNvSpPr>
            <a:spLocks noGrp="1"/>
          </p:cNvSpPr>
          <p:nvPr>
            <p:ph type="body" sz="quarter" idx="10"/>
          </p:nvPr>
        </p:nvSpPr>
        <p:spPr>
          <a:xfrm>
            <a:off x="1188085" y="505758"/>
            <a:ext cx="5523545" cy="503703"/>
          </a:xfrm>
        </p:spPr>
        <p:txBody>
          <a:bodyPr/>
          <a:lstStyle/>
          <a:p>
            <a:r>
              <a:rPr kumimoji="1" lang="zh-CN" altLang="en-US" dirty="0"/>
              <a:t>有关“</a:t>
            </a:r>
            <a:r>
              <a:rPr kumimoji="1" lang="en-US" altLang="zh-CN" dirty="0"/>
              <a:t>bird</a:t>
            </a:r>
            <a:r>
              <a:rPr kumimoji="1" lang="zh-CN" altLang="en-US" dirty="0"/>
              <a:t>”</a:t>
            </a:r>
            <a:r>
              <a:rPr kumimoji="1" lang="en-US" altLang="zh-CN" dirty="0"/>
              <a:t>——</a:t>
            </a:r>
            <a:r>
              <a:rPr kumimoji="1" lang="zh-CN" altLang="en-US" dirty="0"/>
              <a:t>声音</a:t>
            </a:r>
            <a:r>
              <a:rPr kumimoji="1" lang="en-US" altLang="zh-CN" dirty="0"/>
              <a:t>&amp;</a:t>
            </a:r>
            <a:r>
              <a:rPr kumimoji="1" lang="zh-CN" altLang="en-US" dirty="0"/>
              <a:t>神态</a:t>
            </a:r>
            <a:endParaRPr kumimoji="1" lang="zh-CN" altLang="en-US" dirty="0"/>
          </a:p>
        </p:txBody>
      </p:sp>
      <p:sp>
        <p:nvSpPr>
          <p:cNvPr id="7" name="文本框 6"/>
          <p:cNvSpPr txBox="1"/>
          <p:nvPr/>
        </p:nvSpPr>
        <p:spPr>
          <a:xfrm>
            <a:off x="391334" y="1032779"/>
            <a:ext cx="5801648" cy="4893647"/>
          </a:xfrm>
          <a:prstGeom prst="rect">
            <a:avLst/>
          </a:prstGeom>
          <a:noFill/>
        </p:spPr>
        <p:txBody>
          <a:bodyPr wrap="square">
            <a:spAutoFit/>
          </a:bodyPr>
          <a:lstStyle/>
          <a:p>
            <a:r>
              <a:rPr lang="zh-CN" altLang="en-US" sz="2400" b="1" dirty="0">
                <a:latin typeface="Calibri" panose="020F0502020204030204" pitchFamily="34" charset="0"/>
                <a:cs typeface="Calibri" panose="020F0502020204030204" pitchFamily="34" charset="0"/>
              </a:rPr>
              <a:t>chirp 啁啾</a:t>
            </a:r>
            <a:endParaRPr lang="zh-CN" altLang="en-US" sz="2400" b="1"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tweet 吱吱叫</a:t>
            </a:r>
            <a:endParaRPr lang="zh-CN" altLang="en-US" sz="2400" b="1"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trill 婉转啼鸣</a:t>
            </a:r>
            <a:endParaRPr lang="zh-CN" altLang="en-US" sz="2400" b="1"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warble 宛转鸣叫</a:t>
            </a:r>
            <a:endParaRPr lang="zh-CN" altLang="en-US" sz="2400" b="1"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sing 鸣唱</a:t>
            </a:r>
            <a:endParaRPr lang="zh-CN" altLang="en-US" sz="2400" b="1"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call 啼叫</a:t>
            </a:r>
            <a:endParaRPr lang="en-US" altLang="zh-CN" sz="2400" b="1"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let out a cheerful chirp 发出欢快的啁啾声</a:t>
            </a:r>
            <a:endParaRPr lang="zh-CN" altLang="en-US" sz="2400" b="1"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fill the air with sweet birdsong 用悦耳的鸟鸣充满空气</a:t>
            </a:r>
            <a:endParaRPr lang="zh-CN" altLang="en-US" sz="2400" b="1"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its song echoed through the forest 它的鸣叫回荡在森林里</a:t>
            </a:r>
            <a:endParaRPr lang="zh-CN" altLang="en-US" sz="2400" b="1"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a chorus of birdsong 一片鸟鸣合唱</a:t>
            </a:r>
            <a:endParaRPr lang="zh-CN" altLang="en-US" sz="2400" b="1"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the soft trill of birds 鸟儿轻柔的婉转啼鸣</a:t>
            </a:r>
            <a:endParaRPr lang="en-US" altLang="zh-CN" sz="2400" b="1" dirty="0">
              <a:latin typeface="Calibri" panose="020F0502020204030204" pitchFamily="34" charset="0"/>
              <a:cs typeface="Calibri" panose="020F0502020204030204" pitchFamily="34" charset="0"/>
            </a:endParaRPr>
          </a:p>
        </p:txBody>
      </p:sp>
      <p:sp>
        <p:nvSpPr>
          <p:cNvPr id="14" name="文本框 13"/>
          <p:cNvSpPr txBox="1"/>
          <p:nvPr/>
        </p:nvSpPr>
        <p:spPr>
          <a:xfrm>
            <a:off x="6096000" y="1032779"/>
            <a:ext cx="6206836" cy="1938992"/>
          </a:xfrm>
          <a:prstGeom prst="rect">
            <a:avLst/>
          </a:prstGeom>
          <a:noFill/>
        </p:spPr>
        <p:txBody>
          <a:bodyPr wrap="square">
            <a:spAutoFit/>
          </a:bodyPr>
          <a:lstStyle/>
          <a:p>
            <a:r>
              <a:rPr lang="zh-CN" altLang="en-US" sz="2400" b="1" dirty="0">
                <a:latin typeface="Calibri" panose="020F0502020204030204" pitchFamily="34" charset="0"/>
                <a:cs typeface="Calibri" panose="020F0502020204030204" pitchFamily="34" charset="0"/>
              </a:rPr>
              <a:t>with its head tilted to one side 歪着脑袋</a:t>
            </a:r>
            <a:endParaRPr lang="zh-CN" altLang="en-US" sz="2400" b="1"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as if listening carefully 仿佛在认真倾听</a:t>
            </a:r>
            <a:endParaRPr lang="zh-CN" altLang="en-US" sz="2400" b="1"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with a look of curiosity 带着好奇的神情</a:t>
            </a:r>
            <a:endParaRPr lang="zh-CN" altLang="en-US" sz="2400" b="1"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trembling slightly with fear 因害怕而微微发抖</a:t>
            </a:r>
            <a:endParaRPr lang="zh-CN" altLang="en-US" sz="2400" b="1"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full of life and energy 充满生机与活力</a:t>
            </a:r>
            <a:endParaRPr lang="zh-CN" altLang="en-US" sz="2400" b="1" dirty="0">
              <a:latin typeface="Calibri" panose="020F0502020204030204" pitchFamily="34" charset="0"/>
              <a:cs typeface="Calibri" panose="020F050202020403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07818" y="0"/>
            <a:ext cx="8285018" cy="7017306"/>
          </a:xfrm>
          <a:prstGeom prst="rect">
            <a:avLst/>
          </a:prstGeom>
          <a:noFill/>
        </p:spPr>
        <p:txBody>
          <a:bodyPr wrap="square">
            <a:spAutoFit/>
          </a:bodyPr>
          <a:lstStyle/>
          <a:p>
            <a:pPr>
              <a:buNone/>
            </a:pPr>
            <a:r>
              <a:rPr lang="en-US" altLang="zh-CN" b="1" dirty="0">
                <a:latin typeface="Calibri" panose="020F0502020204030204" pitchFamily="34" charset="0"/>
                <a:cs typeface="Calibri" panose="020F0502020204030204" pitchFamily="34" charset="0"/>
              </a:rPr>
              <a:t>1. </a:t>
            </a:r>
            <a:r>
              <a:rPr lang="zh-CN" altLang="en-US" b="1" dirty="0">
                <a:latin typeface="Calibri" panose="020F0502020204030204" pitchFamily="34" charset="0"/>
                <a:cs typeface="Calibri" panose="020F0502020204030204" pitchFamily="34" charset="0"/>
              </a:rPr>
              <a:t>森林</a:t>
            </a:r>
            <a:r>
              <a:rPr lang="en-US" altLang="zh-CN" b="1" dirty="0">
                <a:latin typeface="Calibri" panose="020F0502020204030204" pitchFamily="34" charset="0"/>
                <a:cs typeface="Calibri" panose="020F0502020204030204" pitchFamily="34" charset="0"/>
              </a:rPr>
              <a:t>/</a:t>
            </a:r>
            <a:r>
              <a:rPr lang="zh-CN" altLang="en-US" b="1" dirty="0">
                <a:latin typeface="Calibri" panose="020F0502020204030204" pitchFamily="34" charset="0"/>
                <a:cs typeface="Calibri" panose="020F0502020204030204" pitchFamily="34" charset="0"/>
              </a:rPr>
              <a:t>树木</a:t>
            </a:r>
            <a:endParaRPr lang="zh-CN" altLang="en-US"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dense woods</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茂密的树林 </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towering trees</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高耸的树木 </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a shaded forest</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阴翳的森林 </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the leafy canopy</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树冠 </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the rough bark</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粗糙的树皮 </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moss-covered trunk</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长满青苔的树干 </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sun-dappled ground</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洒满斑驳阳光的地面 </a:t>
            </a:r>
            <a:endParaRPr lang="zh-CN" altLang="en-US" dirty="0">
              <a:latin typeface="Calibri" panose="020F0502020204030204" pitchFamily="34" charset="0"/>
              <a:cs typeface="Calibri" panose="020F0502020204030204" pitchFamily="34" charset="0"/>
            </a:endParaRPr>
          </a:p>
          <a:p>
            <a:pPr>
              <a:buNone/>
            </a:pPr>
            <a:r>
              <a:rPr lang="en-US" altLang="zh-CN" b="1" dirty="0">
                <a:latin typeface="Calibri" panose="020F0502020204030204" pitchFamily="34" charset="0"/>
                <a:cs typeface="Calibri" panose="020F0502020204030204" pitchFamily="34" charset="0"/>
              </a:rPr>
              <a:t>2. </a:t>
            </a:r>
            <a:r>
              <a:rPr lang="zh-CN" altLang="en-US" b="1" dirty="0">
                <a:latin typeface="Calibri" panose="020F0502020204030204" pitchFamily="34" charset="0"/>
                <a:cs typeface="Calibri" panose="020F0502020204030204" pitchFamily="34" charset="0"/>
              </a:rPr>
              <a:t>风和空气</a:t>
            </a:r>
            <a:endParaRPr lang="zh-CN" altLang="en-US"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a gentle breeze</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和风 </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the cool morning air</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清晨凉爽的空气 </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the crisp air</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清新的空气 </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leaves rustling in the wind</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树叶在风中沙沙作响 </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the wind whispered through the trees</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风穿林而过，轻声低语 </a:t>
            </a:r>
            <a:endParaRPr lang="zh-CN" altLang="en-US" dirty="0">
              <a:latin typeface="Calibri" panose="020F0502020204030204" pitchFamily="34" charset="0"/>
              <a:cs typeface="Calibri" panose="020F0502020204030204" pitchFamily="34" charset="0"/>
            </a:endParaRPr>
          </a:p>
          <a:p>
            <a:pPr>
              <a:buNone/>
            </a:pPr>
            <a:r>
              <a:rPr lang="en-US" altLang="zh-CN" b="1" dirty="0">
                <a:latin typeface="Calibri" panose="020F0502020204030204" pitchFamily="34" charset="0"/>
                <a:cs typeface="Calibri" panose="020F0502020204030204" pitchFamily="34" charset="0"/>
              </a:rPr>
              <a:t>3. </a:t>
            </a:r>
            <a:r>
              <a:rPr lang="zh-CN" altLang="en-US" b="1" dirty="0">
                <a:latin typeface="Calibri" panose="020F0502020204030204" pitchFamily="34" charset="0"/>
                <a:cs typeface="Calibri" panose="020F0502020204030204" pitchFamily="34" charset="0"/>
              </a:rPr>
              <a:t>天空和光线</a:t>
            </a:r>
            <a:endParaRPr lang="zh-CN" altLang="en-US"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golden sunlight</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金色阳光 </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soft morning light</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柔和的晨光 </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the pale blue sky</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淡蓝色的天空 </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the first light of dawn</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黎明的第一缕光 </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bathed in sunlight</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沐浴在阳光中 </a:t>
            </a:r>
            <a:endParaRPr lang="zh-CN" altLang="en-US" dirty="0">
              <a:latin typeface="Calibri" panose="020F0502020204030204" pitchFamily="34" charset="0"/>
              <a:cs typeface="Calibri" panose="020F0502020204030204" pitchFamily="34" charset="0"/>
            </a:endParaRPr>
          </a:p>
          <a:p>
            <a:pPr>
              <a:buNone/>
            </a:pPr>
            <a:r>
              <a:rPr lang="en-GB" altLang="zh-CN" b="1" dirty="0">
                <a:latin typeface="Calibri" panose="020F0502020204030204" pitchFamily="34" charset="0"/>
                <a:cs typeface="Calibri" panose="020F0502020204030204" pitchFamily="34" charset="0"/>
              </a:rPr>
              <a:t>under the shade of towering trees</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在参天大树的树荫下 </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bathed in the golden light of dawn</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沐浴在晨曦的金光中 </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with leaves rustling softly overhead</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头顶树叶轻轻作响 </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surrounded by the quiet beauty of the woods</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被森林的静谧美景环绕 </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b="1" dirty="0">
                <a:latin typeface="Calibri" panose="020F0502020204030204" pitchFamily="34" charset="0"/>
                <a:cs typeface="Calibri" panose="020F0502020204030204" pitchFamily="34" charset="0"/>
              </a:rPr>
              <a:t>the forest seemed to hold its breath</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森林仿佛屏住了呼吸</a:t>
            </a:r>
            <a:endParaRPr lang="zh-CN" altLang="en-US" dirty="0">
              <a:latin typeface="Calibri" panose="020F0502020204030204" pitchFamily="34" charset="0"/>
              <a:cs typeface="Calibri" panose="020F0502020204030204" pitchFamily="34" charset="0"/>
            </a:endParaRPr>
          </a:p>
        </p:txBody>
      </p:sp>
      <p:sp>
        <p:nvSpPr>
          <p:cNvPr id="8" name="文本框 7"/>
          <p:cNvSpPr txBox="1"/>
          <p:nvPr/>
        </p:nvSpPr>
        <p:spPr>
          <a:xfrm>
            <a:off x="5777346" y="0"/>
            <a:ext cx="6206836" cy="3477875"/>
          </a:xfrm>
          <a:prstGeom prst="rect">
            <a:avLst/>
          </a:prstGeom>
          <a:noFill/>
        </p:spPr>
        <p:txBody>
          <a:bodyPr wrap="square">
            <a:spAutoFit/>
          </a:bodyPr>
          <a:lstStyle/>
          <a:p>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burst into song 突然唱起来</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vanish into the woods 消失在树林中</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break the silence 打破寂静</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move with surprising speed 以惊人的速度移动</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full of quiet determination 带着无声的坚定</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as light as a feather 轻如羽毛</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against the backdrop of the forest 在森林的映衬下</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in perfect rhythm 以完美的节奏</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a sign of life in the still woods 静谧森林中的生命迹象</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nature’s tiny drummer 大自然的小小鼓手</a:t>
            </a:r>
            <a:endParaRPr lang="zh-CN" altLang="en-US" sz="2000" dirty="0">
              <a:latin typeface="Calibri" panose="020F0502020204030204" pitchFamily="34" charset="0"/>
              <a:cs typeface="Calibri" panose="020F0502020204030204"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46018" y="362680"/>
            <a:ext cx="10099964" cy="830997"/>
          </a:xfrm>
          <a:prstGeom prst="rect">
            <a:avLst/>
          </a:prstGeom>
          <a:noFill/>
        </p:spPr>
        <p:txBody>
          <a:bodyPr wrap="square">
            <a:spAutoFit/>
          </a:bodyPr>
          <a:lstStyle/>
          <a:p>
            <a:r>
              <a:rPr lang="en-GB" altLang="zh-CN" sz="2400" b="1" dirty="0">
                <a:latin typeface="Calibri" panose="020F0502020204030204" pitchFamily="34" charset="0"/>
                <a:cs typeface="Calibri" panose="020F0502020204030204" pitchFamily="34" charset="0"/>
              </a:rPr>
              <a:t>A little bird / woodpecker + </a:t>
            </a:r>
            <a:r>
              <a:rPr lang="zh-CN" altLang="en-US" sz="2400" b="1" dirty="0">
                <a:latin typeface="Calibri" panose="020F0502020204030204" pitchFamily="34" charset="0"/>
                <a:cs typeface="Calibri" panose="020F0502020204030204" pitchFamily="34" charset="0"/>
              </a:rPr>
              <a:t>动作</a:t>
            </a:r>
            <a:r>
              <a:rPr lang="en-US" altLang="zh-CN" sz="2400" b="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with + </a:t>
            </a:r>
            <a:r>
              <a:rPr lang="zh-CN" altLang="en-US" sz="2400" b="1" dirty="0">
                <a:latin typeface="Calibri" panose="020F0502020204030204" pitchFamily="34" charset="0"/>
                <a:cs typeface="Calibri" panose="020F0502020204030204" pitchFamily="34" charset="0"/>
              </a:rPr>
              <a:t>外形细节</a:t>
            </a:r>
            <a:r>
              <a:rPr lang="en-US" altLang="zh-CN" sz="2400" b="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Around it, </a:t>
            </a:r>
            <a:r>
              <a:rPr lang="zh-CN" altLang="en-US" sz="2400" b="1" dirty="0">
                <a:latin typeface="Calibri" panose="020F0502020204030204" pitchFamily="34" charset="0"/>
                <a:cs typeface="Calibri" panose="020F0502020204030204" pitchFamily="34" charset="0"/>
              </a:rPr>
              <a:t>环境描写</a:t>
            </a:r>
            <a:r>
              <a:rPr lang="en-US" altLang="zh-CN" sz="2400" b="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Suddenly / Meanwhile, </a:t>
            </a:r>
            <a:r>
              <a:rPr lang="zh-CN" altLang="en-US" sz="2400" b="1" dirty="0">
                <a:latin typeface="Calibri" panose="020F0502020204030204" pitchFamily="34" charset="0"/>
                <a:cs typeface="Calibri" panose="020F0502020204030204" pitchFamily="34" charset="0"/>
              </a:rPr>
              <a:t>它的声音或动作细节</a:t>
            </a:r>
            <a:r>
              <a:rPr lang="en-US" altLang="zh-CN" sz="2400" b="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making the scene + </a:t>
            </a:r>
            <a:r>
              <a:rPr lang="zh-CN" altLang="en-US" sz="2400" b="1" dirty="0">
                <a:latin typeface="Calibri" panose="020F0502020204030204" pitchFamily="34" charset="0"/>
                <a:cs typeface="Calibri" panose="020F0502020204030204" pitchFamily="34" charset="0"/>
              </a:rPr>
              <a:t>氛围总结。</a:t>
            </a:r>
            <a:endParaRPr lang="zh-CN" altLang="en-US" sz="2400" dirty="0">
              <a:latin typeface="Calibri" panose="020F0502020204030204" pitchFamily="34" charset="0"/>
              <a:cs typeface="Calibri" panose="020F0502020204030204" pitchFamily="34" charset="0"/>
            </a:endParaRPr>
          </a:p>
        </p:txBody>
      </p:sp>
      <p:sp>
        <p:nvSpPr>
          <p:cNvPr id="6" name="文本框 5"/>
          <p:cNvSpPr txBox="1"/>
          <p:nvPr/>
        </p:nvSpPr>
        <p:spPr>
          <a:xfrm>
            <a:off x="277091" y="1461297"/>
            <a:ext cx="10972800" cy="2677656"/>
          </a:xfrm>
          <a:prstGeom prst="rect">
            <a:avLst/>
          </a:prstGeom>
          <a:noFill/>
        </p:spPr>
        <p:txBody>
          <a:bodyPr wrap="square">
            <a:spAutoFit/>
          </a:bodyPr>
          <a:lstStyle/>
          <a:p>
            <a:r>
              <a:rPr lang="en-GB" altLang="zh-CN" sz="2400" b="1" dirty="0" err="1"/>
              <a:t>eg.</a:t>
            </a:r>
            <a:r>
              <a:rPr lang="en-GB" altLang="zh-CN" sz="2400" b="1" dirty="0"/>
              <a:t> A tiny woodpecker clung to the rough trunk, its sharp beak striking the bark in perfect rhythm. Around it, golden sunlight filtered through the leafy canopy, and a cool breeze whispered through the woods. Each crisp peck broke the silence, making the quiet forest feel vividly alive.</a:t>
            </a:r>
            <a:endParaRPr lang="en-GB" altLang="zh-CN" sz="2400" b="1" dirty="0"/>
          </a:p>
          <a:p>
            <a:r>
              <a:rPr lang="zh-CN" altLang="en-US" sz="2400" dirty="0"/>
              <a:t>    一只小巧的啄木鸟紧紧依附在粗糙的树干上，它那锋利的喙在树皮上有规律地啄击着。周围，金色的阳光透过繁茂的树冠洒下，一阵凉爽的微风在树林中低语。每一次清脆的啄击都打破了寂静，让这片寂静的森林显得生机勃勃。</a:t>
            </a:r>
            <a:endParaRPr lang="zh-CN" altLang="en-US" sz="2400" dirty="0"/>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86548" y="4138953"/>
            <a:ext cx="4378035" cy="25389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checkerboard(across)">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checkerboard(across)">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l="11036" t="218" r="70827" b="86179"/>
          <a:stretch>
            <a:fillRect/>
          </a:stretch>
        </p:blipFill>
        <p:spPr>
          <a:xfrm>
            <a:off x="5574765" y="5762850"/>
            <a:ext cx="932898" cy="932898"/>
          </a:xfrm>
          <a:custGeom>
            <a:avLst/>
            <a:gdLst>
              <a:gd name="csX0" fmla="*/ 466449 w 932898"/>
              <a:gd name="csY0" fmla="*/ 0 h 932898"/>
              <a:gd name="csX1" fmla="*/ 932898 w 932898"/>
              <a:gd name="csY1" fmla="*/ 466449 h 932898"/>
              <a:gd name="csX2" fmla="*/ 466449 w 932898"/>
              <a:gd name="csY2" fmla="*/ 932898 h 932898"/>
              <a:gd name="csX3" fmla="*/ 0 w 932898"/>
              <a:gd name="csY3" fmla="*/ 466449 h 932898"/>
              <a:gd name="csX4" fmla="*/ 466449 w 932898"/>
              <a:gd name="csY4" fmla="*/ 0 h 932898"/>
            </a:gdLst>
            <a:ahLst/>
            <a:cxnLst>
              <a:cxn ang="0">
                <a:pos x="csX0" y="csY0"/>
              </a:cxn>
              <a:cxn ang="0">
                <a:pos x="csX1" y="csY1"/>
              </a:cxn>
              <a:cxn ang="0">
                <a:pos x="csX2" y="csY2"/>
              </a:cxn>
              <a:cxn ang="0">
                <a:pos x="csX3" y="csY3"/>
              </a:cxn>
              <a:cxn ang="0">
                <a:pos x="csX4" y="csY4"/>
              </a:cxn>
            </a:cxnLst>
            <a:rect l="l" t="t" r="r" b="b"/>
            <a:pathLst>
              <a:path w="932898" h="932898">
                <a:moveTo>
                  <a:pt x="466449" y="0"/>
                </a:moveTo>
                <a:cubicBezTo>
                  <a:pt x="724062" y="0"/>
                  <a:pt x="932898" y="208836"/>
                  <a:pt x="932898" y="466449"/>
                </a:cubicBezTo>
                <a:cubicBezTo>
                  <a:pt x="932898" y="724062"/>
                  <a:pt x="724062" y="932898"/>
                  <a:pt x="466449" y="932898"/>
                </a:cubicBezTo>
                <a:cubicBezTo>
                  <a:pt x="208836" y="932898"/>
                  <a:pt x="0" y="724062"/>
                  <a:pt x="0" y="466449"/>
                </a:cubicBezTo>
                <a:cubicBezTo>
                  <a:pt x="0" y="208836"/>
                  <a:pt x="208836" y="0"/>
                  <a:pt x="466449" y="0"/>
                </a:cubicBezTo>
                <a:close/>
              </a:path>
            </a:pathLst>
          </a:custGeom>
        </p:spPr>
      </p:pic>
      <p:pic>
        <p:nvPicPr>
          <p:cNvPr id="75" name="图片 74"/>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67692" t="1804" r="14171" b="84593"/>
          <a:stretch>
            <a:fillRect/>
          </a:stretch>
        </p:blipFill>
        <p:spPr>
          <a:xfrm>
            <a:off x="10327326" y="5108008"/>
            <a:ext cx="618399" cy="618399"/>
          </a:xfrm>
          <a:custGeom>
            <a:avLst/>
            <a:gdLst>
              <a:gd name="csX0" fmla="*/ 466449 w 932898"/>
              <a:gd name="csY0" fmla="*/ 0 h 932898"/>
              <a:gd name="csX1" fmla="*/ 932898 w 932898"/>
              <a:gd name="csY1" fmla="*/ 466449 h 932898"/>
              <a:gd name="csX2" fmla="*/ 466449 w 932898"/>
              <a:gd name="csY2" fmla="*/ 932898 h 932898"/>
              <a:gd name="csX3" fmla="*/ 0 w 932898"/>
              <a:gd name="csY3" fmla="*/ 466449 h 932898"/>
              <a:gd name="csX4" fmla="*/ 466449 w 932898"/>
              <a:gd name="csY4" fmla="*/ 0 h 932898"/>
            </a:gdLst>
            <a:ahLst/>
            <a:cxnLst>
              <a:cxn ang="0">
                <a:pos x="csX0" y="csY0"/>
              </a:cxn>
              <a:cxn ang="0">
                <a:pos x="csX1" y="csY1"/>
              </a:cxn>
              <a:cxn ang="0">
                <a:pos x="csX2" y="csY2"/>
              </a:cxn>
              <a:cxn ang="0">
                <a:pos x="csX3" y="csY3"/>
              </a:cxn>
              <a:cxn ang="0">
                <a:pos x="csX4" y="csY4"/>
              </a:cxn>
            </a:cxnLst>
            <a:rect l="l" t="t" r="r" b="b"/>
            <a:pathLst>
              <a:path w="932898" h="932898">
                <a:moveTo>
                  <a:pt x="466449" y="0"/>
                </a:moveTo>
                <a:cubicBezTo>
                  <a:pt x="724062" y="0"/>
                  <a:pt x="932898" y="208836"/>
                  <a:pt x="932898" y="466449"/>
                </a:cubicBezTo>
                <a:cubicBezTo>
                  <a:pt x="932898" y="724062"/>
                  <a:pt x="724062" y="932898"/>
                  <a:pt x="466449" y="932898"/>
                </a:cubicBezTo>
                <a:cubicBezTo>
                  <a:pt x="208836" y="932898"/>
                  <a:pt x="0" y="724062"/>
                  <a:pt x="0" y="466449"/>
                </a:cubicBezTo>
                <a:cubicBezTo>
                  <a:pt x="0" y="208836"/>
                  <a:pt x="208836" y="0"/>
                  <a:pt x="466449" y="0"/>
                </a:cubicBezTo>
                <a:close/>
              </a:path>
            </a:pathLst>
          </a:custGeom>
        </p:spPr>
      </p:pic>
      <p:pic>
        <p:nvPicPr>
          <p:cNvPr id="77" name="图片 76"/>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51734" t="3351" r="33409" b="85507"/>
          <a:stretch>
            <a:fillRect/>
          </a:stretch>
        </p:blipFill>
        <p:spPr>
          <a:xfrm>
            <a:off x="10254456" y="3154881"/>
            <a:ext cx="764140" cy="764140"/>
          </a:xfrm>
          <a:custGeom>
            <a:avLst/>
            <a:gdLst>
              <a:gd name="csX0" fmla="*/ 382070 w 764140"/>
              <a:gd name="csY0" fmla="*/ 0 h 764140"/>
              <a:gd name="csX1" fmla="*/ 764140 w 764140"/>
              <a:gd name="csY1" fmla="*/ 382070 h 764140"/>
              <a:gd name="csX2" fmla="*/ 382070 w 764140"/>
              <a:gd name="csY2" fmla="*/ 764140 h 764140"/>
              <a:gd name="csX3" fmla="*/ 0 w 764140"/>
              <a:gd name="csY3" fmla="*/ 382070 h 764140"/>
              <a:gd name="csX4" fmla="*/ 382070 w 764140"/>
              <a:gd name="csY4" fmla="*/ 0 h 764140"/>
            </a:gdLst>
            <a:ahLst/>
            <a:cxnLst>
              <a:cxn ang="0">
                <a:pos x="csX0" y="csY0"/>
              </a:cxn>
              <a:cxn ang="0">
                <a:pos x="csX1" y="csY1"/>
              </a:cxn>
              <a:cxn ang="0">
                <a:pos x="csX2" y="csY2"/>
              </a:cxn>
              <a:cxn ang="0">
                <a:pos x="csX3" y="csY3"/>
              </a:cxn>
              <a:cxn ang="0">
                <a:pos x="csX4" y="csY4"/>
              </a:cxn>
            </a:cxnLst>
            <a:rect l="l" t="t" r="r" b="b"/>
            <a:pathLst>
              <a:path w="764140" h="764140">
                <a:moveTo>
                  <a:pt x="382070" y="0"/>
                </a:moveTo>
                <a:cubicBezTo>
                  <a:pt x="593081" y="0"/>
                  <a:pt x="764140" y="171059"/>
                  <a:pt x="764140" y="382070"/>
                </a:cubicBezTo>
                <a:cubicBezTo>
                  <a:pt x="764140" y="593081"/>
                  <a:pt x="593081" y="764140"/>
                  <a:pt x="382070" y="764140"/>
                </a:cubicBezTo>
                <a:cubicBezTo>
                  <a:pt x="171059" y="764140"/>
                  <a:pt x="0" y="593081"/>
                  <a:pt x="0" y="382070"/>
                </a:cubicBezTo>
                <a:cubicBezTo>
                  <a:pt x="0" y="171059"/>
                  <a:pt x="171059" y="0"/>
                  <a:pt x="382070" y="0"/>
                </a:cubicBezTo>
                <a:close/>
              </a:path>
            </a:pathLst>
          </a:custGeom>
        </p:spPr>
      </p:pic>
      <p:pic>
        <p:nvPicPr>
          <p:cNvPr id="81" name="图片 80"/>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00000" t="12670" r="-686" b="82711"/>
          <a:stretch>
            <a:fillRect/>
          </a:stretch>
        </p:blipFill>
        <p:spPr>
          <a:xfrm>
            <a:off x="9814893" y="1510635"/>
            <a:ext cx="35269" cy="316760"/>
          </a:xfrm>
          <a:custGeom>
            <a:avLst/>
            <a:gdLst>
              <a:gd name="csX0" fmla="*/ 0 w 35269"/>
              <a:gd name="csY0" fmla="*/ 0 h 316760"/>
              <a:gd name="csX1" fmla="*/ 5244 w 35269"/>
              <a:gd name="csY1" fmla="*/ 9661 h 316760"/>
              <a:gd name="csX2" fmla="*/ 35269 w 35269"/>
              <a:gd name="csY2" fmla="*/ 158380 h 316760"/>
              <a:gd name="csX3" fmla="*/ 5244 w 35269"/>
              <a:gd name="csY3" fmla="*/ 307099 h 316760"/>
              <a:gd name="csX4" fmla="*/ 0 w 35269"/>
              <a:gd name="csY4" fmla="*/ 316760 h 316760"/>
              <a:gd name="csX5" fmla="*/ 0 w 35269"/>
              <a:gd name="csY5" fmla="*/ 0 h 316760"/>
            </a:gdLst>
            <a:ahLst/>
            <a:cxnLst>
              <a:cxn ang="0">
                <a:pos x="csX0" y="csY0"/>
              </a:cxn>
              <a:cxn ang="0">
                <a:pos x="csX1" y="csY1"/>
              </a:cxn>
              <a:cxn ang="0">
                <a:pos x="csX2" y="csY2"/>
              </a:cxn>
              <a:cxn ang="0">
                <a:pos x="csX3" y="csY3"/>
              </a:cxn>
              <a:cxn ang="0">
                <a:pos x="csX4" y="csY4"/>
              </a:cxn>
              <a:cxn ang="0">
                <a:pos x="csX5" y="csY5"/>
              </a:cxn>
            </a:cxnLst>
            <a:rect l="l" t="t" r="r" b="b"/>
            <a:pathLst>
              <a:path w="35269" h="316760">
                <a:moveTo>
                  <a:pt x="0" y="0"/>
                </a:moveTo>
                <a:lnTo>
                  <a:pt x="5244" y="9661"/>
                </a:lnTo>
                <a:cubicBezTo>
                  <a:pt x="24578" y="55372"/>
                  <a:pt x="35269" y="105627"/>
                  <a:pt x="35269" y="158380"/>
                </a:cubicBezTo>
                <a:cubicBezTo>
                  <a:pt x="35269" y="211133"/>
                  <a:pt x="24578" y="261389"/>
                  <a:pt x="5244" y="307099"/>
                </a:cubicBezTo>
                <a:lnTo>
                  <a:pt x="0" y="316760"/>
                </a:lnTo>
                <a:lnTo>
                  <a:pt x="0" y="0"/>
                </a:lnTo>
                <a:close/>
              </a:path>
            </a:pathLst>
          </a:custGeom>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40148" y="3536951"/>
            <a:ext cx="5266994" cy="344993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40147" y="0"/>
            <a:ext cx="5266994" cy="3429000"/>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184859" y="2107915"/>
            <a:ext cx="6105644" cy="1569660"/>
          </a:xfrm>
          <a:prstGeom prst="rect">
            <a:avLst/>
          </a:prstGeom>
          <a:solidFill>
            <a:schemeClr val="bg1"/>
          </a:solidFill>
        </p:spPr>
        <p:txBody>
          <a:bodyPr wrap="square">
            <a:spAutoFit/>
          </a:bodyPr>
          <a:lstStyle/>
          <a:p>
            <a:r>
              <a:rPr lang="en-GB" altLang="zh-CN" sz="2400" dirty="0">
                <a:latin typeface="Calibri" panose="020F0502020204030204" pitchFamily="34" charset="0"/>
                <a:cs typeface="Calibri" panose="020F0502020204030204" pitchFamily="34" charset="0"/>
              </a:rPr>
              <a:t>The main idea of the passage is that </a:t>
            </a:r>
            <a:r>
              <a:rPr lang="en-GB" altLang="zh-CN" sz="2400" b="1" dirty="0">
                <a:latin typeface="Calibri" panose="020F0502020204030204" pitchFamily="34" charset="0"/>
                <a:cs typeface="Calibri" panose="020F0502020204030204" pitchFamily="34" charset="0"/>
              </a:rPr>
              <a:t>embedded AI</a:t>
            </a:r>
            <a:r>
              <a:rPr lang="en-GB" altLang="zh-CN" sz="2400" dirty="0">
                <a:latin typeface="Calibri" panose="020F0502020204030204" pitchFamily="34" charset="0"/>
                <a:cs typeface="Calibri" panose="020F0502020204030204" pitchFamily="34" charset="0"/>
              </a:rPr>
              <a:t>—the integration of AI with physical objects like robots—is transforming various industries and daily life. </a:t>
            </a:r>
            <a:endParaRPr lang="zh-CN" altLang="en-US" sz="2400" dirty="0">
              <a:latin typeface="Calibri" panose="020F0502020204030204" pitchFamily="34" charset="0"/>
              <a:cs typeface="Calibri" panose="020F050202020403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p:cNvSpPr txBox="1">
            <a:spLocks noGrp="1"/>
          </p:cNvSpPr>
          <p:nvPr>
            <p:ph type="body" sz="quarter" idx="10"/>
          </p:nvPr>
        </p:nvSpPr>
        <p:spPr>
          <a:xfrm>
            <a:off x="1188085" y="505758"/>
            <a:ext cx="5523545" cy="535531"/>
          </a:xfrm>
          <a:noFill/>
        </p:spPr>
        <p:txBody>
          <a:bodyPr wrap="square">
            <a:spAutoFit/>
          </a:bodyPr>
          <a:lstStyle/>
          <a:p>
            <a:r>
              <a:rPr lang="en-US" altLang="zh-CN" dirty="0"/>
              <a:t>Gap</a:t>
            </a:r>
            <a:r>
              <a:rPr lang="zh-CN" altLang="en-US" dirty="0"/>
              <a:t> </a:t>
            </a:r>
            <a:r>
              <a:rPr lang="en-US" altLang="zh-CN" dirty="0"/>
              <a:t>filling</a:t>
            </a:r>
            <a:endParaRPr lang="zh-CN" altLang="en-US" dirty="0"/>
          </a:p>
        </p:txBody>
      </p:sp>
      <p:sp>
        <p:nvSpPr>
          <p:cNvPr id="16" name="文本框 15"/>
          <p:cNvSpPr txBox="1"/>
          <p:nvPr/>
        </p:nvSpPr>
        <p:spPr>
          <a:xfrm>
            <a:off x="228601" y="1041289"/>
            <a:ext cx="11508128" cy="6093976"/>
          </a:xfrm>
          <a:prstGeom prst="rect">
            <a:avLst/>
          </a:prstGeom>
          <a:noFill/>
        </p:spPr>
        <p:txBody>
          <a:bodyPr wrap="square">
            <a:spAutoFit/>
          </a:bodyPr>
          <a:lstStyle/>
          <a:p>
            <a:pPr lvl="0">
              <a:lnSpc>
                <a:spcPts val="2580"/>
              </a:lnSpc>
            </a:pPr>
            <a:r>
              <a:rPr lang="en-US" altLang="zh-CN" sz="2400" b="1" dirty="0">
                <a:latin typeface="Calibri" panose="020F0502020204030204" pitchFamily="34" charset="0"/>
                <a:cs typeface="Calibri" panose="020F0502020204030204" pitchFamily="34" charset="0"/>
              </a:rPr>
              <a:t>1. be located in= be situated in= lie in 	</a:t>
            </a:r>
            <a:r>
              <a:rPr lang="zh-CN" altLang="en-US" sz="2400" b="1" dirty="0">
                <a:latin typeface="Calibri" panose="020F0502020204030204" pitchFamily="34" charset="0"/>
                <a:cs typeface="Calibri" panose="020F0502020204030204" pitchFamily="34" charset="0"/>
              </a:rPr>
              <a:t>位于</a:t>
            </a:r>
            <a:endParaRPr lang="zh-CN" altLang="en-US" sz="2400" b="1" dirty="0">
              <a:latin typeface="Calibri" panose="020F0502020204030204" pitchFamily="34" charset="0"/>
              <a:cs typeface="Calibri" panose="020F0502020204030204" pitchFamily="34" charset="0"/>
            </a:endParaRPr>
          </a:p>
          <a:p>
            <a:pPr marL="0" lvl="0" indent="0" defTabSz="914400">
              <a:lnSpc>
                <a:spcPts val="2580"/>
              </a:lnSpc>
              <a:spcBef>
                <a:spcPts val="0"/>
              </a:spcBef>
              <a:buNone/>
            </a:pPr>
            <a:r>
              <a:rPr lang="en-US" altLang="zh-CN" sz="2400" b="1" dirty="0">
                <a:latin typeface="Calibri" panose="020F0502020204030204" pitchFamily="34" charset="0"/>
                <a:cs typeface="Calibri" panose="020F0502020204030204" pitchFamily="34" charset="0"/>
              </a:rPr>
              <a:t>2. transition n/ </a:t>
            </a:r>
            <a:r>
              <a:rPr lang="en-US" altLang="zh-CN" sz="2400" b="1" dirty="0" err="1">
                <a:latin typeface="Calibri" panose="020F0502020204030204" pitchFamily="34" charset="0"/>
                <a:cs typeface="Calibri" panose="020F0502020204030204" pitchFamily="34" charset="0"/>
              </a:rPr>
              <a:t>vt</a:t>
            </a:r>
            <a:r>
              <a:rPr lang="en-US" altLang="zh-CN" sz="2400" b="1" dirty="0">
                <a:latin typeface="Calibri" panose="020F0502020204030204" pitchFamily="34" charset="0"/>
                <a:cs typeface="Calibri" panose="020F0502020204030204" pitchFamily="34" charset="0"/>
              </a:rPr>
              <a:t>/ vi  			</a:t>
            </a:r>
            <a:r>
              <a:rPr lang="zh-CN" altLang="en-US" sz="2400" b="1" dirty="0">
                <a:latin typeface="Calibri" panose="020F0502020204030204" pitchFamily="34" charset="0"/>
                <a:cs typeface="Calibri" panose="020F0502020204030204" pitchFamily="34" charset="0"/>
              </a:rPr>
              <a:t>过渡；变迁</a:t>
            </a:r>
            <a:endParaRPr lang="en-US" altLang="zh-CN" sz="2400" b="1" dirty="0">
              <a:latin typeface="Calibri" panose="020F0502020204030204" pitchFamily="34" charset="0"/>
              <a:cs typeface="Calibri" panose="020F0502020204030204" pitchFamily="34" charset="0"/>
            </a:endParaRPr>
          </a:p>
          <a:p>
            <a:pPr lvl="0">
              <a:lnSpc>
                <a:spcPts val="2580"/>
              </a:lnSpc>
            </a:pPr>
            <a:r>
              <a:rPr lang="en-GB" altLang="zh-CN" sz="2400" b="1" dirty="0">
                <a:solidFill>
                  <a:srgbClr val="FF0000"/>
                </a:solidFill>
                <a:latin typeface="Calibri" panose="020F0502020204030204" pitchFamily="34" charset="0"/>
                <a:cs typeface="Calibri" panose="020F0502020204030204" pitchFamily="34" charset="0"/>
              </a:rPr>
              <a:t>~ (from </a:t>
            </a:r>
            <a:r>
              <a:rPr lang="en-GB" altLang="zh-CN" sz="2400" b="1" dirty="0" err="1">
                <a:solidFill>
                  <a:srgbClr val="FF0000"/>
                </a:solidFill>
                <a:latin typeface="Calibri" panose="020F0502020204030204" pitchFamily="34" charset="0"/>
                <a:cs typeface="Calibri" panose="020F0502020204030204" pitchFamily="34" charset="0"/>
              </a:rPr>
              <a:t>sth</a:t>
            </a:r>
            <a:r>
              <a:rPr lang="en-GB" altLang="zh-CN" sz="2400" b="1" dirty="0">
                <a:solidFill>
                  <a:srgbClr val="FF0000"/>
                </a:solidFill>
                <a:latin typeface="Calibri" panose="020F0502020204030204" pitchFamily="34" charset="0"/>
                <a:cs typeface="Calibri" panose="020F0502020204030204" pitchFamily="34" charset="0"/>
              </a:rPr>
              <a:t>) (to </a:t>
            </a:r>
            <a:r>
              <a:rPr lang="en-GB" altLang="zh-CN" sz="2400" b="1" dirty="0" err="1">
                <a:solidFill>
                  <a:srgbClr val="FF0000"/>
                </a:solidFill>
                <a:latin typeface="Calibri" panose="020F0502020204030204" pitchFamily="34" charset="0"/>
                <a:cs typeface="Calibri" panose="020F0502020204030204" pitchFamily="34" charset="0"/>
              </a:rPr>
              <a:t>sth</a:t>
            </a:r>
            <a:r>
              <a:rPr lang="en-GB" altLang="zh-CN" sz="2400" b="1" dirty="0">
                <a:solidFill>
                  <a:srgbClr val="FF0000"/>
                </a:solidFill>
                <a:latin typeface="Calibri" panose="020F0502020204030204" pitchFamily="34" charset="0"/>
                <a:cs typeface="Calibri" panose="020F0502020204030204" pitchFamily="34" charset="0"/>
              </a:rPr>
              <a:t>)~ (between A and B) </a:t>
            </a:r>
            <a:r>
              <a:rPr lang="en-GB" altLang="zh-CN" sz="2400" b="1" dirty="0">
                <a:latin typeface="Calibri" panose="020F0502020204030204" pitchFamily="34" charset="0"/>
                <a:cs typeface="Calibri" panose="020F0502020204030204" pitchFamily="34" charset="0"/>
              </a:rPr>
              <a:t>the process or a period of changing from one state or condition to another			</a:t>
            </a:r>
            <a:r>
              <a:rPr lang="zh-CN" altLang="en-US" sz="2400" b="1" dirty="0">
                <a:latin typeface="Calibri" panose="020F0502020204030204" pitchFamily="34" charset="0"/>
                <a:cs typeface="Calibri" panose="020F0502020204030204" pitchFamily="34" charset="0"/>
              </a:rPr>
              <a:t>过渡；转变；变革；变迁</a:t>
            </a:r>
            <a:endParaRPr lang="zh-CN" altLang="en-US" sz="2400" b="1" dirty="0">
              <a:latin typeface="Calibri" panose="020F0502020204030204" pitchFamily="34" charset="0"/>
              <a:cs typeface="Calibri" panose="020F0502020204030204" pitchFamily="34" charset="0"/>
            </a:endParaRPr>
          </a:p>
          <a:p>
            <a:pPr marL="0" lvl="0" indent="0" defTabSz="914400">
              <a:lnSpc>
                <a:spcPts val="2580"/>
              </a:lnSpc>
              <a:spcBef>
                <a:spcPts val="0"/>
              </a:spcBef>
              <a:buNone/>
            </a:pPr>
            <a:r>
              <a:rPr lang="zh-CN" altLang="en-US" sz="2400" b="1" dirty="0">
                <a:latin typeface="Calibri" panose="020F0502020204030204" pitchFamily="34" charset="0"/>
                <a:cs typeface="Calibri" panose="020F0502020204030204" pitchFamily="34" charset="0"/>
              </a:rPr>
              <a:t> </a:t>
            </a:r>
            <a:r>
              <a:rPr lang="en-US" altLang="zh-CN" sz="2400" b="1" dirty="0">
                <a:latin typeface="Calibri" panose="020F0502020204030204" pitchFamily="34" charset="0"/>
                <a:cs typeface="Calibri" panose="020F0502020204030204" pitchFamily="34" charset="0"/>
              </a:rPr>
              <a:t> transitioning from fossil fuels to renewable energy 	</a:t>
            </a:r>
            <a:r>
              <a:rPr lang="zh-CN" altLang="en-US" sz="2400" b="1" dirty="0">
                <a:latin typeface="Calibri" panose="020F0502020204030204" pitchFamily="34" charset="0"/>
                <a:cs typeface="Calibri" panose="020F0502020204030204" pitchFamily="34" charset="0"/>
              </a:rPr>
              <a:t>从化石燃料转向可再生能源</a:t>
            </a:r>
            <a:endParaRPr lang="zh-CN" altLang="en-US" sz="2400" b="1" dirty="0">
              <a:latin typeface="Calibri" panose="020F0502020204030204" pitchFamily="34" charset="0"/>
              <a:cs typeface="Calibri" panose="020F0502020204030204" pitchFamily="34" charset="0"/>
            </a:endParaRPr>
          </a:p>
          <a:p>
            <a:pPr marL="0" lvl="0" indent="0" defTabSz="914400">
              <a:lnSpc>
                <a:spcPts val="2580"/>
              </a:lnSpc>
              <a:spcBef>
                <a:spcPts val="0"/>
              </a:spcBef>
              <a:buNone/>
            </a:pPr>
            <a:r>
              <a:rPr lang="zh-CN" altLang="en-US" sz="2400" b="1" dirty="0">
                <a:latin typeface="Calibri" panose="020F0502020204030204" pitchFamily="34" charset="0"/>
                <a:cs typeface="Calibri" panose="020F0502020204030204" pitchFamily="34" charset="0"/>
              </a:rPr>
              <a:t> </a:t>
            </a:r>
            <a:r>
              <a:rPr lang="en-US" altLang="zh-CN" sz="2400" b="1" dirty="0">
                <a:latin typeface="Calibri" panose="020F0502020204030204" pitchFamily="34" charset="0"/>
                <a:cs typeface="Calibri" panose="020F0502020204030204" pitchFamily="34" charset="0"/>
              </a:rPr>
              <a:t> a smooth transition 				</a:t>
            </a:r>
            <a:r>
              <a:rPr lang="zh-CN" altLang="en-US" sz="2400" b="1" dirty="0">
                <a:latin typeface="Calibri" panose="020F0502020204030204" pitchFamily="34" charset="0"/>
                <a:cs typeface="Calibri" panose="020F0502020204030204" pitchFamily="34" charset="0"/>
              </a:rPr>
              <a:t>顺利的过渡</a:t>
            </a:r>
            <a:endParaRPr lang="zh-CN" altLang="en-US" sz="2400" b="1" dirty="0">
              <a:latin typeface="Calibri" panose="020F0502020204030204" pitchFamily="34" charset="0"/>
              <a:cs typeface="Calibri" panose="020F0502020204030204" pitchFamily="34" charset="0"/>
            </a:endParaRPr>
          </a:p>
          <a:p>
            <a:pPr marL="0" lvl="0" indent="0" defTabSz="914400">
              <a:lnSpc>
                <a:spcPts val="2580"/>
              </a:lnSpc>
              <a:spcBef>
                <a:spcPts val="0"/>
              </a:spcBef>
              <a:buNone/>
            </a:pPr>
            <a:r>
              <a:rPr lang="en-US" altLang="zh-CN" sz="2400" b="1" dirty="0">
                <a:latin typeface="Calibri" panose="020F0502020204030204" pitchFamily="34" charset="0"/>
                <a:cs typeface="Calibri" panose="020F0502020204030204" pitchFamily="34" charset="0"/>
              </a:rPr>
              <a:t>3. a game-changing technology 		</a:t>
            </a:r>
            <a:r>
              <a:rPr lang="zh-CN" altLang="en-US" sz="2400" b="1" dirty="0">
                <a:latin typeface="Calibri" panose="020F0502020204030204" pitchFamily="34" charset="0"/>
                <a:cs typeface="Calibri" panose="020F0502020204030204" pitchFamily="34" charset="0"/>
              </a:rPr>
              <a:t>一项颠覆性的 </a:t>
            </a:r>
            <a:endParaRPr lang="en-US" altLang="zh-CN" sz="2400" b="1" dirty="0">
              <a:latin typeface="Calibri" panose="020F0502020204030204" pitchFamily="34" charset="0"/>
              <a:cs typeface="Calibri" panose="020F0502020204030204" pitchFamily="34" charset="0"/>
            </a:endParaRPr>
          </a:p>
          <a:p>
            <a:pPr lvl="0">
              <a:lnSpc>
                <a:spcPts val="2580"/>
              </a:lnSpc>
            </a:pPr>
            <a:r>
              <a:rPr lang="en-US" altLang="zh-CN" sz="2400" b="1" dirty="0">
                <a:latin typeface="Calibri" panose="020F0502020204030204" pitchFamily="34" charset="0"/>
                <a:cs typeface="Calibri" panose="020F0502020204030204" pitchFamily="34" charset="0"/>
              </a:rPr>
              <a:t>4. in industrial and agricultural settings	</a:t>
            </a:r>
            <a:r>
              <a:rPr lang="zh-CN" altLang="en-US" sz="2400" b="1" dirty="0">
                <a:latin typeface="Calibri" panose="020F0502020204030204" pitchFamily="34" charset="0"/>
                <a:cs typeface="Calibri" panose="020F0502020204030204" pitchFamily="34" charset="0"/>
              </a:rPr>
              <a:t>在工业和农业领域中</a:t>
            </a:r>
            <a:endParaRPr lang="en-US" altLang="zh-CN" sz="2400" dirty="0">
              <a:latin typeface="Times New Roman" panose="02020603050405020304" pitchFamily="18" charset="0"/>
            </a:endParaRPr>
          </a:p>
          <a:p>
            <a:pPr lvl="0">
              <a:lnSpc>
                <a:spcPts val="2580"/>
              </a:lnSpc>
            </a:pPr>
            <a:r>
              <a:rPr lang="en-US" altLang="zh-CN" sz="2400" b="1" dirty="0">
                <a:latin typeface="Calibri" panose="020F0502020204030204" pitchFamily="34" charset="0"/>
                <a:cs typeface="Calibri" panose="020F0502020204030204" pitchFamily="34" charset="0"/>
              </a:rPr>
              <a:t>5. dramatically enhance operational efficiency	</a:t>
            </a:r>
            <a:r>
              <a:rPr lang="zh-CN" altLang="en-US" sz="2400" b="1" dirty="0">
                <a:latin typeface="Calibri" panose="020F0502020204030204" pitchFamily="34" charset="0"/>
                <a:cs typeface="Calibri" panose="020F0502020204030204" pitchFamily="34" charset="0"/>
              </a:rPr>
              <a:t>显著提高运营效率</a:t>
            </a:r>
            <a:endParaRPr lang="en-US" altLang="zh-CN" sz="2400" b="1" dirty="0">
              <a:latin typeface="Calibri" panose="020F0502020204030204" pitchFamily="34" charset="0"/>
              <a:cs typeface="Calibri" panose="020F0502020204030204" pitchFamily="34" charset="0"/>
            </a:endParaRPr>
          </a:p>
          <a:p>
            <a:pPr lvl="0">
              <a:lnSpc>
                <a:spcPts val="2580"/>
              </a:lnSpc>
            </a:pPr>
            <a:r>
              <a:rPr lang="en-US" altLang="zh-CN" sz="2400" b="1" dirty="0">
                <a:latin typeface="Calibri" panose="020F0502020204030204" pitchFamily="34" charset="0"/>
                <a:cs typeface="Calibri" panose="020F0502020204030204" pitchFamily="34" charset="0"/>
              </a:rPr>
              <a:t>6. for homes and healthcare sectors		</a:t>
            </a:r>
            <a:r>
              <a:rPr lang="zh-CN" altLang="en-US" sz="2400" b="1" dirty="0">
                <a:latin typeface="Calibri" panose="020F0502020204030204" pitchFamily="34" charset="0"/>
                <a:cs typeface="Calibri" panose="020F0502020204030204" pitchFamily="34" charset="0"/>
              </a:rPr>
              <a:t>对于住宅和医疗保健领域</a:t>
            </a:r>
            <a:endParaRPr lang="en-US" altLang="zh-CN" sz="2400" b="1" dirty="0">
              <a:latin typeface="Calibri" panose="020F0502020204030204" pitchFamily="34" charset="0"/>
              <a:cs typeface="Calibri" panose="020F0502020204030204" pitchFamily="34" charset="0"/>
            </a:endParaRPr>
          </a:p>
          <a:p>
            <a:pPr lvl="0">
              <a:lnSpc>
                <a:spcPts val="2580"/>
              </a:lnSpc>
            </a:pPr>
            <a:r>
              <a:rPr lang="en-US" altLang="zh-CN" sz="2400" b="1" dirty="0">
                <a:latin typeface="Calibri" panose="020F0502020204030204" pitchFamily="34" charset="0"/>
                <a:cs typeface="Calibri" panose="020F0502020204030204" pitchFamily="34" charset="0"/>
              </a:rPr>
              <a:t>7. </a:t>
            </a:r>
            <a:r>
              <a:rPr lang="en-US" altLang="zh-CN" sz="2400" dirty="0">
                <a:solidFill>
                  <a:srgbClr val="FF0000"/>
                </a:solidFill>
                <a:latin typeface="Times New Roman" panose="02020603050405020304" pitchFamily="18" charset="0"/>
              </a:rPr>
              <a:t>embedded:</a:t>
            </a:r>
            <a:r>
              <a:rPr lang="en-US" altLang="zh-CN" sz="2400" dirty="0">
                <a:latin typeface="Times New Roman" panose="02020603050405020304" pitchFamily="18" charset="0"/>
              </a:rPr>
              <a:t> 					</a:t>
            </a:r>
            <a:r>
              <a:rPr lang="en-US" altLang="zh-CN" sz="2400" dirty="0" err="1">
                <a:latin typeface="Times New Roman" panose="02020603050405020304" pitchFamily="18" charset="0"/>
              </a:rPr>
              <a:t>植入的；嵌入的；根深蒂固的</a:t>
            </a:r>
            <a:r>
              <a:rPr lang="en-US" altLang="zh-CN" sz="2400" dirty="0">
                <a:latin typeface="Times New Roman" panose="02020603050405020304" pitchFamily="18" charset="0"/>
              </a:rPr>
              <a:t> </a:t>
            </a:r>
            <a:endParaRPr lang="en-US" altLang="zh-CN" sz="2400" dirty="0">
              <a:latin typeface="Times New Roman" panose="02020603050405020304" pitchFamily="18" charset="0"/>
            </a:endParaRPr>
          </a:p>
          <a:p>
            <a:pPr>
              <a:lnSpc>
                <a:spcPts val="2580"/>
              </a:lnSpc>
            </a:pPr>
            <a:r>
              <a:rPr lang="en-US" altLang="zh-CN" sz="2400" dirty="0">
                <a:latin typeface="Times New Roman" panose="02020603050405020304" pitchFamily="18" charset="0"/>
              </a:rPr>
              <a:t>An intense ripple of guilt deeply embedded in his heart made him unable to sleep peacefully that night/ toss and turn restlessly that night. </a:t>
            </a:r>
            <a:endParaRPr lang="en-US" altLang="zh-CN" sz="2400" dirty="0">
              <a:latin typeface="Times New Roman" panose="02020603050405020304" pitchFamily="18" charset="0"/>
            </a:endParaRPr>
          </a:p>
          <a:p>
            <a:pPr>
              <a:lnSpc>
                <a:spcPts val="2580"/>
              </a:lnSpc>
            </a:pPr>
            <a:r>
              <a:rPr lang="zh-CN" altLang="en-US" sz="2000" dirty="0">
                <a:latin typeface="Times New Roman" panose="02020603050405020304" pitchFamily="18" charset="0"/>
              </a:rPr>
              <a:t>深深埋在心底的强烈愧疚感让他那晚无法安然入睡</a:t>
            </a:r>
            <a:r>
              <a:rPr lang="en-US" altLang="zh-CN" sz="2000" dirty="0">
                <a:latin typeface="Times New Roman" panose="02020603050405020304" pitchFamily="18" charset="0"/>
              </a:rPr>
              <a:t>/ </a:t>
            </a:r>
            <a:r>
              <a:rPr lang="zh-CN" altLang="en-US" sz="2000" dirty="0">
                <a:latin typeface="Times New Roman" panose="02020603050405020304" pitchFamily="18" charset="0"/>
              </a:rPr>
              <a:t>辗转反侧。</a:t>
            </a:r>
            <a:endParaRPr lang="zh-CN" altLang="en-US" sz="2000" dirty="0">
              <a:latin typeface="Times New Roman" panose="02020603050405020304" pitchFamily="18" charset="0"/>
            </a:endParaRPr>
          </a:p>
          <a:p>
            <a:pPr lvl="0">
              <a:lnSpc>
                <a:spcPts val="2580"/>
              </a:lnSpc>
            </a:pPr>
            <a:r>
              <a:rPr lang="en-US" altLang="zh-CN" sz="2400" b="1" dirty="0">
                <a:latin typeface="Calibri" panose="020F0502020204030204" pitchFamily="34" charset="0"/>
                <a:cs typeface="Calibri" panose="020F0502020204030204" pitchFamily="34" charset="0"/>
              </a:rPr>
              <a:t>8. emerge as 					</a:t>
            </a:r>
            <a:r>
              <a:rPr lang="zh-CN" altLang="en-US" sz="2400" b="1" dirty="0">
                <a:latin typeface="Calibri" panose="020F0502020204030204" pitchFamily="34" charset="0"/>
                <a:cs typeface="Calibri" panose="020F0502020204030204" pitchFamily="34" charset="0"/>
              </a:rPr>
              <a:t>露头；显现；显露</a:t>
            </a:r>
            <a:endParaRPr lang="en-US" altLang="zh-CN" sz="2400" b="1" dirty="0">
              <a:latin typeface="Calibri" panose="020F0502020204030204" pitchFamily="34" charset="0"/>
              <a:cs typeface="Calibri" panose="020F0502020204030204" pitchFamily="34" charset="0"/>
            </a:endParaRPr>
          </a:p>
          <a:p>
            <a:pPr lvl="0">
              <a:lnSpc>
                <a:spcPts val="2580"/>
              </a:lnSpc>
            </a:pPr>
            <a:r>
              <a:rPr lang="en-US" altLang="zh-CN" sz="2400" b="1" dirty="0">
                <a:latin typeface="Calibri" panose="020F0502020204030204" pitchFamily="34" charset="0"/>
                <a:cs typeface="Calibri" panose="020F0502020204030204" pitchFamily="34" charset="0"/>
              </a:rPr>
              <a:t>She emerged from the scandal with her reputation intact.</a:t>
            </a:r>
            <a:endParaRPr lang="en-US" altLang="zh-CN" sz="2400" b="1" dirty="0">
              <a:latin typeface="Calibri" panose="020F0502020204030204" pitchFamily="34" charset="0"/>
              <a:cs typeface="Calibri" panose="020F0502020204030204" pitchFamily="34" charset="0"/>
            </a:endParaRPr>
          </a:p>
          <a:p>
            <a:pPr lvl="0">
              <a:lnSpc>
                <a:spcPts val="2580"/>
              </a:lnSpc>
            </a:pPr>
            <a:r>
              <a:rPr lang="zh-CN" altLang="en-US" sz="2400" b="1" dirty="0">
                <a:latin typeface="Calibri" panose="020F0502020204030204" pitchFamily="34" charset="0"/>
                <a:cs typeface="Calibri" panose="020F0502020204030204" pitchFamily="34" charset="0"/>
              </a:rPr>
              <a:t>丑闻过后，她安然无恙，名声丝毫未受影响。</a:t>
            </a:r>
            <a:endParaRPr lang="zh-CN" altLang="en-US" sz="2400" b="1" dirty="0">
              <a:latin typeface="Calibri" panose="020F0502020204030204" pitchFamily="34" charset="0"/>
              <a:cs typeface="Calibri" panose="020F0502020204030204" pitchFamily="34" charset="0"/>
            </a:endParaRPr>
          </a:p>
          <a:p>
            <a:pPr lvl="0">
              <a:lnSpc>
                <a:spcPts val="2580"/>
              </a:lnSpc>
            </a:pPr>
            <a:endParaRPr lang="en-US" altLang="zh-CN" sz="24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6">
                                            <p:txEl>
                                              <p:pRg st="3" end="3"/>
                                            </p:txEl>
                                          </p:spTgt>
                                        </p:tgtEl>
                                        <p:attrNameLst>
                                          <p:attrName>style.visibility</p:attrName>
                                        </p:attrNameLst>
                                      </p:cBhvr>
                                      <p:to>
                                        <p:strVal val="visible"/>
                                      </p:to>
                                    </p:set>
                                    <p:animEffect transition="in" filter="checkerboard(across)">
                                      <p:cBhvr>
                                        <p:cTn id="7" dur="500"/>
                                        <p:tgtEl>
                                          <p:spTgt spid="16">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6">
                                            <p:txEl>
                                              <p:pRg st="10" end="10"/>
                                            </p:txEl>
                                          </p:spTgt>
                                        </p:tgtEl>
                                        <p:attrNameLst>
                                          <p:attrName>style.visibility</p:attrName>
                                        </p:attrNameLst>
                                      </p:cBhvr>
                                      <p:to>
                                        <p:strVal val="visible"/>
                                      </p:to>
                                    </p:set>
                                    <p:animEffect transition="in" filter="dissolve">
                                      <p:cBhvr>
                                        <p:cTn id="12" dur="500"/>
                                        <p:tgtEl>
                                          <p:spTgt spid="16">
                                            <p:txEl>
                                              <p:pRg st="10" end="10"/>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16">
                                            <p:txEl>
                                              <p:pRg st="11" end="11"/>
                                            </p:txEl>
                                          </p:spTgt>
                                        </p:tgtEl>
                                        <p:attrNameLst>
                                          <p:attrName>style.visibility</p:attrName>
                                        </p:attrNameLst>
                                      </p:cBhvr>
                                      <p:to>
                                        <p:strVal val="visible"/>
                                      </p:to>
                                    </p:set>
                                    <p:animEffect transition="in" filter="dissolve">
                                      <p:cBhvr>
                                        <p:cTn id="15" dur="500"/>
                                        <p:tgtEl>
                                          <p:spTgt spid="16">
                                            <p:txEl>
                                              <p:pRg st="11" end="1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6">
                                            <p:txEl>
                                              <p:pRg st="14" end="14"/>
                                            </p:txEl>
                                          </p:spTgt>
                                        </p:tgtEl>
                                        <p:attrNameLst>
                                          <p:attrName>style.visibility</p:attrName>
                                        </p:attrNameLst>
                                      </p:cBhvr>
                                      <p:to>
                                        <p:strVal val="visible"/>
                                      </p:to>
                                    </p:set>
                                    <p:animEffect transition="in" filter="dissolve">
                                      <p:cBhvr>
                                        <p:cTn id="20" dur="500"/>
                                        <p:tgtEl>
                                          <p:spTgt spid="1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p:cNvSpPr txBox="1">
            <a:spLocks noGrp="1"/>
          </p:cNvSpPr>
          <p:nvPr>
            <p:ph type="body" sz="quarter" idx="10"/>
          </p:nvPr>
        </p:nvSpPr>
        <p:spPr>
          <a:xfrm>
            <a:off x="1188085" y="505758"/>
            <a:ext cx="5523545" cy="535531"/>
          </a:xfrm>
          <a:noFill/>
        </p:spPr>
        <p:txBody>
          <a:bodyPr wrap="square">
            <a:spAutoFit/>
          </a:bodyPr>
          <a:lstStyle/>
          <a:p>
            <a:r>
              <a:rPr lang="en-US" altLang="zh-CN" dirty="0"/>
              <a:t>Gap</a:t>
            </a:r>
            <a:r>
              <a:rPr lang="zh-CN" altLang="en-US" dirty="0"/>
              <a:t> </a:t>
            </a:r>
            <a:r>
              <a:rPr lang="en-US" altLang="zh-CN" dirty="0"/>
              <a:t>filling</a:t>
            </a:r>
            <a:endParaRPr lang="zh-CN" altLang="en-US" dirty="0"/>
          </a:p>
        </p:txBody>
      </p:sp>
      <p:sp>
        <p:nvSpPr>
          <p:cNvPr id="3" name="文本框 2"/>
          <p:cNvSpPr txBox="1"/>
          <p:nvPr/>
        </p:nvSpPr>
        <p:spPr>
          <a:xfrm>
            <a:off x="137449" y="1097449"/>
            <a:ext cx="11917101" cy="5760551"/>
          </a:xfrm>
          <a:prstGeom prst="rect">
            <a:avLst/>
          </a:prstGeom>
          <a:noFill/>
        </p:spPr>
        <p:txBody>
          <a:bodyPr wrap="square">
            <a:spAutoFit/>
          </a:bodyPr>
          <a:lstStyle/>
          <a:p>
            <a:pPr marL="0" lvl="0" algn="l" defTabSz="914400">
              <a:lnSpc>
                <a:spcPts val="2580"/>
              </a:lnSpc>
              <a:spcBef>
                <a:spcPts val="0"/>
              </a:spcBef>
              <a:buNone/>
            </a:pPr>
            <a:r>
              <a:rPr lang="en-US" altLang="zh-CN" sz="2400" dirty="0">
                <a:solidFill>
                  <a:srgbClr val="FF0000"/>
                </a:solidFill>
                <a:latin typeface="Calibri" panose="020F0502020204030204" pitchFamily="34" charset="0"/>
                <a:cs typeface="Calibri" panose="020F0502020204030204" pitchFamily="34" charset="0"/>
              </a:rPr>
              <a:t>9.</a:t>
            </a:r>
            <a:r>
              <a:rPr lang="zh-CN" altLang="en-US" sz="2400" dirty="0">
                <a:solidFill>
                  <a:srgbClr val="FF0000"/>
                </a:solidFill>
                <a:latin typeface="Calibri" panose="020F0502020204030204" pitchFamily="34" charset="0"/>
                <a:cs typeface="Calibri" panose="020F0502020204030204" pitchFamily="34" charset="0"/>
              </a:rPr>
              <a:t> </a:t>
            </a:r>
            <a:r>
              <a:rPr lang="en-US" altLang="zh-CN" sz="2400" dirty="0">
                <a:solidFill>
                  <a:srgbClr val="FF0000"/>
                </a:solidFill>
                <a:latin typeface="Calibri" panose="020F0502020204030204" pitchFamily="34" charset="0"/>
                <a:cs typeface="Calibri" panose="020F0502020204030204" pitchFamily="34" charset="0"/>
              </a:rPr>
              <a:t>under </a:t>
            </a:r>
            <a:r>
              <a:rPr lang="en-US" altLang="zh-CN" sz="2400" dirty="0">
                <a:latin typeface="Calibri" panose="020F0502020204030204" pitchFamily="34" charset="0"/>
                <a:cs typeface="Calibri" panose="020F0502020204030204" pitchFamily="34" charset="0"/>
              </a:rPr>
              <a:t>refinement and testing	 	</a:t>
            </a:r>
            <a:r>
              <a:rPr lang="zh-CN" altLang="en-US" sz="2400" dirty="0">
                <a:latin typeface="Calibri" panose="020F0502020204030204" pitchFamily="34" charset="0"/>
                <a:cs typeface="Calibri" panose="020F0502020204030204" pitchFamily="34" charset="0"/>
              </a:rPr>
              <a:t>在改进和测试中</a:t>
            </a:r>
            <a:r>
              <a:rPr lang="en-US" altLang="zh-CN" sz="2400" dirty="0">
                <a:latin typeface="Calibri" panose="020F0502020204030204" pitchFamily="34" charset="0"/>
                <a:cs typeface="Calibri" panose="020F0502020204030204" pitchFamily="34" charset="0"/>
              </a:rPr>
              <a:t>                </a:t>
            </a:r>
            <a:endParaRPr lang="en-US" altLang="zh-CN" sz="2400" dirty="0">
              <a:latin typeface="Calibri" panose="020F0502020204030204" pitchFamily="34" charset="0"/>
              <a:cs typeface="Calibri" panose="020F0502020204030204" pitchFamily="34" charset="0"/>
            </a:endParaRPr>
          </a:p>
          <a:p>
            <a:pPr marL="0" lvl="0" algn="l" defTabSz="914400">
              <a:lnSpc>
                <a:spcPts val="2580"/>
              </a:lnSpc>
              <a:spcBef>
                <a:spcPts val="0"/>
              </a:spcBef>
              <a:buNone/>
            </a:pP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 under </a:t>
            </a:r>
            <a:r>
              <a:rPr lang="en-US" altLang="zh-CN" sz="2400" dirty="0" err="1">
                <a:latin typeface="Calibri" panose="020F0502020204030204" pitchFamily="34" charset="0"/>
                <a:cs typeface="Calibri" panose="020F0502020204030204" pitchFamily="34" charset="0"/>
              </a:rPr>
              <a:t>sth</a:t>
            </a:r>
            <a:r>
              <a:rPr lang="zh-CN" altLang="en-US" sz="2400" dirty="0">
                <a:latin typeface="Calibri" panose="020F0502020204030204" pitchFamily="34" charset="0"/>
                <a:cs typeface="Calibri" panose="020F0502020204030204" pitchFamily="34" charset="0"/>
              </a:rPr>
              <a:t>：某事正在被</a:t>
            </a:r>
            <a:r>
              <a:rPr lang="en-US" altLang="zh-CN" sz="2400" dirty="0">
                <a:latin typeface="Calibri" panose="020F0502020204030204" pitchFamily="34" charset="0"/>
                <a:cs typeface="Calibri" panose="020F0502020204030204" pitchFamily="34" charset="0"/>
              </a:rPr>
              <a:t>...</a:t>
            </a:r>
            <a:endParaRPr lang="zh-CN" altLang="en-US" sz="2400" dirty="0">
              <a:latin typeface="Calibri" panose="020F0502020204030204" pitchFamily="34" charset="0"/>
              <a:cs typeface="Calibri" panose="020F0502020204030204" pitchFamily="34" charset="0"/>
            </a:endParaRPr>
          </a:p>
          <a:p>
            <a:pPr marL="0" lvl="0" algn="l" defTabSz="914400">
              <a:lnSpc>
                <a:spcPts val="2580"/>
              </a:lnSpc>
              <a:spcBef>
                <a:spcPts val="0"/>
              </a:spcBef>
              <a:buNone/>
            </a:pP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    under investigation/ construction: 	</a:t>
            </a:r>
            <a:r>
              <a:rPr lang="zh-CN" altLang="en-US" sz="2400" dirty="0">
                <a:latin typeface="Calibri" panose="020F0502020204030204" pitchFamily="34" charset="0"/>
                <a:cs typeface="Calibri" panose="020F0502020204030204" pitchFamily="34" charset="0"/>
              </a:rPr>
              <a:t>在调查中、建造中</a:t>
            </a:r>
            <a:endParaRPr lang="en-US" altLang="zh-CN" sz="2400" dirty="0">
              <a:latin typeface="Calibri" panose="020F0502020204030204" pitchFamily="34" charset="0"/>
              <a:cs typeface="Calibri" panose="020F0502020204030204" pitchFamily="34" charset="0"/>
            </a:endParaRPr>
          </a:p>
          <a:p>
            <a:pPr lvl="0">
              <a:lnSpc>
                <a:spcPts val="2580"/>
              </a:lnSpc>
            </a:pPr>
            <a:r>
              <a:rPr lang="en-US" altLang="zh-CN" sz="2400" dirty="0">
                <a:latin typeface="Calibri" panose="020F0502020204030204" pitchFamily="34" charset="0"/>
                <a:cs typeface="Calibri" panose="020F0502020204030204" pitchFamily="34" charset="0"/>
              </a:rPr>
              <a:t>10.</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humanoid robot-powered smart pharmacy system</a:t>
            </a:r>
            <a:r>
              <a:rPr lang="zh-CN" altLang="en-US" sz="2400" dirty="0">
                <a:latin typeface="Calibri" panose="020F0502020204030204" pitchFamily="34" charset="0"/>
                <a:cs typeface="Calibri" panose="020F0502020204030204" pitchFamily="34" charset="0"/>
              </a:rPr>
              <a:t>   人形机器人驱动的智能药房系统</a:t>
            </a:r>
            <a:endParaRPr lang="en-US" altLang="zh-CN" sz="2400" dirty="0">
              <a:latin typeface="Calibri" panose="020F0502020204030204" pitchFamily="34" charset="0"/>
              <a:cs typeface="Calibri" panose="020F0502020204030204" pitchFamily="34" charset="0"/>
            </a:endParaRPr>
          </a:p>
          <a:p>
            <a:pPr lvl="0">
              <a:lnSpc>
                <a:spcPts val="2580"/>
              </a:lnSpc>
            </a:pPr>
            <a:r>
              <a:rPr lang="en-US" altLang="zh-CN" sz="2400" dirty="0">
                <a:latin typeface="Calibri" panose="020F0502020204030204" pitchFamily="34" charset="0"/>
                <a:cs typeface="Calibri" panose="020F0502020204030204" pitchFamily="34" charset="0"/>
              </a:rPr>
              <a:t>humanoid</a:t>
            </a:r>
            <a:r>
              <a:rPr lang="zh-CN" altLang="en-US" sz="2400" dirty="0">
                <a:latin typeface="Calibri" panose="020F0502020204030204" pitchFamily="34" charset="0"/>
                <a:cs typeface="Calibri" panose="020F0502020204030204" pitchFamily="34" charset="0"/>
              </a:rPr>
              <a:t>   </a:t>
            </a:r>
            <a:r>
              <a:rPr lang="en-GB" altLang="zh-CN" sz="2400" dirty="0">
                <a:latin typeface="Calibri" panose="020F0502020204030204" pitchFamily="34" charset="0"/>
                <a:cs typeface="Calibri" panose="020F0502020204030204" pitchFamily="34" charset="0"/>
              </a:rPr>
              <a:t>a machine or creature that looks and behaves like a human</a:t>
            </a:r>
            <a:r>
              <a:rPr lang="zh-CN" altLang="en-US" sz="2400" dirty="0">
                <a:latin typeface="Calibri" panose="020F0502020204030204" pitchFamily="34" charset="0"/>
                <a:cs typeface="Calibri" panose="020F0502020204030204" pitchFamily="34" charset="0"/>
              </a:rPr>
              <a:t> 仿真机器人；类人动物；</a:t>
            </a:r>
            <a:r>
              <a:rPr lang="en-GB" altLang="zh-CN" sz="2400" dirty="0">
                <a:latin typeface="Calibri" panose="020F0502020204030204" pitchFamily="34" charset="0"/>
                <a:cs typeface="Calibri" panose="020F0502020204030204" pitchFamily="34" charset="0"/>
              </a:rPr>
              <a:t> </a:t>
            </a:r>
            <a:r>
              <a:rPr lang="en-GB" altLang="zh-CN" sz="2400" dirty="0" err="1">
                <a:latin typeface="Calibri" panose="020F0502020204030204" pitchFamily="34" charset="0"/>
                <a:cs typeface="Calibri" panose="020F0502020204030204" pitchFamily="34" charset="0"/>
              </a:rPr>
              <a:t>ADJSomething</a:t>
            </a:r>
            <a:r>
              <a:rPr lang="en-GB" altLang="zh-CN" sz="2400" dirty="0">
                <a:latin typeface="Calibri" panose="020F0502020204030204" pitchFamily="34" charset="0"/>
                <a:cs typeface="Calibri" panose="020F0502020204030204" pitchFamily="34" charset="0"/>
              </a:rPr>
              <a:t> that is humanoid looks or acts like a human being, although it is not human. </a:t>
            </a:r>
            <a:r>
              <a:rPr lang="zh-CN" altLang="en-US" sz="2400" dirty="0">
                <a:latin typeface="Calibri" panose="020F0502020204030204" pitchFamily="34" charset="0"/>
                <a:cs typeface="Calibri" panose="020F0502020204030204" pitchFamily="34" charset="0"/>
              </a:rPr>
              <a:t>像人的</a:t>
            </a:r>
            <a:endParaRPr lang="en-US" altLang="zh-CN" sz="2400" dirty="0">
              <a:latin typeface="Calibri" panose="020F0502020204030204" pitchFamily="34" charset="0"/>
              <a:cs typeface="Calibri" panose="020F0502020204030204" pitchFamily="34" charset="0"/>
            </a:endParaRPr>
          </a:p>
          <a:p>
            <a:pPr lvl="0">
              <a:lnSpc>
                <a:spcPts val="2580"/>
              </a:lnSpc>
            </a:pPr>
            <a:r>
              <a:rPr lang="en-US" altLang="zh-CN" sz="2400" dirty="0">
                <a:latin typeface="Calibri" panose="020F0502020204030204" pitchFamily="34" charset="0"/>
                <a:cs typeface="Calibri" panose="020F0502020204030204" pitchFamily="34" charset="0"/>
              </a:rPr>
              <a:t>pharmacy</a:t>
            </a:r>
            <a:r>
              <a:rPr lang="zh-CN" altLang="en-US" sz="2400" dirty="0">
                <a:latin typeface="Calibri" panose="020F0502020204030204" pitchFamily="34" charset="0"/>
                <a:cs typeface="Calibri" panose="020F0502020204030204" pitchFamily="34" charset="0"/>
              </a:rPr>
              <a:t> </a:t>
            </a:r>
            <a:r>
              <a:rPr lang="en-GB" altLang="zh-CN" sz="2400" dirty="0">
                <a:latin typeface="Calibri" panose="020F0502020204030204" pitchFamily="34" charset="0"/>
                <a:cs typeface="Calibri" panose="020F0502020204030204" pitchFamily="34" charset="0"/>
              </a:rPr>
              <a:t>/ˈ</a:t>
            </a:r>
            <a:r>
              <a:rPr lang="en-GB" altLang="zh-CN" sz="2400" dirty="0" err="1">
                <a:latin typeface="Calibri" panose="020F0502020204030204" pitchFamily="34" charset="0"/>
                <a:cs typeface="Calibri" panose="020F0502020204030204" pitchFamily="34" charset="0"/>
              </a:rPr>
              <a:t>fɑːməsi</a:t>
            </a:r>
            <a:r>
              <a:rPr lang="en-GB" altLang="zh-CN" sz="2400" dirty="0">
                <a:latin typeface="Calibri" panose="020F0502020204030204" pitchFamily="34" charset="0"/>
                <a:cs typeface="Calibri" panose="020F0502020204030204" pitchFamily="34" charset="0"/>
              </a:rPr>
              <a:t>/ [ C ]a shop/store, or part of one, that sells medicines and drugs</a:t>
            </a:r>
            <a:r>
              <a:rPr lang="zh-CN" altLang="en-US" sz="2400" dirty="0">
                <a:latin typeface="Calibri" panose="020F0502020204030204" pitchFamily="34" charset="0"/>
                <a:cs typeface="Calibri" panose="020F0502020204030204" pitchFamily="34" charset="0"/>
              </a:rPr>
              <a:t>药房；药店；医药柜台；</a:t>
            </a:r>
            <a:r>
              <a:rPr lang="en-GB" altLang="zh-CN" sz="2400" dirty="0">
                <a:latin typeface="Calibri" panose="020F0502020204030204" pitchFamily="34" charset="0"/>
                <a:cs typeface="Calibri" panose="020F0502020204030204" pitchFamily="34" charset="0"/>
              </a:rPr>
              <a:t>[ U ]the study of how to prepare medicines and drugs</a:t>
            </a:r>
            <a:r>
              <a:rPr lang="zh-CN" altLang="en-US" sz="2400" dirty="0">
                <a:latin typeface="Calibri" panose="020F0502020204030204" pitchFamily="34" charset="0"/>
                <a:cs typeface="Calibri" panose="020F0502020204030204" pitchFamily="34" charset="0"/>
              </a:rPr>
              <a:t> 药剂学；制药学</a:t>
            </a:r>
            <a:endParaRPr lang="en-US" altLang="zh-CN" sz="2400" dirty="0">
              <a:latin typeface="Calibri" panose="020F0502020204030204" pitchFamily="34" charset="0"/>
              <a:cs typeface="Calibri" panose="020F0502020204030204" pitchFamily="34" charset="0"/>
            </a:endParaRPr>
          </a:p>
          <a:p>
            <a:pPr lvl="0">
              <a:lnSpc>
                <a:spcPts val="2580"/>
              </a:lnSpc>
            </a:pPr>
            <a:r>
              <a:rPr lang="en-US" altLang="zh-CN" sz="2400" dirty="0">
                <a:latin typeface="Calibri" panose="020F0502020204030204" pitchFamily="34" charset="0"/>
                <a:cs typeface="Calibri" panose="020F0502020204030204" pitchFamily="34" charset="0"/>
              </a:rPr>
              <a:t>11.</a:t>
            </a:r>
            <a:r>
              <a:rPr lang="zh-CN" altLang="en-US" sz="2400" dirty="0">
                <a:latin typeface="Calibri" panose="020F0502020204030204" pitchFamily="34" charset="0"/>
                <a:cs typeface="Calibri" panose="020F0502020204030204" pitchFamily="34" charset="0"/>
              </a:rPr>
              <a:t> </a:t>
            </a:r>
            <a:r>
              <a:rPr lang="en-US" altLang="zh-CN" sz="2400" dirty="0">
                <a:latin typeface="Times New Roman" panose="02020603050405020304" pitchFamily="18" charset="0"/>
              </a:rPr>
              <a:t>make its debut [</a:t>
            </a:r>
            <a:r>
              <a:rPr lang="en-US" altLang="en-US" sz="2400" dirty="0">
                <a:latin typeface="Times New Roman" panose="02020603050405020304" pitchFamily="18" charset="0"/>
              </a:rPr>
              <a:t>ˈ</a:t>
            </a:r>
            <a:r>
              <a:rPr lang="en-US" altLang="zh-CN" sz="2400" dirty="0" err="1">
                <a:latin typeface="Times New Roman" panose="02020603050405020304" pitchFamily="18" charset="0"/>
              </a:rPr>
              <a:t>de</a:t>
            </a:r>
            <a:r>
              <a:rPr lang="en-US" altLang="en-US" sz="2400" dirty="0" err="1">
                <a:latin typeface="Times New Roman" panose="02020603050405020304" pitchFamily="18" charset="0"/>
              </a:rPr>
              <a:t>ɪ</a:t>
            </a:r>
            <a:r>
              <a:rPr lang="en-US" altLang="zh-CN" sz="2400" dirty="0" err="1">
                <a:latin typeface="Times New Roman" panose="02020603050405020304" pitchFamily="18" charset="0"/>
              </a:rPr>
              <a:t>bju</a:t>
            </a:r>
            <a:r>
              <a:rPr lang="en-US" altLang="en-US" sz="2400" dirty="0">
                <a:latin typeface="Times New Roman" panose="02020603050405020304" pitchFamily="18" charset="0"/>
              </a:rPr>
              <a:t>ː</a:t>
            </a:r>
            <a:r>
              <a:rPr lang="en-US" altLang="zh-CN" sz="2400" dirty="0">
                <a:latin typeface="Times New Roman" panose="02020603050405020304" pitchFamily="18" charset="0"/>
              </a:rPr>
              <a:t>]:</a:t>
            </a:r>
            <a:r>
              <a:rPr lang="zh-CN" altLang="en-US" sz="2400" dirty="0">
                <a:latin typeface="Times New Roman" panose="02020603050405020304" pitchFamily="18" charset="0"/>
              </a:rPr>
              <a:t>首次亮相</a:t>
            </a:r>
            <a:r>
              <a:rPr lang="en-US" altLang="zh-CN" sz="2400" dirty="0">
                <a:latin typeface="Times New Roman" panose="02020603050405020304" pitchFamily="18" charset="0"/>
              </a:rPr>
              <a:t> </a:t>
            </a:r>
            <a:endParaRPr lang="zh-CN" altLang="en-US" sz="2400" dirty="0">
              <a:latin typeface="Calibri" panose="020F0502020204030204" pitchFamily="34" charset="0"/>
              <a:cs typeface="Calibri" panose="020F0502020204030204" pitchFamily="34" charset="0"/>
            </a:endParaRPr>
          </a:p>
          <a:p>
            <a:pPr lvl="0">
              <a:lnSpc>
                <a:spcPts val="2580"/>
              </a:lnSpc>
            </a:pPr>
            <a:r>
              <a:rPr lang="en-GB" altLang="zh-CN" sz="2400" dirty="0">
                <a:latin typeface="Calibri" panose="020F0502020204030204" pitchFamily="34" charset="0"/>
                <a:cs typeface="Calibri" panose="020F0502020204030204" pitchFamily="34" charset="0"/>
              </a:rPr>
              <a:t>She made her debut in a 1937 production of "Hamlet."</a:t>
            </a:r>
            <a:endParaRPr lang="en-GB" altLang="zh-CN" sz="2400" dirty="0">
              <a:latin typeface="Calibri" panose="020F0502020204030204" pitchFamily="34" charset="0"/>
              <a:cs typeface="Calibri" panose="020F0502020204030204" pitchFamily="34" charset="0"/>
            </a:endParaRPr>
          </a:p>
          <a:p>
            <a:pPr lvl="0">
              <a:lnSpc>
                <a:spcPts val="2580"/>
              </a:lnSpc>
            </a:pPr>
            <a:r>
              <a:rPr lang="en-GB"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她在</a:t>
            </a:r>
            <a:r>
              <a:rPr lang="en-US" altLang="zh-CN" sz="2400" dirty="0">
                <a:latin typeface="Calibri" panose="020F0502020204030204" pitchFamily="34" charset="0"/>
                <a:cs typeface="Calibri" panose="020F0502020204030204" pitchFamily="34" charset="0"/>
              </a:rPr>
              <a:t>1937</a:t>
            </a:r>
            <a:r>
              <a:rPr lang="zh-CN" altLang="en-US" sz="2400" dirty="0">
                <a:latin typeface="Calibri" panose="020F0502020204030204" pitchFamily="34" charset="0"/>
                <a:cs typeface="Calibri" panose="020F0502020204030204" pitchFamily="34" charset="0"/>
              </a:rPr>
              <a:t>年</a:t>
            </a:r>
            <a:r>
              <a:rPr lang="en-US"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哈姆雷特</a:t>
            </a:r>
            <a:r>
              <a:rPr lang="en-US"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的演出中首次登台。</a:t>
            </a:r>
            <a:endParaRPr lang="en-US" altLang="zh-CN" sz="2400" dirty="0">
              <a:latin typeface="Calibri" panose="020F0502020204030204" pitchFamily="34" charset="0"/>
              <a:cs typeface="Calibri" panose="020F0502020204030204" pitchFamily="34" charset="0"/>
            </a:endParaRPr>
          </a:p>
          <a:p>
            <a:pPr lvl="0">
              <a:lnSpc>
                <a:spcPts val="2580"/>
              </a:lnSpc>
            </a:pPr>
            <a:r>
              <a:rPr lang="en-US" altLang="zh-CN" sz="2400" dirty="0">
                <a:latin typeface="Calibri" panose="020F0502020204030204" pitchFamily="34" charset="0"/>
                <a:cs typeface="Calibri" panose="020F0502020204030204" pitchFamily="34" charset="0"/>
              </a:rPr>
              <a:t>12.</a:t>
            </a:r>
            <a:r>
              <a:rPr lang="en-US" altLang="zh-CN" sz="2400" dirty="0">
                <a:latin typeface="Times New Roman" panose="02020603050405020304" pitchFamily="18" charset="0"/>
              </a:rPr>
              <a:t> restock items efficiently			 </a:t>
            </a:r>
            <a:r>
              <a:rPr lang="zh-CN" altLang="en-US" sz="2400" dirty="0">
                <a:latin typeface="Times New Roman" panose="02020603050405020304" pitchFamily="18" charset="0"/>
              </a:rPr>
              <a:t>高效补货</a:t>
            </a:r>
            <a:endParaRPr lang="en-US" altLang="zh-CN" sz="2400" dirty="0">
              <a:latin typeface="Times New Roman" panose="02020603050405020304" pitchFamily="18" charset="0"/>
            </a:endParaRPr>
          </a:p>
          <a:p>
            <a:pPr lvl="0">
              <a:lnSpc>
                <a:spcPts val="2580"/>
              </a:lnSpc>
            </a:pPr>
            <a:r>
              <a:rPr lang="en-US" altLang="zh-CN" sz="2400" dirty="0">
                <a:latin typeface="Times New Roman" panose="02020603050405020304" pitchFamily="18" charset="0"/>
                <a:cs typeface="Calibri" panose="020F0502020204030204" pitchFamily="34" charset="0"/>
              </a:rPr>
              <a:t>13.</a:t>
            </a:r>
            <a:r>
              <a:rPr lang="zh-CN" altLang="en-US" sz="2400" dirty="0">
                <a:latin typeface="Times New Roman" panose="02020603050405020304" pitchFamily="18" charset="0"/>
                <a:cs typeface="Calibri" panose="020F0502020204030204" pitchFamily="34" charset="0"/>
              </a:rPr>
              <a:t> </a:t>
            </a:r>
            <a:r>
              <a:rPr lang="en-US" altLang="zh-CN" sz="2400" dirty="0">
                <a:latin typeface="Times New Roman" panose="02020603050405020304" pitchFamily="18" charset="0"/>
              </a:rPr>
              <a:t>make significant strides			</a:t>
            </a:r>
            <a:r>
              <a:rPr lang="zh-CN" altLang="en-US" sz="2400" dirty="0">
                <a:latin typeface="Times New Roman" panose="02020603050405020304" pitchFamily="18" charset="0"/>
              </a:rPr>
              <a:t>取得巨大进步</a:t>
            </a:r>
            <a:r>
              <a:rPr lang="en-US" altLang="zh-CN" sz="2400" dirty="0">
                <a:latin typeface="Times New Roman" panose="02020603050405020304" pitchFamily="18" charset="0"/>
              </a:rPr>
              <a:t>   </a:t>
            </a:r>
            <a:endParaRPr lang="en-US" altLang="zh-CN" sz="2400" dirty="0">
              <a:latin typeface="Times New Roman" panose="02020603050405020304" pitchFamily="18" charset="0"/>
            </a:endParaRPr>
          </a:p>
          <a:p>
            <a:pPr lvl="0">
              <a:lnSpc>
                <a:spcPts val="2580"/>
              </a:lnSpc>
            </a:pPr>
            <a:r>
              <a:rPr lang="zh-CN" altLang="en-US" sz="2400" dirty="0">
                <a:latin typeface="Times New Roman" panose="02020603050405020304" pitchFamily="18" charset="0"/>
              </a:rPr>
              <a:t>     </a:t>
            </a:r>
            <a:r>
              <a:rPr lang="en-US" altLang="zh-CN" sz="2400" dirty="0">
                <a:latin typeface="Times New Roman" panose="02020603050405020304" pitchFamily="18" charset="0"/>
              </a:rPr>
              <a:t>stride</a:t>
            </a:r>
            <a:r>
              <a:rPr lang="zh-CN" altLang="en-US" sz="2400" dirty="0">
                <a:latin typeface="Times New Roman" panose="02020603050405020304" pitchFamily="18" charset="0"/>
              </a:rPr>
              <a:t> </a:t>
            </a:r>
            <a:r>
              <a:rPr lang="en-US" altLang="zh-CN" sz="2400" dirty="0">
                <a:latin typeface="Times New Roman" panose="02020603050405020304" pitchFamily="18" charset="0"/>
              </a:rPr>
              <a:t>					v </a:t>
            </a:r>
            <a:r>
              <a:rPr lang="zh-CN" altLang="en-US" sz="2400" dirty="0">
                <a:latin typeface="Times New Roman" panose="02020603050405020304" pitchFamily="18" charset="0"/>
              </a:rPr>
              <a:t>大跨步</a:t>
            </a:r>
            <a:r>
              <a:rPr lang="en-US" altLang="zh-CN" sz="2400" dirty="0">
                <a:latin typeface="Times New Roman" panose="02020603050405020304" pitchFamily="18" charset="0"/>
              </a:rPr>
              <a:t>    </a:t>
            </a:r>
            <a:r>
              <a:rPr lang="en-US" altLang="zh-CN" sz="2400" dirty="0">
                <a:solidFill>
                  <a:srgbClr val="FF0000"/>
                </a:solidFill>
                <a:latin typeface="Times New Roman" panose="02020603050405020304" pitchFamily="18" charset="0"/>
              </a:rPr>
              <a:t>strode---strode</a:t>
            </a:r>
            <a:endParaRPr lang="en-US" altLang="zh-CN" sz="2400" dirty="0">
              <a:solidFill>
                <a:srgbClr val="FF0000"/>
              </a:solidFill>
              <a:latin typeface="Times New Roman" panose="02020603050405020304" pitchFamily="18" charset="0"/>
            </a:endParaRPr>
          </a:p>
          <a:p>
            <a:pPr lvl="0">
              <a:lnSpc>
                <a:spcPts val="2580"/>
              </a:lnSpc>
            </a:pPr>
            <a:r>
              <a:rPr lang="en-US" altLang="zh-CN" sz="2400" dirty="0">
                <a:latin typeface="Times New Roman" panose="02020603050405020304" pitchFamily="18" charset="0"/>
              </a:rPr>
              <a:t>With fear fading away, he strode forward with unwavering courage, embracing a brand-new life.</a:t>
            </a:r>
            <a:endParaRPr lang="zh-CN" altLang="en-US" sz="2400" dirty="0">
              <a:latin typeface="Times New Roman" panose="02020603050405020304" pitchFamily="18" charset="0"/>
            </a:endParaRPr>
          </a:p>
          <a:p>
            <a:pPr lvl="0">
              <a:lnSpc>
                <a:spcPts val="2580"/>
              </a:lnSpc>
            </a:pPr>
            <a:endParaRPr lang="zh-CN" altLang="en-US" sz="2400" dirty="0">
              <a:latin typeface="Calibri" panose="020F0502020204030204" pitchFamily="34" charset="0"/>
              <a:cs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p:cNvSpPr txBox="1">
            <a:spLocks noGrp="1"/>
          </p:cNvSpPr>
          <p:nvPr>
            <p:ph type="body" sz="quarter" idx="10"/>
          </p:nvPr>
        </p:nvSpPr>
        <p:spPr>
          <a:xfrm>
            <a:off x="1188085" y="505758"/>
            <a:ext cx="5523545" cy="535531"/>
          </a:xfrm>
          <a:noFill/>
        </p:spPr>
        <p:txBody>
          <a:bodyPr wrap="square">
            <a:spAutoFit/>
          </a:bodyPr>
          <a:lstStyle/>
          <a:p>
            <a:r>
              <a:rPr lang="en-US" altLang="zh-CN" dirty="0"/>
              <a:t>Listening</a:t>
            </a:r>
            <a:endParaRPr lang="zh-CN" altLang="zh-CN" dirty="0"/>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965093" y="4701540"/>
            <a:ext cx="2360617" cy="2360617"/>
          </a:xfrm>
          <a:prstGeom prst="rect">
            <a:avLst/>
          </a:prstGeom>
        </p:spPr>
      </p:pic>
      <p:sp>
        <p:nvSpPr>
          <p:cNvPr id="2" name="文本框 1"/>
          <p:cNvSpPr txBox="1"/>
          <p:nvPr/>
        </p:nvSpPr>
        <p:spPr>
          <a:xfrm>
            <a:off x="272193" y="1106657"/>
            <a:ext cx="5033429" cy="3785652"/>
          </a:xfrm>
          <a:prstGeom prst="rect">
            <a:avLst/>
          </a:prstGeom>
          <a:noFill/>
        </p:spPr>
        <p:txBody>
          <a:bodyPr wrap="none" rtlCol="0">
            <a:spAutoFit/>
          </a:bodyPr>
          <a:lstStyle/>
          <a:p>
            <a:r>
              <a:rPr kumimoji="1" lang="en-US" altLang="zh-CN" sz="2400" b="1" dirty="0">
                <a:latin typeface="Calibri" panose="020F0502020204030204" pitchFamily="34" charset="0"/>
                <a:cs typeface="Calibri" panose="020F0502020204030204" pitchFamily="34" charset="0"/>
              </a:rPr>
              <a:t>Word</a:t>
            </a:r>
            <a:r>
              <a:rPr kumimoji="1" lang="zh-CN" altLang="en-US" sz="2400" b="1" dirty="0">
                <a:latin typeface="Calibri" panose="020F0502020204030204" pitchFamily="34" charset="0"/>
                <a:cs typeface="Calibri" panose="020F0502020204030204" pitchFamily="34" charset="0"/>
              </a:rPr>
              <a:t> </a:t>
            </a:r>
            <a:r>
              <a:rPr kumimoji="1" lang="en-US" altLang="zh-CN" sz="2400" b="1" dirty="0">
                <a:latin typeface="Calibri" panose="020F0502020204030204" pitchFamily="34" charset="0"/>
                <a:cs typeface="Calibri" panose="020F0502020204030204" pitchFamily="34" charset="0"/>
              </a:rPr>
              <a:t>Bank</a:t>
            </a:r>
            <a:endParaRPr kumimoji="1" lang="en-US" altLang="zh-CN" sz="2400" b="1" dirty="0">
              <a:latin typeface="Calibri" panose="020F0502020204030204" pitchFamily="34" charset="0"/>
              <a:cs typeface="Calibri" panose="020F0502020204030204" pitchFamily="34" charset="0"/>
            </a:endParaRPr>
          </a:p>
          <a:p>
            <a:pPr marL="514350" indent="-514350">
              <a:buAutoNum type="arabicPeriod"/>
            </a:pPr>
            <a:r>
              <a:rPr kumimoji="1" lang="en-US" altLang="zh-CN" sz="2400" b="1" dirty="0">
                <a:latin typeface="Calibri" panose="020F0502020204030204" pitchFamily="34" charset="0"/>
                <a:cs typeface="Calibri" panose="020F0502020204030204" pitchFamily="34" charset="0"/>
              </a:rPr>
              <a:t>competent/ˈ</a:t>
            </a:r>
            <a:r>
              <a:rPr kumimoji="1" lang="en-US" altLang="zh-CN" sz="2400" b="1" dirty="0" err="1">
                <a:latin typeface="Calibri" panose="020F0502020204030204" pitchFamily="34" charset="0"/>
                <a:cs typeface="Calibri" panose="020F0502020204030204" pitchFamily="34" charset="0"/>
              </a:rPr>
              <a:t>kɒmpɪtənt</a:t>
            </a:r>
            <a:r>
              <a:rPr kumimoji="1" lang="en-US" altLang="zh-CN" sz="2400" b="1" dirty="0">
                <a:latin typeface="Calibri" panose="020F0502020204030204" pitchFamily="34" charset="0"/>
                <a:cs typeface="Calibri" panose="020F0502020204030204" pitchFamily="34" charset="0"/>
              </a:rPr>
              <a:t>/</a:t>
            </a:r>
            <a:endParaRPr kumimoji="1" lang="en-US" altLang="zh-CN" sz="2400" b="1" dirty="0">
              <a:latin typeface="Calibri" panose="020F0502020204030204" pitchFamily="34" charset="0"/>
              <a:cs typeface="Calibri" panose="020F0502020204030204" pitchFamily="34" charset="0"/>
            </a:endParaRPr>
          </a:p>
          <a:p>
            <a:pPr marL="514350" indent="-514350">
              <a:buAutoNum type="arabicPeriod"/>
            </a:pPr>
            <a:r>
              <a:rPr kumimoji="1" lang="en-US" altLang="zh-CN" sz="2400" b="1" dirty="0">
                <a:latin typeface="Calibri" panose="020F0502020204030204" pitchFamily="34" charset="0"/>
                <a:cs typeface="Calibri" panose="020F0502020204030204" pitchFamily="34" charset="0"/>
              </a:rPr>
              <a:t>methods of revision</a:t>
            </a:r>
            <a:endParaRPr kumimoji="1" lang="en-US" altLang="zh-CN" sz="2400" b="1" dirty="0">
              <a:latin typeface="Calibri" panose="020F0502020204030204" pitchFamily="34" charset="0"/>
              <a:cs typeface="Calibri" panose="020F0502020204030204" pitchFamily="34" charset="0"/>
            </a:endParaRPr>
          </a:p>
          <a:p>
            <a:pPr marL="514350" indent="-514350">
              <a:buAutoNum type="arabicPeriod"/>
            </a:pPr>
            <a:r>
              <a:rPr kumimoji="1" lang="en-US" altLang="zh-CN" sz="2400" b="1" dirty="0">
                <a:latin typeface="Calibri" panose="020F0502020204030204" pitchFamily="34" charset="0"/>
                <a:cs typeface="Calibri" panose="020F0502020204030204" pitchFamily="34" charset="0"/>
              </a:rPr>
              <a:t>at a butcher’s</a:t>
            </a:r>
            <a:endParaRPr kumimoji="1" lang="en-US" altLang="zh-CN" sz="2400" b="1" dirty="0">
              <a:latin typeface="Calibri" panose="020F0502020204030204" pitchFamily="34" charset="0"/>
              <a:cs typeface="Calibri" panose="020F0502020204030204" pitchFamily="34" charset="0"/>
            </a:endParaRPr>
          </a:p>
          <a:p>
            <a:pPr marL="514350" indent="-514350">
              <a:buAutoNum type="arabicPeriod"/>
            </a:pPr>
            <a:r>
              <a:rPr kumimoji="1" lang="en-US" altLang="zh-CN" sz="2400" b="1" dirty="0">
                <a:latin typeface="Calibri" panose="020F0502020204030204" pitchFamily="34" charset="0"/>
                <a:cs typeface="Calibri" panose="020F0502020204030204" pitchFamily="34" charset="0"/>
              </a:rPr>
              <a:t>spicy food</a:t>
            </a:r>
            <a:endParaRPr kumimoji="1" lang="en-US" altLang="zh-CN" sz="2400" b="1" dirty="0">
              <a:latin typeface="Calibri" panose="020F0502020204030204" pitchFamily="34" charset="0"/>
              <a:cs typeface="Calibri" panose="020F0502020204030204" pitchFamily="34" charset="0"/>
            </a:endParaRPr>
          </a:p>
          <a:p>
            <a:pPr marL="514350" indent="-514350">
              <a:buAutoNum type="arabicPeriod"/>
            </a:pPr>
            <a:r>
              <a:rPr kumimoji="1" lang="en-US" altLang="zh-CN" sz="2400" b="1" dirty="0">
                <a:latin typeface="Calibri" panose="020F0502020204030204" pitchFamily="34" charset="0"/>
                <a:cs typeface="Calibri" panose="020F0502020204030204" pitchFamily="34" charset="0"/>
              </a:rPr>
              <a:t>chicken nugget /ˈ</a:t>
            </a:r>
            <a:r>
              <a:rPr kumimoji="1" lang="en-US" altLang="zh-CN" sz="2400" b="1" dirty="0" err="1">
                <a:latin typeface="Calibri" panose="020F0502020204030204" pitchFamily="34" charset="0"/>
                <a:cs typeface="Calibri" panose="020F0502020204030204" pitchFamily="34" charset="0"/>
              </a:rPr>
              <a:t>nʌɡɪt</a:t>
            </a:r>
            <a:r>
              <a:rPr kumimoji="1" lang="en-US" altLang="zh-CN" sz="2400" b="1" dirty="0">
                <a:latin typeface="Calibri" panose="020F0502020204030204" pitchFamily="34" charset="0"/>
                <a:cs typeface="Calibri" panose="020F0502020204030204" pitchFamily="34" charset="0"/>
              </a:rPr>
              <a:t>/ </a:t>
            </a:r>
            <a:endParaRPr kumimoji="1" lang="en-US" altLang="zh-CN" sz="2400" b="1" dirty="0">
              <a:latin typeface="Calibri" panose="020F0502020204030204" pitchFamily="34" charset="0"/>
              <a:cs typeface="Calibri" panose="020F0502020204030204" pitchFamily="34" charset="0"/>
            </a:endParaRPr>
          </a:p>
          <a:p>
            <a:pPr marL="514350" indent="-514350">
              <a:buAutoNum type="arabicPeriod"/>
            </a:pPr>
            <a:r>
              <a:rPr kumimoji="1" lang="en-US" altLang="zh-CN" sz="2400" b="1" dirty="0">
                <a:latin typeface="Calibri" panose="020F0502020204030204" pitchFamily="34" charset="0"/>
                <a:cs typeface="Calibri" panose="020F0502020204030204" pitchFamily="34" charset="0"/>
              </a:rPr>
              <a:t>promote</a:t>
            </a:r>
            <a:r>
              <a:rPr kumimoji="1" lang="zh-CN" altLang="en-US" sz="2400" b="1" dirty="0">
                <a:latin typeface="Calibri" panose="020F0502020204030204" pitchFamily="34" charset="0"/>
                <a:cs typeface="Calibri" panose="020F0502020204030204" pitchFamily="34" charset="0"/>
              </a:rPr>
              <a:t> </a:t>
            </a:r>
            <a:r>
              <a:rPr kumimoji="1" lang="en-US" altLang="zh-CN" sz="2400" b="1" dirty="0">
                <a:latin typeface="Calibri" panose="020F0502020204030204" pitchFamily="34" charset="0"/>
                <a:cs typeface="Calibri" panose="020F0502020204030204" pitchFamily="34" charset="0"/>
              </a:rPr>
              <a:t>new</a:t>
            </a:r>
            <a:r>
              <a:rPr kumimoji="1" lang="zh-CN" altLang="en-US" sz="2400" b="1" dirty="0">
                <a:latin typeface="Calibri" panose="020F0502020204030204" pitchFamily="34" charset="0"/>
                <a:cs typeface="Calibri" panose="020F0502020204030204" pitchFamily="34" charset="0"/>
              </a:rPr>
              <a:t> </a:t>
            </a:r>
            <a:r>
              <a:rPr kumimoji="1" lang="en-US" altLang="zh-CN" sz="2400" b="1" dirty="0">
                <a:latin typeface="Calibri" panose="020F0502020204030204" pitchFamily="34" charset="0"/>
                <a:cs typeface="Calibri" panose="020F0502020204030204" pitchFamily="34" charset="0"/>
              </a:rPr>
              <a:t>product</a:t>
            </a:r>
            <a:endParaRPr kumimoji="1" lang="en-US" altLang="zh-CN" sz="2400" b="1" dirty="0">
              <a:latin typeface="Calibri" panose="020F0502020204030204" pitchFamily="34" charset="0"/>
              <a:cs typeface="Calibri" panose="020F0502020204030204" pitchFamily="34" charset="0"/>
            </a:endParaRPr>
          </a:p>
          <a:p>
            <a:pPr marL="514350" indent="-514350">
              <a:buAutoNum type="arabicPeriod"/>
            </a:pPr>
            <a:r>
              <a:rPr kumimoji="1" lang="en-US" altLang="zh-CN" sz="2400" b="1" dirty="0">
                <a:latin typeface="Calibri" panose="020F0502020204030204" pitchFamily="34" charset="0"/>
                <a:cs typeface="Calibri" panose="020F0502020204030204" pitchFamily="34" charset="0"/>
              </a:rPr>
              <a:t>place</a:t>
            </a:r>
            <a:r>
              <a:rPr kumimoji="1" lang="zh-CN" altLang="en-US" sz="2400" b="1" dirty="0">
                <a:latin typeface="Calibri" panose="020F0502020204030204" pitchFamily="34" charset="0"/>
                <a:cs typeface="Calibri" panose="020F0502020204030204" pitchFamily="34" charset="0"/>
              </a:rPr>
              <a:t> </a:t>
            </a:r>
            <a:r>
              <a:rPr kumimoji="1" lang="en-US" altLang="zh-CN" sz="2400" b="1" dirty="0">
                <a:latin typeface="Calibri" panose="020F0502020204030204" pitchFamily="34" charset="0"/>
                <a:cs typeface="Calibri" panose="020F0502020204030204" pitchFamily="34" charset="0"/>
              </a:rPr>
              <a:t>a</a:t>
            </a:r>
            <a:r>
              <a:rPr kumimoji="1" lang="zh-CN" altLang="en-US" sz="2400" b="1" dirty="0">
                <a:latin typeface="Calibri" panose="020F0502020204030204" pitchFamily="34" charset="0"/>
                <a:cs typeface="Calibri" panose="020F0502020204030204" pitchFamily="34" charset="0"/>
              </a:rPr>
              <a:t> </a:t>
            </a:r>
            <a:r>
              <a:rPr kumimoji="1" lang="en-US" altLang="zh-CN" sz="2400" b="1" dirty="0">
                <a:latin typeface="Calibri" panose="020F0502020204030204" pitchFamily="34" charset="0"/>
                <a:cs typeface="Calibri" panose="020F0502020204030204" pitchFamily="34" charset="0"/>
              </a:rPr>
              <a:t>wrong order</a:t>
            </a:r>
            <a:endParaRPr kumimoji="1" lang="en-US" altLang="zh-CN" sz="2400" b="1" dirty="0">
              <a:latin typeface="Calibri" panose="020F0502020204030204" pitchFamily="34" charset="0"/>
              <a:cs typeface="Calibri" panose="020F0502020204030204" pitchFamily="34" charset="0"/>
            </a:endParaRPr>
          </a:p>
          <a:p>
            <a:pPr marL="514350" indent="-514350">
              <a:buAutoNum type="arabicPeriod"/>
            </a:pPr>
            <a:r>
              <a:rPr kumimoji="1" lang="en-US" altLang="zh-CN" sz="2400" b="1" dirty="0">
                <a:latin typeface="Calibri" panose="020F0502020204030204" pitchFamily="34" charset="0"/>
                <a:cs typeface="Calibri" panose="020F0502020204030204" pitchFamily="34" charset="0"/>
              </a:rPr>
              <a:t>the receipt of the order</a:t>
            </a:r>
            <a:endParaRPr kumimoji="1" lang="en-US" altLang="zh-CN" sz="2400" b="1" dirty="0">
              <a:latin typeface="Calibri" panose="020F0502020204030204" pitchFamily="34" charset="0"/>
              <a:cs typeface="Calibri" panose="020F0502020204030204" pitchFamily="34" charset="0"/>
            </a:endParaRPr>
          </a:p>
          <a:p>
            <a:pPr marL="514350" indent="-514350">
              <a:buAutoNum type="arabicPeriod"/>
            </a:pPr>
            <a:r>
              <a:rPr kumimoji="1" lang="en-US" altLang="zh-CN" sz="2400" b="1" dirty="0">
                <a:latin typeface="Calibri" panose="020F0502020204030204" pitchFamily="34" charset="0"/>
                <a:cs typeface="Calibri" panose="020F0502020204030204" pitchFamily="34" charset="0"/>
              </a:rPr>
              <a:t>donate a picture book to the shelf</a:t>
            </a:r>
            <a:endParaRPr kumimoji="1" lang="zh-CN" altLang="en-US" sz="2400" b="1" dirty="0">
              <a:latin typeface="Calibri" panose="020F0502020204030204" pitchFamily="34" charset="0"/>
              <a:cs typeface="Calibri" panose="020F0502020204030204" pitchFamily="34" charset="0"/>
            </a:endParaRPr>
          </a:p>
        </p:txBody>
      </p:sp>
      <p:sp>
        <p:nvSpPr>
          <p:cNvPr id="4" name="文本框 3"/>
          <p:cNvSpPr txBox="1"/>
          <p:nvPr/>
        </p:nvSpPr>
        <p:spPr>
          <a:xfrm>
            <a:off x="5224598" y="1459902"/>
            <a:ext cx="6614185" cy="3416320"/>
          </a:xfrm>
          <a:prstGeom prst="rect">
            <a:avLst/>
          </a:prstGeom>
          <a:noFill/>
        </p:spPr>
        <p:txBody>
          <a:bodyPr wrap="square">
            <a:spAutoFit/>
          </a:bodyPr>
          <a:lstStyle/>
          <a:p>
            <a:pPr marL="342900" indent="-342900">
              <a:buFont typeface="+mj-lt"/>
              <a:buAutoNum type="arabicPeriod"/>
            </a:pPr>
            <a:r>
              <a:rPr lang="zh-CN" altLang="en-US" sz="2400" b="1" dirty="0"/>
              <a:t>胜任的，有能力的</a:t>
            </a:r>
            <a:endParaRPr lang="en-US" altLang="zh-CN" sz="2400" b="1" dirty="0"/>
          </a:p>
          <a:p>
            <a:pPr marL="342900" indent="-342900">
              <a:buFont typeface="+mj-lt"/>
              <a:buAutoNum type="arabicPeriod"/>
            </a:pPr>
            <a:r>
              <a:rPr lang="zh-CN" altLang="en-US" sz="2400" b="1" dirty="0"/>
              <a:t>复习方法</a:t>
            </a:r>
            <a:endParaRPr lang="en-US" altLang="zh-CN" sz="2400" b="1" dirty="0"/>
          </a:p>
          <a:p>
            <a:pPr marL="342900" indent="-342900">
              <a:buFont typeface="+mj-lt"/>
              <a:buAutoNum type="arabicPeriod"/>
            </a:pPr>
            <a:r>
              <a:rPr lang="zh-CN" altLang="en-US" sz="2400" b="1" dirty="0"/>
              <a:t>在肉店</a:t>
            </a:r>
            <a:endParaRPr lang="en-US" altLang="zh-CN" sz="2400" b="1" dirty="0"/>
          </a:p>
          <a:p>
            <a:pPr marL="342900" indent="-342900">
              <a:buFont typeface="+mj-lt"/>
              <a:buAutoNum type="arabicPeriod"/>
            </a:pPr>
            <a:r>
              <a:rPr lang="zh-CN" altLang="en-US" sz="2400" b="1" dirty="0"/>
              <a:t>辣的食物</a:t>
            </a:r>
            <a:endParaRPr lang="en-US" altLang="zh-CN" sz="2400" b="1" dirty="0"/>
          </a:p>
          <a:p>
            <a:pPr marL="342900" indent="-342900">
              <a:buFont typeface="+mj-lt"/>
              <a:buAutoNum type="arabicPeriod"/>
            </a:pPr>
            <a:r>
              <a:rPr lang="zh-CN" altLang="en-US" sz="2400" b="1" dirty="0"/>
              <a:t>鸡块（天然贵重金属块；（尤指）天然金块）</a:t>
            </a:r>
            <a:endParaRPr lang="en-US" altLang="zh-CN" sz="2400" b="1" dirty="0"/>
          </a:p>
          <a:p>
            <a:pPr marL="342900" indent="-342900">
              <a:buFont typeface="+mj-lt"/>
              <a:buAutoNum type="arabicPeriod"/>
            </a:pPr>
            <a:r>
              <a:rPr lang="zh-CN" altLang="en-US" sz="2400" b="1" dirty="0"/>
              <a:t>推广，促销新产品</a:t>
            </a:r>
            <a:endParaRPr lang="en-US" altLang="zh-CN" sz="2400" b="1" dirty="0"/>
          </a:p>
          <a:p>
            <a:pPr marL="342900" indent="-342900">
              <a:buFont typeface="+mj-lt"/>
              <a:buAutoNum type="arabicPeriod"/>
            </a:pPr>
            <a:r>
              <a:rPr lang="zh-CN" altLang="en-US" sz="2400" b="1" dirty="0"/>
              <a:t>下错订单</a:t>
            </a:r>
            <a:endParaRPr lang="en-US" altLang="zh-CN" sz="2400" b="1" dirty="0"/>
          </a:p>
          <a:p>
            <a:pPr marL="342900" indent="-342900">
              <a:buFont typeface="+mj-lt"/>
              <a:buAutoNum type="arabicPeriod"/>
            </a:pPr>
            <a:r>
              <a:rPr lang="zh-CN" altLang="en-US" sz="2400" b="1" dirty="0"/>
              <a:t>订单的收据</a:t>
            </a:r>
            <a:endParaRPr lang="en-US" altLang="zh-CN" sz="2400" b="1" dirty="0"/>
          </a:p>
          <a:p>
            <a:pPr marL="342900" indent="-342900">
              <a:buFont typeface="+mj-lt"/>
              <a:buAutoNum type="arabicPeriod"/>
            </a:pPr>
            <a:r>
              <a:rPr lang="zh-CN" altLang="en-US" sz="2400" b="1" dirty="0"/>
              <a:t>捐赠一本图画书到书架</a:t>
            </a:r>
            <a:endParaRPr lang="zh-CN" altLang="en-US" sz="2400" b="1" dirty="0"/>
          </a:p>
        </p:txBody>
      </p:sp>
      <p:sp>
        <p:nvSpPr>
          <p:cNvPr id="7" name="文本框 6"/>
          <p:cNvSpPr txBox="1"/>
          <p:nvPr/>
        </p:nvSpPr>
        <p:spPr>
          <a:xfrm>
            <a:off x="272193" y="4874914"/>
            <a:ext cx="11767408" cy="1938992"/>
          </a:xfrm>
          <a:prstGeom prst="rect">
            <a:avLst/>
          </a:prstGeom>
          <a:solidFill>
            <a:schemeClr val="bg1"/>
          </a:solidFill>
        </p:spPr>
        <p:txBody>
          <a:bodyPr wrap="square">
            <a:spAutoFit/>
          </a:bodyPr>
          <a:lstStyle/>
          <a:p>
            <a:r>
              <a:rPr lang="zh-CN" altLang="en-US" sz="2000" b="1" dirty="0">
                <a:latin typeface="Calibri" panose="020F0502020204030204" pitchFamily="34" charset="0"/>
                <a:cs typeface="Calibri" panose="020F0502020204030204" pitchFamily="34" charset="0"/>
              </a:rPr>
              <a:t>无能力的，不称职的</a:t>
            </a:r>
            <a:r>
              <a:rPr lang="en-US" altLang="zh-CN" sz="2000" b="1" dirty="0">
                <a:latin typeface="Calibri" panose="020F0502020204030204" pitchFamily="34" charset="0"/>
                <a:cs typeface="Calibri" panose="020F0502020204030204" pitchFamily="34" charset="0"/>
              </a:rPr>
              <a:t>——</a:t>
            </a:r>
            <a:r>
              <a:rPr lang="zh-CN" altLang="en-US" sz="2000" b="1" dirty="0">
                <a:latin typeface="Calibri" panose="020F0502020204030204" pitchFamily="34" charset="0"/>
                <a:cs typeface="Calibri" panose="020F0502020204030204" pitchFamily="34" charset="0"/>
              </a:rPr>
              <a:t>incompetent</a:t>
            </a:r>
            <a:r>
              <a:rPr lang="en-US" altLang="zh-CN" sz="2000" b="1" dirty="0">
                <a:latin typeface="Calibri" panose="020F0502020204030204" pitchFamily="34" charset="0"/>
                <a:cs typeface="Calibri" panose="020F0502020204030204" pitchFamily="34" charset="0"/>
              </a:rPr>
              <a:t>		</a:t>
            </a:r>
            <a:r>
              <a:rPr lang="zh-CN" altLang="en-GB" sz="2000" b="1" dirty="0">
                <a:latin typeface="Calibri" panose="020F0502020204030204" pitchFamily="34" charset="0"/>
                <a:cs typeface="Calibri" panose="020F0502020204030204" pitchFamily="34" charset="0"/>
              </a:rPr>
              <a:t>有能力</a:t>
            </a:r>
            <a:r>
              <a:rPr lang="zh-CN" altLang="en-US" sz="2000" b="1" dirty="0">
                <a:latin typeface="Calibri" panose="020F0502020204030204" pitchFamily="34" charset="0"/>
                <a:cs typeface="Calibri" panose="020F0502020204030204" pitchFamily="34" charset="0"/>
              </a:rPr>
              <a:t>做某事： </a:t>
            </a:r>
            <a:r>
              <a:rPr lang="en-GB" altLang="zh-CN" sz="2000" b="1" dirty="0">
                <a:latin typeface="Calibri" panose="020F0502020204030204" pitchFamily="34" charset="0"/>
                <a:cs typeface="Calibri" panose="020F0502020204030204" pitchFamily="34" charset="0"/>
              </a:rPr>
              <a:t>be competent to do</a:t>
            </a:r>
            <a:endParaRPr lang="en-GB" altLang="zh-CN" sz="2000" b="1"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nugget</a:t>
            </a:r>
            <a:r>
              <a:rPr lang="zh-CN" altLang="en-US" sz="2000" b="1" dirty="0">
                <a:latin typeface="Calibri" panose="020F0502020204030204" pitchFamily="34" charset="0"/>
                <a:cs typeface="Calibri" panose="020F0502020204030204" pitchFamily="34" charset="0"/>
              </a:rPr>
              <a:t> </a:t>
            </a:r>
            <a:r>
              <a:rPr lang="en-GB" altLang="zh-CN" sz="2000" b="1" dirty="0">
                <a:latin typeface="Calibri" panose="020F0502020204030204" pitchFamily="34" charset="0"/>
                <a:cs typeface="Calibri" panose="020F0502020204030204" pitchFamily="34" charset="0"/>
              </a:rPr>
              <a:t>a small thing such as an idea or a fact that people think of as valuable</a:t>
            </a:r>
            <a:endParaRPr lang="en-GB" altLang="zh-CN" sz="2000" b="1" dirty="0">
              <a:latin typeface="Calibri" panose="020F0502020204030204" pitchFamily="34" charset="0"/>
              <a:cs typeface="Calibri" panose="020F0502020204030204" pitchFamily="34" charset="0"/>
            </a:endParaRPr>
          </a:p>
          <a:p>
            <a:r>
              <a:rPr lang="zh-CN" altLang="en-US" sz="2000" b="1" dirty="0">
                <a:latin typeface="Calibri" panose="020F0502020204030204" pitchFamily="34" charset="0"/>
                <a:cs typeface="Calibri" panose="020F0502020204030204" pitchFamily="34" charset="0"/>
              </a:rPr>
              <a:t> 有价值的小东西；有用的想法（或事实）</a:t>
            </a:r>
            <a:r>
              <a:rPr lang="en-US" altLang="zh-CN" sz="2000" b="1" dirty="0">
                <a:latin typeface="Calibri" panose="020F0502020204030204" pitchFamily="34" charset="0"/>
                <a:cs typeface="Calibri" panose="020F0502020204030204" pitchFamily="34" charset="0"/>
              </a:rPr>
              <a:t>=snippet</a:t>
            </a:r>
            <a:r>
              <a:rPr lang="zh-CN" altLang="en-US" sz="2000" b="1" dirty="0">
                <a:latin typeface="Calibri" panose="020F0502020204030204" pitchFamily="34" charset="0"/>
                <a:cs typeface="Calibri" panose="020F0502020204030204" pitchFamily="34" charset="0"/>
              </a:rPr>
              <a:t> </a:t>
            </a:r>
            <a:endParaRPr lang="en-GB" altLang="zh-CN" sz="2000" b="1"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a useful nugget of information</a:t>
            </a:r>
            <a:r>
              <a:rPr lang="zh-CN" altLang="en-US" sz="2000" b="1" dirty="0">
                <a:latin typeface="Calibri" panose="020F0502020204030204" pitchFamily="34" charset="0"/>
                <a:cs typeface="Calibri" panose="020F0502020204030204" pitchFamily="34" charset="0"/>
              </a:rPr>
              <a:t>  </a:t>
            </a:r>
            <a:endParaRPr lang="en-US" altLang="zh-CN" sz="2000" b="1" dirty="0">
              <a:latin typeface="Calibri" panose="020F0502020204030204" pitchFamily="34" charset="0"/>
              <a:cs typeface="Calibri" panose="020F0502020204030204" pitchFamily="34" charset="0"/>
            </a:endParaRPr>
          </a:p>
          <a:p>
            <a:r>
              <a:rPr lang="zh-CN" altLang="en-US" sz="2000" b="1" dirty="0">
                <a:latin typeface="Calibri" panose="020F0502020204030204" pitchFamily="34" charset="0"/>
                <a:cs typeface="Calibri" panose="020F0502020204030204" pitchFamily="34" charset="0"/>
              </a:rPr>
              <a:t>一条有用的信息</a:t>
            </a:r>
            <a:endParaRPr lang="en-US" altLang="zh-CN" sz="2000" b="1" dirty="0">
              <a:latin typeface="Calibri" panose="020F0502020204030204" pitchFamily="34" charset="0"/>
              <a:cs typeface="Calibri" panose="020F0502020204030204" pitchFamily="34" charset="0"/>
            </a:endParaRPr>
          </a:p>
          <a:p>
            <a:r>
              <a:rPr lang="en-US" altLang="zh-CN" sz="2000" b="1" dirty="0">
                <a:latin typeface="Calibri" panose="020F0502020204030204" pitchFamily="34" charset="0"/>
                <a:cs typeface="Calibri" panose="020F0502020204030204" pitchFamily="34" charset="0"/>
              </a:rPr>
              <a:t>donate-</a:t>
            </a:r>
            <a:r>
              <a:rPr lang="zh-CN" altLang="en-US" sz="2000" b="1" dirty="0">
                <a:latin typeface="Calibri" panose="020F0502020204030204" pitchFamily="34" charset="0"/>
                <a:cs typeface="Calibri" panose="020F0502020204030204" pitchFamily="34" charset="0"/>
              </a:rPr>
              <a:t>  </a:t>
            </a:r>
            <a:r>
              <a:rPr lang="en-US" altLang="zh-CN" sz="2000" b="1" dirty="0">
                <a:latin typeface="Calibri" panose="020F0502020204030204" pitchFamily="34" charset="0"/>
                <a:cs typeface="Calibri" panose="020F0502020204030204" pitchFamily="34" charset="0"/>
              </a:rPr>
              <a:t>donor</a:t>
            </a:r>
            <a:r>
              <a:rPr lang="zh-CN" altLang="en-US" sz="2000" b="1" dirty="0">
                <a:latin typeface="Calibri" panose="020F0502020204030204" pitchFamily="34" charset="0"/>
                <a:cs typeface="Calibri" panose="020F0502020204030204" pitchFamily="34" charset="0"/>
              </a:rPr>
              <a:t>  捐献者，捐赠者；</a:t>
            </a:r>
            <a:endParaRPr lang="zh-CN" altLang="en-US" sz="20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checkerboard(across)">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checkerboard(across)">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checkerboard(across)">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checkerboard(across)">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checkerboard(across)">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checkerboard(across)">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checkerboard(across)">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checkerboard(across)">
                                      <p:cBhvr>
                                        <p:cTn id="47" dur="500"/>
                                        <p:tgtEl>
                                          <p:spTgt spid="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7">
                                            <p:txEl>
                                              <p:pRg st="0" end="0"/>
                                            </p:txEl>
                                          </p:spTgt>
                                        </p:tgtEl>
                                        <p:attrNameLst>
                                          <p:attrName>style.visibility</p:attrName>
                                        </p:attrNameLst>
                                      </p:cBhvr>
                                      <p:to>
                                        <p:strVal val="visible"/>
                                      </p:to>
                                    </p:set>
                                    <p:animEffect transition="in" filter="dissolve">
                                      <p:cBhvr>
                                        <p:cTn id="52" dur="500"/>
                                        <p:tgtEl>
                                          <p:spTgt spid="7">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nodeType="clickEffect">
                                  <p:stCondLst>
                                    <p:cond delay="0"/>
                                  </p:stCondLst>
                                  <p:childTnLst>
                                    <p:set>
                                      <p:cBhvr>
                                        <p:cTn id="56" dur="1" fill="hold">
                                          <p:stCondLst>
                                            <p:cond delay="0"/>
                                          </p:stCondLst>
                                        </p:cTn>
                                        <p:tgtEl>
                                          <p:spTgt spid="7">
                                            <p:txEl>
                                              <p:pRg st="1" end="1"/>
                                            </p:txEl>
                                          </p:spTgt>
                                        </p:tgtEl>
                                        <p:attrNameLst>
                                          <p:attrName>style.visibility</p:attrName>
                                        </p:attrNameLst>
                                      </p:cBhvr>
                                      <p:to>
                                        <p:strVal val="visible"/>
                                      </p:to>
                                    </p:set>
                                    <p:animEffect transition="in" filter="dissolve">
                                      <p:cBhvr>
                                        <p:cTn id="57" dur="500"/>
                                        <p:tgtEl>
                                          <p:spTgt spid="7">
                                            <p:txEl>
                                              <p:pRg st="1" end="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nodeType="clickEffect">
                                  <p:stCondLst>
                                    <p:cond delay="0"/>
                                  </p:stCondLst>
                                  <p:childTnLst>
                                    <p:set>
                                      <p:cBhvr>
                                        <p:cTn id="61" dur="1" fill="hold">
                                          <p:stCondLst>
                                            <p:cond delay="0"/>
                                          </p:stCondLst>
                                        </p:cTn>
                                        <p:tgtEl>
                                          <p:spTgt spid="7">
                                            <p:txEl>
                                              <p:pRg st="2" end="2"/>
                                            </p:txEl>
                                          </p:spTgt>
                                        </p:tgtEl>
                                        <p:attrNameLst>
                                          <p:attrName>style.visibility</p:attrName>
                                        </p:attrNameLst>
                                      </p:cBhvr>
                                      <p:to>
                                        <p:strVal val="visible"/>
                                      </p:to>
                                    </p:set>
                                    <p:animEffect transition="in" filter="dissolve">
                                      <p:cBhvr>
                                        <p:cTn id="62" dur="500"/>
                                        <p:tgtEl>
                                          <p:spTgt spid="7">
                                            <p:txEl>
                                              <p:pRg st="2" end="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nodeType="clickEffect">
                                  <p:stCondLst>
                                    <p:cond delay="0"/>
                                  </p:stCondLst>
                                  <p:childTnLst>
                                    <p:set>
                                      <p:cBhvr>
                                        <p:cTn id="66" dur="1" fill="hold">
                                          <p:stCondLst>
                                            <p:cond delay="0"/>
                                          </p:stCondLst>
                                        </p:cTn>
                                        <p:tgtEl>
                                          <p:spTgt spid="7">
                                            <p:txEl>
                                              <p:pRg st="3" end="3"/>
                                            </p:txEl>
                                          </p:spTgt>
                                        </p:tgtEl>
                                        <p:attrNameLst>
                                          <p:attrName>style.visibility</p:attrName>
                                        </p:attrNameLst>
                                      </p:cBhvr>
                                      <p:to>
                                        <p:strVal val="visible"/>
                                      </p:to>
                                    </p:set>
                                    <p:animEffect transition="in" filter="dissolve">
                                      <p:cBhvr>
                                        <p:cTn id="67" dur="500"/>
                                        <p:tgtEl>
                                          <p:spTgt spid="7">
                                            <p:txEl>
                                              <p:pRg st="3" end="3"/>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nodeType="clickEffect">
                                  <p:stCondLst>
                                    <p:cond delay="0"/>
                                  </p:stCondLst>
                                  <p:childTnLst>
                                    <p:set>
                                      <p:cBhvr>
                                        <p:cTn id="71" dur="1" fill="hold">
                                          <p:stCondLst>
                                            <p:cond delay="0"/>
                                          </p:stCondLst>
                                        </p:cTn>
                                        <p:tgtEl>
                                          <p:spTgt spid="7">
                                            <p:txEl>
                                              <p:pRg st="4" end="4"/>
                                            </p:txEl>
                                          </p:spTgt>
                                        </p:tgtEl>
                                        <p:attrNameLst>
                                          <p:attrName>style.visibility</p:attrName>
                                        </p:attrNameLst>
                                      </p:cBhvr>
                                      <p:to>
                                        <p:strVal val="visible"/>
                                      </p:to>
                                    </p:set>
                                    <p:animEffect transition="in" filter="dissolve">
                                      <p:cBhvr>
                                        <p:cTn id="72" dur="500"/>
                                        <p:tgtEl>
                                          <p:spTgt spid="7">
                                            <p:txEl>
                                              <p:pRg st="4" end="4"/>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nodeType="clickEffect">
                                  <p:stCondLst>
                                    <p:cond delay="0"/>
                                  </p:stCondLst>
                                  <p:childTnLst>
                                    <p:set>
                                      <p:cBhvr>
                                        <p:cTn id="76" dur="1" fill="hold">
                                          <p:stCondLst>
                                            <p:cond delay="0"/>
                                          </p:stCondLst>
                                        </p:cTn>
                                        <p:tgtEl>
                                          <p:spTgt spid="7">
                                            <p:txEl>
                                              <p:pRg st="5" end="5"/>
                                            </p:txEl>
                                          </p:spTgt>
                                        </p:tgtEl>
                                        <p:attrNameLst>
                                          <p:attrName>style.visibility</p:attrName>
                                        </p:attrNameLst>
                                      </p:cBhvr>
                                      <p:to>
                                        <p:strVal val="visible"/>
                                      </p:to>
                                    </p:set>
                                    <p:animEffect transition="in" filter="dissolve">
                                      <p:cBhvr>
                                        <p:cTn id="77"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dirty="0"/>
              <a:t>Gap</a:t>
            </a:r>
            <a:r>
              <a:rPr lang="zh-CN" altLang="en-US" dirty="0"/>
              <a:t> </a:t>
            </a:r>
            <a:r>
              <a:rPr lang="en-US" altLang="zh-CN" dirty="0"/>
              <a:t>filling</a:t>
            </a:r>
            <a:endParaRPr lang="zh-CN" altLang="en-US" dirty="0"/>
          </a:p>
        </p:txBody>
      </p:sp>
      <p:sp>
        <p:nvSpPr>
          <p:cNvPr id="8" name="文本框 7"/>
          <p:cNvSpPr txBox="1"/>
          <p:nvPr/>
        </p:nvSpPr>
        <p:spPr>
          <a:xfrm>
            <a:off x="309624" y="1139335"/>
            <a:ext cx="11716472" cy="2987741"/>
          </a:xfrm>
          <a:prstGeom prst="rect">
            <a:avLst/>
          </a:prstGeom>
          <a:noFill/>
        </p:spPr>
        <p:txBody>
          <a:bodyPr wrap="square">
            <a:spAutoFit/>
          </a:bodyPr>
          <a:lstStyle/>
          <a:p>
            <a:pPr indent="266700" algn="just">
              <a:lnSpc>
                <a:spcPct val="105000"/>
              </a:lnSpc>
              <a:buNone/>
            </a:pPr>
            <a:r>
              <a:rPr lang="en-US" altLang="zh-CN" sz="2000" b="1" kern="100" dirty="0">
                <a:effectLst/>
                <a:latin typeface="Calibri" panose="020F0502020204030204" pitchFamily="34" charset="0"/>
                <a:ea typeface="宋体" panose="02010600030101010101" pitchFamily="2" charset="-122"/>
                <a:cs typeface="Calibri" panose="020F0502020204030204" pitchFamily="34" charset="0"/>
              </a:rPr>
              <a:t>At the Beijing World of Robots, located in the robotics industrial park in Beijing’s </a:t>
            </a:r>
            <a:r>
              <a:rPr lang="en-US" altLang="zh-CN" sz="2000" b="1" kern="100" dirty="0" err="1">
                <a:effectLst/>
                <a:latin typeface="Calibri" panose="020F0502020204030204" pitchFamily="34" charset="0"/>
                <a:ea typeface="宋体" panose="02010600030101010101" pitchFamily="2" charset="-122"/>
                <a:cs typeface="Calibri" panose="020F0502020204030204" pitchFamily="34" charset="0"/>
              </a:rPr>
              <a:t>Yizhuang</a:t>
            </a:r>
            <a:r>
              <a:rPr lang="en-US" altLang="zh-CN" sz="2000" b="1" kern="100" dirty="0">
                <a:effectLst/>
                <a:latin typeface="Calibri" panose="020F0502020204030204" pitchFamily="34" charset="0"/>
                <a:ea typeface="宋体" panose="02010600030101010101" pitchFamily="2" charset="-122"/>
                <a:cs typeface="Calibri" panose="020F0502020204030204" pitchFamily="34" charset="0"/>
              </a:rPr>
              <a:t>, the vision of an intelligent future is coming to reality with all kinds of robots. With advanced AI capabilities, </a:t>
            </a:r>
            <a:r>
              <a:rPr lang="en-US" altLang="zh-CN" sz="2000" b="1" kern="100" dirty="0">
                <a:solidFill>
                  <a:srgbClr val="FF0000"/>
                </a:solidFill>
                <a:effectLst/>
                <a:latin typeface="Calibri" panose="020F0502020204030204" pitchFamily="34" charset="0"/>
                <a:ea typeface="宋体" panose="02010600030101010101" pitchFamily="2" charset="-122"/>
                <a:cs typeface="Calibri" panose="020F0502020204030204" pitchFamily="34" charset="0"/>
              </a:rPr>
              <a:t>they are increasingly transitioning from industrial applications to domestic environments with human-like appearances and skillful body and hand movements.</a:t>
            </a:r>
            <a:r>
              <a:rPr lang="en-US" altLang="zh-CN" sz="2000" b="1" kern="1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000" b="1" u="sng" kern="100" dirty="0">
                <a:effectLst/>
                <a:latin typeface="Calibri" panose="020F0502020204030204" pitchFamily="34" charset="0"/>
                <a:ea typeface="宋体" panose="02010600030101010101" pitchFamily="2" charset="-122"/>
                <a:cs typeface="Calibri" panose="020F0502020204030204" pitchFamily="34" charset="0"/>
              </a:rPr>
              <a:t>    36    </a:t>
            </a:r>
            <a:endParaRPr lang="en-US" altLang="zh-CN" sz="2000" b="1" u="sng" kern="100" dirty="0">
              <a:effectLst/>
              <a:latin typeface="Calibri" panose="020F0502020204030204" pitchFamily="34" charset="0"/>
              <a:ea typeface="宋体" panose="02010600030101010101" pitchFamily="2" charset="-122"/>
              <a:cs typeface="Calibri" panose="020F0502020204030204" pitchFamily="34" charset="0"/>
            </a:endParaRPr>
          </a:p>
          <a:p>
            <a:pPr indent="266700" algn="just">
              <a:lnSpc>
                <a:spcPct val="105000"/>
              </a:lnSpc>
              <a:buNone/>
            </a:pPr>
            <a:endParaRPr lang="en-US" altLang="zh-CN" sz="2000" b="1" u="sng" kern="100" dirty="0">
              <a:effectLst/>
              <a:latin typeface="Calibri" panose="020F0502020204030204" pitchFamily="34" charset="0"/>
              <a:ea typeface="宋体" panose="02010600030101010101" pitchFamily="2" charset="-122"/>
              <a:cs typeface="Calibri" panose="020F0502020204030204" pitchFamily="34" charset="0"/>
            </a:endParaRPr>
          </a:p>
          <a:p>
            <a:pPr indent="266700" algn="just">
              <a:lnSpc>
                <a:spcPct val="105000"/>
              </a:lnSpc>
            </a:pPr>
            <a:r>
              <a:rPr lang="en-US" altLang="zh-CN" sz="2000" b="1" kern="100" dirty="0">
                <a:solidFill>
                  <a:srgbClr val="FF0000"/>
                </a:solidFill>
                <a:latin typeface="Calibri" panose="020F0502020204030204" pitchFamily="34" charset="0"/>
                <a:ea typeface="宋体" panose="02010600030101010101" pitchFamily="2" charset="-122"/>
                <a:cs typeface="Calibri" panose="020F0502020204030204" pitchFamily="34" charset="0"/>
              </a:rPr>
              <a:t>Embedded AI(</a:t>
            </a:r>
            <a:r>
              <a:rPr lang="zh-CN" altLang="zh-CN" sz="2000" b="1" kern="100" dirty="0">
                <a:solidFill>
                  <a:srgbClr val="FF0000"/>
                </a:solidFill>
                <a:latin typeface="Calibri" panose="020F0502020204030204" pitchFamily="34" charset="0"/>
                <a:ea typeface="宋体" panose="02010600030101010101" pitchFamily="2" charset="-122"/>
                <a:cs typeface="Calibri" panose="020F0502020204030204" pitchFamily="34" charset="0"/>
              </a:rPr>
              <a:t>具身智能</a:t>
            </a:r>
            <a:r>
              <a:rPr lang="en-US" altLang="zh-CN" sz="2000" b="1" kern="100" dirty="0">
                <a:solidFill>
                  <a:srgbClr val="FF0000"/>
                </a:solidFill>
                <a:latin typeface="Calibri" panose="020F0502020204030204" pitchFamily="34" charset="0"/>
                <a:ea typeface="宋体" panose="02010600030101010101" pitchFamily="2" charset="-122"/>
                <a:cs typeface="Calibri" panose="020F0502020204030204" pitchFamily="34" charset="0"/>
              </a:rPr>
              <a:t>), </a:t>
            </a:r>
            <a:r>
              <a:rPr lang="en-US" altLang="zh-CN" sz="2000" b="1" kern="100" dirty="0">
                <a:latin typeface="Calibri" panose="020F0502020204030204" pitchFamily="34" charset="0"/>
                <a:ea typeface="宋体" panose="02010600030101010101" pitchFamily="2" charset="-122"/>
                <a:cs typeface="Calibri" panose="020F0502020204030204" pitchFamily="34" charset="0"/>
              </a:rPr>
              <a:t>which integrates AI with physical objects such as robots, </a:t>
            </a:r>
            <a:r>
              <a:rPr lang="en-US" altLang="zh-CN" sz="2000" b="1" kern="100" dirty="0">
                <a:solidFill>
                  <a:srgbClr val="FF0000"/>
                </a:solidFill>
                <a:latin typeface="Calibri" panose="020F0502020204030204" pitchFamily="34" charset="0"/>
                <a:ea typeface="宋体" panose="02010600030101010101" pitchFamily="2" charset="-122"/>
                <a:cs typeface="Calibri" panose="020F0502020204030204" pitchFamily="34" charset="0"/>
              </a:rPr>
              <a:t>is emerging as a game-changing technology with limitless potential</a:t>
            </a:r>
            <a:r>
              <a:rPr lang="en-US" altLang="zh-CN" sz="2000" b="1" u="sng" kern="100" dirty="0">
                <a:latin typeface="Calibri" panose="020F0502020204030204" pitchFamily="34" charset="0"/>
                <a:ea typeface="宋体" panose="02010600030101010101" pitchFamily="2" charset="-122"/>
                <a:cs typeface="Calibri" panose="020F0502020204030204" pitchFamily="34" charset="0"/>
              </a:rPr>
              <a:t>.     37     </a:t>
            </a:r>
            <a:r>
              <a:rPr lang="en-US" altLang="zh-CN" sz="2000" b="1" kern="100" dirty="0">
                <a:latin typeface="Calibri" panose="020F0502020204030204" pitchFamily="34" charset="0"/>
                <a:ea typeface="宋体" panose="02010600030101010101" pitchFamily="2" charset="-122"/>
                <a:cs typeface="Calibri" panose="020F0502020204030204" pitchFamily="34" charset="0"/>
              </a:rPr>
              <a:t>For instance, Unitree Robotics, known for its dancing robots showcased at CCTV’s Spring Festival Gala, demonstrates cutting-edge applications of embedded AI.</a:t>
            </a:r>
            <a:endParaRPr lang="zh-CN" altLang="zh-CN" sz="2000" b="1" kern="100" dirty="0">
              <a:latin typeface="Calibri" panose="020F0502020204030204" pitchFamily="34" charset="0"/>
              <a:ea typeface="宋体" panose="02010600030101010101" pitchFamily="2" charset="-122"/>
              <a:cs typeface="Calibri" panose="020F0502020204030204" pitchFamily="34" charset="0"/>
            </a:endParaRPr>
          </a:p>
          <a:p>
            <a:pPr indent="266700" algn="just">
              <a:lnSpc>
                <a:spcPct val="105000"/>
              </a:lnSpc>
              <a:buNone/>
            </a:pPr>
            <a:endParaRPr lang="zh-CN" altLang="zh-CN" sz="2000" b="1" kern="1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193877" y="4168981"/>
            <a:ext cx="11311358" cy="2333780"/>
          </a:xfrm>
          <a:prstGeom prst="rect">
            <a:avLst/>
          </a:prstGeom>
          <a:noFill/>
        </p:spPr>
        <p:txBody>
          <a:bodyPr wrap="square">
            <a:spAutoFit/>
          </a:bodyPr>
          <a:lstStyle/>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A. </a:t>
            </a:r>
            <a:r>
              <a:rPr lang="en-US" altLang="zh-CN" sz="2000" kern="100" dirty="0">
                <a:solidFill>
                  <a:srgbClr val="FF0000"/>
                </a:solidFill>
                <a:effectLst/>
                <a:latin typeface="Times New Roman" panose="02020603050405020304" pitchFamily="18" charset="0"/>
                <a:ea typeface="宋体" panose="02010600030101010101" pitchFamily="2" charset="-122"/>
              </a:rPr>
              <a:t>It</a:t>
            </a:r>
            <a:r>
              <a:rPr lang="en-US" altLang="zh-CN" sz="2000" kern="100" dirty="0">
                <a:effectLst/>
                <a:latin typeface="Times New Roman" panose="02020603050405020304" pitchFamily="18" charset="0"/>
                <a:ea typeface="宋体" panose="02010600030101010101" pitchFamily="2" charset="-122"/>
              </a:rPr>
              <a:t> can </a:t>
            </a:r>
            <a:r>
              <a:rPr lang="en-US" altLang="zh-CN" sz="2000" kern="100" dirty="0">
                <a:solidFill>
                  <a:srgbClr val="FF0000"/>
                </a:solidFill>
                <a:effectLst/>
                <a:latin typeface="Times New Roman" panose="02020603050405020304" pitchFamily="18" charset="0"/>
                <a:ea typeface="宋体" panose="02010600030101010101" pitchFamily="2" charset="-122"/>
              </a:rPr>
              <a:t>also</a:t>
            </a:r>
            <a:r>
              <a:rPr lang="en-US" altLang="zh-CN" sz="2000" kern="100" dirty="0">
                <a:effectLst/>
                <a:latin typeface="Times New Roman" panose="02020603050405020304" pitchFamily="18" charset="0"/>
                <a:ea typeface="宋体" panose="02010600030101010101" pitchFamily="2" charset="-122"/>
              </a:rPr>
              <a:t> reduce costs and enable precise management.</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B. China has played a leading role in the development of elderly care robots.</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C. Several Chinese companies have already made significant strides in </a:t>
            </a:r>
            <a:r>
              <a:rPr lang="en-US" altLang="zh-CN" sz="2000" kern="100" dirty="0">
                <a:solidFill>
                  <a:srgbClr val="FF0000"/>
                </a:solidFill>
                <a:effectLst/>
                <a:latin typeface="Times New Roman" panose="02020603050405020304" pitchFamily="18" charset="0"/>
                <a:ea typeface="宋体" panose="02010600030101010101" pitchFamily="2" charset="-122"/>
              </a:rPr>
              <a:t>this</a:t>
            </a:r>
            <a:r>
              <a:rPr lang="en-US" altLang="zh-CN" sz="2000" kern="100" dirty="0">
                <a:effectLst/>
                <a:latin typeface="Times New Roman" panose="02020603050405020304" pitchFamily="18" charset="0"/>
                <a:ea typeface="宋体" panose="02010600030101010101" pitchFamily="2" charset="-122"/>
              </a:rPr>
              <a:t> area.</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D. </a:t>
            </a:r>
            <a:r>
              <a:rPr lang="en-US" altLang="zh-CN" sz="2000" kern="100" dirty="0">
                <a:solidFill>
                  <a:srgbClr val="FF0000"/>
                </a:solidFill>
                <a:effectLst/>
                <a:latin typeface="Times New Roman" panose="02020603050405020304" pitchFamily="18" charset="0"/>
                <a:ea typeface="宋体" panose="02010600030101010101" pitchFamily="2" charset="-122"/>
              </a:rPr>
              <a:t>These robots </a:t>
            </a:r>
            <a:r>
              <a:rPr lang="en-US" altLang="zh-CN" sz="2000" kern="100" dirty="0">
                <a:effectLst/>
                <a:latin typeface="Times New Roman" panose="02020603050405020304" pitchFamily="18" charset="0"/>
                <a:ea typeface="宋体" panose="02010600030101010101" pitchFamily="2" charset="-122"/>
              </a:rPr>
              <a:t>can bring intelligent assistance to various aspects of everyday life.</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E. </a:t>
            </a:r>
            <a:r>
              <a:rPr lang="en-US" altLang="zh-CN" sz="2000" kern="100" dirty="0">
                <a:solidFill>
                  <a:srgbClr val="FF0000"/>
                </a:solidFill>
                <a:effectLst/>
                <a:latin typeface="Times New Roman" panose="02020603050405020304" pitchFamily="18" charset="0"/>
                <a:ea typeface="宋体" panose="02010600030101010101" pitchFamily="2" charset="-122"/>
              </a:rPr>
              <a:t>One groundbreaking example </a:t>
            </a:r>
            <a:r>
              <a:rPr lang="en-US" altLang="zh-CN" sz="2000" kern="100" dirty="0">
                <a:effectLst/>
                <a:latin typeface="Times New Roman" panose="02020603050405020304" pitchFamily="18" charset="0"/>
                <a:ea typeface="宋体" panose="02010600030101010101" pitchFamily="2" charset="-122"/>
              </a:rPr>
              <a:t>of AI-driven robotics is the </a:t>
            </a:r>
            <a:r>
              <a:rPr lang="en-US" altLang="zh-CN" sz="2000" kern="100" dirty="0" err="1">
                <a:effectLst/>
                <a:latin typeface="Times New Roman" panose="02020603050405020304" pitchFamily="18" charset="0"/>
                <a:ea typeface="宋体" panose="02010600030101010101" pitchFamily="2" charset="-122"/>
              </a:rPr>
              <a:t>Galbot</a:t>
            </a:r>
            <a:r>
              <a:rPr lang="en-US" altLang="zh-CN" sz="2000" kern="100" dirty="0">
                <a:effectLst/>
                <a:latin typeface="Times New Roman" panose="02020603050405020304" pitchFamily="18" charset="0"/>
                <a:ea typeface="宋体" panose="02010600030101010101" pitchFamily="2" charset="-122"/>
              </a:rPr>
              <a:t> humanoid robot.</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F. Designed for 24/7 autonomous operation, a </a:t>
            </a:r>
            <a:r>
              <a:rPr lang="en-US" altLang="zh-CN" sz="2000" kern="100" dirty="0" err="1">
                <a:effectLst/>
                <a:latin typeface="Times New Roman" panose="02020603050405020304" pitchFamily="18" charset="0"/>
                <a:ea typeface="宋体" panose="02010600030101010101" pitchFamily="2" charset="-122"/>
              </a:rPr>
              <a:t>Galbot</a:t>
            </a:r>
            <a:r>
              <a:rPr lang="en-US" altLang="zh-CN" sz="2000" kern="100" dirty="0">
                <a:effectLst/>
                <a:latin typeface="Times New Roman" panose="02020603050405020304" pitchFamily="18" charset="0"/>
                <a:ea typeface="宋体" panose="02010600030101010101" pitchFamily="2" charset="-122"/>
              </a:rPr>
              <a:t> robot can restock items efficiently. </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G. Meanwhile, the automotive industry is also experiencing a rapid AI-driven transformation.</a:t>
            </a:r>
            <a:endParaRPr lang="zh-CN" altLang="zh-CN" sz="2000" kern="100" dirty="0">
              <a:effectLst/>
              <a:latin typeface="Times New Roman" panose="02020603050405020304" pitchFamily="18" charset="0"/>
              <a:ea typeface="宋体" panose="02010600030101010101" pitchFamily="2" charset="-122"/>
            </a:endParaRPr>
          </a:p>
        </p:txBody>
      </p:sp>
      <p:sp>
        <p:nvSpPr>
          <p:cNvPr id="12" name="文本框 11"/>
          <p:cNvSpPr txBox="1"/>
          <p:nvPr/>
        </p:nvSpPr>
        <p:spPr>
          <a:xfrm>
            <a:off x="3446362" y="16650"/>
            <a:ext cx="6198242" cy="369332"/>
          </a:xfrm>
          <a:prstGeom prst="rect">
            <a:avLst/>
          </a:prstGeom>
          <a:noFill/>
        </p:spPr>
        <p:txBody>
          <a:bodyPr wrap="square">
            <a:spAutoFit/>
          </a:bodyPr>
          <a:lstStyle/>
          <a:p>
            <a:r>
              <a:rPr lang="zh-CN" altLang="en-US" dirty="0">
                <a:latin typeface="Calibri" panose="020F0502020204030204" pitchFamily="34" charset="0"/>
                <a:cs typeface="Calibri" panose="020F0502020204030204" pitchFamily="34" charset="0"/>
              </a:rPr>
              <a:t>前文讲机器人 </a:t>
            </a:r>
            <a:r>
              <a:rPr lang="zh-CN" altLang="en-US" b="1" dirty="0">
                <a:latin typeface="Calibri" panose="020F0502020204030204" pitchFamily="34" charset="0"/>
                <a:cs typeface="Calibri" panose="020F0502020204030204" pitchFamily="34" charset="0"/>
              </a:rPr>
              <a:t>从工业走向家庭</a:t>
            </a:r>
            <a:r>
              <a:rPr lang="zh-CN" altLang="en-US" dirty="0">
                <a:latin typeface="Calibri" panose="020F0502020204030204" pitchFamily="34" charset="0"/>
                <a:cs typeface="Calibri" panose="020F0502020204030204" pitchFamily="34" charset="0"/>
              </a:rPr>
              <a:t>，具备 </a:t>
            </a:r>
            <a:r>
              <a:rPr lang="zh-CN" altLang="en-US" b="1" dirty="0">
                <a:latin typeface="Calibri" panose="020F0502020204030204" pitchFamily="34" charset="0"/>
                <a:cs typeface="Calibri" panose="020F0502020204030204" pitchFamily="34" charset="0"/>
              </a:rPr>
              <a:t>类人外观和灵活动作</a:t>
            </a:r>
            <a:r>
              <a:rPr lang="zh-CN" altLang="en-US" dirty="0">
                <a:latin typeface="Calibri" panose="020F0502020204030204" pitchFamily="34" charset="0"/>
                <a:cs typeface="Calibri" panose="020F0502020204030204" pitchFamily="34" charset="0"/>
              </a:rPr>
              <a:t>。</a:t>
            </a:r>
            <a:endParaRPr lang="zh-CN" altLang="en-US" dirty="0">
              <a:latin typeface="Calibri" panose="020F0502020204030204" pitchFamily="34" charset="0"/>
              <a:cs typeface="Calibri" panose="020F0502020204030204" pitchFamily="34" charset="0"/>
            </a:endParaRPr>
          </a:p>
        </p:txBody>
      </p:sp>
      <p:sp>
        <p:nvSpPr>
          <p:cNvPr id="14" name="文本框 13"/>
          <p:cNvSpPr txBox="1"/>
          <p:nvPr/>
        </p:nvSpPr>
        <p:spPr>
          <a:xfrm>
            <a:off x="3446362" y="866700"/>
            <a:ext cx="3915136" cy="369332"/>
          </a:xfrm>
          <a:prstGeom prst="rect">
            <a:avLst/>
          </a:prstGeom>
          <a:noFill/>
        </p:spPr>
        <p:txBody>
          <a:bodyPr wrap="square">
            <a:spAutoFit/>
          </a:bodyPr>
          <a:lstStyle/>
          <a:p>
            <a:r>
              <a:rPr lang="zh-CN" altLang="en-US" dirty="0">
                <a:latin typeface="Calibri" panose="020F0502020204030204" pitchFamily="34" charset="0"/>
                <a:cs typeface="Calibri" panose="020F0502020204030204" pitchFamily="34" charset="0"/>
              </a:rPr>
              <a:t>后文开始讲 </a:t>
            </a:r>
            <a:r>
              <a:rPr lang="zh-CN" altLang="en-US" b="1" dirty="0">
                <a:latin typeface="Calibri" panose="020F0502020204030204" pitchFamily="34" charset="0"/>
                <a:cs typeface="Calibri" panose="020F0502020204030204" pitchFamily="34" charset="0"/>
              </a:rPr>
              <a:t>嵌入式</a:t>
            </a:r>
            <a:r>
              <a:rPr lang="en-GB" altLang="zh-CN" b="1" dirty="0">
                <a:latin typeface="Calibri" panose="020F0502020204030204" pitchFamily="34" charset="0"/>
                <a:cs typeface="Calibri" panose="020F0502020204030204" pitchFamily="34" charset="0"/>
              </a:rPr>
              <a:t>AI</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是变革性技术。</a:t>
            </a:r>
            <a:endParaRPr lang="zh-CN" altLang="en-US" dirty="0">
              <a:latin typeface="Calibri" panose="020F0502020204030204" pitchFamily="34" charset="0"/>
              <a:cs typeface="Calibri" panose="020F0502020204030204" pitchFamily="34" charset="0"/>
            </a:endParaRPr>
          </a:p>
        </p:txBody>
      </p:sp>
      <p:cxnSp>
        <p:nvCxnSpPr>
          <p:cNvPr id="21" name="直线箭头连接符 20"/>
          <p:cNvCxnSpPr/>
          <p:nvPr/>
        </p:nvCxnSpPr>
        <p:spPr>
          <a:xfrm flipH="1">
            <a:off x="1493134" y="1875099"/>
            <a:ext cx="9769033" cy="3229336"/>
          </a:xfrm>
          <a:prstGeom prst="straightConnector1">
            <a:avLst/>
          </a:prstGeom>
          <a:ln w="38100">
            <a:solidFill>
              <a:srgbClr val="27994D"/>
            </a:solidFill>
            <a:tailEnd type="triangle"/>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0903352" y="1493929"/>
            <a:ext cx="759107" cy="360218"/>
          </a:xfrm>
          <a:custGeom>
            <a:avLst/>
            <a:gdLst>
              <a:gd name="csX0" fmla="*/ 0 w 759107"/>
              <a:gd name="csY0" fmla="*/ 0 h 360218"/>
              <a:gd name="csX1" fmla="*/ 394736 w 759107"/>
              <a:gd name="csY1" fmla="*/ 0 h 360218"/>
              <a:gd name="csX2" fmla="*/ 759107 w 759107"/>
              <a:gd name="csY2" fmla="*/ 0 h 360218"/>
              <a:gd name="csX3" fmla="*/ 759107 w 759107"/>
              <a:gd name="csY3" fmla="*/ 360218 h 360218"/>
              <a:gd name="csX4" fmla="*/ 387145 w 759107"/>
              <a:gd name="csY4" fmla="*/ 360218 h 360218"/>
              <a:gd name="csX5" fmla="*/ 0 w 759107"/>
              <a:gd name="csY5" fmla="*/ 360218 h 360218"/>
              <a:gd name="csX6" fmla="*/ 0 w 759107"/>
              <a:gd name="csY6" fmla="*/ 0 h 360218"/>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759107" h="360218" fill="none" extrusionOk="0">
                <a:moveTo>
                  <a:pt x="0" y="0"/>
                </a:moveTo>
                <a:cubicBezTo>
                  <a:pt x="195138" y="-37925"/>
                  <a:pt x="202663" y="31542"/>
                  <a:pt x="394736" y="0"/>
                </a:cubicBezTo>
                <a:cubicBezTo>
                  <a:pt x="586809" y="-31542"/>
                  <a:pt x="608862" y="33223"/>
                  <a:pt x="759107" y="0"/>
                </a:cubicBezTo>
                <a:cubicBezTo>
                  <a:pt x="801706" y="115717"/>
                  <a:pt x="739154" y="186721"/>
                  <a:pt x="759107" y="360218"/>
                </a:cubicBezTo>
                <a:cubicBezTo>
                  <a:pt x="666899" y="401219"/>
                  <a:pt x="568123" y="329652"/>
                  <a:pt x="387145" y="360218"/>
                </a:cubicBezTo>
                <a:cubicBezTo>
                  <a:pt x="206167" y="390784"/>
                  <a:pt x="121821" y="354132"/>
                  <a:pt x="0" y="360218"/>
                </a:cubicBezTo>
                <a:cubicBezTo>
                  <a:pt x="-42335" y="272057"/>
                  <a:pt x="5213" y="94152"/>
                  <a:pt x="0" y="0"/>
                </a:cubicBezTo>
                <a:close/>
              </a:path>
              <a:path w="759107" h="360218" stroke="0" extrusionOk="0">
                <a:moveTo>
                  <a:pt x="0" y="0"/>
                </a:moveTo>
                <a:cubicBezTo>
                  <a:pt x="139720" y="-36847"/>
                  <a:pt x="259614" y="39873"/>
                  <a:pt x="371962" y="0"/>
                </a:cubicBezTo>
                <a:cubicBezTo>
                  <a:pt x="484310" y="-39873"/>
                  <a:pt x="602802" y="15307"/>
                  <a:pt x="759107" y="0"/>
                </a:cubicBezTo>
                <a:cubicBezTo>
                  <a:pt x="781292" y="134954"/>
                  <a:pt x="746558" y="190351"/>
                  <a:pt x="759107" y="360218"/>
                </a:cubicBezTo>
                <a:cubicBezTo>
                  <a:pt x="593018" y="405367"/>
                  <a:pt x="490568" y="359461"/>
                  <a:pt x="379554" y="360218"/>
                </a:cubicBezTo>
                <a:cubicBezTo>
                  <a:pt x="268540" y="360975"/>
                  <a:pt x="160298" y="347830"/>
                  <a:pt x="0" y="360218"/>
                </a:cubicBezTo>
                <a:cubicBezTo>
                  <a:pt x="-36965" y="252212"/>
                  <a:pt x="17281" y="170079"/>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矩形 26"/>
          <p:cNvSpPr/>
          <p:nvPr/>
        </p:nvSpPr>
        <p:spPr>
          <a:xfrm>
            <a:off x="663615" y="5155762"/>
            <a:ext cx="1350380" cy="360218"/>
          </a:xfrm>
          <a:custGeom>
            <a:avLst/>
            <a:gdLst>
              <a:gd name="csX0" fmla="*/ 0 w 1350380"/>
              <a:gd name="csY0" fmla="*/ 0 h 360218"/>
              <a:gd name="csX1" fmla="*/ 477134 w 1350380"/>
              <a:gd name="csY1" fmla="*/ 0 h 360218"/>
              <a:gd name="csX2" fmla="*/ 940765 w 1350380"/>
              <a:gd name="csY2" fmla="*/ 0 h 360218"/>
              <a:gd name="csX3" fmla="*/ 1350380 w 1350380"/>
              <a:gd name="csY3" fmla="*/ 0 h 360218"/>
              <a:gd name="csX4" fmla="*/ 1350380 w 1350380"/>
              <a:gd name="csY4" fmla="*/ 360218 h 360218"/>
              <a:gd name="csX5" fmla="*/ 927261 w 1350380"/>
              <a:gd name="csY5" fmla="*/ 360218 h 360218"/>
              <a:gd name="csX6" fmla="*/ 477134 w 1350380"/>
              <a:gd name="csY6" fmla="*/ 360218 h 360218"/>
              <a:gd name="csX7" fmla="*/ 0 w 1350380"/>
              <a:gd name="csY7" fmla="*/ 360218 h 360218"/>
              <a:gd name="csX8" fmla="*/ 0 w 1350380"/>
              <a:gd name="csY8"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350380" h="360218" fill="none" extrusionOk="0">
                <a:moveTo>
                  <a:pt x="0" y="0"/>
                </a:moveTo>
                <a:cubicBezTo>
                  <a:pt x="223819" y="-51228"/>
                  <a:pt x="341519" y="38320"/>
                  <a:pt x="477134" y="0"/>
                </a:cubicBezTo>
                <a:cubicBezTo>
                  <a:pt x="612749" y="-38320"/>
                  <a:pt x="727485" y="52944"/>
                  <a:pt x="940765" y="0"/>
                </a:cubicBezTo>
                <a:cubicBezTo>
                  <a:pt x="1154045" y="-52944"/>
                  <a:pt x="1176689" y="41528"/>
                  <a:pt x="1350380" y="0"/>
                </a:cubicBezTo>
                <a:cubicBezTo>
                  <a:pt x="1384441" y="179214"/>
                  <a:pt x="1315517" y="260530"/>
                  <a:pt x="1350380" y="360218"/>
                </a:cubicBezTo>
                <a:cubicBezTo>
                  <a:pt x="1225843" y="384102"/>
                  <a:pt x="1093132" y="359270"/>
                  <a:pt x="927261" y="360218"/>
                </a:cubicBezTo>
                <a:cubicBezTo>
                  <a:pt x="761390" y="361166"/>
                  <a:pt x="672262" y="341531"/>
                  <a:pt x="477134" y="360218"/>
                </a:cubicBezTo>
                <a:cubicBezTo>
                  <a:pt x="282006" y="378905"/>
                  <a:pt x="164071" y="359288"/>
                  <a:pt x="0" y="360218"/>
                </a:cubicBezTo>
                <a:cubicBezTo>
                  <a:pt x="-11467" y="247014"/>
                  <a:pt x="35332" y="160319"/>
                  <a:pt x="0" y="0"/>
                </a:cubicBezTo>
                <a:close/>
              </a:path>
              <a:path w="1350380" h="360218" stroke="0" extrusionOk="0">
                <a:moveTo>
                  <a:pt x="0" y="0"/>
                </a:moveTo>
                <a:cubicBezTo>
                  <a:pt x="176222" y="-25309"/>
                  <a:pt x="339807" y="32618"/>
                  <a:pt x="436623" y="0"/>
                </a:cubicBezTo>
                <a:cubicBezTo>
                  <a:pt x="533439" y="-32618"/>
                  <a:pt x="706355" y="43239"/>
                  <a:pt x="846238" y="0"/>
                </a:cubicBezTo>
                <a:cubicBezTo>
                  <a:pt x="986121" y="-43239"/>
                  <a:pt x="1228477" y="48027"/>
                  <a:pt x="1350380" y="0"/>
                </a:cubicBezTo>
                <a:cubicBezTo>
                  <a:pt x="1380655" y="92921"/>
                  <a:pt x="1320568" y="223827"/>
                  <a:pt x="1350380" y="360218"/>
                </a:cubicBezTo>
                <a:cubicBezTo>
                  <a:pt x="1251440" y="409380"/>
                  <a:pt x="1124742" y="311254"/>
                  <a:pt x="927261" y="360218"/>
                </a:cubicBezTo>
                <a:cubicBezTo>
                  <a:pt x="729780" y="409182"/>
                  <a:pt x="669239" y="321450"/>
                  <a:pt x="450127" y="360218"/>
                </a:cubicBezTo>
                <a:cubicBezTo>
                  <a:pt x="231015" y="398986"/>
                  <a:pt x="217624" y="310077"/>
                  <a:pt x="0" y="360218"/>
                </a:cubicBezTo>
                <a:cubicBezTo>
                  <a:pt x="-15946" y="219797"/>
                  <a:pt x="9438" y="111957"/>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矩形 27"/>
          <p:cNvSpPr/>
          <p:nvPr/>
        </p:nvSpPr>
        <p:spPr>
          <a:xfrm>
            <a:off x="7189808" y="1823772"/>
            <a:ext cx="2822293" cy="360218"/>
          </a:xfrm>
          <a:custGeom>
            <a:avLst/>
            <a:gdLst>
              <a:gd name="csX0" fmla="*/ 0 w 2822293"/>
              <a:gd name="csY0" fmla="*/ 0 h 360218"/>
              <a:gd name="csX1" fmla="*/ 536236 w 2822293"/>
              <a:gd name="csY1" fmla="*/ 0 h 360218"/>
              <a:gd name="csX2" fmla="*/ 1100694 w 2822293"/>
              <a:gd name="csY2" fmla="*/ 0 h 360218"/>
              <a:gd name="csX3" fmla="*/ 1693376 w 2822293"/>
              <a:gd name="csY3" fmla="*/ 0 h 360218"/>
              <a:gd name="csX4" fmla="*/ 2286057 w 2822293"/>
              <a:gd name="csY4" fmla="*/ 0 h 360218"/>
              <a:gd name="csX5" fmla="*/ 2822293 w 2822293"/>
              <a:gd name="csY5" fmla="*/ 0 h 360218"/>
              <a:gd name="csX6" fmla="*/ 2822293 w 2822293"/>
              <a:gd name="csY6" fmla="*/ 360218 h 360218"/>
              <a:gd name="csX7" fmla="*/ 2201389 w 2822293"/>
              <a:gd name="csY7" fmla="*/ 360218 h 360218"/>
              <a:gd name="csX8" fmla="*/ 1580484 w 2822293"/>
              <a:gd name="csY8" fmla="*/ 360218 h 360218"/>
              <a:gd name="csX9" fmla="*/ 1016025 w 2822293"/>
              <a:gd name="csY9" fmla="*/ 360218 h 360218"/>
              <a:gd name="csX10" fmla="*/ 0 w 2822293"/>
              <a:gd name="csY10" fmla="*/ 360218 h 360218"/>
              <a:gd name="csX11" fmla="*/ 0 w 2822293"/>
              <a:gd name="csY11"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2822293" h="360218" fill="none" extrusionOk="0">
                <a:moveTo>
                  <a:pt x="0" y="0"/>
                </a:moveTo>
                <a:cubicBezTo>
                  <a:pt x="194069" y="-22807"/>
                  <a:pt x="270272" y="27244"/>
                  <a:pt x="536236" y="0"/>
                </a:cubicBezTo>
                <a:cubicBezTo>
                  <a:pt x="802200" y="-27244"/>
                  <a:pt x="834074" y="63828"/>
                  <a:pt x="1100694" y="0"/>
                </a:cubicBezTo>
                <a:cubicBezTo>
                  <a:pt x="1367314" y="-63828"/>
                  <a:pt x="1442364" y="33855"/>
                  <a:pt x="1693376" y="0"/>
                </a:cubicBezTo>
                <a:cubicBezTo>
                  <a:pt x="1944388" y="-33855"/>
                  <a:pt x="2110986" y="3170"/>
                  <a:pt x="2286057" y="0"/>
                </a:cubicBezTo>
                <a:cubicBezTo>
                  <a:pt x="2461128" y="-3170"/>
                  <a:pt x="2593710" y="44930"/>
                  <a:pt x="2822293" y="0"/>
                </a:cubicBezTo>
                <a:cubicBezTo>
                  <a:pt x="2830188" y="91834"/>
                  <a:pt x="2792243" y="282836"/>
                  <a:pt x="2822293" y="360218"/>
                </a:cubicBezTo>
                <a:cubicBezTo>
                  <a:pt x="2567657" y="434008"/>
                  <a:pt x="2399839" y="302651"/>
                  <a:pt x="2201389" y="360218"/>
                </a:cubicBezTo>
                <a:cubicBezTo>
                  <a:pt x="2002939" y="417785"/>
                  <a:pt x="1784250" y="335009"/>
                  <a:pt x="1580484" y="360218"/>
                </a:cubicBezTo>
                <a:cubicBezTo>
                  <a:pt x="1376719" y="385427"/>
                  <a:pt x="1247533" y="337773"/>
                  <a:pt x="1016025" y="360218"/>
                </a:cubicBezTo>
                <a:cubicBezTo>
                  <a:pt x="784517" y="382663"/>
                  <a:pt x="360194" y="307307"/>
                  <a:pt x="0" y="360218"/>
                </a:cubicBezTo>
                <a:cubicBezTo>
                  <a:pt x="-23009" y="284451"/>
                  <a:pt x="14126" y="169023"/>
                  <a:pt x="0" y="0"/>
                </a:cubicBezTo>
                <a:close/>
              </a:path>
              <a:path w="2822293" h="360218" stroke="0" extrusionOk="0">
                <a:moveTo>
                  <a:pt x="0" y="0"/>
                </a:moveTo>
                <a:cubicBezTo>
                  <a:pt x="134211" y="-48252"/>
                  <a:pt x="404694" y="21733"/>
                  <a:pt x="536236" y="0"/>
                </a:cubicBezTo>
                <a:cubicBezTo>
                  <a:pt x="667778" y="-21733"/>
                  <a:pt x="897039" y="40651"/>
                  <a:pt x="1016025" y="0"/>
                </a:cubicBezTo>
                <a:cubicBezTo>
                  <a:pt x="1135011" y="-40651"/>
                  <a:pt x="1440745" y="50571"/>
                  <a:pt x="1636930" y="0"/>
                </a:cubicBezTo>
                <a:cubicBezTo>
                  <a:pt x="1833115" y="-50571"/>
                  <a:pt x="1968106" y="7992"/>
                  <a:pt x="2173166" y="0"/>
                </a:cubicBezTo>
                <a:cubicBezTo>
                  <a:pt x="2378226" y="-7992"/>
                  <a:pt x="2663409" y="65138"/>
                  <a:pt x="2822293" y="0"/>
                </a:cubicBezTo>
                <a:cubicBezTo>
                  <a:pt x="2845240" y="81835"/>
                  <a:pt x="2789704" y="203880"/>
                  <a:pt x="2822293" y="360218"/>
                </a:cubicBezTo>
                <a:cubicBezTo>
                  <a:pt x="2661666" y="426807"/>
                  <a:pt x="2516347" y="348938"/>
                  <a:pt x="2257834" y="360218"/>
                </a:cubicBezTo>
                <a:cubicBezTo>
                  <a:pt x="1999321" y="371498"/>
                  <a:pt x="1766021" y="342712"/>
                  <a:pt x="1636930" y="360218"/>
                </a:cubicBezTo>
                <a:cubicBezTo>
                  <a:pt x="1507839" y="377724"/>
                  <a:pt x="1368990" y="360001"/>
                  <a:pt x="1157140" y="360218"/>
                </a:cubicBezTo>
                <a:cubicBezTo>
                  <a:pt x="945290" y="360435"/>
                  <a:pt x="768997" y="311843"/>
                  <a:pt x="592682" y="360218"/>
                </a:cubicBezTo>
                <a:cubicBezTo>
                  <a:pt x="416367" y="408593"/>
                  <a:pt x="259139" y="313469"/>
                  <a:pt x="0" y="360218"/>
                </a:cubicBezTo>
                <a:cubicBezTo>
                  <a:pt x="-39095" y="267981"/>
                  <a:pt x="35167" y="123338"/>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矩形 28"/>
          <p:cNvSpPr/>
          <p:nvPr/>
        </p:nvSpPr>
        <p:spPr>
          <a:xfrm>
            <a:off x="7402011" y="5155762"/>
            <a:ext cx="1498922" cy="360218"/>
          </a:xfrm>
          <a:custGeom>
            <a:avLst/>
            <a:gdLst>
              <a:gd name="csX0" fmla="*/ 0 w 1498922"/>
              <a:gd name="csY0" fmla="*/ 0 h 360218"/>
              <a:gd name="csX1" fmla="*/ 529619 w 1498922"/>
              <a:gd name="csY1" fmla="*/ 0 h 360218"/>
              <a:gd name="csX2" fmla="*/ 1044249 w 1498922"/>
              <a:gd name="csY2" fmla="*/ 0 h 360218"/>
              <a:gd name="csX3" fmla="*/ 1498922 w 1498922"/>
              <a:gd name="csY3" fmla="*/ 0 h 360218"/>
              <a:gd name="csX4" fmla="*/ 1498922 w 1498922"/>
              <a:gd name="csY4" fmla="*/ 360218 h 360218"/>
              <a:gd name="csX5" fmla="*/ 1029260 w 1498922"/>
              <a:gd name="csY5" fmla="*/ 360218 h 360218"/>
              <a:gd name="csX6" fmla="*/ 529619 w 1498922"/>
              <a:gd name="csY6" fmla="*/ 360218 h 360218"/>
              <a:gd name="csX7" fmla="*/ 0 w 1498922"/>
              <a:gd name="csY7" fmla="*/ 360218 h 360218"/>
              <a:gd name="csX8" fmla="*/ 0 w 1498922"/>
              <a:gd name="csY8"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498922" h="360218" fill="none" extrusionOk="0">
                <a:moveTo>
                  <a:pt x="0" y="0"/>
                </a:moveTo>
                <a:cubicBezTo>
                  <a:pt x="229108" y="-45361"/>
                  <a:pt x="276747" y="55431"/>
                  <a:pt x="529619" y="0"/>
                </a:cubicBezTo>
                <a:cubicBezTo>
                  <a:pt x="782491" y="-55431"/>
                  <a:pt x="896928" y="9327"/>
                  <a:pt x="1044249" y="0"/>
                </a:cubicBezTo>
                <a:cubicBezTo>
                  <a:pt x="1191570" y="-9327"/>
                  <a:pt x="1397424" y="37791"/>
                  <a:pt x="1498922" y="0"/>
                </a:cubicBezTo>
                <a:cubicBezTo>
                  <a:pt x="1532983" y="179214"/>
                  <a:pt x="1464059" y="260530"/>
                  <a:pt x="1498922" y="360218"/>
                </a:cubicBezTo>
                <a:cubicBezTo>
                  <a:pt x="1289656" y="406874"/>
                  <a:pt x="1167475" y="316925"/>
                  <a:pt x="1029260" y="360218"/>
                </a:cubicBezTo>
                <a:cubicBezTo>
                  <a:pt x="891045" y="403511"/>
                  <a:pt x="654539" y="327018"/>
                  <a:pt x="529619" y="360218"/>
                </a:cubicBezTo>
                <a:cubicBezTo>
                  <a:pt x="404699" y="393418"/>
                  <a:pt x="117926" y="327372"/>
                  <a:pt x="0" y="360218"/>
                </a:cubicBezTo>
                <a:cubicBezTo>
                  <a:pt x="-11467" y="247014"/>
                  <a:pt x="35332" y="160319"/>
                  <a:pt x="0" y="0"/>
                </a:cubicBezTo>
                <a:close/>
              </a:path>
              <a:path w="1498922" h="360218" stroke="0" extrusionOk="0">
                <a:moveTo>
                  <a:pt x="0" y="0"/>
                </a:moveTo>
                <a:cubicBezTo>
                  <a:pt x="199925" y="-33646"/>
                  <a:pt x="327519" y="32914"/>
                  <a:pt x="484651" y="0"/>
                </a:cubicBezTo>
                <a:cubicBezTo>
                  <a:pt x="641783" y="-32914"/>
                  <a:pt x="745079" y="49850"/>
                  <a:pt x="939324" y="0"/>
                </a:cubicBezTo>
                <a:cubicBezTo>
                  <a:pt x="1133569" y="-49850"/>
                  <a:pt x="1368916" y="36042"/>
                  <a:pt x="1498922" y="0"/>
                </a:cubicBezTo>
                <a:cubicBezTo>
                  <a:pt x="1529197" y="92921"/>
                  <a:pt x="1469110" y="223827"/>
                  <a:pt x="1498922" y="360218"/>
                </a:cubicBezTo>
                <a:cubicBezTo>
                  <a:pt x="1265210" y="411792"/>
                  <a:pt x="1179889" y="314819"/>
                  <a:pt x="1029260" y="360218"/>
                </a:cubicBezTo>
                <a:cubicBezTo>
                  <a:pt x="878631" y="405617"/>
                  <a:pt x="667460" y="349811"/>
                  <a:pt x="499641" y="360218"/>
                </a:cubicBezTo>
                <a:cubicBezTo>
                  <a:pt x="331822" y="370625"/>
                  <a:pt x="145128" y="342006"/>
                  <a:pt x="0" y="360218"/>
                </a:cubicBezTo>
                <a:cubicBezTo>
                  <a:pt x="-15946" y="219797"/>
                  <a:pt x="9438" y="111957"/>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矩形 29"/>
          <p:cNvSpPr/>
          <p:nvPr/>
        </p:nvSpPr>
        <p:spPr>
          <a:xfrm>
            <a:off x="10622664" y="1810600"/>
            <a:ext cx="1498922" cy="360218"/>
          </a:xfrm>
          <a:custGeom>
            <a:avLst/>
            <a:gdLst>
              <a:gd name="csX0" fmla="*/ 0 w 1498922"/>
              <a:gd name="csY0" fmla="*/ 0 h 360218"/>
              <a:gd name="csX1" fmla="*/ 529619 w 1498922"/>
              <a:gd name="csY1" fmla="*/ 0 h 360218"/>
              <a:gd name="csX2" fmla="*/ 1044249 w 1498922"/>
              <a:gd name="csY2" fmla="*/ 0 h 360218"/>
              <a:gd name="csX3" fmla="*/ 1498922 w 1498922"/>
              <a:gd name="csY3" fmla="*/ 0 h 360218"/>
              <a:gd name="csX4" fmla="*/ 1498922 w 1498922"/>
              <a:gd name="csY4" fmla="*/ 360218 h 360218"/>
              <a:gd name="csX5" fmla="*/ 1029260 w 1498922"/>
              <a:gd name="csY5" fmla="*/ 360218 h 360218"/>
              <a:gd name="csX6" fmla="*/ 529619 w 1498922"/>
              <a:gd name="csY6" fmla="*/ 360218 h 360218"/>
              <a:gd name="csX7" fmla="*/ 0 w 1498922"/>
              <a:gd name="csY7" fmla="*/ 360218 h 360218"/>
              <a:gd name="csX8" fmla="*/ 0 w 1498922"/>
              <a:gd name="csY8"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498922" h="360218" fill="none" extrusionOk="0">
                <a:moveTo>
                  <a:pt x="0" y="0"/>
                </a:moveTo>
                <a:cubicBezTo>
                  <a:pt x="229108" y="-45361"/>
                  <a:pt x="276747" y="55431"/>
                  <a:pt x="529619" y="0"/>
                </a:cubicBezTo>
                <a:cubicBezTo>
                  <a:pt x="782491" y="-55431"/>
                  <a:pt x="896928" y="9327"/>
                  <a:pt x="1044249" y="0"/>
                </a:cubicBezTo>
                <a:cubicBezTo>
                  <a:pt x="1191570" y="-9327"/>
                  <a:pt x="1397424" y="37791"/>
                  <a:pt x="1498922" y="0"/>
                </a:cubicBezTo>
                <a:cubicBezTo>
                  <a:pt x="1532983" y="179214"/>
                  <a:pt x="1464059" y="260530"/>
                  <a:pt x="1498922" y="360218"/>
                </a:cubicBezTo>
                <a:cubicBezTo>
                  <a:pt x="1289656" y="406874"/>
                  <a:pt x="1167475" y="316925"/>
                  <a:pt x="1029260" y="360218"/>
                </a:cubicBezTo>
                <a:cubicBezTo>
                  <a:pt x="891045" y="403511"/>
                  <a:pt x="654539" y="327018"/>
                  <a:pt x="529619" y="360218"/>
                </a:cubicBezTo>
                <a:cubicBezTo>
                  <a:pt x="404699" y="393418"/>
                  <a:pt x="117926" y="327372"/>
                  <a:pt x="0" y="360218"/>
                </a:cubicBezTo>
                <a:cubicBezTo>
                  <a:pt x="-11467" y="247014"/>
                  <a:pt x="35332" y="160319"/>
                  <a:pt x="0" y="0"/>
                </a:cubicBezTo>
                <a:close/>
              </a:path>
              <a:path w="1498922" h="360218" stroke="0" extrusionOk="0">
                <a:moveTo>
                  <a:pt x="0" y="0"/>
                </a:moveTo>
                <a:cubicBezTo>
                  <a:pt x="199925" y="-33646"/>
                  <a:pt x="327519" y="32914"/>
                  <a:pt x="484651" y="0"/>
                </a:cubicBezTo>
                <a:cubicBezTo>
                  <a:pt x="641783" y="-32914"/>
                  <a:pt x="745079" y="49850"/>
                  <a:pt x="939324" y="0"/>
                </a:cubicBezTo>
                <a:cubicBezTo>
                  <a:pt x="1133569" y="-49850"/>
                  <a:pt x="1368916" y="36042"/>
                  <a:pt x="1498922" y="0"/>
                </a:cubicBezTo>
                <a:cubicBezTo>
                  <a:pt x="1529197" y="92921"/>
                  <a:pt x="1469110" y="223827"/>
                  <a:pt x="1498922" y="360218"/>
                </a:cubicBezTo>
                <a:cubicBezTo>
                  <a:pt x="1265210" y="411792"/>
                  <a:pt x="1179889" y="314819"/>
                  <a:pt x="1029260" y="360218"/>
                </a:cubicBezTo>
                <a:cubicBezTo>
                  <a:pt x="878631" y="405617"/>
                  <a:pt x="667460" y="349811"/>
                  <a:pt x="499641" y="360218"/>
                </a:cubicBezTo>
                <a:cubicBezTo>
                  <a:pt x="331822" y="370625"/>
                  <a:pt x="145128" y="342006"/>
                  <a:pt x="0" y="360218"/>
                </a:cubicBezTo>
                <a:cubicBezTo>
                  <a:pt x="-15946" y="219797"/>
                  <a:pt x="9438" y="111957"/>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矩形 30"/>
          <p:cNvSpPr/>
          <p:nvPr/>
        </p:nvSpPr>
        <p:spPr>
          <a:xfrm>
            <a:off x="316376" y="2114652"/>
            <a:ext cx="5623365" cy="360218"/>
          </a:xfrm>
          <a:custGeom>
            <a:avLst/>
            <a:gdLst>
              <a:gd name="csX0" fmla="*/ 0 w 5623365"/>
              <a:gd name="csY0" fmla="*/ 0 h 360218"/>
              <a:gd name="csX1" fmla="*/ 562337 w 5623365"/>
              <a:gd name="csY1" fmla="*/ 0 h 360218"/>
              <a:gd name="csX2" fmla="*/ 1124673 w 5623365"/>
              <a:gd name="csY2" fmla="*/ 0 h 360218"/>
              <a:gd name="csX3" fmla="*/ 1687010 w 5623365"/>
              <a:gd name="csY3" fmla="*/ 0 h 360218"/>
              <a:gd name="csX4" fmla="*/ 2361813 w 5623365"/>
              <a:gd name="csY4" fmla="*/ 0 h 360218"/>
              <a:gd name="csX5" fmla="*/ 2980383 w 5623365"/>
              <a:gd name="csY5" fmla="*/ 0 h 360218"/>
              <a:gd name="csX6" fmla="*/ 3374019 w 5623365"/>
              <a:gd name="csY6" fmla="*/ 0 h 360218"/>
              <a:gd name="csX7" fmla="*/ 3880122 w 5623365"/>
              <a:gd name="csY7" fmla="*/ 0 h 360218"/>
              <a:gd name="csX8" fmla="*/ 4554926 w 5623365"/>
              <a:gd name="csY8" fmla="*/ 0 h 360218"/>
              <a:gd name="csX9" fmla="*/ 5117262 w 5623365"/>
              <a:gd name="csY9" fmla="*/ 0 h 360218"/>
              <a:gd name="csX10" fmla="*/ 5623365 w 5623365"/>
              <a:gd name="csY10" fmla="*/ 0 h 360218"/>
              <a:gd name="csX11" fmla="*/ 5623365 w 5623365"/>
              <a:gd name="csY11" fmla="*/ 360218 h 360218"/>
              <a:gd name="csX12" fmla="*/ 5173496 w 5623365"/>
              <a:gd name="csY12" fmla="*/ 360218 h 360218"/>
              <a:gd name="csX13" fmla="*/ 4498692 w 5623365"/>
              <a:gd name="csY13" fmla="*/ 360218 h 360218"/>
              <a:gd name="csX14" fmla="*/ 4048823 w 5623365"/>
              <a:gd name="csY14" fmla="*/ 360218 h 360218"/>
              <a:gd name="csX15" fmla="*/ 3655187 w 5623365"/>
              <a:gd name="csY15" fmla="*/ 360218 h 360218"/>
              <a:gd name="csX16" fmla="*/ 3261552 w 5623365"/>
              <a:gd name="csY16" fmla="*/ 360218 h 360218"/>
              <a:gd name="csX17" fmla="*/ 2642982 w 5623365"/>
              <a:gd name="csY17" fmla="*/ 360218 h 360218"/>
              <a:gd name="csX18" fmla="*/ 2249346 w 5623365"/>
              <a:gd name="csY18" fmla="*/ 360218 h 360218"/>
              <a:gd name="csX19" fmla="*/ 1687009 w 5623365"/>
              <a:gd name="csY19" fmla="*/ 360218 h 360218"/>
              <a:gd name="csX20" fmla="*/ 1237140 w 5623365"/>
              <a:gd name="csY20" fmla="*/ 360218 h 360218"/>
              <a:gd name="csX21" fmla="*/ 674804 w 5623365"/>
              <a:gd name="csY21" fmla="*/ 360218 h 360218"/>
              <a:gd name="csX22" fmla="*/ 0 w 5623365"/>
              <a:gd name="csY22" fmla="*/ 360218 h 360218"/>
              <a:gd name="csX23" fmla="*/ 0 w 5623365"/>
              <a:gd name="csY23"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Lst>
            <a:rect l="l" t="t" r="r" b="b"/>
            <a:pathLst>
              <a:path w="5623365" h="360218" fill="none" extrusionOk="0">
                <a:moveTo>
                  <a:pt x="0" y="0"/>
                </a:moveTo>
                <a:cubicBezTo>
                  <a:pt x="192420" y="-5857"/>
                  <a:pt x="412113" y="10797"/>
                  <a:pt x="562337" y="0"/>
                </a:cubicBezTo>
                <a:cubicBezTo>
                  <a:pt x="712561" y="-10797"/>
                  <a:pt x="845569" y="52017"/>
                  <a:pt x="1124673" y="0"/>
                </a:cubicBezTo>
                <a:cubicBezTo>
                  <a:pt x="1403777" y="-52017"/>
                  <a:pt x="1550353" y="43567"/>
                  <a:pt x="1687010" y="0"/>
                </a:cubicBezTo>
                <a:cubicBezTo>
                  <a:pt x="1823667" y="-43567"/>
                  <a:pt x="2083680" y="62565"/>
                  <a:pt x="2361813" y="0"/>
                </a:cubicBezTo>
                <a:cubicBezTo>
                  <a:pt x="2639946" y="-62565"/>
                  <a:pt x="2785595" y="7120"/>
                  <a:pt x="2980383" y="0"/>
                </a:cubicBezTo>
                <a:cubicBezTo>
                  <a:pt x="3175171" y="-7120"/>
                  <a:pt x="3193409" y="35342"/>
                  <a:pt x="3374019" y="0"/>
                </a:cubicBezTo>
                <a:cubicBezTo>
                  <a:pt x="3554629" y="-35342"/>
                  <a:pt x="3669357" y="49564"/>
                  <a:pt x="3880122" y="0"/>
                </a:cubicBezTo>
                <a:cubicBezTo>
                  <a:pt x="4090887" y="-49564"/>
                  <a:pt x="4295967" y="44597"/>
                  <a:pt x="4554926" y="0"/>
                </a:cubicBezTo>
                <a:cubicBezTo>
                  <a:pt x="4813885" y="-44597"/>
                  <a:pt x="4836240" y="2582"/>
                  <a:pt x="5117262" y="0"/>
                </a:cubicBezTo>
                <a:cubicBezTo>
                  <a:pt x="5398284" y="-2582"/>
                  <a:pt x="5459753" y="42182"/>
                  <a:pt x="5623365" y="0"/>
                </a:cubicBezTo>
                <a:cubicBezTo>
                  <a:pt x="5663863" y="172765"/>
                  <a:pt x="5607280" y="205440"/>
                  <a:pt x="5623365" y="360218"/>
                </a:cubicBezTo>
                <a:cubicBezTo>
                  <a:pt x="5426314" y="367485"/>
                  <a:pt x="5263510" y="359710"/>
                  <a:pt x="5173496" y="360218"/>
                </a:cubicBezTo>
                <a:cubicBezTo>
                  <a:pt x="5083482" y="360726"/>
                  <a:pt x="4747103" y="307291"/>
                  <a:pt x="4498692" y="360218"/>
                </a:cubicBezTo>
                <a:cubicBezTo>
                  <a:pt x="4250281" y="413145"/>
                  <a:pt x="4148970" y="327463"/>
                  <a:pt x="4048823" y="360218"/>
                </a:cubicBezTo>
                <a:cubicBezTo>
                  <a:pt x="3948676" y="392973"/>
                  <a:pt x="3807693" y="328700"/>
                  <a:pt x="3655187" y="360218"/>
                </a:cubicBezTo>
                <a:cubicBezTo>
                  <a:pt x="3502681" y="391736"/>
                  <a:pt x="3449073" y="319547"/>
                  <a:pt x="3261552" y="360218"/>
                </a:cubicBezTo>
                <a:cubicBezTo>
                  <a:pt x="3074032" y="400889"/>
                  <a:pt x="2781764" y="348225"/>
                  <a:pt x="2642982" y="360218"/>
                </a:cubicBezTo>
                <a:cubicBezTo>
                  <a:pt x="2504200" y="372211"/>
                  <a:pt x="2379878" y="351974"/>
                  <a:pt x="2249346" y="360218"/>
                </a:cubicBezTo>
                <a:cubicBezTo>
                  <a:pt x="2118814" y="368462"/>
                  <a:pt x="1878735" y="337485"/>
                  <a:pt x="1687009" y="360218"/>
                </a:cubicBezTo>
                <a:cubicBezTo>
                  <a:pt x="1495283" y="382951"/>
                  <a:pt x="1459291" y="322324"/>
                  <a:pt x="1237140" y="360218"/>
                </a:cubicBezTo>
                <a:cubicBezTo>
                  <a:pt x="1014989" y="398112"/>
                  <a:pt x="804388" y="322954"/>
                  <a:pt x="674804" y="360218"/>
                </a:cubicBezTo>
                <a:cubicBezTo>
                  <a:pt x="545220" y="397482"/>
                  <a:pt x="322562" y="300803"/>
                  <a:pt x="0" y="360218"/>
                </a:cubicBezTo>
                <a:cubicBezTo>
                  <a:pt x="-27911" y="193828"/>
                  <a:pt x="22244" y="84425"/>
                  <a:pt x="0" y="0"/>
                </a:cubicBezTo>
                <a:close/>
              </a:path>
              <a:path w="5623365" h="360218" stroke="0" extrusionOk="0">
                <a:moveTo>
                  <a:pt x="0" y="0"/>
                </a:moveTo>
                <a:cubicBezTo>
                  <a:pt x="247143" y="-24511"/>
                  <a:pt x="374673" y="54847"/>
                  <a:pt x="506103" y="0"/>
                </a:cubicBezTo>
                <a:cubicBezTo>
                  <a:pt x="637533" y="-54847"/>
                  <a:pt x="814448" y="46789"/>
                  <a:pt x="899738" y="0"/>
                </a:cubicBezTo>
                <a:cubicBezTo>
                  <a:pt x="985029" y="-46789"/>
                  <a:pt x="1287066" y="21497"/>
                  <a:pt x="1574542" y="0"/>
                </a:cubicBezTo>
                <a:cubicBezTo>
                  <a:pt x="1862018" y="-21497"/>
                  <a:pt x="1939980" y="918"/>
                  <a:pt x="2080645" y="0"/>
                </a:cubicBezTo>
                <a:cubicBezTo>
                  <a:pt x="2221310" y="-918"/>
                  <a:pt x="2338025" y="39000"/>
                  <a:pt x="2586748" y="0"/>
                </a:cubicBezTo>
                <a:cubicBezTo>
                  <a:pt x="2835471" y="-39000"/>
                  <a:pt x="3024499" y="12510"/>
                  <a:pt x="3261552" y="0"/>
                </a:cubicBezTo>
                <a:cubicBezTo>
                  <a:pt x="3498605" y="-12510"/>
                  <a:pt x="3554830" y="33201"/>
                  <a:pt x="3711421" y="0"/>
                </a:cubicBezTo>
                <a:cubicBezTo>
                  <a:pt x="3868012" y="-33201"/>
                  <a:pt x="4233592" y="29050"/>
                  <a:pt x="4386225" y="0"/>
                </a:cubicBezTo>
                <a:cubicBezTo>
                  <a:pt x="4538858" y="-29050"/>
                  <a:pt x="4799756" y="30341"/>
                  <a:pt x="5061029" y="0"/>
                </a:cubicBezTo>
                <a:cubicBezTo>
                  <a:pt x="5322302" y="-30341"/>
                  <a:pt x="5439153" y="1198"/>
                  <a:pt x="5623365" y="0"/>
                </a:cubicBezTo>
                <a:cubicBezTo>
                  <a:pt x="5655550" y="133784"/>
                  <a:pt x="5622738" y="223782"/>
                  <a:pt x="5623365" y="360218"/>
                </a:cubicBezTo>
                <a:cubicBezTo>
                  <a:pt x="5445569" y="395963"/>
                  <a:pt x="5245114" y="356844"/>
                  <a:pt x="5004795" y="360218"/>
                </a:cubicBezTo>
                <a:cubicBezTo>
                  <a:pt x="4764476" y="363592"/>
                  <a:pt x="4536828" y="284572"/>
                  <a:pt x="4329991" y="360218"/>
                </a:cubicBezTo>
                <a:cubicBezTo>
                  <a:pt x="4123154" y="435864"/>
                  <a:pt x="3795334" y="286717"/>
                  <a:pt x="3655187" y="360218"/>
                </a:cubicBezTo>
                <a:cubicBezTo>
                  <a:pt x="3515040" y="433719"/>
                  <a:pt x="3405658" y="344225"/>
                  <a:pt x="3205318" y="360218"/>
                </a:cubicBezTo>
                <a:cubicBezTo>
                  <a:pt x="3004978" y="376211"/>
                  <a:pt x="2784220" y="336966"/>
                  <a:pt x="2642982" y="360218"/>
                </a:cubicBezTo>
                <a:cubicBezTo>
                  <a:pt x="2501744" y="383470"/>
                  <a:pt x="2144877" y="359151"/>
                  <a:pt x="1968178" y="360218"/>
                </a:cubicBezTo>
                <a:cubicBezTo>
                  <a:pt x="1791479" y="361285"/>
                  <a:pt x="1536346" y="343206"/>
                  <a:pt x="1405841" y="360218"/>
                </a:cubicBezTo>
                <a:cubicBezTo>
                  <a:pt x="1275336" y="377230"/>
                  <a:pt x="1123905" y="329820"/>
                  <a:pt x="1012206" y="360218"/>
                </a:cubicBezTo>
                <a:cubicBezTo>
                  <a:pt x="900508" y="390616"/>
                  <a:pt x="757460" y="306564"/>
                  <a:pt x="562336" y="360218"/>
                </a:cubicBezTo>
                <a:cubicBezTo>
                  <a:pt x="367212" y="413872"/>
                  <a:pt x="119829" y="339863"/>
                  <a:pt x="0" y="360218"/>
                </a:cubicBezTo>
                <a:cubicBezTo>
                  <a:pt x="-3834" y="185988"/>
                  <a:pt x="16210" y="147155"/>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矩形 31"/>
          <p:cNvSpPr/>
          <p:nvPr/>
        </p:nvSpPr>
        <p:spPr>
          <a:xfrm>
            <a:off x="3037873" y="5163879"/>
            <a:ext cx="2182309" cy="360218"/>
          </a:xfrm>
          <a:custGeom>
            <a:avLst/>
            <a:gdLst>
              <a:gd name="csX0" fmla="*/ 0 w 2182309"/>
              <a:gd name="csY0" fmla="*/ 0 h 360218"/>
              <a:gd name="csX1" fmla="*/ 523754 w 2182309"/>
              <a:gd name="csY1" fmla="*/ 0 h 360218"/>
              <a:gd name="csX2" fmla="*/ 1069331 w 2182309"/>
              <a:gd name="csY2" fmla="*/ 0 h 360218"/>
              <a:gd name="csX3" fmla="*/ 1614909 w 2182309"/>
              <a:gd name="csY3" fmla="*/ 0 h 360218"/>
              <a:gd name="csX4" fmla="*/ 2182309 w 2182309"/>
              <a:gd name="csY4" fmla="*/ 0 h 360218"/>
              <a:gd name="csX5" fmla="*/ 2182309 w 2182309"/>
              <a:gd name="csY5" fmla="*/ 360218 h 360218"/>
              <a:gd name="csX6" fmla="*/ 1636732 w 2182309"/>
              <a:gd name="csY6" fmla="*/ 360218 h 360218"/>
              <a:gd name="csX7" fmla="*/ 1134801 w 2182309"/>
              <a:gd name="csY7" fmla="*/ 360218 h 360218"/>
              <a:gd name="csX8" fmla="*/ 632870 w 2182309"/>
              <a:gd name="csY8" fmla="*/ 360218 h 360218"/>
              <a:gd name="csX9" fmla="*/ 0 w 2182309"/>
              <a:gd name="csY9" fmla="*/ 360218 h 360218"/>
              <a:gd name="csX10" fmla="*/ 0 w 2182309"/>
              <a:gd name="csY10"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182309" h="360218" fill="none" extrusionOk="0">
                <a:moveTo>
                  <a:pt x="0" y="0"/>
                </a:moveTo>
                <a:cubicBezTo>
                  <a:pt x="170067" y="-37519"/>
                  <a:pt x="391212" y="44747"/>
                  <a:pt x="523754" y="0"/>
                </a:cubicBezTo>
                <a:cubicBezTo>
                  <a:pt x="656296" y="-44747"/>
                  <a:pt x="854306" y="1389"/>
                  <a:pt x="1069331" y="0"/>
                </a:cubicBezTo>
                <a:cubicBezTo>
                  <a:pt x="1284356" y="-1389"/>
                  <a:pt x="1391516" y="14832"/>
                  <a:pt x="1614909" y="0"/>
                </a:cubicBezTo>
                <a:cubicBezTo>
                  <a:pt x="1838302" y="-14832"/>
                  <a:pt x="2043272" y="5535"/>
                  <a:pt x="2182309" y="0"/>
                </a:cubicBezTo>
                <a:cubicBezTo>
                  <a:pt x="2189891" y="89591"/>
                  <a:pt x="2166189" y="239462"/>
                  <a:pt x="2182309" y="360218"/>
                </a:cubicBezTo>
                <a:cubicBezTo>
                  <a:pt x="2029186" y="409694"/>
                  <a:pt x="1750665" y="347554"/>
                  <a:pt x="1636732" y="360218"/>
                </a:cubicBezTo>
                <a:cubicBezTo>
                  <a:pt x="1522799" y="372882"/>
                  <a:pt x="1306426" y="326452"/>
                  <a:pt x="1134801" y="360218"/>
                </a:cubicBezTo>
                <a:cubicBezTo>
                  <a:pt x="963176" y="393984"/>
                  <a:pt x="836472" y="306267"/>
                  <a:pt x="632870" y="360218"/>
                </a:cubicBezTo>
                <a:cubicBezTo>
                  <a:pt x="429268" y="414169"/>
                  <a:pt x="243724" y="284930"/>
                  <a:pt x="0" y="360218"/>
                </a:cubicBezTo>
                <a:cubicBezTo>
                  <a:pt x="-27016" y="255221"/>
                  <a:pt x="31938" y="124318"/>
                  <a:pt x="0" y="0"/>
                </a:cubicBezTo>
                <a:close/>
              </a:path>
              <a:path w="2182309" h="360218" stroke="0" extrusionOk="0">
                <a:moveTo>
                  <a:pt x="0" y="0"/>
                </a:moveTo>
                <a:cubicBezTo>
                  <a:pt x="106301" y="-2607"/>
                  <a:pt x="354856" y="1940"/>
                  <a:pt x="523754" y="0"/>
                </a:cubicBezTo>
                <a:cubicBezTo>
                  <a:pt x="692652" y="-1940"/>
                  <a:pt x="773103" y="9734"/>
                  <a:pt x="1003862" y="0"/>
                </a:cubicBezTo>
                <a:cubicBezTo>
                  <a:pt x="1234621" y="-9734"/>
                  <a:pt x="1378030" y="40285"/>
                  <a:pt x="1593086" y="0"/>
                </a:cubicBezTo>
                <a:cubicBezTo>
                  <a:pt x="1808142" y="-40285"/>
                  <a:pt x="2038583" y="13092"/>
                  <a:pt x="2182309" y="0"/>
                </a:cubicBezTo>
                <a:cubicBezTo>
                  <a:pt x="2204412" y="114017"/>
                  <a:pt x="2163494" y="250815"/>
                  <a:pt x="2182309" y="360218"/>
                </a:cubicBezTo>
                <a:cubicBezTo>
                  <a:pt x="1971048" y="392021"/>
                  <a:pt x="1842306" y="301088"/>
                  <a:pt x="1680378" y="360218"/>
                </a:cubicBezTo>
                <a:cubicBezTo>
                  <a:pt x="1518450" y="419348"/>
                  <a:pt x="1344516" y="339765"/>
                  <a:pt x="1178447" y="360218"/>
                </a:cubicBezTo>
                <a:cubicBezTo>
                  <a:pt x="1012378" y="380671"/>
                  <a:pt x="775129" y="306136"/>
                  <a:pt x="589223" y="360218"/>
                </a:cubicBezTo>
                <a:cubicBezTo>
                  <a:pt x="403317" y="414300"/>
                  <a:pt x="192629" y="357874"/>
                  <a:pt x="0" y="360218"/>
                </a:cubicBezTo>
                <a:cubicBezTo>
                  <a:pt x="-15397" y="198795"/>
                  <a:pt x="11828" y="148300"/>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33" name="直线箭头连接符 32"/>
          <p:cNvCxnSpPr>
            <a:endCxn id="29" idx="0"/>
          </p:cNvCxnSpPr>
          <p:nvPr/>
        </p:nvCxnSpPr>
        <p:spPr>
          <a:xfrm flipH="1">
            <a:off x="8151472" y="2183990"/>
            <a:ext cx="506391" cy="2971772"/>
          </a:xfrm>
          <a:prstGeom prst="straightConnector1">
            <a:avLst/>
          </a:prstGeom>
          <a:ln w="38100">
            <a:solidFill>
              <a:srgbClr val="27994D"/>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线箭头连接符 36"/>
          <p:cNvCxnSpPr>
            <a:endCxn id="32" idx="0"/>
          </p:cNvCxnSpPr>
          <p:nvPr/>
        </p:nvCxnSpPr>
        <p:spPr>
          <a:xfrm flipH="1">
            <a:off x="4129028" y="2183990"/>
            <a:ext cx="7198729" cy="2979889"/>
          </a:xfrm>
          <a:prstGeom prst="straightConnector1">
            <a:avLst/>
          </a:prstGeom>
          <a:ln w="38100">
            <a:solidFill>
              <a:srgbClr val="27994D"/>
            </a:solidFill>
            <a:tailEnd type="triangle"/>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3446362" y="453332"/>
            <a:ext cx="8504498" cy="400110"/>
          </a:xfrm>
          <a:prstGeom prst="rect">
            <a:avLst/>
          </a:prstGeom>
          <a:noFill/>
        </p:spPr>
        <p:txBody>
          <a:bodyPr wrap="square">
            <a:spAutoFit/>
          </a:bodyPr>
          <a:lstStyle/>
          <a:p>
            <a:r>
              <a:rPr lang="zh-CN" altLang="en-US" b="1" dirty="0">
                <a:latin typeface="Calibri" panose="020F0502020204030204" pitchFamily="34" charset="0"/>
                <a:cs typeface="Calibri" panose="020F0502020204030204" pitchFamily="34" charset="0"/>
              </a:rPr>
              <a:t>总结前文</a:t>
            </a:r>
            <a:r>
              <a:rPr lang="zh-CN" altLang="en-US" dirty="0">
                <a:latin typeface="Calibri" panose="020F0502020204030204" pitchFamily="34" charset="0"/>
                <a:cs typeface="Calibri" panose="020F0502020204030204" pitchFamily="34" charset="0"/>
              </a:rPr>
              <a:t>（</a:t>
            </a:r>
            <a:r>
              <a:rPr lang="zh-CN" altLang="en-US" sz="2000" dirty="0">
                <a:solidFill>
                  <a:srgbClr val="FF0000"/>
                </a:solidFill>
                <a:latin typeface="Calibri" panose="020F0502020204030204" pitchFamily="34" charset="0"/>
                <a:cs typeface="Calibri" panose="020F0502020204030204" pitchFamily="34" charset="0"/>
              </a:rPr>
              <a:t>这些机器人能带来什么</a:t>
            </a:r>
            <a:r>
              <a:rPr lang="zh-CN" altLang="en-US" dirty="0">
                <a:latin typeface="Calibri" panose="020F0502020204030204" pitchFamily="34" charset="0"/>
                <a:cs typeface="Calibri" panose="020F0502020204030204" pitchFamily="34" charset="0"/>
              </a:rPr>
              <a:t>），并 </a:t>
            </a:r>
            <a:r>
              <a:rPr lang="zh-CN" altLang="en-US" b="1" dirty="0">
                <a:latin typeface="Calibri" panose="020F0502020204030204" pitchFamily="34" charset="0"/>
                <a:cs typeface="Calibri" panose="020F0502020204030204" pitchFamily="34" charset="0"/>
              </a:rPr>
              <a:t>自然过渡</a:t>
            </a:r>
            <a:r>
              <a:rPr lang="zh-CN" altLang="en-US" dirty="0">
                <a:latin typeface="Calibri" panose="020F0502020204030204" pitchFamily="34" charset="0"/>
                <a:cs typeface="Calibri" panose="020F0502020204030204" pitchFamily="34" charset="0"/>
              </a:rPr>
              <a:t> 到后文的“嵌入式</a:t>
            </a:r>
            <a:r>
              <a:rPr lang="en-GB" altLang="zh-CN" dirty="0">
                <a:latin typeface="Calibri" panose="020F0502020204030204" pitchFamily="34" charset="0"/>
                <a:cs typeface="Calibri" panose="020F0502020204030204" pitchFamily="34" charset="0"/>
              </a:rPr>
              <a:t>AI”</a:t>
            </a:r>
            <a:r>
              <a:rPr lang="zh-CN" altLang="en-US" dirty="0">
                <a:latin typeface="Calibri" panose="020F0502020204030204" pitchFamily="34" charset="0"/>
                <a:cs typeface="Calibri" panose="020F0502020204030204" pitchFamily="34" charset="0"/>
              </a:rPr>
              <a:t>话题。</a:t>
            </a:r>
            <a:endParaRPr lang="zh-CN" altLang="en-US" dirty="0">
              <a:latin typeface="Calibri" panose="020F0502020204030204" pitchFamily="34" charset="0"/>
              <a:cs typeface="Calibri" panose="020F0502020204030204" pitchFamily="34" charset="0"/>
            </a:endParaRPr>
          </a:p>
        </p:txBody>
      </p:sp>
      <p:sp>
        <p:nvSpPr>
          <p:cNvPr id="46" name="文本框 45"/>
          <p:cNvSpPr txBox="1"/>
          <p:nvPr/>
        </p:nvSpPr>
        <p:spPr>
          <a:xfrm>
            <a:off x="6491469" y="2063928"/>
            <a:ext cx="378630" cy="461665"/>
          </a:xfrm>
          <a:prstGeom prst="rect">
            <a:avLst/>
          </a:prstGeom>
          <a:noFill/>
        </p:spPr>
        <p:txBody>
          <a:bodyPr wrap="none" rtlCol="0">
            <a:spAutoFit/>
          </a:bodyPr>
          <a:lstStyle/>
          <a:p>
            <a:r>
              <a:rPr kumimoji="1" lang="en-US" altLang="zh-CN" sz="2400" b="1" dirty="0">
                <a:solidFill>
                  <a:srgbClr val="FF0000"/>
                </a:solidFill>
                <a:latin typeface="Calibri" panose="020F0502020204030204" pitchFamily="34" charset="0"/>
                <a:cs typeface="Calibri" panose="020F0502020204030204" pitchFamily="34" charset="0"/>
              </a:rPr>
              <a:t>D</a:t>
            </a:r>
            <a:endParaRPr kumimoji="1" lang="en-US" altLang="zh-CN" sz="2400" b="1" dirty="0">
              <a:solidFill>
                <a:srgbClr val="FF0000"/>
              </a:solidFill>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dissolve">
                                      <p:cBhvr>
                                        <p:cTn id="10" dur="500"/>
                                        <p:tgtEl>
                                          <p:spTgt spid="4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dissolv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dissolve">
                                      <p:cBhvr>
                                        <p:cTn id="18" dur="500"/>
                                        <p:tgtEl>
                                          <p:spTgt spid="26"/>
                                        </p:tgtEl>
                                      </p:cBhvr>
                                    </p:animEffect>
                                  </p:childTnLst>
                                </p:cTn>
                              </p:par>
                              <p:par>
                                <p:cTn id="19" presetID="9"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dissolve">
                                      <p:cBhvr>
                                        <p:cTn id="21" dur="500"/>
                                        <p:tgtEl>
                                          <p:spTgt spid="21"/>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dissolve">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dissolve">
                                      <p:cBhvr>
                                        <p:cTn id="29" dur="500"/>
                                        <p:tgtEl>
                                          <p:spTgt spid="28"/>
                                        </p:tgtEl>
                                      </p:cBhvr>
                                    </p:animEffect>
                                  </p:childTnLst>
                                </p:cTn>
                              </p:par>
                              <p:par>
                                <p:cTn id="30" presetID="9" presetClass="entr" presetSubtype="0" fill="hold"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dissolve">
                                      <p:cBhvr>
                                        <p:cTn id="32" dur="500"/>
                                        <p:tgtEl>
                                          <p:spTgt spid="33"/>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dissolve">
                                      <p:cBhvr>
                                        <p:cTn id="35" dur="5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dissolve">
                                      <p:cBhvr>
                                        <p:cTn id="40" dur="500"/>
                                        <p:tgtEl>
                                          <p:spTgt spid="30"/>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dissolve">
                                      <p:cBhvr>
                                        <p:cTn id="43" dur="500"/>
                                        <p:tgtEl>
                                          <p:spTgt spid="31"/>
                                        </p:tgtEl>
                                      </p:cBhvr>
                                    </p:animEffect>
                                  </p:childTnLst>
                                </p:cTn>
                              </p:par>
                              <p:par>
                                <p:cTn id="44" presetID="9" presetClass="entr" presetSubtype="0" fill="hold"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dissolve">
                                      <p:cBhvr>
                                        <p:cTn id="46" dur="500"/>
                                        <p:tgtEl>
                                          <p:spTgt spid="37"/>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dissolve">
                                      <p:cBhvr>
                                        <p:cTn id="4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6" grpId="0" animBg="1"/>
      <p:bldP spid="27" grpId="0" animBg="1"/>
      <p:bldP spid="28" grpId="0" animBg="1"/>
      <p:bldP spid="29" grpId="0" animBg="1"/>
      <p:bldP spid="30" grpId="0" animBg="1"/>
      <p:bldP spid="31" grpId="0" animBg="1"/>
      <p:bldP spid="32" grpId="0" animBg="1"/>
      <p:bldP spid="4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dirty="0"/>
              <a:t>Gap</a:t>
            </a:r>
            <a:r>
              <a:rPr lang="zh-CN" altLang="en-US" dirty="0"/>
              <a:t> </a:t>
            </a:r>
            <a:r>
              <a:rPr lang="en-US" altLang="zh-CN" dirty="0"/>
              <a:t>filling</a:t>
            </a:r>
            <a:endParaRPr lang="zh-CN" altLang="en-US" dirty="0"/>
          </a:p>
        </p:txBody>
      </p:sp>
      <p:sp>
        <p:nvSpPr>
          <p:cNvPr id="8" name="文本框 7"/>
          <p:cNvSpPr txBox="1"/>
          <p:nvPr/>
        </p:nvSpPr>
        <p:spPr>
          <a:xfrm>
            <a:off x="237764" y="1139297"/>
            <a:ext cx="11716472" cy="1371914"/>
          </a:xfrm>
          <a:prstGeom prst="rect">
            <a:avLst/>
          </a:prstGeom>
          <a:noFill/>
        </p:spPr>
        <p:txBody>
          <a:bodyPr wrap="square">
            <a:spAutoFit/>
          </a:bodyPr>
          <a:lstStyle/>
          <a:p>
            <a:pPr indent="266700" algn="just">
              <a:lnSpc>
                <a:spcPct val="105000"/>
              </a:lnSpc>
            </a:pPr>
            <a:r>
              <a:rPr lang="en-US" altLang="zh-CN" sz="2000" b="1" kern="100" dirty="0">
                <a:latin typeface="Calibri" panose="020F0502020204030204" pitchFamily="34" charset="0"/>
                <a:ea typeface="宋体" panose="02010600030101010101" pitchFamily="2" charset="-122"/>
                <a:cs typeface="Calibri" panose="020F0502020204030204" pitchFamily="34" charset="0"/>
              </a:rPr>
              <a:t>Embedded AI(</a:t>
            </a:r>
            <a:r>
              <a:rPr lang="zh-CN" altLang="zh-CN" sz="2000" b="1" kern="100" dirty="0">
                <a:latin typeface="Calibri" panose="020F0502020204030204" pitchFamily="34" charset="0"/>
                <a:ea typeface="宋体" panose="02010600030101010101" pitchFamily="2" charset="-122"/>
                <a:cs typeface="Calibri" panose="020F0502020204030204" pitchFamily="34" charset="0"/>
              </a:rPr>
              <a:t>具身智能</a:t>
            </a:r>
            <a:r>
              <a:rPr lang="en-US" altLang="zh-CN" sz="2000" b="1" kern="100" dirty="0">
                <a:latin typeface="Calibri" panose="020F0502020204030204" pitchFamily="34" charset="0"/>
                <a:ea typeface="宋体" panose="02010600030101010101" pitchFamily="2" charset="-122"/>
                <a:cs typeface="Calibri" panose="020F0502020204030204" pitchFamily="34" charset="0"/>
              </a:rPr>
              <a:t>), which integrates AI with physical objects such as robots, is emerging as a game-changing technology with limitless potential</a:t>
            </a:r>
            <a:r>
              <a:rPr lang="en-US" altLang="zh-CN" sz="2000" b="1" u="sng" kern="100" dirty="0">
                <a:latin typeface="Calibri" panose="020F0502020204030204" pitchFamily="34" charset="0"/>
                <a:ea typeface="宋体" panose="02010600030101010101" pitchFamily="2" charset="-122"/>
                <a:cs typeface="Calibri" panose="020F0502020204030204" pitchFamily="34" charset="0"/>
              </a:rPr>
              <a:t>.     37     </a:t>
            </a:r>
            <a:r>
              <a:rPr lang="en-US" altLang="zh-CN" sz="2000" b="1" kern="100" dirty="0">
                <a:solidFill>
                  <a:srgbClr val="FF0000"/>
                </a:solidFill>
                <a:latin typeface="Calibri" panose="020F0502020204030204" pitchFamily="34" charset="0"/>
                <a:ea typeface="宋体" panose="02010600030101010101" pitchFamily="2" charset="-122"/>
                <a:cs typeface="Calibri" panose="020F0502020204030204" pitchFamily="34" charset="0"/>
              </a:rPr>
              <a:t>For instance</a:t>
            </a:r>
            <a:r>
              <a:rPr lang="en-US" altLang="zh-CN" sz="2000" b="1" kern="100" dirty="0">
                <a:latin typeface="Calibri" panose="020F0502020204030204" pitchFamily="34" charset="0"/>
                <a:ea typeface="宋体" panose="02010600030101010101" pitchFamily="2" charset="-122"/>
                <a:cs typeface="Calibri" panose="020F0502020204030204" pitchFamily="34" charset="0"/>
              </a:rPr>
              <a:t>, Unitree Robotics, known for its dancing robots showcased at CCTV’s Spring Festival Gala, demonstrates cutting-edge applications of embedded AI.</a:t>
            </a:r>
            <a:endParaRPr lang="zh-CN" altLang="zh-CN" sz="2000" b="1" kern="100" dirty="0">
              <a:latin typeface="Calibri" panose="020F0502020204030204" pitchFamily="34" charset="0"/>
              <a:ea typeface="宋体" panose="02010600030101010101" pitchFamily="2" charset="-122"/>
              <a:cs typeface="Calibri" panose="020F0502020204030204" pitchFamily="34" charset="0"/>
            </a:endParaRPr>
          </a:p>
          <a:p>
            <a:pPr indent="266700" algn="just">
              <a:lnSpc>
                <a:spcPct val="105000"/>
              </a:lnSpc>
              <a:buNone/>
            </a:pPr>
            <a:endParaRPr lang="zh-CN" altLang="zh-CN" sz="2000" b="1" kern="1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193877" y="4168981"/>
            <a:ext cx="11311358" cy="2333780"/>
          </a:xfrm>
          <a:prstGeom prst="rect">
            <a:avLst/>
          </a:prstGeom>
          <a:noFill/>
        </p:spPr>
        <p:txBody>
          <a:bodyPr wrap="square">
            <a:spAutoFit/>
          </a:bodyPr>
          <a:lstStyle/>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A. </a:t>
            </a:r>
            <a:r>
              <a:rPr lang="en-US" altLang="zh-CN" sz="2000" kern="100" dirty="0">
                <a:solidFill>
                  <a:srgbClr val="FF0000"/>
                </a:solidFill>
                <a:effectLst/>
                <a:latin typeface="Times New Roman" panose="02020603050405020304" pitchFamily="18" charset="0"/>
                <a:ea typeface="宋体" panose="02010600030101010101" pitchFamily="2" charset="-122"/>
              </a:rPr>
              <a:t>It</a:t>
            </a:r>
            <a:r>
              <a:rPr lang="en-US" altLang="zh-CN" sz="2000" kern="100" dirty="0">
                <a:effectLst/>
                <a:latin typeface="Times New Roman" panose="02020603050405020304" pitchFamily="18" charset="0"/>
                <a:ea typeface="宋体" panose="02010600030101010101" pitchFamily="2" charset="-122"/>
              </a:rPr>
              <a:t> can </a:t>
            </a:r>
            <a:r>
              <a:rPr lang="en-US" altLang="zh-CN" sz="2000" kern="100" dirty="0">
                <a:solidFill>
                  <a:srgbClr val="FF0000"/>
                </a:solidFill>
                <a:effectLst/>
                <a:latin typeface="Times New Roman" panose="02020603050405020304" pitchFamily="18" charset="0"/>
                <a:ea typeface="宋体" panose="02010600030101010101" pitchFamily="2" charset="-122"/>
              </a:rPr>
              <a:t>also</a:t>
            </a:r>
            <a:r>
              <a:rPr lang="en-US" altLang="zh-CN" sz="2000" kern="100" dirty="0">
                <a:effectLst/>
                <a:latin typeface="Times New Roman" panose="02020603050405020304" pitchFamily="18" charset="0"/>
                <a:ea typeface="宋体" panose="02010600030101010101" pitchFamily="2" charset="-122"/>
              </a:rPr>
              <a:t> reduce costs and enable precise management.</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B. China has played a leading role in the development of elderly care robots.</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C. Several Chinese companies have already made significant strides in </a:t>
            </a:r>
            <a:r>
              <a:rPr lang="en-US" altLang="zh-CN" sz="2000" kern="100" dirty="0">
                <a:solidFill>
                  <a:srgbClr val="FF0000"/>
                </a:solidFill>
                <a:effectLst/>
                <a:latin typeface="Times New Roman" panose="02020603050405020304" pitchFamily="18" charset="0"/>
                <a:ea typeface="宋体" panose="02010600030101010101" pitchFamily="2" charset="-122"/>
              </a:rPr>
              <a:t>this</a:t>
            </a:r>
            <a:r>
              <a:rPr lang="en-US" altLang="zh-CN" sz="2000" kern="100" dirty="0">
                <a:effectLst/>
                <a:latin typeface="Times New Roman" panose="02020603050405020304" pitchFamily="18" charset="0"/>
                <a:ea typeface="宋体" panose="02010600030101010101" pitchFamily="2" charset="-122"/>
              </a:rPr>
              <a:t> area.</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D. </a:t>
            </a:r>
            <a:r>
              <a:rPr lang="en-US" altLang="zh-CN" sz="2000" kern="100" dirty="0">
                <a:solidFill>
                  <a:srgbClr val="FF0000"/>
                </a:solidFill>
                <a:effectLst/>
                <a:latin typeface="Times New Roman" panose="02020603050405020304" pitchFamily="18" charset="0"/>
                <a:ea typeface="宋体" panose="02010600030101010101" pitchFamily="2" charset="-122"/>
              </a:rPr>
              <a:t>These robots </a:t>
            </a:r>
            <a:r>
              <a:rPr lang="en-US" altLang="zh-CN" sz="2000" kern="100" dirty="0">
                <a:effectLst/>
                <a:latin typeface="Times New Roman" panose="02020603050405020304" pitchFamily="18" charset="0"/>
                <a:ea typeface="宋体" panose="02010600030101010101" pitchFamily="2" charset="-122"/>
              </a:rPr>
              <a:t>can bring intelligent assistance to various aspects of everyday life.</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E. </a:t>
            </a:r>
            <a:r>
              <a:rPr lang="en-US" altLang="zh-CN" sz="2000" kern="100" dirty="0">
                <a:solidFill>
                  <a:srgbClr val="FF0000"/>
                </a:solidFill>
                <a:effectLst/>
                <a:latin typeface="Times New Roman" panose="02020603050405020304" pitchFamily="18" charset="0"/>
                <a:ea typeface="宋体" panose="02010600030101010101" pitchFamily="2" charset="-122"/>
              </a:rPr>
              <a:t>One groundbreaking example </a:t>
            </a:r>
            <a:r>
              <a:rPr lang="en-US" altLang="zh-CN" sz="2000" kern="100" dirty="0">
                <a:effectLst/>
                <a:latin typeface="Times New Roman" panose="02020603050405020304" pitchFamily="18" charset="0"/>
                <a:ea typeface="宋体" panose="02010600030101010101" pitchFamily="2" charset="-122"/>
              </a:rPr>
              <a:t>of AI-driven robotics is the </a:t>
            </a:r>
            <a:r>
              <a:rPr lang="en-US" altLang="zh-CN" sz="2000" kern="100" dirty="0" err="1">
                <a:effectLst/>
                <a:latin typeface="Times New Roman" panose="02020603050405020304" pitchFamily="18" charset="0"/>
                <a:ea typeface="宋体" panose="02010600030101010101" pitchFamily="2" charset="-122"/>
              </a:rPr>
              <a:t>Galbot</a:t>
            </a:r>
            <a:r>
              <a:rPr lang="en-US" altLang="zh-CN" sz="2000" kern="100" dirty="0">
                <a:effectLst/>
                <a:latin typeface="Times New Roman" panose="02020603050405020304" pitchFamily="18" charset="0"/>
                <a:ea typeface="宋体" panose="02010600030101010101" pitchFamily="2" charset="-122"/>
              </a:rPr>
              <a:t> humanoid robot.</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F. Designed for 24/7 autonomous operation, a </a:t>
            </a:r>
            <a:r>
              <a:rPr lang="en-US" altLang="zh-CN" sz="2000" kern="100" dirty="0" err="1">
                <a:effectLst/>
                <a:latin typeface="Times New Roman" panose="02020603050405020304" pitchFamily="18" charset="0"/>
                <a:ea typeface="宋体" panose="02010600030101010101" pitchFamily="2" charset="-122"/>
              </a:rPr>
              <a:t>Galbot</a:t>
            </a:r>
            <a:r>
              <a:rPr lang="en-US" altLang="zh-CN" sz="2000" kern="100" dirty="0">
                <a:effectLst/>
                <a:latin typeface="Times New Roman" panose="02020603050405020304" pitchFamily="18" charset="0"/>
                <a:ea typeface="宋体" panose="02010600030101010101" pitchFamily="2" charset="-122"/>
              </a:rPr>
              <a:t> robot can restock items efficiently. </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G. Meanwhile, the automotive industry is also experiencing a rapid AI-driven transformation.</a:t>
            </a:r>
            <a:endParaRPr lang="zh-CN" altLang="zh-CN" sz="2000" kern="100" dirty="0">
              <a:effectLst/>
              <a:latin typeface="Times New Roman" panose="02020603050405020304" pitchFamily="18" charset="0"/>
              <a:ea typeface="宋体" panose="02010600030101010101" pitchFamily="2" charset="-122"/>
            </a:endParaRPr>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147613" y="2270113"/>
            <a:ext cx="3803247" cy="231777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237764" y="2245404"/>
            <a:ext cx="7950360" cy="646331"/>
          </a:xfrm>
          <a:prstGeom prst="rect">
            <a:avLst/>
          </a:prstGeom>
          <a:noFill/>
        </p:spPr>
        <p:txBody>
          <a:bodyPr wrap="square">
            <a:spAutoFit/>
          </a:bodyPr>
          <a:lstStyle/>
          <a:p>
            <a:r>
              <a:rPr lang="en-US" altLang="zh-CN" dirty="0"/>
              <a:t>37</a:t>
            </a:r>
            <a:r>
              <a:rPr lang="zh-CN" altLang="en-US" dirty="0"/>
              <a:t>空需要 </a:t>
            </a:r>
            <a:r>
              <a:rPr lang="zh-CN" altLang="en-US" b="1" dirty="0"/>
              <a:t>承上启下</a:t>
            </a:r>
            <a:r>
              <a:rPr lang="zh-CN" altLang="en-US" dirty="0"/>
              <a:t>：在提出“技术重要”后，说明“已有公司取得进展”，再自然引出具体例子。形成“总说技术重要 → 中国公司有进展 → 举例”的逻辑链。</a:t>
            </a:r>
            <a:endParaRPr lang="zh-CN" altLang="en-US" dirty="0"/>
          </a:p>
        </p:txBody>
      </p:sp>
      <p:sp>
        <p:nvSpPr>
          <p:cNvPr id="5" name="矩形 4"/>
          <p:cNvSpPr/>
          <p:nvPr/>
        </p:nvSpPr>
        <p:spPr>
          <a:xfrm>
            <a:off x="7375005" y="4833189"/>
            <a:ext cx="1282860" cy="360218"/>
          </a:xfrm>
          <a:custGeom>
            <a:avLst/>
            <a:gdLst>
              <a:gd name="csX0" fmla="*/ 0 w 1282860"/>
              <a:gd name="csY0" fmla="*/ 0 h 360218"/>
              <a:gd name="csX1" fmla="*/ 453277 w 1282860"/>
              <a:gd name="csY1" fmla="*/ 0 h 360218"/>
              <a:gd name="csX2" fmla="*/ 893726 w 1282860"/>
              <a:gd name="csY2" fmla="*/ 0 h 360218"/>
              <a:gd name="csX3" fmla="*/ 1282860 w 1282860"/>
              <a:gd name="csY3" fmla="*/ 0 h 360218"/>
              <a:gd name="csX4" fmla="*/ 1282860 w 1282860"/>
              <a:gd name="csY4" fmla="*/ 360218 h 360218"/>
              <a:gd name="csX5" fmla="*/ 880897 w 1282860"/>
              <a:gd name="csY5" fmla="*/ 360218 h 360218"/>
              <a:gd name="csX6" fmla="*/ 453277 w 1282860"/>
              <a:gd name="csY6" fmla="*/ 360218 h 360218"/>
              <a:gd name="csX7" fmla="*/ 0 w 1282860"/>
              <a:gd name="csY7" fmla="*/ 360218 h 360218"/>
              <a:gd name="csX8" fmla="*/ 0 w 1282860"/>
              <a:gd name="csY8"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282860" h="360218" fill="none" extrusionOk="0">
                <a:moveTo>
                  <a:pt x="0" y="0"/>
                </a:moveTo>
                <a:cubicBezTo>
                  <a:pt x="126762" y="-42060"/>
                  <a:pt x="330461" y="7691"/>
                  <a:pt x="453277" y="0"/>
                </a:cubicBezTo>
                <a:cubicBezTo>
                  <a:pt x="576093" y="-7691"/>
                  <a:pt x="700032" y="592"/>
                  <a:pt x="893726" y="0"/>
                </a:cubicBezTo>
                <a:cubicBezTo>
                  <a:pt x="1087420" y="-592"/>
                  <a:pt x="1126138" y="5730"/>
                  <a:pt x="1282860" y="0"/>
                </a:cubicBezTo>
                <a:cubicBezTo>
                  <a:pt x="1316921" y="179214"/>
                  <a:pt x="1247997" y="260530"/>
                  <a:pt x="1282860" y="360218"/>
                </a:cubicBezTo>
                <a:cubicBezTo>
                  <a:pt x="1086929" y="361204"/>
                  <a:pt x="973524" y="333422"/>
                  <a:pt x="880897" y="360218"/>
                </a:cubicBezTo>
                <a:cubicBezTo>
                  <a:pt x="788270" y="387014"/>
                  <a:pt x="636418" y="310032"/>
                  <a:pt x="453277" y="360218"/>
                </a:cubicBezTo>
                <a:cubicBezTo>
                  <a:pt x="270136" y="410404"/>
                  <a:pt x="193891" y="306016"/>
                  <a:pt x="0" y="360218"/>
                </a:cubicBezTo>
                <a:cubicBezTo>
                  <a:pt x="-11467" y="247014"/>
                  <a:pt x="35332" y="160319"/>
                  <a:pt x="0" y="0"/>
                </a:cubicBezTo>
                <a:close/>
              </a:path>
              <a:path w="1282860" h="360218" stroke="0" extrusionOk="0">
                <a:moveTo>
                  <a:pt x="0" y="0"/>
                </a:moveTo>
                <a:cubicBezTo>
                  <a:pt x="88769" y="-43236"/>
                  <a:pt x="233316" y="32843"/>
                  <a:pt x="414791" y="0"/>
                </a:cubicBezTo>
                <a:cubicBezTo>
                  <a:pt x="596266" y="-32843"/>
                  <a:pt x="654455" y="20434"/>
                  <a:pt x="803926" y="0"/>
                </a:cubicBezTo>
                <a:cubicBezTo>
                  <a:pt x="953398" y="-20434"/>
                  <a:pt x="1122969" y="27183"/>
                  <a:pt x="1282860" y="0"/>
                </a:cubicBezTo>
                <a:cubicBezTo>
                  <a:pt x="1313135" y="92921"/>
                  <a:pt x="1253048" y="223827"/>
                  <a:pt x="1282860" y="360218"/>
                </a:cubicBezTo>
                <a:cubicBezTo>
                  <a:pt x="1105961" y="360733"/>
                  <a:pt x="967100" y="359167"/>
                  <a:pt x="880897" y="360218"/>
                </a:cubicBezTo>
                <a:cubicBezTo>
                  <a:pt x="794694" y="361269"/>
                  <a:pt x="584354" y="308044"/>
                  <a:pt x="427620" y="360218"/>
                </a:cubicBezTo>
                <a:cubicBezTo>
                  <a:pt x="270886" y="412392"/>
                  <a:pt x="138809" y="335547"/>
                  <a:pt x="0" y="360218"/>
                </a:cubicBezTo>
                <a:cubicBezTo>
                  <a:pt x="-15946" y="219797"/>
                  <a:pt x="9438" y="111957"/>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nvSpPr>
        <p:spPr>
          <a:xfrm>
            <a:off x="546654" y="1179051"/>
            <a:ext cx="1490489" cy="360218"/>
          </a:xfrm>
          <a:custGeom>
            <a:avLst/>
            <a:gdLst>
              <a:gd name="csX0" fmla="*/ 0 w 1490489"/>
              <a:gd name="csY0" fmla="*/ 0 h 360218"/>
              <a:gd name="csX1" fmla="*/ 526639 w 1490489"/>
              <a:gd name="csY1" fmla="*/ 0 h 360218"/>
              <a:gd name="csX2" fmla="*/ 1038374 w 1490489"/>
              <a:gd name="csY2" fmla="*/ 0 h 360218"/>
              <a:gd name="csX3" fmla="*/ 1490489 w 1490489"/>
              <a:gd name="csY3" fmla="*/ 0 h 360218"/>
              <a:gd name="csX4" fmla="*/ 1490489 w 1490489"/>
              <a:gd name="csY4" fmla="*/ 360218 h 360218"/>
              <a:gd name="csX5" fmla="*/ 1023469 w 1490489"/>
              <a:gd name="csY5" fmla="*/ 360218 h 360218"/>
              <a:gd name="csX6" fmla="*/ 526639 w 1490489"/>
              <a:gd name="csY6" fmla="*/ 360218 h 360218"/>
              <a:gd name="csX7" fmla="*/ 0 w 1490489"/>
              <a:gd name="csY7" fmla="*/ 360218 h 360218"/>
              <a:gd name="csX8" fmla="*/ 0 w 1490489"/>
              <a:gd name="csY8"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490489" h="360218" fill="none" extrusionOk="0">
                <a:moveTo>
                  <a:pt x="0" y="0"/>
                </a:moveTo>
                <a:cubicBezTo>
                  <a:pt x="143800" y="-40179"/>
                  <a:pt x="335879" y="47906"/>
                  <a:pt x="526639" y="0"/>
                </a:cubicBezTo>
                <a:cubicBezTo>
                  <a:pt x="717399" y="-47906"/>
                  <a:pt x="933138" y="38529"/>
                  <a:pt x="1038374" y="0"/>
                </a:cubicBezTo>
                <a:cubicBezTo>
                  <a:pt x="1143610" y="-38529"/>
                  <a:pt x="1270451" y="351"/>
                  <a:pt x="1490489" y="0"/>
                </a:cubicBezTo>
                <a:cubicBezTo>
                  <a:pt x="1524550" y="179214"/>
                  <a:pt x="1455626" y="260530"/>
                  <a:pt x="1490489" y="360218"/>
                </a:cubicBezTo>
                <a:cubicBezTo>
                  <a:pt x="1389279" y="399171"/>
                  <a:pt x="1143991" y="323122"/>
                  <a:pt x="1023469" y="360218"/>
                </a:cubicBezTo>
                <a:cubicBezTo>
                  <a:pt x="902947" y="397314"/>
                  <a:pt x="724915" y="318816"/>
                  <a:pt x="526639" y="360218"/>
                </a:cubicBezTo>
                <a:cubicBezTo>
                  <a:pt x="328363" y="401620"/>
                  <a:pt x="183677" y="302888"/>
                  <a:pt x="0" y="360218"/>
                </a:cubicBezTo>
                <a:cubicBezTo>
                  <a:pt x="-11467" y="247014"/>
                  <a:pt x="35332" y="160319"/>
                  <a:pt x="0" y="0"/>
                </a:cubicBezTo>
                <a:close/>
              </a:path>
              <a:path w="1490489" h="360218" stroke="0" extrusionOk="0">
                <a:moveTo>
                  <a:pt x="0" y="0"/>
                </a:moveTo>
                <a:cubicBezTo>
                  <a:pt x="132575" y="-42976"/>
                  <a:pt x="319824" y="54773"/>
                  <a:pt x="481925" y="0"/>
                </a:cubicBezTo>
                <a:cubicBezTo>
                  <a:pt x="644026" y="-54773"/>
                  <a:pt x="709361" y="14506"/>
                  <a:pt x="934040" y="0"/>
                </a:cubicBezTo>
                <a:cubicBezTo>
                  <a:pt x="1158719" y="-14506"/>
                  <a:pt x="1294231" y="42814"/>
                  <a:pt x="1490489" y="0"/>
                </a:cubicBezTo>
                <a:cubicBezTo>
                  <a:pt x="1520764" y="92921"/>
                  <a:pt x="1460677" y="223827"/>
                  <a:pt x="1490489" y="360218"/>
                </a:cubicBezTo>
                <a:cubicBezTo>
                  <a:pt x="1394107" y="393037"/>
                  <a:pt x="1237553" y="349169"/>
                  <a:pt x="1023469" y="360218"/>
                </a:cubicBezTo>
                <a:cubicBezTo>
                  <a:pt x="809385" y="371267"/>
                  <a:pt x="606368" y="350362"/>
                  <a:pt x="496830" y="360218"/>
                </a:cubicBezTo>
                <a:cubicBezTo>
                  <a:pt x="387292" y="370074"/>
                  <a:pt x="232684" y="315617"/>
                  <a:pt x="0" y="360218"/>
                </a:cubicBezTo>
                <a:cubicBezTo>
                  <a:pt x="-15946" y="219797"/>
                  <a:pt x="9438" y="111957"/>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7" name="直线箭头连接符 6"/>
          <p:cNvCxnSpPr>
            <a:endCxn id="5" idx="0"/>
          </p:cNvCxnSpPr>
          <p:nvPr/>
        </p:nvCxnSpPr>
        <p:spPr>
          <a:xfrm>
            <a:off x="1342664" y="1516119"/>
            <a:ext cx="6673771" cy="3317070"/>
          </a:xfrm>
          <a:prstGeom prst="straightConnector1">
            <a:avLst/>
          </a:prstGeom>
          <a:ln w="38100">
            <a:solidFill>
              <a:srgbClr val="27994D"/>
            </a:solidFill>
            <a:tailEnd type="triangle"/>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7019565" y="1807950"/>
            <a:ext cx="4381498" cy="360218"/>
          </a:xfrm>
          <a:custGeom>
            <a:avLst/>
            <a:gdLst>
              <a:gd name="csX0" fmla="*/ 0 w 4381498"/>
              <a:gd name="csY0" fmla="*/ 0 h 360218"/>
              <a:gd name="csX1" fmla="*/ 460057 w 4381498"/>
              <a:gd name="csY1" fmla="*/ 0 h 360218"/>
              <a:gd name="csX2" fmla="*/ 1051560 w 4381498"/>
              <a:gd name="csY2" fmla="*/ 0 h 360218"/>
              <a:gd name="csX3" fmla="*/ 1555432 w 4381498"/>
              <a:gd name="csY3" fmla="*/ 0 h 360218"/>
              <a:gd name="csX4" fmla="*/ 2015489 w 4381498"/>
              <a:gd name="csY4" fmla="*/ 0 h 360218"/>
              <a:gd name="csX5" fmla="*/ 2606991 w 4381498"/>
              <a:gd name="csY5" fmla="*/ 0 h 360218"/>
              <a:gd name="csX6" fmla="*/ 3154679 w 4381498"/>
              <a:gd name="csY6" fmla="*/ 0 h 360218"/>
              <a:gd name="csX7" fmla="*/ 3702366 w 4381498"/>
              <a:gd name="csY7" fmla="*/ 0 h 360218"/>
              <a:gd name="csX8" fmla="*/ 4381498 w 4381498"/>
              <a:gd name="csY8" fmla="*/ 0 h 360218"/>
              <a:gd name="csX9" fmla="*/ 4381498 w 4381498"/>
              <a:gd name="csY9" fmla="*/ 360218 h 360218"/>
              <a:gd name="csX10" fmla="*/ 3921441 w 4381498"/>
              <a:gd name="csY10" fmla="*/ 360218 h 360218"/>
              <a:gd name="csX11" fmla="*/ 3505198 w 4381498"/>
              <a:gd name="csY11" fmla="*/ 360218 h 360218"/>
              <a:gd name="csX12" fmla="*/ 2913696 w 4381498"/>
              <a:gd name="csY12" fmla="*/ 360218 h 360218"/>
              <a:gd name="csX13" fmla="*/ 2453639 w 4381498"/>
              <a:gd name="csY13" fmla="*/ 360218 h 360218"/>
              <a:gd name="csX14" fmla="*/ 1862137 w 4381498"/>
              <a:gd name="csY14" fmla="*/ 360218 h 360218"/>
              <a:gd name="csX15" fmla="*/ 1226819 w 4381498"/>
              <a:gd name="csY15" fmla="*/ 360218 h 360218"/>
              <a:gd name="csX16" fmla="*/ 722947 w 4381498"/>
              <a:gd name="csY16" fmla="*/ 360218 h 360218"/>
              <a:gd name="csX17" fmla="*/ 0 w 4381498"/>
              <a:gd name="csY17" fmla="*/ 360218 h 360218"/>
              <a:gd name="csX18" fmla="*/ 0 w 4381498"/>
              <a:gd name="csY18"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4381498" h="360218" fill="none" extrusionOk="0">
                <a:moveTo>
                  <a:pt x="0" y="0"/>
                </a:moveTo>
                <a:cubicBezTo>
                  <a:pt x="95769" y="-35782"/>
                  <a:pt x="364905" y="44420"/>
                  <a:pt x="460057" y="0"/>
                </a:cubicBezTo>
                <a:cubicBezTo>
                  <a:pt x="555209" y="-44420"/>
                  <a:pt x="886495" y="40270"/>
                  <a:pt x="1051560" y="0"/>
                </a:cubicBezTo>
                <a:cubicBezTo>
                  <a:pt x="1216625" y="-40270"/>
                  <a:pt x="1393914" y="10466"/>
                  <a:pt x="1555432" y="0"/>
                </a:cubicBezTo>
                <a:cubicBezTo>
                  <a:pt x="1716950" y="-10466"/>
                  <a:pt x="1854089" y="23659"/>
                  <a:pt x="2015489" y="0"/>
                </a:cubicBezTo>
                <a:cubicBezTo>
                  <a:pt x="2176889" y="-23659"/>
                  <a:pt x="2341541" y="37108"/>
                  <a:pt x="2606991" y="0"/>
                </a:cubicBezTo>
                <a:cubicBezTo>
                  <a:pt x="2872441" y="-37108"/>
                  <a:pt x="2883166" y="16797"/>
                  <a:pt x="3154679" y="0"/>
                </a:cubicBezTo>
                <a:cubicBezTo>
                  <a:pt x="3426192" y="-16797"/>
                  <a:pt x="3554349" y="65075"/>
                  <a:pt x="3702366" y="0"/>
                </a:cubicBezTo>
                <a:cubicBezTo>
                  <a:pt x="3850383" y="-65075"/>
                  <a:pt x="4046371" y="61524"/>
                  <a:pt x="4381498" y="0"/>
                </a:cubicBezTo>
                <a:cubicBezTo>
                  <a:pt x="4412716" y="94189"/>
                  <a:pt x="4343843" y="267075"/>
                  <a:pt x="4381498" y="360218"/>
                </a:cubicBezTo>
                <a:cubicBezTo>
                  <a:pt x="4269411" y="374316"/>
                  <a:pt x="4107824" y="324996"/>
                  <a:pt x="3921441" y="360218"/>
                </a:cubicBezTo>
                <a:cubicBezTo>
                  <a:pt x="3735058" y="395440"/>
                  <a:pt x="3612510" y="316240"/>
                  <a:pt x="3505198" y="360218"/>
                </a:cubicBezTo>
                <a:cubicBezTo>
                  <a:pt x="3397886" y="404196"/>
                  <a:pt x="3064627" y="352050"/>
                  <a:pt x="2913696" y="360218"/>
                </a:cubicBezTo>
                <a:cubicBezTo>
                  <a:pt x="2762765" y="368386"/>
                  <a:pt x="2649268" y="333410"/>
                  <a:pt x="2453639" y="360218"/>
                </a:cubicBezTo>
                <a:cubicBezTo>
                  <a:pt x="2258010" y="387026"/>
                  <a:pt x="2021708" y="300056"/>
                  <a:pt x="1862137" y="360218"/>
                </a:cubicBezTo>
                <a:cubicBezTo>
                  <a:pt x="1702566" y="420380"/>
                  <a:pt x="1533546" y="328202"/>
                  <a:pt x="1226819" y="360218"/>
                </a:cubicBezTo>
                <a:cubicBezTo>
                  <a:pt x="920092" y="392234"/>
                  <a:pt x="895930" y="323671"/>
                  <a:pt x="722947" y="360218"/>
                </a:cubicBezTo>
                <a:cubicBezTo>
                  <a:pt x="549964" y="396765"/>
                  <a:pt x="307732" y="359173"/>
                  <a:pt x="0" y="360218"/>
                </a:cubicBezTo>
                <a:cubicBezTo>
                  <a:pt x="-33757" y="232437"/>
                  <a:pt x="22919" y="143917"/>
                  <a:pt x="0" y="0"/>
                </a:cubicBezTo>
                <a:close/>
              </a:path>
              <a:path w="4381498" h="360218" stroke="0" extrusionOk="0">
                <a:moveTo>
                  <a:pt x="0" y="0"/>
                </a:moveTo>
                <a:cubicBezTo>
                  <a:pt x="153319" y="-35443"/>
                  <a:pt x="402315" y="20095"/>
                  <a:pt x="503872" y="0"/>
                </a:cubicBezTo>
                <a:cubicBezTo>
                  <a:pt x="605429" y="-20095"/>
                  <a:pt x="807732" y="22920"/>
                  <a:pt x="920115" y="0"/>
                </a:cubicBezTo>
                <a:cubicBezTo>
                  <a:pt x="1032498" y="-22920"/>
                  <a:pt x="1275894" y="4262"/>
                  <a:pt x="1555432" y="0"/>
                </a:cubicBezTo>
                <a:cubicBezTo>
                  <a:pt x="1834970" y="-4262"/>
                  <a:pt x="1899157" y="48036"/>
                  <a:pt x="2059304" y="0"/>
                </a:cubicBezTo>
                <a:cubicBezTo>
                  <a:pt x="2219451" y="-48036"/>
                  <a:pt x="2434234" y="51822"/>
                  <a:pt x="2563176" y="0"/>
                </a:cubicBezTo>
                <a:cubicBezTo>
                  <a:pt x="2692118" y="-51822"/>
                  <a:pt x="3061455" y="9847"/>
                  <a:pt x="3198494" y="0"/>
                </a:cubicBezTo>
                <a:cubicBezTo>
                  <a:pt x="3335533" y="-9847"/>
                  <a:pt x="3530480" y="36252"/>
                  <a:pt x="3658551" y="0"/>
                </a:cubicBezTo>
                <a:cubicBezTo>
                  <a:pt x="3786622" y="-36252"/>
                  <a:pt x="4141107" y="60919"/>
                  <a:pt x="4381498" y="0"/>
                </a:cubicBezTo>
                <a:cubicBezTo>
                  <a:pt x="4391955" y="125301"/>
                  <a:pt x="4354990" y="196867"/>
                  <a:pt x="4381498" y="360218"/>
                </a:cubicBezTo>
                <a:cubicBezTo>
                  <a:pt x="4246525" y="380232"/>
                  <a:pt x="4040310" y="329004"/>
                  <a:pt x="3921441" y="360218"/>
                </a:cubicBezTo>
                <a:cubicBezTo>
                  <a:pt x="3802572" y="391432"/>
                  <a:pt x="3541025" y="358508"/>
                  <a:pt x="3373753" y="360218"/>
                </a:cubicBezTo>
                <a:cubicBezTo>
                  <a:pt x="3206481" y="361928"/>
                  <a:pt x="3066009" y="328323"/>
                  <a:pt x="2869881" y="360218"/>
                </a:cubicBezTo>
                <a:cubicBezTo>
                  <a:pt x="2673753" y="392113"/>
                  <a:pt x="2377205" y="348809"/>
                  <a:pt x="2234564" y="360218"/>
                </a:cubicBezTo>
                <a:cubicBezTo>
                  <a:pt x="2091923" y="371627"/>
                  <a:pt x="1895821" y="290153"/>
                  <a:pt x="1599247" y="360218"/>
                </a:cubicBezTo>
                <a:cubicBezTo>
                  <a:pt x="1302673" y="430283"/>
                  <a:pt x="1263819" y="345451"/>
                  <a:pt x="1139189" y="360218"/>
                </a:cubicBezTo>
                <a:cubicBezTo>
                  <a:pt x="1014559" y="374985"/>
                  <a:pt x="825983" y="345822"/>
                  <a:pt x="591502" y="360218"/>
                </a:cubicBezTo>
                <a:cubicBezTo>
                  <a:pt x="357021" y="374614"/>
                  <a:pt x="275040" y="357610"/>
                  <a:pt x="0" y="360218"/>
                </a:cubicBezTo>
                <a:cubicBezTo>
                  <a:pt x="-4327" y="207446"/>
                  <a:pt x="31759" y="138948"/>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矩形 14"/>
          <p:cNvSpPr/>
          <p:nvPr/>
        </p:nvSpPr>
        <p:spPr>
          <a:xfrm>
            <a:off x="4828571" y="4847752"/>
            <a:ext cx="2488559" cy="360218"/>
          </a:xfrm>
          <a:custGeom>
            <a:avLst/>
            <a:gdLst>
              <a:gd name="csX0" fmla="*/ 0 w 2488559"/>
              <a:gd name="csY0" fmla="*/ 0 h 360218"/>
              <a:gd name="csX1" fmla="*/ 472826 w 2488559"/>
              <a:gd name="csY1" fmla="*/ 0 h 360218"/>
              <a:gd name="csX2" fmla="*/ 970538 w 2488559"/>
              <a:gd name="csY2" fmla="*/ 0 h 360218"/>
              <a:gd name="csX3" fmla="*/ 1493135 w 2488559"/>
              <a:gd name="csY3" fmla="*/ 0 h 360218"/>
              <a:gd name="csX4" fmla="*/ 2015733 w 2488559"/>
              <a:gd name="csY4" fmla="*/ 0 h 360218"/>
              <a:gd name="csX5" fmla="*/ 2488559 w 2488559"/>
              <a:gd name="csY5" fmla="*/ 0 h 360218"/>
              <a:gd name="csX6" fmla="*/ 2488559 w 2488559"/>
              <a:gd name="csY6" fmla="*/ 360218 h 360218"/>
              <a:gd name="csX7" fmla="*/ 1941076 w 2488559"/>
              <a:gd name="csY7" fmla="*/ 360218 h 360218"/>
              <a:gd name="csX8" fmla="*/ 1393593 w 2488559"/>
              <a:gd name="csY8" fmla="*/ 360218 h 360218"/>
              <a:gd name="csX9" fmla="*/ 895881 w 2488559"/>
              <a:gd name="csY9" fmla="*/ 360218 h 360218"/>
              <a:gd name="csX10" fmla="*/ 0 w 2488559"/>
              <a:gd name="csY10" fmla="*/ 360218 h 360218"/>
              <a:gd name="csX11" fmla="*/ 0 w 2488559"/>
              <a:gd name="csY11"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2488559" h="360218" fill="none" extrusionOk="0">
                <a:moveTo>
                  <a:pt x="0" y="0"/>
                </a:moveTo>
                <a:cubicBezTo>
                  <a:pt x="117307" y="-17517"/>
                  <a:pt x="284488" y="1168"/>
                  <a:pt x="472826" y="0"/>
                </a:cubicBezTo>
                <a:cubicBezTo>
                  <a:pt x="661164" y="-1168"/>
                  <a:pt x="830069" y="29395"/>
                  <a:pt x="970538" y="0"/>
                </a:cubicBezTo>
                <a:cubicBezTo>
                  <a:pt x="1111007" y="-29395"/>
                  <a:pt x="1241835" y="34703"/>
                  <a:pt x="1493135" y="0"/>
                </a:cubicBezTo>
                <a:cubicBezTo>
                  <a:pt x="1744435" y="-34703"/>
                  <a:pt x="1809654" y="56285"/>
                  <a:pt x="2015733" y="0"/>
                </a:cubicBezTo>
                <a:cubicBezTo>
                  <a:pt x="2221812" y="-56285"/>
                  <a:pt x="2299351" y="50217"/>
                  <a:pt x="2488559" y="0"/>
                </a:cubicBezTo>
                <a:cubicBezTo>
                  <a:pt x="2496454" y="91834"/>
                  <a:pt x="2458509" y="282836"/>
                  <a:pt x="2488559" y="360218"/>
                </a:cubicBezTo>
                <a:cubicBezTo>
                  <a:pt x="2304668" y="420041"/>
                  <a:pt x="2082224" y="308533"/>
                  <a:pt x="1941076" y="360218"/>
                </a:cubicBezTo>
                <a:cubicBezTo>
                  <a:pt x="1799928" y="411903"/>
                  <a:pt x="1585332" y="333673"/>
                  <a:pt x="1393593" y="360218"/>
                </a:cubicBezTo>
                <a:cubicBezTo>
                  <a:pt x="1201854" y="386763"/>
                  <a:pt x="1046243" y="349147"/>
                  <a:pt x="895881" y="360218"/>
                </a:cubicBezTo>
                <a:cubicBezTo>
                  <a:pt x="745519" y="371289"/>
                  <a:pt x="418293" y="350953"/>
                  <a:pt x="0" y="360218"/>
                </a:cubicBezTo>
                <a:cubicBezTo>
                  <a:pt x="-23009" y="284451"/>
                  <a:pt x="14126" y="169023"/>
                  <a:pt x="0" y="0"/>
                </a:cubicBezTo>
                <a:close/>
              </a:path>
              <a:path w="2488559" h="360218" stroke="0" extrusionOk="0">
                <a:moveTo>
                  <a:pt x="0" y="0"/>
                </a:moveTo>
                <a:cubicBezTo>
                  <a:pt x="141165" y="-35976"/>
                  <a:pt x="371315" y="21389"/>
                  <a:pt x="472826" y="0"/>
                </a:cubicBezTo>
                <a:cubicBezTo>
                  <a:pt x="574337" y="-21389"/>
                  <a:pt x="688547" y="32565"/>
                  <a:pt x="895881" y="0"/>
                </a:cubicBezTo>
                <a:cubicBezTo>
                  <a:pt x="1103216" y="-32565"/>
                  <a:pt x="1277480" y="18338"/>
                  <a:pt x="1443364" y="0"/>
                </a:cubicBezTo>
                <a:cubicBezTo>
                  <a:pt x="1609248" y="-18338"/>
                  <a:pt x="1711073" y="22858"/>
                  <a:pt x="1916190" y="0"/>
                </a:cubicBezTo>
                <a:cubicBezTo>
                  <a:pt x="2121307" y="-22858"/>
                  <a:pt x="2238703" y="34049"/>
                  <a:pt x="2488559" y="0"/>
                </a:cubicBezTo>
                <a:cubicBezTo>
                  <a:pt x="2511506" y="81835"/>
                  <a:pt x="2455970" y="203880"/>
                  <a:pt x="2488559" y="360218"/>
                </a:cubicBezTo>
                <a:cubicBezTo>
                  <a:pt x="2307755" y="374855"/>
                  <a:pt x="2140807" y="319324"/>
                  <a:pt x="1990847" y="360218"/>
                </a:cubicBezTo>
                <a:cubicBezTo>
                  <a:pt x="1840887" y="401112"/>
                  <a:pt x="1599343" y="303393"/>
                  <a:pt x="1443364" y="360218"/>
                </a:cubicBezTo>
                <a:cubicBezTo>
                  <a:pt x="1287385" y="417043"/>
                  <a:pt x="1223126" y="319022"/>
                  <a:pt x="1020309" y="360218"/>
                </a:cubicBezTo>
                <a:cubicBezTo>
                  <a:pt x="817493" y="401414"/>
                  <a:pt x="755950" y="339305"/>
                  <a:pt x="522597" y="360218"/>
                </a:cubicBezTo>
                <a:cubicBezTo>
                  <a:pt x="289244" y="381131"/>
                  <a:pt x="204804" y="319203"/>
                  <a:pt x="0" y="360218"/>
                </a:cubicBezTo>
                <a:cubicBezTo>
                  <a:pt x="-39095" y="267981"/>
                  <a:pt x="35167" y="123338"/>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16" name="直线箭头连接符 15"/>
          <p:cNvCxnSpPr/>
          <p:nvPr/>
        </p:nvCxnSpPr>
        <p:spPr>
          <a:xfrm flipH="1">
            <a:off x="6096000" y="2188045"/>
            <a:ext cx="3162299" cy="2659707"/>
          </a:xfrm>
          <a:prstGeom prst="straightConnector1">
            <a:avLst/>
          </a:prstGeom>
          <a:ln w="38100">
            <a:solidFill>
              <a:srgbClr val="27994D"/>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par>
                                <p:cTn id="13" presetID="9"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dissolve">
                                      <p:cBhvr>
                                        <p:cTn id="26" dur="500"/>
                                        <p:tgtEl>
                                          <p:spTgt spid="16"/>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13" grpId="0" animBg="1"/>
      <p:bldP spid="1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dirty="0"/>
              <a:t>Gap</a:t>
            </a:r>
            <a:r>
              <a:rPr lang="zh-CN" altLang="en-US" dirty="0"/>
              <a:t> </a:t>
            </a:r>
            <a:r>
              <a:rPr lang="en-US" altLang="zh-CN" dirty="0"/>
              <a:t>filling</a:t>
            </a:r>
            <a:endParaRPr lang="zh-CN" altLang="en-US" dirty="0"/>
          </a:p>
        </p:txBody>
      </p:sp>
      <p:sp>
        <p:nvSpPr>
          <p:cNvPr id="10" name="文本框 9"/>
          <p:cNvSpPr txBox="1"/>
          <p:nvPr/>
        </p:nvSpPr>
        <p:spPr>
          <a:xfrm>
            <a:off x="193877" y="4168981"/>
            <a:ext cx="11311358" cy="2333780"/>
          </a:xfrm>
          <a:prstGeom prst="rect">
            <a:avLst/>
          </a:prstGeom>
          <a:noFill/>
        </p:spPr>
        <p:txBody>
          <a:bodyPr wrap="square">
            <a:spAutoFit/>
          </a:bodyPr>
          <a:lstStyle/>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A. </a:t>
            </a:r>
            <a:r>
              <a:rPr lang="en-US" altLang="zh-CN" sz="2000" kern="100" dirty="0">
                <a:solidFill>
                  <a:srgbClr val="FF0000"/>
                </a:solidFill>
                <a:effectLst/>
                <a:latin typeface="Times New Roman" panose="02020603050405020304" pitchFamily="18" charset="0"/>
                <a:ea typeface="宋体" panose="02010600030101010101" pitchFamily="2" charset="-122"/>
              </a:rPr>
              <a:t>It</a:t>
            </a:r>
            <a:r>
              <a:rPr lang="en-US" altLang="zh-CN" sz="2000" kern="100" dirty="0">
                <a:effectLst/>
                <a:latin typeface="Times New Roman" panose="02020603050405020304" pitchFamily="18" charset="0"/>
                <a:ea typeface="宋体" panose="02010600030101010101" pitchFamily="2" charset="-122"/>
              </a:rPr>
              <a:t> can </a:t>
            </a:r>
            <a:r>
              <a:rPr lang="en-US" altLang="zh-CN" sz="2000" kern="100" dirty="0">
                <a:solidFill>
                  <a:srgbClr val="FF0000"/>
                </a:solidFill>
                <a:effectLst/>
                <a:latin typeface="Times New Roman" panose="02020603050405020304" pitchFamily="18" charset="0"/>
                <a:ea typeface="宋体" panose="02010600030101010101" pitchFamily="2" charset="-122"/>
              </a:rPr>
              <a:t>also</a:t>
            </a:r>
            <a:r>
              <a:rPr lang="en-US" altLang="zh-CN" sz="2000" kern="100" dirty="0">
                <a:effectLst/>
                <a:latin typeface="Times New Roman" panose="02020603050405020304" pitchFamily="18" charset="0"/>
                <a:ea typeface="宋体" panose="02010600030101010101" pitchFamily="2" charset="-122"/>
              </a:rPr>
              <a:t> reduce costs and enable precise management.</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B. China has played a leading role in the development of elderly care robots.</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C. Several Chinese companies have already made significant strides in </a:t>
            </a:r>
            <a:r>
              <a:rPr lang="en-US" altLang="zh-CN" sz="2000" kern="100" dirty="0">
                <a:solidFill>
                  <a:srgbClr val="FF0000"/>
                </a:solidFill>
                <a:effectLst/>
                <a:latin typeface="Times New Roman" panose="02020603050405020304" pitchFamily="18" charset="0"/>
                <a:ea typeface="宋体" panose="02010600030101010101" pitchFamily="2" charset="-122"/>
              </a:rPr>
              <a:t>this</a:t>
            </a:r>
            <a:r>
              <a:rPr lang="en-US" altLang="zh-CN" sz="2000" kern="100" dirty="0">
                <a:effectLst/>
                <a:latin typeface="Times New Roman" panose="02020603050405020304" pitchFamily="18" charset="0"/>
                <a:ea typeface="宋体" panose="02010600030101010101" pitchFamily="2" charset="-122"/>
              </a:rPr>
              <a:t> area.</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D. </a:t>
            </a:r>
            <a:r>
              <a:rPr lang="en-US" altLang="zh-CN" sz="2000" kern="100" dirty="0">
                <a:solidFill>
                  <a:srgbClr val="FF0000"/>
                </a:solidFill>
                <a:effectLst/>
                <a:latin typeface="Times New Roman" panose="02020603050405020304" pitchFamily="18" charset="0"/>
                <a:ea typeface="宋体" panose="02010600030101010101" pitchFamily="2" charset="-122"/>
              </a:rPr>
              <a:t>These robots </a:t>
            </a:r>
            <a:r>
              <a:rPr lang="en-US" altLang="zh-CN" sz="2000" kern="100" dirty="0">
                <a:effectLst/>
                <a:latin typeface="Times New Roman" panose="02020603050405020304" pitchFamily="18" charset="0"/>
                <a:ea typeface="宋体" panose="02010600030101010101" pitchFamily="2" charset="-122"/>
              </a:rPr>
              <a:t>can bring intelligent assistance to various aspects of everyday life.</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E. </a:t>
            </a:r>
            <a:r>
              <a:rPr lang="en-US" altLang="zh-CN" sz="2000" kern="100" dirty="0">
                <a:solidFill>
                  <a:srgbClr val="FF0000"/>
                </a:solidFill>
                <a:effectLst/>
                <a:latin typeface="Times New Roman" panose="02020603050405020304" pitchFamily="18" charset="0"/>
                <a:ea typeface="宋体" panose="02010600030101010101" pitchFamily="2" charset="-122"/>
              </a:rPr>
              <a:t>One groundbreaking example </a:t>
            </a:r>
            <a:r>
              <a:rPr lang="en-US" altLang="zh-CN" sz="2000" kern="100" dirty="0">
                <a:effectLst/>
                <a:latin typeface="Times New Roman" panose="02020603050405020304" pitchFamily="18" charset="0"/>
                <a:ea typeface="宋体" panose="02010600030101010101" pitchFamily="2" charset="-122"/>
              </a:rPr>
              <a:t>of AI-driven robotics is the </a:t>
            </a:r>
            <a:r>
              <a:rPr lang="en-US" altLang="zh-CN" sz="2000" kern="100" dirty="0" err="1">
                <a:effectLst/>
                <a:latin typeface="Times New Roman" panose="02020603050405020304" pitchFamily="18" charset="0"/>
                <a:ea typeface="宋体" panose="02010600030101010101" pitchFamily="2" charset="-122"/>
              </a:rPr>
              <a:t>Galbot</a:t>
            </a:r>
            <a:r>
              <a:rPr lang="en-US" altLang="zh-CN" sz="2000" kern="100" dirty="0">
                <a:effectLst/>
                <a:latin typeface="Times New Roman" panose="02020603050405020304" pitchFamily="18" charset="0"/>
                <a:ea typeface="宋体" panose="02010600030101010101" pitchFamily="2" charset="-122"/>
              </a:rPr>
              <a:t> humanoid robot.</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F. Designed for 24/7 autonomous operation, a </a:t>
            </a:r>
            <a:r>
              <a:rPr lang="en-US" altLang="zh-CN" sz="2000" kern="100" dirty="0" err="1">
                <a:effectLst/>
                <a:latin typeface="Times New Roman" panose="02020603050405020304" pitchFamily="18" charset="0"/>
                <a:ea typeface="宋体" panose="02010600030101010101" pitchFamily="2" charset="-122"/>
              </a:rPr>
              <a:t>Galbot</a:t>
            </a:r>
            <a:r>
              <a:rPr lang="en-US" altLang="zh-CN" sz="2000" kern="100" dirty="0">
                <a:effectLst/>
                <a:latin typeface="Times New Roman" panose="02020603050405020304" pitchFamily="18" charset="0"/>
                <a:ea typeface="宋体" panose="02010600030101010101" pitchFamily="2" charset="-122"/>
              </a:rPr>
              <a:t> robot can restock items efficiently. </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G. Meanwhile, the automotive industry is also experiencing a rapid AI-driven transformation.</a:t>
            </a:r>
            <a:endParaRPr lang="zh-CN" altLang="zh-CN" sz="2000" kern="100" dirty="0">
              <a:effectLst/>
              <a:latin typeface="Times New Roman" panose="02020603050405020304" pitchFamily="18" charset="0"/>
              <a:ea typeface="宋体" panose="02010600030101010101" pitchFamily="2" charset="-122"/>
            </a:endParaRPr>
          </a:p>
        </p:txBody>
      </p:sp>
      <p:sp>
        <p:nvSpPr>
          <p:cNvPr id="20" name="文本框 19"/>
          <p:cNvSpPr txBox="1"/>
          <p:nvPr/>
        </p:nvSpPr>
        <p:spPr>
          <a:xfrm>
            <a:off x="193876" y="1158060"/>
            <a:ext cx="11998123" cy="3046988"/>
          </a:xfrm>
          <a:prstGeom prst="rect">
            <a:avLst/>
          </a:prstGeom>
          <a:noFill/>
        </p:spPr>
        <p:txBody>
          <a:bodyPr wrap="square">
            <a:spAutoFit/>
          </a:bodyPr>
          <a:lstStyle/>
          <a:p>
            <a:r>
              <a:rPr lang="en-GB" altLang="zh-CN" sz="2400" dirty="0">
                <a:latin typeface="Calibri" panose="020F0502020204030204" pitchFamily="34" charset="0"/>
                <a:cs typeface="Calibri" panose="020F0502020204030204" pitchFamily="34" charset="0"/>
              </a:rPr>
              <a:t>① In industrial and agricultural settings, embedded AI can dramatically enhance operational efficiency.</a:t>
            </a:r>
            <a:br>
              <a:rPr lang="en-GB" altLang="zh-CN" sz="2400" dirty="0">
                <a:latin typeface="Calibri" panose="020F0502020204030204" pitchFamily="34" charset="0"/>
                <a:cs typeface="Calibri" panose="020F0502020204030204" pitchFamily="34" charset="0"/>
              </a:rPr>
            </a:br>
            <a:r>
              <a:rPr lang="en-GB" altLang="zh-CN" sz="2400" b="1" dirty="0">
                <a:latin typeface="Calibri" panose="020F0502020204030204" pitchFamily="34" charset="0"/>
                <a:cs typeface="Calibri" panose="020F0502020204030204" pitchFamily="34" charset="0"/>
              </a:rPr>
              <a:t>38</a:t>
            </a:r>
            <a:r>
              <a:rPr lang="en-US" altLang="zh-CN" sz="2400" b="1" dirty="0">
                <a:latin typeface="Calibri" panose="020F0502020204030204" pitchFamily="34" charset="0"/>
                <a:cs typeface="Calibri" panose="020F0502020204030204" pitchFamily="34" charset="0"/>
              </a:rPr>
              <a:t>__________________________________________________________</a:t>
            </a:r>
            <a:r>
              <a:rPr lang="en-GB" altLang="zh-CN" sz="2400" dirty="0">
                <a:latin typeface="Calibri" panose="020F0502020204030204" pitchFamily="34" charset="0"/>
                <a:cs typeface="Calibri" panose="020F0502020204030204" pitchFamily="34" charset="0"/>
              </a:rPr>
              <a:t>.</a:t>
            </a:r>
            <a:br>
              <a:rPr lang="en-GB" altLang="zh-CN" sz="2400" dirty="0">
                <a:latin typeface="Calibri" panose="020F0502020204030204" pitchFamily="34" charset="0"/>
                <a:cs typeface="Calibri" panose="020F0502020204030204" pitchFamily="34" charset="0"/>
              </a:rPr>
            </a:br>
            <a:r>
              <a:rPr lang="en-GB" altLang="zh-CN" sz="2400" dirty="0">
                <a:latin typeface="Calibri" panose="020F0502020204030204" pitchFamily="34" charset="0"/>
                <a:cs typeface="Calibri" panose="020F0502020204030204" pitchFamily="34" charset="0"/>
              </a:rPr>
              <a:t>② For homes and healthcare sectors, it offers personalized and intelligent solutions, such as AI-powered smart home systems that have already been widely adopted.</a:t>
            </a:r>
            <a:endParaRPr lang="en-GB" altLang="zh-CN" sz="2400" dirty="0">
              <a:latin typeface="Calibri" panose="020F0502020204030204" pitchFamily="34" charset="0"/>
              <a:cs typeface="Calibri" panose="020F0502020204030204" pitchFamily="34" charset="0"/>
            </a:endParaRPr>
          </a:p>
          <a:p>
            <a:br>
              <a:rPr lang="en-GB" altLang="zh-CN" sz="2400" dirty="0">
                <a:latin typeface="Calibri" panose="020F0502020204030204" pitchFamily="34" charset="0"/>
                <a:cs typeface="Calibri" panose="020F0502020204030204" pitchFamily="34" charset="0"/>
              </a:rPr>
            </a:br>
            <a:r>
              <a:rPr lang="en-GB" altLang="zh-CN" sz="2400" dirty="0">
                <a:latin typeface="Calibri" panose="020F0502020204030204" pitchFamily="34" charset="0"/>
                <a:cs typeface="Calibri" panose="020F0502020204030204" pitchFamily="34" charset="0"/>
              </a:rPr>
              <a:t>③ Additionally, autonomous driving technologies, though still under refinement and testing, represent another promising avenue for embedded AI.</a:t>
            </a:r>
            <a:endParaRPr lang="zh-CN" altLang="en-US" sz="2400" dirty="0">
              <a:latin typeface="Calibri" panose="020F0502020204030204" pitchFamily="34" charset="0"/>
              <a:cs typeface="Calibri" panose="020F0502020204030204" pitchFamily="34" charset="0"/>
            </a:endParaRPr>
          </a:p>
        </p:txBody>
      </p:sp>
      <p:sp>
        <p:nvSpPr>
          <p:cNvPr id="24" name="文本框 23"/>
          <p:cNvSpPr txBox="1"/>
          <p:nvPr/>
        </p:nvSpPr>
        <p:spPr>
          <a:xfrm>
            <a:off x="1640712" y="1561760"/>
            <a:ext cx="6198242" cy="369332"/>
          </a:xfrm>
          <a:prstGeom prst="rect">
            <a:avLst/>
          </a:prstGeom>
          <a:noFill/>
        </p:spPr>
        <p:txBody>
          <a:bodyPr wrap="square">
            <a:spAutoFit/>
          </a:bodyPr>
          <a:lstStyle/>
          <a:p>
            <a:r>
              <a:rPr lang="zh-CN" altLang="en-US" dirty="0"/>
              <a:t>嵌入式 </a:t>
            </a:r>
            <a:r>
              <a:rPr lang="en-GB" altLang="zh-CN" dirty="0"/>
              <a:t>AI </a:t>
            </a:r>
            <a:r>
              <a:rPr lang="zh-CN" altLang="en-US" dirty="0"/>
              <a:t>在工业农业领域能 </a:t>
            </a:r>
            <a:r>
              <a:rPr lang="zh-CN" altLang="en-US" b="1" dirty="0"/>
              <a:t>大幅提升运营效率</a:t>
            </a:r>
            <a:endParaRPr lang="zh-CN" altLang="en-US" dirty="0"/>
          </a:p>
        </p:txBody>
      </p:sp>
      <p:sp>
        <p:nvSpPr>
          <p:cNvPr id="26" name="文本框 25"/>
          <p:cNvSpPr txBox="1"/>
          <p:nvPr/>
        </p:nvSpPr>
        <p:spPr>
          <a:xfrm>
            <a:off x="680012" y="3031711"/>
            <a:ext cx="6198242" cy="369332"/>
          </a:xfrm>
          <a:prstGeom prst="rect">
            <a:avLst/>
          </a:prstGeom>
          <a:noFill/>
        </p:spPr>
        <p:txBody>
          <a:bodyPr wrap="square">
            <a:spAutoFit/>
          </a:bodyPr>
          <a:lstStyle/>
          <a:p>
            <a:r>
              <a:rPr lang="zh-CN" altLang="en-US" dirty="0"/>
              <a:t>转向另一个领域：在 </a:t>
            </a:r>
            <a:r>
              <a:rPr lang="zh-CN" altLang="en-US" b="1" dirty="0"/>
              <a:t>家庭医疗领域</a:t>
            </a:r>
            <a:r>
              <a:rPr lang="zh-CN" altLang="en-US" dirty="0"/>
              <a:t>，它提供个性化智能方案</a:t>
            </a:r>
            <a:endParaRPr lang="zh-CN" altLang="en-US" dirty="0"/>
          </a:p>
        </p:txBody>
      </p:sp>
      <p:sp>
        <p:nvSpPr>
          <p:cNvPr id="28" name="右大括号 27"/>
          <p:cNvSpPr/>
          <p:nvPr/>
        </p:nvSpPr>
        <p:spPr>
          <a:xfrm>
            <a:off x="9568403" y="1755600"/>
            <a:ext cx="451413" cy="1491749"/>
          </a:xfrm>
          <a:prstGeom prst="rightBrace">
            <a:avLst>
              <a:gd name="adj1" fmla="val 8333"/>
              <a:gd name="adj2" fmla="val 66294"/>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dirty="0"/>
          </a:p>
        </p:txBody>
      </p:sp>
      <p:sp>
        <p:nvSpPr>
          <p:cNvPr id="29" name="文本框 28"/>
          <p:cNvSpPr txBox="1"/>
          <p:nvPr/>
        </p:nvSpPr>
        <p:spPr>
          <a:xfrm>
            <a:off x="10232020" y="2681554"/>
            <a:ext cx="1107996" cy="369332"/>
          </a:xfrm>
          <a:prstGeom prst="rect">
            <a:avLst/>
          </a:prstGeom>
          <a:noFill/>
        </p:spPr>
        <p:txBody>
          <a:bodyPr wrap="none" rtlCol="0">
            <a:spAutoFit/>
          </a:bodyPr>
          <a:lstStyle/>
          <a:p>
            <a:r>
              <a:rPr kumimoji="1" lang="zh-CN" altLang="en-US" b="1" dirty="0">
                <a:solidFill>
                  <a:srgbClr val="FF0000"/>
                </a:solidFill>
              </a:rPr>
              <a:t>并列结构</a:t>
            </a:r>
            <a:endParaRPr kumimoji="1" lang="zh-CN" altLang="en-US" b="1" dirty="0">
              <a:solidFill>
                <a:srgbClr val="FF0000"/>
              </a:solidFill>
            </a:endParaRPr>
          </a:p>
        </p:txBody>
      </p:sp>
      <p:sp>
        <p:nvSpPr>
          <p:cNvPr id="33" name="文本框 32"/>
          <p:cNvSpPr txBox="1"/>
          <p:nvPr/>
        </p:nvSpPr>
        <p:spPr>
          <a:xfrm>
            <a:off x="8333773" y="3818824"/>
            <a:ext cx="4009539" cy="1200329"/>
          </a:xfrm>
          <a:prstGeom prst="rect">
            <a:avLst/>
          </a:prstGeom>
          <a:noFill/>
        </p:spPr>
        <p:txBody>
          <a:bodyPr wrap="square">
            <a:spAutoFit/>
          </a:bodyPr>
          <a:lstStyle/>
          <a:p>
            <a:r>
              <a:rPr lang="en-GB" altLang="zh-CN" dirty="0">
                <a:solidFill>
                  <a:srgbClr val="FF0000"/>
                </a:solidFill>
                <a:latin typeface="Calibri" panose="020F0502020204030204" pitchFamily="34" charset="0"/>
                <a:cs typeface="Calibri" panose="020F0502020204030204" pitchFamily="34" charset="0"/>
              </a:rPr>
              <a:t>“It” </a:t>
            </a:r>
            <a:r>
              <a:rPr lang="zh-CN" altLang="en-US" dirty="0">
                <a:solidFill>
                  <a:srgbClr val="FF0000"/>
                </a:solidFill>
                <a:latin typeface="Calibri" panose="020F0502020204030204" pitchFamily="34" charset="0"/>
                <a:cs typeface="Calibri" panose="020F0502020204030204" pitchFamily="34" charset="0"/>
              </a:rPr>
              <a:t>指代前文的 “</a:t>
            </a:r>
            <a:r>
              <a:rPr lang="en-GB" altLang="zh-CN" dirty="0">
                <a:solidFill>
                  <a:srgbClr val="FF0000"/>
                </a:solidFill>
                <a:latin typeface="Calibri" panose="020F0502020204030204" pitchFamily="34" charset="0"/>
                <a:cs typeface="Calibri" panose="020F0502020204030204" pitchFamily="34" charset="0"/>
              </a:rPr>
              <a:t>embedded AI”</a:t>
            </a:r>
            <a:r>
              <a:rPr lang="zh-CN" altLang="en-US" dirty="0">
                <a:solidFill>
                  <a:srgbClr val="FF0000"/>
                </a:solidFill>
                <a:latin typeface="Calibri" panose="020F0502020204030204" pitchFamily="34" charset="0"/>
                <a:cs typeface="Calibri" panose="020F0502020204030204" pitchFamily="34" charset="0"/>
              </a:rPr>
              <a:t>。</a:t>
            </a:r>
            <a:endParaRPr lang="zh-CN" altLang="en-US" dirty="0">
              <a:solidFill>
                <a:srgbClr val="FF0000"/>
              </a:solidFill>
              <a:latin typeface="Calibri" panose="020F0502020204030204" pitchFamily="34" charset="0"/>
              <a:cs typeface="Calibri" panose="020F0502020204030204" pitchFamily="34" charset="0"/>
            </a:endParaRPr>
          </a:p>
          <a:p>
            <a:r>
              <a:rPr lang="zh-CN" altLang="en-US" b="1" dirty="0">
                <a:solidFill>
                  <a:srgbClr val="FF0000"/>
                </a:solidFill>
                <a:latin typeface="Calibri" panose="020F0502020204030204" pitchFamily="34" charset="0"/>
                <a:cs typeface="Calibri" panose="020F0502020204030204" pitchFamily="34" charset="0"/>
              </a:rPr>
              <a:t>对工业农业领域的进一步补充</a:t>
            </a:r>
            <a:r>
              <a:rPr lang="zh-CN" altLang="en-US" dirty="0">
                <a:solidFill>
                  <a:srgbClr val="FF0000"/>
                </a:solidFill>
                <a:latin typeface="Calibri" panose="020F0502020204030204" pitchFamily="34" charset="0"/>
                <a:cs typeface="Calibri" panose="020F0502020204030204" pitchFamily="34" charset="0"/>
              </a:rPr>
              <a:t>，说明效率提升的具体表现（如降本、精准管理）</a:t>
            </a:r>
            <a:endParaRPr lang="zh-CN" altLang="en-US" dirty="0">
              <a:solidFill>
                <a:srgbClr val="FF0000"/>
              </a:solidFill>
              <a:latin typeface="Calibri" panose="020F0502020204030204" pitchFamily="34" charset="0"/>
              <a:cs typeface="Calibri" panose="020F0502020204030204" pitchFamily="34" charset="0"/>
            </a:endParaRPr>
          </a:p>
        </p:txBody>
      </p:sp>
      <p:sp>
        <p:nvSpPr>
          <p:cNvPr id="35" name="文本框 34"/>
          <p:cNvSpPr txBox="1"/>
          <p:nvPr/>
        </p:nvSpPr>
        <p:spPr>
          <a:xfrm>
            <a:off x="761999" y="1923626"/>
            <a:ext cx="6198242" cy="369332"/>
          </a:xfrm>
          <a:prstGeom prst="rect">
            <a:avLst/>
          </a:prstGeom>
          <a:noFill/>
        </p:spPr>
        <p:txBody>
          <a:bodyPr wrap="square">
            <a:spAutoFit/>
          </a:bodyPr>
          <a:lstStyle/>
          <a:p>
            <a:r>
              <a:rPr lang="en-US" altLang="zh-CN" dirty="0"/>
              <a:t>A</a:t>
            </a:r>
            <a:r>
              <a:rPr lang="zh-CN" altLang="en-US" dirty="0"/>
              <a:t> 是前句的递进补充，与后文形成领域并列。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heckerboard(across)">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dissolv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dissolve">
                                      <p:cBhvr>
                                        <p:cTn id="17" dur="500"/>
                                        <p:tgtEl>
                                          <p:spTgt spid="28"/>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dissolve">
                                      <p:cBhvr>
                                        <p:cTn id="20" dur="500"/>
                                        <p:tgtEl>
                                          <p:spTgt spid="29"/>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dissolve">
                                      <p:cBhvr>
                                        <p:cTn id="25" dur="500"/>
                                        <p:tgtEl>
                                          <p:spTgt spid="35"/>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dissolve">
                                      <p:cBhvr>
                                        <p:cTn id="3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8" grpId="0" animBg="1"/>
      <p:bldP spid="29" grpId="0"/>
      <p:bldP spid="33" grpId="0"/>
      <p:bldP spid="3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0"/>
          </p:nvPr>
        </p:nvSpPr>
        <p:spPr/>
        <p:txBody>
          <a:bodyPr/>
          <a:lstStyle/>
          <a:p>
            <a:r>
              <a:rPr lang="en-US" altLang="zh-CN" dirty="0"/>
              <a:t>Gap</a:t>
            </a:r>
            <a:r>
              <a:rPr lang="zh-CN" altLang="en-US" dirty="0"/>
              <a:t> </a:t>
            </a:r>
            <a:r>
              <a:rPr lang="en-US" altLang="zh-CN" dirty="0"/>
              <a:t>filling</a:t>
            </a:r>
            <a:endParaRPr lang="zh-CN" altLang="en-US" dirty="0"/>
          </a:p>
        </p:txBody>
      </p:sp>
      <p:sp>
        <p:nvSpPr>
          <p:cNvPr id="13" name="文本框 12"/>
          <p:cNvSpPr txBox="1"/>
          <p:nvPr/>
        </p:nvSpPr>
        <p:spPr>
          <a:xfrm>
            <a:off x="208826" y="1495820"/>
            <a:ext cx="11774347" cy="1631216"/>
          </a:xfrm>
          <a:prstGeom prst="rect">
            <a:avLst/>
          </a:prstGeom>
          <a:noFill/>
        </p:spPr>
        <p:txBody>
          <a:bodyPr wrap="square">
            <a:spAutoFit/>
          </a:bodyPr>
          <a:lstStyle/>
          <a:p>
            <a:pPr algn="just"/>
            <a:r>
              <a:rPr lang="en-US" altLang="zh-CN" sz="2000" u="sng" kern="100" dirty="0">
                <a:effectLst/>
                <a:latin typeface="Calibri" panose="020F0502020204030204" pitchFamily="34" charset="0"/>
                <a:ea typeface="宋体" panose="02010600030101010101" pitchFamily="2" charset="-122"/>
                <a:cs typeface="Calibri" panose="020F0502020204030204" pitchFamily="34" charset="0"/>
              </a:rPr>
              <a:t> 39    </a:t>
            </a:r>
            <a:r>
              <a:rPr lang="en-US" altLang="zh-CN" sz="2000" kern="100" dirty="0">
                <a:effectLst/>
                <a:latin typeface="Calibri" panose="020F0502020204030204" pitchFamily="34" charset="0"/>
                <a:ea typeface="宋体" panose="02010600030101010101" pitchFamily="2" charset="-122"/>
                <a:cs typeface="Calibri" panose="020F0502020204030204" pitchFamily="34" charset="0"/>
              </a:rPr>
              <a:t> This innovative solution, jointly launched by Meituan Medicine and </a:t>
            </a:r>
            <a:r>
              <a:rPr lang="en-US" altLang="zh-CN" sz="2000" kern="100" dirty="0" err="1">
                <a:effectLst/>
                <a:latin typeface="Calibri" panose="020F0502020204030204" pitchFamily="34" charset="0"/>
                <a:ea typeface="宋体" panose="02010600030101010101" pitchFamily="2" charset="-122"/>
                <a:cs typeface="Calibri" panose="020F0502020204030204" pitchFamily="34" charset="0"/>
              </a:rPr>
              <a:t>Galbot</a:t>
            </a:r>
            <a:r>
              <a:rPr lang="en-US" altLang="zh-CN" sz="2000" kern="100" dirty="0">
                <a:effectLst/>
                <a:latin typeface="Calibri" panose="020F0502020204030204" pitchFamily="34" charset="0"/>
                <a:ea typeface="宋体" panose="02010600030101010101" pitchFamily="2" charset="-122"/>
                <a:cs typeface="Calibri" panose="020F0502020204030204" pitchFamily="34" charset="0"/>
              </a:rPr>
              <a:t>, represents the world’s first humanoid robot-powered smart pharmacy system. It made its debut at </a:t>
            </a:r>
            <a:r>
              <a:rPr lang="en-US" altLang="zh-CN" sz="2000" kern="100" spc="-30" dirty="0">
                <a:effectLst/>
                <a:latin typeface="Calibri" panose="020F0502020204030204" pitchFamily="34" charset="0"/>
                <a:ea typeface="宋体" panose="02010600030101010101" pitchFamily="2" charset="-122"/>
                <a:cs typeface="Calibri" panose="020F0502020204030204" pitchFamily="34" charset="0"/>
              </a:rPr>
              <a:t>the China International Fair for Trade in Services in September 2024.</a:t>
            </a:r>
            <a:r>
              <a:rPr lang="en-US" altLang="zh-CN" sz="2000" kern="1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000" u="sng" kern="100" dirty="0">
                <a:effectLst/>
                <a:latin typeface="Calibri" panose="020F0502020204030204" pitchFamily="34" charset="0"/>
                <a:ea typeface="宋体" panose="02010600030101010101" pitchFamily="2" charset="-122"/>
                <a:cs typeface="Calibri" panose="020F0502020204030204" pitchFamily="34" charset="0"/>
              </a:rPr>
              <a:t>    40    </a:t>
            </a:r>
            <a:r>
              <a:rPr lang="en-US" altLang="zh-CN" sz="2000" kern="100" dirty="0">
                <a:effectLst/>
                <a:latin typeface="Calibri" panose="020F0502020204030204" pitchFamily="34" charset="0"/>
                <a:ea typeface="宋体" panose="02010600030101010101" pitchFamily="2" charset="-122"/>
                <a:cs typeface="Calibri" panose="020F0502020204030204" pitchFamily="34" charset="0"/>
              </a:rPr>
              <a:t> It autonomously plans its route, navigates to the required item, and uses advanced AI-powered vision and grasping technology to complete the task. This cutting-edge technology shows how AI is revolutionizing healthcare services.</a:t>
            </a:r>
            <a:endParaRPr lang="zh-CN" altLang="en-US" sz="2000" dirty="0">
              <a:latin typeface="Calibri" panose="020F0502020204030204" pitchFamily="34" charset="0"/>
              <a:cs typeface="Calibri" panose="020F0502020204030204" pitchFamily="34" charset="0"/>
            </a:endParaRPr>
          </a:p>
        </p:txBody>
      </p:sp>
      <p:sp>
        <p:nvSpPr>
          <p:cNvPr id="14" name="文本框 13"/>
          <p:cNvSpPr txBox="1"/>
          <p:nvPr/>
        </p:nvSpPr>
        <p:spPr>
          <a:xfrm>
            <a:off x="240176" y="3613396"/>
            <a:ext cx="11311358" cy="2333780"/>
          </a:xfrm>
          <a:prstGeom prst="rect">
            <a:avLst/>
          </a:prstGeom>
          <a:noFill/>
        </p:spPr>
        <p:txBody>
          <a:bodyPr wrap="square">
            <a:spAutoFit/>
          </a:bodyPr>
          <a:lstStyle/>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A. </a:t>
            </a:r>
            <a:r>
              <a:rPr lang="en-US" altLang="zh-CN" sz="2000" kern="100" dirty="0">
                <a:solidFill>
                  <a:srgbClr val="FF0000"/>
                </a:solidFill>
                <a:effectLst/>
                <a:latin typeface="Times New Roman" panose="02020603050405020304" pitchFamily="18" charset="0"/>
                <a:ea typeface="宋体" panose="02010600030101010101" pitchFamily="2" charset="-122"/>
              </a:rPr>
              <a:t>It</a:t>
            </a:r>
            <a:r>
              <a:rPr lang="en-US" altLang="zh-CN" sz="2000" kern="100" dirty="0">
                <a:effectLst/>
                <a:latin typeface="Times New Roman" panose="02020603050405020304" pitchFamily="18" charset="0"/>
                <a:ea typeface="宋体" panose="02010600030101010101" pitchFamily="2" charset="-122"/>
              </a:rPr>
              <a:t> can </a:t>
            </a:r>
            <a:r>
              <a:rPr lang="en-US" altLang="zh-CN" sz="2000" kern="100" dirty="0">
                <a:solidFill>
                  <a:srgbClr val="FF0000"/>
                </a:solidFill>
                <a:effectLst/>
                <a:latin typeface="Times New Roman" panose="02020603050405020304" pitchFamily="18" charset="0"/>
                <a:ea typeface="宋体" panose="02010600030101010101" pitchFamily="2" charset="-122"/>
              </a:rPr>
              <a:t>also</a:t>
            </a:r>
            <a:r>
              <a:rPr lang="en-US" altLang="zh-CN" sz="2000" kern="100" dirty="0">
                <a:effectLst/>
                <a:latin typeface="Times New Roman" panose="02020603050405020304" pitchFamily="18" charset="0"/>
                <a:ea typeface="宋体" panose="02010600030101010101" pitchFamily="2" charset="-122"/>
              </a:rPr>
              <a:t> reduce costs and enable precise management.</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B. China has played a leading role in the development of elderly care robots.</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C. Several Chinese companies have already made significant strides in </a:t>
            </a:r>
            <a:r>
              <a:rPr lang="en-US" altLang="zh-CN" sz="2000" kern="100" dirty="0">
                <a:solidFill>
                  <a:srgbClr val="FF0000"/>
                </a:solidFill>
                <a:effectLst/>
                <a:latin typeface="Times New Roman" panose="02020603050405020304" pitchFamily="18" charset="0"/>
                <a:ea typeface="宋体" panose="02010600030101010101" pitchFamily="2" charset="-122"/>
              </a:rPr>
              <a:t>this</a:t>
            </a:r>
            <a:r>
              <a:rPr lang="en-US" altLang="zh-CN" sz="2000" kern="100" dirty="0">
                <a:effectLst/>
                <a:latin typeface="Times New Roman" panose="02020603050405020304" pitchFamily="18" charset="0"/>
                <a:ea typeface="宋体" panose="02010600030101010101" pitchFamily="2" charset="-122"/>
              </a:rPr>
              <a:t> area.</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D. </a:t>
            </a:r>
            <a:r>
              <a:rPr lang="en-US" altLang="zh-CN" sz="2000" kern="100" dirty="0">
                <a:solidFill>
                  <a:srgbClr val="FF0000"/>
                </a:solidFill>
                <a:effectLst/>
                <a:latin typeface="Times New Roman" panose="02020603050405020304" pitchFamily="18" charset="0"/>
                <a:ea typeface="宋体" panose="02010600030101010101" pitchFamily="2" charset="-122"/>
              </a:rPr>
              <a:t>These robots </a:t>
            </a:r>
            <a:r>
              <a:rPr lang="en-US" altLang="zh-CN" sz="2000" kern="100" dirty="0">
                <a:effectLst/>
                <a:latin typeface="Times New Roman" panose="02020603050405020304" pitchFamily="18" charset="0"/>
                <a:ea typeface="宋体" panose="02010600030101010101" pitchFamily="2" charset="-122"/>
              </a:rPr>
              <a:t>can bring intelligent assistance to various aspects of everyday life.</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E. </a:t>
            </a:r>
            <a:r>
              <a:rPr lang="en-US" altLang="zh-CN" sz="2000" kern="100" dirty="0">
                <a:solidFill>
                  <a:srgbClr val="FF0000"/>
                </a:solidFill>
                <a:effectLst/>
                <a:latin typeface="Times New Roman" panose="02020603050405020304" pitchFamily="18" charset="0"/>
                <a:ea typeface="宋体" panose="02010600030101010101" pitchFamily="2" charset="-122"/>
              </a:rPr>
              <a:t>One groundbreaking example </a:t>
            </a:r>
            <a:r>
              <a:rPr lang="en-US" altLang="zh-CN" sz="2000" kern="100" dirty="0">
                <a:effectLst/>
                <a:latin typeface="Times New Roman" panose="02020603050405020304" pitchFamily="18" charset="0"/>
                <a:ea typeface="宋体" panose="02010600030101010101" pitchFamily="2" charset="-122"/>
              </a:rPr>
              <a:t>of AI-driven robotics is the </a:t>
            </a:r>
            <a:r>
              <a:rPr lang="en-US" altLang="zh-CN" sz="2000" kern="100" dirty="0" err="1">
                <a:effectLst/>
                <a:latin typeface="Times New Roman" panose="02020603050405020304" pitchFamily="18" charset="0"/>
                <a:ea typeface="宋体" panose="02010600030101010101" pitchFamily="2" charset="-122"/>
              </a:rPr>
              <a:t>Galbot</a:t>
            </a:r>
            <a:r>
              <a:rPr lang="en-US" altLang="zh-CN" sz="2000" kern="100" dirty="0">
                <a:effectLst/>
                <a:latin typeface="Times New Roman" panose="02020603050405020304" pitchFamily="18" charset="0"/>
                <a:ea typeface="宋体" panose="02010600030101010101" pitchFamily="2" charset="-122"/>
              </a:rPr>
              <a:t> humanoid robot.</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F. Designed for 24/7 autonomous operation, a </a:t>
            </a:r>
            <a:r>
              <a:rPr lang="en-US" altLang="zh-CN" sz="2000" kern="100" dirty="0" err="1">
                <a:effectLst/>
                <a:latin typeface="Times New Roman" panose="02020603050405020304" pitchFamily="18" charset="0"/>
                <a:ea typeface="宋体" panose="02010600030101010101" pitchFamily="2" charset="-122"/>
              </a:rPr>
              <a:t>Galbot</a:t>
            </a:r>
            <a:r>
              <a:rPr lang="en-US" altLang="zh-CN" sz="2000" kern="100" dirty="0">
                <a:effectLst/>
                <a:latin typeface="Times New Roman" panose="02020603050405020304" pitchFamily="18" charset="0"/>
                <a:ea typeface="宋体" panose="02010600030101010101" pitchFamily="2" charset="-122"/>
              </a:rPr>
              <a:t> robot can restock items efficiently. </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G. Meanwhile, the automotive industry is also experiencing a rapid AI-driven transformation.</a:t>
            </a:r>
            <a:endParaRPr lang="zh-CN" altLang="zh-CN" sz="2000" kern="100" dirty="0">
              <a:effectLst/>
              <a:latin typeface="Times New Roman" panose="02020603050405020304" pitchFamily="18" charset="0"/>
              <a:ea typeface="宋体" panose="02010600030101010101" pitchFamily="2" charset="-122"/>
            </a:endParaRPr>
          </a:p>
        </p:txBody>
      </p:sp>
      <p:sp>
        <p:nvSpPr>
          <p:cNvPr id="17" name="文本框 16"/>
          <p:cNvSpPr txBox="1"/>
          <p:nvPr/>
        </p:nvSpPr>
        <p:spPr>
          <a:xfrm>
            <a:off x="240175" y="1106232"/>
            <a:ext cx="11311359" cy="369332"/>
          </a:xfrm>
          <a:prstGeom prst="rect">
            <a:avLst/>
          </a:prstGeom>
          <a:noFill/>
        </p:spPr>
        <p:txBody>
          <a:bodyPr wrap="square">
            <a:spAutoFit/>
          </a:bodyPr>
          <a:lstStyle/>
          <a:p>
            <a:r>
              <a:rPr lang="zh-CN" altLang="en-US" b="1" dirty="0"/>
              <a:t>段首句</a:t>
            </a:r>
            <a:r>
              <a:rPr lang="zh-CN" altLang="en-US" dirty="0"/>
              <a:t>，后文详细描述 “</a:t>
            </a:r>
            <a:r>
              <a:rPr lang="en-GB" altLang="zh-CN" dirty="0"/>
              <a:t>this innovative solution”</a:t>
            </a:r>
            <a:r>
              <a:rPr lang="zh-CN" altLang="en-GB" dirty="0"/>
              <a:t>。</a:t>
            </a:r>
            <a:r>
              <a:rPr lang="zh-CN" altLang="en-US" dirty="0"/>
              <a:t>需要用一个 </a:t>
            </a:r>
            <a:r>
              <a:rPr lang="zh-CN" altLang="en-US" b="1" dirty="0"/>
              <a:t>概括性句子</a:t>
            </a:r>
            <a:r>
              <a:rPr lang="zh-CN" altLang="en-US" dirty="0"/>
              <a:t> 引出 </a:t>
            </a:r>
            <a:r>
              <a:rPr lang="en-GB" altLang="zh-CN" dirty="0" err="1"/>
              <a:t>Galbot</a:t>
            </a:r>
            <a:r>
              <a:rPr lang="en-GB" altLang="zh-CN" dirty="0"/>
              <a:t> </a:t>
            </a:r>
            <a:r>
              <a:rPr lang="zh-CN" altLang="en-US" dirty="0"/>
              <a:t>这个具体例子。</a:t>
            </a:r>
            <a:endParaRPr lang="zh-CN" altLang="en-US" dirty="0"/>
          </a:p>
        </p:txBody>
      </p:sp>
      <p:sp>
        <p:nvSpPr>
          <p:cNvPr id="18" name="矩形 17"/>
          <p:cNvSpPr/>
          <p:nvPr/>
        </p:nvSpPr>
        <p:spPr>
          <a:xfrm>
            <a:off x="1188084" y="4867913"/>
            <a:ext cx="1682437" cy="360218"/>
          </a:xfrm>
          <a:custGeom>
            <a:avLst/>
            <a:gdLst>
              <a:gd name="csX0" fmla="*/ 0 w 1682437"/>
              <a:gd name="csY0" fmla="*/ 0 h 360218"/>
              <a:gd name="csX1" fmla="*/ 594461 w 1682437"/>
              <a:gd name="csY1" fmla="*/ 0 h 360218"/>
              <a:gd name="csX2" fmla="*/ 1172098 w 1682437"/>
              <a:gd name="csY2" fmla="*/ 0 h 360218"/>
              <a:gd name="csX3" fmla="*/ 1682437 w 1682437"/>
              <a:gd name="csY3" fmla="*/ 0 h 360218"/>
              <a:gd name="csX4" fmla="*/ 1682437 w 1682437"/>
              <a:gd name="csY4" fmla="*/ 360218 h 360218"/>
              <a:gd name="csX5" fmla="*/ 1155273 w 1682437"/>
              <a:gd name="csY5" fmla="*/ 360218 h 360218"/>
              <a:gd name="csX6" fmla="*/ 594461 w 1682437"/>
              <a:gd name="csY6" fmla="*/ 360218 h 360218"/>
              <a:gd name="csX7" fmla="*/ 0 w 1682437"/>
              <a:gd name="csY7" fmla="*/ 360218 h 360218"/>
              <a:gd name="csX8" fmla="*/ 0 w 1682437"/>
              <a:gd name="csY8"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682437" h="360218" fill="none" extrusionOk="0">
                <a:moveTo>
                  <a:pt x="0" y="0"/>
                </a:moveTo>
                <a:cubicBezTo>
                  <a:pt x="222436" y="-56275"/>
                  <a:pt x="409403" y="70618"/>
                  <a:pt x="594461" y="0"/>
                </a:cubicBezTo>
                <a:cubicBezTo>
                  <a:pt x="779519" y="-70618"/>
                  <a:pt x="1047744" y="23669"/>
                  <a:pt x="1172098" y="0"/>
                </a:cubicBezTo>
                <a:cubicBezTo>
                  <a:pt x="1296452" y="-23669"/>
                  <a:pt x="1437890" y="42367"/>
                  <a:pt x="1682437" y="0"/>
                </a:cubicBezTo>
                <a:cubicBezTo>
                  <a:pt x="1716498" y="179214"/>
                  <a:pt x="1647574" y="260530"/>
                  <a:pt x="1682437" y="360218"/>
                </a:cubicBezTo>
                <a:cubicBezTo>
                  <a:pt x="1511107" y="401084"/>
                  <a:pt x="1400796" y="352996"/>
                  <a:pt x="1155273" y="360218"/>
                </a:cubicBezTo>
                <a:cubicBezTo>
                  <a:pt x="909750" y="367440"/>
                  <a:pt x="799645" y="298438"/>
                  <a:pt x="594461" y="360218"/>
                </a:cubicBezTo>
                <a:cubicBezTo>
                  <a:pt x="389277" y="421998"/>
                  <a:pt x="132647" y="340635"/>
                  <a:pt x="0" y="360218"/>
                </a:cubicBezTo>
                <a:cubicBezTo>
                  <a:pt x="-11467" y="247014"/>
                  <a:pt x="35332" y="160319"/>
                  <a:pt x="0" y="0"/>
                </a:cubicBezTo>
                <a:close/>
              </a:path>
              <a:path w="1682437" h="360218" stroke="0" extrusionOk="0">
                <a:moveTo>
                  <a:pt x="0" y="0"/>
                </a:moveTo>
                <a:cubicBezTo>
                  <a:pt x="213320" y="-16590"/>
                  <a:pt x="352588" y="48495"/>
                  <a:pt x="543988" y="0"/>
                </a:cubicBezTo>
                <a:cubicBezTo>
                  <a:pt x="735388" y="-48495"/>
                  <a:pt x="897654" y="11061"/>
                  <a:pt x="1054327" y="0"/>
                </a:cubicBezTo>
                <a:cubicBezTo>
                  <a:pt x="1211000" y="-11061"/>
                  <a:pt x="1434400" y="747"/>
                  <a:pt x="1682437" y="0"/>
                </a:cubicBezTo>
                <a:cubicBezTo>
                  <a:pt x="1712712" y="92921"/>
                  <a:pt x="1652625" y="223827"/>
                  <a:pt x="1682437" y="360218"/>
                </a:cubicBezTo>
                <a:cubicBezTo>
                  <a:pt x="1570024" y="405262"/>
                  <a:pt x="1382016" y="355472"/>
                  <a:pt x="1155273" y="360218"/>
                </a:cubicBezTo>
                <a:cubicBezTo>
                  <a:pt x="928530" y="364964"/>
                  <a:pt x="680007" y="319134"/>
                  <a:pt x="560812" y="360218"/>
                </a:cubicBezTo>
                <a:cubicBezTo>
                  <a:pt x="441617" y="401302"/>
                  <a:pt x="184232" y="341949"/>
                  <a:pt x="0" y="360218"/>
                </a:cubicBezTo>
                <a:cubicBezTo>
                  <a:pt x="-15946" y="219797"/>
                  <a:pt x="9438" y="111957"/>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矩形 18"/>
          <p:cNvSpPr/>
          <p:nvPr/>
        </p:nvSpPr>
        <p:spPr>
          <a:xfrm>
            <a:off x="10623380" y="1495820"/>
            <a:ext cx="1682437" cy="360218"/>
          </a:xfrm>
          <a:custGeom>
            <a:avLst/>
            <a:gdLst>
              <a:gd name="csX0" fmla="*/ 0 w 1682437"/>
              <a:gd name="csY0" fmla="*/ 0 h 360218"/>
              <a:gd name="csX1" fmla="*/ 594461 w 1682437"/>
              <a:gd name="csY1" fmla="*/ 0 h 360218"/>
              <a:gd name="csX2" fmla="*/ 1172098 w 1682437"/>
              <a:gd name="csY2" fmla="*/ 0 h 360218"/>
              <a:gd name="csX3" fmla="*/ 1682437 w 1682437"/>
              <a:gd name="csY3" fmla="*/ 0 h 360218"/>
              <a:gd name="csX4" fmla="*/ 1682437 w 1682437"/>
              <a:gd name="csY4" fmla="*/ 360218 h 360218"/>
              <a:gd name="csX5" fmla="*/ 1155273 w 1682437"/>
              <a:gd name="csY5" fmla="*/ 360218 h 360218"/>
              <a:gd name="csX6" fmla="*/ 594461 w 1682437"/>
              <a:gd name="csY6" fmla="*/ 360218 h 360218"/>
              <a:gd name="csX7" fmla="*/ 0 w 1682437"/>
              <a:gd name="csY7" fmla="*/ 360218 h 360218"/>
              <a:gd name="csX8" fmla="*/ 0 w 1682437"/>
              <a:gd name="csY8"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682437" h="360218" fill="none" extrusionOk="0">
                <a:moveTo>
                  <a:pt x="0" y="0"/>
                </a:moveTo>
                <a:cubicBezTo>
                  <a:pt x="222436" y="-56275"/>
                  <a:pt x="409403" y="70618"/>
                  <a:pt x="594461" y="0"/>
                </a:cubicBezTo>
                <a:cubicBezTo>
                  <a:pt x="779519" y="-70618"/>
                  <a:pt x="1047744" y="23669"/>
                  <a:pt x="1172098" y="0"/>
                </a:cubicBezTo>
                <a:cubicBezTo>
                  <a:pt x="1296452" y="-23669"/>
                  <a:pt x="1437890" y="42367"/>
                  <a:pt x="1682437" y="0"/>
                </a:cubicBezTo>
                <a:cubicBezTo>
                  <a:pt x="1716498" y="179214"/>
                  <a:pt x="1647574" y="260530"/>
                  <a:pt x="1682437" y="360218"/>
                </a:cubicBezTo>
                <a:cubicBezTo>
                  <a:pt x="1511107" y="401084"/>
                  <a:pt x="1400796" y="352996"/>
                  <a:pt x="1155273" y="360218"/>
                </a:cubicBezTo>
                <a:cubicBezTo>
                  <a:pt x="909750" y="367440"/>
                  <a:pt x="799645" y="298438"/>
                  <a:pt x="594461" y="360218"/>
                </a:cubicBezTo>
                <a:cubicBezTo>
                  <a:pt x="389277" y="421998"/>
                  <a:pt x="132647" y="340635"/>
                  <a:pt x="0" y="360218"/>
                </a:cubicBezTo>
                <a:cubicBezTo>
                  <a:pt x="-11467" y="247014"/>
                  <a:pt x="35332" y="160319"/>
                  <a:pt x="0" y="0"/>
                </a:cubicBezTo>
                <a:close/>
              </a:path>
              <a:path w="1682437" h="360218" stroke="0" extrusionOk="0">
                <a:moveTo>
                  <a:pt x="0" y="0"/>
                </a:moveTo>
                <a:cubicBezTo>
                  <a:pt x="213320" y="-16590"/>
                  <a:pt x="352588" y="48495"/>
                  <a:pt x="543988" y="0"/>
                </a:cubicBezTo>
                <a:cubicBezTo>
                  <a:pt x="735388" y="-48495"/>
                  <a:pt x="897654" y="11061"/>
                  <a:pt x="1054327" y="0"/>
                </a:cubicBezTo>
                <a:cubicBezTo>
                  <a:pt x="1211000" y="-11061"/>
                  <a:pt x="1434400" y="747"/>
                  <a:pt x="1682437" y="0"/>
                </a:cubicBezTo>
                <a:cubicBezTo>
                  <a:pt x="1712712" y="92921"/>
                  <a:pt x="1652625" y="223827"/>
                  <a:pt x="1682437" y="360218"/>
                </a:cubicBezTo>
                <a:cubicBezTo>
                  <a:pt x="1570024" y="405262"/>
                  <a:pt x="1382016" y="355472"/>
                  <a:pt x="1155273" y="360218"/>
                </a:cubicBezTo>
                <a:cubicBezTo>
                  <a:pt x="928530" y="364964"/>
                  <a:pt x="680007" y="319134"/>
                  <a:pt x="560812" y="360218"/>
                </a:cubicBezTo>
                <a:cubicBezTo>
                  <a:pt x="441617" y="401302"/>
                  <a:pt x="184232" y="341949"/>
                  <a:pt x="0" y="360218"/>
                </a:cubicBezTo>
                <a:cubicBezTo>
                  <a:pt x="-15946" y="219797"/>
                  <a:pt x="9438" y="111957"/>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20" name="直线箭头连接符 19"/>
          <p:cNvCxnSpPr>
            <a:stCxn id="19" idx="2"/>
            <a:endCxn id="18" idx="0"/>
          </p:cNvCxnSpPr>
          <p:nvPr/>
        </p:nvCxnSpPr>
        <p:spPr>
          <a:xfrm flipH="1">
            <a:off x="2029303" y="1856038"/>
            <a:ext cx="9435296" cy="3011875"/>
          </a:xfrm>
          <a:prstGeom prst="straightConnector1">
            <a:avLst/>
          </a:prstGeom>
          <a:ln w="38100">
            <a:solidFill>
              <a:srgbClr val="27994D"/>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208825" y="3047051"/>
            <a:ext cx="11527903" cy="646331"/>
          </a:xfrm>
          <a:prstGeom prst="rect">
            <a:avLst/>
          </a:prstGeom>
          <a:noFill/>
        </p:spPr>
        <p:txBody>
          <a:bodyPr wrap="square">
            <a:spAutoFit/>
          </a:bodyPr>
          <a:lstStyle/>
          <a:p>
            <a:r>
              <a:rPr lang="en-GB" altLang="zh-CN" dirty="0">
                <a:solidFill>
                  <a:srgbClr val="FF0000"/>
                </a:solidFill>
                <a:latin typeface="Calibri" panose="020F0502020204030204" pitchFamily="34" charset="0"/>
                <a:cs typeface="Calibri" panose="020F0502020204030204" pitchFamily="34" charset="0"/>
              </a:rPr>
              <a:t>“one groundbreaking example” </a:t>
            </a:r>
            <a:r>
              <a:rPr lang="zh-CN" altLang="en-US" dirty="0">
                <a:solidFill>
                  <a:srgbClr val="FF0000"/>
                </a:solidFill>
                <a:latin typeface="Calibri" panose="020F0502020204030204" pitchFamily="34" charset="0"/>
                <a:cs typeface="Calibri" panose="020F0502020204030204" pitchFamily="34" charset="0"/>
              </a:rPr>
              <a:t>引出例子，后文用 “</a:t>
            </a:r>
            <a:r>
              <a:rPr lang="en-GB" altLang="zh-CN" dirty="0">
                <a:solidFill>
                  <a:srgbClr val="FF0000"/>
                </a:solidFill>
                <a:latin typeface="Calibri" panose="020F0502020204030204" pitchFamily="34" charset="0"/>
                <a:cs typeface="Calibri" panose="020F0502020204030204" pitchFamily="34" charset="0"/>
              </a:rPr>
              <a:t>this innovative solution” </a:t>
            </a:r>
            <a:r>
              <a:rPr lang="zh-CN" altLang="en-US" dirty="0">
                <a:solidFill>
                  <a:srgbClr val="FF0000"/>
                </a:solidFill>
                <a:latin typeface="Calibri" panose="020F0502020204030204" pitchFamily="34" charset="0"/>
                <a:cs typeface="Calibri" panose="020F0502020204030204" pitchFamily="34" charset="0"/>
              </a:rPr>
              <a:t>回指，形成“总→分”结构。</a:t>
            </a:r>
            <a:endParaRPr lang="en-US" altLang="zh-CN" dirty="0">
              <a:solidFill>
                <a:srgbClr val="FF0000"/>
              </a:solidFill>
              <a:latin typeface="Calibri" panose="020F0502020204030204" pitchFamily="34" charset="0"/>
              <a:cs typeface="Calibri" panose="020F0502020204030204" pitchFamily="34" charset="0"/>
            </a:endParaRPr>
          </a:p>
          <a:p>
            <a:r>
              <a:rPr lang="zh-CN" altLang="en-US" dirty="0">
                <a:solidFill>
                  <a:srgbClr val="FF0000"/>
                </a:solidFill>
                <a:latin typeface="Calibri" panose="020F0502020204030204" pitchFamily="34" charset="0"/>
                <a:cs typeface="Calibri" panose="020F0502020204030204" pitchFamily="34" charset="0"/>
              </a:rPr>
              <a:t>  是典型的“举例”段落首句，与后文形成指代和词义的双重呼应。</a:t>
            </a:r>
            <a:endParaRPr lang="zh-CN" altLang="en-US" dirty="0">
              <a:solidFill>
                <a:srgbClr val="FF0000"/>
              </a:solidFill>
              <a:latin typeface="Calibri" panose="020F0502020204030204" pitchFamily="34" charset="0"/>
              <a:cs typeface="Calibri" panose="020F0502020204030204" pitchFamily="34" charset="0"/>
            </a:endParaRPr>
          </a:p>
        </p:txBody>
      </p:sp>
      <p:sp>
        <p:nvSpPr>
          <p:cNvPr id="25" name="矩形 24"/>
          <p:cNvSpPr/>
          <p:nvPr/>
        </p:nvSpPr>
        <p:spPr>
          <a:xfrm>
            <a:off x="4048960" y="4914851"/>
            <a:ext cx="1912002" cy="360218"/>
          </a:xfrm>
          <a:custGeom>
            <a:avLst/>
            <a:gdLst>
              <a:gd name="csX0" fmla="*/ 0 w 1912002"/>
              <a:gd name="csY0" fmla="*/ 0 h 360218"/>
              <a:gd name="csX1" fmla="*/ 458880 w 1912002"/>
              <a:gd name="csY1" fmla="*/ 0 h 360218"/>
              <a:gd name="csX2" fmla="*/ 936881 w 1912002"/>
              <a:gd name="csY2" fmla="*/ 0 h 360218"/>
              <a:gd name="csX3" fmla="*/ 1414881 w 1912002"/>
              <a:gd name="csY3" fmla="*/ 0 h 360218"/>
              <a:gd name="csX4" fmla="*/ 1912002 w 1912002"/>
              <a:gd name="csY4" fmla="*/ 0 h 360218"/>
              <a:gd name="csX5" fmla="*/ 1912002 w 1912002"/>
              <a:gd name="csY5" fmla="*/ 360218 h 360218"/>
              <a:gd name="csX6" fmla="*/ 1434002 w 1912002"/>
              <a:gd name="csY6" fmla="*/ 360218 h 360218"/>
              <a:gd name="csX7" fmla="*/ 994241 w 1912002"/>
              <a:gd name="csY7" fmla="*/ 360218 h 360218"/>
              <a:gd name="csX8" fmla="*/ 554481 w 1912002"/>
              <a:gd name="csY8" fmla="*/ 360218 h 360218"/>
              <a:gd name="csX9" fmla="*/ 0 w 1912002"/>
              <a:gd name="csY9" fmla="*/ 360218 h 360218"/>
              <a:gd name="csX10" fmla="*/ 0 w 1912002"/>
              <a:gd name="csY10"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912002" h="360218" fill="none" extrusionOk="0">
                <a:moveTo>
                  <a:pt x="0" y="0"/>
                </a:moveTo>
                <a:cubicBezTo>
                  <a:pt x="187600" y="-12438"/>
                  <a:pt x="314808" y="26191"/>
                  <a:pt x="458880" y="0"/>
                </a:cubicBezTo>
                <a:cubicBezTo>
                  <a:pt x="602952" y="-26191"/>
                  <a:pt x="808200" y="57085"/>
                  <a:pt x="936881" y="0"/>
                </a:cubicBezTo>
                <a:cubicBezTo>
                  <a:pt x="1065562" y="-57085"/>
                  <a:pt x="1189759" y="35227"/>
                  <a:pt x="1414881" y="0"/>
                </a:cubicBezTo>
                <a:cubicBezTo>
                  <a:pt x="1640003" y="-35227"/>
                  <a:pt x="1799049" y="34758"/>
                  <a:pt x="1912002" y="0"/>
                </a:cubicBezTo>
                <a:cubicBezTo>
                  <a:pt x="1919584" y="89591"/>
                  <a:pt x="1895882" y="239462"/>
                  <a:pt x="1912002" y="360218"/>
                </a:cubicBezTo>
                <a:cubicBezTo>
                  <a:pt x="1793728" y="377528"/>
                  <a:pt x="1607693" y="340922"/>
                  <a:pt x="1434002" y="360218"/>
                </a:cubicBezTo>
                <a:cubicBezTo>
                  <a:pt x="1260311" y="379514"/>
                  <a:pt x="1117437" y="342832"/>
                  <a:pt x="994241" y="360218"/>
                </a:cubicBezTo>
                <a:cubicBezTo>
                  <a:pt x="871045" y="377604"/>
                  <a:pt x="743235" y="354239"/>
                  <a:pt x="554481" y="360218"/>
                </a:cubicBezTo>
                <a:cubicBezTo>
                  <a:pt x="365727" y="366197"/>
                  <a:pt x="228521" y="324875"/>
                  <a:pt x="0" y="360218"/>
                </a:cubicBezTo>
                <a:cubicBezTo>
                  <a:pt x="-27016" y="255221"/>
                  <a:pt x="31938" y="124318"/>
                  <a:pt x="0" y="0"/>
                </a:cubicBezTo>
                <a:close/>
              </a:path>
              <a:path w="1912002" h="360218" stroke="0" extrusionOk="0">
                <a:moveTo>
                  <a:pt x="0" y="0"/>
                </a:moveTo>
                <a:cubicBezTo>
                  <a:pt x="182526" y="-27632"/>
                  <a:pt x="323377" y="46499"/>
                  <a:pt x="458880" y="0"/>
                </a:cubicBezTo>
                <a:cubicBezTo>
                  <a:pt x="594383" y="-46499"/>
                  <a:pt x="765882" y="7811"/>
                  <a:pt x="879521" y="0"/>
                </a:cubicBezTo>
                <a:cubicBezTo>
                  <a:pt x="993160" y="-7811"/>
                  <a:pt x="1243182" y="42283"/>
                  <a:pt x="1395761" y="0"/>
                </a:cubicBezTo>
                <a:cubicBezTo>
                  <a:pt x="1548340" y="-42283"/>
                  <a:pt x="1661392" y="34599"/>
                  <a:pt x="1912002" y="0"/>
                </a:cubicBezTo>
                <a:cubicBezTo>
                  <a:pt x="1934105" y="114017"/>
                  <a:pt x="1893187" y="250815"/>
                  <a:pt x="1912002" y="360218"/>
                </a:cubicBezTo>
                <a:cubicBezTo>
                  <a:pt x="1786274" y="375316"/>
                  <a:pt x="1641159" y="352688"/>
                  <a:pt x="1472242" y="360218"/>
                </a:cubicBezTo>
                <a:cubicBezTo>
                  <a:pt x="1303325" y="367748"/>
                  <a:pt x="1178193" y="343842"/>
                  <a:pt x="1032481" y="360218"/>
                </a:cubicBezTo>
                <a:cubicBezTo>
                  <a:pt x="886769" y="376594"/>
                  <a:pt x="761016" y="339023"/>
                  <a:pt x="516241" y="360218"/>
                </a:cubicBezTo>
                <a:cubicBezTo>
                  <a:pt x="271466" y="381413"/>
                  <a:pt x="196755" y="299046"/>
                  <a:pt x="0" y="360218"/>
                </a:cubicBezTo>
                <a:cubicBezTo>
                  <a:pt x="-15397" y="198795"/>
                  <a:pt x="11828" y="148300"/>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矩形 25"/>
          <p:cNvSpPr/>
          <p:nvPr/>
        </p:nvSpPr>
        <p:spPr>
          <a:xfrm>
            <a:off x="240174" y="1787679"/>
            <a:ext cx="3417426" cy="360218"/>
          </a:xfrm>
          <a:custGeom>
            <a:avLst/>
            <a:gdLst>
              <a:gd name="csX0" fmla="*/ 0 w 3417426"/>
              <a:gd name="csY0" fmla="*/ 0 h 360218"/>
              <a:gd name="csX1" fmla="*/ 637920 w 3417426"/>
              <a:gd name="csY1" fmla="*/ 0 h 360218"/>
              <a:gd name="csX2" fmla="*/ 1241665 w 3417426"/>
              <a:gd name="csY2" fmla="*/ 0 h 360218"/>
              <a:gd name="csX3" fmla="*/ 1845410 w 3417426"/>
              <a:gd name="csY3" fmla="*/ 0 h 360218"/>
              <a:gd name="csX4" fmla="*/ 2312458 w 3417426"/>
              <a:gd name="csY4" fmla="*/ 0 h 360218"/>
              <a:gd name="csX5" fmla="*/ 2813681 w 3417426"/>
              <a:gd name="csY5" fmla="*/ 0 h 360218"/>
              <a:gd name="csX6" fmla="*/ 3417426 w 3417426"/>
              <a:gd name="csY6" fmla="*/ 0 h 360218"/>
              <a:gd name="csX7" fmla="*/ 3417426 w 3417426"/>
              <a:gd name="csY7" fmla="*/ 360218 h 360218"/>
              <a:gd name="csX8" fmla="*/ 2847855 w 3417426"/>
              <a:gd name="csY8" fmla="*/ 360218 h 360218"/>
              <a:gd name="csX9" fmla="*/ 2380807 w 3417426"/>
              <a:gd name="csY9" fmla="*/ 360218 h 360218"/>
              <a:gd name="csX10" fmla="*/ 1913759 w 3417426"/>
              <a:gd name="csY10" fmla="*/ 360218 h 360218"/>
              <a:gd name="csX11" fmla="*/ 1310013 w 3417426"/>
              <a:gd name="csY11" fmla="*/ 360218 h 360218"/>
              <a:gd name="csX12" fmla="*/ 808791 w 3417426"/>
              <a:gd name="csY12" fmla="*/ 360218 h 360218"/>
              <a:gd name="csX13" fmla="*/ 0 w 3417426"/>
              <a:gd name="csY13" fmla="*/ 360218 h 360218"/>
              <a:gd name="csX14" fmla="*/ 0 w 3417426"/>
              <a:gd name="csY14"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3417426" h="360218" fill="none" extrusionOk="0">
                <a:moveTo>
                  <a:pt x="0" y="0"/>
                </a:moveTo>
                <a:cubicBezTo>
                  <a:pt x="271346" y="-39200"/>
                  <a:pt x="469059" y="15497"/>
                  <a:pt x="637920" y="0"/>
                </a:cubicBezTo>
                <a:cubicBezTo>
                  <a:pt x="806781" y="-15497"/>
                  <a:pt x="960228" y="72389"/>
                  <a:pt x="1241665" y="0"/>
                </a:cubicBezTo>
                <a:cubicBezTo>
                  <a:pt x="1523103" y="-72389"/>
                  <a:pt x="1621746" y="65581"/>
                  <a:pt x="1845410" y="0"/>
                </a:cubicBezTo>
                <a:cubicBezTo>
                  <a:pt x="2069074" y="-65581"/>
                  <a:pt x="2171352" y="2254"/>
                  <a:pt x="2312458" y="0"/>
                </a:cubicBezTo>
                <a:cubicBezTo>
                  <a:pt x="2453564" y="-2254"/>
                  <a:pt x="2620025" y="56583"/>
                  <a:pt x="2813681" y="0"/>
                </a:cubicBezTo>
                <a:cubicBezTo>
                  <a:pt x="3007337" y="-56583"/>
                  <a:pt x="3271263" y="23990"/>
                  <a:pt x="3417426" y="0"/>
                </a:cubicBezTo>
                <a:cubicBezTo>
                  <a:pt x="3425360" y="107600"/>
                  <a:pt x="3412343" y="236348"/>
                  <a:pt x="3417426" y="360218"/>
                </a:cubicBezTo>
                <a:cubicBezTo>
                  <a:pt x="3262017" y="369267"/>
                  <a:pt x="2999231" y="327924"/>
                  <a:pt x="2847855" y="360218"/>
                </a:cubicBezTo>
                <a:cubicBezTo>
                  <a:pt x="2696479" y="392512"/>
                  <a:pt x="2474424" y="317540"/>
                  <a:pt x="2380807" y="360218"/>
                </a:cubicBezTo>
                <a:cubicBezTo>
                  <a:pt x="2287190" y="402896"/>
                  <a:pt x="2033123" y="337226"/>
                  <a:pt x="1913759" y="360218"/>
                </a:cubicBezTo>
                <a:cubicBezTo>
                  <a:pt x="1794395" y="383210"/>
                  <a:pt x="1566768" y="331598"/>
                  <a:pt x="1310013" y="360218"/>
                </a:cubicBezTo>
                <a:cubicBezTo>
                  <a:pt x="1053258" y="388838"/>
                  <a:pt x="1005054" y="343276"/>
                  <a:pt x="808791" y="360218"/>
                </a:cubicBezTo>
                <a:cubicBezTo>
                  <a:pt x="612528" y="377160"/>
                  <a:pt x="353368" y="330651"/>
                  <a:pt x="0" y="360218"/>
                </a:cubicBezTo>
                <a:cubicBezTo>
                  <a:pt x="-7877" y="256556"/>
                  <a:pt x="20143" y="168445"/>
                  <a:pt x="0" y="0"/>
                </a:cubicBezTo>
                <a:close/>
              </a:path>
              <a:path w="3417426" h="360218" stroke="0" extrusionOk="0">
                <a:moveTo>
                  <a:pt x="0" y="0"/>
                </a:moveTo>
                <a:cubicBezTo>
                  <a:pt x="158788" y="-47238"/>
                  <a:pt x="366203" y="18218"/>
                  <a:pt x="535397" y="0"/>
                </a:cubicBezTo>
                <a:cubicBezTo>
                  <a:pt x="704591" y="-18218"/>
                  <a:pt x="836266" y="36347"/>
                  <a:pt x="1002445" y="0"/>
                </a:cubicBezTo>
                <a:cubicBezTo>
                  <a:pt x="1168624" y="-36347"/>
                  <a:pt x="1405958" y="32053"/>
                  <a:pt x="1640364" y="0"/>
                </a:cubicBezTo>
                <a:cubicBezTo>
                  <a:pt x="1874770" y="-32053"/>
                  <a:pt x="1968610" y="24705"/>
                  <a:pt x="2175761" y="0"/>
                </a:cubicBezTo>
                <a:cubicBezTo>
                  <a:pt x="2382912" y="-24705"/>
                  <a:pt x="2598384" y="1843"/>
                  <a:pt x="2711158" y="0"/>
                </a:cubicBezTo>
                <a:cubicBezTo>
                  <a:pt x="2823932" y="-1843"/>
                  <a:pt x="3257505" y="46080"/>
                  <a:pt x="3417426" y="0"/>
                </a:cubicBezTo>
                <a:cubicBezTo>
                  <a:pt x="3435296" y="89926"/>
                  <a:pt x="3381168" y="223877"/>
                  <a:pt x="3417426" y="360218"/>
                </a:cubicBezTo>
                <a:cubicBezTo>
                  <a:pt x="3265160" y="386986"/>
                  <a:pt x="3077169" y="314778"/>
                  <a:pt x="2847855" y="360218"/>
                </a:cubicBezTo>
                <a:cubicBezTo>
                  <a:pt x="2618541" y="405658"/>
                  <a:pt x="2497709" y="348089"/>
                  <a:pt x="2380807" y="360218"/>
                </a:cubicBezTo>
                <a:cubicBezTo>
                  <a:pt x="2263905" y="372347"/>
                  <a:pt x="2072516" y="323205"/>
                  <a:pt x="1811236" y="360218"/>
                </a:cubicBezTo>
                <a:cubicBezTo>
                  <a:pt x="1549956" y="397231"/>
                  <a:pt x="1382342" y="328310"/>
                  <a:pt x="1241665" y="360218"/>
                </a:cubicBezTo>
                <a:cubicBezTo>
                  <a:pt x="1100988" y="392126"/>
                  <a:pt x="859848" y="315023"/>
                  <a:pt x="706268" y="360218"/>
                </a:cubicBezTo>
                <a:cubicBezTo>
                  <a:pt x="552688" y="405413"/>
                  <a:pt x="240531" y="309506"/>
                  <a:pt x="0" y="360218"/>
                </a:cubicBezTo>
                <a:cubicBezTo>
                  <a:pt x="-8363" y="207753"/>
                  <a:pt x="891" y="163992"/>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2" name="直线箭头连接符 1"/>
          <p:cNvCxnSpPr/>
          <p:nvPr/>
        </p:nvCxnSpPr>
        <p:spPr>
          <a:xfrm>
            <a:off x="1510145" y="2147897"/>
            <a:ext cx="3477491" cy="2766954"/>
          </a:xfrm>
          <a:prstGeom prst="straightConnector1">
            <a:avLst/>
          </a:prstGeom>
          <a:ln w="38100">
            <a:solidFill>
              <a:srgbClr val="27994D"/>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dissolve">
                                      <p:cBhvr>
                                        <p:cTn id="12" dur="500"/>
                                        <p:tgtEl>
                                          <p:spTgt spid="19"/>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par>
                                <p:cTn id="16" presetID="9" presetClass="entr" presetSubtype="0"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dissolve">
                                      <p:cBhvr>
                                        <p:cTn id="18" dur="500"/>
                                        <p:tgtEl>
                                          <p:spTgt spid="20"/>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dissolv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dissolve">
                                      <p:cBhvr>
                                        <p:cTn id="26" dur="500"/>
                                        <p:tgtEl>
                                          <p:spTgt spid="25"/>
                                        </p:tgtEl>
                                      </p:cBhvr>
                                    </p:animEffect>
                                  </p:childTnLst>
                                </p:cTn>
                              </p:par>
                              <p:par>
                                <p:cTn id="27" presetID="9" presetClass="entr" presetSubtype="0"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dissolve">
                                      <p:cBhvr>
                                        <p:cTn id="29" dur="500"/>
                                        <p:tgtEl>
                                          <p:spTgt spid="2"/>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dissolve">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4" grpId="0"/>
      <p:bldP spid="25" grpId="0" animBg="1"/>
      <p:bldP spid="2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0"/>
          </p:nvPr>
        </p:nvSpPr>
        <p:spPr/>
        <p:txBody>
          <a:bodyPr/>
          <a:lstStyle/>
          <a:p>
            <a:r>
              <a:rPr lang="en-US" altLang="zh-CN" dirty="0"/>
              <a:t>Gap</a:t>
            </a:r>
            <a:r>
              <a:rPr lang="zh-CN" altLang="en-US" dirty="0"/>
              <a:t> </a:t>
            </a:r>
            <a:r>
              <a:rPr lang="en-US" altLang="zh-CN" dirty="0"/>
              <a:t>filling</a:t>
            </a:r>
            <a:endParaRPr lang="zh-CN" altLang="en-US" dirty="0"/>
          </a:p>
        </p:txBody>
      </p:sp>
      <p:sp>
        <p:nvSpPr>
          <p:cNvPr id="13" name="文本框 12"/>
          <p:cNvSpPr txBox="1"/>
          <p:nvPr/>
        </p:nvSpPr>
        <p:spPr>
          <a:xfrm>
            <a:off x="208827" y="1188674"/>
            <a:ext cx="11774347" cy="2246769"/>
          </a:xfrm>
          <a:prstGeom prst="rect">
            <a:avLst/>
          </a:prstGeom>
          <a:noFill/>
        </p:spPr>
        <p:txBody>
          <a:bodyPr wrap="square">
            <a:spAutoFit/>
          </a:bodyPr>
          <a:lstStyle/>
          <a:p>
            <a:pPr algn="just"/>
            <a:r>
              <a:rPr lang="en-US" altLang="zh-CN" sz="2000" u="sng" kern="100" dirty="0">
                <a:effectLst/>
                <a:latin typeface="Calibri" panose="020F0502020204030204" pitchFamily="34" charset="0"/>
                <a:ea typeface="宋体" panose="02010600030101010101" pitchFamily="2" charset="-122"/>
                <a:cs typeface="Calibri" panose="020F0502020204030204" pitchFamily="34" charset="0"/>
              </a:rPr>
              <a:t> 39    </a:t>
            </a:r>
            <a:r>
              <a:rPr lang="en-US" altLang="zh-CN" sz="2000" kern="100" dirty="0">
                <a:effectLst/>
                <a:latin typeface="Calibri" panose="020F0502020204030204" pitchFamily="34" charset="0"/>
                <a:ea typeface="宋体" panose="02010600030101010101" pitchFamily="2" charset="-122"/>
                <a:cs typeface="Calibri" panose="020F0502020204030204" pitchFamily="34" charset="0"/>
              </a:rPr>
              <a:t> This innovative solution, jointly launched by Meituan Medicine and </a:t>
            </a:r>
            <a:r>
              <a:rPr lang="en-US" altLang="zh-CN" sz="2000" kern="100" dirty="0" err="1">
                <a:effectLst/>
                <a:latin typeface="Calibri" panose="020F0502020204030204" pitchFamily="34" charset="0"/>
                <a:ea typeface="宋体" panose="02010600030101010101" pitchFamily="2" charset="-122"/>
                <a:cs typeface="Calibri" panose="020F0502020204030204" pitchFamily="34" charset="0"/>
              </a:rPr>
              <a:t>Galbot</a:t>
            </a:r>
            <a:r>
              <a:rPr lang="en-US" altLang="zh-CN" sz="2000" kern="100" dirty="0">
                <a:effectLst/>
                <a:latin typeface="Calibri" panose="020F0502020204030204" pitchFamily="34" charset="0"/>
                <a:ea typeface="宋体" panose="02010600030101010101" pitchFamily="2" charset="-122"/>
                <a:cs typeface="Calibri" panose="020F0502020204030204" pitchFamily="34" charset="0"/>
              </a:rPr>
              <a:t>, represents the world’s first humanoid robot-powered smart pharmacy system. It made its debut at </a:t>
            </a:r>
            <a:r>
              <a:rPr lang="en-US" altLang="zh-CN" sz="2000" kern="100" spc="-30" dirty="0">
                <a:effectLst/>
                <a:latin typeface="Calibri" panose="020F0502020204030204" pitchFamily="34" charset="0"/>
                <a:ea typeface="宋体" panose="02010600030101010101" pitchFamily="2" charset="-122"/>
                <a:cs typeface="Calibri" panose="020F0502020204030204" pitchFamily="34" charset="0"/>
              </a:rPr>
              <a:t>the China International Fair for Trade in Services in September 2024.</a:t>
            </a:r>
            <a:r>
              <a:rPr lang="en-US" altLang="zh-CN" sz="2000" kern="100" dirty="0">
                <a:effectLst/>
                <a:latin typeface="Calibri" panose="020F0502020204030204" pitchFamily="34" charset="0"/>
                <a:ea typeface="宋体" panose="02010600030101010101" pitchFamily="2" charset="-122"/>
                <a:cs typeface="Calibri" panose="020F0502020204030204" pitchFamily="34" charset="0"/>
              </a:rPr>
              <a:t> </a:t>
            </a:r>
            <a:r>
              <a:rPr lang="zh-CN" altLang="en-US" sz="2000" kern="100" dirty="0">
                <a:latin typeface="Calibri" panose="020F0502020204030204" pitchFamily="34" charset="0"/>
                <a:ea typeface="宋体" panose="02010600030101010101" pitchFamily="2" charset="-122"/>
                <a:cs typeface="Calibri" panose="020F0502020204030204" pitchFamily="34" charset="0"/>
              </a:rPr>
              <a:t> </a:t>
            </a:r>
            <a:r>
              <a:rPr lang="en-US" altLang="zh-CN" sz="2000" kern="100" dirty="0">
                <a:latin typeface="Calibri" panose="020F0502020204030204" pitchFamily="34" charset="0"/>
                <a:ea typeface="宋体" panose="02010600030101010101" pitchFamily="2" charset="-122"/>
                <a:cs typeface="Calibri" panose="020F0502020204030204" pitchFamily="34" charset="0"/>
              </a:rPr>
              <a:t>						</a:t>
            </a:r>
            <a:r>
              <a:rPr lang="en-US" altLang="zh-CN" sz="2000" u="sng" kern="100" dirty="0">
                <a:effectLst/>
                <a:latin typeface="Calibri" panose="020F0502020204030204" pitchFamily="34" charset="0"/>
                <a:ea typeface="宋体" panose="02010600030101010101" pitchFamily="2" charset="-122"/>
                <a:cs typeface="Calibri" panose="020F0502020204030204" pitchFamily="34" charset="0"/>
              </a:rPr>
              <a:t>   40____F    </a:t>
            </a:r>
            <a:endParaRPr lang="en-US" altLang="zh-CN" sz="2000" u="sng" kern="100" dirty="0">
              <a:effectLst/>
              <a:latin typeface="Calibri" panose="020F0502020204030204" pitchFamily="34" charset="0"/>
              <a:ea typeface="宋体" panose="02010600030101010101" pitchFamily="2" charset="-122"/>
              <a:cs typeface="Calibri" panose="020F0502020204030204" pitchFamily="34" charset="0"/>
            </a:endParaRPr>
          </a:p>
          <a:p>
            <a:pPr algn="just"/>
            <a:endParaRPr lang="en-US" altLang="zh-CN" sz="2000" u="sng" kern="100" dirty="0">
              <a:effectLst/>
              <a:latin typeface="Calibri" panose="020F0502020204030204" pitchFamily="34" charset="0"/>
              <a:ea typeface="宋体" panose="02010600030101010101" pitchFamily="2" charset="-122"/>
              <a:cs typeface="Calibri" panose="020F0502020204030204" pitchFamily="34" charset="0"/>
            </a:endParaRPr>
          </a:p>
          <a:p>
            <a:pPr algn="just"/>
            <a:r>
              <a:rPr lang="en-US" altLang="zh-CN" sz="2000" kern="100" dirty="0">
                <a:effectLst/>
                <a:latin typeface="Calibri" panose="020F0502020204030204" pitchFamily="34" charset="0"/>
                <a:ea typeface="宋体" panose="02010600030101010101" pitchFamily="2" charset="-122"/>
                <a:cs typeface="Calibri" panose="020F0502020204030204" pitchFamily="34" charset="0"/>
              </a:rPr>
              <a:t> It autonomously plans its route, navigates to the required item, and uses advanced AI-powered vision and grasping technology to complete the task. </a:t>
            </a:r>
            <a:endParaRPr lang="en-US" altLang="zh-CN" sz="2000" kern="100" dirty="0">
              <a:effectLst/>
              <a:latin typeface="Calibri" panose="020F0502020204030204" pitchFamily="34" charset="0"/>
              <a:ea typeface="宋体" panose="02010600030101010101" pitchFamily="2" charset="-122"/>
              <a:cs typeface="Calibri" panose="020F0502020204030204" pitchFamily="34" charset="0"/>
            </a:endParaRPr>
          </a:p>
          <a:p>
            <a:pPr algn="just"/>
            <a:r>
              <a:rPr lang="en-US" altLang="zh-CN" sz="2000" kern="100" dirty="0">
                <a:effectLst/>
                <a:latin typeface="Calibri" panose="020F0502020204030204" pitchFamily="34" charset="0"/>
                <a:ea typeface="宋体" panose="02010600030101010101" pitchFamily="2" charset="-122"/>
                <a:cs typeface="Calibri" panose="020F0502020204030204" pitchFamily="34" charset="0"/>
              </a:rPr>
              <a:t>This cutting-edge technology shows how AI is revolutionizing healthcare services.</a:t>
            </a:r>
            <a:endParaRPr lang="zh-CN" altLang="en-US" sz="2000" dirty="0">
              <a:latin typeface="Calibri" panose="020F0502020204030204" pitchFamily="34" charset="0"/>
              <a:cs typeface="Calibri" panose="020F0502020204030204" pitchFamily="34" charset="0"/>
            </a:endParaRPr>
          </a:p>
        </p:txBody>
      </p:sp>
      <p:sp>
        <p:nvSpPr>
          <p:cNvPr id="14" name="文本框 13"/>
          <p:cNvSpPr txBox="1"/>
          <p:nvPr/>
        </p:nvSpPr>
        <p:spPr>
          <a:xfrm>
            <a:off x="208826" y="4018462"/>
            <a:ext cx="11311358" cy="2333780"/>
          </a:xfrm>
          <a:prstGeom prst="rect">
            <a:avLst/>
          </a:prstGeom>
          <a:noFill/>
        </p:spPr>
        <p:txBody>
          <a:bodyPr wrap="square">
            <a:spAutoFit/>
          </a:bodyPr>
          <a:lstStyle/>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A. </a:t>
            </a:r>
            <a:r>
              <a:rPr lang="en-US" altLang="zh-CN" sz="2000" kern="100" dirty="0">
                <a:solidFill>
                  <a:srgbClr val="FF0000"/>
                </a:solidFill>
                <a:effectLst/>
                <a:latin typeface="Times New Roman" panose="02020603050405020304" pitchFamily="18" charset="0"/>
                <a:ea typeface="宋体" panose="02010600030101010101" pitchFamily="2" charset="-122"/>
              </a:rPr>
              <a:t>It</a:t>
            </a:r>
            <a:r>
              <a:rPr lang="en-US" altLang="zh-CN" sz="2000" kern="100" dirty="0">
                <a:effectLst/>
                <a:latin typeface="Times New Roman" panose="02020603050405020304" pitchFamily="18" charset="0"/>
                <a:ea typeface="宋体" panose="02010600030101010101" pitchFamily="2" charset="-122"/>
              </a:rPr>
              <a:t> can </a:t>
            </a:r>
            <a:r>
              <a:rPr lang="en-US" altLang="zh-CN" sz="2000" kern="100" dirty="0">
                <a:solidFill>
                  <a:srgbClr val="FF0000"/>
                </a:solidFill>
                <a:effectLst/>
                <a:latin typeface="Times New Roman" panose="02020603050405020304" pitchFamily="18" charset="0"/>
                <a:ea typeface="宋体" panose="02010600030101010101" pitchFamily="2" charset="-122"/>
              </a:rPr>
              <a:t>also</a:t>
            </a:r>
            <a:r>
              <a:rPr lang="en-US" altLang="zh-CN" sz="2000" kern="100" dirty="0">
                <a:effectLst/>
                <a:latin typeface="Times New Roman" panose="02020603050405020304" pitchFamily="18" charset="0"/>
                <a:ea typeface="宋体" panose="02010600030101010101" pitchFamily="2" charset="-122"/>
              </a:rPr>
              <a:t> reduce costs and enable precise management.</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B. China has played a leading role in the development of elderly care robots.</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C. Several Chinese companies have already made significant strides in </a:t>
            </a:r>
            <a:r>
              <a:rPr lang="en-US" altLang="zh-CN" sz="2000" kern="100" dirty="0">
                <a:solidFill>
                  <a:srgbClr val="FF0000"/>
                </a:solidFill>
                <a:effectLst/>
                <a:latin typeface="Times New Roman" panose="02020603050405020304" pitchFamily="18" charset="0"/>
                <a:ea typeface="宋体" panose="02010600030101010101" pitchFamily="2" charset="-122"/>
              </a:rPr>
              <a:t>this</a:t>
            </a:r>
            <a:r>
              <a:rPr lang="en-US" altLang="zh-CN" sz="2000" kern="100" dirty="0">
                <a:effectLst/>
                <a:latin typeface="Times New Roman" panose="02020603050405020304" pitchFamily="18" charset="0"/>
                <a:ea typeface="宋体" panose="02010600030101010101" pitchFamily="2" charset="-122"/>
              </a:rPr>
              <a:t> area.</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D. </a:t>
            </a:r>
            <a:r>
              <a:rPr lang="en-US" altLang="zh-CN" sz="2000" kern="100" dirty="0">
                <a:solidFill>
                  <a:srgbClr val="FF0000"/>
                </a:solidFill>
                <a:effectLst/>
                <a:latin typeface="Times New Roman" panose="02020603050405020304" pitchFamily="18" charset="0"/>
                <a:ea typeface="宋体" panose="02010600030101010101" pitchFamily="2" charset="-122"/>
              </a:rPr>
              <a:t>These robots </a:t>
            </a:r>
            <a:r>
              <a:rPr lang="en-US" altLang="zh-CN" sz="2000" kern="100" dirty="0">
                <a:effectLst/>
                <a:latin typeface="Times New Roman" panose="02020603050405020304" pitchFamily="18" charset="0"/>
                <a:ea typeface="宋体" panose="02010600030101010101" pitchFamily="2" charset="-122"/>
              </a:rPr>
              <a:t>can bring intelligent assistance to various aspects of everyday life.</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E. </a:t>
            </a:r>
            <a:r>
              <a:rPr lang="en-US" altLang="zh-CN" sz="2000" kern="100" dirty="0">
                <a:solidFill>
                  <a:srgbClr val="FF0000"/>
                </a:solidFill>
                <a:effectLst/>
                <a:latin typeface="Times New Roman" panose="02020603050405020304" pitchFamily="18" charset="0"/>
                <a:ea typeface="宋体" panose="02010600030101010101" pitchFamily="2" charset="-122"/>
              </a:rPr>
              <a:t>One groundbreaking example </a:t>
            </a:r>
            <a:r>
              <a:rPr lang="en-US" altLang="zh-CN" sz="2000" kern="100" dirty="0">
                <a:effectLst/>
                <a:latin typeface="Times New Roman" panose="02020603050405020304" pitchFamily="18" charset="0"/>
                <a:ea typeface="宋体" panose="02010600030101010101" pitchFamily="2" charset="-122"/>
              </a:rPr>
              <a:t>of AI-driven robotics is the </a:t>
            </a:r>
            <a:r>
              <a:rPr lang="en-US" altLang="zh-CN" sz="2000" kern="100" dirty="0" err="1">
                <a:effectLst/>
                <a:latin typeface="Times New Roman" panose="02020603050405020304" pitchFamily="18" charset="0"/>
                <a:ea typeface="宋体" panose="02010600030101010101" pitchFamily="2" charset="-122"/>
              </a:rPr>
              <a:t>Galbot</a:t>
            </a:r>
            <a:r>
              <a:rPr lang="en-US" altLang="zh-CN" sz="2000" kern="100" dirty="0">
                <a:effectLst/>
                <a:latin typeface="Times New Roman" panose="02020603050405020304" pitchFamily="18" charset="0"/>
                <a:ea typeface="宋体" panose="02010600030101010101" pitchFamily="2" charset="-122"/>
              </a:rPr>
              <a:t> humanoid robot.</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F. Designed for 24/7 autonomous operation, a </a:t>
            </a:r>
            <a:r>
              <a:rPr lang="en-US" altLang="zh-CN" sz="2000" kern="100" dirty="0" err="1">
                <a:effectLst/>
                <a:latin typeface="Times New Roman" panose="02020603050405020304" pitchFamily="18" charset="0"/>
                <a:ea typeface="宋体" panose="02010600030101010101" pitchFamily="2" charset="-122"/>
              </a:rPr>
              <a:t>Galbot</a:t>
            </a:r>
            <a:r>
              <a:rPr lang="en-US" altLang="zh-CN" sz="2000" kern="100" dirty="0">
                <a:effectLst/>
                <a:latin typeface="Times New Roman" panose="02020603050405020304" pitchFamily="18" charset="0"/>
                <a:ea typeface="宋体" panose="02010600030101010101" pitchFamily="2" charset="-122"/>
              </a:rPr>
              <a:t> robot can restock items efficiently. </a:t>
            </a:r>
            <a:endParaRPr lang="zh-CN" altLang="zh-CN" sz="2000" kern="100" dirty="0">
              <a:effectLst/>
              <a:latin typeface="Times New Roman" panose="02020603050405020304" pitchFamily="18" charset="0"/>
              <a:ea typeface="宋体" panose="02010600030101010101" pitchFamily="2" charset="-122"/>
            </a:endParaRPr>
          </a:p>
          <a:p>
            <a:pPr indent="126365" algn="just">
              <a:lnSpc>
                <a:spcPct val="105000"/>
              </a:lnSpc>
              <a:buNone/>
            </a:pPr>
            <a:r>
              <a:rPr lang="en-US" altLang="zh-CN" sz="2000" kern="100" dirty="0">
                <a:effectLst/>
                <a:latin typeface="Times New Roman" panose="02020603050405020304" pitchFamily="18" charset="0"/>
                <a:ea typeface="宋体" panose="02010600030101010101" pitchFamily="2" charset="-122"/>
              </a:rPr>
              <a:t>G. Meanwhile, the automotive industry is also experiencing a rapid AI-driven transformation.</a:t>
            </a:r>
            <a:endParaRPr lang="zh-CN" altLang="zh-CN" sz="2000" kern="100" dirty="0">
              <a:effectLst/>
              <a:latin typeface="Times New Roman" panose="02020603050405020304" pitchFamily="18" charset="0"/>
              <a:ea typeface="宋体" panose="02010600030101010101" pitchFamily="2" charset="-122"/>
            </a:endParaRPr>
          </a:p>
        </p:txBody>
      </p:sp>
      <p:pic>
        <p:nvPicPr>
          <p:cNvPr id="6148" name="Picture 4" descr="Galbot Wins Gold at World Humanoid Robot Games with Autonomous Pharmacy  System - Rockingrobots"/>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236597" y="3216308"/>
            <a:ext cx="2605990" cy="196904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3328203" y="1819053"/>
            <a:ext cx="5072604" cy="369332"/>
          </a:xfrm>
          <a:prstGeom prst="rect">
            <a:avLst/>
          </a:prstGeom>
          <a:noFill/>
        </p:spPr>
        <p:txBody>
          <a:bodyPr wrap="square">
            <a:spAutoFit/>
          </a:bodyPr>
          <a:lstStyle/>
          <a:p>
            <a:r>
              <a:rPr lang="zh-CN" altLang="en-US" dirty="0">
                <a:solidFill>
                  <a:srgbClr val="FF0000"/>
                </a:solidFill>
              </a:rPr>
              <a:t>前句讲 </a:t>
            </a:r>
            <a:r>
              <a:rPr lang="en-GB" altLang="zh-CN" dirty="0" err="1">
                <a:solidFill>
                  <a:srgbClr val="FF0000"/>
                </a:solidFill>
              </a:rPr>
              <a:t>Galbot</a:t>
            </a:r>
            <a:r>
              <a:rPr lang="en-GB" altLang="zh-CN" dirty="0">
                <a:solidFill>
                  <a:srgbClr val="FF0000"/>
                </a:solidFill>
              </a:rPr>
              <a:t> </a:t>
            </a:r>
            <a:r>
              <a:rPr lang="zh-CN" altLang="en-US" dirty="0">
                <a:solidFill>
                  <a:srgbClr val="FF0000"/>
                </a:solidFill>
              </a:rPr>
              <a:t>在服贸会首次亮相（背景介绍）。</a:t>
            </a:r>
            <a:endParaRPr lang="zh-CN" altLang="en-US" dirty="0">
              <a:solidFill>
                <a:srgbClr val="FF0000"/>
              </a:solidFill>
            </a:endParaRPr>
          </a:p>
        </p:txBody>
      </p:sp>
      <p:sp>
        <p:nvSpPr>
          <p:cNvPr id="5" name="文本框 4"/>
          <p:cNvSpPr txBox="1"/>
          <p:nvPr/>
        </p:nvSpPr>
        <p:spPr>
          <a:xfrm>
            <a:off x="4667972" y="2697239"/>
            <a:ext cx="7960007" cy="400110"/>
          </a:xfrm>
          <a:prstGeom prst="rect">
            <a:avLst/>
          </a:prstGeom>
          <a:noFill/>
        </p:spPr>
        <p:txBody>
          <a:bodyPr wrap="square">
            <a:spAutoFit/>
          </a:bodyPr>
          <a:lstStyle/>
          <a:p>
            <a:r>
              <a:rPr lang="zh-CN" altLang="en-US" sz="2000" dirty="0">
                <a:solidFill>
                  <a:srgbClr val="FF0000"/>
                </a:solidFill>
                <a:latin typeface="Calibri" panose="020F0502020204030204" pitchFamily="34" charset="0"/>
                <a:cs typeface="Calibri" panose="020F0502020204030204" pitchFamily="34" charset="0"/>
              </a:rPr>
              <a:t>后句详细描述它如何自主运作（</a:t>
            </a:r>
            <a:r>
              <a:rPr lang="en-GB" altLang="zh-CN" sz="2000" dirty="0">
                <a:solidFill>
                  <a:srgbClr val="FF0000"/>
                </a:solidFill>
                <a:latin typeface="Calibri" panose="020F0502020204030204" pitchFamily="34" charset="0"/>
                <a:cs typeface="Calibri" panose="020F0502020204030204" pitchFamily="34" charset="0"/>
              </a:rPr>
              <a:t>plan → navigate → use technology</a:t>
            </a:r>
            <a:r>
              <a:rPr lang="zh-CN" altLang="en-GB" sz="2000" dirty="0">
                <a:solidFill>
                  <a:srgbClr val="FF0000"/>
                </a:solidFill>
                <a:latin typeface="Calibri" panose="020F0502020204030204" pitchFamily="34" charset="0"/>
                <a:cs typeface="Calibri" panose="020F0502020204030204" pitchFamily="34" charset="0"/>
              </a:rPr>
              <a:t>）。</a:t>
            </a:r>
            <a:endParaRPr lang="zh-CN" altLang="en-US" sz="2000" dirty="0">
              <a:solidFill>
                <a:srgbClr val="FF0000"/>
              </a:solidFill>
              <a:latin typeface="Calibri" panose="020F0502020204030204" pitchFamily="34" charset="0"/>
              <a:cs typeface="Calibri" panose="020F0502020204030204" pitchFamily="34" charset="0"/>
            </a:endParaRPr>
          </a:p>
        </p:txBody>
      </p:sp>
      <p:sp>
        <p:nvSpPr>
          <p:cNvPr id="7" name="文本框 6"/>
          <p:cNvSpPr txBox="1"/>
          <p:nvPr/>
        </p:nvSpPr>
        <p:spPr>
          <a:xfrm>
            <a:off x="229081" y="2110562"/>
            <a:ext cx="8903827" cy="369332"/>
          </a:xfrm>
          <a:prstGeom prst="rect">
            <a:avLst/>
          </a:prstGeom>
          <a:noFill/>
        </p:spPr>
        <p:txBody>
          <a:bodyPr wrap="square">
            <a:spAutoFit/>
          </a:bodyPr>
          <a:lstStyle/>
          <a:p>
            <a:r>
              <a:rPr lang="en-US" altLang="zh-CN" dirty="0">
                <a:solidFill>
                  <a:srgbClr val="FF0000"/>
                </a:solidFill>
              </a:rPr>
              <a:t>40</a:t>
            </a:r>
            <a:r>
              <a:rPr lang="zh-CN" altLang="en-US" dirty="0">
                <a:solidFill>
                  <a:srgbClr val="FF0000"/>
                </a:solidFill>
              </a:rPr>
              <a:t>空需要 </a:t>
            </a:r>
            <a:r>
              <a:rPr lang="zh-CN" altLang="en-US" b="1" dirty="0">
                <a:solidFill>
                  <a:srgbClr val="FF0000"/>
                </a:solidFill>
              </a:rPr>
              <a:t>介绍 </a:t>
            </a:r>
            <a:r>
              <a:rPr lang="en-GB" altLang="zh-CN" b="1" dirty="0" err="1">
                <a:solidFill>
                  <a:srgbClr val="FF0000"/>
                </a:solidFill>
              </a:rPr>
              <a:t>Galbot</a:t>
            </a:r>
            <a:r>
              <a:rPr lang="en-GB" altLang="zh-CN" b="1" dirty="0">
                <a:solidFill>
                  <a:srgbClr val="FF0000"/>
                </a:solidFill>
              </a:rPr>
              <a:t> </a:t>
            </a:r>
            <a:r>
              <a:rPr lang="zh-CN" altLang="en-US" b="1" dirty="0">
                <a:solidFill>
                  <a:srgbClr val="FF0000"/>
                </a:solidFill>
              </a:rPr>
              <a:t>的核心能力</a:t>
            </a:r>
            <a:r>
              <a:rPr lang="zh-CN" altLang="en-US" dirty="0">
                <a:solidFill>
                  <a:srgbClr val="FF0000"/>
                </a:solidFill>
              </a:rPr>
              <a:t>（如 </a:t>
            </a:r>
            <a:r>
              <a:rPr lang="en-US" altLang="zh-CN" dirty="0">
                <a:solidFill>
                  <a:srgbClr val="FF0000"/>
                </a:solidFill>
              </a:rPr>
              <a:t>24/7 </a:t>
            </a:r>
            <a:r>
              <a:rPr lang="zh-CN" altLang="en-US" dirty="0">
                <a:solidFill>
                  <a:srgbClr val="FF0000"/>
                </a:solidFill>
              </a:rPr>
              <a:t>自主运行），作为后文具体描述的总起。</a:t>
            </a:r>
            <a:endParaRPr lang="zh-CN" altLang="en-US" dirty="0">
              <a:solidFill>
                <a:srgbClr val="FF0000"/>
              </a:solidFill>
            </a:endParaRPr>
          </a:p>
        </p:txBody>
      </p:sp>
      <p:sp>
        <p:nvSpPr>
          <p:cNvPr id="8" name="矩形 7"/>
          <p:cNvSpPr/>
          <p:nvPr/>
        </p:nvSpPr>
        <p:spPr>
          <a:xfrm>
            <a:off x="2486984" y="5669326"/>
            <a:ext cx="2328084" cy="360218"/>
          </a:xfrm>
          <a:custGeom>
            <a:avLst/>
            <a:gdLst>
              <a:gd name="csX0" fmla="*/ 0 w 2328084"/>
              <a:gd name="csY0" fmla="*/ 0 h 360218"/>
              <a:gd name="csX1" fmla="*/ 558740 w 2328084"/>
              <a:gd name="csY1" fmla="*/ 0 h 360218"/>
              <a:gd name="csX2" fmla="*/ 1140761 w 2328084"/>
              <a:gd name="csY2" fmla="*/ 0 h 360218"/>
              <a:gd name="csX3" fmla="*/ 1722782 w 2328084"/>
              <a:gd name="csY3" fmla="*/ 0 h 360218"/>
              <a:gd name="csX4" fmla="*/ 2328084 w 2328084"/>
              <a:gd name="csY4" fmla="*/ 0 h 360218"/>
              <a:gd name="csX5" fmla="*/ 2328084 w 2328084"/>
              <a:gd name="csY5" fmla="*/ 360218 h 360218"/>
              <a:gd name="csX6" fmla="*/ 1746063 w 2328084"/>
              <a:gd name="csY6" fmla="*/ 360218 h 360218"/>
              <a:gd name="csX7" fmla="*/ 1210604 w 2328084"/>
              <a:gd name="csY7" fmla="*/ 360218 h 360218"/>
              <a:gd name="csX8" fmla="*/ 675144 w 2328084"/>
              <a:gd name="csY8" fmla="*/ 360218 h 360218"/>
              <a:gd name="csX9" fmla="*/ 0 w 2328084"/>
              <a:gd name="csY9" fmla="*/ 360218 h 360218"/>
              <a:gd name="csX10" fmla="*/ 0 w 2328084"/>
              <a:gd name="csY10"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328084" h="360218" fill="none" extrusionOk="0">
                <a:moveTo>
                  <a:pt x="0" y="0"/>
                </a:moveTo>
                <a:cubicBezTo>
                  <a:pt x="179051" y="-51265"/>
                  <a:pt x="282178" y="15327"/>
                  <a:pt x="558740" y="0"/>
                </a:cubicBezTo>
                <a:cubicBezTo>
                  <a:pt x="835302" y="-15327"/>
                  <a:pt x="887775" y="38223"/>
                  <a:pt x="1140761" y="0"/>
                </a:cubicBezTo>
                <a:cubicBezTo>
                  <a:pt x="1393747" y="-38223"/>
                  <a:pt x="1519657" y="41018"/>
                  <a:pt x="1722782" y="0"/>
                </a:cubicBezTo>
                <a:cubicBezTo>
                  <a:pt x="1925907" y="-41018"/>
                  <a:pt x="2165892" y="60543"/>
                  <a:pt x="2328084" y="0"/>
                </a:cubicBezTo>
                <a:cubicBezTo>
                  <a:pt x="2335666" y="89591"/>
                  <a:pt x="2311964" y="239462"/>
                  <a:pt x="2328084" y="360218"/>
                </a:cubicBezTo>
                <a:cubicBezTo>
                  <a:pt x="2187710" y="422921"/>
                  <a:pt x="1988148" y="358402"/>
                  <a:pt x="1746063" y="360218"/>
                </a:cubicBezTo>
                <a:cubicBezTo>
                  <a:pt x="1503978" y="362034"/>
                  <a:pt x="1369100" y="298951"/>
                  <a:pt x="1210604" y="360218"/>
                </a:cubicBezTo>
                <a:cubicBezTo>
                  <a:pt x="1052108" y="421485"/>
                  <a:pt x="878387" y="298415"/>
                  <a:pt x="675144" y="360218"/>
                </a:cubicBezTo>
                <a:cubicBezTo>
                  <a:pt x="471901" y="422021"/>
                  <a:pt x="221929" y="298579"/>
                  <a:pt x="0" y="360218"/>
                </a:cubicBezTo>
                <a:cubicBezTo>
                  <a:pt x="-27016" y="255221"/>
                  <a:pt x="31938" y="124318"/>
                  <a:pt x="0" y="0"/>
                </a:cubicBezTo>
                <a:close/>
              </a:path>
              <a:path w="2328084" h="360218" stroke="0" extrusionOk="0">
                <a:moveTo>
                  <a:pt x="0" y="0"/>
                </a:moveTo>
                <a:cubicBezTo>
                  <a:pt x="242404" y="-26195"/>
                  <a:pt x="392940" y="7487"/>
                  <a:pt x="558740" y="0"/>
                </a:cubicBezTo>
                <a:cubicBezTo>
                  <a:pt x="724540" y="-7487"/>
                  <a:pt x="897317" y="43352"/>
                  <a:pt x="1070919" y="0"/>
                </a:cubicBezTo>
                <a:cubicBezTo>
                  <a:pt x="1244521" y="-43352"/>
                  <a:pt x="1432465" y="14182"/>
                  <a:pt x="1699501" y="0"/>
                </a:cubicBezTo>
                <a:cubicBezTo>
                  <a:pt x="1966537" y="-14182"/>
                  <a:pt x="2068467" y="54189"/>
                  <a:pt x="2328084" y="0"/>
                </a:cubicBezTo>
                <a:cubicBezTo>
                  <a:pt x="2350187" y="114017"/>
                  <a:pt x="2309269" y="250815"/>
                  <a:pt x="2328084" y="360218"/>
                </a:cubicBezTo>
                <a:cubicBezTo>
                  <a:pt x="2217656" y="403006"/>
                  <a:pt x="1906462" y="343567"/>
                  <a:pt x="1792625" y="360218"/>
                </a:cubicBezTo>
                <a:cubicBezTo>
                  <a:pt x="1678788" y="376869"/>
                  <a:pt x="1514912" y="305571"/>
                  <a:pt x="1257165" y="360218"/>
                </a:cubicBezTo>
                <a:cubicBezTo>
                  <a:pt x="999418" y="414865"/>
                  <a:pt x="757155" y="298207"/>
                  <a:pt x="628583" y="360218"/>
                </a:cubicBezTo>
                <a:cubicBezTo>
                  <a:pt x="500011" y="422229"/>
                  <a:pt x="187182" y="315440"/>
                  <a:pt x="0" y="360218"/>
                </a:cubicBezTo>
                <a:cubicBezTo>
                  <a:pt x="-15397" y="198795"/>
                  <a:pt x="11828" y="148300"/>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532791" y="2461134"/>
            <a:ext cx="2221984" cy="360218"/>
          </a:xfrm>
          <a:custGeom>
            <a:avLst/>
            <a:gdLst>
              <a:gd name="csX0" fmla="*/ 0 w 2221984"/>
              <a:gd name="csY0" fmla="*/ 0 h 360218"/>
              <a:gd name="csX1" fmla="*/ 533276 w 2221984"/>
              <a:gd name="csY1" fmla="*/ 0 h 360218"/>
              <a:gd name="csX2" fmla="*/ 1088772 w 2221984"/>
              <a:gd name="csY2" fmla="*/ 0 h 360218"/>
              <a:gd name="csX3" fmla="*/ 1644268 w 2221984"/>
              <a:gd name="csY3" fmla="*/ 0 h 360218"/>
              <a:gd name="csX4" fmla="*/ 2221984 w 2221984"/>
              <a:gd name="csY4" fmla="*/ 0 h 360218"/>
              <a:gd name="csX5" fmla="*/ 2221984 w 2221984"/>
              <a:gd name="csY5" fmla="*/ 360218 h 360218"/>
              <a:gd name="csX6" fmla="*/ 1666488 w 2221984"/>
              <a:gd name="csY6" fmla="*/ 360218 h 360218"/>
              <a:gd name="csX7" fmla="*/ 1155432 w 2221984"/>
              <a:gd name="csY7" fmla="*/ 360218 h 360218"/>
              <a:gd name="csX8" fmla="*/ 644375 w 2221984"/>
              <a:gd name="csY8" fmla="*/ 360218 h 360218"/>
              <a:gd name="csX9" fmla="*/ 0 w 2221984"/>
              <a:gd name="csY9" fmla="*/ 360218 h 360218"/>
              <a:gd name="csX10" fmla="*/ 0 w 2221984"/>
              <a:gd name="csY10"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221984" h="360218" fill="none" extrusionOk="0">
                <a:moveTo>
                  <a:pt x="0" y="0"/>
                </a:moveTo>
                <a:cubicBezTo>
                  <a:pt x="125736" y="-9873"/>
                  <a:pt x="411801" y="40383"/>
                  <a:pt x="533276" y="0"/>
                </a:cubicBezTo>
                <a:cubicBezTo>
                  <a:pt x="654751" y="-40383"/>
                  <a:pt x="882100" y="59936"/>
                  <a:pt x="1088772" y="0"/>
                </a:cubicBezTo>
                <a:cubicBezTo>
                  <a:pt x="1295444" y="-59936"/>
                  <a:pt x="1375987" y="25971"/>
                  <a:pt x="1644268" y="0"/>
                </a:cubicBezTo>
                <a:cubicBezTo>
                  <a:pt x="1912549" y="-25971"/>
                  <a:pt x="2090462" y="17181"/>
                  <a:pt x="2221984" y="0"/>
                </a:cubicBezTo>
                <a:cubicBezTo>
                  <a:pt x="2229566" y="89591"/>
                  <a:pt x="2205864" y="239462"/>
                  <a:pt x="2221984" y="360218"/>
                </a:cubicBezTo>
                <a:cubicBezTo>
                  <a:pt x="2099543" y="394267"/>
                  <a:pt x="1907096" y="329692"/>
                  <a:pt x="1666488" y="360218"/>
                </a:cubicBezTo>
                <a:cubicBezTo>
                  <a:pt x="1425880" y="390744"/>
                  <a:pt x="1380378" y="314897"/>
                  <a:pt x="1155432" y="360218"/>
                </a:cubicBezTo>
                <a:cubicBezTo>
                  <a:pt x="930486" y="405539"/>
                  <a:pt x="857962" y="343396"/>
                  <a:pt x="644375" y="360218"/>
                </a:cubicBezTo>
                <a:cubicBezTo>
                  <a:pt x="430788" y="377040"/>
                  <a:pt x="314318" y="313296"/>
                  <a:pt x="0" y="360218"/>
                </a:cubicBezTo>
                <a:cubicBezTo>
                  <a:pt x="-27016" y="255221"/>
                  <a:pt x="31938" y="124318"/>
                  <a:pt x="0" y="0"/>
                </a:cubicBezTo>
                <a:close/>
              </a:path>
              <a:path w="2221984" h="360218" stroke="0" extrusionOk="0">
                <a:moveTo>
                  <a:pt x="0" y="0"/>
                </a:moveTo>
                <a:cubicBezTo>
                  <a:pt x="141644" y="-11816"/>
                  <a:pt x="376513" y="24224"/>
                  <a:pt x="533276" y="0"/>
                </a:cubicBezTo>
                <a:cubicBezTo>
                  <a:pt x="690039" y="-24224"/>
                  <a:pt x="812503" y="26851"/>
                  <a:pt x="1022113" y="0"/>
                </a:cubicBezTo>
                <a:cubicBezTo>
                  <a:pt x="1231723" y="-26851"/>
                  <a:pt x="1474805" y="24246"/>
                  <a:pt x="1622048" y="0"/>
                </a:cubicBezTo>
                <a:cubicBezTo>
                  <a:pt x="1769292" y="-24246"/>
                  <a:pt x="2070180" y="34950"/>
                  <a:pt x="2221984" y="0"/>
                </a:cubicBezTo>
                <a:cubicBezTo>
                  <a:pt x="2244087" y="114017"/>
                  <a:pt x="2203169" y="250815"/>
                  <a:pt x="2221984" y="360218"/>
                </a:cubicBezTo>
                <a:cubicBezTo>
                  <a:pt x="2099246" y="399806"/>
                  <a:pt x="1883121" y="339008"/>
                  <a:pt x="1710928" y="360218"/>
                </a:cubicBezTo>
                <a:cubicBezTo>
                  <a:pt x="1538735" y="381428"/>
                  <a:pt x="1433467" y="330968"/>
                  <a:pt x="1199871" y="360218"/>
                </a:cubicBezTo>
                <a:cubicBezTo>
                  <a:pt x="966275" y="389468"/>
                  <a:pt x="817072" y="313606"/>
                  <a:pt x="599936" y="360218"/>
                </a:cubicBezTo>
                <a:cubicBezTo>
                  <a:pt x="382801" y="406830"/>
                  <a:pt x="203248" y="353779"/>
                  <a:pt x="0" y="360218"/>
                </a:cubicBezTo>
                <a:cubicBezTo>
                  <a:pt x="-15397" y="198795"/>
                  <a:pt x="11828" y="148300"/>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6908512" y="5657270"/>
            <a:ext cx="2466981" cy="360218"/>
          </a:xfrm>
          <a:custGeom>
            <a:avLst/>
            <a:gdLst>
              <a:gd name="csX0" fmla="*/ 0 w 2466981"/>
              <a:gd name="csY0" fmla="*/ 0 h 360218"/>
              <a:gd name="csX1" fmla="*/ 468726 w 2466981"/>
              <a:gd name="csY1" fmla="*/ 0 h 360218"/>
              <a:gd name="csX2" fmla="*/ 962123 w 2466981"/>
              <a:gd name="csY2" fmla="*/ 0 h 360218"/>
              <a:gd name="csX3" fmla="*/ 1480189 w 2466981"/>
              <a:gd name="csY3" fmla="*/ 0 h 360218"/>
              <a:gd name="csX4" fmla="*/ 1998255 w 2466981"/>
              <a:gd name="csY4" fmla="*/ 0 h 360218"/>
              <a:gd name="csX5" fmla="*/ 2466981 w 2466981"/>
              <a:gd name="csY5" fmla="*/ 0 h 360218"/>
              <a:gd name="csX6" fmla="*/ 2466981 w 2466981"/>
              <a:gd name="csY6" fmla="*/ 360218 h 360218"/>
              <a:gd name="csX7" fmla="*/ 1924245 w 2466981"/>
              <a:gd name="csY7" fmla="*/ 360218 h 360218"/>
              <a:gd name="csX8" fmla="*/ 1381509 w 2466981"/>
              <a:gd name="csY8" fmla="*/ 360218 h 360218"/>
              <a:gd name="csX9" fmla="*/ 888113 w 2466981"/>
              <a:gd name="csY9" fmla="*/ 360218 h 360218"/>
              <a:gd name="csX10" fmla="*/ 0 w 2466981"/>
              <a:gd name="csY10" fmla="*/ 360218 h 360218"/>
              <a:gd name="csX11" fmla="*/ 0 w 2466981"/>
              <a:gd name="csY11"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2466981" h="360218" fill="none" extrusionOk="0">
                <a:moveTo>
                  <a:pt x="0" y="0"/>
                </a:moveTo>
                <a:cubicBezTo>
                  <a:pt x="129270" y="-3792"/>
                  <a:pt x="247172" y="20708"/>
                  <a:pt x="468726" y="0"/>
                </a:cubicBezTo>
                <a:cubicBezTo>
                  <a:pt x="690280" y="-20708"/>
                  <a:pt x="736705" y="44635"/>
                  <a:pt x="962123" y="0"/>
                </a:cubicBezTo>
                <a:cubicBezTo>
                  <a:pt x="1187541" y="-44635"/>
                  <a:pt x="1275290" y="5468"/>
                  <a:pt x="1480189" y="0"/>
                </a:cubicBezTo>
                <a:cubicBezTo>
                  <a:pt x="1685088" y="-5468"/>
                  <a:pt x="1809622" y="12557"/>
                  <a:pt x="1998255" y="0"/>
                </a:cubicBezTo>
                <a:cubicBezTo>
                  <a:pt x="2186888" y="-12557"/>
                  <a:pt x="2324444" y="10201"/>
                  <a:pt x="2466981" y="0"/>
                </a:cubicBezTo>
                <a:cubicBezTo>
                  <a:pt x="2474876" y="91834"/>
                  <a:pt x="2436931" y="282836"/>
                  <a:pt x="2466981" y="360218"/>
                </a:cubicBezTo>
                <a:cubicBezTo>
                  <a:pt x="2210414" y="364969"/>
                  <a:pt x="2045866" y="350479"/>
                  <a:pt x="1924245" y="360218"/>
                </a:cubicBezTo>
                <a:cubicBezTo>
                  <a:pt x="1802624" y="369957"/>
                  <a:pt x="1497292" y="336335"/>
                  <a:pt x="1381509" y="360218"/>
                </a:cubicBezTo>
                <a:cubicBezTo>
                  <a:pt x="1265726" y="384101"/>
                  <a:pt x="1014745" y="315088"/>
                  <a:pt x="888113" y="360218"/>
                </a:cubicBezTo>
                <a:cubicBezTo>
                  <a:pt x="761481" y="405348"/>
                  <a:pt x="298006" y="287774"/>
                  <a:pt x="0" y="360218"/>
                </a:cubicBezTo>
                <a:cubicBezTo>
                  <a:pt x="-23009" y="284451"/>
                  <a:pt x="14126" y="169023"/>
                  <a:pt x="0" y="0"/>
                </a:cubicBezTo>
                <a:close/>
              </a:path>
              <a:path w="2466981" h="360218" stroke="0" extrusionOk="0">
                <a:moveTo>
                  <a:pt x="0" y="0"/>
                </a:moveTo>
                <a:cubicBezTo>
                  <a:pt x="131778" y="-36339"/>
                  <a:pt x="339225" y="28806"/>
                  <a:pt x="468726" y="0"/>
                </a:cubicBezTo>
                <a:cubicBezTo>
                  <a:pt x="598227" y="-28806"/>
                  <a:pt x="754939" y="15098"/>
                  <a:pt x="888113" y="0"/>
                </a:cubicBezTo>
                <a:cubicBezTo>
                  <a:pt x="1021287" y="-15098"/>
                  <a:pt x="1187139" y="16484"/>
                  <a:pt x="1430849" y="0"/>
                </a:cubicBezTo>
                <a:cubicBezTo>
                  <a:pt x="1674559" y="-16484"/>
                  <a:pt x="1770884" y="2860"/>
                  <a:pt x="1899575" y="0"/>
                </a:cubicBezTo>
                <a:cubicBezTo>
                  <a:pt x="2028266" y="-2860"/>
                  <a:pt x="2223998" y="67833"/>
                  <a:pt x="2466981" y="0"/>
                </a:cubicBezTo>
                <a:cubicBezTo>
                  <a:pt x="2489928" y="81835"/>
                  <a:pt x="2434392" y="203880"/>
                  <a:pt x="2466981" y="360218"/>
                </a:cubicBezTo>
                <a:cubicBezTo>
                  <a:pt x="2280732" y="367046"/>
                  <a:pt x="2095022" y="311580"/>
                  <a:pt x="1973585" y="360218"/>
                </a:cubicBezTo>
                <a:cubicBezTo>
                  <a:pt x="1852148" y="408856"/>
                  <a:pt x="1611025" y="344138"/>
                  <a:pt x="1430849" y="360218"/>
                </a:cubicBezTo>
                <a:cubicBezTo>
                  <a:pt x="1250673" y="376298"/>
                  <a:pt x="1211343" y="312376"/>
                  <a:pt x="1011462" y="360218"/>
                </a:cubicBezTo>
                <a:cubicBezTo>
                  <a:pt x="811581" y="408060"/>
                  <a:pt x="693910" y="315815"/>
                  <a:pt x="518066" y="360218"/>
                </a:cubicBezTo>
                <a:cubicBezTo>
                  <a:pt x="342222" y="404621"/>
                  <a:pt x="133900" y="345527"/>
                  <a:pt x="0" y="360218"/>
                </a:cubicBezTo>
                <a:cubicBezTo>
                  <a:pt x="-39095" y="267981"/>
                  <a:pt x="35167" y="123338"/>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p:cNvSpPr/>
          <p:nvPr/>
        </p:nvSpPr>
        <p:spPr>
          <a:xfrm>
            <a:off x="2998199" y="1491311"/>
            <a:ext cx="2615523" cy="360218"/>
          </a:xfrm>
          <a:custGeom>
            <a:avLst/>
            <a:gdLst>
              <a:gd name="csX0" fmla="*/ 0 w 2615523"/>
              <a:gd name="csY0" fmla="*/ 0 h 360218"/>
              <a:gd name="csX1" fmla="*/ 496949 w 2615523"/>
              <a:gd name="csY1" fmla="*/ 0 h 360218"/>
              <a:gd name="csX2" fmla="*/ 1020054 w 2615523"/>
              <a:gd name="csY2" fmla="*/ 0 h 360218"/>
              <a:gd name="csX3" fmla="*/ 1569314 w 2615523"/>
              <a:gd name="csY3" fmla="*/ 0 h 360218"/>
              <a:gd name="csX4" fmla="*/ 2118574 w 2615523"/>
              <a:gd name="csY4" fmla="*/ 0 h 360218"/>
              <a:gd name="csX5" fmla="*/ 2615523 w 2615523"/>
              <a:gd name="csY5" fmla="*/ 0 h 360218"/>
              <a:gd name="csX6" fmla="*/ 2615523 w 2615523"/>
              <a:gd name="csY6" fmla="*/ 360218 h 360218"/>
              <a:gd name="csX7" fmla="*/ 2040108 w 2615523"/>
              <a:gd name="csY7" fmla="*/ 360218 h 360218"/>
              <a:gd name="csX8" fmla="*/ 1464693 w 2615523"/>
              <a:gd name="csY8" fmla="*/ 360218 h 360218"/>
              <a:gd name="csX9" fmla="*/ 941588 w 2615523"/>
              <a:gd name="csY9" fmla="*/ 360218 h 360218"/>
              <a:gd name="csX10" fmla="*/ 0 w 2615523"/>
              <a:gd name="csY10" fmla="*/ 360218 h 360218"/>
              <a:gd name="csX11" fmla="*/ 0 w 2615523"/>
              <a:gd name="csY11" fmla="*/ 0 h 3602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2615523" h="360218" fill="none" extrusionOk="0">
                <a:moveTo>
                  <a:pt x="0" y="0"/>
                </a:moveTo>
                <a:cubicBezTo>
                  <a:pt x="184752" y="-44159"/>
                  <a:pt x="387394" y="42256"/>
                  <a:pt x="496949" y="0"/>
                </a:cubicBezTo>
                <a:cubicBezTo>
                  <a:pt x="606504" y="-42256"/>
                  <a:pt x="874995" y="2625"/>
                  <a:pt x="1020054" y="0"/>
                </a:cubicBezTo>
                <a:cubicBezTo>
                  <a:pt x="1165113" y="-2625"/>
                  <a:pt x="1303485" y="3480"/>
                  <a:pt x="1569314" y="0"/>
                </a:cubicBezTo>
                <a:cubicBezTo>
                  <a:pt x="1835143" y="-3480"/>
                  <a:pt x="1856081" y="33527"/>
                  <a:pt x="2118574" y="0"/>
                </a:cubicBezTo>
                <a:cubicBezTo>
                  <a:pt x="2381067" y="-33527"/>
                  <a:pt x="2477123" y="39001"/>
                  <a:pt x="2615523" y="0"/>
                </a:cubicBezTo>
                <a:cubicBezTo>
                  <a:pt x="2623418" y="91834"/>
                  <a:pt x="2585473" y="282836"/>
                  <a:pt x="2615523" y="360218"/>
                </a:cubicBezTo>
                <a:cubicBezTo>
                  <a:pt x="2400918" y="409169"/>
                  <a:pt x="2320835" y="310214"/>
                  <a:pt x="2040108" y="360218"/>
                </a:cubicBezTo>
                <a:cubicBezTo>
                  <a:pt x="1759381" y="410222"/>
                  <a:pt x="1611310" y="341313"/>
                  <a:pt x="1464693" y="360218"/>
                </a:cubicBezTo>
                <a:cubicBezTo>
                  <a:pt x="1318076" y="379123"/>
                  <a:pt x="1187503" y="337475"/>
                  <a:pt x="941588" y="360218"/>
                </a:cubicBezTo>
                <a:cubicBezTo>
                  <a:pt x="695673" y="382961"/>
                  <a:pt x="387786" y="283942"/>
                  <a:pt x="0" y="360218"/>
                </a:cubicBezTo>
                <a:cubicBezTo>
                  <a:pt x="-23009" y="284451"/>
                  <a:pt x="14126" y="169023"/>
                  <a:pt x="0" y="0"/>
                </a:cubicBezTo>
                <a:close/>
              </a:path>
              <a:path w="2615523" h="360218" stroke="0" extrusionOk="0">
                <a:moveTo>
                  <a:pt x="0" y="0"/>
                </a:moveTo>
                <a:cubicBezTo>
                  <a:pt x="149811" y="-51037"/>
                  <a:pt x="269213" y="46393"/>
                  <a:pt x="496949" y="0"/>
                </a:cubicBezTo>
                <a:cubicBezTo>
                  <a:pt x="724685" y="-46393"/>
                  <a:pt x="824975" y="46829"/>
                  <a:pt x="941588" y="0"/>
                </a:cubicBezTo>
                <a:cubicBezTo>
                  <a:pt x="1058201" y="-46829"/>
                  <a:pt x="1274387" y="57954"/>
                  <a:pt x="1517003" y="0"/>
                </a:cubicBezTo>
                <a:cubicBezTo>
                  <a:pt x="1759619" y="-57954"/>
                  <a:pt x="1899385" y="15327"/>
                  <a:pt x="2013953" y="0"/>
                </a:cubicBezTo>
                <a:cubicBezTo>
                  <a:pt x="2128521" y="-15327"/>
                  <a:pt x="2401210" y="36452"/>
                  <a:pt x="2615523" y="0"/>
                </a:cubicBezTo>
                <a:cubicBezTo>
                  <a:pt x="2638470" y="81835"/>
                  <a:pt x="2582934" y="203880"/>
                  <a:pt x="2615523" y="360218"/>
                </a:cubicBezTo>
                <a:cubicBezTo>
                  <a:pt x="2471738" y="418629"/>
                  <a:pt x="2268742" y="320854"/>
                  <a:pt x="2092418" y="360218"/>
                </a:cubicBezTo>
                <a:cubicBezTo>
                  <a:pt x="1916094" y="399582"/>
                  <a:pt x="1737507" y="311856"/>
                  <a:pt x="1517003" y="360218"/>
                </a:cubicBezTo>
                <a:cubicBezTo>
                  <a:pt x="1296499" y="408580"/>
                  <a:pt x="1259306" y="357423"/>
                  <a:pt x="1072364" y="360218"/>
                </a:cubicBezTo>
                <a:cubicBezTo>
                  <a:pt x="885422" y="363013"/>
                  <a:pt x="807797" y="337087"/>
                  <a:pt x="549260" y="360218"/>
                </a:cubicBezTo>
                <a:cubicBezTo>
                  <a:pt x="290723" y="383349"/>
                  <a:pt x="137856" y="321432"/>
                  <a:pt x="0" y="360218"/>
                </a:cubicBezTo>
                <a:cubicBezTo>
                  <a:pt x="-39095" y="267981"/>
                  <a:pt x="35167" y="123338"/>
                  <a:pt x="0" y="0"/>
                </a:cubicBezTo>
                <a:close/>
              </a:path>
            </a:pathLst>
          </a:custGeom>
          <a:solidFill>
            <a:srgbClr val="BFDD48">
              <a:alpha val="7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15" name="直线箭头连接符 14"/>
          <p:cNvCxnSpPr>
            <a:stCxn id="12" idx="2"/>
            <a:endCxn id="10" idx="0"/>
          </p:cNvCxnSpPr>
          <p:nvPr/>
        </p:nvCxnSpPr>
        <p:spPr>
          <a:xfrm>
            <a:off x="4305961" y="1851529"/>
            <a:ext cx="3836042" cy="3805741"/>
          </a:xfrm>
          <a:prstGeom prst="straightConnector1">
            <a:avLst/>
          </a:prstGeom>
          <a:ln w="38100">
            <a:solidFill>
              <a:srgbClr val="27994D"/>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线箭头连接符 21"/>
          <p:cNvCxnSpPr>
            <a:endCxn id="8" idx="0"/>
          </p:cNvCxnSpPr>
          <p:nvPr/>
        </p:nvCxnSpPr>
        <p:spPr>
          <a:xfrm>
            <a:off x="1447447" y="2839538"/>
            <a:ext cx="2203579" cy="2829788"/>
          </a:xfrm>
          <a:prstGeom prst="straightConnector1">
            <a:avLst/>
          </a:prstGeom>
          <a:ln w="38100">
            <a:solidFill>
              <a:srgbClr val="27994D"/>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ssolv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checkerboard(across)">
                                      <p:cBhvr>
                                        <p:cTn id="23" dur="500"/>
                                        <p:tgtEl>
                                          <p:spTgt spid="12"/>
                                        </p:tgtEl>
                                      </p:cBhvr>
                                    </p:animEffect>
                                  </p:childTnLst>
                                </p:cTn>
                              </p:par>
                              <p:par>
                                <p:cTn id="24" presetID="5" presetClass="entr" presetSubtype="1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checkerboard(across)">
                                      <p:cBhvr>
                                        <p:cTn id="26" dur="500"/>
                                        <p:tgtEl>
                                          <p:spTgt spid="15"/>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checkerboard(across)">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dissolve">
                                      <p:cBhvr>
                                        <p:cTn id="34" dur="500"/>
                                        <p:tgtEl>
                                          <p:spTgt spid="9"/>
                                        </p:tgtEl>
                                      </p:cBhvr>
                                    </p:animEffect>
                                  </p:childTnLst>
                                </p:cTn>
                              </p:par>
                              <p:par>
                                <p:cTn id="35" presetID="9"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dissolve">
                                      <p:cBhvr>
                                        <p:cTn id="37" dur="500"/>
                                        <p:tgtEl>
                                          <p:spTgt spid="22"/>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dissolve">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8" grpId="0" animBg="1"/>
      <p:bldP spid="9" grpId="0" animBg="1"/>
      <p:bldP spid="10" grpId="0" animBg="1"/>
      <p:bldP spid="1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13164" y="161614"/>
          <a:ext cx="11535138" cy="2407920"/>
        </p:xfrm>
        <a:graphic>
          <a:graphicData uri="http://schemas.openxmlformats.org/drawingml/2006/table">
            <a:tbl>
              <a:tblPr/>
              <a:tblGrid>
                <a:gridCol w="1129498"/>
                <a:gridCol w="3622876"/>
                <a:gridCol w="6782764"/>
              </a:tblGrid>
              <a:tr h="0">
                <a:tc>
                  <a:txBody>
                    <a:bodyPr/>
                    <a:lstStyle/>
                    <a:p>
                      <a:pPr>
                        <a:buNone/>
                      </a:pPr>
                      <a:r>
                        <a:rPr lang="zh-CN" altLang="en-US" sz="2000" dirty="0">
                          <a:latin typeface="Calibri" panose="020F0502020204030204" pitchFamily="34" charset="0"/>
                          <a:cs typeface="Calibri" panose="020F0502020204030204" pitchFamily="34" charset="0"/>
                        </a:rPr>
                        <a:t>选项</a:t>
                      </a:r>
                      <a:endParaRPr lang="zh-CN" altLang="en-US" sz="2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a:latin typeface="Calibri" panose="020F0502020204030204" pitchFamily="34" charset="0"/>
                          <a:cs typeface="Calibri" panose="020F0502020204030204" pitchFamily="34" charset="0"/>
                        </a:rPr>
                        <a:t>内容</a:t>
                      </a:r>
                      <a:endParaRPr lang="zh-CN" altLang="en-US" sz="200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a:latin typeface="Calibri" panose="020F0502020204030204" pitchFamily="34" charset="0"/>
                          <a:cs typeface="Calibri" panose="020F0502020204030204" pitchFamily="34" charset="0"/>
                        </a:rPr>
                        <a:t>为何不选</a:t>
                      </a:r>
                      <a:endParaRPr lang="zh-CN" altLang="en-US" sz="200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buNone/>
                      </a:pPr>
                      <a:r>
                        <a:rPr lang="en-GB" sz="2000" b="1">
                          <a:latin typeface="Calibri" panose="020F0502020204030204" pitchFamily="34" charset="0"/>
                          <a:cs typeface="Calibri" panose="020F0502020204030204" pitchFamily="34" charset="0"/>
                        </a:rPr>
                        <a:t>B</a:t>
                      </a:r>
                      <a:endParaRPr lang="en-GB" sz="200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2000" dirty="0">
                          <a:latin typeface="Calibri" panose="020F0502020204030204" pitchFamily="34" charset="0"/>
                          <a:cs typeface="Calibri" panose="020F0502020204030204" pitchFamily="34" charset="0"/>
                        </a:rPr>
                        <a:t>China has played a leading role in elderly care robots.</a:t>
                      </a:r>
                      <a:endParaRPr lang="en-GB" sz="2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dirty="0">
                          <a:latin typeface="Calibri" panose="020F0502020204030204" pitchFamily="34" charset="0"/>
                          <a:cs typeface="Calibri" panose="020F0502020204030204" pitchFamily="34" charset="0"/>
                        </a:rPr>
                        <a:t>全文未聚焦“养老机器人”，无对应内容，属于无中生有。</a:t>
                      </a:r>
                      <a:endParaRPr lang="zh-CN" altLang="en-US" sz="2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buNone/>
                      </a:pPr>
                      <a:r>
                        <a:rPr lang="en-GB" sz="2000" b="1">
                          <a:latin typeface="Calibri" panose="020F0502020204030204" pitchFamily="34" charset="0"/>
                          <a:cs typeface="Calibri" panose="020F0502020204030204" pitchFamily="34" charset="0"/>
                        </a:rPr>
                        <a:t>G</a:t>
                      </a:r>
                      <a:endParaRPr lang="en-GB" sz="200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2000" dirty="0">
                          <a:latin typeface="Calibri" panose="020F0502020204030204" pitchFamily="34" charset="0"/>
                          <a:cs typeface="Calibri" panose="020F0502020204030204" pitchFamily="34" charset="0"/>
                        </a:rPr>
                        <a:t>Meanwhile, the automotive industry is also experiencing a rapid AI-driven transformation.</a:t>
                      </a:r>
                      <a:endParaRPr lang="en-GB" sz="2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dirty="0">
                          <a:latin typeface="Calibri" panose="020F0502020204030204" pitchFamily="34" charset="0"/>
                          <a:cs typeface="Calibri" panose="020F0502020204030204" pitchFamily="34" charset="0"/>
                        </a:rPr>
                        <a:t>第三段已提及自动驾驶作为“</a:t>
                      </a:r>
                      <a:r>
                        <a:rPr lang="en-GB" sz="2000" dirty="0">
                          <a:latin typeface="Calibri" panose="020F0502020204030204" pitchFamily="34" charset="0"/>
                          <a:cs typeface="Calibri" panose="020F0502020204030204" pitchFamily="34" charset="0"/>
                        </a:rPr>
                        <a:t>another promising avenue”，</a:t>
                      </a:r>
                      <a:r>
                        <a:rPr lang="zh-CN" altLang="en-US" sz="2000" dirty="0">
                          <a:latin typeface="Calibri" panose="020F0502020204030204" pitchFamily="34" charset="0"/>
                          <a:cs typeface="Calibri" panose="020F0502020204030204" pitchFamily="34" charset="0"/>
                        </a:rPr>
                        <a:t>但这里是作为补充，不是插入到工业农业与家庭医疗之间的句子，放在此处会打乱段落内部结构。且原文第三段最后一句已带出自动驾驶，不需要再用 </a:t>
                      </a:r>
                      <a:r>
                        <a:rPr lang="en-GB" sz="2000" dirty="0">
                          <a:latin typeface="Calibri" panose="020F0502020204030204" pitchFamily="34" charset="0"/>
                          <a:cs typeface="Calibri" panose="020F0502020204030204" pitchFamily="34" charset="0"/>
                        </a:rPr>
                        <a:t>G </a:t>
                      </a:r>
                      <a:r>
                        <a:rPr lang="zh-CN" altLang="en-US" sz="2000" dirty="0">
                          <a:latin typeface="Calibri" panose="020F0502020204030204" pitchFamily="34" charset="0"/>
                          <a:cs typeface="Calibri" panose="020F0502020204030204" pitchFamily="34" charset="0"/>
                        </a:rPr>
                        <a:t>提前插入。</a:t>
                      </a:r>
                      <a:endParaRPr lang="zh-CN" altLang="en-US" sz="2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3" name="表格 2"/>
          <p:cNvGraphicFramePr>
            <a:graphicFrameLocks noGrp="1"/>
          </p:cNvGraphicFramePr>
          <p:nvPr/>
        </p:nvGraphicFramePr>
        <p:xfrm>
          <a:off x="213164" y="3218975"/>
          <a:ext cx="11535138" cy="3383280"/>
        </p:xfrm>
        <a:graphic>
          <a:graphicData uri="http://schemas.openxmlformats.org/drawingml/2006/table">
            <a:tbl>
              <a:tblPr/>
              <a:tblGrid>
                <a:gridCol w="1175798"/>
                <a:gridCol w="6018835"/>
                <a:gridCol w="4340505"/>
              </a:tblGrid>
              <a:tr h="0">
                <a:tc>
                  <a:txBody>
                    <a:bodyPr/>
                    <a:lstStyle/>
                    <a:p>
                      <a:pPr>
                        <a:buNone/>
                      </a:pPr>
                      <a:r>
                        <a:rPr lang="zh-CN" altLang="en-US" b="0" dirty="0">
                          <a:latin typeface="Calibri" panose="020F0502020204030204" pitchFamily="34" charset="0"/>
                          <a:cs typeface="Calibri" panose="020F0502020204030204" pitchFamily="34" charset="0"/>
                        </a:rPr>
                        <a:t>角度</a:t>
                      </a:r>
                      <a:endParaRPr lang="zh-CN" altLang="en-US" b="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b="0" dirty="0">
                          <a:latin typeface="Calibri" panose="020F0502020204030204" pitchFamily="34" charset="0"/>
                          <a:cs typeface="Calibri" panose="020F0502020204030204" pitchFamily="34" charset="0"/>
                        </a:rPr>
                        <a:t>作用</a:t>
                      </a:r>
                      <a:endParaRPr lang="zh-CN" altLang="en-US" b="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b="0">
                          <a:latin typeface="Calibri" panose="020F0502020204030204" pitchFamily="34" charset="0"/>
                          <a:cs typeface="Calibri" panose="020F0502020204030204" pitchFamily="34" charset="0"/>
                        </a:rPr>
                        <a:t>本题中的应用</a:t>
                      </a:r>
                      <a:endParaRPr lang="zh-CN" altLang="en-US" b="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buNone/>
                      </a:pPr>
                      <a:r>
                        <a:rPr lang="zh-CN" altLang="en-US" b="0" dirty="0">
                          <a:latin typeface="Calibri" panose="020F0502020204030204" pitchFamily="34" charset="0"/>
                          <a:cs typeface="Calibri" panose="020F0502020204030204" pitchFamily="34" charset="0"/>
                        </a:rPr>
                        <a:t>逻辑关系</a:t>
                      </a:r>
                      <a:endParaRPr lang="zh-CN" altLang="en-US" b="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b="0">
                          <a:latin typeface="Calibri" panose="020F0502020204030204" pitchFamily="34" charset="0"/>
                          <a:cs typeface="Calibri" panose="020F0502020204030204" pitchFamily="34" charset="0"/>
                        </a:rPr>
                        <a:t>判断句子在段落中的功能（总起、总结、递进、转折、举例）</a:t>
                      </a:r>
                      <a:endParaRPr lang="zh-CN" altLang="en-US" b="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US" altLang="zh-CN" b="0">
                          <a:latin typeface="Calibri" panose="020F0502020204030204" pitchFamily="34" charset="0"/>
                          <a:cs typeface="Calibri" panose="020F0502020204030204" pitchFamily="34" charset="0"/>
                        </a:rPr>
                        <a:t>36</a:t>
                      </a:r>
                      <a:r>
                        <a:rPr lang="zh-CN" altLang="en-US" b="0">
                          <a:latin typeface="Calibri" panose="020F0502020204030204" pitchFamily="34" charset="0"/>
                          <a:cs typeface="Calibri" panose="020F0502020204030204" pitchFamily="34" charset="0"/>
                        </a:rPr>
                        <a:t>总括前文，</a:t>
                      </a:r>
                      <a:r>
                        <a:rPr lang="en-US" altLang="zh-CN" b="0">
                          <a:latin typeface="Calibri" panose="020F0502020204030204" pitchFamily="34" charset="0"/>
                          <a:cs typeface="Calibri" panose="020F0502020204030204" pitchFamily="34" charset="0"/>
                        </a:rPr>
                        <a:t>37</a:t>
                      </a:r>
                      <a:r>
                        <a:rPr lang="zh-CN" altLang="en-US" b="0">
                          <a:latin typeface="Calibri" panose="020F0502020204030204" pitchFamily="34" charset="0"/>
                          <a:cs typeface="Calibri" panose="020F0502020204030204" pitchFamily="34" charset="0"/>
                        </a:rPr>
                        <a:t>承上启下，</a:t>
                      </a:r>
                      <a:r>
                        <a:rPr lang="en-US" altLang="zh-CN" b="0">
                          <a:latin typeface="Calibri" panose="020F0502020204030204" pitchFamily="34" charset="0"/>
                          <a:cs typeface="Calibri" panose="020F0502020204030204" pitchFamily="34" charset="0"/>
                        </a:rPr>
                        <a:t>38</a:t>
                      </a:r>
                      <a:r>
                        <a:rPr lang="zh-CN" altLang="en-US" b="0">
                          <a:latin typeface="Calibri" panose="020F0502020204030204" pitchFamily="34" charset="0"/>
                          <a:cs typeface="Calibri" panose="020F0502020204030204" pitchFamily="34" charset="0"/>
                        </a:rPr>
                        <a:t>递进补充，</a:t>
                      </a:r>
                      <a:r>
                        <a:rPr lang="en-US" altLang="zh-CN" b="0">
                          <a:latin typeface="Calibri" panose="020F0502020204030204" pitchFamily="34" charset="0"/>
                          <a:cs typeface="Calibri" panose="020F0502020204030204" pitchFamily="34" charset="0"/>
                        </a:rPr>
                        <a:t>39</a:t>
                      </a:r>
                      <a:r>
                        <a:rPr lang="zh-CN" altLang="en-US" b="0">
                          <a:latin typeface="Calibri" panose="020F0502020204030204" pitchFamily="34" charset="0"/>
                          <a:cs typeface="Calibri" panose="020F0502020204030204" pitchFamily="34" charset="0"/>
                        </a:rPr>
                        <a:t>举例总起，</a:t>
                      </a:r>
                      <a:r>
                        <a:rPr lang="en-US" altLang="zh-CN" b="0">
                          <a:latin typeface="Calibri" panose="020F0502020204030204" pitchFamily="34" charset="0"/>
                          <a:cs typeface="Calibri" panose="020F0502020204030204" pitchFamily="34" charset="0"/>
                        </a:rPr>
                        <a:t>40</a:t>
                      </a:r>
                      <a:r>
                        <a:rPr lang="zh-CN" altLang="en-US" b="0">
                          <a:latin typeface="Calibri" panose="020F0502020204030204" pitchFamily="34" charset="0"/>
                          <a:cs typeface="Calibri" panose="020F0502020204030204" pitchFamily="34" charset="0"/>
                        </a:rPr>
                        <a:t>总起后文</a:t>
                      </a:r>
                      <a:endParaRPr lang="zh-CN" altLang="en-US" b="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buNone/>
                      </a:pPr>
                      <a:r>
                        <a:rPr lang="zh-CN" altLang="en-US" b="0" dirty="0">
                          <a:latin typeface="Calibri" panose="020F0502020204030204" pitchFamily="34" charset="0"/>
                          <a:cs typeface="Calibri" panose="020F0502020204030204" pitchFamily="34" charset="0"/>
                        </a:rPr>
                        <a:t>指代衔接</a:t>
                      </a:r>
                      <a:endParaRPr lang="zh-CN" altLang="en-US" b="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b="0" dirty="0">
                          <a:latin typeface="Calibri" panose="020F0502020204030204" pitchFamily="34" charset="0"/>
                          <a:cs typeface="Calibri" panose="020F0502020204030204" pitchFamily="34" charset="0"/>
                        </a:rPr>
                        <a:t>找代词（</a:t>
                      </a:r>
                      <a:r>
                        <a:rPr lang="en-GB" b="0" dirty="0">
                          <a:latin typeface="Calibri" panose="020F0502020204030204" pitchFamily="34" charset="0"/>
                          <a:cs typeface="Calibri" panose="020F0502020204030204" pitchFamily="34" charset="0"/>
                        </a:rPr>
                        <a:t>this, these, it, such）</a:t>
                      </a:r>
                      <a:r>
                        <a:rPr lang="zh-CN" altLang="en-US" b="0" dirty="0">
                          <a:latin typeface="Calibri" panose="020F0502020204030204" pitchFamily="34" charset="0"/>
                          <a:cs typeface="Calibri" panose="020F0502020204030204" pitchFamily="34" charset="0"/>
                        </a:rPr>
                        <a:t>的指代对象</a:t>
                      </a:r>
                      <a:endParaRPr lang="zh-CN" altLang="en-US" b="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b="0">
                          <a:latin typeface="Calibri" panose="020F0502020204030204" pitchFamily="34" charset="0"/>
                          <a:cs typeface="Calibri" panose="020F0502020204030204" pitchFamily="34" charset="0"/>
                        </a:rPr>
                        <a:t>these robots（36），this area（37），it（38），this innovative solution（39），it（40）</a:t>
                      </a:r>
                      <a:endParaRPr lang="en-GB" b="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buNone/>
                      </a:pPr>
                      <a:r>
                        <a:rPr lang="zh-CN" altLang="en-US" b="0">
                          <a:latin typeface="Calibri" panose="020F0502020204030204" pitchFamily="34" charset="0"/>
                          <a:cs typeface="Calibri" panose="020F0502020204030204" pitchFamily="34" charset="0"/>
                        </a:rPr>
                        <a:t>词义复现</a:t>
                      </a:r>
                      <a:endParaRPr lang="zh-CN" altLang="en-US" b="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b="0" dirty="0">
                          <a:latin typeface="Calibri" panose="020F0502020204030204" pitchFamily="34" charset="0"/>
                          <a:cs typeface="Calibri" panose="020F0502020204030204" pitchFamily="34" charset="0"/>
                        </a:rPr>
                        <a:t>找同义词、近义词、上下义词、专有名词重复</a:t>
                      </a:r>
                      <a:endParaRPr lang="zh-CN" altLang="en-US" b="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b="0" dirty="0">
                          <a:latin typeface="Calibri" panose="020F0502020204030204" pitchFamily="34" charset="0"/>
                          <a:cs typeface="Calibri" panose="020F0502020204030204" pitchFamily="34" charset="0"/>
                        </a:rPr>
                        <a:t>domestic ↔ everyday life（36），embedded AI ↔ this area（37），efficiency ↔ reduce costs（38），groundbreaking ↔ world’s first（39），autonomous ↔ autonomously（40）</a:t>
                      </a:r>
                      <a:endParaRPr lang="en-GB" b="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0" name="文本框 9"/>
          <p:cNvSpPr txBox="1"/>
          <p:nvPr/>
        </p:nvSpPr>
        <p:spPr>
          <a:xfrm>
            <a:off x="101279" y="2709588"/>
            <a:ext cx="3174356" cy="400110"/>
          </a:xfrm>
          <a:prstGeom prst="rect">
            <a:avLst/>
          </a:prstGeom>
          <a:noFill/>
        </p:spPr>
        <p:txBody>
          <a:bodyPr wrap="square">
            <a:spAutoFit/>
          </a:bodyPr>
          <a:lstStyle/>
          <a:p>
            <a:pPr>
              <a:buNone/>
            </a:pPr>
            <a:r>
              <a:rPr lang="zh-CN" altLang="en-US" sz="2000" b="1" dirty="0"/>
              <a:t>总结：解题要点</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par>
                                <p:cTn id="13" presetID="5" presetClass="entr" presetSubtype="1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heckerboard(across)">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l="11036" t="218" r="70827" b="86179"/>
          <a:stretch>
            <a:fillRect/>
          </a:stretch>
        </p:blipFill>
        <p:spPr>
          <a:xfrm>
            <a:off x="5574765" y="5762850"/>
            <a:ext cx="932898" cy="932898"/>
          </a:xfrm>
          <a:custGeom>
            <a:avLst/>
            <a:gdLst>
              <a:gd name="csX0" fmla="*/ 466449 w 932898"/>
              <a:gd name="csY0" fmla="*/ 0 h 932898"/>
              <a:gd name="csX1" fmla="*/ 932898 w 932898"/>
              <a:gd name="csY1" fmla="*/ 466449 h 932898"/>
              <a:gd name="csX2" fmla="*/ 466449 w 932898"/>
              <a:gd name="csY2" fmla="*/ 932898 h 932898"/>
              <a:gd name="csX3" fmla="*/ 0 w 932898"/>
              <a:gd name="csY3" fmla="*/ 466449 h 932898"/>
              <a:gd name="csX4" fmla="*/ 466449 w 932898"/>
              <a:gd name="csY4" fmla="*/ 0 h 932898"/>
            </a:gdLst>
            <a:ahLst/>
            <a:cxnLst>
              <a:cxn ang="0">
                <a:pos x="csX0" y="csY0"/>
              </a:cxn>
              <a:cxn ang="0">
                <a:pos x="csX1" y="csY1"/>
              </a:cxn>
              <a:cxn ang="0">
                <a:pos x="csX2" y="csY2"/>
              </a:cxn>
              <a:cxn ang="0">
                <a:pos x="csX3" y="csY3"/>
              </a:cxn>
              <a:cxn ang="0">
                <a:pos x="csX4" y="csY4"/>
              </a:cxn>
            </a:cxnLst>
            <a:rect l="l" t="t" r="r" b="b"/>
            <a:pathLst>
              <a:path w="932898" h="932898">
                <a:moveTo>
                  <a:pt x="466449" y="0"/>
                </a:moveTo>
                <a:cubicBezTo>
                  <a:pt x="724062" y="0"/>
                  <a:pt x="932898" y="208836"/>
                  <a:pt x="932898" y="466449"/>
                </a:cubicBezTo>
                <a:cubicBezTo>
                  <a:pt x="932898" y="724062"/>
                  <a:pt x="724062" y="932898"/>
                  <a:pt x="466449" y="932898"/>
                </a:cubicBezTo>
                <a:cubicBezTo>
                  <a:pt x="208836" y="932898"/>
                  <a:pt x="0" y="724062"/>
                  <a:pt x="0" y="466449"/>
                </a:cubicBezTo>
                <a:cubicBezTo>
                  <a:pt x="0" y="208836"/>
                  <a:pt x="208836" y="0"/>
                  <a:pt x="466449" y="0"/>
                </a:cubicBezTo>
                <a:close/>
              </a:path>
            </a:pathLst>
          </a:custGeom>
        </p:spPr>
      </p:pic>
      <p:pic>
        <p:nvPicPr>
          <p:cNvPr id="75" name="图片 74"/>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67692" t="1804" r="14171" b="84593"/>
          <a:stretch>
            <a:fillRect/>
          </a:stretch>
        </p:blipFill>
        <p:spPr>
          <a:xfrm>
            <a:off x="10327326" y="5108008"/>
            <a:ext cx="618399" cy="618399"/>
          </a:xfrm>
          <a:custGeom>
            <a:avLst/>
            <a:gdLst>
              <a:gd name="csX0" fmla="*/ 466449 w 932898"/>
              <a:gd name="csY0" fmla="*/ 0 h 932898"/>
              <a:gd name="csX1" fmla="*/ 932898 w 932898"/>
              <a:gd name="csY1" fmla="*/ 466449 h 932898"/>
              <a:gd name="csX2" fmla="*/ 466449 w 932898"/>
              <a:gd name="csY2" fmla="*/ 932898 h 932898"/>
              <a:gd name="csX3" fmla="*/ 0 w 932898"/>
              <a:gd name="csY3" fmla="*/ 466449 h 932898"/>
              <a:gd name="csX4" fmla="*/ 466449 w 932898"/>
              <a:gd name="csY4" fmla="*/ 0 h 932898"/>
            </a:gdLst>
            <a:ahLst/>
            <a:cxnLst>
              <a:cxn ang="0">
                <a:pos x="csX0" y="csY0"/>
              </a:cxn>
              <a:cxn ang="0">
                <a:pos x="csX1" y="csY1"/>
              </a:cxn>
              <a:cxn ang="0">
                <a:pos x="csX2" y="csY2"/>
              </a:cxn>
              <a:cxn ang="0">
                <a:pos x="csX3" y="csY3"/>
              </a:cxn>
              <a:cxn ang="0">
                <a:pos x="csX4" y="csY4"/>
              </a:cxn>
            </a:cxnLst>
            <a:rect l="l" t="t" r="r" b="b"/>
            <a:pathLst>
              <a:path w="932898" h="932898">
                <a:moveTo>
                  <a:pt x="466449" y="0"/>
                </a:moveTo>
                <a:cubicBezTo>
                  <a:pt x="724062" y="0"/>
                  <a:pt x="932898" y="208836"/>
                  <a:pt x="932898" y="466449"/>
                </a:cubicBezTo>
                <a:cubicBezTo>
                  <a:pt x="932898" y="724062"/>
                  <a:pt x="724062" y="932898"/>
                  <a:pt x="466449" y="932898"/>
                </a:cubicBezTo>
                <a:cubicBezTo>
                  <a:pt x="208836" y="932898"/>
                  <a:pt x="0" y="724062"/>
                  <a:pt x="0" y="466449"/>
                </a:cubicBezTo>
                <a:cubicBezTo>
                  <a:pt x="0" y="208836"/>
                  <a:pt x="208836" y="0"/>
                  <a:pt x="466449" y="0"/>
                </a:cubicBezTo>
                <a:close/>
              </a:path>
            </a:pathLst>
          </a:custGeom>
        </p:spPr>
      </p:pic>
      <p:pic>
        <p:nvPicPr>
          <p:cNvPr id="77" name="图片 76"/>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51734" t="3351" r="33409" b="85507"/>
          <a:stretch>
            <a:fillRect/>
          </a:stretch>
        </p:blipFill>
        <p:spPr>
          <a:xfrm>
            <a:off x="10254456" y="3154881"/>
            <a:ext cx="764140" cy="764140"/>
          </a:xfrm>
          <a:custGeom>
            <a:avLst/>
            <a:gdLst>
              <a:gd name="csX0" fmla="*/ 382070 w 764140"/>
              <a:gd name="csY0" fmla="*/ 0 h 764140"/>
              <a:gd name="csX1" fmla="*/ 764140 w 764140"/>
              <a:gd name="csY1" fmla="*/ 382070 h 764140"/>
              <a:gd name="csX2" fmla="*/ 382070 w 764140"/>
              <a:gd name="csY2" fmla="*/ 764140 h 764140"/>
              <a:gd name="csX3" fmla="*/ 0 w 764140"/>
              <a:gd name="csY3" fmla="*/ 382070 h 764140"/>
              <a:gd name="csX4" fmla="*/ 382070 w 764140"/>
              <a:gd name="csY4" fmla="*/ 0 h 764140"/>
            </a:gdLst>
            <a:ahLst/>
            <a:cxnLst>
              <a:cxn ang="0">
                <a:pos x="csX0" y="csY0"/>
              </a:cxn>
              <a:cxn ang="0">
                <a:pos x="csX1" y="csY1"/>
              </a:cxn>
              <a:cxn ang="0">
                <a:pos x="csX2" y="csY2"/>
              </a:cxn>
              <a:cxn ang="0">
                <a:pos x="csX3" y="csY3"/>
              </a:cxn>
              <a:cxn ang="0">
                <a:pos x="csX4" y="csY4"/>
              </a:cxn>
            </a:cxnLst>
            <a:rect l="l" t="t" r="r" b="b"/>
            <a:pathLst>
              <a:path w="764140" h="764140">
                <a:moveTo>
                  <a:pt x="382070" y="0"/>
                </a:moveTo>
                <a:cubicBezTo>
                  <a:pt x="593081" y="0"/>
                  <a:pt x="764140" y="171059"/>
                  <a:pt x="764140" y="382070"/>
                </a:cubicBezTo>
                <a:cubicBezTo>
                  <a:pt x="764140" y="593081"/>
                  <a:pt x="593081" y="764140"/>
                  <a:pt x="382070" y="764140"/>
                </a:cubicBezTo>
                <a:cubicBezTo>
                  <a:pt x="171059" y="764140"/>
                  <a:pt x="0" y="593081"/>
                  <a:pt x="0" y="382070"/>
                </a:cubicBezTo>
                <a:cubicBezTo>
                  <a:pt x="0" y="171059"/>
                  <a:pt x="171059" y="0"/>
                  <a:pt x="382070" y="0"/>
                </a:cubicBezTo>
                <a:close/>
              </a:path>
            </a:pathLst>
          </a:custGeom>
        </p:spPr>
      </p:pic>
      <p:pic>
        <p:nvPicPr>
          <p:cNvPr id="81" name="图片 80"/>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00000" t="12670" r="-686" b="82711"/>
          <a:stretch>
            <a:fillRect/>
          </a:stretch>
        </p:blipFill>
        <p:spPr>
          <a:xfrm>
            <a:off x="9814893" y="1510635"/>
            <a:ext cx="35269" cy="316760"/>
          </a:xfrm>
          <a:custGeom>
            <a:avLst/>
            <a:gdLst>
              <a:gd name="csX0" fmla="*/ 0 w 35269"/>
              <a:gd name="csY0" fmla="*/ 0 h 316760"/>
              <a:gd name="csX1" fmla="*/ 5244 w 35269"/>
              <a:gd name="csY1" fmla="*/ 9661 h 316760"/>
              <a:gd name="csX2" fmla="*/ 35269 w 35269"/>
              <a:gd name="csY2" fmla="*/ 158380 h 316760"/>
              <a:gd name="csX3" fmla="*/ 5244 w 35269"/>
              <a:gd name="csY3" fmla="*/ 307099 h 316760"/>
              <a:gd name="csX4" fmla="*/ 0 w 35269"/>
              <a:gd name="csY4" fmla="*/ 316760 h 316760"/>
              <a:gd name="csX5" fmla="*/ 0 w 35269"/>
              <a:gd name="csY5" fmla="*/ 0 h 316760"/>
            </a:gdLst>
            <a:ahLst/>
            <a:cxnLst>
              <a:cxn ang="0">
                <a:pos x="csX0" y="csY0"/>
              </a:cxn>
              <a:cxn ang="0">
                <a:pos x="csX1" y="csY1"/>
              </a:cxn>
              <a:cxn ang="0">
                <a:pos x="csX2" y="csY2"/>
              </a:cxn>
              <a:cxn ang="0">
                <a:pos x="csX3" y="csY3"/>
              </a:cxn>
              <a:cxn ang="0">
                <a:pos x="csX4" y="csY4"/>
              </a:cxn>
              <a:cxn ang="0">
                <a:pos x="csX5" y="csY5"/>
              </a:cxn>
            </a:cxnLst>
            <a:rect l="l" t="t" r="r" b="b"/>
            <a:pathLst>
              <a:path w="35269" h="316760">
                <a:moveTo>
                  <a:pt x="0" y="0"/>
                </a:moveTo>
                <a:lnTo>
                  <a:pt x="5244" y="9661"/>
                </a:lnTo>
                <a:cubicBezTo>
                  <a:pt x="24578" y="55372"/>
                  <a:pt x="35269" y="105627"/>
                  <a:pt x="35269" y="158380"/>
                </a:cubicBezTo>
                <a:cubicBezTo>
                  <a:pt x="35269" y="211133"/>
                  <a:pt x="24578" y="261389"/>
                  <a:pt x="5244" y="307099"/>
                </a:cubicBezTo>
                <a:lnTo>
                  <a:pt x="0" y="316760"/>
                </a:lnTo>
                <a:lnTo>
                  <a:pt x="0" y="0"/>
                </a:lnTo>
                <a:close/>
              </a:path>
            </a:pathLst>
          </a:cu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1018" y="193963"/>
            <a:ext cx="5430982" cy="7204364"/>
          </a:xfrm>
          <a:prstGeom prst="rect">
            <a:avLst/>
          </a:prstGeom>
        </p:spPr>
      </p:pic>
      <p:sp>
        <p:nvSpPr>
          <p:cNvPr id="10" name="文本框 9"/>
          <p:cNvSpPr txBox="1"/>
          <p:nvPr/>
        </p:nvSpPr>
        <p:spPr>
          <a:xfrm>
            <a:off x="99936" y="2659788"/>
            <a:ext cx="6661081" cy="2677656"/>
          </a:xfrm>
          <a:prstGeom prst="rect">
            <a:avLst/>
          </a:prstGeom>
          <a:solidFill>
            <a:schemeClr val="bg1"/>
          </a:solidFill>
        </p:spPr>
        <p:txBody>
          <a:bodyPr wrap="square">
            <a:spAutoFit/>
          </a:bodyPr>
          <a:lstStyle/>
          <a:p>
            <a:pPr algn="just"/>
            <a:r>
              <a:rPr lang="en-GB" altLang="zh-CN" sz="2400" dirty="0">
                <a:latin typeface="Calibri" panose="020F0502020204030204" pitchFamily="34" charset="0"/>
                <a:cs typeface="Calibri" panose="020F0502020204030204" pitchFamily="34" charset="0"/>
              </a:rPr>
              <a:t>The main idea of the passage is: </a:t>
            </a:r>
            <a:r>
              <a:rPr lang="en-GB" altLang="zh-CN" sz="2400" b="1" dirty="0">
                <a:latin typeface="Calibri" panose="020F0502020204030204" pitchFamily="34" charset="0"/>
                <a:cs typeface="Calibri" panose="020F0502020204030204" pitchFamily="34" charset="0"/>
              </a:rPr>
              <a:t>Roger McElroy, a devoted stepfather, inspired his stepdaughter Brooke Johnson with unwavering faith and love to pursue her dream. After his death, Brooke honored him by becoming the first woman to skateboard across the United States, embodying the hope and resilience he had instilled in her.</a:t>
            </a:r>
            <a:endParaRPr lang="zh-CN" altLang="en-US" sz="2400" dirty="0">
              <a:latin typeface="Calibri" panose="020F0502020204030204" pitchFamily="34" charset="0"/>
              <a:cs typeface="Calibri" panose="020F0502020204030204"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t>Cloze test </a:t>
            </a:r>
            <a:endParaRPr lang="zh-CN" altLang="en-US" dirty="0"/>
          </a:p>
        </p:txBody>
      </p:sp>
      <p:sp>
        <p:nvSpPr>
          <p:cNvPr id="4" name="文本框 3"/>
          <p:cNvSpPr txBox="1"/>
          <p:nvPr/>
        </p:nvSpPr>
        <p:spPr>
          <a:xfrm>
            <a:off x="346364" y="1235424"/>
            <a:ext cx="4516581" cy="4893647"/>
          </a:xfrm>
          <a:prstGeom prst="rect">
            <a:avLst/>
          </a:prstGeom>
          <a:noFill/>
        </p:spPr>
        <p:txBody>
          <a:bodyPr wrap="square">
            <a:spAutoFit/>
          </a:bodyPr>
          <a:lstStyle/>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saw</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certainly didn’t apply to sb</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make a point of doing </a:t>
            </a:r>
            <a:r>
              <a:rPr lang="en-GB" altLang="zh-CN" sz="2400" b="1" dirty="0" err="1">
                <a:latin typeface="Calibri" panose="020F0502020204030204" pitchFamily="34" charset="0"/>
                <a:cs typeface="Calibri" panose="020F0502020204030204" pitchFamily="34" charset="0"/>
              </a:rPr>
              <a:t>sth</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throw screwballs at sb</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pick sb up</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get through (</a:t>
            </a:r>
            <a:r>
              <a:rPr lang="en-GB" altLang="zh-CN" sz="2400" b="1" dirty="0" err="1">
                <a:latin typeface="Calibri" panose="020F0502020204030204" pitchFamily="34" charset="0"/>
                <a:cs typeface="Calibri" panose="020F0502020204030204" pitchFamily="34" charset="0"/>
              </a:rPr>
              <a:t>sth</a:t>
            </a:r>
            <a:r>
              <a:rPr lang="en-GB" altLang="zh-CN" sz="2400" b="1" dirty="0">
                <a:latin typeface="Calibri" panose="020F0502020204030204" pitchFamily="34" charset="0"/>
                <a:cs typeface="Calibri" panose="020F0502020204030204" pitchFamily="34" charset="0"/>
              </a:rPr>
              <a:t>)</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pull it off</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have faith in sb</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hold one’s ashes</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ride with sb</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quadriplegic</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locket</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endParaRPr lang="zh-CN" altLang="en-US" sz="2400" dirty="0">
              <a:latin typeface="Calibri" panose="020F0502020204030204" pitchFamily="34" charset="0"/>
              <a:cs typeface="Calibri" panose="020F0502020204030204" pitchFamily="34" charset="0"/>
            </a:endParaRPr>
          </a:p>
        </p:txBody>
      </p:sp>
      <p:sp>
        <p:nvSpPr>
          <p:cNvPr id="7" name="文本框 6"/>
          <p:cNvSpPr txBox="1"/>
          <p:nvPr/>
        </p:nvSpPr>
        <p:spPr>
          <a:xfrm>
            <a:off x="4530436" y="1210084"/>
            <a:ext cx="6206836" cy="4524315"/>
          </a:xfrm>
          <a:prstGeom prst="rect">
            <a:avLst/>
          </a:prstGeom>
          <a:noFill/>
        </p:spPr>
        <p:txBody>
          <a:bodyPr wrap="square">
            <a:spAutoFit/>
          </a:bodyPr>
          <a:lstStyle/>
          <a:p>
            <a:pPr marL="342900" indent="-342900">
              <a:buFont typeface="+mj-lt"/>
              <a:buAutoNum type="arabicPeriod"/>
            </a:pPr>
            <a:r>
              <a:rPr lang="zh-CN" altLang="en-US" sz="2400" b="1" dirty="0">
                <a:latin typeface="仿宋" panose="02010609060101010101" pitchFamily="49" charset="-122"/>
                <a:ea typeface="仿宋" panose="02010609060101010101" pitchFamily="49" charset="-122"/>
              </a:rPr>
              <a:t>谚语，格言，老话</a:t>
            </a:r>
            <a:endParaRPr lang="zh-CN" altLang="en-US" sz="2400" b="1" dirty="0">
              <a:latin typeface="仿宋" panose="02010609060101010101" pitchFamily="49" charset="-122"/>
              <a:ea typeface="仿宋" panose="02010609060101010101" pitchFamily="49" charset="-122"/>
            </a:endParaRPr>
          </a:p>
          <a:p>
            <a:pPr marL="342900" indent="-342900">
              <a:buFont typeface="+mj-lt"/>
              <a:buAutoNum type="arabicPeriod"/>
            </a:pPr>
            <a:r>
              <a:rPr lang="zh-CN" altLang="en-US" sz="2400" b="1" dirty="0">
                <a:latin typeface="仿宋" panose="02010609060101010101" pitchFamily="49" charset="-122"/>
                <a:ea typeface="仿宋" panose="02010609060101010101" pitchFamily="49" charset="-122"/>
              </a:rPr>
              <a:t>绝对不适用于某人</a:t>
            </a:r>
            <a:endParaRPr lang="zh-CN" altLang="en-US" sz="2400" b="1" dirty="0">
              <a:latin typeface="仿宋" panose="02010609060101010101" pitchFamily="49" charset="-122"/>
              <a:ea typeface="仿宋" panose="02010609060101010101" pitchFamily="49" charset="-122"/>
            </a:endParaRPr>
          </a:p>
          <a:p>
            <a:pPr marL="342900" indent="-342900">
              <a:buFont typeface="+mj-lt"/>
              <a:buAutoNum type="arabicPeriod"/>
            </a:pPr>
            <a:r>
              <a:rPr lang="zh-CN" altLang="en-US" sz="2400" b="1" dirty="0">
                <a:latin typeface="仿宋" panose="02010609060101010101" pitchFamily="49" charset="-122"/>
                <a:ea typeface="仿宋" panose="02010609060101010101" pitchFamily="49" charset="-122"/>
              </a:rPr>
              <a:t>特意做某事，重视做某事</a:t>
            </a:r>
            <a:endParaRPr lang="zh-CN" altLang="en-US" sz="2400" b="1" dirty="0">
              <a:latin typeface="仿宋" panose="02010609060101010101" pitchFamily="49" charset="-122"/>
              <a:ea typeface="仿宋" panose="02010609060101010101" pitchFamily="49" charset="-122"/>
            </a:endParaRPr>
          </a:p>
          <a:p>
            <a:pPr marL="342900" indent="-342900">
              <a:buFont typeface="+mj-lt"/>
              <a:buAutoNum type="arabicPeriod"/>
            </a:pPr>
            <a:r>
              <a:rPr lang="zh-CN" altLang="en-US" sz="2400" b="1" dirty="0">
                <a:latin typeface="仿宋" panose="02010609060101010101" pitchFamily="49" charset="-122"/>
                <a:ea typeface="仿宋" panose="02010609060101010101" pitchFamily="49" charset="-122"/>
              </a:rPr>
              <a:t>给某人出难题，让某人遭遇意外</a:t>
            </a:r>
            <a:endParaRPr lang="zh-CN" altLang="en-US" sz="2400" b="1" dirty="0">
              <a:latin typeface="仿宋" panose="02010609060101010101" pitchFamily="49" charset="-122"/>
              <a:ea typeface="仿宋" panose="02010609060101010101" pitchFamily="49" charset="-122"/>
            </a:endParaRPr>
          </a:p>
          <a:p>
            <a:pPr marL="342900" indent="-342900">
              <a:buFont typeface="+mj-lt"/>
              <a:buAutoNum type="arabicPeriod"/>
            </a:pPr>
            <a:r>
              <a:rPr lang="zh-CN" altLang="en-US" sz="2400" b="1" dirty="0">
                <a:latin typeface="仿宋" panose="02010609060101010101" pitchFamily="49" charset="-122"/>
                <a:ea typeface="仿宋" panose="02010609060101010101" pitchFamily="49" charset="-122"/>
              </a:rPr>
              <a:t>扶起某人，（在困境中）帮助某人</a:t>
            </a:r>
            <a:endParaRPr lang="zh-CN" altLang="en-US" sz="2400" b="1" dirty="0">
              <a:latin typeface="仿宋" panose="02010609060101010101" pitchFamily="49" charset="-122"/>
              <a:ea typeface="仿宋" panose="02010609060101010101" pitchFamily="49" charset="-122"/>
            </a:endParaRPr>
          </a:p>
          <a:p>
            <a:pPr marL="342900" indent="-342900">
              <a:buFont typeface="+mj-lt"/>
              <a:buAutoNum type="arabicPeriod"/>
            </a:pPr>
            <a:r>
              <a:rPr lang="zh-CN" altLang="en-US" sz="2400" b="1" dirty="0">
                <a:latin typeface="仿宋" panose="02010609060101010101" pitchFamily="49" charset="-122"/>
                <a:ea typeface="仿宋" panose="02010609060101010101" pitchFamily="49" charset="-122"/>
              </a:rPr>
              <a:t>渡过（难关），熬过</a:t>
            </a:r>
            <a:endParaRPr lang="zh-CN" altLang="en-US" sz="2400" b="1" dirty="0">
              <a:latin typeface="仿宋" panose="02010609060101010101" pitchFamily="49" charset="-122"/>
              <a:ea typeface="仿宋" panose="02010609060101010101" pitchFamily="49" charset="-122"/>
            </a:endParaRPr>
          </a:p>
          <a:p>
            <a:pPr marL="342900" indent="-342900">
              <a:buFont typeface="+mj-lt"/>
              <a:buAutoNum type="arabicPeriod"/>
            </a:pPr>
            <a:r>
              <a:rPr lang="zh-CN" altLang="en-US" sz="2400" b="1" dirty="0">
                <a:latin typeface="仿宋" panose="02010609060101010101" pitchFamily="49" charset="-122"/>
                <a:ea typeface="仿宋" panose="02010609060101010101" pitchFamily="49" charset="-122"/>
              </a:rPr>
              <a:t>成功做成（困难的事）</a:t>
            </a:r>
            <a:endParaRPr lang="zh-CN" altLang="en-US" sz="2400" b="1" dirty="0">
              <a:latin typeface="仿宋" panose="02010609060101010101" pitchFamily="49" charset="-122"/>
              <a:ea typeface="仿宋" panose="02010609060101010101" pitchFamily="49" charset="-122"/>
            </a:endParaRPr>
          </a:p>
          <a:p>
            <a:pPr marL="342900" indent="-342900">
              <a:buFont typeface="+mj-lt"/>
              <a:buAutoNum type="arabicPeriod"/>
            </a:pPr>
            <a:r>
              <a:rPr lang="zh-CN" altLang="en-US" sz="2400" b="1" dirty="0">
                <a:latin typeface="仿宋" panose="02010609060101010101" pitchFamily="49" charset="-122"/>
                <a:ea typeface="仿宋" panose="02010609060101010101" pitchFamily="49" charset="-122"/>
              </a:rPr>
              <a:t>对某人有信心，信任某人</a:t>
            </a:r>
            <a:endParaRPr lang="zh-CN" altLang="en-US" sz="2400" b="1" dirty="0">
              <a:latin typeface="仿宋" panose="02010609060101010101" pitchFamily="49" charset="-122"/>
              <a:ea typeface="仿宋" panose="02010609060101010101" pitchFamily="49" charset="-122"/>
            </a:endParaRPr>
          </a:p>
          <a:p>
            <a:pPr marL="342900" indent="-342900">
              <a:buFont typeface="+mj-lt"/>
              <a:buAutoNum type="arabicPeriod"/>
            </a:pPr>
            <a:r>
              <a:rPr lang="zh-CN" altLang="en-US" sz="2400" b="1" dirty="0">
                <a:latin typeface="仿宋" panose="02010609060101010101" pitchFamily="49" charset="-122"/>
                <a:ea typeface="仿宋" panose="02010609060101010101" pitchFamily="49" charset="-122"/>
              </a:rPr>
              <a:t>存放某人的骨灰</a:t>
            </a:r>
            <a:endParaRPr lang="zh-CN" altLang="en-US" sz="2400" b="1" dirty="0">
              <a:latin typeface="仿宋" panose="02010609060101010101" pitchFamily="49" charset="-122"/>
              <a:ea typeface="仿宋" panose="02010609060101010101" pitchFamily="49" charset="-122"/>
            </a:endParaRPr>
          </a:p>
          <a:p>
            <a:pPr marL="342900" indent="-342900">
              <a:buFont typeface="+mj-lt"/>
              <a:buAutoNum type="arabicPeriod"/>
            </a:pPr>
            <a:r>
              <a:rPr lang="zh-CN" altLang="en-US" sz="2400" b="1" dirty="0">
                <a:latin typeface="仿宋" panose="02010609060101010101" pitchFamily="49" charset="-122"/>
                <a:ea typeface="仿宋" panose="02010609060101010101" pitchFamily="49" charset="-122"/>
              </a:rPr>
              <a:t>与某人同行（常指精神上的陪伴）</a:t>
            </a:r>
            <a:endParaRPr lang="zh-CN" altLang="en-US" sz="2400" b="1" dirty="0">
              <a:latin typeface="仿宋" panose="02010609060101010101" pitchFamily="49" charset="-122"/>
              <a:ea typeface="仿宋" panose="02010609060101010101" pitchFamily="49" charset="-122"/>
            </a:endParaRPr>
          </a:p>
          <a:p>
            <a:pPr marL="342900" indent="-342900">
              <a:buFont typeface="+mj-lt"/>
              <a:buAutoNum type="arabicPeriod"/>
            </a:pPr>
            <a:r>
              <a:rPr lang="zh-CN" altLang="en-US" sz="2400" b="1" dirty="0">
                <a:latin typeface="仿宋" panose="02010609060101010101" pitchFamily="49" charset="-122"/>
                <a:ea typeface="仿宋" panose="02010609060101010101" pitchFamily="49" charset="-122"/>
              </a:rPr>
              <a:t>四肢瘫痪者</a:t>
            </a:r>
            <a:endParaRPr lang="zh-CN" altLang="en-US" sz="2400" b="1" dirty="0">
              <a:latin typeface="仿宋" panose="02010609060101010101" pitchFamily="49" charset="-122"/>
              <a:ea typeface="仿宋" panose="02010609060101010101" pitchFamily="49" charset="-122"/>
            </a:endParaRPr>
          </a:p>
          <a:p>
            <a:pPr marL="342900" indent="-342900">
              <a:buFont typeface="+mj-lt"/>
              <a:buAutoNum type="arabicPeriod"/>
            </a:pPr>
            <a:r>
              <a:rPr lang="zh-CN" altLang="en-US" sz="2400" b="1" dirty="0">
                <a:latin typeface="仿宋" panose="02010609060101010101" pitchFamily="49" charset="-122"/>
                <a:ea typeface="仿宋" panose="02010609060101010101" pitchFamily="49" charset="-122"/>
              </a:rPr>
              <a:t>吊坠盒，项链坠（常用来放照片或纪念物）</a:t>
            </a:r>
            <a:endParaRPr lang="zh-CN" altLang="en-US" sz="2400" b="1"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heckerboard(across)">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checkerboard(across)">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checkerboard(across)">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checkerboard(across)">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checkerboard(across)">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checkerboard(across)">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checkerboard(across)">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checkerboard(across)">
                                      <p:cBhvr>
                                        <p:cTn id="42" dur="500"/>
                                        <p:tgtEl>
                                          <p:spTgt spid="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7">
                                            <p:txEl>
                                              <p:pRg st="8" end="8"/>
                                            </p:txEl>
                                          </p:spTgt>
                                        </p:tgtEl>
                                        <p:attrNameLst>
                                          <p:attrName>style.visibility</p:attrName>
                                        </p:attrNameLst>
                                      </p:cBhvr>
                                      <p:to>
                                        <p:strVal val="visible"/>
                                      </p:to>
                                    </p:set>
                                    <p:animEffect transition="in" filter="checkerboard(across)">
                                      <p:cBhvr>
                                        <p:cTn id="47" dur="500"/>
                                        <p:tgtEl>
                                          <p:spTgt spid="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7">
                                            <p:txEl>
                                              <p:pRg st="9" end="9"/>
                                            </p:txEl>
                                          </p:spTgt>
                                        </p:tgtEl>
                                        <p:attrNameLst>
                                          <p:attrName>style.visibility</p:attrName>
                                        </p:attrNameLst>
                                      </p:cBhvr>
                                      <p:to>
                                        <p:strVal val="visible"/>
                                      </p:to>
                                    </p:set>
                                    <p:animEffect transition="in" filter="checkerboard(across)">
                                      <p:cBhvr>
                                        <p:cTn id="52" dur="500"/>
                                        <p:tgtEl>
                                          <p:spTgt spid="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7">
                                            <p:txEl>
                                              <p:pRg st="10" end="10"/>
                                            </p:txEl>
                                          </p:spTgt>
                                        </p:tgtEl>
                                        <p:attrNameLst>
                                          <p:attrName>style.visibility</p:attrName>
                                        </p:attrNameLst>
                                      </p:cBhvr>
                                      <p:to>
                                        <p:strVal val="visible"/>
                                      </p:to>
                                    </p:set>
                                    <p:animEffect transition="in" filter="checkerboard(across)">
                                      <p:cBhvr>
                                        <p:cTn id="57" dur="500"/>
                                        <p:tgtEl>
                                          <p:spTgt spid="7">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 fill="hold">
                                          <p:stCondLst>
                                            <p:cond delay="0"/>
                                          </p:stCondLst>
                                        </p:cTn>
                                        <p:tgtEl>
                                          <p:spTgt spid="7">
                                            <p:txEl>
                                              <p:pRg st="11" end="11"/>
                                            </p:txEl>
                                          </p:spTgt>
                                        </p:tgtEl>
                                        <p:attrNameLst>
                                          <p:attrName>style.visibility</p:attrName>
                                        </p:attrNameLst>
                                      </p:cBhvr>
                                      <p:to>
                                        <p:strVal val="visible"/>
                                      </p:to>
                                    </p:set>
                                    <p:animEffect transition="in" filter="checkerboard(across)">
                                      <p:cBhvr>
                                        <p:cTn id="62" dur="500"/>
                                        <p:tgtEl>
                                          <p:spTgt spid="7">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dirty="0"/>
              <a:t>Cloze test </a:t>
            </a:r>
            <a:endParaRPr lang="zh-CN" altLang="en-US" dirty="0"/>
          </a:p>
        </p:txBody>
      </p:sp>
      <p:sp>
        <p:nvSpPr>
          <p:cNvPr id="8" name="文本框 7"/>
          <p:cNvSpPr txBox="1"/>
          <p:nvPr/>
        </p:nvSpPr>
        <p:spPr>
          <a:xfrm>
            <a:off x="195754" y="1337309"/>
            <a:ext cx="11800491" cy="2693670"/>
          </a:xfrm>
          <a:prstGeom prst="rect">
            <a:avLst/>
          </a:prstGeom>
          <a:solidFill>
            <a:schemeClr val="bg1"/>
          </a:solidFill>
        </p:spPr>
        <p:txBody>
          <a:bodyPr wrap="square">
            <a:spAutoFit/>
          </a:bodyPr>
          <a:lstStyle/>
          <a:p>
            <a:pPr indent="266700">
              <a:lnSpc>
                <a:spcPct val="94000"/>
              </a:lnSpc>
              <a:buNone/>
            </a:pPr>
            <a:r>
              <a:rPr lang="en-US" altLang="zh-CN" sz="2000" kern="100" dirty="0">
                <a:effectLst/>
                <a:highlight>
                  <a:srgbClr val="FFFF00"/>
                </a:highlight>
                <a:latin typeface="Times New Roman" panose="02020603050405020304" pitchFamily="18" charset="0"/>
                <a:ea typeface="宋体" panose="02010600030101010101" pitchFamily="2" charset="-122"/>
              </a:rPr>
              <a:t>The old saw(</a:t>
            </a:r>
            <a:r>
              <a:rPr lang="zh-CN" altLang="zh-CN" sz="2000" kern="100" dirty="0">
                <a:effectLst/>
                <a:highlight>
                  <a:srgbClr val="FFFF00"/>
                </a:highlight>
                <a:latin typeface="Times New Roman" panose="02020603050405020304" pitchFamily="18" charset="0"/>
                <a:ea typeface="宋体" panose="02010600030101010101" pitchFamily="2" charset="-122"/>
              </a:rPr>
              <a:t>格言）</a:t>
            </a:r>
            <a:r>
              <a:rPr lang="en-US" altLang="zh-CN" sz="2000" kern="100" dirty="0">
                <a:effectLst/>
                <a:latin typeface="Times New Roman" panose="02020603050405020304" pitchFamily="18" charset="0"/>
                <a:ea typeface="宋体" panose="02010600030101010101" pitchFamily="2" charset="-122"/>
              </a:rPr>
              <a:t> about the evil stepparent certainly </a:t>
            </a:r>
            <a:r>
              <a:rPr lang="en-US" altLang="zh-CN" sz="2000" kern="100" dirty="0">
                <a:effectLst/>
                <a:highlight>
                  <a:srgbClr val="FFFF00"/>
                </a:highlight>
                <a:latin typeface="Times New Roman" panose="02020603050405020304" pitchFamily="18" charset="0"/>
                <a:ea typeface="宋体" panose="02010600030101010101" pitchFamily="2" charset="-122"/>
              </a:rPr>
              <a:t>didn’t apply to </a:t>
            </a:r>
            <a:r>
              <a:rPr lang="en-US" altLang="zh-CN" sz="2000" kern="100" dirty="0">
                <a:effectLst/>
                <a:latin typeface="Times New Roman" panose="02020603050405020304" pitchFamily="18" charset="0"/>
                <a:ea typeface="宋体" panose="02010600030101010101" pitchFamily="2" charset="-122"/>
              </a:rPr>
              <a:t>Roger McElroy. He made a point of being a </a:t>
            </a:r>
            <a:r>
              <a:rPr lang="en-US" altLang="zh-CN" sz="2000" u="sng" kern="100" dirty="0">
                <a:effectLst/>
                <a:latin typeface="Times New Roman" panose="02020603050405020304" pitchFamily="18" charset="0"/>
                <a:ea typeface="宋体" panose="02010600030101010101" pitchFamily="2" charset="-122"/>
              </a:rPr>
              <a:t>  41  </a:t>
            </a:r>
            <a:r>
              <a:rPr lang="en-US" altLang="zh-CN" sz="2000" kern="100" dirty="0">
                <a:solidFill>
                  <a:srgbClr val="4472C4"/>
                </a:solidFill>
                <a:effectLst/>
                <a:latin typeface="Times New Roman" panose="02020603050405020304" pitchFamily="18" charset="0"/>
                <a:ea typeface="宋体" panose="02010600030101010101" pitchFamily="2" charset="-122"/>
              </a:rPr>
              <a:t> </a:t>
            </a:r>
            <a:r>
              <a:rPr lang="en-US" altLang="zh-CN" sz="2000" kern="100" dirty="0">
                <a:effectLst/>
                <a:latin typeface="Times New Roman" panose="02020603050405020304" pitchFamily="18" charset="0"/>
                <a:ea typeface="宋体" panose="02010600030101010101" pitchFamily="2" charset="-122"/>
              </a:rPr>
              <a:t>presence in the life of his stepdaughter, Brooke Johnson.</a:t>
            </a:r>
            <a:endParaRPr lang="en-US" altLang="zh-CN" sz="2000" kern="100" dirty="0">
              <a:effectLst/>
              <a:latin typeface="Times New Roman" panose="02020603050405020304" pitchFamily="18" charset="0"/>
              <a:ea typeface="宋体" panose="02010600030101010101" pitchFamily="2" charset="-122"/>
            </a:endParaRPr>
          </a:p>
          <a:p>
            <a:pPr indent="266700">
              <a:lnSpc>
                <a:spcPct val="94000"/>
              </a:lnSpc>
              <a:buNone/>
            </a:pPr>
            <a:endParaRPr lang="zh-CN" altLang="zh-CN" sz="2000" kern="100" dirty="0">
              <a:effectLst/>
              <a:latin typeface="Times New Roman" panose="02020603050405020304" pitchFamily="18" charset="0"/>
              <a:ea typeface="宋体" panose="02010600030101010101" pitchFamily="2" charset="-122"/>
            </a:endParaRPr>
          </a:p>
          <a:p>
            <a:pPr indent="266700">
              <a:lnSpc>
                <a:spcPct val="94000"/>
              </a:lnSpc>
              <a:buNone/>
            </a:pPr>
            <a:r>
              <a:rPr lang="en-US" altLang="zh-CN" sz="2000" kern="100" dirty="0">
                <a:effectLst/>
                <a:latin typeface="Times New Roman" panose="02020603050405020304" pitchFamily="18" charset="0"/>
                <a:ea typeface="宋体" panose="02010600030101010101" pitchFamily="2" charset="-122"/>
              </a:rPr>
              <a:t>At times </a:t>
            </a:r>
            <a:r>
              <a:rPr lang="en-US" altLang="zh-CN" sz="2000" kern="100" dirty="0">
                <a:effectLst/>
                <a:highlight>
                  <a:srgbClr val="FFFF00"/>
                </a:highlight>
                <a:latin typeface="Times New Roman" panose="02020603050405020304" pitchFamily="18" charset="0"/>
                <a:ea typeface="宋体" panose="02010600030101010101" pitchFamily="2" charset="-122"/>
              </a:rPr>
              <a:t>when life threw screwballs at </a:t>
            </a:r>
            <a:r>
              <a:rPr lang="en-US" altLang="zh-CN" sz="2000" kern="100" dirty="0">
                <a:effectLst/>
                <a:latin typeface="Times New Roman" panose="02020603050405020304" pitchFamily="18" charset="0"/>
                <a:ea typeface="宋体" panose="02010600030101010101" pitchFamily="2" charset="-122"/>
              </a:rPr>
              <a:t>Johnson, McElroy </a:t>
            </a:r>
            <a:r>
              <a:rPr lang="en-US" altLang="zh-CN" sz="2000" kern="100" dirty="0">
                <a:effectLst/>
                <a:highlight>
                  <a:srgbClr val="FFFF00"/>
                </a:highlight>
                <a:latin typeface="Times New Roman" panose="02020603050405020304" pitchFamily="18" charset="0"/>
                <a:ea typeface="宋体" panose="02010600030101010101" pitchFamily="2" charset="-122"/>
              </a:rPr>
              <a:t>was there to pick her up</a:t>
            </a:r>
            <a:r>
              <a:rPr lang="en-US" altLang="zh-CN" sz="2000" kern="100" dirty="0">
                <a:effectLst/>
                <a:latin typeface="Times New Roman" panose="02020603050405020304" pitchFamily="18" charset="0"/>
                <a:ea typeface="宋体" panose="02010600030101010101" pitchFamily="2" charset="-122"/>
              </a:rPr>
              <a:t>. During one</a:t>
            </a:r>
            <a:r>
              <a:rPr lang="en-US" altLang="zh-CN" sz="2000" u="sng" kern="100" dirty="0">
                <a:effectLst/>
                <a:latin typeface="Times New Roman" panose="02020603050405020304" pitchFamily="18" charset="0"/>
                <a:ea typeface="宋体" panose="02010600030101010101" pitchFamily="2" charset="-122"/>
              </a:rPr>
              <a:t>  42  </a:t>
            </a:r>
            <a:r>
              <a:rPr lang="en-US" altLang="zh-CN" sz="2000" kern="100" dirty="0">
                <a:effectLst/>
                <a:latin typeface="Times New Roman" panose="02020603050405020304" pitchFamily="18" charset="0"/>
                <a:ea typeface="宋体" panose="02010600030101010101" pitchFamily="2" charset="-122"/>
              </a:rPr>
              <a:t> time, he left her a voicemail that said, “Everything’s </a:t>
            </a:r>
            <a:r>
              <a:rPr lang="en-US" altLang="zh-CN" sz="2000" kern="100" dirty="0" err="1">
                <a:effectLst/>
                <a:latin typeface="Times New Roman" panose="02020603050405020304" pitchFamily="18" charset="0"/>
                <a:ea typeface="宋体" panose="02010600030101010101" pitchFamily="2" charset="-122"/>
              </a:rPr>
              <a:t>gonna</a:t>
            </a:r>
            <a:r>
              <a:rPr lang="en-US" altLang="zh-CN" sz="2000" kern="100" dirty="0">
                <a:effectLst/>
                <a:latin typeface="Times New Roman" panose="02020603050405020304" pitchFamily="18" charset="0"/>
                <a:ea typeface="宋体" panose="02010600030101010101" pitchFamily="2" charset="-122"/>
              </a:rPr>
              <a:t> be fine. We’ll </a:t>
            </a:r>
            <a:r>
              <a:rPr lang="en-US" altLang="zh-CN" sz="2000" u="sng" kern="100" dirty="0">
                <a:effectLst/>
                <a:latin typeface="Times New Roman" panose="02020603050405020304" pitchFamily="18" charset="0"/>
                <a:ea typeface="宋体" panose="02010600030101010101" pitchFamily="2" charset="-122"/>
              </a:rPr>
              <a:t>  43  </a:t>
            </a:r>
            <a:r>
              <a:rPr lang="en-US" altLang="zh-CN" sz="2000" kern="100" dirty="0">
                <a:effectLst/>
                <a:latin typeface="Times New Roman" panose="02020603050405020304" pitchFamily="18" charset="0"/>
                <a:ea typeface="宋体" panose="02010600030101010101" pitchFamily="2" charset="-122"/>
              </a:rPr>
              <a:t> it.”</a:t>
            </a:r>
            <a:endParaRPr lang="zh-CN" altLang="zh-CN" sz="2000" kern="100" dirty="0">
              <a:effectLst/>
              <a:latin typeface="Times New Roman" panose="02020603050405020304" pitchFamily="18" charset="0"/>
              <a:ea typeface="宋体" panose="02010600030101010101" pitchFamily="2" charset="-122"/>
            </a:endParaRPr>
          </a:p>
          <a:p>
            <a:pPr indent="266700">
              <a:lnSpc>
                <a:spcPct val="94000"/>
              </a:lnSpc>
              <a:buNone/>
            </a:pPr>
            <a:r>
              <a:rPr lang="en-US" altLang="zh-CN" sz="2000" kern="100" dirty="0">
                <a:effectLst/>
                <a:latin typeface="Times New Roman" panose="02020603050405020304" pitchFamily="18" charset="0"/>
                <a:ea typeface="宋体" panose="02010600030101010101" pitchFamily="2" charset="-122"/>
              </a:rPr>
              <a:t>In 2024, McElroy </a:t>
            </a:r>
            <a:r>
              <a:rPr lang="en-US" altLang="zh-CN" sz="2000" u="sng" kern="100" dirty="0">
                <a:effectLst/>
                <a:latin typeface="Times New Roman" panose="02020603050405020304" pitchFamily="18" charset="0"/>
                <a:ea typeface="宋体" panose="02010600030101010101" pitchFamily="2" charset="-122"/>
              </a:rPr>
              <a:t>  44  </a:t>
            </a:r>
            <a:r>
              <a:rPr lang="en-US" altLang="zh-CN" sz="2000" kern="100" dirty="0">
                <a:effectLst/>
                <a:latin typeface="Times New Roman" panose="02020603050405020304" pitchFamily="18" charset="0"/>
                <a:ea typeface="宋体" panose="02010600030101010101" pitchFamily="2" charset="-122"/>
              </a:rPr>
              <a:t> a fall that left him a quadriplegic. Three and a half weeks later, he died of those injuries. But </a:t>
            </a:r>
            <a:r>
              <a:rPr lang="en-US" altLang="zh-CN" sz="2000" kern="100" dirty="0">
                <a:solidFill>
                  <a:srgbClr val="000000"/>
                </a:solidFill>
                <a:effectLst/>
                <a:latin typeface="Times New Roman" panose="02020603050405020304" pitchFamily="18" charset="0"/>
                <a:ea typeface="宋体" panose="02010600030101010101" pitchFamily="2" charset="-122"/>
              </a:rPr>
              <a:t>before</a:t>
            </a:r>
            <a:r>
              <a:rPr lang="en-US" altLang="zh-CN" sz="2000" kern="100" dirty="0">
                <a:effectLst/>
                <a:latin typeface="Times New Roman" panose="02020603050405020304" pitchFamily="18" charset="0"/>
                <a:ea typeface="宋体" panose="02010600030101010101" pitchFamily="2" charset="-122"/>
              </a:rPr>
              <a:t> that, while being by his bedside, Johnson </a:t>
            </a:r>
            <a:r>
              <a:rPr lang="en-US" altLang="zh-CN" sz="2000" u="sng" kern="100" dirty="0">
                <a:effectLst/>
                <a:latin typeface="Times New Roman" panose="02020603050405020304" pitchFamily="18" charset="0"/>
                <a:ea typeface="宋体" panose="02010600030101010101" pitchFamily="2" charset="-122"/>
              </a:rPr>
              <a:t>  45  </a:t>
            </a:r>
            <a:r>
              <a:rPr lang="en-US" altLang="zh-CN" sz="2000" kern="100" dirty="0">
                <a:effectLst/>
                <a:latin typeface="Times New Roman" panose="02020603050405020304" pitchFamily="18" charset="0"/>
                <a:ea typeface="宋体" panose="02010600030101010101" pitchFamily="2" charset="-122"/>
              </a:rPr>
              <a:t> with McElroy her dream of becoming </a:t>
            </a:r>
            <a:r>
              <a:rPr lang="en-US" altLang="zh-CN" sz="2000" kern="100" dirty="0">
                <a:solidFill>
                  <a:srgbClr val="000000"/>
                </a:solidFill>
                <a:effectLst/>
                <a:latin typeface="Times New Roman" panose="02020603050405020304" pitchFamily="18" charset="0"/>
                <a:ea typeface="宋体" panose="02010600030101010101" pitchFamily="2" charset="-122"/>
              </a:rPr>
              <a:t>the</a:t>
            </a:r>
            <a:r>
              <a:rPr lang="en-US" altLang="zh-CN" sz="2000" kern="100" dirty="0">
                <a:solidFill>
                  <a:srgbClr val="C00000"/>
                </a:solidFill>
                <a:effectLst/>
                <a:latin typeface="Times New Roman" panose="02020603050405020304" pitchFamily="18" charset="0"/>
                <a:ea typeface="宋体" panose="02010600030101010101" pitchFamily="2" charset="-122"/>
              </a:rPr>
              <a:t> </a:t>
            </a:r>
            <a:r>
              <a:rPr lang="en-US" altLang="zh-CN" sz="2000" u="sng" kern="100" dirty="0">
                <a:effectLst/>
                <a:latin typeface="Times New Roman" panose="02020603050405020304" pitchFamily="18" charset="0"/>
                <a:ea typeface="宋体" panose="02010600030101010101" pitchFamily="2" charset="-122"/>
              </a:rPr>
              <a:t>  46  </a:t>
            </a:r>
            <a:r>
              <a:rPr lang="en-US" altLang="zh-CN" sz="2000" kern="100" dirty="0">
                <a:effectLst/>
                <a:latin typeface="Times New Roman" panose="02020603050405020304" pitchFamily="18" charset="0"/>
                <a:ea typeface="宋体" panose="02010600030101010101" pitchFamily="2" charset="-122"/>
              </a:rPr>
              <a:t> woman to skateboard across the country. He wanted to be part of it, and they planned that she would </a:t>
            </a:r>
            <a:r>
              <a:rPr lang="en-US" altLang="zh-CN" sz="2000" u="sng" kern="100" dirty="0">
                <a:effectLst/>
                <a:latin typeface="Times New Roman" panose="02020603050405020304" pitchFamily="18" charset="0"/>
                <a:ea typeface="宋体" panose="02010600030101010101" pitchFamily="2" charset="-122"/>
              </a:rPr>
              <a:t>  47  </a:t>
            </a:r>
            <a:r>
              <a:rPr lang="en-US" altLang="zh-CN" sz="2000" kern="100" dirty="0">
                <a:effectLst/>
                <a:latin typeface="Times New Roman" panose="02020603050405020304" pitchFamily="18" charset="0"/>
                <a:ea typeface="宋体" panose="02010600030101010101" pitchFamily="2" charset="-122"/>
              </a:rPr>
              <a:t> him in his wheelchair across the finish line.</a:t>
            </a:r>
            <a:endParaRPr lang="zh-CN" altLang="zh-CN" sz="2000" kern="100" dirty="0">
              <a:effectLst/>
              <a:latin typeface="Times New Roman" panose="02020603050405020304" pitchFamily="18" charset="0"/>
              <a:ea typeface="宋体" panose="02010600030101010101" pitchFamily="2" charset="-122"/>
            </a:endParaRPr>
          </a:p>
        </p:txBody>
      </p:sp>
      <p:sp>
        <p:nvSpPr>
          <p:cNvPr id="10" name="文本框 9"/>
          <p:cNvSpPr txBox="1"/>
          <p:nvPr/>
        </p:nvSpPr>
        <p:spPr>
          <a:xfrm>
            <a:off x="195753" y="4033432"/>
            <a:ext cx="11800491" cy="2696251"/>
          </a:xfrm>
          <a:prstGeom prst="rect">
            <a:avLst/>
          </a:prstGeom>
          <a:noFill/>
        </p:spPr>
        <p:txBody>
          <a:bodyPr wrap="square">
            <a:spAutoFit/>
          </a:bodyPr>
          <a:lstStyle/>
          <a:p>
            <a:pPr algn="just">
              <a:lnSpc>
                <a:spcPct val="94000"/>
              </a:lnSpc>
              <a:buNone/>
            </a:pPr>
            <a:r>
              <a:rPr lang="en-US" altLang="zh-CN" sz="1800" kern="100" dirty="0">
                <a:effectLst/>
                <a:latin typeface="Calibri" panose="020F0502020204030204" pitchFamily="34" charset="0"/>
                <a:ea typeface="宋体" panose="02010600030101010101" pitchFamily="2" charset="-122"/>
                <a:cs typeface="Calibri" panose="020F0502020204030204" pitchFamily="34" charset="0"/>
              </a:rPr>
              <a:t>41. </a:t>
            </a:r>
            <a:r>
              <a:rPr lang="en-US" altLang="zh-CN" sz="1800" kern="100" dirty="0">
                <a:effectLst/>
                <a:highlight>
                  <a:srgbClr val="FFFF00"/>
                </a:highlight>
                <a:latin typeface="Calibri" panose="020F0502020204030204" pitchFamily="34" charset="0"/>
                <a:ea typeface="宋体" panose="02010600030101010101" pitchFamily="2" charset="-122"/>
                <a:cs typeface="Calibri" panose="020F0502020204030204" pitchFamily="34" charset="0"/>
              </a:rPr>
              <a:t>A. positive</a:t>
            </a:r>
            <a:r>
              <a:rPr lang="en-US" altLang="zh-CN" sz="1800" kern="100" dirty="0">
                <a:effectLst/>
                <a:latin typeface="Calibri" panose="020F0502020204030204" pitchFamily="34" charset="0"/>
                <a:ea typeface="宋体" panose="02010600030101010101" pitchFamily="2" charset="-122"/>
                <a:cs typeface="Calibri" panose="020F0502020204030204" pitchFamily="34" charset="0"/>
              </a:rPr>
              <a:t>			B. terrible			C. meaningless 		D. unique</a:t>
            </a:r>
            <a:endParaRPr lang="en-US" altLang="zh-CN" sz="18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94000"/>
              </a:lnSpc>
            </a:pPr>
            <a:r>
              <a:rPr lang="en-GB" altLang="zh-CN" dirty="0">
                <a:solidFill>
                  <a:srgbClr val="FF0000"/>
                </a:solidFill>
                <a:latin typeface="Calibri" panose="020F0502020204030204" pitchFamily="34" charset="0"/>
                <a:cs typeface="Calibri" panose="020F0502020204030204" pitchFamily="34" charset="0"/>
              </a:rPr>
              <a:t>positive = </a:t>
            </a:r>
            <a:r>
              <a:rPr lang="zh-CN" altLang="en-US" dirty="0">
                <a:solidFill>
                  <a:srgbClr val="FF0000"/>
                </a:solidFill>
                <a:latin typeface="Calibri" panose="020F0502020204030204" pitchFamily="34" charset="0"/>
                <a:cs typeface="Calibri" panose="020F0502020204030204" pitchFamily="34" charset="0"/>
              </a:rPr>
              <a:t>积极的、正面的。后文他留言鼓励、支持梦想，都印证这一点。排除：</a:t>
            </a:r>
            <a:r>
              <a:rPr lang="en-GB" altLang="zh-CN" dirty="0">
                <a:solidFill>
                  <a:srgbClr val="FF0000"/>
                </a:solidFill>
                <a:latin typeface="Calibri" panose="020F0502020204030204" pitchFamily="34" charset="0"/>
                <a:cs typeface="Calibri" panose="020F0502020204030204" pitchFamily="34" charset="0"/>
              </a:rPr>
              <a:t>terrible</a:t>
            </a:r>
            <a:r>
              <a:rPr lang="zh-CN" altLang="en-GB" dirty="0">
                <a:solidFill>
                  <a:srgbClr val="FF0000"/>
                </a:solidFill>
                <a:latin typeface="Calibri" panose="020F0502020204030204" pitchFamily="34" charset="0"/>
                <a:cs typeface="Calibri" panose="020F0502020204030204" pitchFamily="34" charset="0"/>
              </a:rPr>
              <a:t>（</a:t>
            </a:r>
            <a:r>
              <a:rPr lang="zh-CN" altLang="en-US" dirty="0">
                <a:solidFill>
                  <a:srgbClr val="FF0000"/>
                </a:solidFill>
                <a:latin typeface="Calibri" panose="020F0502020204030204" pitchFamily="34" charset="0"/>
                <a:cs typeface="Calibri" panose="020F0502020204030204" pitchFamily="34" charset="0"/>
              </a:rPr>
              <a:t>糟糕的）、</a:t>
            </a:r>
            <a:r>
              <a:rPr lang="en-GB" altLang="zh-CN" dirty="0">
                <a:solidFill>
                  <a:srgbClr val="FF0000"/>
                </a:solidFill>
                <a:latin typeface="Calibri" panose="020F0502020204030204" pitchFamily="34" charset="0"/>
                <a:cs typeface="Calibri" panose="020F0502020204030204" pitchFamily="34" charset="0"/>
              </a:rPr>
              <a:t>meaningless</a:t>
            </a:r>
            <a:r>
              <a:rPr lang="zh-CN" altLang="en-GB" dirty="0">
                <a:solidFill>
                  <a:srgbClr val="FF0000"/>
                </a:solidFill>
                <a:latin typeface="Calibri" panose="020F0502020204030204" pitchFamily="34" charset="0"/>
                <a:cs typeface="Calibri" panose="020F0502020204030204" pitchFamily="34" charset="0"/>
              </a:rPr>
              <a:t>（</a:t>
            </a:r>
            <a:r>
              <a:rPr lang="zh-CN" altLang="en-US" dirty="0">
                <a:solidFill>
                  <a:srgbClr val="FF0000"/>
                </a:solidFill>
                <a:latin typeface="Calibri" panose="020F0502020204030204" pitchFamily="34" charset="0"/>
                <a:cs typeface="Calibri" panose="020F0502020204030204" pitchFamily="34" charset="0"/>
              </a:rPr>
              <a:t>无意义的）、</a:t>
            </a:r>
            <a:r>
              <a:rPr lang="en-GB" altLang="zh-CN" dirty="0">
                <a:solidFill>
                  <a:srgbClr val="FF0000"/>
                </a:solidFill>
                <a:latin typeface="Calibri" panose="020F0502020204030204" pitchFamily="34" charset="0"/>
                <a:cs typeface="Calibri" panose="020F0502020204030204" pitchFamily="34" charset="0"/>
              </a:rPr>
              <a:t>unique</a:t>
            </a:r>
            <a:r>
              <a:rPr lang="zh-CN" altLang="en-GB" dirty="0">
                <a:solidFill>
                  <a:srgbClr val="FF0000"/>
                </a:solidFill>
                <a:latin typeface="Calibri" panose="020F0502020204030204" pitchFamily="34" charset="0"/>
                <a:cs typeface="Calibri" panose="020F0502020204030204" pitchFamily="34" charset="0"/>
              </a:rPr>
              <a:t>（</a:t>
            </a:r>
            <a:r>
              <a:rPr lang="zh-CN" altLang="en-US" dirty="0">
                <a:solidFill>
                  <a:srgbClr val="FF0000"/>
                </a:solidFill>
                <a:latin typeface="Calibri" panose="020F0502020204030204" pitchFamily="34" charset="0"/>
                <a:cs typeface="Calibri" panose="020F0502020204030204" pitchFamily="34" charset="0"/>
              </a:rPr>
              <a:t>独特的）均不符合“好继父”的语境。</a:t>
            </a:r>
            <a:endParaRPr lang="zh-CN" altLang="zh-CN" sz="1800" kern="1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a:p>
            <a:pPr algn="just">
              <a:lnSpc>
                <a:spcPct val="94000"/>
              </a:lnSpc>
              <a:buNone/>
            </a:pPr>
            <a:r>
              <a:rPr lang="en-US" altLang="zh-CN" sz="1800" kern="100" dirty="0">
                <a:effectLst/>
                <a:latin typeface="Calibri" panose="020F0502020204030204" pitchFamily="34" charset="0"/>
                <a:ea typeface="宋体" panose="02010600030101010101" pitchFamily="2" charset="-122"/>
                <a:cs typeface="Calibri" panose="020F0502020204030204" pitchFamily="34" charset="0"/>
              </a:rPr>
              <a:t>42. A. interesting			B. amazing 			</a:t>
            </a:r>
            <a:r>
              <a:rPr lang="en-US" altLang="zh-CN" sz="1800" kern="100" dirty="0">
                <a:effectLst/>
                <a:highlight>
                  <a:srgbClr val="FFFF00"/>
                </a:highlight>
                <a:latin typeface="Calibri" panose="020F0502020204030204" pitchFamily="34" charset="0"/>
                <a:ea typeface="宋体" panose="02010600030101010101" pitchFamily="2" charset="-122"/>
                <a:cs typeface="Calibri" panose="020F0502020204030204" pitchFamily="34" charset="0"/>
              </a:rPr>
              <a:t>C. trying 	</a:t>
            </a:r>
            <a:r>
              <a:rPr lang="en-US" altLang="zh-CN" sz="1800" kern="100" dirty="0">
                <a:effectLst/>
                <a:latin typeface="Calibri" panose="020F0502020204030204" pitchFamily="34" charset="0"/>
                <a:ea typeface="宋体" panose="02010600030101010101" pitchFamily="2" charset="-122"/>
                <a:cs typeface="Calibri" panose="020F0502020204030204" pitchFamily="34" charset="0"/>
              </a:rPr>
              <a:t>		D. meeting</a:t>
            </a:r>
            <a:endParaRPr lang="en-US" altLang="zh-CN" sz="18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94000"/>
              </a:lnSpc>
              <a:buNone/>
            </a:pPr>
            <a:r>
              <a:rPr lang="en-GB" altLang="zh-CN" kern="100" dirty="0">
                <a:solidFill>
                  <a:srgbClr val="FF0000"/>
                </a:solidFill>
                <a:latin typeface="Calibri" panose="020F0502020204030204" pitchFamily="34" charset="0"/>
                <a:ea typeface="宋体" panose="02010600030101010101" pitchFamily="2" charset="-122"/>
                <a:cs typeface="Calibri" panose="020F0502020204030204" pitchFamily="34" charset="0"/>
              </a:rPr>
              <a:t>trying</a:t>
            </a:r>
            <a:r>
              <a:rPr lang="zh-CN" altLang="en-US" kern="100" dirty="0">
                <a:solidFill>
                  <a:srgbClr val="FF0000"/>
                </a:solidFill>
                <a:latin typeface="Calibri" panose="020F0502020204030204" pitchFamily="34" charset="0"/>
                <a:ea typeface="宋体" panose="02010600030101010101" pitchFamily="2" charset="-122"/>
                <a:cs typeface="Calibri" panose="020F0502020204030204" pitchFamily="34" charset="0"/>
              </a:rPr>
              <a:t> </a:t>
            </a:r>
            <a:r>
              <a:rPr lang="en-US" altLang="zh-CN" kern="100" dirty="0">
                <a:solidFill>
                  <a:srgbClr val="FF0000"/>
                </a:solidFill>
                <a:latin typeface="Calibri" panose="020F0502020204030204" pitchFamily="34" charset="0"/>
                <a:ea typeface="宋体" panose="02010600030101010101" pitchFamily="2" charset="-122"/>
                <a:cs typeface="Calibri" panose="020F0502020204030204" pitchFamily="34" charset="0"/>
              </a:rPr>
              <a:t>——</a:t>
            </a:r>
            <a:r>
              <a:rPr lang="en-GB" altLang="zh-CN" kern="100" dirty="0">
                <a:solidFill>
                  <a:srgbClr val="FF0000"/>
                </a:solidFill>
                <a:latin typeface="Calibri" panose="020F0502020204030204" pitchFamily="34" charset="0"/>
                <a:ea typeface="宋体" panose="02010600030101010101" pitchFamily="2" charset="-122"/>
                <a:cs typeface="Calibri" panose="020F0502020204030204" pitchFamily="34" charset="0"/>
              </a:rPr>
              <a:t>annoying or difficult to deal with	</a:t>
            </a:r>
            <a:r>
              <a:rPr lang="zh-CN" altLang="en-US" kern="100" dirty="0">
                <a:solidFill>
                  <a:srgbClr val="FF0000"/>
                </a:solidFill>
                <a:latin typeface="Calibri" panose="020F0502020204030204" pitchFamily="34" charset="0"/>
                <a:ea typeface="宋体" panose="02010600030101010101" pitchFamily="2" charset="-122"/>
                <a:cs typeface="Calibri" panose="020F0502020204030204" pitchFamily="34" charset="0"/>
              </a:rPr>
              <a:t>令人厌烦的；难对付的</a:t>
            </a:r>
            <a:endParaRPr lang="en-US" altLang="zh-CN" kern="100" dirty="0">
              <a:solidFill>
                <a:srgbClr val="FF0000"/>
              </a:solidFill>
              <a:latin typeface="Calibri" panose="020F0502020204030204" pitchFamily="34" charset="0"/>
              <a:ea typeface="宋体" panose="02010600030101010101" pitchFamily="2" charset="-122"/>
              <a:cs typeface="Calibri" panose="020F0502020204030204" pitchFamily="34" charset="0"/>
            </a:endParaRPr>
          </a:p>
          <a:p>
            <a:pPr algn="just">
              <a:lnSpc>
                <a:spcPct val="94000"/>
              </a:lnSpc>
              <a:buNone/>
            </a:pPr>
            <a:r>
              <a:rPr lang="en-GB" altLang="zh-CN" kern="100" dirty="0">
                <a:solidFill>
                  <a:srgbClr val="FF0000"/>
                </a:solidFill>
                <a:latin typeface="Calibri" panose="020F0502020204030204" pitchFamily="34" charset="0"/>
                <a:ea typeface="宋体" panose="02010600030101010101" pitchFamily="2" charset="-122"/>
                <a:cs typeface="Calibri" panose="020F0502020204030204" pitchFamily="34" charset="0"/>
              </a:rPr>
              <a:t>These are trying times for all of us.		</a:t>
            </a:r>
            <a:r>
              <a:rPr lang="zh-CN" altLang="en-US" kern="100" dirty="0">
                <a:solidFill>
                  <a:srgbClr val="FF0000"/>
                </a:solidFill>
                <a:latin typeface="Calibri" panose="020F0502020204030204" pitchFamily="34" charset="0"/>
                <a:ea typeface="宋体" panose="02010600030101010101" pitchFamily="2" charset="-122"/>
                <a:cs typeface="Calibri" panose="020F0502020204030204" pitchFamily="34" charset="0"/>
              </a:rPr>
              <a:t>对我们所有人来说，这是最难熬的时期。</a:t>
            </a:r>
            <a:endParaRPr lang="zh-CN" altLang="en-US" kern="100" dirty="0">
              <a:solidFill>
                <a:srgbClr val="FF0000"/>
              </a:solidFill>
              <a:latin typeface="Calibri" panose="020F0502020204030204" pitchFamily="34" charset="0"/>
              <a:ea typeface="宋体" panose="02010600030101010101" pitchFamily="2" charset="-122"/>
              <a:cs typeface="Calibri" panose="020F0502020204030204" pitchFamily="34" charset="0"/>
            </a:endParaRPr>
          </a:p>
          <a:p>
            <a:pPr algn="just">
              <a:lnSpc>
                <a:spcPct val="94000"/>
              </a:lnSpc>
              <a:buNone/>
            </a:pPr>
            <a:r>
              <a:rPr lang="en-GB" altLang="zh-CN" dirty="0">
                <a:solidFill>
                  <a:srgbClr val="FF0000"/>
                </a:solidFill>
                <a:latin typeface="Calibri" panose="020F0502020204030204" pitchFamily="34" charset="0"/>
                <a:cs typeface="Calibri" panose="020F0502020204030204" pitchFamily="34" charset="0"/>
              </a:rPr>
              <a:t>interesting</a:t>
            </a:r>
            <a:r>
              <a:rPr lang="zh-CN" altLang="en-GB" dirty="0">
                <a:solidFill>
                  <a:srgbClr val="FF0000"/>
                </a:solidFill>
                <a:latin typeface="Calibri" panose="020F0502020204030204" pitchFamily="34" charset="0"/>
                <a:cs typeface="Calibri" panose="020F0502020204030204" pitchFamily="34" charset="0"/>
              </a:rPr>
              <a:t>（</a:t>
            </a:r>
            <a:r>
              <a:rPr lang="zh-CN" altLang="en-US" dirty="0">
                <a:solidFill>
                  <a:srgbClr val="FF0000"/>
                </a:solidFill>
                <a:latin typeface="Calibri" panose="020F0502020204030204" pitchFamily="34" charset="0"/>
                <a:cs typeface="Calibri" panose="020F0502020204030204" pitchFamily="34" charset="0"/>
              </a:rPr>
              <a:t>有趣的）、</a:t>
            </a:r>
            <a:r>
              <a:rPr lang="en-GB" altLang="zh-CN" dirty="0">
                <a:solidFill>
                  <a:srgbClr val="FF0000"/>
                </a:solidFill>
                <a:latin typeface="Calibri" panose="020F0502020204030204" pitchFamily="34" charset="0"/>
                <a:cs typeface="Calibri" panose="020F0502020204030204" pitchFamily="34" charset="0"/>
              </a:rPr>
              <a:t>amazing</a:t>
            </a:r>
            <a:r>
              <a:rPr lang="zh-CN" altLang="en-GB" dirty="0">
                <a:solidFill>
                  <a:srgbClr val="FF0000"/>
                </a:solidFill>
                <a:latin typeface="Calibri" panose="020F0502020204030204" pitchFamily="34" charset="0"/>
                <a:cs typeface="Calibri" panose="020F0502020204030204" pitchFamily="34" charset="0"/>
              </a:rPr>
              <a:t>（</a:t>
            </a:r>
            <a:r>
              <a:rPr lang="zh-CN" altLang="en-US" dirty="0">
                <a:solidFill>
                  <a:srgbClr val="FF0000"/>
                </a:solidFill>
                <a:latin typeface="Calibri" panose="020F0502020204030204" pitchFamily="34" charset="0"/>
                <a:cs typeface="Calibri" panose="020F0502020204030204" pitchFamily="34" charset="0"/>
              </a:rPr>
              <a:t>令人惊奇的）、</a:t>
            </a:r>
            <a:r>
              <a:rPr lang="en-GB" altLang="zh-CN" dirty="0">
                <a:solidFill>
                  <a:srgbClr val="FF0000"/>
                </a:solidFill>
                <a:latin typeface="Calibri" panose="020F0502020204030204" pitchFamily="34" charset="0"/>
                <a:cs typeface="Calibri" panose="020F0502020204030204" pitchFamily="34" charset="0"/>
              </a:rPr>
              <a:t>meeting</a:t>
            </a:r>
            <a:r>
              <a:rPr lang="zh-CN" altLang="en-GB" dirty="0">
                <a:solidFill>
                  <a:srgbClr val="FF0000"/>
                </a:solidFill>
                <a:latin typeface="Calibri" panose="020F0502020204030204" pitchFamily="34" charset="0"/>
                <a:cs typeface="Calibri" panose="020F0502020204030204" pitchFamily="34" charset="0"/>
              </a:rPr>
              <a:t>（</a:t>
            </a:r>
            <a:r>
              <a:rPr lang="zh-CN" altLang="en-US" dirty="0">
                <a:solidFill>
                  <a:srgbClr val="FF0000"/>
                </a:solidFill>
                <a:latin typeface="Calibri" panose="020F0502020204030204" pitchFamily="34" charset="0"/>
                <a:cs typeface="Calibri" panose="020F0502020204030204" pitchFamily="34" charset="0"/>
              </a:rPr>
              <a:t>会议</a:t>
            </a:r>
            <a:r>
              <a:rPr lang="en-US" altLang="zh-CN" dirty="0">
                <a:solidFill>
                  <a:srgbClr val="FF0000"/>
                </a:solidFill>
                <a:latin typeface="Calibri" panose="020F0502020204030204" pitchFamily="34" charset="0"/>
                <a:cs typeface="Calibri" panose="020F0502020204030204" pitchFamily="34" charset="0"/>
              </a:rPr>
              <a:t>/</a:t>
            </a:r>
            <a:r>
              <a:rPr lang="zh-CN" altLang="en-US" dirty="0">
                <a:solidFill>
                  <a:srgbClr val="FF0000"/>
                </a:solidFill>
                <a:latin typeface="Calibri" panose="020F0502020204030204" pitchFamily="34" charset="0"/>
                <a:cs typeface="Calibri" panose="020F0502020204030204" pitchFamily="34" charset="0"/>
              </a:rPr>
              <a:t>相遇）都不符合“困难”语境。</a:t>
            </a:r>
            <a:endParaRPr lang="zh-CN" altLang="zh-CN" sz="1800" kern="1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a:p>
            <a:pPr algn="just">
              <a:lnSpc>
                <a:spcPct val="94000"/>
              </a:lnSpc>
              <a:buNone/>
            </a:pPr>
            <a:r>
              <a:rPr lang="en-US" altLang="zh-CN" sz="1800" kern="100" dirty="0">
                <a:effectLst/>
                <a:latin typeface="Calibri" panose="020F0502020204030204" pitchFamily="34" charset="0"/>
                <a:ea typeface="宋体" panose="02010600030101010101" pitchFamily="2" charset="-122"/>
                <a:cs typeface="Calibri" panose="020F0502020204030204" pitchFamily="34" charset="0"/>
              </a:rPr>
              <a:t>43. A. account for			B. stick to			C. focus on   		</a:t>
            </a:r>
            <a:r>
              <a:rPr lang="en-US" altLang="zh-CN" sz="1800" kern="100" dirty="0">
                <a:effectLst/>
                <a:highlight>
                  <a:srgbClr val="FFFF00"/>
                </a:highlight>
                <a:latin typeface="Calibri" panose="020F0502020204030204" pitchFamily="34" charset="0"/>
                <a:ea typeface="宋体" panose="02010600030101010101" pitchFamily="2" charset="-122"/>
                <a:cs typeface="Calibri" panose="020F0502020204030204" pitchFamily="34" charset="0"/>
              </a:rPr>
              <a:t>D. get through</a:t>
            </a:r>
            <a:endParaRPr lang="en-US" altLang="zh-CN" sz="1800" kern="100" dirty="0">
              <a:effectLst/>
              <a:highlight>
                <a:srgbClr val="FFFF00"/>
              </a:highlight>
              <a:latin typeface="Calibri" panose="020F0502020204030204" pitchFamily="34" charset="0"/>
              <a:ea typeface="宋体" panose="02010600030101010101" pitchFamily="2" charset="-122"/>
              <a:cs typeface="Calibri" panose="020F0502020204030204" pitchFamily="34" charset="0"/>
            </a:endParaRPr>
          </a:p>
          <a:p>
            <a:pPr algn="just">
              <a:lnSpc>
                <a:spcPct val="94000"/>
              </a:lnSpc>
              <a:buNone/>
            </a:pPr>
            <a:r>
              <a:rPr lang="en-GB" altLang="zh-CN" dirty="0">
                <a:solidFill>
                  <a:srgbClr val="FF0000"/>
                </a:solidFill>
                <a:latin typeface="Calibri" panose="020F0502020204030204" pitchFamily="34" charset="0"/>
                <a:cs typeface="Calibri" panose="020F0502020204030204" pitchFamily="34" charset="0"/>
              </a:rPr>
              <a:t>get through = </a:t>
            </a:r>
            <a:r>
              <a:rPr lang="zh-CN" altLang="en-US" dirty="0">
                <a:solidFill>
                  <a:srgbClr val="FF0000"/>
                </a:solidFill>
                <a:latin typeface="Calibri" panose="020F0502020204030204" pitchFamily="34" charset="0"/>
                <a:cs typeface="Calibri" panose="020F0502020204030204" pitchFamily="34" charset="0"/>
              </a:rPr>
              <a:t>渡过（难关）。固定搭配 ；</a:t>
            </a:r>
            <a:r>
              <a:rPr lang="en-GB" altLang="zh-CN" dirty="0">
                <a:solidFill>
                  <a:srgbClr val="FF0000"/>
                </a:solidFill>
                <a:latin typeface="Calibri" panose="020F0502020204030204" pitchFamily="34" charset="0"/>
                <a:cs typeface="Calibri" panose="020F0502020204030204" pitchFamily="34" charset="0"/>
              </a:rPr>
              <a:t>account for</a:t>
            </a:r>
            <a:r>
              <a:rPr lang="zh-CN" altLang="en-GB" dirty="0">
                <a:solidFill>
                  <a:srgbClr val="FF0000"/>
                </a:solidFill>
                <a:latin typeface="Calibri" panose="020F0502020204030204" pitchFamily="34" charset="0"/>
                <a:cs typeface="Calibri" panose="020F0502020204030204" pitchFamily="34" charset="0"/>
              </a:rPr>
              <a:t>（</a:t>
            </a:r>
            <a:r>
              <a:rPr lang="zh-CN" altLang="en-US" dirty="0">
                <a:solidFill>
                  <a:srgbClr val="FF0000"/>
                </a:solidFill>
                <a:latin typeface="Calibri" panose="020F0502020204030204" pitchFamily="34" charset="0"/>
                <a:cs typeface="Calibri" panose="020F0502020204030204" pitchFamily="34" charset="0"/>
              </a:rPr>
              <a:t>解释</a:t>
            </a:r>
            <a:r>
              <a:rPr lang="en-US" altLang="zh-CN" dirty="0">
                <a:solidFill>
                  <a:srgbClr val="FF0000"/>
                </a:solidFill>
                <a:latin typeface="Calibri" panose="020F0502020204030204" pitchFamily="34" charset="0"/>
                <a:cs typeface="Calibri" panose="020F0502020204030204" pitchFamily="34" charset="0"/>
              </a:rPr>
              <a:t>/</a:t>
            </a:r>
            <a:r>
              <a:rPr lang="zh-CN" altLang="en-US" dirty="0">
                <a:solidFill>
                  <a:srgbClr val="FF0000"/>
                </a:solidFill>
                <a:latin typeface="Calibri" panose="020F0502020204030204" pitchFamily="34" charset="0"/>
                <a:cs typeface="Calibri" panose="020F0502020204030204" pitchFamily="34" charset="0"/>
              </a:rPr>
              <a:t>占比）、</a:t>
            </a:r>
            <a:r>
              <a:rPr lang="en-GB" altLang="zh-CN" dirty="0">
                <a:solidFill>
                  <a:srgbClr val="FF0000"/>
                </a:solidFill>
                <a:latin typeface="Calibri" panose="020F0502020204030204" pitchFamily="34" charset="0"/>
                <a:cs typeface="Calibri" panose="020F0502020204030204" pitchFamily="34" charset="0"/>
              </a:rPr>
              <a:t>stick to</a:t>
            </a:r>
            <a:r>
              <a:rPr lang="zh-CN" altLang="en-GB" dirty="0">
                <a:solidFill>
                  <a:srgbClr val="FF0000"/>
                </a:solidFill>
                <a:latin typeface="Calibri" panose="020F0502020204030204" pitchFamily="34" charset="0"/>
                <a:cs typeface="Calibri" panose="020F0502020204030204" pitchFamily="34" charset="0"/>
              </a:rPr>
              <a:t>（</a:t>
            </a:r>
            <a:r>
              <a:rPr lang="zh-CN" altLang="en-US" dirty="0">
                <a:solidFill>
                  <a:srgbClr val="FF0000"/>
                </a:solidFill>
                <a:latin typeface="Calibri" panose="020F0502020204030204" pitchFamily="34" charset="0"/>
                <a:cs typeface="Calibri" panose="020F0502020204030204" pitchFamily="34" charset="0"/>
              </a:rPr>
              <a:t>坚持）、</a:t>
            </a:r>
            <a:r>
              <a:rPr lang="en-GB" altLang="zh-CN" dirty="0">
                <a:solidFill>
                  <a:srgbClr val="FF0000"/>
                </a:solidFill>
                <a:latin typeface="Calibri" panose="020F0502020204030204" pitchFamily="34" charset="0"/>
                <a:cs typeface="Calibri" panose="020F0502020204030204" pitchFamily="34" charset="0"/>
              </a:rPr>
              <a:t>focus on</a:t>
            </a:r>
            <a:r>
              <a:rPr lang="zh-CN" altLang="en-GB" dirty="0">
                <a:solidFill>
                  <a:srgbClr val="FF0000"/>
                </a:solidFill>
                <a:latin typeface="Calibri" panose="020F0502020204030204" pitchFamily="34" charset="0"/>
                <a:cs typeface="Calibri" panose="020F0502020204030204" pitchFamily="34" charset="0"/>
              </a:rPr>
              <a:t>（</a:t>
            </a:r>
            <a:r>
              <a:rPr lang="zh-CN" altLang="en-US" dirty="0">
                <a:solidFill>
                  <a:srgbClr val="FF0000"/>
                </a:solidFill>
                <a:latin typeface="Calibri" panose="020F0502020204030204" pitchFamily="34" charset="0"/>
                <a:cs typeface="Calibri" panose="020F0502020204030204" pitchFamily="34" charset="0"/>
              </a:rPr>
              <a:t>专注）均不符合“克服困难”的意思。</a:t>
            </a:r>
            <a:endParaRPr lang="zh-CN" altLang="zh-CN" sz="1800" kern="1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2" name="文本框 11"/>
          <p:cNvSpPr txBox="1"/>
          <p:nvPr/>
        </p:nvSpPr>
        <p:spPr>
          <a:xfrm>
            <a:off x="4453758" y="855868"/>
            <a:ext cx="3917732" cy="369332"/>
          </a:xfrm>
          <a:prstGeom prst="rect">
            <a:avLst/>
          </a:prstGeom>
          <a:noFill/>
        </p:spPr>
        <p:txBody>
          <a:bodyPr wrap="square">
            <a:spAutoFit/>
          </a:bodyPr>
          <a:lstStyle/>
          <a:p>
            <a:pPr algn="ctr"/>
            <a:r>
              <a:rPr lang="zh-CN" altLang="en-US" dirty="0">
                <a:highlight>
                  <a:srgbClr val="00FFFF"/>
                </a:highlight>
              </a:rPr>
              <a:t>“邪恶继父母的旧说法不适用于他”</a:t>
            </a:r>
            <a:endParaRPr lang="zh-CN" altLang="en-US" dirty="0">
              <a:highlight>
                <a:srgbClr val="00FFFF"/>
              </a:highlight>
            </a:endParaRPr>
          </a:p>
        </p:txBody>
      </p:sp>
      <p:sp>
        <p:nvSpPr>
          <p:cNvPr id="21" name="文本框 20"/>
          <p:cNvSpPr txBox="1"/>
          <p:nvPr/>
        </p:nvSpPr>
        <p:spPr>
          <a:xfrm>
            <a:off x="784332" y="1983612"/>
            <a:ext cx="5628292" cy="369332"/>
          </a:xfrm>
          <a:prstGeom prst="rect">
            <a:avLst/>
          </a:prstGeom>
          <a:noFill/>
        </p:spPr>
        <p:txBody>
          <a:bodyPr wrap="square">
            <a:spAutoFit/>
          </a:bodyPr>
          <a:lstStyle>
            <a:defPPr>
              <a:defRPr lang="zh-CN"/>
            </a:defPPr>
            <a:lvl1pPr algn="ctr">
              <a:defRPr>
                <a:highlight>
                  <a:srgbClr val="00FFFF"/>
                </a:highlight>
              </a:defRPr>
            </a:lvl1pPr>
          </a:lstStyle>
          <a:p>
            <a:r>
              <a:rPr lang="zh-CN" altLang="en-US" dirty="0"/>
              <a:t>生活给她投来刁难</a:t>
            </a:r>
            <a:r>
              <a:rPr lang="en-US" altLang="zh-CN" dirty="0"/>
              <a:t>/</a:t>
            </a:r>
            <a:r>
              <a:rPr lang="zh-CN" altLang="en-US" dirty="0"/>
              <a:t>意外</a:t>
            </a:r>
            <a:r>
              <a:rPr lang="en-US" altLang="zh-CN" dirty="0"/>
              <a:t>——</a:t>
            </a:r>
            <a:r>
              <a:rPr lang="zh-CN" altLang="en-US" dirty="0"/>
              <a:t>说明是 </a:t>
            </a:r>
            <a:r>
              <a:rPr lang="zh-CN" altLang="en-US" b="1" dirty="0"/>
              <a:t>困难时期</a:t>
            </a:r>
            <a:r>
              <a:rPr lang="zh-CN" altLang="en-US" dirty="0"/>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checkerboard(across)">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
                                            <p:txEl>
                                              <p:pRg st="3" end="3"/>
                                            </p:txEl>
                                          </p:spTgt>
                                        </p:tgtEl>
                                        <p:attrNameLst>
                                          <p:attrName>style.visibility</p:attrName>
                                        </p:attrNameLst>
                                      </p:cBhvr>
                                      <p:to>
                                        <p:strVal val="visible"/>
                                      </p:to>
                                    </p:set>
                                    <p:animEffect transition="in" filter="dissolve">
                                      <p:cBhvr>
                                        <p:cTn id="12" dur="500"/>
                                        <p:tgtEl>
                                          <p:spTgt spid="10">
                                            <p:txEl>
                                              <p:pRg st="3" end="3"/>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animEffect transition="in" filter="dissolve">
                                      <p:cBhvr>
                                        <p:cTn id="15" dur="500"/>
                                        <p:tgtEl>
                                          <p:spTgt spid="10">
                                            <p:txEl>
                                              <p:pRg st="4" end="4"/>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10">
                                            <p:txEl>
                                              <p:pRg st="5" end="5"/>
                                            </p:txEl>
                                          </p:spTgt>
                                        </p:tgtEl>
                                        <p:attrNameLst>
                                          <p:attrName>style.visibility</p:attrName>
                                        </p:attrNameLst>
                                      </p:cBhvr>
                                      <p:to>
                                        <p:strVal val="visible"/>
                                      </p:to>
                                    </p:set>
                                    <p:animEffect transition="in" filter="dissolve">
                                      <p:cBhvr>
                                        <p:cTn id="18" dur="500"/>
                                        <p:tgtEl>
                                          <p:spTgt spid="10">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10">
                                            <p:txEl>
                                              <p:pRg st="7" end="7"/>
                                            </p:txEl>
                                          </p:spTgt>
                                        </p:tgtEl>
                                        <p:attrNameLst>
                                          <p:attrName>style.visibility</p:attrName>
                                        </p:attrNameLst>
                                      </p:cBhvr>
                                      <p:to>
                                        <p:strVal val="visible"/>
                                      </p:to>
                                    </p:set>
                                    <p:animEffect transition="in" filter="dissolve">
                                      <p:cBhvr>
                                        <p:cTn id="23" dur="500"/>
                                        <p:tgtEl>
                                          <p:spTgt spid="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p:cNvSpPr txBox="1">
            <a:spLocks noGrp="1"/>
          </p:cNvSpPr>
          <p:nvPr>
            <p:ph type="body" sz="quarter" idx="10"/>
          </p:nvPr>
        </p:nvSpPr>
        <p:spPr>
          <a:xfrm>
            <a:off x="1188085" y="505758"/>
            <a:ext cx="5523545" cy="535531"/>
          </a:xfrm>
          <a:noFill/>
        </p:spPr>
        <p:txBody>
          <a:bodyPr wrap="square">
            <a:spAutoFit/>
          </a:bodyPr>
          <a:lstStyle/>
          <a:p>
            <a:r>
              <a:rPr lang="en-US" altLang="zh-CN" dirty="0"/>
              <a:t>Cloze</a:t>
            </a:r>
            <a:r>
              <a:rPr lang="zh-CN" altLang="en-US" dirty="0"/>
              <a:t> </a:t>
            </a:r>
            <a:r>
              <a:rPr lang="en-US" altLang="zh-CN" dirty="0"/>
              <a:t>test</a:t>
            </a:r>
            <a:r>
              <a:rPr lang="zh-CN" altLang="en-US" dirty="0"/>
              <a:t> </a:t>
            </a:r>
            <a:endParaRPr lang="zh-CN" altLang="en-US" dirty="0"/>
          </a:p>
        </p:txBody>
      </p:sp>
      <p:sp>
        <p:nvSpPr>
          <p:cNvPr id="5" name="文本框 4"/>
          <p:cNvSpPr txBox="1"/>
          <p:nvPr/>
        </p:nvSpPr>
        <p:spPr>
          <a:xfrm>
            <a:off x="212834" y="1170024"/>
            <a:ext cx="11674366" cy="1133900"/>
          </a:xfrm>
          <a:prstGeom prst="rect">
            <a:avLst/>
          </a:prstGeom>
          <a:noFill/>
        </p:spPr>
        <p:txBody>
          <a:bodyPr wrap="square">
            <a:spAutoFit/>
          </a:bodyPr>
          <a:lstStyle/>
          <a:p>
            <a:pPr indent="266700">
              <a:lnSpc>
                <a:spcPct val="94000"/>
              </a:lnSpc>
              <a:buNone/>
            </a:pPr>
            <a:r>
              <a:rPr lang="en-US" altLang="zh-CN" sz="1800" kern="100" dirty="0">
                <a:effectLst/>
                <a:latin typeface="Times New Roman" panose="02020603050405020304" pitchFamily="18" charset="0"/>
                <a:ea typeface="宋体" panose="02010600030101010101" pitchFamily="2" charset="-122"/>
              </a:rPr>
              <a:t>In 2024, McElroy </a:t>
            </a:r>
            <a:r>
              <a:rPr lang="en-US" altLang="zh-CN" sz="1800" u="sng" kern="100" dirty="0">
                <a:effectLst/>
                <a:latin typeface="Times New Roman" panose="02020603050405020304" pitchFamily="18" charset="0"/>
                <a:ea typeface="宋体" panose="02010600030101010101" pitchFamily="2" charset="-122"/>
              </a:rPr>
              <a:t>  44  </a:t>
            </a:r>
            <a:r>
              <a:rPr lang="en-US" altLang="zh-CN" sz="1800" kern="100" dirty="0">
                <a:effectLst/>
                <a:latin typeface="Times New Roman" panose="02020603050405020304" pitchFamily="18" charset="0"/>
                <a:ea typeface="宋体" panose="02010600030101010101" pitchFamily="2" charset="-122"/>
              </a:rPr>
              <a:t> </a:t>
            </a:r>
            <a:r>
              <a:rPr lang="en-US" altLang="zh-CN" sz="1800" kern="100" dirty="0">
                <a:effectLst/>
                <a:highlight>
                  <a:srgbClr val="FFFF00"/>
                </a:highlight>
                <a:latin typeface="Times New Roman" panose="02020603050405020304" pitchFamily="18" charset="0"/>
                <a:ea typeface="宋体" panose="02010600030101010101" pitchFamily="2" charset="-122"/>
              </a:rPr>
              <a:t>a fall </a:t>
            </a:r>
            <a:r>
              <a:rPr lang="en-US" altLang="zh-CN" sz="1800" kern="100" dirty="0">
                <a:effectLst/>
                <a:latin typeface="Times New Roman" panose="02020603050405020304" pitchFamily="18" charset="0"/>
                <a:ea typeface="宋体" panose="02010600030101010101" pitchFamily="2" charset="-122"/>
              </a:rPr>
              <a:t>that left him a quadriplegic</a:t>
            </a:r>
            <a:r>
              <a:rPr lang="zh-CN" altLang="en-US" sz="1800" kern="100" dirty="0">
                <a:effectLst/>
                <a:latin typeface="Times New Roman" panose="02020603050405020304" pitchFamily="18" charset="0"/>
                <a:ea typeface="宋体" panose="02010600030101010101" pitchFamily="2" charset="-122"/>
              </a:rPr>
              <a:t>（</a:t>
            </a:r>
            <a:r>
              <a:rPr lang="zh-CN" altLang="en-US" dirty="0"/>
              <a:t>四肢瘫痪者）</a:t>
            </a:r>
            <a:r>
              <a:rPr lang="en-US" altLang="zh-CN" sz="1800" kern="100" dirty="0">
                <a:effectLst/>
                <a:latin typeface="Times New Roman" panose="02020603050405020304" pitchFamily="18" charset="0"/>
                <a:ea typeface="宋体" panose="02010600030101010101" pitchFamily="2" charset="-122"/>
              </a:rPr>
              <a:t>. Three and a half weeks later, he died of those injuries. But </a:t>
            </a:r>
            <a:r>
              <a:rPr lang="en-US" altLang="zh-CN" sz="1800" kern="100" dirty="0">
                <a:solidFill>
                  <a:srgbClr val="000000"/>
                </a:solidFill>
                <a:effectLst/>
                <a:latin typeface="Times New Roman" panose="02020603050405020304" pitchFamily="18" charset="0"/>
                <a:ea typeface="宋体" panose="02010600030101010101" pitchFamily="2" charset="-122"/>
              </a:rPr>
              <a:t>before</a:t>
            </a:r>
            <a:r>
              <a:rPr lang="en-US" altLang="zh-CN" sz="1800" kern="100" dirty="0">
                <a:effectLst/>
                <a:latin typeface="Times New Roman" panose="02020603050405020304" pitchFamily="18" charset="0"/>
                <a:ea typeface="宋体" panose="02010600030101010101" pitchFamily="2" charset="-122"/>
              </a:rPr>
              <a:t> that, while being by his bedside, Johnson </a:t>
            </a:r>
            <a:r>
              <a:rPr lang="en-US" altLang="zh-CN" sz="1800" u="sng" kern="100" dirty="0">
                <a:effectLst/>
                <a:latin typeface="Times New Roman" panose="02020603050405020304" pitchFamily="18" charset="0"/>
                <a:ea typeface="宋体" panose="02010600030101010101" pitchFamily="2" charset="-122"/>
              </a:rPr>
              <a:t>  45  </a:t>
            </a:r>
            <a:r>
              <a:rPr lang="en-US" altLang="zh-CN" sz="1800" kern="100" dirty="0">
                <a:effectLst/>
                <a:latin typeface="Times New Roman" panose="02020603050405020304" pitchFamily="18" charset="0"/>
                <a:ea typeface="宋体" panose="02010600030101010101" pitchFamily="2" charset="-122"/>
              </a:rPr>
              <a:t> with McElroy her dream of becoming </a:t>
            </a:r>
            <a:r>
              <a:rPr lang="en-US" altLang="zh-CN" sz="1800" kern="100" dirty="0">
                <a:solidFill>
                  <a:srgbClr val="000000"/>
                </a:solidFill>
                <a:effectLst/>
                <a:latin typeface="Times New Roman" panose="02020603050405020304" pitchFamily="18" charset="0"/>
                <a:ea typeface="宋体" panose="02010600030101010101" pitchFamily="2" charset="-122"/>
              </a:rPr>
              <a:t>the</a:t>
            </a:r>
            <a:r>
              <a:rPr lang="en-US" altLang="zh-CN" sz="1800" kern="100" dirty="0">
                <a:solidFill>
                  <a:srgbClr val="C00000"/>
                </a:solidFill>
                <a:effectLst/>
                <a:latin typeface="Times New Roman" panose="02020603050405020304" pitchFamily="18" charset="0"/>
                <a:ea typeface="宋体" panose="02010600030101010101" pitchFamily="2" charset="-122"/>
              </a:rPr>
              <a:t> </a:t>
            </a:r>
            <a:r>
              <a:rPr lang="en-US" altLang="zh-CN" sz="1800" u="sng" kern="100" dirty="0">
                <a:effectLst/>
                <a:latin typeface="Times New Roman" panose="02020603050405020304" pitchFamily="18" charset="0"/>
                <a:ea typeface="宋体" panose="02010600030101010101" pitchFamily="2" charset="-122"/>
              </a:rPr>
              <a:t>  46  </a:t>
            </a:r>
            <a:r>
              <a:rPr lang="en-US" altLang="zh-CN" sz="1800" kern="100" dirty="0">
                <a:effectLst/>
                <a:latin typeface="Times New Roman" panose="02020603050405020304" pitchFamily="18" charset="0"/>
                <a:ea typeface="宋体" panose="02010600030101010101" pitchFamily="2" charset="-122"/>
              </a:rPr>
              <a:t> woman to skateboard across the country. He wanted to be part of it, and they planned that she would </a:t>
            </a:r>
            <a:r>
              <a:rPr lang="en-US" altLang="zh-CN" sz="1800" u="sng" kern="100" dirty="0">
                <a:effectLst/>
                <a:latin typeface="Times New Roman" panose="02020603050405020304" pitchFamily="18" charset="0"/>
                <a:ea typeface="宋体" panose="02010600030101010101" pitchFamily="2" charset="-122"/>
              </a:rPr>
              <a:t>  47  </a:t>
            </a:r>
            <a:r>
              <a:rPr lang="en-US" altLang="zh-CN" sz="1800" kern="100" dirty="0">
                <a:effectLst/>
                <a:latin typeface="Times New Roman" panose="02020603050405020304" pitchFamily="18" charset="0"/>
                <a:ea typeface="宋体" panose="02010600030101010101" pitchFamily="2" charset="-122"/>
              </a:rPr>
              <a:t> him in his wheelchair across the finish line.</a:t>
            </a:r>
            <a:endParaRPr lang="zh-CN" altLang="zh-CN" sz="1800" kern="100" dirty="0">
              <a:effectLst/>
              <a:latin typeface="Times New Roman" panose="02020603050405020304" pitchFamily="18" charset="0"/>
              <a:ea typeface="宋体" panose="02010600030101010101" pitchFamily="2" charset="-122"/>
            </a:endParaRPr>
          </a:p>
        </p:txBody>
      </p:sp>
      <p:sp>
        <p:nvSpPr>
          <p:cNvPr id="10" name="文本框 9"/>
          <p:cNvSpPr txBox="1"/>
          <p:nvPr/>
        </p:nvSpPr>
        <p:spPr>
          <a:xfrm>
            <a:off x="258817" y="2303924"/>
            <a:ext cx="11582400" cy="3300071"/>
          </a:xfrm>
          <a:prstGeom prst="rect">
            <a:avLst/>
          </a:prstGeom>
          <a:noFill/>
        </p:spPr>
        <p:txBody>
          <a:bodyPr wrap="square">
            <a:spAutoFit/>
          </a:bodyPr>
          <a:lstStyle/>
          <a:p>
            <a:pPr algn="just">
              <a:lnSpc>
                <a:spcPct val="94000"/>
              </a:lnSpc>
              <a:buNone/>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44. </a:t>
            </a:r>
            <a:r>
              <a:rPr lang="en-US" altLang="zh-CN" sz="1800" kern="10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A. suffered</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B. gained  			C. avoided			D. witnessed</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94000"/>
              </a:lnSpc>
              <a:buNone/>
            </a:pPr>
            <a:r>
              <a:rPr lang="zh-CN" altLang="en-US" dirty="0">
                <a:solidFill>
                  <a:srgbClr val="FF0000"/>
                </a:solidFill>
                <a:latin typeface="Times New Roman" panose="02020603050405020304" pitchFamily="18" charset="0"/>
                <a:cs typeface="Times New Roman" panose="02020603050405020304" pitchFamily="18" charset="0"/>
              </a:rPr>
              <a:t>摔伤导致四肢瘫痪，是 </a:t>
            </a:r>
            <a:r>
              <a:rPr lang="zh-CN" altLang="en-US" b="1" dirty="0">
                <a:solidFill>
                  <a:srgbClr val="FF0000"/>
                </a:solidFill>
                <a:latin typeface="Times New Roman" panose="02020603050405020304" pitchFamily="18" charset="0"/>
                <a:cs typeface="Times New Roman" panose="02020603050405020304" pitchFamily="18" charset="0"/>
              </a:rPr>
              <a:t>遭受</a:t>
            </a:r>
            <a:r>
              <a:rPr lang="zh-CN" altLang="en-US" dirty="0">
                <a:solidFill>
                  <a:srgbClr val="FF0000"/>
                </a:solidFill>
                <a:latin typeface="Times New Roman" panose="02020603050405020304" pitchFamily="18" charset="0"/>
                <a:cs typeface="Times New Roman" panose="02020603050405020304" pitchFamily="18" charset="0"/>
              </a:rPr>
              <a:t> 不幸。</a:t>
            </a:r>
            <a:r>
              <a:rPr lang="en-GB" altLang="zh-CN" dirty="0">
                <a:solidFill>
                  <a:srgbClr val="FF0000"/>
                </a:solidFill>
                <a:latin typeface="Times New Roman" panose="02020603050405020304" pitchFamily="18" charset="0"/>
                <a:cs typeface="Times New Roman" panose="02020603050405020304" pitchFamily="18" charset="0"/>
              </a:rPr>
              <a:t> suffer a fall = </a:t>
            </a:r>
            <a:r>
              <a:rPr lang="zh-CN" altLang="en-US" dirty="0">
                <a:solidFill>
                  <a:srgbClr val="FF0000"/>
                </a:solidFill>
                <a:latin typeface="Times New Roman" panose="02020603050405020304" pitchFamily="18" charset="0"/>
                <a:cs typeface="Times New Roman" panose="02020603050405020304" pitchFamily="18" charset="0"/>
              </a:rPr>
              <a:t>摔倒受伤。常见搭配。</a:t>
            </a:r>
            <a:r>
              <a:rPr lang="en-GB" altLang="zh-CN" dirty="0">
                <a:solidFill>
                  <a:srgbClr val="FF0000"/>
                </a:solidFill>
                <a:latin typeface="Times New Roman" panose="02020603050405020304" pitchFamily="18" charset="0"/>
                <a:cs typeface="Times New Roman" panose="02020603050405020304" pitchFamily="18" charset="0"/>
              </a:rPr>
              <a:t> gained</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获得）、</a:t>
            </a:r>
            <a:r>
              <a:rPr lang="en-GB" altLang="zh-CN" dirty="0">
                <a:solidFill>
                  <a:srgbClr val="FF0000"/>
                </a:solidFill>
                <a:latin typeface="Times New Roman" panose="02020603050405020304" pitchFamily="18" charset="0"/>
                <a:cs typeface="Times New Roman" panose="02020603050405020304" pitchFamily="18" charset="0"/>
              </a:rPr>
              <a:t>avoided</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避免）、</a:t>
            </a:r>
            <a:r>
              <a:rPr lang="en-GB" altLang="zh-CN" dirty="0">
                <a:solidFill>
                  <a:srgbClr val="FF0000"/>
                </a:solidFill>
                <a:latin typeface="Times New Roman" panose="02020603050405020304" pitchFamily="18" charset="0"/>
                <a:cs typeface="Times New Roman" panose="02020603050405020304" pitchFamily="18" charset="0"/>
              </a:rPr>
              <a:t>witnessed</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目击）不符合“受伤”语境。</a:t>
            </a:r>
            <a:endParaRPr lang="zh-CN" altLang="zh-CN" sz="1800"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94000"/>
              </a:lnSpc>
              <a:buNone/>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45. A. exchanged   		</a:t>
            </a:r>
            <a:r>
              <a:rPr lang="en-US" altLang="zh-CN" sz="1800" kern="10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B. shared </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C. celebrated 			D. checked</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94000"/>
              </a:lnSpc>
              <a:buNone/>
            </a:pPr>
            <a:r>
              <a:rPr lang="en-GB" altLang="zh-CN" dirty="0">
                <a:solidFill>
                  <a:srgbClr val="FF0000"/>
                </a:solidFill>
                <a:latin typeface="Times New Roman" panose="02020603050405020304" pitchFamily="18" charset="0"/>
                <a:cs typeface="Times New Roman" panose="02020603050405020304" pitchFamily="18" charset="0"/>
              </a:rPr>
              <a:t>share with = </a:t>
            </a:r>
            <a:r>
              <a:rPr lang="zh-CN" altLang="en-US" dirty="0">
                <a:solidFill>
                  <a:srgbClr val="FF0000"/>
                </a:solidFill>
                <a:latin typeface="Times New Roman" panose="02020603050405020304" pitchFamily="18" charset="0"/>
                <a:cs typeface="Times New Roman" panose="02020603050405020304" pitchFamily="18" charset="0"/>
              </a:rPr>
              <a:t>与</a:t>
            </a:r>
            <a:r>
              <a:rPr lang="en-US" altLang="zh-CN"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分享。后文他回应并参与计划，说明是“分享梦想”。 </a:t>
            </a:r>
            <a:r>
              <a:rPr lang="en-GB" altLang="zh-CN" dirty="0">
                <a:solidFill>
                  <a:srgbClr val="FF0000"/>
                </a:solidFill>
                <a:latin typeface="Times New Roman" panose="02020603050405020304" pitchFamily="18" charset="0"/>
                <a:cs typeface="Times New Roman" panose="02020603050405020304" pitchFamily="18" charset="0"/>
              </a:rPr>
              <a:t>exchanged</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交换）虽然也可表示交流，但 </a:t>
            </a:r>
            <a:r>
              <a:rPr lang="en-GB" altLang="zh-CN" dirty="0">
                <a:solidFill>
                  <a:srgbClr val="FF0000"/>
                </a:solidFill>
                <a:latin typeface="Times New Roman" panose="02020603050405020304" pitchFamily="18" charset="0"/>
                <a:cs typeface="Times New Roman" panose="02020603050405020304" pitchFamily="18" charset="0"/>
              </a:rPr>
              <a:t>share </a:t>
            </a:r>
            <a:r>
              <a:rPr lang="zh-CN" altLang="en-US" dirty="0">
                <a:solidFill>
                  <a:srgbClr val="FF0000"/>
                </a:solidFill>
                <a:latin typeface="Times New Roman" panose="02020603050405020304" pitchFamily="18" charset="0"/>
                <a:cs typeface="Times New Roman" panose="02020603050405020304" pitchFamily="18" charset="0"/>
              </a:rPr>
              <a:t>更符合“分享梦想”的情感色彩；</a:t>
            </a:r>
            <a:r>
              <a:rPr lang="en-GB" altLang="zh-CN" dirty="0">
                <a:solidFill>
                  <a:srgbClr val="FF0000"/>
                </a:solidFill>
                <a:latin typeface="Times New Roman" panose="02020603050405020304" pitchFamily="18" charset="0"/>
                <a:cs typeface="Times New Roman" panose="02020603050405020304" pitchFamily="18" charset="0"/>
              </a:rPr>
              <a:t>celebrated</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庆祝）、</a:t>
            </a:r>
            <a:r>
              <a:rPr lang="en-GB" altLang="zh-CN" dirty="0">
                <a:solidFill>
                  <a:srgbClr val="FF0000"/>
                </a:solidFill>
                <a:latin typeface="Times New Roman" panose="02020603050405020304" pitchFamily="18" charset="0"/>
                <a:cs typeface="Times New Roman" panose="02020603050405020304" pitchFamily="18" charset="0"/>
              </a:rPr>
              <a:t>checked</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核对）不合理。</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46. A. greatest 		</a:t>
            </a:r>
            <a:r>
              <a:rPr lang="en-US" altLang="zh-CN" dirty="0">
                <a:highlight>
                  <a:srgbClr val="FFFF00"/>
                </a:highlight>
                <a:latin typeface="Times New Roman" panose="02020603050405020304" pitchFamily="18" charset="0"/>
                <a:cs typeface="Times New Roman" panose="02020603050405020304" pitchFamily="18" charset="0"/>
              </a:rPr>
              <a:t>B. first 	</a:t>
            </a:r>
            <a:r>
              <a:rPr lang="en-US" altLang="zh-CN" dirty="0">
                <a:latin typeface="Times New Roman" panose="02020603050405020304" pitchFamily="18" charset="0"/>
                <a:cs typeface="Times New Roman" panose="02020603050405020304" pitchFamily="18" charset="0"/>
              </a:rPr>
              <a:t>		    C. lucky 				D. only</a:t>
            </a:r>
            <a:endParaRPr lang="en-US" altLang="zh-CN" dirty="0">
              <a:latin typeface="Times New Roman" panose="02020603050405020304" pitchFamily="18" charset="0"/>
              <a:cs typeface="Times New Roman" panose="02020603050405020304" pitchFamily="18" charset="0"/>
            </a:endParaRPr>
          </a:p>
          <a:p>
            <a:r>
              <a:rPr lang="zh-CN" altLang="en-US" dirty="0">
                <a:solidFill>
                  <a:srgbClr val="FF0000"/>
                </a:solidFill>
                <a:latin typeface="Times New Roman" panose="02020603050405020304" pitchFamily="18" charset="0"/>
                <a:cs typeface="Times New Roman" panose="02020603050405020304" pitchFamily="18" charset="0"/>
              </a:rPr>
              <a:t>后文多次提到 “</a:t>
            </a:r>
            <a:r>
              <a:rPr lang="en-GB" altLang="zh-CN" dirty="0">
                <a:solidFill>
                  <a:srgbClr val="FF0000"/>
                </a:solidFill>
                <a:latin typeface="Times New Roman" panose="02020603050405020304" pitchFamily="18" charset="0"/>
                <a:cs typeface="Times New Roman" panose="02020603050405020304" pitchFamily="18" charset="0"/>
              </a:rPr>
              <a:t>the first woman”</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这是全文关键信息。</a:t>
            </a:r>
            <a:r>
              <a:rPr lang="en-GB" altLang="zh-CN" dirty="0">
                <a:solidFill>
                  <a:srgbClr val="FF0000"/>
                </a:solidFill>
                <a:latin typeface="Times New Roman" panose="02020603050405020304" pitchFamily="18" charset="0"/>
                <a:cs typeface="Times New Roman" panose="02020603050405020304" pitchFamily="18" charset="0"/>
              </a:rPr>
              <a:t>greatest</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最伟大的）、</a:t>
            </a:r>
            <a:r>
              <a:rPr lang="en-GB" altLang="zh-CN" dirty="0">
                <a:solidFill>
                  <a:srgbClr val="FF0000"/>
                </a:solidFill>
                <a:latin typeface="Times New Roman" panose="02020603050405020304" pitchFamily="18" charset="0"/>
                <a:cs typeface="Times New Roman" panose="02020603050405020304" pitchFamily="18" charset="0"/>
              </a:rPr>
              <a:t>lucky</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幸运的）、</a:t>
            </a:r>
            <a:r>
              <a:rPr lang="en-GB" altLang="zh-CN" dirty="0">
                <a:solidFill>
                  <a:srgbClr val="FF0000"/>
                </a:solidFill>
                <a:latin typeface="Times New Roman" panose="02020603050405020304" pitchFamily="18" charset="0"/>
                <a:cs typeface="Times New Roman" panose="02020603050405020304" pitchFamily="18" charset="0"/>
              </a:rPr>
              <a:t>only</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唯一的）均不符合原文“首创”的含义。</a:t>
            </a:r>
            <a:endParaRPr lang="zh-CN" altLang="zh-CN" dirty="0">
              <a:solidFill>
                <a:srgbClr val="FF0000"/>
              </a:solidFill>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47. A. help         		B. seize      		</a:t>
            </a:r>
            <a:r>
              <a:rPr lang="en-US" altLang="zh-CN" dirty="0">
                <a:highlight>
                  <a:srgbClr val="FFFF00"/>
                </a:highlight>
                <a:latin typeface="Times New Roman" panose="02020603050405020304" pitchFamily="18" charset="0"/>
                <a:cs typeface="Times New Roman" panose="02020603050405020304" pitchFamily="18" charset="0"/>
              </a:rPr>
              <a:t>C. push          </a:t>
            </a:r>
            <a:r>
              <a:rPr lang="en-US" altLang="zh-CN" dirty="0">
                <a:latin typeface="Times New Roman" panose="02020603050405020304" pitchFamily="18" charset="0"/>
                <a:cs typeface="Times New Roman" panose="02020603050405020304" pitchFamily="18" charset="0"/>
              </a:rPr>
              <a:t>				D. guide</a:t>
            </a:r>
            <a:endParaRPr lang="en-US" altLang="zh-CN" dirty="0">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push</a:t>
            </a:r>
            <a:r>
              <a:rPr lang="zh-CN" altLang="en-US" dirty="0">
                <a:solidFill>
                  <a:srgbClr val="FF0000"/>
                </a:solidFill>
                <a:latin typeface="Times New Roman" panose="02020603050405020304" pitchFamily="18" charset="0"/>
                <a:cs typeface="Times New Roman" panose="02020603050405020304" pitchFamily="18" charset="0"/>
              </a:rPr>
              <a:t> 用轮椅推着他走；</a:t>
            </a:r>
            <a:r>
              <a:rPr lang="en-US" altLang="zh-CN" dirty="0">
                <a:solidFill>
                  <a:srgbClr val="FF0000"/>
                </a:solidFill>
                <a:latin typeface="Times New Roman" panose="02020603050405020304" pitchFamily="18" charset="0"/>
                <a:cs typeface="Times New Roman" panose="02020603050405020304" pitchFamily="18" charset="0"/>
              </a:rPr>
              <a:t>seize</a:t>
            </a:r>
            <a:r>
              <a:rPr lang="zh-CN" altLang="en-US" dirty="0">
                <a:solidFill>
                  <a:srgbClr val="FF0000"/>
                </a:solidFill>
                <a:latin typeface="Times New Roman" panose="02020603050405020304" pitchFamily="18" charset="0"/>
                <a:cs typeface="Times New Roman" panose="02020603050405020304" pitchFamily="18" charset="0"/>
              </a:rPr>
              <a:t> 抓住，捉住；（用武力）夺取，占领</a:t>
            </a:r>
            <a:endParaRPr lang="zh-CN" altLang="zh-CN" dirty="0">
              <a:solidFill>
                <a:srgbClr val="FF0000"/>
              </a:solidFill>
              <a:latin typeface="Times New Roman" panose="02020603050405020304" pitchFamily="18" charset="0"/>
              <a:cs typeface="Times New Roman" panose="02020603050405020304" pitchFamily="18" charset="0"/>
            </a:endParaRPr>
          </a:p>
          <a:p>
            <a:pPr algn="just">
              <a:lnSpc>
                <a:spcPct val="94000"/>
              </a:lnSpc>
              <a:buNone/>
            </a:pPr>
            <a:endParaRPr lang="zh-CN" altLang="zh-CN" sz="1800"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checkerboard(across)">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xEl>
                                              <p:pRg st="3" end="3"/>
                                            </p:txEl>
                                          </p:spTgt>
                                        </p:tgtEl>
                                        <p:attrNameLst>
                                          <p:attrName>style.visibility</p:attrName>
                                        </p:attrNameLst>
                                      </p:cBhvr>
                                      <p:to>
                                        <p:strVal val="visible"/>
                                      </p:to>
                                    </p:set>
                                    <p:animEffect transition="in" filter="checkerboard(across)">
                                      <p:cBhvr>
                                        <p:cTn id="12" dur="500"/>
                                        <p:tgtEl>
                                          <p:spTgt spid="1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xEl>
                                              <p:pRg st="5" end="5"/>
                                            </p:txEl>
                                          </p:spTgt>
                                        </p:tgtEl>
                                        <p:attrNameLst>
                                          <p:attrName>style.visibility</p:attrName>
                                        </p:attrNameLst>
                                      </p:cBhvr>
                                      <p:to>
                                        <p:strVal val="visible"/>
                                      </p:to>
                                    </p:set>
                                    <p:animEffect transition="in" filter="checkerboard(across)">
                                      <p:cBhvr>
                                        <p:cTn id="17" dur="500"/>
                                        <p:tgtEl>
                                          <p:spTgt spid="10">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0">
                                            <p:txEl>
                                              <p:pRg st="7" end="7"/>
                                            </p:txEl>
                                          </p:spTgt>
                                        </p:tgtEl>
                                        <p:attrNameLst>
                                          <p:attrName>style.visibility</p:attrName>
                                        </p:attrNameLst>
                                      </p:cBhvr>
                                      <p:to>
                                        <p:strVal val="visible"/>
                                      </p:to>
                                    </p:set>
                                    <p:animEffect transition="in" filter="dissolve">
                                      <p:cBhvr>
                                        <p:cTn id="22" dur="500"/>
                                        <p:tgtEl>
                                          <p:spTgt spid="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4427" y="1158329"/>
            <a:ext cx="12067573" cy="916854"/>
          </a:xfrm>
          <a:prstGeom prst="rect">
            <a:avLst/>
          </a:prstGeom>
          <a:noFill/>
        </p:spPr>
        <p:txBody>
          <a:bodyPr wrap="square">
            <a:spAutoFit/>
          </a:bodyPr>
          <a:lstStyle/>
          <a:p>
            <a:pPr algn="just">
              <a:lnSpc>
                <a:spcPct val="115000"/>
              </a:lnSpc>
              <a:buNone/>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6. What items did they pack in the car?</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133350" algn="just">
              <a:lnSpc>
                <a:spcPct val="115000"/>
              </a:lnSpc>
              <a:buNone/>
              <a:tabLst>
                <a:tab pos="3530600" algn="l"/>
              </a:tabLst>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A. Tent, snacks and maps.	</a:t>
            </a:r>
            <a:r>
              <a:rPr lang="en-US" altLang="zh-CN" sz="2400" b="1" kern="100" dirty="0">
                <a:solidFill>
                  <a:srgbClr val="FF0000"/>
                </a:solidFill>
                <a:effectLst/>
                <a:latin typeface="Calibri" panose="020F0502020204030204" pitchFamily="34" charset="0"/>
                <a:ea typeface="宋体" panose="02010600030101010101" pitchFamily="2" charset="-122"/>
                <a:cs typeface="Calibri" panose="020F0502020204030204" pitchFamily="34" charset="0"/>
              </a:rPr>
              <a:t>B. Snacks, camera and maps.</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C. Camera, snacks and baseball.</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p:cNvSpPr txBox="1"/>
          <p:nvPr/>
        </p:nvSpPr>
        <p:spPr>
          <a:xfrm>
            <a:off x="274899" y="2075183"/>
            <a:ext cx="11792674" cy="4216539"/>
          </a:xfrm>
          <a:prstGeom prst="rect">
            <a:avLst/>
          </a:prstGeom>
          <a:noFill/>
        </p:spPr>
        <p:txBody>
          <a:bodyPr wrap="square">
            <a:spAutoFit/>
          </a:bodyPr>
          <a:lstStyle/>
          <a:p>
            <a:pPr>
              <a:buNone/>
            </a:pPr>
            <a:r>
              <a:rPr lang="en-GB" altLang="zh-CN" sz="2400" dirty="0">
                <a:solidFill>
                  <a:srgbClr val="000000"/>
                </a:solidFill>
                <a:effectLst/>
                <a:latin typeface="Times New Roman" panose="02020603050405020304" pitchFamily="18" charset="0"/>
                <a:cs typeface="Times New Roman" panose="02020603050405020304" pitchFamily="18" charset="0"/>
              </a:rPr>
              <a:t>M: So are we ready to go?</a:t>
            </a:r>
            <a:endParaRPr lang="en-GB" altLang="zh-CN" sz="2400" dirty="0">
              <a:solidFill>
                <a:srgbClr val="000000"/>
              </a:solidFill>
              <a:effectLst/>
              <a:latin typeface="Times New Roman" panose="02020603050405020304" pitchFamily="18" charset="0"/>
              <a:cs typeface="Times New Roman" panose="02020603050405020304" pitchFamily="18" charset="0"/>
            </a:endParaRPr>
          </a:p>
          <a:p>
            <a:pPr>
              <a:buNone/>
            </a:pPr>
            <a:r>
              <a:rPr lang="en-GB" altLang="zh-CN" sz="2400" dirty="0">
                <a:solidFill>
                  <a:srgbClr val="000000"/>
                </a:solidFill>
                <a:effectLst/>
                <a:latin typeface="Times New Roman" panose="02020603050405020304" pitchFamily="18" charset="0"/>
                <a:cs typeface="Times New Roman" panose="02020603050405020304" pitchFamily="18" charset="0"/>
              </a:rPr>
              <a:t>W: Yes. I think so. The cars are packed. We have snacks and music and maps in the car.</a:t>
            </a:r>
            <a:endParaRPr lang="en-GB" altLang="zh-CN" sz="2400" dirty="0">
              <a:solidFill>
                <a:srgbClr val="000000"/>
              </a:solidFill>
              <a:effectLst/>
              <a:latin typeface="Times New Roman" panose="02020603050405020304" pitchFamily="18" charset="0"/>
              <a:cs typeface="Times New Roman" panose="02020603050405020304" pitchFamily="18" charset="0"/>
            </a:endParaRPr>
          </a:p>
          <a:p>
            <a:pPr>
              <a:buNone/>
            </a:pPr>
            <a:r>
              <a:rPr lang="en-GB" altLang="zh-CN" sz="2400" dirty="0">
                <a:solidFill>
                  <a:srgbClr val="000000"/>
                </a:solidFill>
                <a:effectLst/>
                <a:latin typeface="Times New Roman" panose="02020603050405020304" pitchFamily="18" charset="0"/>
                <a:cs typeface="Times New Roman" panose="02020603050405020304" pitchFamily="18" charset="0"/>
              </a:rPr>
              <a:t>M: Did you get the camera?</a:t>
            </a:r>
            <a:endParaRPr lang="en-GB" altLang="zh-CN" sz="2400" dirty="0">
              <a:solidFill>
                <a:srgbClr val="000000"/>
              </a:solidFill>
              <a:effectLst/>
              <a:latin typeface="Times New Roman" panose="02020603050405020304" pitchFamily="18" charset="0"/>
              <a:cs typeface="Times New Roman" panose="02020603050405020304" pitchFamily="18" charset="0"/>
            </a:endParaRPr>
          </a:p>
          <a:p>
            <a:pPr>
              <a:buNone/>
            </a:pPr>
            <a:r>
              <a:rPr lang="en-GB" altLang="zh-CN" sz="2400" dirty="0">
                <a:solidFill>
                  <a:srgbClr val="000000"/>
                </a:solidFill>
                <a:effectLst/>
                <a:latin typeface="Times New Roman" panose="02020603050405020304" pitchFamily="18" charset="0"/>
                <a:cs typeface="Times New Roman" panose="02020603050405020304" pitchFamily="18" charset="0"/>
              </a:rPr>
              <a:t>W: Got it. Did you </a:t>
            </a:r>
            <a:r>
              <a:rPr lang="en-GB" altLang="zh-CN" sz="2800" b="1" dirty="0">
                <a:solidFill>
                  <a:srgbClr val="FF0000"/>
                </a:solidFill>
                <a:effectLst/>
                <a:latin typeface="Times New Roman" panose="02020603050405020304" pitchFamily="18" charset="0"/>
                <a:cs typeface="Times New Roman" panose="02020603050405020304" pitchFamily="18" charset="0"/>
              </a:rPr>
              <a:t>fill up the </a:t>
            </a:r>
            <a:r>
              <a:rPr lang="en-GB" altLang="zh-CN" sz="2800" b="1" dirty="0">
                <a:solidFill>
                  <a:srgbClr val="FF0000"/>
                </a:solidFill>
                <a:latin typeface="Times New Roman" panose="02020603050405020304" pitchFamily="18" charset="0"/>
                <a:cs typeface="Times New Roman" panose="02020603050405020304" pitchFamily="18" charset="0"/>
              </a:rPr>
              <a:t>tank/</a:t>
            </a:r>
            <a:r>
              <a:rPr lang="en-GB" altLang="zh-CN" sz="2800" b="1" dirty="0" err="1">
                <a:solidFill>
                  <a:srgbClr val="FF0000"/>
                </a:solidFill>
                <a:latin typeface="Times New Roman" panose="02020603050405020304" pitchFamily="18" charset="0"/>
                <a:cs typeface="Times New Roman" panose="02020603050405020304" pitchFamily="18" charset="0"/>
              </a:rPr>
              <a:t>tæŋk</a:t>
            </a:r>
            <a:r>
              <a:rPr lang="en-GB" altLang="zh-CN" sz="2800" b="1" dirty="0">
                <a:solidFill>
                  <a:srgbClr val="FF0000"/>
                </a:solidFill>
                <a:latin typeface="Times New Roman" panose="02020603050405020304" pitchFamily="18" charset="0"/>
                <a:cs typeface="Times New Roman" panose="02020603050405020304" pitchFamily="18" charset="0"/>
              </a:rPr>
              <a:t>/</a:t>
            </a:r>
            <a:r>
              <a:rPr lang="en-GB" altLang="zh-CN" sz="2400" dirty="0">
                <a:solidFill>
                  <a:srgbClr val="000000"/>
                </a:solidFill>
                <a:effectLst/>
                <a:latin typeface="Times New Roman" panose="02020603050405020304" pitchFamily="18" charset="0"/>
                <a:cs typeface="Times New Roman" panose="02020603050405020304" pitchFamily="18" charset="0"/>
              </a:rPr>
              <a:t>?</a:t>
            </a:r>
            <a:endParaRPr lang="en-GB" altLang="zh-CN" sz="2400" dirty="0">
              <a:solidFill>
                <a:srgbClr val="000000"/>
              </a:solidFill>
              <a:effectLst/>
              <a:latin typeface="Times New Roman" panose="02020603050405020304" pitchFamily="18" charset="0"/>
              <a:cs typeface="Times New Roman" panose="02020603050405020304" pitchFamily="18" charset="0"/>
            </a:endParaRPr>
          </a:p>
          <a:p>
            <a:pPr>
              <a:buNone/>
            </a:pPr>
            <a:r>
              <a:rPr lang="en-GB" altLang="zh-CN" sz="2400" dirty="0">
                <a:solidFill>
                  <a:srgbClr val="000000"/>
                </a:solidFill>
                <a:effectLst/>
                <a:latin typeface="Times New Roman" panose="02020603050405020304" pitchFamily="18" charset="0"/>
                <a:cs typeface="Times New Roman" panose="02020603050405020304" pitchFamily="18" charset="0"/>
              </a:rPr>
              <a:t>M: Yes. It’s all set.</a:t>
            </a:r>
            <a:endParaRPr lang="en-GB" altLang="zh-CN" sz="2400" dirty="0">
              <a:solidFill>
                <a:srgbClr val="000000"/>
              </a:solidFill>
              <a:effectLst/>
              <a:latin typeface="Times New Roman" panose="02020603050405020304" pitchFamily="18" charset="0"/>
              <a:cs typeface="Times New Roman" panose="02020603050405020304" pitchFamily="18" charset="0"/>
            </a:endParaRPr>
          </a:p>
          <a:p>
            <a:pPr>
              <a:buNone/>
            </a:pPr>
            <a:r>
              <a:rPr lang="en-GB" altLang="zh-CN" sz="2400" dirty="0">
                <a:solidFill>
                  <a:srgbClr val="000000"/>
                </a:solidFill>
                <a:effectLst/>
                <a:latin typeface="Times New Roman" panose="02020603050405020304" pitchFamily="18" charset="0"/>
                <a:cs typeface="Times New Roman" panose="02020603050405020304" pitchFamily="18" charset="0"/>
              </a:rPr>
              <a:t>W: You are sure we are not forgetting anything.</a:t>
            </a:r>
            <a:endParaRPr lang="en-GB" altLang="zh-CN" sz="2400" dirty="0">
              <a:solidFill>
                <a:srgbClr val="000000"/>
              </a:solidFill>
              <a:effectLst/>
              <a:latin typeface="Times New Roman" panose="02020603050405020304" pitchFamily="18" charset="0"/>
              <a:cs typeface="Times New Roman" panose="02020603050405020304" pitchFamily="18" charset="0"/>
            </a:endParaRPr>
          </a:p>
          <a:p>
            <a:pPr>
              <a:buNone/>
            </a:pPr>
            <a:r>
              <a:rPr lang="en-GB" altLang="zh-CN" sz="2400" dirty="0">
                <a:solidFill>
                  <a:srgbClr val="000000"/>
                </a:solidFill>
                <a:effectLst/>
                <a:latin typeface="Times New Roman" panose="02020603050405020304" pitchFamily="18" charset="0"/>
                <a:cs typeface="Times New Roman" panose="02020603050405020304" pitchFamily="18" charset="0"/>
              </a:rPr>
              <a:t>M: I’m sure we’ve got all our bases covered.</a:t>
            </a:r>
            <a:endParaRPr lang="en-GB" altLang="zh-CN" sz="2400" dirty="0">
              <a:solidFill>
                <a:srgbClr val="000000"/>
              </a:solidFill>
              <a:effectLst/>
              <a:latin typeface="Times New Roman" panose="02020603050405020304" pitchFamily="18" charset="0"/>
              <a:cs typeface="Times New Roman" panose="02020603050405020304" pitchFamily="18" charset="0"/>
            </a:endParaRPr>
          </a:p>
          <a:p>
            <a:pPr>
              <a:buNone/>
            </a:pPr>
            <a:r>
              <a:rPr lang="en-GB" altLang="zh-CN" sz="2400" dirty="0">
                <a:solidFill>
                  <a:srgbClr val="000000"/>
                </a:solidFill>
                <a:effectLst/>
                <a:latin typeface="Times New Roman" panose="02020603050405020304" pitchFamily="18" charset="0"/>
                <a:cs typeface="Times New Roman" panose="02020603050405020304" pitchFamily="18" charset="0"/>
              </a:rPr>
              <a:t>W: Well, let’s get going then. I love road trips.</a:t>
            </a:r>
            <a:endParaRPr lang="en-GB" altLang="zh-CN" sz="2400" dirty="0">
              <a:solidFill>
                <a:srgbClr val="000000"/>
              </a:solidFill>
              <a:effectLst/>
              <a:latin typeface="Times New Roman" panose="02020603050405020304" pitchFamily="18" charset="0"/>
              <a:cs typeface="Times New Roman" panose="02020603050405020304" pitchFamily="18" charset="0"/>
            </a:endParaRPr>
          </a:p>
          <a:p>
            <a:pPr>
              <a:buNone/>
            </a:pPr>
            <a:r>
              <a:rPr lang="en-GB" altLang="zh-CN" sz="2400" b="1" dirty="0">
                <a:solidFill>
                  <a:srgbClr val="000000"/>
                </a:solidFill>
                <a:latin typeface="Times New Roman" panose="02020603050405020304" pitchFamily="18" charset="0"/>
                <a:cs typeface="Times New Roman" panose="02020603050405020304" pitchFamily="18" charset="0"/>
              </a:rPr>
              <a:t>tank</a:t>
            </a:r>
            <a:r>
              <a:rPr lang="zh-CN" altLang="en-US" sz="2400" b="1" dirty="0">
                <a:solidFill>
                  <a:srgbClr val="000000"/>
                </a:solidFill>
                <a:latin typeface="Times New Roman" panose="02020603050405020304" pitchFamily="18" charset="0"/>
                <a:cs typeface="Times New Roman" panose="02020603050405020304" pitchFamily="18" charset="0"/>
              </a:rPr>
              <a:t>  </a:t>
            </a:r>
            <a:r>
              <a:rPr lang="en-US" altLang="zh-CN" sz="2400" b="1" dirty="0">
                <a:solidFill>
                  <a:srgbClr val="000000"/>
                </a:solidFill>
                <a:latin typeface="Times New Roman" panose="02020603050405020304" pitchFamily="18" charset="0"/>
                <a:cs typeface="Times New Roman" panose="02020603050405020304" pitchFamily="18" charset="0"/>
              </a:rPr>
              <a:t>n.</a:t>
            </a:r>
            <a:r>
              <a:rPr lang="zh-CN" altLang="en-US" sz="2000" b="1" dirty="0">
                <a:solidFill>
                  <a:srgbClr val="000000"/>
                </a:solidFill>
                <a:latin typeface="Times New Roman" panose="02020603050405020304" pitchFamily="18" charset="0"/>
                <a:cs typeface="Times New Roman" panose="02020603050405020304" pitchFamily="18" charset="0"/>
              </a:rPr>
              <a:t>（贮放液体或气体的）箱，槽，罐；箱（或桶等）所装之物；一箱（或一桶等）的量；坦克</a:t>
            </a:r>
            <a:endParaRPr lang="en-US" altLang="zh-CN" sz="2000" b="1"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1" dirty="0">
                <a:solidFill>
                  <a:srgbClr val="000000"/>
                </a:solidFill>
                <a:effectLst/>
                <a:latin typeface="Times New Roman" panose="02020603050405020304" pitchFamily="18" charset="0"/>
                <a:cs typeface="Times New Roman" panose="02020603050405020304" pitchFamily="18" charset="0"/>
              </a:rPr>
              <a:t> </a:t>
            </a:r>
            <a:r>
              <a:rPr lang="en-US" altLang="zh-CN" sz="2000" b="1" dirty="0">
                <a:solidFill>
                  <a:srgbClr val="000000"/>
                </a:solidFill>
                <a:effectLst/>
                <a:latin typeface="Times New Roman" panose="02020603050405020304" pitchFamily="18" charset="0"/>
                <a:cs typeface="Times New Roman" panose="02020603050405020304" pitchFamily="18" charset="0"/>
              </a:rPr>
              <a:t>            v.    </a:t>
            </a:r>
            <a:r>
              <a:rPr lang="zh-CN" altLang="en-US" sz="2000" b="1" dirty="0">
                <a:solidFill>
                  <a:srgbClr val="000000"/>
                </a:solidFill>
                <a:latin typeface="Times New Roman" panose="02020603050405020304" pitchFamily="18" charset="0"/>
                <a:cs typeface="Times New Roman" panose="02020603050405020304" pitchFamily="18" charset="0"/>
              </a:rPr>
              <a:t>彻底失败；破产；倒闭</a:t>
            </a:r>
            <a:r>
              <a:rPr lang="en-US" altLang="zh-CN" sz="2000" b="1" dirty="0">
                <a:solidFill>
                  <a:srgbClr val="000000"/>
                </a:solidFill>
                <a:latin typeface="Times New Roman" panose="02020603050405020304" pitchFamily="18" charset="0"/>
                <a:cs typeface="Times New Roman" panose="02020603050405020304" pitchFamily="18" charset="0"/>
              </a:rPr>
              <a:t>;</a:t>
            </a:r>
            <a:r>
              <a:rPr lang="zh-CN" altLang="en-US" sz="2000" b="1" dirty="0">
                <a:solidFill>
                  <a:srgbClr val="000000"/>
                </a:solidFill>
                <a:latin typeface="Times New Roman" panose="02020603050405020304" pitchFamily="18" charset="0"/>
                <a:cs typeface="Times New Roman" panose="02020603050405020304" pitchFamily="18" charset="0"/>
              </a:rPr>
              <a:t>尤指故意）输掉（比赛）</a:t>
            </a:r>
            <a:endParaRPr lang="en-US" altLang="zh-CN" sz="2000" b="1" dirty="0">
              <a:solidFill>
                <a:srgbClr val="000000"/>
              </a:solidFill>
              <a:latin typeface="Times New Roman" panose="02020603050405020304" pitchFamily="18" charset="0"/>
              <a:cs typeface="Times New Roman" panose="02020603050405020304" pitchFamily="18" charset="0"/>
            </a:endParaRPr>
          </a:p>
          <a:p>
            <a:pPr>
              <a:buNone/>
            </a:pPr>
            <a:r>
              <a:rPr lang="en-US" altLang="zh-CN" sz="2400" b="1" dirty="0">
                <a:solidFill>
                  <a:srgbClr val="FF0000"/>
                </a:solidFill>
                <a:effectLst/>
                <a:latin typeface="Times New Roman" panose="02020603050405020304" pitchFamily="18" charset="0"/>
                <a:cs typeface="Times New Roman" panose="02020603050405020304" pitchFamily="18" charset="0"/>
              </a:rPr>
              <a:t>tent</a:t>
            </a:r>
            <a:r>
              <a:rPr lang="en-GB" altLang="zh-CN" sz="2800" b="1" dirty="0">
                <a:solidFill>
                  <a:srgbClr val="FF0000"/>
                </a:solidFill>
                <a:latin typeface="Times New Roman" panose="02020603050405020304" pitchFamily="18" charset="0"/>
                <a:cs typeface="Times New Roman" panose="02020603050405020304" pitchFamily="18" charset="0"/>
              </a:rPr>
              <a:t> /tent/ </a:t>
            </a:r>
            <a:r>
              <a:rPr lang="zh-CN" altLang="en-US" sz="2400" b="1" dirty="0">
                <a:solidFill>
                  <a:srgbClr val="FF0000"/>
                </a:solidFill>
                <a:latin typeface="Times New Roman" panose="02020603050405020304" pitchFamily="18" charset="0"/>
                <a:cs typeface="Times New Roman" panose="02020603050405020304" pitchFamily="18" charset="0"/>
              </a:rPr>
              <a:t>帐篷；帐棚</a:t>
            </a:r>
            <a:endParaRPr lang="en-US" altLang="zh-CN" sz="2400" b="1" dirty="0">
              <a:solidFill>
                <a:srgbClr val="FF0000"/>
              </a:solidFill>
              <a:effectLst/>
              <a:latin typeface="Times New Roman" panose="02020603050405020304" pitchFamily="18" charset="0"/>
              <a:cs typeface="Times New Roman" panose="02020603050405020304" pitchFamily="18" charset="0"/>
            </a:endParaRPr>
          </a:p>
        </p:txBody>
      </p:sp>
      <p:sp>
        <p:nvSpPr>
          <p:cNvPr id="8" name="文本框 7"/>
          <p:cNvSpPr txBox="1"/>
          <p:nvPr/>
        </p:nvSpPr>
        <p:spPr>
          <a:xfrm>
            <a:off x="6171236" y="3244334"/>
            <a:ext cx="6198242" cy="400110"/>
          </a:xfrm>
          <a:prstGeom prst="rect">
            <a:avLst/>
          </a:prstGeom>
          <a:noFill/>
        </p:spPr>
        <p:txBody>
          <a:bodyPr wrap="square">
            <a:spAutoFit/>
          </a:bodyPr>
          <a:lstStyle/>
          <a:p>
            <a:r>
              <a:rPr lang="zh-CN" altLang="en-US" sz="2000" b="1" dirty="0">
                <a:solidFill>
                  <a:srgbClr val="FF0000"/>
                </a:solidFill>
              </a:rPr>
              <a:t>加满油箱</a:t>
            </a:r>
            <a:endParaRPr lang="zh-CN" altLang="en-US" sz="2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dissolve">
                                      <p:cBhvr>
                                        <p:cTn id="10" dur="500"/>
                                        <p:tgtEl>
                                          <p:spTgt spid="6">
                                            <p:txEl>
                                              <p:pRg st="1" end="1"/>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dissolve">
                                      <p:cBhvr>
                                        <p:cTn id="13" dur="500"/>
                                        <p:tgtEl>
                                          <p:spTgt spid="6">
                                            <p:txEl>
                                              <p:pRg st="2" end="2"/>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dissolve">
                                      <p:cBhvr>
                                        <p:cTn id="16" dur="500"/>
                                        <p:tgtEl>
                                          <p:spTgt spid="6">
                                            <p:txEl>
                                              <p:pRg st="3" end="3"/>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dissolve">
                                      <p:cBhvr>
                                        <p:cTn id="19" dur="500"/>
                                        <p:tgtEl>
                                          <p:spTgt spid="6">
                                            <p:txEl>
                                              <p:pRg st="4" end="4"/>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dissolve">
                                      <p:cBhvr>
                                        <p:cTn id="22" dur="500"/>
                                        <p:tgtEl>
                                          <p:spTgt spid="6">
                                            <p:txEl>
                                              <p:pRg st="5" end="5"/>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Effect transition="in" filter="dissolve">
                                      <p:cBhvr>
                                        <p:cTn id="25" dur="500"/>
                                        <p:tgtEl>
                                          <p:spTgt spid="6">
                                            <p:txEl>
                                              <p:pRg st="6" end="6"/>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6">
                                            <p:txEl>
                                              <p:pRg st="7" end="7"/>
                                            </p:txEl>
                                          </p:spTgt>
                                        </p:tgtEl>
                                        <p:attrNameLst>
                                          <p:attrName>style.visibility</p:attrName>
                                        </p:attrNameLst>
                                      </p:cBhvr>
                                      <p:to>
                                        <p:strVal val="visible"/>
                                      </p:to>
                                    </p:set>
                                    <p:animEffect transition="in" filter="dissolve">
                                      <p:cBhvr>
                                        <p:cTn id="28" dur="500"/>
                                        <p:tgtEl>
                                          <p:spTgt spid="6">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dissolve">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6">
                                            <p:txEl>
                                              <p:pRg st="8" end="8"/>
                                            </p:txEl>
                                          </p:spTgt>
                                        </p:tgtEl>
                                        <p:attrNameLst>
                                          <p:attrName>style.visibility</p:attrName>
                                        </p:attrNameLst>
                                      </p:cBhvr>
                                      <p:to>
                                        <p:strVal val="visible"/>
                                      </p:to>
                                    </p:set>
                                    <p:animEffect transition="in" filter="dissolve">
                                      <p:cBhvr>
                                        <p:cTn id="38" dur="500"/>
                                        <p:tgtEl>
                                          <p:spTgt spid="6">
                                            <p:txEl>
                                              <p:pRg st="8" end="8"/>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6">
                                            <p:txEl>
                                              <p:pRg st="9" end="9"/>
                                            </p:txEl>
                                          </p:spTgt>
                                        </p:tgtEl>
                                        <p:attrNameLst>
                                          <p:attrName>style.visibility</p:attrName>
                                        </p:attrNameLst>
                                      </p:cBhvr>
                                      <p:to>
                                        <p:strVal val="visible"/>
                                      </p:to>
                                    </p:set>
                                    <p:animEffect transition="in" filter="dissolve">
                                      <p:cBhvr>
                                        <p:cTn id="43" dur="500"/>
                                        <p:tgtEl>
                                          <p:spTgt spid="6">
                                            <p:txEl>
                                              <p:pRg st="9" end="9"/>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nodeType="clickEffect">
                                  <p:stCondLst>
                                    <p:cond delay="0"/>
                                  </p:stCondLst>
                                  <p:childTnLst>
                                    <p:set>
                                      <p:cBhvr>
                                        <p:cTn id="47" dur="1" fill="hold">
                                          <p:stCondLst>
                                            <p:cond delay="0"/>
                                          </p:stCondLst>
                                        </p:cTn>
                                        <p:tgtEl>
                                          <p:spTgt spid="6">
                                            <p:txEl>
                                              <p:pRg st="10" end="10"/>
                                            </p:txEl>
                                          </p:spTgt>
                                        </p:tgtEl>
                                        <p:attrNameLst>
                                          <p:attrName>style.visibility</p:attrName>
                                        </p:attrNameLst>
                                      </p:cBhvr>
                                      <p:to>
                                        <p:strVal val="visible"/>
                                      </p:to>
                                    </p:set>
                                    <p:animEffect transition="in" filter="dissolve">
                                      <p:cBhvr>
                                        <p:cTn id="48" dur="500"/>
                                        <p:tgtEl>
                                          <p:spTgt spid="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207579" y="1292425"/>
            <a:ext cx="11776842" cy="1654684"/>
          </a:xfrm>
          <a:prstGeom prst="rect">
            <a:avLst/>
          </a:prstGeom>
          <a:noFill/>
        </p:spPr>
        <p:txBody>
          <a:bodyPr wrap="square">
            <a:spAutoFit/>
          </a:bodyPr>
          <a:lstStyle/>
          <a:p>
            <a:pPr indent="266700" algn="just">
              <a:lnSpc>
                <a:spcPct val="94000"/>
              </a:lnSpc>
              <a:buNone/>
            </a:pPr>
            <a:r>
              <a:rPr lang="en-US" altLang="zh-CN" sz="1800" kern="100" dirty="0">
                <a:effectLst/>
                <a:latin typeface="Times New Roman" panose="02020603050405020304" pitchFamily="18" charset="0"/>
                <a:ea typeface="宋体" panose="02010600030101010101" pitchFamily="2" charset="-122"/>
              </a:rPr>
              <a:t>She wasn’t sure she could pull it off, but McElroy had </a:t>
            </a:r>
            <a:r>
              <a:rPr lang="en-US" altLang="zh-CN" sz="1800" u="sng" kern="100" dirty="0">
                <a:effectLst/>
                <a:latin typeface="Times New Roman" panose="02020603050405020304" pitchFamily="18" charset="0"/>
                <a:ea typeface="宋体" panose="02010600030101010101" pitchFamily="2" charset="-122"/>
              </a:rPr>
              <a:t>  48  </a:t>
            </a:r>
            <a:r>
              <a:rPr lang="en-US" altLang="zh-CN" sz="1800" kern="100" dirty="0">
                <a:effectLst/>
                <a:latin typeface="Times New Roman" panose="02020603050405020304" pitchFamily="18" charset="0"/>
                <a:ea typeface="宋体" panose="02010600030101010101" pitchFamily="2" charset="-122"/>
              </a:rPr>
              <a:t> in her.</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94000"/>
              </a:lnSpc>
              <a:buNone/>
            </a:pPr>
            <a:r>
              <a:rPr lang="en-US" altLang="zh-CN" sz="1800" kern="100" dirty="0">
                <a:effectLst/>
                <a:latin typeface="Times New Roman" panose="02020603050405020304" pitchFamily="18" charset="0"/>
                <a:ea typeface="宋体" panose="02010600030101010101" pitchFamily="2" charset="-122"/>
              </a:rPr>
              <a:t>“I was like, ‘Roger, it’s a big country’. And he was like, ‘Well, you can do it’,” Johnson told </a:t>
            </a:r>
            <a:r>
              <a:rPr lang="en-US" altLang="zh-CN" sz="1800" i="1" kern="100" dirty="0">
                <a:effectLst/>
                <a:latin typeface="Times New Roman" panose="02020603050405020304" pitchFamily="18" charset="0"/>
                <a:ea typeface="宋体" panose="02010600030101010101" pitchFamily="2" charset="-122"/>
              </a:rPr>
              <a:t>Good Morning America.</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94000"/>
              </a:lnSpc>
              <a:buNone/>
            </a:pPr>
            <a:r>
              <a:rPr lang="en-US" altLang="zh-CN" sz="1800" kern="100" dirty="0">
                <a:effectLst/>
                <a:latin typeface="Times New Roman" panose="02020603050405020304" pitchFamily="18" charset="0"/>
                <a:ea typeface="宋体" panose="02010600030101010101" pitchFamily="2" charset="-122"/>
              </a:rPr>
              <a:t>After McElroy’s </a:t>
            </a:r>
            <a:r>
              <a:rPr lang="en-US" altLang="zh-CN" sz="1800" u="sng" kern="100" dirty="0">
                <a:effectLst/>
                <a:latin typeface="Times New Roman" panose="02020603050405020304" pitchFamily="18" charset="0"/>
                <a:ea typeface="宋体" panose="02010600030101010101" pitchFamily="2" charset="-122"/>
              </a:rPr>
              <a:t>  49  </a:t>
            </a:r>
            <a:r>
              <a:rPr lang="en-US" altLang="zh-CN" sz="1800" kern="100" dirty="0">
                <a:effectLst/>
                <a:latin typeface="Times New Roman" panose="02020603050405020304" pitchFamily="18" charset="0"/>
                <a:ea typeface="宋体" panose="02010600030101010101" pitchFamily="2" charset="-122"/>
              </a:rPr>
              <a:t>, Johnson, then 29, chose to </a:t>
            </a:r>
            <a:r>
              <a:rPr lang="en-US" altLang="zh-CN" sz="1800" u="sng" kern="100" dirty="0">
                <a:effectLst/>
                <a:latin typeface="Times New Roman" panose="02020603050405020304" pitchFamily="18" charset="0"/>
                <a:ea typeface="宋体" panose="02010600030101010101" pitchFamily="2" charset="-122"/>
              </a:rPr>
              <a:t>  50  </a:t>
            </a:r>
            <a:r>
              <a:rPr lang="en-US" altLang="zh-CN" sz="1800" kern="100" dirty="0">
                <a:effectLst/>
                <a:latin typeface="Times New Roman" panose="02020603050405020304" pitchFamily="18" charset="0"/>
                <a:ea typeface="宋体" panose="02010600030101010101" pitchFamily="2" charset="-122"/>
              </a:rPr>
              <a:t> him by becoming the </a:t>
            </a:r>
            <a:r>
              <a:rPr lang="en-US" altLang="zh-CN" sz="1800" kern="100" dirty="0">
                <a:solidFill>
                  <a:srgbClr val="000000"/>
                </a:solidFill>
                <a:effectLst/>
                <a:latin typeface="Times New Roman" panose="02020603050405020304" pitchFamily="18" charset="0"/>
                <a:ea typeface="宋体" panose="02010600030101010101" pitchFamily="2" charset="-122"/>
              </a:rPr>
              <a:t>first</a:t>
            </a:r>
            <a:r>
              <a:rPr lang="en-US" altLang="zh-CN" sz="1800" kern="100" dirty="0">
                <a:effectLst/>
                <a:latin typeface="Times New Roman" panose="02020603050405020304" pitchFamily="18" charset="0"/>
                <a:ea typeface="宋体" panose="02010600030101010101" pitchFamily="2" charset="-122"/>
              </a:rPr>
              <a:t> woman to skateboard across the country. Along the way, she would raise money for Wings for Life, a non-profit that supports research into spinal cord injuries.</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94000"/>
              </a:lnSpc>
              <a:buNone/>
            </a:pPr>
            <a:r>
              <a:rPr lang="en-US" altLang="zh-CN" sz="1800" u="sng" kern="100" dirty="0">
                <a:effectLst/>
                <a:latin typeface="Times New Roman" panose="02020603050405020304" pitchFamily="18" charset="0"/>
                <a:ea typeface="宋体" panose="02010600030101010101" pitchFamily="2" charset="-122"/>
              </a:rPr>
              <a:t>  51  </a:t>
            </a:r>
            <a:r>
              <a:rPr lang="en-US" altLang="zh-CN" sz="1800" kern="100" dirty="0">
                <a:effectLst/>
                <a:latin typeface="Times New Roman" panose="02020603050405020304" pitchFamily="18" charset="0"/>
                <a:ea typeface="宋体" panose="02010600030101010101" pitchFamily="2" charset="-122"/>
              </a:rPr>
              <a:t> by a video crew, and wearing a locket around her neck that held McElroy’s ashes, she began her journey last April at California’s Santa Monica beach. </a:t>
            </a:r>
            <a:r>
              <a:rPr lang="en-US" altLang="zh-CN" sz="1800" u="sng" kern="100" dirty="0">
                <a:effectLst/>
                <a:latin typeface="Times New Roman" panose="02020603050405020304" pitchFamily="18" charset="0"/>
                <a:ea typeface="宋体" panose="02010600030101010101" pitchFamily="2" charset="-122"/>
              </a:rPr>
              <a:t>  52  </a:t>
            </a:r>
            <a:r>
              <a:rPr lang="en-US" altLang="zh-CN" sz="1800" kern="100" dirty="0">
                <a:effectLst/>
                <a:latin typeface="Times New Roman" panose="02020603050405020304" pitchFamily="18" charset="0"/>
                <a:ea typeface="宋体" panose="02010600030101010101" pitchFamily="2" charset="-122"/>
              </a:rPr>
              <a:t>: Virginia Beach, 3,266 miles away.</a:t>
            </a:r>
            <a:endParaRPr lang="zh-CN" altLang="zh-CN" sz="1800" kern="100" dirty="0">
              <a:effectLst/>
              <a:latin typeface="Times New Roman" panose="02020603050405020304" pitchFamily="18" charset="0"/>
              <a:ea typeface="宋体" panose="02010600030101010101" pitchFamily="2" charset="-122"/>
            </a:endParaRPr>
          </a:p>
        </p:txBody>
      </p:sp>
      <p:sp>
        <p:nvSpPr>
          <p:cNvPr id="9" name="文本框 8"/>
          <p:cNvSpPr txBox="1"/>
          <p:nvPr/>
        </p:nvSpPr>
        <p:spPr>
          <a:xfrm>
            <a:off x="220718" y="3048208"/>
            <a:ext cx="11763704" cy="3477427"/>
          </a:xfrm>
          <a:prstGeom prst="rect">
            <a:avLst/>
          </a:prstGeom>
          <a:noFill/>
        </p:spPr>
        <p:txBody>
          <a:bodyPr wrap="square">
            <a:spAutoFit/>
          </a:bodyPr>
          <a:lstStyle/>
          <a:p>
            <a:pPr algn="just">
              <a:lnSpc>
                <a:spcPct val="94000"/>
              </a:lnSpc>
              <a:buNone/>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48. </a:t>
            </a:r>
            <a:r>
              <a:rPr lang="en-US" altLang="zh-CN" sz="1800" kern="10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A. faith    </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B. doubt 			C. pity       		D. pride</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94000"/>
              </a:lnSpc>
              <a:buNone/>
            </a:pPr>
            <a:r>
              <a:rPr lang="en-GB" altLang="zh-CN" dirty="0">
                <a:solidFill>
                  <a:srgbClr val="FF0000"/>
                </a:solidFill>
                <a:latin typeface="Times New Roman" panose="02020603050405020304" pitchFamily="18" charset="0"/>
                <a:cs typeface="Times New Roman" panose="02020603050405020304" pitchFamily="18" charset="0"/>
              </a:rPr>
              <a:t>McElroy</a:t>
            </a:r>
            <a:r>
              <a:rPr lang="zh-CN" altLang="en-US" dirty="0">
                <a:solidFill>
                  <a:srgbClr val="FF0000"/>
                </a:solidFill>
                <a:latin typeface="Times New Roman" panose="02020603050405020304" pitchFamily="18" charset="0"/>
                <a:cs typeface="Times New Roman" panose="02020603050405020304" pitchFamily="18" charset="0"/>
              </a:rPr>
              <a:t>对</a:t>
            </a:r>
            <a:r>
              <a:rPr lang="en-GB" altLang="zh-CN" dirty="0">
                <a:solidFill>
                  <a:srgbClr val="FF0000"/>
                </a:solidFill>
                <a:latin typeface="Times New Roman" panose="02020603050405020304" pitchFamily="18" charset="0"/>
                <a:cs typeface="Times New Roman" panose="02020603050405020304" pitchFamily="18" charset="0"/>
              </a:rPr>
              <a:t>Johnson</a:t>
            </a:r>
            <a:r>
              <a:rPr lang="zh-CN" altLang="en-US" dirty="0">
                <a:solidFill>
                  <a:srgbClr val="FF0000"/>
                </a:solidFill>
                <a:latin typeface="Times New Roman" panose="02020603050405020304" pitchFamily="18" charset="0"/>
                <a:cs typeface="Times New Roman" panose="02020603050405020304" pitchFamily="18" charset="0"/>
              </a:rPr>
              <a:t>完成这段旅程有“信心”，意味着他相信她能够成功，尽管她有疑虑。</a:t>
            </a:r>
            <a:r>
              <a:rPr lang="en-GB" altLang="zh-CN" dirty="0">
                <a:solidFill>
                  <a:srgbClr val="FF0000"/>
                </a:solidFill>
                <a:latin typeface="Times New Roman" panose="02020603050405020304" pitchFamily="18" charset="0"/>
                <a:cs typeface="Times New Roman" panose="02020603050405020304" pitchFamily="18" charset="0"/>
              </a:rPr>
              <a:t>have faith in = </a:t>
            </a:r>
            <a:r>
              <a:rPr lang="zh-CN" altLang="en-US" dirty="0">
                <a:solidFill>
                  <a:srgbClr val="FF0000"/>
                </a:solidFill>
                <a:latin typeface="Times New Roman" panose="02020603050405020304" pitchFamily="18" charset="0"/>
                <a:cs typeface="Times New Roman" panose="02020603050405020304" pitchFamily="18" charset="0"/>
              </a:rPr>
              <a:t>对</a:t>
            </a:r>
            <a:r>
              <a:rPr lang="en-US" altLang="zh-CN"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有信心。</a:t>
            </a:r>
            <a:r>
              <a:rPr lang="en-GB" altLang="zh-CN" dirty="0">
                <a:solidFill>
                  <a:srgbClr val="FF0000"/>
                </a:solidFill>
                <a:latin typeface="Times New Roman" panose="02020603050405020304" pitchFamily="18" charset="0"/>
                <a:cs typeface="Times New Roman" panose="02020603050405020304" pitchFamily="18" charset="0"/>
              </a:rPr>
              <a:t>doubt</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怀疑）、</a:t>
            </a:r>
            <a:r>
              <a:rPr lang="en-GB" altLang="zh-CN" dirty="0">
                <a:solidFill>
                  <a:srgbClr val="FF0000"/>
                </a:solidFill>
                <a:latin typeface="Times New Roman" panose="02020603050405020304" pitchFamily="18" charset="0"/>
                <a:cs typeface="Times New Roman" panose="02020603050405020304" pitchFamily="18" charset="0"/>
              </a:rPr>
              <a:t>pity</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怜悯）、</a:t>
            </a:r>
            <a:r>
              <a:rPr lang="en-GB" altLang="zh-CN" dirty="0">
                <a:solidFill>
                  <a:srgbClr val="FF0000"/>
                </a:solidFill>
                <a:latin typeface="Times New Roman" panose="02020603050405020304" pitchFamily="18" charset="0"/>
                <a:cs typeface="Times New Roman" panose="02020603050405020304" pitchFamily="18" charset="0"/>
              </a:rPr>
              <a:t>pride</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骄傲）均不符合“相信她能行”的语境。</a:t>
            </a:r>
            <a:endParaRPr lang="zh-CN" altLang="zh-CN" sz="1800"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94000"/>
              </a:lnSpc>
              <a:buNone/>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49. A. encouragement		B. accident		C. recovery 		</a:t>
            </a:r>
            <a:r>
              <a:rPr lang="en-US" altLang="zh-CN" sz="1800" kern="10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D. death</a:t>
            </a:r>
            <a:endParaRPr lang="en-US" altLang="zh-CN" sz="1800" kern="10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94000"/>
              </a:lnSpc>
              <a:buNone/>
            </a:pPr>
            <a:r>
              <a:rPr lang="zh-CN" altLang="en-US" dirty="0">
                <a:solidFill>
                  <a:srgbClr val="FF0000"/>
                </a:solidFill>
                <a:latin typeface="Times New Roman" panose="02020603050405020304" pitchFamily="18" charset="0"/>
                <a:cs typeface="Times New Roman" panose="02020603050405020304" pitchFamily="18" charset="0"/>
              </a:rPr>
              <a:t>后文说她带着她的骨灰项链“</a:t>
            </a:r>
            <a:r>
              <a:rPr lang="en-US" altLang="zh-CN" dirty="0">
                <a:solidFill>
                  <a:srgbClr val="FF0000"/>
                </a:solidFill>
                <a:latin typeface="Times New Roman" panose="02020603050405020304" pitchFamily="18" charset="0"/>
                <a:cs typeface="Times New Roman" panose="02020603050405020304" pitchFamily="18" charset="0"/>
              </a:rPr>
              <a:t>held</a:t>
            </a:r>
            <a:r>
              <a:rPr lang="zh-CN" altLang="en-US" dirty="0">
                <a:solidFill>
                  <a:srgbClr val="FF0000"/>
                </a:solidFill>
                <a:latin typeface="Times New Roman" panose="02020603050405020304" pitchFamily="18" charset="0"/>
                <a:cs typeface="Times New Roman" panose="02020603050405020304" pitchFamily="18" charset="0"/>
              </a:rPr>
              <a:t> </a:t>
            </a:r>
            <a:r>
              <a:rPr lang="en-US" altLang="zh-CN" dirty="0">
                <a:solidFill>
                  <a:srgbClr val="FF0000"/>
                </a:solidFill>
                <a:latin typeface="Times New Roman" panose="02020603050405020304" pitchFamily="18" charset="0"/>
                <a:cs typeface="Times New Roman" panose="02020603050405020304" pitchFamily="18" charset="0"/>
              </a:rPr>
              <a:t>McElroy’s ashes</a:t>
            </a:r>
            <a:r>
              <a:rPr lang="zh-CN" altLang="en-US" dirty="0">
                <a:solidFill>
                  <a:srgbClr val="FF0000"/>
                </a:solidFill>
                <a:latin typeface="Times New Roman" panose="02020603050405020304" pitchFamily="18" charset="0"/>
                <a:cs typeface="Times New Roman" panose="02020603050405020304" pitchFamily="18" charset="0"/>
              </a:rPr>
              <a:t>，这里自然接“他去世后”。</a:t>
            </a:r>
            <a:r>
              <a:rPr lang="en-GB" altLang="zh-CN" dirty="0">
                <a:solidFill>
                  <a:srgbClr val="FF0000"/>
                </a:solidFill>
                <a:latin typeface="Times New Roman" panose="02020603050405020304" pitchFamily="18" charset="0"/>
                <a:cs typeface="Times New Roman" panose="02020603050405020304" pitchFamily="18" charset="0"/>
              </a:rPr>
              <a:t>encouragement</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鼓励）、</a:t>
            </a:r>
            <a:r>
              <a:rPr lang="en-GB" altLang="zh-CN" dirty="0">
                <a:solidFill>
                  <a:srgbClr val="FF0000"/>
                </a:solidFill>
                <a:latin typeface="Times New Roman" panose="02020603050405020304" pitchFamily="18" charset="0"/>
                <a:cs typeface="Times New Roman" panose="02020603050405020304" pitchFamily="18" charset="0"/>
              </a:rPr>
              <a:t>accident</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事故）、</a:t>
            </a:r>
            <a:r>
              <a:rPr lang="en-GB" altLang="zh-CN" dirty="0">
                <a:solidFill>
                  <a:srgbClr val="FF0000"/>
                </a:solidFill>
                <a:latin typeface="Times New Roman" panose="02020603050405020304" pitchFamily="18" charset="0"/>
                <a:cs typeface="Times New Roman" panose="02020603050405020304" pitchFamily="18" charset="0"/>
              </a:rPr>
              <a:t>recovery</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康复）均不符合时间线。</a:t>
            </a:r>
            <a:endParaRPr lang="zh-CN" altLang="zh-CN" sz="1800"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94000"/>
              </a:lnSpc>
              <a:buNone/>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50. A. impress 			</a:t>
            </a:r>
            <a:r>
              <a:rPr lang="en-US" altLang="zh-CN" sz="1800" kern="10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B. honor     </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C. trace			D. recognize</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94000"/>
              </a:lnSpc>
              <a:buNone/>
            </a:pPr>
            <a:r>
              <a:rPr lang="zh-CN" altLang="en-US" dirty="0">
                <a:solidFill>
                  <a:srgbClr val="FF0000"/>
                </a:solidFill>
                <a:latin typeface="Times New Roman" panose="02020603050405020304" pitchFamily="18" charset="0"/>
                <a:cs typeface="Times New Roman" panose="02020603050405020304" pitchFamily="18" charset="0"/>
              </a:rPr>
              <a:t>她做这件事是为了 </a:t>
            </a:r>
            <a:r>
              <a:rPr lang="zh-CN" altLang="en-US" b="1" dirty="0">
                <a:solidFill>
                  <a:srgbClr val="FF0000"/>
                </a:solidFill>
                <a:latin typeface="Times New Roman" panose="02020603050405020304" pitchFamily="18" charset="0"/>
                <a:cs typeface="Times New Roman" panose="02020603050405020304" pitchFamily="18" charset="0"/>
              </a:rPr>
              <a:t>纪念</a:t>
            </a:r>
            <a:r>
              <a:rPr lang="en-US" altLang="zh-CN" b="1" dirty="0">
                <a:solidFill>
                  <a:srgbClr val="FF0000"/>
                </a:solidFill>
                <a:latin typeface="Times New Roman" panose="02020603050405020304" pitchFamily="18" charset="0"/>
                <a:cs typeface="Times New Roman" panose="02020603050405020304" pitchFamily="18" charset="0"/>
              </a:rPr>
              <a:t>/</a:t>
            </a:r>
            <a:r>
              <a:rPr lang="zh-CN" altLang="en-US" b="1" dirty="0">
                <a:solidFill>
                  <a:srgbClr val="FF0000"/>
                </a:solidFill>
                <a:latin typeface="Times New Roman" panose="02020603050405020304" pitchFamily="18" charset="0"/>
                <a:cs typeface="Times New Roman" panose="02020603050405020304" pitchFamily="18" charset="0"/>
              </a:rPr>
              <a:t>致敬</a:t>
            </a:r>
            <a:r>
              <a:rPr lang="zh-CN" altLang="en-US" dirty="0">
                <a:solidFill>
                  <a:srgbClr val="FF0000"/>
                </a:solidFill>
                <a:latin typeface="Times New Roman" panose="02020603050405020304" pitchFamily="18" charset="0"/>
                <a:cs typeface="Times New Roman" panose="02020603050405020304" pitchFamily="18" charset="0"/>
              </a:rPr>
              <a:t> 他。</a:t>
            </a:r>
            <a:r>
              <a:rPr lang="en-GB" altLang="zh-CN" dirty="0">
                <a:solidFill>
                  <a:srgbClr val="FF0000"/>
                </a:solidFill>
                <a:latin typeface="Times New Roman" panose="02020603050405020304" pitchFamily="18" charset="0"/>
                <a:cs typeface="Times New Roman" panose="02020603050405020304" pitchFamily="18" charset="0"/>
              </a:rPr>
              <a:t>honor = </a:t>
            </a:r>
            <a:r>
              <a:rPr lang="zh-CN" altLang="en-US" dirty="0">
                <a:solidFill>
                  <a:srgbClr val="FF0000"/>
                </a:solidFill>
                <a:latin typeface="Times New Roman" panose="02020603050405020304" pitchFamily="18" charset="0"/>
                <a:cs typeface="Times New Roman" panose="02020603050405020304" pitchFamily="18" charset="0"/>
              </a:rPr>
              <a:t>纪念、致敬。</a:t>
            </a:r>
            <a:r>
              <a:rPr lang="en-GB" altLang="zh-CN" dirty="0">
                <a:solidFill>
                  <a:srgbClr val="FF0000"/>
                </a:solidFill>
                <a:latin typeface="Times New Roman" panose="02020603050405020304" pitchFamily="18" charset="0"/>
                <a:cs typeface="Times New Roman" panose="02020603050405020304" pitchFamily="18" charset="0"/>
              </a:rPr>
              <a:t>impress</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给</a:t>
            </a:r>
            <a:r>
              <a:rPr lang="en-US" altLang="zh-CN"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印象）、</a:t>
            </a:r>
            <a:r>
              <a:rPr lang="en-GB" altLang="zh-CN" dirty="0">
                <a:solidFill>
                  <a:srgbClr val="FF0000"/>
                </a:solidFill>
                <a:latin typeface="Times New Roman" panose="02020603050405020304" pitchFamily="18" charset="0"/>
                <a:cs typeface="Times New Roman" panose="02020603050405020304" pitchFamily="18" charset="0"/>
              </a:rPr>
              <a:t>trace</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追踪）、</a:t>
            </a:r>
            <a:r>
              <a:rPr lang="en-GB" altLang="zh-CN" dirty="0">
                <a:solidFill>
                  <a:srgbClr val="FF0000"/>
                </a:solidFill>
                <a:latin typeface="Times New Roman" panose="02020603050405020304" pitchFamily="18" charset="0"/>
                <a:cs typeface="Times New Roman" panose="02020603050405020304" pitchFamily="18" charset="0"/>
              </a:rPr>
              <a:t>recognize</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认出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认可）均不符合“纪念”的语境</a:t>
            </a:r>
            <a:endParaRPr lang="zh-CN" altLang="zh-CN" sz="1800"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94000"/>
              </a:lnSpc>
              <a:buNone/>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51. </a:t>
            </a:r>
            <a:r>
              <a:rPr lang="en-US" altLang="zh-CN" sz="1800" kern="10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A. Accompanied</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B. Admitted		C. Watched   		D. Refused</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94000"/>
              </a:lnSpc>
              <a:buNone/>
            </a:pPr>
            <a:r>
              <a:rPr lang="zh-CN" altLang="en-US" dirty="0">
                <a:solidFill>
                  <a:srgbClr val="FF0000"/>
                </a:solidFill>
                <a:latin typeface="Times New Roman" panose="02020603050405020304" pitchFamily="18" charset="0"/>
                <a:cs typeface="Times New Roman" panose="02020603050405020304" pitchFamily="18" charset="0"/>
              </a:rPr>
              <a:t>有摄制组 </a:t>
            </a:r>
            <a:r>
              <a:rPr lang="zh-CN" altLang="en-US" b="1" dirty="0">
                <a:solidFill>
                  <a:srgbClr val="FF0000"/>
                </a:solidFill>
                <a:latin typeface="Times New Roman" panose="02020603050405020304" pitchFamily="18" charset="0"/>
                <a:cs typeface="Times New Roman" panose="02020603050405020304" pitchFamily="18" charset="0"/>
              </a:rPr>
              <a:t>跟着</a:t>
            </a:r>
            <a:r>
              <a:rPr lang="en-US" altLang="zh-CN" b="1" dirty="0">
                <a:solidFill>
                  <a:srgbClr val="FF0000"/>
                </a:solidFill>
                <a:latin typeface="Times New Roman" panose="02020603050405020304" pitchFamily="18" charset="0"/>
                <a:cs typeface="Times New Roman" panose="02020603050405020304" pitchFamily="18" charset="0"/>
              </a:rPr>
              <a:t>/</a:t>
            </a:r>
            <a:r>
              <a:rPr lang="zh-CN" altLang="en-US" b="1" dirty="0">
                <a:solidFill>
                  <a:srgbClr val="FF0000"/>
                </a:solidFill>
                <a:latin typeface="Times New Roman" panose="02020603050405020304" pitchFamily="18" charset="0"/>
                <a:cs typeface="Times New Roman" panose="02020603050405020304" pitchFamily="18" charset="0"/>
              </a:rPr>
              <a:t>陪伴</a:t>
            </a:r>
            <a:r>
              <a:rPr lang="zh-CN" altLang="en-US" dirty="0">
                <a:solidFill>
                  <a:srgbClr val="FF0000"/>
                </a:solidFill>
                <a:latin typeface="Times New Roman" panose="02020603050405020304" pitchFamily="18" charset="0"/>
                <a:cs typeface="Times New Roman" panose="02020603050405020304" pitchFamily="18" charset="0"/>
              </a:rPr>
              <a:t> 她。</a:t>
            </a:r>
            <a:r>
              <a:rPr lang="en-GB" altLang="zh-CN" dirty="0">
                <a:solidFill>
                  <a:srgbClr val="FF0000"/>
                </a:solidFill>
                <a:latin typeface="Times New Roman" panose="02020603050405020304" pitchFamily="18" charset="0"/>
                <a:cs typeface="Times New Roman" panose="02020603050405020304" pitchFamily="18" charset="0"/>
              </a:rPr>
              <a:t>Admitted</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承认</a:t>
            </a:r>
            <a:r>
              <a:rPr lang="en-US" altLang="zh-CN"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准许进入）、</a:t>
            </a:r>
            <a:r>
              <a:rPr lang="en-GB" altLang="zh-CN" dirty="0">
                <a:solidFill>
                  <a:srgbClr val="FF0000"/>
                </a:solidFill>
                <a:latin typeface="Times New Roman" panose="02020603050405020304" pitchFamily="18" charset="0"/>
                <a:cs typeface="Times New Roman" panose="02020603050405020304" pitchFamily="18" charset="0"/>
              </a:rPr>
              <a:t>Watched</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观看）、</a:t>
            </a:r>
            <a:r>
              <a:rPr lang="en-GB" altLang="zh-CN" dirty="0">
                <a:solidFill>
                  <a:srgbClr val="FF0000"/>
                </a:solidFill>
                <a:latin typeface="Times New Roman" panose="02020603050405020304" pitchFamily="18" charset="0"/>
                <a:cs typeface="Times New Roman" panose="02020603050405020304" pitchFamily="18" charset="0"/>
              </a:rPr>
              <a:t>Refused</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拒绝）均不符合语境。</a:t>
            </a:r>
            <a:endParaRPr lang="zh-CN" altLang="zh-CN" sz="1800"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94000"/>
              </a:lnSpc>
              <a:buNone/>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52. A. Transport			B. Dream 		</a:t>
            </a:r>
            <a:r>
              <a:rPr lang="en-US" altLang="zh-CN" sz="1800" kern="10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C. Destination</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D. Achievement</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94000"/>
              </a:lnSpc>
              <a:buNone/>
            </a:pPr>
            <a:r>
              <a:rPr lang="zh-CN" altLang="en-US" dirty="0">
                <a:solidFill>
                  <a:srgbClr val="FF0000"/>
                </a:solidFill>
                <a:latin typeface="Times New Roman" panose="02020603050405020304" pitchFamily="18" charset="0"/>
                <a:cs typeface="Times New Roman" panose="02020603050405020304" pitchFamily="18" charset="0"/>
              </a:rPr>
              <a:t>冒号后是终点地点。</a:t>
            </a:r>
            <a:r>
              <a:rPr lang="en-GB" altLang="zh-CN" dirty="0">
                <a:solidFill>
                  <a:srgbClr val="FF0000"/>
                </a:solidFill>
                <a:latin typeface="Times New Roman" panose="02020603050405020304" pitchFamily="18" charset="0"/>
                <a:cs typeface="Times New Roman" panose="02020603050405020304" pitchFamily="18" charset="0"/>
              </a:rPr>
              <a:t>Transport</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交通）、</a:t>
            </a:r>
            <a:r>
              <a:rPr lang="en-GB" altLang="zh-CN" dirty="0">
                <a:solidFill>
                  <a:srgbClr val="FF0000"/>
                </a:solidFill>
                <a:latin typeface="Times New Roman" panose="02020603050405020304" pitchFamily="18" charset="0"/>
                <a:cs typeface="Times New Roman" panose="02020603050405020304" pitchFamily="18" charset="0"/>
              </a:rPr>
              <a:t>Dream</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梦想）、</a:t>
            </a:r>
            <a:r>
              <a:rPr lang="en-GB" altLang="zh-CN" dirty="0">
                <a:solidFill>
                  <a:srgbClr val="FF0000"/>
                </a:solidFill>
                <a:latin typeface="Times New Roman" panose="02020603050405020304" pitchFamily="18" charset="0"/>
                <a:cs typeface="Times New Roman" panose="02020603050405020304" pitchFamily="18" charset="0"/>
              </a:rPr>
              <a:t>Achievement</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成就）均不直接对应“地点”。</a:t>
            </a:r>
            <a:endParaRPr lang="zh-CN" altLang="zh-CN" sz="1800"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2" name="文本占位符 14"/>
          <p:cNvSpPr txBox="1">
            <a:spLocks noGrp="1"/>
          </p:cNvSpPr>
          <p:nvPr>
            <p:ph type="body" sz="quarter" idx="10"/>
          </p:nvPr>
        </p:nvSpPr>
        <p:spPr>
          <a:xfrm>
            <a:off x="1188085" y="505758"/>
            <a:ext cx="5523545" cy="535531"/>
          </a:xfrm>
          <a:noFill/>
        </p:spPr>
        <p:txBody>
          <a:bodyPr wrap="square">
            <a:spAutoFit/>
          </a:bodyPr>
          <a:lstStyle/>
          <a:p>
            <a:r>
              <a:rPr lang="en-US" altLang="zh-CN" dirty="0"/>
              <a:t>Cloze</a:t>
            </a:r>
            <a:r>
              <a:rPr lang="zh-CN" altLang="en-US" dirty="0"/>
              <a:t> </a:t>
            </a:r>
            <a:r>
              <a:rPr lang="en-US" altLang="zh-CN" dirty="0"/>
              <a:t>test</a:t>
            </a:r>
            <a:r>
              <a:rPr lang="zh-CN" altLang="en-US" dirty="0"/>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checkerboard(across)">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checkerboard(across)">
                                      <p:cBhvr>
                                        <p:cTn id="12" dur="500"/>
                                        <p:tgtEl>
                                          <p:spTgt spid="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9">
                                            <p:txEl>
                                              <p:pRg st="5" end="5"/>
                                            </p:txEl>
                                          </p:spTgt>
                                        </p:tgtEl>
                                        <p:attrNameLst>
                                          <p:attrName>style.visibility</p:attrName>
                                        </p:attrNameLst>
                                      </p:cBhvr>
                                      <p:to>
                                        <p:strVal val="visible"/>
                                      </p:to>
                                    </p:set>
                                    <p:animEffect transition="in" filter="checkerboard(across)">
                                      <p:cBhvr>
                                        <p:cTn id="17" dur="500"/>
                                        <p:tgtEl>
                                          <p:spTgt spid="9">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9">
                                            <p:txEl>
                                              <p:pRg st="7" end="7"/>
                                            </p:txEl>
                                          </p:spTgt>
                                        </p:tgtEl>
                                        <p:attrNameLst>
                                          <p:attrName>style.visibility</p:attrName>
                                        </p:attrNameLst>
                                      </p:cBhvr>
                                      <p:to>
                                        <p:strVal val="visible"/>
                                      </p:to>
                                    </p:set>
                                    <p:animEffect transition="in" filter="dissolve">
                                      <p:cBhvr>
                                        <p:cTn id="22" dur="500"/>
                                        <p:tgtEl>
                                          <p:spTgt spid="9">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9">
                                            <p:txEl>
                                              <p:pRg st="9" end="9"/>
                                            </p:txEl>
                                          </p:spTgt>
                                        </p:tgtEl>
                                        <p:attrNameLst>
                                          <p:attrName>style.visibility</p:attrName>
                                        </p:attrNameLst>
                                      </p:cBhvr>
                                      <p:to>
                                        <p:strVal val="visible"/>
                                      </p:to>
                                    </p:set>
                                    <p:animEffect transition="in" filter="dissolve">
                                      <p:cBhvr>
                                        <p:cTn id="27" dur="500"/>
                                        <p:tgtEl>
                                          <p:spTgt spid="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207579" y="1292425"/>
            <a:ext cx="11776842" cy="1754326"/>
          </a:xfrm>
          <a:prstGeom prst="rect">
            <a:avLst/>
          </a:prstGeom>
          <a:noFill/>
        </p:spPr>
        <p:txBody>
          <a:bodyPr wrap="square">
            <a:spAutoFit/>
          </a:bodyPr>
          <a:lstStyle/>
          <a:p>
            <a:r>
              <a:rPr lang="zh-CN" altLang="en-US" dirty="0"/>
              <a:t>    </a:t>
            </a:r>
            <a:r>
              <a:rPr lang="en-US" altLang="zh-CN" dirty="0">
                <a:latin typeface="Times New Roman" panose="02020603050405020304" pitchFamily="18" charset="0"/>
                <a:cs typeface="Times New Roman" panose="02020603050405020304" pitchFamily="18" charset="0"/>
              </a:rPr>
              <a:t>Averaging 30 to 50 miles a day, Johnson’s </a:t>
            </a:r>
            <a:r>
              <a:rPr lang="en-US" altLang="zh-CN" u="sng" dirty="0">
                <a:latin typeface="Times New Roman" panose="02020603050405020304" pitchFamily="18" charset="0"/>
                <a:cs typeface="Times New Roman" panose="02020603050405020304" pitchFamily="18" charset="0"/>
              </a:rPr>
              <a:t>  53  </a:t>
            </a:r>
            <a:r>
              <a:rPr lang="en-US" altLang="zh-CN" dirty="0">
                <a:latin typeface="Times New Roman" panose="02020603050405020304" pitchFamily="18" charset="0"/>
                <a:cs typeface="Times New Roman" panose="02020603050405020304" pitchFamily="18" charset="0"/>
              </a:rPr>
              <a:t> across America took her up and down mountains, past wheat fields and through cities, in rain and blistering heat. Through it all, Roger McElroy was riding with her: Everything’s </a:t>
            </a:r>
            <a:r>
              <a:rPr lang="en-US" altLang="zh-CN" dirty="0" err="1">
                <a:latin typeface="Times New Roman" panose="02020603050405020304" pitchFamily="18" charset="0"/>
                <a:cs typeface="Times New Roman" panose="02020603050405020304" pitchFamily="18" charset="0"/>
              </a:rPr>
              <a:t>gonna</a:t>
            </a:r>
            <a:r>
              <a:rPr lang="en-US" altLang="zh-CN" dirty="0">
                <a:latin typeface="Times New Roman" panose="02020603050405020304" pitchFamily="18" charset="0"/>
                <a:cs typeface="Times New Roman" panose="02020603050405020304" pitchFamily="18" charset="0"/>
              </a:rPr>
              <a:t> be fine. We’ll get through it.</a:t>
            </a:r>
            <a:endParaRPr lang="zh-CN"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On Aug. 15, after 119 days, Johnson arrived at the Atlantic Ocean. No one was more </a:t>
            </a:r>
            <a:r>
              <a:rPr lang="en-US" altLang="zh-CN" u="sng" dirty="0">
                <a:latin typeface="Times New Roman" panose="02020603050405020304" pitchFamily="18" charset="0"/>
                <a:cs typeface="Times New Roman" panose="02020603050405020304" pitchFamily="18" charset="0"/>
              </a:rPr>
              <a:t>  54  </a:t>
            </a:r>
            <a:r>
              <a:rPr lang="en-US" altLang="zh-CN" dirty="0">
                <a:latin typeface="Times New Roman" panose="02020603050405020304" pitchFamily="18" charset="0"/>
                <a:cs typeface="Times New Roman" panose="02020603050405020304" pitchFamily="18" charset="0"/>
              </a:rPr>
              <a:t>than Johnson that she had completed what she’d started, while raising $50,000 for Wings for </a:t>
            </a:r>
            <a:r>
              <a:rPr lang="en-US" altLang="zh-CN" dirty="0" err="1">
                <a:latin typeface="Times New Roman" panose="02020603050405020304" pitchFamily="18" charset="0"/>
                <a:cs typeface="Times New Roman" panose="02020603050405020304" pitchFamily="18" charset="0"/>
              </a:rPr>
              <a:t>Life.She</a:t>
            </a:r>
            <a:r>
              <a:rPr lang="en-US" altLang="zh-CN" dirty="0">
                <a:latin typeface="Times New Roman" panose="02020603050405020304" pitchFamily="18" charset="0"/>
                <a:cs typeface="Times New Roman" panose="02020603050405020304" pitchFamily="18" charset="0"/>
              </a:rPr>
              <a:t> told ABC News, “Roger left me </a:t>
            </a:r>
            <a:r>
              <a:rPr lang="en-US" altLang="zh-CN" u="sng" dirty="0">
                <a:latin typeface="Times New Roman" panose="02020603050405020304" pitchFamily="18" charset="0"/>
                <a:cs typeface="Times New Roman" panose="02020603050405020304" pitchFamily="18" charset="0"/>
              </a:rPr>
              <a:t>  55  </a:t>
            </a:r>
            <a:r>
              <a:rPr lang="en-US" altLang="zh-CN" dirty="0">
                <a:latin typeface="Times New Roman" panose="02020603050405020304" pitchFamily="18" charset="0"/>
                <a:cs typeface="Times New Roman" panose="02020603050405020304" pitchFamily="18" charset="0"/>
              </a:rPr>
              <a:t>, and for that I thank him every day.”</a:t>
            </a:r>
            <a:endParaRPr lang="zh-CN" altLang="zh-CN"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220718" y="3048208"/>
            <a:ext cx="11763704" cy="3138170"/>
          </a:xfrm>
          <a:prstGeom prst="rect">
            <a:avLst/>
          </a:prstGeom>
          <a:noFill/>
        </p:spPr>
        <p:txBody>
          <a:bodyPr wrap="square">
            <a:spAutoFit/>
          </a:bodyPr>
          <a:lstStyle/>
          <a:p>
            <a:r>
              <a:rPr lang="en-US" altLang="zh-CN" dirty="0">
                <a:latin typeface="Times New Roman" panose="02020603050405020304" pitchFamily="18" charset="0"/>
                <a:cs typeface="Times New Roman" panose="02020603050405020304" pitchFamily="18" charset="0"/>
              </a:rPr>
              <a:t>53. A. race    			B. travel  		 	C. exploration 	   	 	D. ride</a:t>
            </a:r>
            <a:endParaRPr lang="en-US" altLang="zh-CN" dirty="0">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ride ——</a:t>
            </a:r>
            <a:r>
              <a:rPr lang="zh-CN" altLang="en-US" dirty="0">
                <a:solidFill>
                  <a:srgbClr val="FF0000"/>
                </a:solidFill>
                <a:latin typeface="Times New Roman" panose="02020603050405020304" pitchFamily="18" charset="0"/>
                <a:cs typeface="Times New Roman" panose="02020603050405020304" pitchFamily="18" charset="0"/>
              </a:rPr>
              <a:t> </a:t>
            </a:r>
            <a:r>
              <a:rPr lang="en-US" altLang="zh-CN" dirty="0">
                <a:solidFill>
                  <a:srgbClr val="FF0000"/>
                </a:solidFill>
                <a:latin typeface="Times New Roman" panose="02020603050405020304" pitchFamily="18" charset="0"/>
                <a:cs typeface="Times New Roman" panose="02020603050405020304" pitchFamily="18" charset="0"/>
              </a:rPr>
              <a:t>A ride is a trip on a horse or bicycle, or in a vehicle. (</a:t>
            </a:r>
            <a:r>
              <a:rPr lang="zh-CN" altLang="en-US" dirty="0">
                <a:solidFill>
                  <a:srgbClr val="FF0000"/>
                </a:solidFill>
                <a:latin typeface="Times New Roman" panose="02020603050405020304" pitchFamily="18" charset="0"/>
                <a:cs typeface="Times New Roman" panose="02020603050405020304" pitchFamily="18" charset="0"/>
              </a:rPr>
              <a:t>骑马、骑车、乘车的</a:t>
            </a:r>
            <a:r>
              <a:rPr lang="en-US" altLang="zh-CN" dirty="0">
                <a:solidFill>
                  <a:srgbClr val="FF0000"/>
                </a:solidFill>
                <a:latin typeface="Times New Roman" panose="02020603050405020304" pitchFamily="18" charset="0"/>
                <a:cs typeface="Times New Roman" panose="02020603050405020304" pitchFamily="18" charset="0"/>
              </a:rPr>
              <a:t>) </a:t>
            </a:r>
            <a:r>
              <a:rPr lang="zh-CN" altLang="en-US" dirty="0">
                <a:solidFill>
                  <a:srgbClr val="FF0000"/>
                </a:solidFill>
                <a:latin typeface="Times New Roman" panose="02020603050405020304" pitchFamily="18" charset="0"/>
                <a:cs typeface="Times New Roman" panose="02020603050405020304" pitchFamily="18" charset="0"/>
              </a:rPr>
              <a:t>旅程 ；</a:t>
            </a:r>
            <a:r>
              <a:rPr lang="en-GB" altLang="zh-CN" dirty="0">
                <a:solidFill>
                  <a:srgbClr val="FF0000"/>
                </a:solidFill>
                <a:latin typeface="Times New Roman" panose="02020603050405020304" pitchFamily="18" charset="0"/>
                <a:cs typeface="Times New Roman" panose="02020603050405020304" pitchFamily="18" charset="0"/>
              </a:rPr>
              <a:t> race</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比赛，她不是在比赛）、</a:t>
            </a:r>
            <a:r>
              <a:rPr lang="en-US" altLang="zh-CN" dirty="0">
                <a:solidFill>
                  <a:srgbClr val="FF0000"/>
                </a:solidFill>
                <a:latin typeface="Times New Roman" panose="02020603050405020304" pitchFamily="18" charset="0"/>
                <a:cs typeface="Times New Roman" panose="02020603050405020304" pitchFamily="18" charset="0"/>
              </a:rPr>
              <a:t>travel</a:t>
            </a:r>
            <a:r>
              <a:rPr lang="zh-CN" altLang="en-US" dirty="0">
                <a:solidFill>
                  <a:srgbClr val="FF0000"/>
                </a:solidFill>
                <a:latin typeface="Times New Roman" panose="02020603050405020304" pitchFamily="18" charset="0"/>
                <a:cs typeface="Times New Roman" panose="02020603050405020304" pitchFamily="18" charset="0"/>
              </a:rPr>
              <a:t> （旅程） 、</a:t>
            </a:r>
            <a:r>
              <a:rPr lang="en-GB" altLang="zh-CN" dirty="0">
                <a:solidFill>
                  <a:srgbClr val="FF0000"/>
                </a:solidFill>
                <a:latin typeface="Times New Roman" panose="02020603050405020304" pitchFamily="18" charset="0"/>
                <a:cs typeface="Times New Roman" panose="02020603050405020304" pitchFamily="18" charset="0"/>
              </a:rPr>
              <a:t>exploration</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探索，重点不是探险）</a:t>
            </a:r>
            <a:endParaRPr lang="zh-CN" altLang="zh-CN" dirty="0">
              <a:solidFill>
                <a:srgbClr val="FF0000"/>
              </a:solidFill>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54. A. disappointed 		B. surprised		C. confident			D. regretful</a:t>
            </a:r>
            <a:endParaRPr lang="en-US" altLang="zh-CN" dirty="0">
              <a:latin typeface="Times New Roman" panose="02020603050405020304" pitchFamily="18" charset="0"/>
              <a:cs typeface="Times New Roman" panose="02020603050405020304" pitchFamily="18" charset="0"/>
            </a:endParaRPr>
          </a:p>
          <a:p>
            <a:r>
              <a:rPr lang="zh-CN" altLang="en-US" dirty="0">
                <a:solidFill>
                  <a:srgbClr val="FF0000"/>
                </a:solidFill>
                <a:latin typeface="Times New Roman" panose="02020603050405020304" pitchFamily="18" charset="0"/>
                <a:cs typeface="Times New Roman" panose="02020603050405020304" pitchFamily="18" charset="0"/>
              </a:rPr>
              <a:t>她完成了看似不可能的事，自己也感到 </a:t>
            </a:r>
            <a:r>
              <a:rPr lang="zh-CN" altLang="en-US" b="1" dirty="0">
                <a:solidFill>
                  <a:srgbClr val="FF0000"/>
                </a:solidFill>
                <a:latin typeface="Times New Roman" panose="02020603050405020304" pitchFamily="18" charset="0"/>
                <a:cs typeface="Times New Roman" panose="02020603050405020304" pitchFamily="18" charset="0"/>
              </a:rPr>
              <a:t>惊讶</a:t>
            </a:r>
            <a:r>
              <a:rPr lang="en-US" altLang="zh-CN" b="1" dirty="0">
                <a:solidFill>
                  <a:srgbClr val="FF0000"/>
                </a:solidFill>
                <a:latin typeface="Times New Roman" panose="02020603050405020304" pitchFamily="18" charset="0"/>
                <a:cs typeface="Times New Roman" panose="02020603050405020304" pitchFamily="18" charset="0"/>
              </a:rPr>
              <a:t>/</a:t>
            </a:r>
            <a:r>
              <a:rPr lang="zh-CN" altLang="en-US" b="1" dirty="0">
                <a:solidFill>
                  <a:srgbClr val="FF0000"/>
                </a:solidFill>
                <a:latin typeface="Times New Roman" panose="02020603050405020304" pitchFamily="18" charset="0"/>
                <a:cs typeface="Times New Roman" panose="02020603050405020304" pitchFamily="18" charset="0"/>
              </a:rPr>
              <a:t>难以置信</a:t>
            </a:r>
            <a:r>
              <a:rPr lang="zh-CN" altLang="en-US" dirty="0">
                <a:solidFill>
                  <a:srgbClr val="FF0000"/>
                </a:solidFill>
                <a:latin typeface="Times New Roman" panose="02020603050405020304" pitchFamily="18" charset="0"/>
                <a:cs typeface="Times New Roman" panose="02020603050405020304" pitchFamily="18" charset="0"/>
              </a:rPr>
              <a:t>。</a:t>
            </a:r>
            <a:r>
              <a:rPr lang="en-GB" altLang="zh-CN" dirty="0">
                <a:solidFill>
                  <a:srgbClr val="FF0000"/>
                </a:solidFill>
                <a:latin typeface="Times New Roman" panose="02020603050405020304" pitchFamily="18" charset="0"/>
                <a:cs typeface="Times New Roman" panose="02020603050405020304" pitchFamily="18" charset="0"/>
              </a:rPr>
              <a:t> surprised = </a:t>
            </a:r>
            <a:r>
              <a:rPr lang="zh-CN" altLang="en-US" dirty="0">
                <a:solidFill>
                  <a:srgbClr val="FF0000"/>
                </a:solidFill>
                <a:latin typeface="Times New Roman" panose="02020603050405020304" pitchFamily="18" charset="0"/>
                <a:cs typeface="Times New Roman" panose="02020603050405020304" pitchFamily="18" charset="0"/>
              </a:rPr>
              <a:t>惊讶的。符合完成壮举后的情感。</a:t>
            </a:r>
            <a:r>
              <a:rPr lang="en-GB" altLang="zh-CN" dirty="0">
                <a:solidFill>
                  <a:srgbClr val="FF0000"/>
                </a:solidFill>
                <a:latin typeface="Times New Roman" panose="02020603050405020304" pitchFamily="18" charset="0"/>
                <a:cs typeface="Times New Roman" panose="02020603050405020304" pitchFamily="18" charset="0"/>
              </a:rPr>
              <a:t>disappointed</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失望）、</a:t>
            </a:r>
            <a:r>
              <a:rPr lang="en-GB" altLang="zh-CN" dirty="0">
                <a:solidFill>
                  <a:srgbClr val="FF0000"/>
                </a:solidFill>
                <a:latin typeface="Times New Roman" panose="02020603050405020304" pitchFamily="18" charset="0"/>
                <a:cs typeface="Times New Roman" panose="02020603050405020304" pitchFamily="18" charset="0"/>
              </a:rPr>
              <a:t>confident</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自信）、</a:t>
            </a:r>
            <a:r>
              <a:rPr lang="en-GB" altLang="zh-CN" dirty="0">
                <a:solidFill>
                  <a:srgbClr val="FF0000"/>
                </a:solidFill>
                <a:latin typeface="Times New Roman" panose="02020603050405020304" pitchFamily="18" charset="0"/>
                <a:cs typeface="Times New Roman" panose="02020603050405020304" pitchFamily="18" charset="0"/>
              </a:rPr>
              <a:t>regretful</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遗憾）均不符合“完成艰难任务”的语境。</a:t>
            </a:r>
            <a:endParaRPr lang="zh-CN" altLang="zh-CN" dirty="0">
              <a:solidFill>
                <a:srgbClr val="FF0000"/>
              </a:solidFill>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55. A. fortune			B. challenge		C. hope      			D. purpose</a:t>
            </a:r>
            <a:endParaRPr lang="en-US" altLang="zh-CN" dirty="0">
              <a:latin typeface="Times New Roman" panose="02020603050405020304" pitchFamily="18" charset="0"/>
              <a:cs typeface="Times New Roman" panose="02020603050405020304" pitchFamily="18" charset="0"/>
            </a:endParaRPr>
          </a:p>
          <a:p>
            <a:r>
              <a:rPr lang="zh-CN" altLang="en-US" dirty="0">
                <a:solidFill>
                  <a:srgbClr val="FF0000"/>
                </a:solidFill>
                <a:latin typeface="Times New Roman" panose="02020603050405020304" pitchFamily="18" charset="0"/>
                <a:cs typeface="Times New Roman" panose="02020603050405020304" pitchFamily="18" charset="0"/>
              </a:rPr>
              <a:t>上文提到，</a:t>
            </a:r>
            <a:r>
              <a:rPr lang="en-US" altLang="zh-CN"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Johnson </a:t>
            </a:r>
            <a:r>
              <a:rPr lang="en-US" altLang="zh-CN" u="sng"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45share  </a:t>
            </a:r>
            <a:r>
              <a:rPr lang="en-US" altLang="zh-CN"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with McElroy her dream of becoming the </a:t>
            </a:r>
            <a:r>
              <a:rPr lang="en-US" altLang="zh-CN" u="sng"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46first  </a:t>
            </a:r>
            <a:r>
              <a:rPr lang="en-US" altLang="zh-CN"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woman to skateboard across the country.</a:t>
            </a:r>
            <a:r>
              <a:rPr lang="zh-CN" altLang="en-US"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After McElroy’s </a:t>
            </a:r>
            <a:r>
              <a:rPr lang="en-US" altLang="zh-CN" u="sng"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49 death </a:t>
            </a:r>
            <a:r>
              <a:rPr lang="en-US" altLang="zh-CN"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Johnson, then 29, chose to </a:t>
            </a:r>
            <a:r>
              <a:rPr lang="en-US" altLang="zh-CN" u="sng"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50honor  </a:t>
            </a:r>
            <a:r>
              <a:rPr lang="en-US" altLang="zh-CN"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him by becoming the first woman to skateboard across the country.</a:t>
            </a:r>
            <a:r>
              <a:rPr lang="zh-CN" altLang="en-US"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 Roger</a:t>
            </a:r>
            <a:r>
              <a:rPr lang="zh-CN" altLang="en-US" dirty="0">
                <a:solidFill>
                  <a:srgbClr val="FF0000"/>
                </a:solidFill>
                <a:latin typeface="Times New Roman" panose="02020603050405020304" pitchFamily="18" charset="0"/>
                <a:cs typeface="Times New Roman" panose="02020603050405020304" pitchFamily="18" charset="0"/>
              </a:rPr>
              <a:t> 给她留下了内心非常渴望达成的目标。不是留下了什么成功或者其他的希望，强调是内心的动力。</a:t>
            </a:r>
            <a:endParaRPr lang="zh-CN" altLang="zh-CN" dirty="0">
              <a:solidFill>
                <a:srgbClr val="FF0000"/>
              </a:solidFill>
              <a:latin typeface="Times New Roman" panose="02020603050405020304" pitchFamily="18" charset="0"/>
              <a:cs typeface="Times New Roman" panose="02020603050405020304" pitchFamily="18" charset="0"/>
            </a:endParaRPr>
          </a:p>
        </p:txBody>
      </p:sp>
      <p:sp>
        <p:nvSpPr>
          <p:cNvPr id="12" name="文本占位符 14"/>
          <p:cNvSpPr txBox="1">
            <a:spLocks noGrp="1"/>
          </p:cNvSpPr>
          <p:nvPr>
            <p:ph type="body" sz="quarter" idx="10"/>
          </p:nvPr>
        </p:nvSpPr>
        <p:spPr>
          <a:xfrm>
            <a:off x="1188085" y="505758"/>
            <a:ext cx="5523545" cy="535531"/>
          </a:xfrm>
          <a:noFill/>
        </p:spPr>
        <p:txBody>
          <a:bodyPr wrap="square">
            <a:spAutoFit/>
          </a:bodyPr>
          <a:lstStyle/>
          <a:p>
            <a:r>
              <a:rPr lang="en-US" altLang="zh-CN" dirty="0"/>
              <a:t>Cloze</a:t>
            </a:r>
            <a:r>
              <a:rPr lang="zh-CN" altLang="en-US" dirty="0"/>
              <a:t> </a:t>
            </a:r>
            <a:r>
              <a:rPr lang="en-US" altLang="zh-CN" dirty="0"/>
              <a:t>test</a:t>
            </a:r>
            <a:r>
              <a:rPr lang="zh-CN" altLang="en-US" dirty="0"/>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dissolve">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dissolve">
                                      <p:cBhvr>
                                        <p:cTn id="12" dur="500"/>
                                        <p:tgtEl>
                                          <p:spTgt spid="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
                                            <p:txEl>
                                              <p:pRg st="5" end="5"/>
                                            </p:txEl>
                                          </p:spTgt>
                                        </p:tgtEl>
                                        <p:attrNameLst>
                                          <p:attrName>style.visibility</p:attrName>
                                        </p:attrNameLst>
                                      </p:cBhvr>
                                      <p:to>
                                        <p:strVal val="visible"/>
                                      </p:to>
                                    </p:set>
                                    <p:animEffect transition="in" filter="dissolve">
                                      <p:cBhvr>
                                        <p:cTn id="17"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kumimoji="1" lang="zh-CN" altLang="en-US"/>
          </a:p>
        </p:txBody>
      </p:sp>
      <p:pic>
        <p:nvPicPr>
          <p:cNvPr id="4" name="图片 3"/>
          <p:cNvPicPr>
            <a:picLocks noChangeAspect="1"/>
          </p:cNvPicPr>
          <p:nvPr/>
        </p:nvPicPr>
        <p:blipFill>
          <a:blip r:embed="rId1"/>
          <a:stretch>
            <a:fillRect/>
          </a:stretch>
        </p:blipFill>
        <p:spPr>
          <a:xfrm>
            <a:off x="33020" y="76200"/>
            <a:ext cx="12125325" cy="6705600"/>
          </a:xfrm>
          <a:prstGeom prst="rect">
            <a:avLst/>
          </a:prstGeom>
        </p:spPr>
      </p:pic>
      <p:sp>
        <p:nvSpPr>
          <p:cNvPr id="5" name="文本框 4"/>
          <p:cNvSpPr txBox="1"/>
          <p:nvPr/>
        </p:nvSpPr>
        <p:spPr>
          <a:xfrm>
            <a:off x="5726430" y="6855460"/>
            <a:ext cx="890905" cy="368300"/>
          </a:xfrm>
          <a:prstGeom prst="rect">
            <a:avLst/>
          </a:prstGeom>
          <a:noFill/>
        </p:spPr>
        <p:txBody>
          <a:bodyPr wrap="square" rtlCol="0">
            <a:spAutoFit/>
          </a:bodyPr>
          <a:p>
            <a:r>
              <a:rPr lang="zh-CN" altLang="en-US"/>
              <a:t>视频</a:t>
            </a:r>
            <a:r>
              <a:rPr lang="en-US" altLang="zh-CN"/>
              <a:t>2</a:t>
            </a:r>
            <a:endParaRPr lang="en-US" altLang="zh-CN"/>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en-US" altLang="zh-CN" dirty="0"/>
              <a:t>Grammar</a:t>
            </a:r>
            <a:endParaRPr kumimoji="1" lang="zh-CN" altLang="en-US" dirty="0"/>
          </a:p>
        </p:txBody>
      </p:sp>
      <p:sp>
        <p:nvSpPr>
          <p:cNvPr id="4" name="文本框 3"/>
          <p:cNvSpPr txBox="1"/>
          <p:nvPr/>
        </p:nvSpPr>
        <p:spPr>
          <a:xfrm>
            <a:off x="360218" y="1009461"/>
            <a:ext cx="8506691" cy="7109639"/>
          </a:xfrm>
          <a:prstGeom prst="rect">
            <a:avLst/>
          </a:prstGeom>
          <a:noFill/>
        </p:spPr>
        <p:txBody>
          <a:bodyPr wrap="square">
            <a:spAutoFit/>
          </a:bodyPr>
          <a:lstStyle/>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blow a hole in</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get stuck</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break</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down</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crash course</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there’s no set route</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no back-up</a:t>
            </a:r>
            <a:endParaRPr lang="en-GB" altLang="zh-CN" sz="2400" dirty="0">
              <a:latin typeface="Calibri" panose="020F0502020204030204" pitchFamily="34" charset="0"/>
              <a:cs typeface="Calibri" panose="020F0502020204030204" pitchFamily="34" charset="0"/>
            </a:endParaRPr>
          </a:p>
          <a:p>
            <a:pPr marL="457200" lvl="0" indent="-457200">
              <a:buFont typeface="+mj-lt"/>
              <a:buAutoNum type="arabicPeriod"/>
            </a:pPr>
            <a:r>
              <a:rPr lang="en-US" altLang="zh-CN" sz="2400" dirty="0">
                <a:latin typeface="Calibri" panose="020F0502020204030204" pitchFamily="34" charset="0"/>
                <a:cs typeface="Calibri" panose="020F0502020204030204" pitchFamily="34" charset="0"/>
              </a:rPr>
              <a:t>consist of </a:t>
            </a:r>
            <a:r>
              <a:rPr lang="en-US" altLang="zh-CN" sz="2400" dirty="0" err="1">
                <a:latin typeface="Calibri" panose="020F0502020204030204" pitchFamily="34" charset="0"/>
                <a:cs typeface="Calibri" panose="020F0502020204030204" pitchFamily="34" charset="0"/>
              </a:rPr>
              <a:t>sth</a:t>
            </a:r>
            <a:r>
              <a:rPr lang="en-US"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由</a:t>
            </a:r>
            <a:r>
              <a:rPr lang="en-US"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组成</a:t>
            </a:r>
            <a:r>
              <a:rPr lang="en-US" altLang="zh-CN" sz="2400" dirty="0">
                <a:latin typeface="Calibri" panose="020F0502020204030204" pitchFamily="34" charset="0"/>
                <a:cs typeface="Calibri" panose="020F0502020204030204" pitchFamily="34" charset="0"/>
              </a:rPr>
              <a:t>= be composed of= be comprised of</a:t>
            </a:r>
            <a:endParaRPr lang="en-US" altLang="zh-CN" sz="2400" dirty="0">
              <a:latin typeface="Calibri" panose="020F0502020204030204" pitchFamily="34" charset="0"/>
              <a:cs typeface="Calibri" panose="020F0502020204030204" pitchFamily="34" charset="0"/>
            </a:endParaRPr>
          </a:p>
          <a:p>
            <a:pPr marL="457200" lvl="0" indent="-457200">
              <a:buFont typeface="+mj-lt"/>
              <a:buAutoNum type="arabicPeriod"/>
            </a:pPr>
            <a:r>
              <a:rPr lang="en-US" altLang="zh-CN" sz="2400" dirty="0">
                <a:latin typeface="Calibri" panose="020F0502020204030204" pitchFamily="34" charset="0"/>
                <a:cs typeface="Calibri" panose="020F0502020204030204" pitchFamily="34" charset="0"/>
              </a:rPr>
              <a:t> consist in= lie in </a:t>
            </a:r>
            <a:endParaRPr lang="en-US" altLang="zh-CN" sz="2400" dirty="0">
              <a:latin typeface="Calibri" panose="020F0502020204030204" pitchFamily="34" charset="0"/>
              <a:cs typeface="Calibri" panose="020F0502020204030204" pitchFamily="34" charset="0"/>
            </a:endParaRPr>
          </a:p>
          <a:p>
            <a:pPr marL="457200" lvl="0" indent="-457200">
              <a:buFont typeface="+mj-lt"/>
              <a:buAutoNum type="arabicPeriod"/>
            </a:pPr>
            <a:r>
              <a:rPr lang="en-US" altLang="zh-CN" sz="2400" dirty="0">
                <a:latin typeface="Calibri" panose="020F0502020204030204" pitchFamily="34" charset="0"/>
                <a:cs typeface="Calibri" panose="020F0502020204030204" pitchFamily="34" charset="0"/>
              </a:rPr>
              <a:t>be ready for </a:t>
            </a:r>
            <a:r>
              <a:rPr lang="en-US" altLang="zh-CN" sz="2400" dirty="0" err="1">
                <a:latin typeface="Calibri" panose="020F0502020204030204" pitchFamily="34" charset="0"/>
                <a:cs typeface="Calibri" panose="020F0502020204030204" pitchFamily="34" charset="0"/>
              </a:rPr>
              <a:t>sth</a:t>
            </a:r>
            <a:endParaRPr lang="en-US" altLang="zh-CN" sz="2400" dirty="0">
              <a:latin typeface="Calibri" panose="020F0502020204030204" pitchFamily="34" charset="0"/>
              <a:cs typeface="Calibri" panose="020F0502020204030204" pitchFamily="34" charset="0"/>
            </a:endParaRPr>
          </a:p>
          <a:p>
            <a:pPr marL="457200" lvl="0" indent="-457200">
              <a:buFont typeface="+mj-lt"/>
              <a:buAutoNum type="arabicPeriod"/>
            </a:pPr>
            <a:r>
              <a:rPr lang="en-US" altLang="zh-CN" sz="2400" dirty="0">
                <a:latin typeface="Calibri" panose="020F0502020204030204" pitchFamily="34" charset="0"/>
                <a:cs typeface="Calibri" panose="020F0502020204030204" pitchFamily="34" charset="0"/>
              </a:rPr>
              <a:t>   readiness</a:t>
            </a:r>
            <a:endParaRPr lang="en-US" altLang="zh-CN" sz="2400" dirty="0">
              <a:latin typeface="Calibri" panose="020F0502020204030204" pitchFamily="34" charset="0"/>
              <a:cs typeface="Calibri" panose="020F0502020204030204" pitchFamily="34" charset="0"/>
            </a:endParaRPr>
          </a:p>
          <a:p>
            <a:pPr marL="457200" lvl="0" indent="-457200">
              <a:buFont typeface="+mj-lt"/>
              <a:buAutoNum type="arabicPeriod"/>
            </a:pP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raised---raised  </a:t>
            </a:r>
            <a:r>
              <a:rPr lang="en-US" altLang="zh-CN" sz="2400" dirty="0" err="1">
                <a:latin typeface="Calibri" panose="020F0502020204030204" pitchFamily="34" charset="0"/>
                <a:cs typeface="Calibri" panose="020F0502020204030204" pitchFamily="34" charset="0"/>
              </a:rPr>
              <a:t>vt</a:t>
            </a:r>
            <a:endParaRPr lang="en-US" altLang="zh-CN" sz="2400" dirty="0">
              <a:latin typeface="Calibri" panose="020F0502020204030204" pitchFamily="34" charset="0"/>
              <a:cs typeface="Calibri" panose="020F0502020204030204" pitchFamily="34" charset="0"/>
            </a:endParaRPr>
          </a:p>
          <a:p>
            <a:pPr marL="457200" lvl="0" indent="-457200">
              <a:buFont typeface="+mj-lt"/>
              <a:buAutoNum type="arabicPeriod"/>
            </a:pPr>
            <a:r>
              <a:rPr lang="en-US" altLang="zh-CN" sz="2400" dirty="0">
                <a:latin typeface="Calibri" panose="020F0502020204030204" pitchFamily="34" charset="0"/>
                <a:cs typeface="Calibri" panose="020F0502020204030204" pitchFamily="34" charset="0"/>
              </a:rPr>
              <a:t>   arouse---aroused---aroused  </a:t>
            </a:r>
            <a:r>
              <a:rPr lang="en-US" altLang="zh-CN" sz="2400" dirty="0" err="1">
                <a:latin typeface="Calibri" panose="020F0502020204030204" pitchFamily="34" charset="0"/>
                <a:cs typeface="Calibri" panose="020F0502020204030204" pitchFamily="34" charset="0"/>
              </a:rPr>
              <a:t>vt</a:t>
            </a:r>
            <a:r>
              <a:rPr lang="en-US"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唤醒；激发</a:t>
            </a:r>
            <a:endParaRPr lang="en-US" altLang="zh-CN" sz="2400" dirty="0">
              <a:latin typeface="Calibri" panose="020F0502020204030204" pitchFamily="34" charset="0"/>
              <a:cs typeface="Calibri" panose="020F0502020204030204" pitchFamily="34" charset="0"/>
            </a:endParaRPr>
          </a:p>
          <a:p>
            <a:pPr marL="457200" lvl="0" indent="-457200">
              <a:buFont typeface="+mj-lt"/>
              <a:buAutoNum type="arabicPeriod"/>
            </a:pPr>
            <a:r>
              <a:rPr lang="en-US" altLang="zh-CN" sz="2400" dirty="0">
                <a:latin typeface="Calibri" panose="020F0502020204030204" pitchFamily="34" charset="0"/>
                <a:cs typeface="Calibri" panose="020F0502020204030204" pitchFamily="34" charset="0"/>
              </a:rPr>
              <a:t>    rise---rose---risen vi  </a:t>
            </a:r>
            <a:r>
              <a:rPr lang="zh-CN" altLang="en-US" sz="2400" dirty="0">
                <a:latin typeface="Calibri" panose="020F0502020204030204" pitchFamily="34" charset="0"/>
                <a:cs typeface="Calibri" panose="020F0502020204030204" pitchFamily="34" charset="0"/>
              </a:rPr>
              <a:t>上升；生起 </a:t>
            </a:r>
            <a:r>
              <a:rPr lang="en-US" altLang="zh-CN" sz="2400" dirty="0">
                <a:latin typeface="Calibri" panose="020F0502020204030204" pitchFamily="34" charset="0"/>
                <a:cs typeface="Calibri" panose="020F0502020204030204" pitchFamily="34" charset="0"/>
              </a:rPr>
              <a:t>sunrise </a:t>
            </a:r>
            <a:r>
              <a:rPr lang="zh-CN" altLang="en-US" sz="2400" dirty="0">
                <a:latin typeface="Calibri" panose="020F0502020204030204" pitchFamily="34" charset="0"/>
                <a:cs typeface="Calibri" panose="020F0502020204030204" pitchFamily="34" charset="0"/>
              </a:rPr>
              <a:t>日出</a:t>
            </a:r>
            <a:endParaRPr lang="en-US" altLang="zh-CN" sz="2400" dirty="0">
              <a:latin typeface="Calibri" panose="020F0502020204030204" pitchFamily="34" charset="0"/>
              <a:cs typeface="Calibri" panose="020F0502020204030204" pitchFamily="34" charset="0"/>
            </a:endParaRPr>
          </a:p>
          <a:p>
            <a:pPr marL="457200" lvl="0" indent="-457200">
              <a:buFont typeface="+mj-lt"/>
              <a:buAutoNum type="arabicPeriod"/>
            </a:pPr>
            <a:r>
              <a:rPr lang="en-US" altLang="zh-CN" sz="2400" dirty="0">
                <a:latin typeface="Calibri" panose="020F0502020204030204" pitchFamily="34" charset="0"/>
                <a:cs typeface="Calibri" panose="020F0502020204030204" pitchFamily="34" charset="0"/>
              </a:rPr>
              <a:t>    arise---arose---arisen  vi  </a:t>
            </a:r>
            <a:r>
              <a:rPr lang="zh-CN" altLang="en-US" sz="2400" dirty="0">
                <a:latin typeface="Calibri" panose="020F0502020204030204" pitchFamily="34" charset="0"/>
                <a:cs typeface="Calibri" panose="020F0502020204030204" pitchFamily="34" charset="0"/>
              </a:rPr>
              <a:t>出现</a:t>
            </a:r>
            <a:r>
              <a:rPr lang="en-US" altLang="zh-CN" sz="2400" dirty="0">
                <a:latin typeface="Calibri" panose="020F0502020204030204" pitchFamily="34" charset="0"/>
                <a:cs typeface="Calibri" panose="020F0502020204030204" pitchFamily="34" charset="0"/>
              </a:rPr>
              <a:t>                </a:t>
            </a:r>
            <a:endParaRPr lang="en-US" altLang="zh-CN" sz="2400" dirty="0">
              <a:latin typeface="Calibri" panose="020F0502020204030204" pitchFamily="34" charset="0"/>
              <a:cs typeface="Calibri" panose="020F0502020204030204" pitchFamily="34" charset="0"/>
            </a:endParaRPr>
          </a:p>
          <a:p>
            <a:pPr marL="457200" lvl="0" indent="-457200">
              <a:buFont typeface="+mj-lt"/>
              <a:buAutoNum type="arabicPeriod"/>
            </a:pPr>
            <a:r>
              <a:rPr lang="en-US" altLang="zh-CN" sz="2400" dirty="0">
                <a:latin typeface="Calibri" panose="020F0502020204030204" pitchFamily="34" charset="0"/>
                <a:cs typeface="Calibri" panose="020F0502020204030204" pitchFamily="34" charset="0"/>
              </a:rPr>
              <a:t>arise from= derive from / result from </a:t>
            </a:r>
            <a:r>
              <a:rPr lang="zh-CN" altLang="en-US" sz="2400" dirty="0">
                <a:latin typeface="Calibri" panose="020F0502020204030204" pitchFamily="34" charset="0"/>
                <a:cs typeface="Calibri" panose="020F0502020204030204" pitchFamily="34" charset="0"/>
              </a:rPr>
              <a:t>源于</a:t>
            </a:r>
            <a:r>
              <a:rPr lang="en-US" altLang="zh-CN" sz="2400" dirty="0">
                <a:latin typeface="Calibri" panose="020F0502020204030204" pitchFamily="34" charset="0"/>
                <a:cs typeface="Calibri" panose="020F0502020204030204" pitchFamily="34" charset="0"/>
              </a:rPr>
              <a:t>....</a:t>
            </a:r>
            <a:endParaRPr lang="en-US" altLang="zh-CN" sz="2400" dirty="0">
              <a:latin typeface="Calibri" panose="020F0502020204030204" pitchFamily="34" charset="0"/>
              <a:cs typeface="Calibri" panose="020F0502020204030204" pitchFamily="34" charset="0"/>
            </a:endParaRPr>
          </a:p>
          <a:p>
            <a:pPr marL="457200" lvl="0" indent="-457200">
              <a:buFont typeface="+mj-lt"/>
              <a:buAutoNum type="arabicPeriod"/>
            </a:pPr>
            <a:endParaRPr lang="zh-CN" altLang="en-US" sz="2400" dirty="0">
              <a:latin typeface="Calibri" panose="020F0502020204030204" pitchFamily="34" charset="0"/>
              <a:cs typeface="Calibri" panose="020F0502020204030204" pitchFamily="34" charset="0"/>
            </a:endParaRPr>
          </a:p>
          <a:p>
            <a:pPr marL="457200" lvl="0" indent="-457200">
              <a:buFont typeface="+mj-lt"/>
              <a:buAutoNum type="arabicPeriod"/>
            </a:pP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endParaRPr lang="zh-CN" altLang="en-US" sz="2400" dirty="0">
              <a:latin typeface="Calibri" panose="020F0502020204030204" pitchFamily="34" charset="0"/>
              <a:cs typeface="Calibri" panose="020F0502020204030204" pitchFamily="34" charset="0"/>
            </a:endParaRPr>
          </a:p>
        </p:txBody>
      </p:sp>
      <p:sp>
        <p:nvSpPr>
          <p:cNvPr id="6" name="文本框 5"/>
          <p:cNvSpPr txBox="1"/>
          <p:nvPr/>
        </p:nvSpPr>
        <p:spPr>
          <a:xfrm>
            <a:off x="3737713" y="1035249"/>
            <a:ext cx="6206836" cy="1938992"/>
          </a:xfrm>
          <a:prstGeom prst="rect">
            <a:avLst/>
          </a:prstGeom>
          <a:noFill/>
        </p:spPr>
        <p:txBody>
          <a:bodyPr wrap="square">
            <a:spAutoFit/>
          </a:bodyPr>
          <a:lstStyle/>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在……上打个洞陷入困境；卡住；受阻</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（机器、车辆等）出故障</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速成课程</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没有固定的学习路线</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没有备用方案</a:t>
            </a:r>
            <a:endParaRPr lang="zh-CN" altLang="en-US" sz="2400" b="1"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heckerboard(across)">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checkerboard(across)">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checkerboard(across)">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checkerboard(across)">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kumimoji="1" lang="zh-CN" altLang="en-US"/>
          </a:p>
        </p:txBody>
      </p:sp>
      <p:sp>
        <p:nvSpPr>
          <p:cNvPr id="3" name="文本框 2"/>
          <p:cNvSpPr txBox="1"/>
          <p:nvPr/>
        </p:nvSpPr>
        <p:spPr>
          <a:xfrm>
            <a:off x="0" y="0"/>
            <a:ext cx="12103100" cy="7240905"/>
          </a:xfrm>
          <a:prstGeom prst="rect">
            <a:avLst/>
          </a:prstGeom>
          <a:solidFill>
            <a:schemeClr val="bg1"/>
          </a:solidFill>
        </p:spPr>
        <p:txBody>
          <a:bodyPr wrap="square">
            <a:noAutofit/>
          </a:bodyPr>
          <a:lstStyle/>
          <a:p>
            <a:pPr indent="266700" algn="just" defTabSz="266700">
              <a:lnSpc>
                <a:spcPts val="2680"/>
              </a:lnSpc>
              <a:spcBef>
                <a:spcPct val="0"/>
              </a:spcBef>
              <a:spcAft>
                <a:spcPct val="0"/>
              </a:spcAft>
            </a:pPr>
            <a:r>
              <a:rPr lang="zh-CN" altLang="en-US" sz="2400" b="1" dirty="0">
                <a:solidFill>
                  <a:srgbClr val="FF0000"/>
                </a:solidFill>
                <a:latin typeface="Times New Roman" panose="02020603050405020304"/>
                <a:ea typeface="Times New Roman" panose="02020603050405020304"/>
              </a:rPr>
              <a:t>语法填空</a:t>
            </a:r>
            <a:endParaRPr lang="en-US" altLang="zh-CN" sz="2400" b="1" dirty="0">
              <a:solidFill>
                <a:srgbClr val="FF0000"/>
              </a:solidFill>
              <a:latin typeface="Times New Roman" panose="02020603050405020304"/>
              <a:ea typeface="Times New Roman" panose="02020603050405020304"/>
            </a:endParaRPr>
          </a:p>
          <a:p>
            <a:pPr indent="266700" algn="just" defTabSz="266700">
              <a:lnSpc>
                <a:spcPts val="2680"/>
              </a:lnSpc>
              <a:spcBef>
                <a:spcPct val="0"/>
              </a:spcBef>
              <a:spcAft>
                <a:spcPct val="0"/>
              </a:spcAft>
            </a:pPr>
            <a:r>
              <a:rPr lang="en-US" altLang="zh-CN" sz="2400" dirty="0">
                <a:solidFill>
                  <a:srgbClr val="000000"/>
                </a:solidFill>
                <a:latin typeface="Times New Roman" panose="02020603050405020304"/>
                <a:ea typeface="Times New Roman" panose="02020603050405020304"/>
              </a:rPr>
              <a:t>The Rickshaw (</a:t>
            </a:r>
            <a:r>
              <a:rPr lang="zh-CN" altLang="en-US" sz="2400" dirty="0">
                <a:solidFill>
                  <a:srgbClr val="000000"/>
                </a:solidFill>
                <a:latin typeface="宋体" panose="02010600030101010101" pitchFamily="2" charset="-122"/>
                <a:ea typeface="宋体" panose="02010600030101010101" pitchFamily="2" charset="-122"/>
              </a:rPr>
              <a:t>人力车</a:t>
            </a:r>
            <a:r>
              <a:rPr lang="en-US" altLang="zh-CN" sz="2400" dirty="0">
                <a:solidFill>
                  <a:srgbClr val="000000"/>
                </a:solidFill>
                <a:latin typeface="Times New Roman" panose="02020603050405020304"/>
                <a:ea typeface="Times New Roman" panose="02020603050405020304"/>
              </a:rPr>
              <a:t>) Run is one of the world’s most unusual races. It lasts for two weeks and takes place in India. Each team </a:t>
            </a:r>
            <a:r>
              <a:rPr lang="en-US" altLang="zh-CN" sz="2400" u="sng" dirty="0">
                <a:solidFill>
                  <a:srgbClr val="000000"/>
                </a:solidFill>
                <a:latin typeface="宋体" panose="02010600030101010101" pitchFamily="2" charset="-122"/>
                <a:ea typeface="宋体" panose="02010600030101010101" pitchFamily="2" charset="-122"/>
              </a:rPr>
              <a:t> </a:t>
            </a:r>
            <a:r>
              <a:rPr lang="en-US" altLang="zh-CN" sz="2400" u="sng" dirty="0">
                <a:solidFill>
                  <a:srgbClr val="000000"/>
                </a:solidFill>
                <a:latin typeface="Times New Roman" panose="02020603050405020304"/>
                <a:ea typeface="Times New Roman" panose="02020603050405020304"/>
              </a:rPr>
              <a:t>  56        </a:t>
            </a:r>
            <a:r>
              <a:rPr lang="en-US" altLang="zh-CN" sz="2400" dirty="0">
                <a:solidFill>
                  <a:srgbClr val="000000"/>
                </a:solidFill>
                <a:latin typeface="Times New Roman" panose="02020603050405020304"/>
                <a:ea typeface="Times New Roman" panose="02020603050405020304"/>
              </a:rPr>
              <a:t>(consist) of one rickshaw and one to four drivers. The Rickshaw is designed to transport light loads in short distances, </a:t>
            </a:r>
            <a:r>
              <a:rPr lang="en-US" altLang="zh-CN" sz="2400" u="sng" dirty="0">
                <a:solidFill>
                  <a:srgbClr val="000000"/>
                </a:solidFill>
                <a:latin typeface="宋体" panose="02010600030101010101" pitchFamily="2" charset="-122"/>
                <a:ea typeface="宋体" panose="02010600030101010101" pitchFamily="2" charset="-122"/>
              </a:rPr>
              <a:t> </a:t>
            </a:r>
            <a:r>
              <a:rPr lang="en-US" altLang="zh-CN" sz="2400" u="sng" dirty="0">
                <a:solidFill>
                  <a:srgbClr val="000000"/>
                </a:solidFill>
                <a:latin typeface="Times New Roman" panose="02020603050405020304"/>
                <a:ea typeface="Times New Roman" panose="02020603050405020304"/>
              </a:rPr>
              <a:t>  57   </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makes the event such a</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challenge.</a:t>
            </a:r>
            <a:endParaRPr lang="en-US" altLang="zh-CN" sz="2400" dirty="0">
              <a:solidFill>
                <a:srgbClr val="000000"/>
              </a:solidFill>
              <a:latin typeface="Times New Roman" panose="02020603050405020304"/>
              <a:ea typeface="Times New Roman" panose="02020603050405020304"/>
            </a:endParaRPr>
          </a:p>
          <a:p>
            <a:pPr indent="266700" algn="just" defTabSz="266700">
              <a:lnSpc>
                <a:spcPts val="2680"/>
              </a:lnSpc>
              <a:spcBef>
                <a:spcPct val="0"/>
              </a:spcBef>
              <a:spcAft>
                <a:spcPct val="0"/>
              </a:spcAft>
            </a:pPr>
            <a:r>
              <a:rPr lang="en-US" altLang="zh-CN" sz="2400" dirty="0">
                <a:solidFill>
                  <a:srgbClr val="000000"/>
                </a:solidFill>
                <a:latin typeface="Times New Roman" panose="02020603050405020304"/>
                <a:ea typeface="Times New Roman" panose="02020603050405020304"/>
              </a:rPr>
              <a:t>The race takes place twice</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a year: once in the summer</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u="sng" dirty="0">
                <a:solidFill>
                  <a:srgbClr val="000000"/>
                </a:solidFill>
                <a:latin typeface="宋体" panose="02010600030101010101" pitchFamily="2" charset="-122"/>
                <a:ea typeface="宋体" panose="02010600030101010101" pitchFamily="2" charset="-122"/>
              </a:rPr>
              <a:t>  </a:t>
            </a:r>
            <a:r>
              <a:rPr lang="en-US" altLang="zh-CN" sz="2400" u="sng" dirty="0">
                <a:solidFill>
                  <a:srgbClr val="000000"/>
                </a:solidFill>
                <a:latin typeface="Times New Roman" panose="02020603050405020304"/>
                <a:ea typeface="Times New Roman" panose="02020603050405020304"/>
              </a:rPr>
              <a:t> 58    </a:t>
            </a:r>
            <a:r>
              <a:rPr lang="en-US" altLang="zh-CN" sz="2400" dirty="0">
                <a:solidFill>
                  <a:srgbClr val="000000"/>
                </a:solidFill>
                <a:latin typeface="Times New Roman" panose="02020603050405020304"/>
                <a:ea typeface="Times New Roman" panose="02020603050405020304"/>
              </a:rPr>
              <a:t>once in the winter. The</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route is different, but the</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u="sng" dirty="0">
                <a:solidFill>
                  <a:srgbClr val="000000"/>
                </a:solidFill>
                <a:latin typeface="宋体" panose="02010600030101010101" pitchFamily="2" charset="-122"/>
                <a:ea typeface="宋体" panose="02010600030101010101" pitchFamily="2" charset="-122"/>
              </a:rPr>
              <a:t>  </a:t>
            </a:r>
            <a:r>
              <a:rPr lang="en-US" altLang="zh-CN" sz="2400" u="sng" dirty="0">
                <a:solidFill>
                  <a:srgbClr val="000000"/>
                </a:solidFill>
                <a:latin typeface="Times New Roman" panose="02020603050405020304"/>
                <a:ea typeface="Times New Roman" panose="02020603050405020304"/>
              </a:rPr>
              <a:t> 59    </a:t>
            </a:r>
            <a:r>
              <a:rPr lang="en-US" altLang="zh-CN" sz="2400" dirty="0">
                <a:solidFill>
                  <a:srgbClr val="000000"/>
                </a:solidFill>
                <a:latin typeface="Times New Roman" panose="02020603050405020304"/>
                <a:ea typeface="Times New Roman" panose="02020603050405020304"/>
              </a:rPr>
              <a:t>(long) is always about 2,500 km long.</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The race is a lot of fun, but it also has a</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serious side for all participants. They</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should raise at least one thousand</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pounds for charity.</a:t>
            </a:r>
            <a:endParaRPr lang="en-US" altLang="zh-CN" sz="2400" dirty="0">
              <a:solidFill>
                <a:srgbClr val="000000"/>
              </a:solidFill>
              <a:latin typeface="Times New Roman" panose="02020603050405020304"/>
              <a:ea typeface="Times New Roman" panose="02020603050405020304"/>
            </a:endParaRPr>
          </a:p>
          <a:p>
            <a:pPr indent="281940" algn="just" defTabSz="266700">
              <a:lnSpc>
                <a:spcPts val="2680"/>
              </a:lnSpc>
              <a:spcBef>
                <a:spcPct val="0"/>
              </a:spcBef>
              <a:spcAft>
                <a:spcPct val="0"/>
              </a:spcAft>
            </a:pPr>
            <a:r>
              <a:rPr lang="en-US" altLang="zh-CN" sz="2400" dirty="0">
                <a:solidFill>
                  <a:srgbClr val="000000"/>
                </a:solidFill>
                <a:latin typeface="Times New Roman" panose="02020603050405020304"/>
                <a:ea typeface="Times New Roman" panose="02020603050405020304"/>
              </a:rPr>
              <a:t>The first race took place in 2006 with</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34 teams. Since then, the Rickshaw</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Run </a:t>
            </a:r>
            <a:r>
              <a:rPr lang="en-US" altLang="zh-CN" sz="2400" u="sng" dirty="0">
                <a:solidFill>
                  <a:srgbClr val="000000"/>
                </a:solidFill>
                <a:latin typeface="宋体" panose="02010600030101010101" pitchFamily="2" charset="-122"/>
                <a:ea typeface="宋体" panose="02010600030101010101" pitchFamily="2" charset="-122"/>
              </a:rPr>
              <a:t>  </a:t>
            </a:r>
            <a:r>
              <a:rPr lang="en-US" altLang="zh-CN" sz="2400" u="sng" dirty="0">
                <a:solidFill>
                  <a:srgbClr val="000000"/>
                </a:solidFill>
                <a:latin typeface="Times New Roman" panose="02020603050405020304"/>
                <a:ea typeface="Times New Roman" panose="02020603050405020304"/>
              </a:rPr>
              <a:t> 60       </a:t>
            </a:r>
            <a:endParaRPr lang="en-US" altLang="zh-CN" sz="2400" u="sng" dirty="0">
              <a:solidFill>
                <a:srgbClr val="000000"/>
              </a:solidFill>
              <a:latin typeface="Times New Roman" panose="02020603050405020304"/>
              <a:ea typeface="Times New Roman" panose="02020603050405020304"/>
            </a:endParaRPr>
          </a:p>
          <a:p>
            <a:pPr indent="0" algn="just" defTabSz="266700">
              <a:lnSpc>
                <a:spcPts val="2680"/>
              </a:lnSpc>
              <a:spcBef>
                <a:spcPct val="0"/>
              </a:spcBef>
              <a:spcAft>
                <a:spcPct val="0"/>
              </a:spcAft>
            </a:pPr>
            <a:r>
              <a:rPr lang="en-US" altLang="zh-CN" sz="2400" dirty="0">
                <a:solidFill>
                  <a:srgbClr val="000000"/>
                </a:solidFill>
                <a:latin typeface="Times New Roman" panose="02020603050405020304"/>
                <a:ea typeface="Times New Roman" panose="02020603050405020304"/>
              </a:rPr>
              <a:t>(become) famous around the</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world. A few days before the race, </a:t>
            </a:r>
            <a:r>
              <a:rPr lang="en-US" altLang="zh-CN" sz="2400" u="sng" dirty="0">
                <a:solidFill>
                  <a:srgbClr val="000000"/>
                </a:solidFill>
                <a:latin typeface="宋体" panose="02010600030101010101" pitchFamily="2" charset="-122"/>
                <a:ea typeface="宋体" panose="02010600030101010101" pitchFamily="2" charset="-122"/>
              </a:rPr>
              <a:t>  </a:t>
            </a:r>
            <a:r>
              <a:rPr lang="en-US" altLang="zh-CN" sz="2400" u="sng" dirty="0">
                <a:solidFill>
                  <a:srgbClr val="000000"/>
                </a:solidFill>
                <a:latin typeface="Times New Roman" panose="02020603050405020304"/>
                <a:ea typeface="Times New Roman" panose="02020603050405020304"/>
              </a:rPr>
              <a:t> 61   </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participants don’t</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know how to drive a</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rickshaw, they will receive a crash</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course </a:t>
            </a:r>
            <a:r>
              <a:rPr lang="en-US" altLang="zh-CN" sz="2400" u="sng" dirty="0">
                <a:solidFill>
                  <a:srgbClr val="000000"/>
                </a:solidFill>
                <a:latin typeface="宋体" panose="02010600030101010101" pitchFamily="2" charset="-122"/>
                <a:ea typeface="宋体" panose="02010600030101010101" pitchFamily="2" charset="-122"/>
              </a:rPr>
              <a:t>  </a:t>
            </a:r>
            <a:r>
              <a:rPr lang="en-US" altLang="zh-CN" sz="2400" u="sng" dirty="0">
                <a:solidFill>
                  <a:srgbClr val="000000"/>
                </a:solidFill>
                <a:latin typeface="Times New Roman" panose="02020603050405020304"/>
                <a:ea typeface="Times New Roman" panose="02020603050405020304"/>
              </a:rPr>
              <a:t> 62       </a:t>
            </a:r>
            <a:r>
              <a:rPr lang="en-US" altLang="zh-CN" sz="2400" dirty="0">
                <a:solidFill>
                  <a:srgbClr val="000000"/>
                </a:solidFill>
                <a:latin typeface="Times New Roman" panose="02020603050405020304"/>
                <a:ea typeface="Times New Roman" panose="02020603050405020304"/>
              </a:rPr>
              <a:t>(make) sure they can control it</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during the race. They can</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also use the pre-race time</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to decorate their rickshaws</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and ask any last-minute</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questions.</a:t>
            </a:r>
            <a:endParaRPr lang="en-US" altLang="zh-CN" sz="2400" dirty="0">
              <a:solidFill>
                <a:srgbClr val="000000"/>
              </a:solidFill>
              <a:latin typeface="Times New Roman" panose="02020603050405020304"/>
              <a:ea typeface="Times New Roman" panose="02020603050405020304"/>
            </a:endParaRPr>
          </a:p>
          <a:p>
            <a:pPr indent="251460" algn="just" defTabSz="266700">
              <a:lnSpc>
                <a:spcPts val="2680"/>
              </a:lnSpc>
              <a:spcBef>
                <a:spcPct val="0"/>
              </a:spcBef>
              <a:spcAft>
                <a:spcPct val="0"/>
              </a:spcAft>
            </a:pPr>
            <a:r>
              <a:rPr lang="en-US" altLang="zh-CN" sz="2400" dirty="0">
                <a:solidFill>
                  <a:srgbClr val="000000"/>
                </a:solidFill>
                <a:latin typeface="Times New Roman" panose="02020603050405020304"/>
                <a:ea typeface="Times New Roman" panose="02020603050405020304"/>
              </a:rPr>
              <a:t>“The adventure really starts when things go wrong,”</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said one participant. “We blew </a:t>
            </a:r>
            <a:r>
              <a:rPr lang="en-US" altLang="zh-CN" sz="2400" u="sng" dirty="0">
                <a:solidFill>
                  <a:srgbClr val="000000"/>
                </a:solidFill>
                <a:latin typeface="宋体" panose="02010600030101010101" pitchFamily="2" charset="-122"/>
                <a:ea typeface="宋体" panose="02010600030101010101" pitchFamily="2" charset="-122"/>
              </a:rPr>
              <a:t>  </a:t>
            </a:r>
            <a:r>
              <a:rPr lang="en-US" altLang="zh-CN" sz="2400" u="sng" dirty="0">
                <a:solidFill>
                  <a:srgbClr val="000000"/>
                </a:solidFill>
                <a:latin typeface="Times New Roman" panose="02020603050405020304"/>
                <a:ea typeface="Times New Roman" panose="02020603050405020304"/>
              </a:rPr>
              <a:t> 63   </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hole in our rickshaw, but I saw the most beautiful town in India!”</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said another. And as the organizers say on their website, “There’s no set route, no back-up, no way of </a:t>
            </a:r>
            <a:r>
              <a:rPr lang="en-US" altLang="zh-CN" sz="2400" u="sng" dirty="0">
                <a:solidFill>
                  <a:srgbClr val="000000"/>
                </a:solidFill>
                <a:latin typeface="宋体" panose="02010600030101010101" pitchFamily="2" charset="-122"/>
                <a:ea typeface="宋体" panose="02010600030101010101" pitchFamily="2" charset="-122"/>
              </a:rPr>
              <a:t>  </a:t>
            </a:r>
            <a:r>
              <a:rPr lang="en-US" altLang="zh-CN" sz="2400" u="sng" dirty="0">
                <a:solidFill>
                  <a:srgbClr val="000000"/>
                </a:solidFill>
                <a:latin typeface="Times New Roman" panose="02020603050405020304"/>
                <a:ea typeface="Times New Roman" panose="02020603050405020304"/>
              </a:rPr>
              <a:t> 64     </a:t>
            </a:r>
            <a:r>
              <a:rPr lang="en-US" altLang="zh-CN" sz="2400" dirty="0">
                <a:solidFill>
                  <a:srgbClr val="000000"/>
                </a:solidFill>
                <a:latin typeface="Times New Roman" panose="02020603050405020304"/>
                <a:ea typeface="Times New Roman" panose="02020603050405020304"/>
              </a:rPr>
              <a:t>(know) if</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you’re going to make it. The only</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certainty is that you will get lost, you</a:t>
            </a:r>
            <a:r>
              <a:rPr lang="en-US" altLang="zh-CN" sz="2400" dirty="0">
                <a:solidFill>
                  <a:srgbClr val="000000"/>
                </a:solidFill>
                <a:latin typeface="宋体" panose="02010600030101010101" pitchFamily="2" charset="-122"/>
                <a:ea typeface="宋体" panose="02010600030101010101" pitchFamily="2" charset="-122"/>
              </a:rPr>
              <a:t> </a:t>
            </a:r>
            <a:r>
              <a:rPr lang="en-US" altLang="zh-CN" sz="2400" dirty="0">
                <a:solidFill>
                  <a:srgbClr val="000000"/>
                </a:solidFill>
                <a:latin typeface="Times New Roman" panose="02020603050405020304"/>
                <a:ea typeface="Times New Roman" panose="02020603050405020304"/>
              </a:rPr>
              <a:t>will get stuck and you will break down.”</a:t>
            </a:r>
            <a:endParaRPr lang="en-US" altLang="zh-CN" sz="2400" dirty="0">
              <a:solidFill>
                <a:srgbClr val="000000"/>
              </a:solidFill>
              <a:latin typeface="Times New Roman" panose="02020603050405020304"/>
              <a:ea typeface="Times New Roman" panose="02020603050405020304"/>
            </a:endParaRPr>
          </a:p>
          <a:p>
            <a:pPr indent="266700" algn="just" defTabSz="266700">
              <a:lnSpc>
                <a:spcPts val="2680"/>
              </a:lnSpc>
              <a:spcBef>
                <a:spcPct val="0"/>
              </a:spcBef>
              <a:spcAft>
                <a:spcPct val="0"/>
              </a:spcAft>
            </a:pPr>
            <a:r>
              <a:rPr lang="en-US" altLang="zh-CN" sz="2400" dirty="0">
                <a:latin typeface="Times New Roman" panose="02020603050405020304"/>
                <a:ea typeface="Times New Roman" panose="02020603050405020304"/>
              </a:rPr>
              <a:t>Are you ready </a:t>
            </a:r>
            <a:r>
              <a:rPr lang="en-US" altLang="zh-CN" sz="2400" u="sng" dirty="0">
                <a:solidFill>
                  <a:srgbClr val="000000"/>
                </a:solidFill>
                <a:latin typeface="宋体" panose="02010600030101010101" pitchFamily="2" charset="-122"/>
                <a:ea typeface="宋体" panose="02010600030101010101" pitchFamily="2" charset="-122"/>
              </a:rPr>
              <a:t>  </a:t>
            </a:r>
            <a:r>
              <a:rPr lang="en-US" altLang="zh-CN" sz="2400" u="sng" dirty="0">
                <a:solidFill>
                  <a:srgbClr val="000000"/>
                </a:solidFill>
                <a:latin typeface="Times New Roman" panose="02020603050405020304"/>
                <a:ea typeface="Times New Roman" panose="02020603050405020304"/>
              </a:rPr>
              <a:t> 65    </a:t>
            </a:r>
            <a:r>
              <a:rPr lang="en-US" altLang="zh-CN" sz="2400" dirty="0">
                <a:latin typeface="Times New Roman" panose="02020603050405020304"/>
                <a:ea typeface="Times New Roman" panose="02020603050405020304"/>
              </a:rPr>
              <a:t> some real adventure?</a:t>
            </a:r>
            <a:endParaRPr lang="en-US" altLang="zh-CN" sz="2400" dirty="0">
              <a:latin typeface="Times New Roman" panose="02020603050405020304"/>
              <a:ea typeface="Times New Roman" panose="02020603050405020304"/>
            </a:endParaRPr>
          </a:p>
        </p:txBody>
      </p:sp>
      <p:sp>
        <p:nvSpPr>
          <p:cNvPr id="4" name="文本框 3"/>
          <p:cNvSpPr txBox="1"/>
          <p:nvPr/>
        </p:nvSpPr>
        <p:spPr>
          <a:xfrm>
            <a:off x="4512310" y="549086"/>
            <a:ext cx="1393825" cy="460375"/>
          </a:xfrm>
          <a:prstGeom prst="rect">
            <a:avLst/>
          </a:prstGeom>
          <a:solidFill>
            <a:srgbClr val="BFDD48"/>
          </a:solidFill>
        </p:spPr>
        <p:txBody>
          <a:bodyPr wrap="square">
            <a:spAutoFit/>
          </a:bodyPr>
          <a:lstStyle/>
          <a:p>
            <a:pPr algn="l"/>
            <a:r>
              <a:rPr lang="en-US" altLang="zh-CN" sz="2400" spc="200" dirty="0">
                <a:solidFill>
                  <a:srgbClr val="FF0000"/>
                </a:solidFill>
                <a:latin typeface="Times New Roman" panose="02020603050405020304" pitchFamily="18" charset="0"/>
                <a:ea typeface="微软雅黑" panose="020B0503020204020204" charset="-122"/>
                <a:cs typeface="Times New Roman" panose="02020603050405020304" pitchFamily="18" charset="0"/>
              </a:rPr>
              <a:t>consists</a:t>
            </a:r>
            <a:endParaRPr lang="en-US" altLang="zh-CN" sz="2400" spc="200" dirty="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5" name="文本框 4"/>
          <p:cNvSpPr txBox="1"/>
          <p:nvPr/>
        </p:nvSpPr>
        <p:spPr>
          <a:xfrm>
            <a:off x="8760460" y="980886"/>
            <a:ext cx="1157605" cy="460375"/>
          </a:xfrm>
          <a:prstGeom prst="rect">
            <a:avLst/>
          </a:prstGeom>
          <a:solidFill>
            <a:srgbClr val="BFDD48"/>
          </a:solidFill>
        </p:spPr>
        <p:txBody>
          <a:bodyPr wrap="square">
            <a:spAutoFit/>
          </a:bodyPr>
          <a:lstStyle/>
          <a:p>
            <a:pPr algn="l"/>
            <a:r>
              <a:rPr lang="en-US" altLang="zh-CN" sz="2400" spc="200">
                <a:solidFill>
                  <a:srgbClr val="FF0000"/>
                </a:solidFill>
                <a:latin typeface="Times New Roman" panose="02020603050405020304" pitchFamily="18" charset="0"/>
                <a:ea typeface="微软雅黑" panose="020B0503020204020204" charset="-122"/>
                <a:cs typeface="Times New Roman" panose="02020603050405020304" pitchFamily="18" charset="0"/>
              </a:rPr>
              <a:t>which</a:t>
            </a:r>
            <a:endParaRPr lang="en-US" altLang="zh-CN" sz="2400" spc="20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6" name="文本框 5"/>
          <p:cNvSpPr txBox="1"/>
          <p:nvPr/>
        </p:nvSpPr>
        <p:spPr>
          <a:xfrm>
            <a:off x="7104380" y="1629221"/>
            <a:ext cx="930275" cy="460375"/>
          </a:xfrm>
          <a:prstGeom prst="rect">
            <a:avLst/>
          </a:prstGeom>
          <a:solidFill>
            <a:srgbClr val="BFDD48"/>
          </a:solidFill>
        </p:spPr>
        <p:txBody>
          <a:bodyPr wrap="square">
            <a:spAutoFit/>
          </a:bodyPr>
          <a:lstStyle/>
          <a:p>
            <a:pPr algn="l"/>
            <a:r>
              <a:rPr lang="en-US" altLang="zh-CN" sz="2400" spc="200">
                <a:solidFill>
                  <a:srgbClr val="FF0000"/>
                </a:solidFill>
                <a:latin typeface="Times New Roman" panose="02020603050405020304" pitchFamily="18" charset="0"/>
                <a:ea typeface="微软雅黑" panose="020B0503020204020204" charset="-122"/>
                <a:cs typeface="Times New Roman" panose="02020603050405020304" pitchFamily="18" charset="0"/>
              </a:rPr>
              <a:t>and</a:t>
            </a:r>
            <a:endParaRPr lang="en-US" altLang="zh-CN" sz="2400" spc="20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7" name="文本框 6"/>
          <p:cNvSpPr txBox="1"/>
          <p:nvPr/>
        </p:nvSpPr>
        <p:spPr>
          <a:xfrm>
            <a:off x="5952490" y="1340931"/>
            <a:ext cx="1918335" cy="460375"/>
          </a:xfrm>
          <a:prstGeom prst="rect">
            <a:avLst/>
          </a:prstGeom>
          <a:solidFill>
            <a:srgbClr val="BFDD48"/>
          </a:solidFill>
        </p:spPr>
        <p:txBody>
          <a:bodyPr wrap="square">
            <a:spAutoFit/>
          </a:bodyPr>
          <a:lstStyle/>
          <a:p>
            <a:pPr algn="l"/>
            <a:r>
              <a:rPr lang="zh-CN" altLang="en-US" sz="2400" spc="200">
                <a:solidFill>
                  <a:srgbClr val="FF0000"/>
                </a:solidFill>
                <a:latin typeface="Times New Roman" panose="02020603050405020304" pitchFamily="18" charset="0"/>
                <a:ea typeface="微软雅黑" panose="020B0503020204020204" charset="-122"/>
                <a:cs typeface="Times New Roman" panose="02020603050405020304" pitchFamily="18" charset="0"/>
              </a:rPr>
              <a:t>注重语义</a:t>
            </a:r>
            <a:endParaRPr lang="zh-CN" altLang="en-US" sz="2400" spc="20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8" name="文本框 7"/>
          <p:cNvSpPr txBox="1"/>
          <p:nvPr/>
        </p:nvSpPr>
        <p:spPr>
          <a:xfrm>
            <a:off x="2207895" y="1989266"/>
            <a:ext cx="1393825" cy="460375"/>
          </a:xfrm>
          <a:prstGeom prst="rect">
            <a:avLst/>
          </a:prstGeom>
          <a:solidFill>
            <a:srgbClr val="BFDD48"/>
          </a:solidFill>
        </p:spPr>
        <p:txBody>
          <a:bodyPr wrap="square">
            <a:spAutoFit/>
          </a:bodyPr>
          <a:lstStyle/>
          <a:p>
            <a:pPr algn="l"/>
            <a:r>
              <a:rPr lang="en-US" altLang="zh-CN" sz="2400" spc="200">
                <a:solidFill>
                  <a:srgbClr val="FF0000"/>
                </a:solidFill>
                <a:latin typeface="Times New Roman" panose="02020603050405020304" pitchFamily="18" charset="0"/>
                <a:ea typeface="微软雅黑" panose="020B0503020204020204" charset="-122"/>
                <a:cs typeface="Times New Roman" panose="02020603050405020304" pitchFamily="18" charset="0"/>
              </a:rPr>
              <a:t>length</a:t>
            </a:r>
            <a:endParaRPr lang="en-US" altLang="zh-CN" sz="2400" spc="20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9" name="文本框 8"/>
          <p:cNvSpPr txBox="1"/>
          <p:nvPr/>
        </p:nvSpPr>
        <p:spPr>
          <a:xfrm>
            <a:off x="10108565" y="2997011"/>
            <a:ext cx="2056765" cy="460375"/>
          </a:xfrm>
          <a:prstGeom prst="rect">
            <a:avLst/>
          </a:prstGeom>
          <a:solidFill>
            <a:srgbClr val="BFDD48"/>
          </a:solidFill>
        </p:spPr>
        <p:txBody>
          <a:bodyPr wrap="square">
            <a:spAutoFit/>
          </a:bodyPr>
          <a:lstStyle/>
          <a:p>
            <a:pPr algn="l"/>
            <a:r>
              <a:rPr lang="en-US" altLang="zh-CN" sz="2400" spc="200">
                <a:solidFill>
                  <a:srgbClr val="FF0000"/>
                </a:solidFill>
                <a:latin typeface="Times New Roman" panose="02020603050405020304" pitchFamily="18" charset="0"/>
                <a:ea typeface="微软雅黑" panose="020B0503020204020204" charset="-122"/>
                <a:cs typeface="Times New Roman" panose="02020603050405020304" pitchFamily="18" charset="0"/>
              </a:rPr>
              <a:t>has become</a:t>
            </a:r>
            <a:endParaRPr lang="en-US" altLang="zh-CN" sz="2400" spc="20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10" name="文本框 9"/>
          <p:cNvSpPr txBox="1"/>
          <p:nvPr/>
        </p:nvSpPr>
        <p:spPr>
          <a:xfrm>
            <a:off x="0" y="2709356"/>
            <a:ext cx="11776075" cy="398780"/>
          </a:xfrm>
          <a:prstGeom prst="rect">
            <a:avLst/>
          </a:prstGeom>
          <a:solidFill>
            <a:srgbClr val="BFDD48"/>
          </a:solidFill>
        </p:spPr>
        <p:txBody>
          <a:bodyPr wrap="square">
            <a:spAutoFit/>
          </a:bodyPr>
          <a:lstStyle/>
          <a:p>
            <a:pPr algn="l"/>
            <a:r>
              <a:rPr lang="en-US" altLang="zh-CN" sz="2000" spc="200" dirty="0">
                <a:solidFill>
                  <a:srgbClr val="FF0000"/>
                </a:solidFill>
                <a:latin typeface="Times New Roman" panose="02020603050405020304" pitchFamily="18" charset="0"/>
                <a:ea typeface="微软雅黑" panose="020B0503020204020204" charset="-122"/>
                <a:cs typeface="Times New Roman" panose="02020603050405020304" pitchFamily="18" charset="0"/>
              </a:rPr>
              <a:t>lately/recently/ so far/ up to now/ to date/ over the past few years, </a:t>
            </a:r>
            <a:r>
              <a:rPr lang="zh-CN" altLang="en-US" sz="2000" spc="200" dirty="0">
                <a:solidFill>
                  <a:srgbClr val="FF0000"/>
                </a:solidFill>
                <a:latin typeface="Times New Roman" panose="02020603050405020304" pitchFamily="18" charset="0"/>
                <a:ea typeface="微软雅黑" panose="020B0503020204020204" charset="-122"/>
                <a:cs typeface="Times New Roman" panose="02020603050405020304" pitchFamily="18" charset="0"/>
              </a:rPr>
              <a:t>往往与现在完成时连用</a:t>
            </a:r>
            <a:endParaRPr lang="zh-CN" altLang="en-US" sz="2000" spc="200" dirty="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11" name="文本框 10"/>
          <p:cNvSpPr txBox="1"/>
          <p:nvPr/>
        </p:nvSpPr>
        <p:spPr>
          <a:xfrm>
            <a:off x="9336405" y="3314511"/>
            <a:ext cx="656590" cy="460375"/>
          </a:xfrm>
          <a:prstGeom prst="rect">
            <a:avLst/>
          </a:prstGeom>
          <a:solidFill>
            <a:srgbClr val="BFDD48"/>
          </a:solidFill>
        </p:spPr>
        <p:txBody>
          <a:bodyPr wrap="square">
            <a:spAutoFit/>
          </a:bodyPr>
          <a:lstStyle/>
          <a:p>
            <a:pPr algn="l"/>
            <a:r>
              <a:rPr lang="en-US" altLang="zh-CN" sz="2400" spc="200">
                <a:solidFill>
                  <a:srgbClr val="FF0000"/>
                </a:solidFill>
                <a:latin typeface="Times New Roman" panose="02020603050405020304" pitchFamily="18" charset="0"/>
                <a:ea typeface="微软雅黑" panose="020B0503020204020204" charset="-122"/>
                <a:cs typeface="Times New Roman" panose="02020603050405020304" pitchFamily="18" charset="0"/>
              </a:rPr>
              <a:t>if</a:t>
            </a:r>
            <a:endParaRPr lang="en-US" altLang="zh-CN" sz="2400" spc="20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12" name="文本框 11"/>
          <p:cNvSpPr txBox="1"/>
          <p:nvPr/>
        </p:nvSpPr>
        <p:spPr>
          <a:xfrm>
            <a:off x="9048750" y="3717101"/>
            <a:ext cx="1454150" cy="460375"/>
          </a:xfrm>
          <a:prstGeom prst="rect">
            <a:avLst/>
          </a:prstGeom>
          <a:solidFill>
            <a:srgbClr val="BFDD48"/>
          </a:solidFill>
        </p:spPr>
        <p:txBody>
          <a:bodyPr wrap="square">
            <a:spAutoFit/>
          </a:bodyPr>
          <a:lstStyle/>
          <a:p>
            <a:pPr algn="l"/>
            <a:r>
              <a:rPr lang="en-US" altLang="zh-CN" sz="2400" spc="200">
                <a:solidFill>
                  <a:srgbClr val="FF0000"/>
                </a:solidFill>
                <a:latin typeface="Times New Roman" panose="02020603050405020304" pitchFamily="18" charset="0"/>
                <a:ea typeface="微软雅黑" panose="020B0503020204020204" charset="-122"/>
                <a:cs typeface="Times New Roman" panose="02020603050405020304" pitchFamily="18" charset="0"/>
              </a:rPr>
              <a:t>to make</a:t>
            </a:r>
            <a:endParaRPr lang="en-US" altLang="zh-CN" sz="2400" spc="20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13" name="文本框 12"/>
          <p:cNvSpPr txBox="1"/>
          <p:nvPr/>
        </p:nvSpPr>
        <p:spPr>
          <a:xfrm>
            <a:off x="839470" y="5085526"/>
            <a:ext cx="618490" cy="460375"/>
          </a:xfrm>
          <a:prstGeom prst="rect">
            <a:avLst/>
          </a:prstGeom>
          <a:solidFill>
            <a:srgbClr val="BFDD48"/>
          </a:solidFill>
        </p:spPr>
        <p:txBody>
          <a:bodyPr wrap="square">
            <a:spAutoFit/>
          </a:bodyPr>
          <a:lstStyle/>
          <a:p>
            <a:pPr algn="l"/>
            <a:r>
              <a:rPr lang="en-US" altLang="zh-CN" sz="2400" spc="200">
                <a:solidFill>
                  <a:srgbClr val="FF0000"/>
                </a:solidFill>
                <a:latin typeface="Times New Roman" panose="02020603050405020304" pitchFamily="18" charset="0"/>
                <a:ea typeface="微软雅黑" panose="020B0503020204020204" charset="-122"/>
                <a:cs typeface="Times New Roman" panose="02020603050405020304" pitchFamily="18" charset="0"/>
              </a:rPr>
              <a:t>a</a:t>
            </a:r>
            <a:endParaRPr lang="en-US" altLang="zh-CN" sz="2400" spc="20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14" name="文本框 13"/>
          <p:cNvSpPr txBox="1"/>
          <p:nvPr/>
        </p:nvSpPr>
        <p:spPr>
          <a:xfrm>
            <a:off x="238760" y="5733861"/>
            <a:ext cx="1506220" cy="460375"/>
          </a:xfrm>
          <a:prstGeom prst="rect">
            <a:avLst/>
          </a:prstGeom>
          <a:solidFill>
            <a:srgbClr val="BFDD48"/>
          </a:solidFill>
        </p:spPr>
        <p:txBody>
          <a:bodyPr wrap="square">
            <a:spAutoFit/>
          </a:bodyPr>
          <a:lstStyle/>
          <a:p>
            <a:pPr algn="l"/>
            <a:r>
              <a:rPr lang="en-US" altLang="zh-CN" sz="2400" spc="200">
                <a:solidFill>
                  <a:srgbClr val="FF0000"/>
                </a:solidFill>
                <a:latin typeface="Times New Roman" panose="02020603050405020304" pitchFamily="18" charset="0"/>
                <a:ea typeface="微软雅黑" panose="020B0503020204020204" charset="-122"/>
                <a:cs typeface="Times New Roman" panose="02020603050405020304" pitchFamily="18" charset="0"/>
              </a:rPr>
              <a:t>knowing</a:t>
            </a:r>
            <a:endParaRPr lang="en-US" altLang="zh-CN" sz="2400" spc="20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15" name="文本框 14"/>
          <p:cNvSpPr txBox="1"/>
          <p:nvPr/>
        </p:nvSpPr>
        <p:spPr>
          <a:xfrm>
            <a:off x="2136140" y="6381561"/>
            <a:ext cx="764540" cy="460375"/>
          </a:xfrm>
          <a:prstGeom prst="rect">
            <a:avLst/>
          </a:prstGeom>
          <a:solidFill>
            <a:srgbClr val="BFDD48"/>
          </a:solidFill>
        </p:spPr>
        <p:txBody>
          <a:bodyPr wrap="square">
            <a:spAutoFit/>
          </a:bodyPr>
          <a:lstStyle/>
          <a:p>
            <a:pPr algn="l"/>
            <a:r>
              <a:rPr lang="en-US" altLang="zh-CN" sz="2400" spc="200">
                <a:solidFill>
                  <a:srgbClr val="FF0000"/>
                </a:solidFill>
                <a:latin typeface="Times New Roman" panose="02020603050405020304" pitchFamily="18" charset="0"/>
                <a:ea typeface="微软雅黑" panose="020B0503020204020204" charset="-122"/>
                <a:cs typeface="Times New Roman" panose="02020603050405020304" pitchFamily="18" charset="0"/>
              </a:rPr>
              <a:t>for</a:t>
            </a:r>
            <a:endParaRPr lang="en-US" altLang="zh-CN" sz="2400" spc="20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5" grpId="0" bldLvl="0" animBg="1"/>
      <p:bldP spid="5" grpId="1" animBg="1"/>
      <p:bldP spid="6" grpId="0" bldLvl="0" animBg="1"/>
      <p:bldP spid="6" grpId="1" animBg="1"/>
      <p:bldP spid="7" grpId="0" bldLvl="0" animBg="1"/>
      <p:bldP spid="7" grpId="1" animBg="1"/>
      <p:bldP spid="8" grpId="0" bldLvl="0" animBg="1"/>
      <p:bldP spid="8" grpId="1" animBg="1"/>
      <p:bldP spid="9" grpId="0" bldLvl="0" animBg="1"/>
      <p:bldP spid="9" grpId="1" animBg="1"/>
      <p:bldP spid="10" grpId="0" bldLvl="0" animBg="1"/>
      <p:bldP spid="10" grpId="1" animBg="1"/>
      <p:bldP spid="11" grpId="0" bldLvl="0" animBg="1"/>
      <p:bldP spid="11" grpId="1" animBg="1"/>
      <p:bldP spid="12" grpId="0" bldLvl="0" animBg="1"/>
      <p:bldP spid="12" grpId="1" animBg="1"/>
      <p:bldP spid="13" grpId="0" bldLvl="0" animBg="1"/>
      <p:bldP spid="13" grpId="1" animBg="1"/>
      <p:bldP spid="14" grpId="0" bldLvl="0" animBg="1"/>
      <p:bldP spid="14" grpId="1" animBg="1"/>
      <p:bldP spid="15" grpId="0" bldLvl="0" animBg="1"/>
      <p:bldP spid="15" grpId="1"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l="11036" t="218" r="70827" b="86179"/>
          <a:stretch>
            <a:fillRect/>
          </a:stretch>
        </p:blipFill>
        <p:spPr>
          <a:xfrm>
            <a:off x="5245376" y="4942439"/>
            <a:ext cx="932898" cy="932898"/>
          </a:xfrm>
          <a:custGeom>
            <a:avLst/>
            <a:gdLst>
              <a:gd name="csX0" fmla="*/ 466449 w 932898"/>
              <a:gd name="csY0" fmla="*/ 0 h 932898"/>
              <a:gd name="csX1" fmla="*/ 932898 w 932898"/>
              <a:gd name="csY1" fmla="*/ 466449 h 932898"/>
              <a:gd name="csX2" fmla="*/ 466449 w 932898"/>
              <a:gd name="csY2" fmla="*/ 932898 h 932898"/>
              <a:gd name="csX3" fmla="*/ 0 w 932898"/>
              <a:gd name="csY3" fmla="*/ 466449 h 932898"/>
              <a:gd name="csX4" fmla="*/ 466449 w 932898"/>
              <a:gd name="csY4" fmla="*/ 0 h 932898"/>
            </a:gdLst>
            <a:ahLst/>
            <a:cxnLst>
              <a:cxn ang="0">
                <a:pos x="csX0" y="csY0"/>
              </a:cxn>
              <a:cxn ang="0">
                <a:pos x="csX1" y="csY1"/>
              </a:cxn>
              <a:cxn ang="0">
                <a:pos x="csX2" y="csY2"/>
              </a:cxn>
              <a:cxn ang="0">
                <a:pos x="csX3" y="csY3"/>
              </a:cxn>
              <a:cxn ang="0">
                <a:pos x="csX4" y="csY4"/>
              </a:cxn>
            </a:cxnLst>
            <a:rect l="l" t="t" r="r" b="b"/>
            <a:pathLst>
              <a:path w="932898" h="932898">
                <a:moveTo>
                  <a:pt x="466449" y="0"/>
                </a:moveTo>
                <a:cubicBezTo>
                  <a:pt x="724062" y="0"/>
                  <a:pt x="932898" y="208836"/>
                  <a:pt x="932898" y="466449"/>
                </a:cubicBezTo>
                <a:cubicBezTo>
                  <a:pt x="932898" y="724062"/>
                  <a:pt x="724062" y="932898"/>
                  <a:pt x="466449" y="932898"/>
                </a:cubicBezTo>
                <a:cubicBezTo>
                  <a:pt x="208836" y="932898"/>
                  <a:pt x="0" y="724062"/>
                  <a:pt x="0" y="466449"/>
                </a:cubicBezTo>
                <a:cubicBezTo>
                  <a:pt x="0" y="208836"/>
                  <a:pt x="208836" y="0"/>
                  <a:pt x="466449" y="0"/>
                </a:cubicBezTo>
                <a:close/>
              </a:path>
            </a:pathLst>
          </a:custGeom>
        </p:spPr>
      </p:pic>
      <p:pic>
        <p:nvPicPr>
          <p:cNvPr id="75" name="图片 74"/>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67692" t="1804" r="14171" b="84593"/>
          <a:stretch>
            <a:fillRect/>
          </a:stretch>
        </p:blipFill>
        <p:spPr>
          <a:xfrm>
            <a:off x="10517188" y="346075"/>
            <a:ext cx="618399" cy="618399"/>
          </a:xfrm>
          <a:custGeom>
            <a:avLst/>
            <a:gdLst>
              <a:gd name="csX0" fmla="*/ 466449 w 932898"/>
              <a:gd name="csY0" fmla="*/ 0 h 932898"/>
              <a:gd name="csX1" fmla="*/ 932898 w 932898"/>
              <a:gd name="csY1" fmla="*/ 466449 h 932898"/>
              <a:gd name="csX2" fmla="*/ 466449 w 932898"/>
              <a:gd name="csY2" fmla="*/ 932898 h 932898"/>
              <a:gd name="csX3" fmla="*/ 0 w 932898"/>
              <a:gd name="csY3" fmla="*/ 466449 h 932898"/>
              <a:gd name="csX4" fmla="*/ 466449 w 932898"/>
              <a:gd name="csY4" fmla="*/ 0 h 932898"/>
            </a:gdLst>
            <a:ahLst/>
            <a:cxnLst>
              <a:cxn ang="0">
                <a:pos x="csX0" y="csY0"/>
              </a:cxn>
              <a:cxn ang="0">
                <a:pos x="csX1" y="csY1"/>
              </a:cxn>
              <a:cxn ang="0">
                <a:pos x="csX2" y="csY2"/>
              </a:cxn>
              <a:cxn ang="0">
                <a:pos x="csX3" y="csY3"/>
              </a:cxn>
              <a:cxn ang="0">
                <a:pos x="csX4" y="csY4"/>
              </a:cxn>
            </a:cxnLst>
            <a:rect l="l" t="t" r="r" b="b"/>
            <a:pathLst>
              <a:path w="932898" h="932898">
                <a:moveTo>
                  <a:pt x="466449" y="0"/>
                </a:moveTo>
                <a:cubicBezTo>
                  <a:pt x="724062" y="0"/>
                  <a:pt x="932898" y="208836"/>
                  <a:pt x="932898" y="466449"/>
                </a:cubicBezTo>
                <a:cubicBezTo>
                  <a:pt x="932898" y="724062"/>
                  <a:pt x="724062" y="932898"/>
                  <a:pt x="466449" y="932898"/>
                </a:cubicBezTo>
                <a:cubicBezTo>
                  <a:pt x="208836" y="932898"/>
                  <a:pt x="0" y="724062"/>
                  <a:pt x="0" y="466449"/>
                </a:cubicBezTo>
                <a:cubicBezTo>
                  <a:pt x="0" y="208836"/>
                  <a:pt x="208836" y="0"/>
                  <a:pt x="466449" y="0"/>
                </a:cubicBezTo>
                <a:close/>
              </a:path>
            </a:pathLst>
          </a:custGeom>
        </p:spPr>
      </p:pic>
      <p:pic>
        <p:nvPicPr>
          <p:cNvPr id="76" name="图片 75"/>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6740" t="2195" r="48404" b="86663"/>
          <a:stretch>
            <a:fillRect/>
          </a:stretch>
        </p:blipFill>
        <p:spPr>
          <a:xfrm>
            <a:off x="537990" y="3154881"/>
            <a:ext cx="764140" cy="764140"/>
          </a:xfrm>
          <a:custGeom>
            <a:avLst/>
            <a:gdLst>
              <a:gd name="csX0" fmla="*/ 382070 w 764140"/>
              <a:gd name="csY0" fmla="*/ 0 h 764140"/>
              <a:gd name="csX1" fmla="*/ 764140 w 764140"/>
              <a:gd name="csY1" fmla="*/ 382070 h 764140"/>
              <a:gd name="csX2" fmla="*/ 382070 w 764140"/>
              <a:gd name="csY2" fmla="*/ 764140 h 764140"/>
              <a:gd name="csX3" fmla="*/ 0 w 764140"/>
              <a:gd name="csY3" fmla="*/ 382070 h 764140"/>
              <a:gd name="csX4" fmla="*/ 382070 w 764140"/>
              <a:gd name="csY4" fmla="*/ 0 h 764140"/>
            </a:gdLst>
            <a:ahLst/>
            <a:cxnLst>
              <a:cxn ang="0">
                <a:pos x="csX0" y="csY0"/>
              </a:cxn>
              <a:cxn ang="0">
                <a:pos x="csX1" y="csY1"/>
              </a:cxn>
              <a:cxn ang="0">
                <a:pos x="csX2" y="csY2"/>
              </a:cxn>
              <a:cxn ang="0">
                <a:pos x="csX3" y="csY3"/>
              </a:cxn>
              <a:cxn ang="0">
                <a:pos x="csX4" y="csY4"/>
              </a:cxn>
            </a:cxnLst>
            <a:rect l="l" t="t" r="r" b="b"/>
            <a:pathLst>
              <a:path w="764140" h="764140">
                <a:moveTo>
                  <a:pt x="382070" y="0"/>
                </a:moveTo>
                <a:cubicBezTo>
                  <a:pt x="593081" y="0"/>
                  <a:pt x="764140" y="171059"/>
                  <a:pt x="764140" y="382070"/>
                </a:cubicBezTo>
                <a:cubicBezTo>
                  <a:pt x="764140" y="593081"/>
                  <a:pt x="593081" y="764140"/>
                  <a:pt x="382070" y="764140"/>
                </a:cubicBezTo>
                <a:cubicBezTo>
                  <a:pt x="171059" y="764140"/>
                  <a:pt x="0" y="593081"/>
                  <a:pt x="0" y="382070"/>
                </a:cubicBezTo>
                <a:cubicBezTo>
                  <a:pt x="0" y="171059"/>
                  <a:pt x="171059" y="0"/>
                  <a:pt x="382070" y="0"/>
                </a:cubicBezTo>
                <a:close/>
              </a:path>
            </a:pathLst>
          </a:custGeom>
        </p:spPr>
      </p:pic>
      <p:pic>
        <p:nvPicPr>
          <p:cNvPr id="77" name="图片 76"/>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51734" t="3351" r="33409" b="85507"/>
          <a:stretch>
            <a:fillRect/>
          </a:stretch>
        </p:blipFill>
        <p:spPr>
          <a:xfrm>
            <a:off x="10753517" y="3264077"/>
            <a:ext cx="764140" cy="764140"/>
          </a:xfrm>
          <a:custGeom>
            <a:avLst/>
            <a:gdLst>
              <a:gd name="csX0" fmla="*/ 382070 w 764140"/>
              <a:gd name="csY0" fmla="*/ 0 h 764140"/>
              <a:gd name="csX1" fmla="*/ 764140 w 764140"/>
              <a:gd name="csY1" fmla="*/ 382070 h 764140"/>
              <a:gd name="csX2" fmla="*/ 382070 w 764140"/>
              <a:gd name="csY2" fmla="*/ 764140 h 764140"/>
              <a:gd name="csX3" fmla="*/ 0 w 764140"/>
              <a:gd name="csY3" fmla="*/ 382070 h 764140"/>
              <a:gd name="csX4" fmla="*/ 382070 w 764140"/>
              <a:gd name="csY4" fmla="*/ 0 h 764140"/>
            </a:gdLst>
            <a:ahLst/>
            <a:cxnLst>
              <a:cxn ang="0">
                <a:pos x="csX0" y="csY0"/>
              </a:cxn>
              <a:cxn ang="0">
                <a:pos x="csX1" y="csY1"/>
              </a:cxn>
              <a:cxn ang="0">
                <a:pos x="csX2" y="csY2"/>
              </a:cxn>
              <a:cxn ang="0">
                <a:pos x="csX3" y="csY3"/>
              </a:cxn>
              <a:cxn ang="0">
                <a:pos x="csX4" y="csY4"/>
              </a:cxn>
            </a:cxnLst>
            <a:rect l="l" t="t" r="r" b="b"/>
            <a:pathLst>
              <a:path w="764140" h="764140">
                <a:moveTo>
                  <a:pt x="382070" y="0"/>
                </a:moveTo>
                <a:cubicBezTo>
                  <a:pt x="593081" y="0"/>
                  <a:pt x="764140" y="171059"/>
                  <a:pt x="764140" y="382070"/>
                </a:cubicBezTo>
                <a:cubicBezTo>
                  <a:pt x="764140" y="593081"/>
                  <a:pt x="593081" y="764140"/>
                  <a:pt x="382070" y="764140"/>
                </a:cubicBezTo>
                <a:cubicBezTo>
                  <a:pt x="171059" y="764140"/>
                  <a:pt x="0" y="593081"/>
                  <a:pt x="0" y="382070"/>
                </a:cubicBezTo>
                <a:cubicBezTo>
                  <a:pt x="0" y="171059"/>
                  <a:pt x="171059" y="0"/>
                  <a:pt x="382070" y="0"/>
                </a:cubicBezTo>
                <a:close/>
              </a:path>
            </a:pathLst>
          </a:custGeom>
        </p:spPr>
      </p:pic>
      <p:pic>
        <p:nvPicPr>
          <p:cNvPr id="79" name="图片 78"/>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10841" r="85144" b="78016"/>
          <a:stretch>
            <a:fillRect/>
          </a:stretch>
        </p:blipFill>
        <p:spPr>
          <a:xfrm>
            <a:off x="6096000" y="1231901"/>
            <a:ext cx="764140" cy="764140"/>
          </a:xfrm>
          <a:custGeom>
            <a:avLst/>
            <a:gdLst>
              <a:gd name="csX0" fmla="*/ 382070 w 764140"/>
              <a:gd name="csY0" fmla="*/ 0 h 764140"/>
              <a:gd name="csX1" fmla="*/ 764140 w 764140"/>
              <a:gd name="csY1" fmla="*/ 382070 h 764140"/>
              <a:gd name="csX2" fmla="*/ 382070 w 764140"/>
              <a:gd name="csY2" fmla="*/ 764140 h 764140"/>
              <a:gd name="csX3" fmla="*/ 0 w 764140"/>
              <a:gd name="csY3" fmla="*/ 382070 h 764140"/>
              <a:gd name="csX4" fmla="*/ 382070 w 764140"/>
              <a:gd name="csY4" fmla="*/ 0 h 764140"/>
            </a:gdLst>
            <a:ahLst/>
            <a:cxnLst>
              <a:cxn ang="0">
                <a:pos x="csX0" y="csY0"/>
              </a:cxn>
              <a:cxn ang="0">
                <a:pos x="csX1" y="csY1"/>
              </a:cxn>
              <a:cxn ang="0">
                <a:pos x="csX2" y="csY2"/>
              </a:cxn>
              <a:cxn ang="0">
                <a:pos x="csX3" y="csY3"/>
              </a:cxn>
              <a:cxn ang="0">
                <a:pos x="csX4" y="csY4"/>
              </a:cxn>
            </a:cxnLst>
            <a:rect l="l" t="t" r="r" b="b"/>
            <a:pathLst>
              <a:path w="764140" h="764140">
                <a:moveTo>
                  <a:pt x="382070" y="0"/>
                </a:moveTo>
                <a:cubicBezTo>
                  <a:pt x="593081" y="0"/>
                  <a:pt x="764140" y="171059"/>
                  <a:pt x="764140" y="382070"/>
                </a:cubicBezTo>
                <a:cubicBezTo>
                  <a:pt x="764140" y="593081"/>
                  <a:pt x="593081" y="764140"/>
                  <a:pt x="382070" y="764140"/>
                </a:cubicBezTo>
                <a:cubicBezTo>
                  <a:pt x="171059" y="764140"/>
                  <a:pt x="0" y="593081"/>
                  <a:pt x="0" y="382070"/>
                </a:cubicBezTo>
                <a:cubicBezTo>
                  <a:pt x="0" y="171059"/>
                  <a:pt x="171059" y="0"/>
                  <a:pt x="382070" y="0"/>
                </a:cubicBezTo>
                <a:close/>
              </a:path>
            </a:pathLst>
          </a:custGeom>
        </p:spPr>
      </p:pic>
      <p:pic>
        <p:nvPicPr>
          <p:cNvPr id="81" name="图片 80"/>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100000" t="12670" r="-686" b="82711"/>
          <a:stretch>
            <a:fillRect/>
          </a:stretch>
        </p:blipFill>
        <p:spPr>
          <a:xfrm>
            <a:off x="9814893" y="1510635"/>
            <a:ext cx="35269" cy="316760"/>
          </a:xfrm>
          <a:custGeom>
            <a:avLst/>
            <a:gdLst>
              <a:gd name="csX0" fmla="*/ 0 w 35269"/>
              <a:gd name="csY0" fmla="*/ 0 h 316760"/>
              <a:gd name="csX1" fmla="*/ 5244 w 35269"/>
              <a:gd name="csY1" fmla="*/ 9661 h 316760"/>
              <a:gd name="csX2" fmla="*/ 35269 w 35269"/>
              <a:gd name="csY2" fmla="*/ 158380 h 316760"/>
              <a:gd name="csX3" fmla="*/ 5244 w 35269"/>
              <a:gd name="csY3" fmla="*/ 307099 h 316760"/>
              <a:gd name="csX4" fmla="*/ 0 w 35269"/>
              <a:gd name="csY4" fmla="*/ 316760 h 316760"/>
              <a:gd name="csX5" fmla="*/ 0 w 35269"/>
              <a:gd name="csY5" fmla="*/ 0 h 316760"/>
            </a:gdLst>
            <a:ahLst/>
            <a:cxnLst>
              <a:cxn ang="0">
                <a:pos x="csX0" y="csY0"/>
              </a:cxn>
              <a:cxn ang="0">
                <a:pos x="csX1" y="csY1"/>
              </a:cxn>
              <a:cxn ang="0">
                <a:pos x="csX2" y="csY2"/>
              </a:cxn>
              <a:cxn ang="0">
                <a:pos x="csX3" y="csY3"/>
              </a:cxn>
              <a:cxn ang="0">
                <a:pos x="csX4" y="csY4"/>
              </a:cxn>
              <a:cxn ang="0">
                <a:pos x="csX5" y="csY5"/>
              </a:cxn>
            </a:cxnLst>
            <a:rect l="l" t="t" r="r" b="b"/>
            <a:pathLst>
              <a:path w="35269" h="316760">
                <a:moveTo>
                  <a:pt x="0" y="0"/>
                </a:moveTo>
                <a:lnTo>
                  <a:pt x="5244" y="9661"/>
                </a:lnTo>
                <a:cubicBezTo>
                  <a:pt x="24578" y="55372"/>
                  <a:pt x="35269" y="105627"/>
                  <a:pt x="35269" y="158380"/>
                </a:cubicBezTo>
                <a:cubicBezTo>
                  <a:pt x="35269" y="211133"/>
                  <a:pt x="24578" y="261389"/>
                  <a:pt x="5244" y="307099"/>
                </a:cubicBezTo>
                <a:lnTo>
                  <a:pt x="0" y="316760"/>
                </a:lnTo>
                <a:lnTo>
                  <a:pt x="0" y="0"/>
                </a:lnTo>
                <a:close/>
              </a:path>
            </a:pathLst>
          </a:custGeom>
        </p:spPr>
      </p:pic>
      <p:sp>
        <p:nvSpPr>
          <p:cNvPr id="8" name="文本占位符 7"/>
          <p:cNvSpPr>
            <a:spLocks noGrp="1"/>
          </p:cNvSpPr>
          <p:nvPr>
            <p:ph type="body" sz="quarter" idx="11"/>
          </p:nvPr>
        </p:nvSpPr>
        <p:spPr>
          <a:xfrm>
            <a:off x="5711806" y="982262"/>
            <a:ext cx="5781881" cy="2730756"/>
          </a:xfrm>
        </p:spPr>
        <p:txBody>
          <a:bodyPr/>
          <a:lstStyle/>
          <a:p>
            <a:r>
              <a:rPr lang="en-US" altLang="zh-CN" dirty="0"/>
              <a:t>Thank</a:t>
            </a:r>
            <a:endParaRPr lang="en-US" altLang="zh-CN" dirty="0"/>
          </a:p>
          <a:p>
            <a:r>
              <a:rPr lang="en-US" altLang="zh-CN" dirty="0"/>
              <a:t> you!</a:t>
            </a:r>
            <a:endParaRPr lang="en-US" altLang="zh-CN"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47372" y="179955"/>
            <a:ext cx="9897256" cy="1687963"/>
          </a:xfrm>
          <a:prstGeom prst="rect">
            <a:avLst/>
          </a:prstGeom>
          <a:noFill/>
        </p:spPr>
        <p:txBody>
          <a:bodyPr wrap="square">
            <a:spAutoFit/>
          </a:bodyPr>
          <a:lstStyle/>
          <a:p>
            <a:pPr algn="just">
              <a:lnSpc>
                <a:spcPct val="110000"/>
              </a:lnSpc>
              <a:buNone/>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8. What did the man originally order?</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202565" algn="just">
              <a:lnSpc>
                <a:spcPct val="110000"/>
              </a:lnSpc>
              <a:buNone/>
              <a:tabLst>
                <a:tab pos="3530600" algn="l"/>
              </a:tabLst>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A. Ten chicken nuggets and two cheese hamburgers.</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202565" algn="just">
              <a:lnSpc>
                <a:spcPct val="110000"/>
              </a:lnSpc>
              <a:buNone/>
              <a:tabLst>
                <a:tab pos="3530600" algn="l"/>
              </a:tabLst>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B. Twenty chicken nuggets and two fish hamburgers.</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202565" algn="just">
              <a:lnSpc>
                <a:spcPct val="110000"/>
              </a:lnSpc>
              <a:buNone/>
              <a:tabLst>
                <a:tab pos="3530600" algn="l"/>
              </a:tabLst>
            </a:pPr>
            <a:r>
              <a:rPr lang="en-US" altLang="zh-CN" sz="2400" b="1" kern="100" dirty="0">
                <a:solidFill>
                  <a:srgbClr val="FF0000"/>
                </a:solidFill>
                <a:effectLst/>
                <a:latin typeface="Calibri" panose="020F0502020204030204" pitchFamily="34" charset="0"/>
                <a:ea typeface="宋体" panose="02010600030101010101" pitchFamily="2" charset="-122"/>
                <a:cs typeface="Calibri" panose="020F0502020204030204" pitchFamily="34" charset="0"/>
              </a:rPr>
              <a:t>C. Twenty chicken nuggets and two cheese hamburgers.</a:t>
            </a:r>
            <a:endParaRPr lang="zh-CN" altLang="zh-CN" sz="2400" b="1" kern="1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p:cNvSpPr txBox="1"/>
          <p:nvPr/>
        </p:nvSpPr>
        <p:spPr>
          <a:xfrm>
            <a:off x="385996" y="1867918"/>
            <a:ext cx="11291342" cy="4639796"/>
          </a:xfrm>
          <a:prstGeom prst="rect">
            <a:avLst/>
          </a:prstGeom>
          <a:solidFill>
            <a:schemeClr val="bg1"/>
          </a:solidFill>
        </p:spPr>
        <p:txBody>
          <a:bodyPr wrap="square">
            <a:spAutoFit/>
          </a:bodyPr>
          <a:lstStyle/>
          <a:p>
            <a:pPr algn="just">
              <a:lnSpc>
                <a:spcPct val="120000"/>
              </a:lnSpc>
              <a:buNone/>
            </a:pPr>
            <a:r>
              <a:rPr lang="en-US" altLang="zh-CN" sz="2000" b="1" kern="100" dirty="0">
                <a:effectLst/>
                <a:latin typeface="Times New Roman" panose="02020603050405020304" pitchFamily="18" charset="0"/>
                <a:ea typeface="宋体" panose="02010600030101010101" pitchFamily="2" charset="-122"/>
              </a:rPr>
              <a:t>Text7</a:t>
            </a:r>
            <a:endParaRPr lang="zh-CN" altLang="zh-CN" sz="2000" kern="100" dirty="0">
              <a:effectLst/>
              <a:latin typeface="Times New Roman" panose="02020603050405020304" pitchFamily="18" charset="0"/>
              <a:ea typeface="宋体" panose="02010600030101010101" pitchFamily="2" charset="-122"/>
            </a:endParaRPr>
          </a:p>
          <a:p>
            <a:pPr algn="just">
              <a:lnSpc>
                <a:spcPct val="120000"/>
              </a:lnSpc>
              <a:buNone/>
            </a:pPr>
            <a:r>
              <a:rPr lang="en-US" altLang="zh-CN" sz="2000" kern="100" dirty="0">
                <a:effectLst/>
                <a:latin typeface="Times New Roman" panose="02020603050405020304" pitchFamily="18" charset="0"/>
                <a:ea typeface="宋体" panose="02010600030101010101" pitchFamily="2" charset="-122"/>
              </a:rPr>
              <a:t>M: Excuse me.</a:t>
            </a:r>
            <a:endParaRPr lang="zh-CN" altLang="zh-CN" sz="2000" kern="100" dirty="0">
              <a:effectLst/>
              <a:latin typeface="Times New Roman" panose="02020603050405020304" pitchFamily="18" charset="0"/>
              <a:ea typeface="宋体" panose="02010600030101010101" pitchFamily="2" charset="-122"/>
            </a:endParaRPr>
          </a:p>
          <a:p>
            <a:pPr algn="just">
              <a:lnSpc>
                <a:spcPct val="120000"/>
              </a:lnSpc>
              <a:buNone/>
            </a:pPr>
            <a:r>
              <a:rPr lang="en-US" altLang="zh-CN" sz="2000" kern="100" dirty="0">
                <a:effectLst/>
                <a:latin typeface="Times New Roman" panose="02020603050405020304" pitchFamily="18" charset="0"/>
                <a:ea typeface="宋体" panose="02010600030101010101" pitchFamily="2" charset="-122"/>
              </a:rPr>
              <a:t>W: Yes?</a:t>
            </a:r>
            <a:endParaRPr lang="zh-CN" altLang="zh-CN" sz="2000" kern="100" dirty="0">
              <a:effectLst/>
              <a:latin typeface="Times New Roman" panose="02020603050405020304" pitchFamily="18" charset="0"/>
              <a:ea typeface="宋体" panose="02010600030101010101" pitchFamily="2" charset="-122"/>
            </a:endParaRPr>
          </a:p>
          <a:p>
            <a:pPr marL="202565" indent="-202565" algn="just">
              <a:lnSpc>
                <a:spcPct val="120000"/>
              </a:lnSpc>
              <a:buNone/>
            </a:pPr>
            <a:r>
              <a:rPr lang="en-US" altLang="zh-CN" sz="2000" kern="100" dirty="0">
                <a:effectLst/>
                <a:latin typeface="Times New Roman" panose="02020603050405020304" pitchFamily="18" charset="0"/>
                <a:ea typeface="宋体" panose="02010600030101010101" pitchFamily="2" charset="-122"/>
              </a:rPr>
              <a:t>M: This is not what I ordered. I ordered twenty chicken nuggets, and I only got ten. </a:t>
            </a:r>
            <a:r>
              <a:rPr lang="en-US" altLang="zh-CN" sz="2400" kern="100" dirty="0">
                <a:solidFill>
                  <a:srgbClr val="FF0000"/>
                </a:solidFill>
                <a:effectLst/>
                <a:latin typeface="Times New Roman" panose="02020603050405020304" pitchFamily="18" charset="0"/>
                <a:ea typeface="宋体" panose="02010600030101010101" pitchFamily="2" charset="-122"/>
              </a:rPr>
              <a:t>Also, instead of two cheese hamburgers, I got two fish hamburgers.</a:t>
            </a:r>
            <a:endParaRPr lang="zh-CN" altLang="zh-CN" sz="2000" kern="100" dirty="0">
              <a:solidFill>
                <a:srgbClr val="FF0000"/>
              </a:solidFill>
              <a:effectLst/>
              <a:latin typeface="Times New Roman" panose="02020603050405020304" pitchFamily="18" charset="0"/>
              <a:ea typeface="宋体" panose="02010600030101010101" pitchFamily="2" charset="-122"/>
            </a:endParaRPr>
          </a:p>
          <a:p>
            <a:pPr algn="just">
              <a:lnSpc>
                <a:spcPct val="120000"/>
              </a:lnSpc>
              <a:buNone/>
            </a:pPr>
            <a:r>
              <a:rPr lang="en-US" altLang="zh-CN" sz="2000" kern="100" dirty="0">
                <a:effectLst/>
                <a:latin typeface="Times New Roman" panose="02020603050405020304" pitchFamily="18" charset="0"/>
                <a:ea typeface="宋体" panose="02010600030101010101" pitchFamily="2" charset="-122"/>
              </a:rPr>
              <a:t>W: I’m sorry, sir. Can I see your receipt?</a:t>
            </a:r>
            <a:endParaRPr lang="zh-CN" altLang="zh-CN" sz="2000" kern="100" dirty="0">
              <a:effectLst/>
              <a:latin typeface="Times New Roman" panose="02020603050405020304" pitchFamily="18" charset="0"/>
              <a:ea typeface="宋体" panose="02010600030101010101" pitchFamily="2" charset="-122"/>
            </a:endParaRPr>
          </a:p>
          <a:p>
            <a:pPr algn="just">
              <a:lnSpc>
                <a:spcPct val="120000"/>
              </a:lnSpc>
              <a:buNone/>
            </a:pPr>
            <a:r>
              <a:rPr lang="en-US" altLang="zh-CN" sz="2000" kern="100" dirty="0">
                <a:effectLst/>
                <a:latin typeface="Times New Roman" panose="02020603050405020304" pitchFamily="18" charset="0"/>
                <a:ea typeface="宋体" panose="02010600030101010101" pitchFamily="2" charset="-122"/>
              </a:rPr>
              <a:t>M: Yes, here it is. Can you correct this order?</a:t>
            </a:r>
            <a:endParaRPr lang="zh-CN" altLang="zh-CN" sz="2000" kern="100" dirty="0">
              <a:effectLst/>
              <a:latin typeface="Times New Roman" panose="02020603050405020304" pitchFamily="18" charset="0"/>
              <a:ea typeface="宋体" panose="02010600030101010101" pitchFamily="2" charset="-122"/>
            </a:endParaRPr>
          </a:p>
          <a:p>
            <a:pPr algn="just">
              <a:lnSpc>
                <a:spcPct val="120000"/>
              </a:lnSpc>
              <a:buNone/>
            </a:pPr>
            <a:r>
              <a:rPr lang="en-US" altLang="zh-CN" sz="2000" kern="100" dirty="0">
                <a:effectLst/>
                <a:latin typeface="Times New Roman" panose="02020603050405020304" pitchFamily="18" charset="0"/>
                <a:ea typeface="宋体" panose="02010600030101010101" pitchFamily="2" charset="-122"/>
              </a:rPr>
              <a:t>W: Sure. If you could just bear with me for a moment, I will get you the correct order.</a:t>
            </a:r>
            <a:endParaRPr lang="zh-CN" altLang="zh-CN" sz="2000" kern="100" dirty="0">
              <a:effectLst/>
              <a:latin typeface="Times New Roman" panose="02020603050405020304" pitchFamily="18" charset="0"/>
              <a:ea typeface="宋体" panose="02010600030101010101" pitchFamily="2" charset="-122"/>
            </a:endParaRPr>
          </a:p>
          <a:p>
            <a:pPr algn="just">
              <a:lnSpc>
                <a:spcPct val="120000"/>
              </a:lnSpc>
              <a:buNone/>
            </a:pPr>
            <a:r>
              <a:rPr lang="en-US" altLang="zh-CN" sz="2000" kern="100" dirty="0">
                <a:effectLst/>
                <a:latin typeface="Times New Roman" panose="02020603050405020304" pitchFamily="18" charset="0"/>
                <a:ea typeface="宋体" panose="02010600030101010101" pitchFamily="2" charset="-122"/>
              </a:rPr>
              <a:t>M: Thank you.</a:t>
            </a:r>
            <a:endParaRPr lang="zh-CN" altLang="zh-CN" sz="2000" kern="100" dirty="0">
              <a:effectLst/>
              <a:latin typeface="Times New Roman" panose="02020603050405020304" pitchFamily="18" charset="0"/>
              <a:ea typeface="宋体" panose="02010600030101010101" pitchFamily="2" charset="-122"/>
            </a:endParaRPr>
          </a:p>
          <a:p>
            <a:pPr marL="202565" indent="-202565" algn="just">
              <a:lnSpc>
                <a:spcPct val="120000"/>
              </a:lnSpc>
              <a:buNone/>
            </a:pPr>
            <a:r>
              <a:rPr lang="en-US" altLang="zh-CN" sz="2000" kern="100" dirty="0">
                <a:effectLst/>
                <a:latin typeface="Times New Roman" panose="02020603050405020304" pitchFamily="18" charset="0"/>
                <a:ea typeface="宋体" panose="02010600030101010101" pitchFamily="2" charset="-122"/>
              </a:rPr>
              <a:t>W: Here it is. I’m sorry about that. Your order got mixed up with someone else’s. I gave you some free French fries to make up for it.</a:t>
            </a:r>
            <a:endParaRPr lang="zh-CN" altLang="zh-CN" sz="2000" kern="100" dirty="0">
              <a:effectLst/>
              <a:latin typeface="Times New Roman" panose="02020603050405020304" pitchFamily="18" charset="0"/>
              <a:ea typeface="宋体" panose="02010600030101010101" pitchFamily="2" charset="-122"/>
            </a:endParaRPr>
          </a:p>
          <a:p>
            <a:pPr algn="just">
              <a:lnSpc>
                <a:spcPct val="120000"/>
              </a:lnSpc>
              <a:buNone/>
            </a:pPr>
            <a:r>
              <a:rPr lang="en-US" altLang="zh-CN" sz="2000" kern="100" dirty="0">
                <a:effectLst/>
                <a:latin typeface="Times New Roman" panose="02020603050405020304" pitchFamily="18" charset="0"/>
                <a:ea typeface="宋体" panose="02010600030101010101" pitchFamily="2" charset="-122"/>
              </a:rPr>
              <a:t>M: Thank you.</a:t>
            </a:r>
            <a:endParaRPr lang="zh-CN" altLang="zh-CN" sz="2000" kern="100" dirty="0">
              <a:effectLst/>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l="51734" t="3351" r="33409" b="85507"/>
          <a:stretch>
            <a:fillRect/>
          </a:stretch>
        </p:blipFill>
        <p:spPr>
          <a:xfrm>
            <a:off x="2927967" y="1461548"/>
            <a:ext cx="764140" cy="764140"/>
          </a:xfrm>
          <a:custGeom>
            <a:avLst/>
            <a:gdLst>
              <a:gd name="csX0" fmla="*/ 382070 w 764140"/>
              <a:gd name="csY0" fmla="*/ 0 h 764140"/>
              <a:gd name="csX1" fmla="*/ 764140 w 764140"/>
              <a:gd name="csY1" fmla="*/ 382070 h 764140"/>
              <a:gd name="csX2" fmla="*/ 382070 w 764140"/>
              <a:gd name="csY2" fmla="*/ 764140 h 764140"/>
              <a:gd name="csX3" fmla="*/ 0 w 764140"/>
              <a:gd name="csY3" fmla="*/ 382070 h 764140"/>
              <a:gd name="csX4" fmla="*/ 382070 w 764140"/>
              <a:gd name="csY4" fmla="*/ 0 h 764140"/>
            </a:gdLst>
            <a:ahLst/>
            <a:cxnLst>
              <a:cxn ang="0">
                <a:pos x="csX0" y="csY0"/>
              </a:cxn>
              <a:cxn ang="0">
                <a:pos x="csX1" y="csY1"/>
              </a:cxn>
              <a:cxn ang="0">
                <a:pos x="csX2" y="csY2"/>
              </a:cxn>
              <a:cxn ang="0">
                <a:pos x="csX3" y="csY3"/>
              </a:cxn>
              <a:cxn ang="0">
                <a:pos x="csX4" y="csY4"/>
              </a:cxn>
            </a:cxnLst>
            <a:rect l="l" t="t" r="r" b="b"/>
            <a:pathLst>
              <a:path w="764140" h="764140">
                <a:moveTo>
                  <a:pt x="382070" y="0"/>
                </a:moveTo>
                <a:cubicBezTo>
                  <a:pt x="593081" y="0"/>
                  <a:pt x="764140" y="171059"/>
                  <a:pt x="764140" y="382070"/>
                </a:cubicBezTo>
                <a:cubicBezTo>
                  <a:pt x="764140" y="593081"/>
                  <a:pt x="593081" y="764140"/>
                  <a:pt x="382070" y="764140"/>
                </a:cubicBezTo>
                <a:cubicBezTo>
                  <a:pt x="171059" y="764140"/>
                  <a:pt x="0" y="593081"/>
                  <a:pt x="0" y="382070"/>
                </a:cubicBezTo>
                <a:cubicBezTo>
                  <a:pt x="0" y="171059"/>
                  <a:pt x="171059" y="0"/>
                  <a:pt x="382070" y="0"/>
                </a:cubicBezTo>
                <a:close/>
              </a:path>
            </a:pathLst>
          </a:custGeom>
        </p:spPr>
      </p:pic>
      <p:pic>
        <p:nvPicPr>
          <p:cNvPr id="8" name="图片 7"/>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t="10841" r="85144" b="78016"/>
          <a:stretch>
            <a:fillRect/>
          </a:stretch>
        </p:blipFill>
        <p:spPr>
          <a:xfrm>
            <a:off x="750711" y="829710"/>
            <a:ext cx="764140" cy="764140"/>
          </a:xfrm>
          <a:custGeom>
            <a:avLst/>
            <a:gdLst>
              <a:gd name="csX0" fmla="*/ 382070 w 764140"/>
              <a:gd name="csY0" fmla="*/ 0 h 764140"/>
              <a:gd name="csX1" fmla="*/ 764140 w 764140"/>
              <a:gd name="csY1" fmla="*/ 382070 h 764140"/>
              <a:gd name="csX2" fmla="*/ 382070 w 764140"/>
              <a:gd name="csY2" fmla="*/ 764140 h 764140"/>
              <a:gd name="csX3" fmla="*/ 0 w 764140"/>
              <a:gd name="csY3" fmla="*/ 382070 h 764140"/>
              <a:gd name="csX4" fmla="*/ 382070 w 764140"/>
              <a:gd name="csY4" fmla="*/ 0 h 764140"/>
            </a:gdLst>
            <a:ahLst/>
            <a:cxnLst>
              <a:cxn ang="0">
                <a:pos x="csX0" y="csY0"/>
              </a:cxn>
              <a:cxn ang="0">
                <a:pos x="csX1" y="csY1"/>
              </a:cxn>
              <a:cxn ang="0">
                <a:pos x="csX2" y="csY2"/>
              </a:cxn>
              <a:cxn ang="0">
                <a:pos x="csX3" y="csY3"/>
              </a:cxn>
              <a:cxn ang="0">
                <a:pos x="csX4" y="csY4"/>
              </a:cxn>
            </a:cxnLst>
            <a:rect l="l" t="t" r="r" b="b"/>
            <a:pathLst>
              <a:path w="764140" h="764140">
                <a:moveTo>
                  <a:pt x="382070" y="0"/>
                </a:moveTo>
                <a:cubicBezTo>
                  <a:pt x="593081" y="0"/>
                  <a:pt x="764140" y="171059"/>
                  <a:pt x="764140" y="382070"/>
                </a:cubicBezTo>
                <a:cubicBezTo>
                  <a:pt x="764140" y="593081"/>
                  <a:pt x="593081" y="764140"/>
                  <a:pt x="382070" y="764140"/>
                </a:cubicBezTo>
                <a:cubicBezTo>
                  <a:pt x="171059" y="764140"/>
                  <a:pt x="0" y="593081"/>
                  <a:pt x="0" y="382070"/>
                </a:cubicBezTo>
                <a:cubicBezTo>
                  <a:pt x="0" y="171059"/>
                  <a:pt x="171059" y="0"/>
                  <a:pt x="382070" y="0"/>
                </a:cubicBezTo>
                <a:close/>
              </a:path>
            </a:pathLst>
          </a:custGeom>
        </p:spPr>
      </p:pic>
      <p:sp>
        <p:nvSpPr>
          <p:cNvPr id="6" name="文本框 5"/>
          <p:cNvSpPr txBox="1"/>
          <p:nvPr/>
        </p:nvSpPr>
        <p:spPr>
          <a:xfrm>
            <a:off x="22932" y="601884"/>
            <a:ext cx="12192000" cy="6740307"/>
          </a:xfrm>
          <a:prstGeom prst="rect">
            <a:avLst/>
          </a:prstGeom>
          <a:solidFill>
            <a:schemeClr val="bg1"/>
          </a:solidFill>
        </p:spPr>
        <p:txBody>
          <a:bodyPr wrap="square">
            <a:spAutoFit/>
          </a:bodyPr>
          <a:lstStyle/>
          <a:p>
            <a:pPr algn="ctr"/>
            <a:r>
              <a:rPr lang="zh-CN" altLang="en-GB" sz="2400" b="1" dirty="0">
                <a:latin typeface="Calibri" panose="020F0502020204030204" pitchFamily="34" charset="0"/>
                <a:ea typeface="仿宋" panose="02010609060101010101" pitchFamily="49" charset="-122"/>
                <a:cs typeface="Calibri" panose="020F0502020204030204" pitchFamily="34" charset="0"/>
              </a:rPr>
              <a:t>名词所有格</a:t>
            </a:r>
            <a:endParaRPr lang="en-GB" altLang="zh-CN" sz="2400" b="1" dirty="0">
              <a:latin typeface="Calibri" panose="020F0502020204030204" pitchFamily="34" charset="0"/>
              <a:ea typeface="仿宋" panose="02010609060101010101" pitchFamily="49" charset="-122"/>
              <a:cs typeface="Calibri" panose="020F0502020204030204" pitchFamily="34" charset="0"/>
            </a:endParaRPr>
          </a:p>
          <a:p>
            <a:pPr marL="457200" indent="-457200">
              <a:buAutoNum type="arabicPeriod"/>
            </a:pPr>
            <a:r>
              <a:rPr lang="en-GB" altLang="zh-CN"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's </a:t>
            </a:r>
            <a:r>
              <a:rPr lang="zh-CN" altLang="en-US"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所有格：通常用于有生命的人或动物，或者表示时间、距离、国家、城市等。</a:t>
            </a:r>
            <a:endParaRPr lang="en-US" altLang="zh-CN" sz="2400" b="1" dirty="0">
              <a:highlight>
                <a:srgbClr val="FFFF00"/>
              </a:highlight>
              <a:latin typeface="Calibri" panose="020F0502020204030204" pitchFamily="34" charset="0"/>
              <a:ea typeface="仿宋" panose="02010609060101010101" pitchFamily="49" charset="-122"/>
              <a:cs typeface="Calibri" panose="020F0502020204030204" pitchFamily="34" charset="0"/>
            </a:endParaRPr>
          </a:p>
          <a:p>
            <a:r>
              <a:rPr lang="en-US" altLang="zh-CN" sz="2400" b="1" dirty="0">
                <a:latin typeface="Calibri" panose="020F0502020204030204" pitchFamily="34" charset="0"/>
                <a:ea typeface="仿宋" panose="02010609060101010101" pitchFamily="49" charset="-122"/>
                <a:cs typeface="Calibri" panose="020F0502020204030204" pitchFamily="34" charset="0"/>
              </a:rPr>
              <a:t>1</a:t>
            </a:r>
            <a:r>
              <a:rPr lang="zh-CN" altLang="en-US" sz="2400" b="1" dirty="0">
                <a:latin typeface="Calibri" panose="020F0502020204030204" pitchFamily="34" charset="0"/>
                <a:ea typeface="仿宋" panose="02010609060101010101" pitchFamily="49" charset="-122"/>
                <a:cs typeface="Calibri" panose="020F0502020204030204" pitchFamily="34" charset="0"/>
              </a:rPr>
              <a:t>）单数名词：直接加 </a:t>
            </a:r>
            <a:r>
              <a:rPr lang="en-US" altLang="zh-CN" sz="2400" b="1" dirty="0">
                <a:latin typeface="Calibri" panose="020F0502020204030204" pitchFamily="34" charset="0"/>
                <a:ea typeface="仿宋" panose="02010609060101010101" pitchFamily="49" charset="-122"/>
                <a:cs typeface="Calibri" panose="020F0502020204030204" pitchFamily="34" charset="0"/>
              </a:rPr>
              <a:t>’</a:t>
            </a:r>
            <a:r>
              <a:rPr lang="en-GB" altLang="zh-CN" sz="2400" b="1" dirty="0">
                <a:latin typeface="Calibri" panose="020F0502020204030204" pitchFamily="34" charset="0"/>
                <a:ea typeface="仿宋" panose="02010609060101010101" pitchFamily="49" charset="-122"/>
                <a:cs typeface="Calibri" panose="020F0502020204030204" pitchFamily="34" charset="0"/>
              </a:rPr>
              <a:t>s</a:t>
            </a:r>
            <a:r>
              <a:rPr lang="zh-CN" altLang="en-GB" sz="2400" b="1" dirty="0">
                <a:latin typeface="Calibri" panose="020F0502020204030204" pitchFamily="34" charset="0"/>
                <a:ea typeface="仿宋" panose="02010609060101010101" pitchFamily="49" charset="-122"/>
                <a:cs typeface="Calibri" panose="020F0502020204030204" pitchFamily="34" charset="0"/>
              </a:rPr>
              <a:t>。</a:t>
            </a:r>
            <a:r>
              <a:rPr lang="en-GB" altLang="zh-CN" sz="2400" b="1" i="1" dirty="0">
                <a:latin typeface="Calibri" panose="020F0502020204030204" pitchFamily="34" charset="0"/>
                <a:ea typeface="仿宋" panose="02010609060101010101" pitchFamily="49" charset="-122"/>
                <a:cs typeface="Calibri" panose="020F0502020204030204" pitchFamily="34" charset="0"/>
              </a:rPr>
              <a:t> Marx’s works</a:t>
            </a:r>
            <a:r>
              <a:rPr lang="zh-CN" altLang="en-GB" sz="2400" b="1" dirty="0">
                <a:latin typeface="Calibri" panose="020F0502020204030204" pitchFamily="34" charset="0"/>
                <a:ea typeface="仿宋" panose="02010609060101010101" pitchFamily="49" charset="-122"/>
                <a:cs typeface="Calibri" panose="020F0502020204030204" pitchFamily="34" charset="0"/>
              </a:rPr>
              <a:t>（</a:t>
            </a:r>
            <a:r>
              <a:rPr lang="zh-CN" altLang="en-US" sz="2400" b="1" dirty="0">
                <a:latin typeface="Calibri" panose="020F0502020204030204" pitchFamily="34" charset="0"/>
                <a:ea typeface="仿宋" panose="02010609060101010101" pitchFamily="49" charset="-122"/>
                <a:cs typeface="Calibri" panose="020F0502020204030204" pitchFamily="34" charset="0"/>
              </a:rPr>
              <a:t>马克思的著作）            </a:t>
            </a:r>
            <a:r>
              <a:rPr lang="en-US" altLang="zh-CN" sz="2400" b="1" dirty="0">
                <a:latin typeface="Calibri" panose="020F0502020204030204" pitchFamily="34" charset="0"/>
                <a:ea typeface="仿宋" panose="02010609060101010101" pitchFamily="49" charset="-122"/>
                <a:cs typeface="Calibri" panose="020F0502020204030204" pitchFamily="34" charset="0"/>
              </a:rPr>
              <a:t>2</a:t>
            </a:r>
            <a:r>
              <a:rPr lang="zh-CN" altLang="en-US" sz="2400" b="1" dirty="0">
                <a:latin typeface="Calibri" panose="020F0502020204030204" pitchFamily="34" charset="0"/>
                <a:ea typeface="仿宋" panose="02010609060101010101" pitchFamily="49" charset="-122"/>
                <a:cs typeface="Calibri" panose="020F0502020204030204" pitchFamily="34" charset="0"/>
              </a:rPr>
              <a:t>）</a:t>
            </a:r>
            <a:r>
              <a:rPr lang="en-US" altLang="zh-CN" sz="2400" b="1" dirty="0">
                <a:latin typeface="Calibri" panose="020F0502020204030204" pitchFamily="34" charset="0"/>
                <a:ea typeface="仿宋" panose="02010609060101010101" pitchFamily="49" charset="-122"/>
                <a:cs typeface="Calibri" panose="020F0502020204030204" pitchFamily="34" charset="0"/>
              </a:rPr>
              <a:t>- </a:t>
            </a:r>
            <a:r>
              <a:rPr lang="zh-CN" altLang="en-US" sz="2400" b="1" dirty="0">
                <a:latin typeface="Calibri" panose="020F0502020204030204" pitchFamily="34" charset="0"/>
                <a:ea typeface="仿宋" panose="02010609060101010101" pitchFamily="49" charset="-122"/>
                <a:cs typeface="Calibri" panose="020F0502020204030204" pitchFamily="34" charset="0"/>
              </a:rPr>
              <a:t>以 </a:t>
            </a:r>
            <a:r>
              <a:rPr lang="en-GB" altLang="zh-CN" sz="2400" b="1" dirty="0">
                <a:latin typeface="Calibri" panose="020F0502020204030204" pitchFamily="34" charset="0"/>
                <a:ea typeface="仿宋" panose="02010609060101010101" pitchFamily="49" charset="-122"/>
                <a:cs typeface="Calibri" panose="020F0502020204030204" pitchFamily="34" charset="0"/>
              </a:rPr>
              <a:t>s </a:t>
            </a:r>
            <a:r>
              <a:rPr lang="zh-CN" altLang="en-US" sz="2400" b="1" dirty="0">
                <a:latin typeface="Calibri" panose="020F0502020204030204" pitchFamily="34" charset="0"/>
                <a:ea typeface="仿宋" panose="02010609060101010101" pitchFamily="49" charset="-122"/>
                <a:cs typeface="Calibri" panose="020F0502020204030204" pitchFamily="34" charset="0"/>
              </a:rPr>
              <a:t>结尾的复数名词，加 </a:t>
            </a:r>
            <a:r>
              <a:rPr lang="en-US" altLang="zh-CN" sz="2400" b="1" dirty="0">
                <a:latin typeface="Calibri" panose="020F0502020204030204" pitchFamily="34" charset="0"/>
                <a:ea typeface="仿宋" panose="02010609060101010101" pitchFamily="49" charset="-122"/>
                <a:cs typeface="Calibri" panose="020F0502020204030204" pitchFamily="34" charset="0"/>
              </a:rPr>
              <a:t>’</a:t>
            </a:r>
            <a:r>
              <a:rPr lang="en-GB" altLang="zh-CN" sz="2400" b="1" dirty="0">
                <a:latin typeface="Calibri" panose="020F0502020204030204" pitchFamily="34" charset="0"/>
                <a:ea typeface="仿宋" panose="02010609060101010101" pitchFamily="49" charset="-122"/>
                <a:cs typeface="Calibri" panose="020F0502020204030204" pitchFamily="34" charset="0"/>
              </a:rPr>
              <a:t> </a:t>
            </a:r>
            <a:r>
              <a:rPr lang="zh-CN" altLang="en-US" sz="2400" b="1" dirty="0">
                <a:latin typeface="Calibri" panose="020F0502020204030204" pitchFamily="34" charset="0"/>
                <a:ea typeface="仿宋" panose="02010609060101010101" pitchFamily="49" charset="-122"/>
                <a:cs typeface="Calibri" panose="020F0502020204030204" pitchFamily="34" charset="0"/>
              </a:rPr>
              <a:t>   </a:t>
            </a:r>
            <a:r>
              <a:rPr lang="en-US" altLang="zh-CN" sz="2400" b="1" dirty="0" err="1">
                <a:latin typeface="Calibri" panose="020F0502020204030204" pitchFamily="34" charset="0"/>
                <a:ea typeface="仿宋" panose="02010609060101010101" pitchFamily="49" charset="-122"/>
                <a:cs typeface="Calibri" panose="020F0502020204030204" pitchFamily="34" charset="0"/>
              </a:rPr>
              <a:t>eg.</a:t>
            </a:r>
            <a:r>
              <a:rPr lang="en-US" altLang="zh-CN" sz="2400" b="1" dirty="0">
                <a:latin typeface="Calibri" panose="020F0502020204030204" pitchFamily="34" charset="0"/>
                <a:ea typeface="仿宋" panose="02010609060101010101" pitchFamily="49" charset="-122"/>
                <a:cs typeface="Calibri" panose="020F0502020204030204" pitchFamily="34" charset="0"/>
              </a:rPr>
              <a:t> </a:t>
            </a:r>
            <a:r>
              <a:rPr lang="en-GB" altLang="zh-CN" sz="2400" b="1" dirty="0">
                <a:latin typeface="Calibri" panose="020F0502020204030204" pitchFamily="34" charset="0"/>
                <a:ea typeface="仿宋" panose="02010609060101010101" pitchFamily="49" charset="-122"/>
                <a:cs typeface="Calibri" panose="020F0502020204030204" pitchFamily="34" charset="0"/>
              </a:rPr>
              <a:t>students’ union</a:t>
            </a:r>
            <a:r>
              <a:rPr lang="zh-CN" altLang="en-US" sz="2400" b="1" dirty="0">
                <a:latin typeface="Calibri" panose="020F0502020204030204" pitchFamily="34" charset="0"/>
                <a:ea typeface="仿宋" panose="02010609060101010101" pitchFamily="49" charset="-122"/>
                <a:cs typeface="Calibri" panose="020F0502020204030204" pitchFamily="34" charset="0"/>
              </a:rPr>
              <a:t>学生会</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en-US" altLang="zh-CN" sz="2400" b="1" dirty="0">
                <a:latin typeface="Calibri" panose="020F0502020204030204" pitchFamily="34" charset="0"/>
                <a:ea typeface="仿宋" panose="02010609060101010101" pitchFamily="49" charset="-122"/>
                <a:cs typeface="Calibri" panose="020F0502020204030204" pitchFamily="34" charset="0"/>
              </a:rPr>
              <a:t>3)</a:t>
            </a:r>
            <a:r>
              <a:rPr lang="zh-CN" altLang="en-US" sz="2400" b="1" dirty="0">
                <a:latin typeface="Calibri" panose="020F0502020204030204" pitchFamily="34" charset="0"/>
                <a:ea typeface="仿宋" panose="02010609060101010101" pitchFamily="49" charset="-122"/>
                <a:cs typeface="Calibri" panose="020F0502020204030204" pitchFamily="34" charset="0"/>
              </a:rPr>
              <a:t> </a:t>
            </a:r>
            <a:r>
              <a:rPr lang="en-US" altLang="zh-CN" sz="2400" b="1" dirty="0">
                <a:latin typeface="Calibri" panose="020F0502020204030204" pitchFamily="34" charset="0"/>
                <a:ea typeface="仿宋" panose="02010609060101010101" pitchFamily="49" charset="-122"/>
                <a:cs typeface="Calibri" panose="020F0502020204030204" pitchFamily="34" charset="0"/>
              </a:rPr>
              <a:t>- </a:t>
            </a:r>
            <a:r>
              <a:rPr lang="zh-CN" altLang="en-US" sz="2400" b="1" dirty="0">
                <a:latin typeface="Calibri" panose="020F0502020204030204" pitchFamily="34" charset="0"/>
                <a:ea typeface="仿宋" panose="02010609060101010101" pitchFamily="49" charset="-122"/>
                <a:cs typeface="Calibri" panose="020F0502020204030204" pitchFamily="34" charset="0"/>
              </a:rPr>
              <a:t>不以 </a:t>
            </a:r>
            <a:r>
              <a:rPr lang="en-GB" altLang="zh-CN" sz="2400" b="1" dirty="0">
                <a:latin typeface="Calibri" panose="020F0502020204030204" pitchFamily="34" charset="0"/>
                <a:ea typeface="仿宋" panose="02010609060101010101" pitchFamily="49" charset="-122"/>
                <a:cs typeface="Calibri" panose="020F0502020204030204" pitchFamily="34" charset="0"/>
              </a:rPr>
              <a:t>s </a:t>
            </a:r>
            <a:r>
              <a:rPr lang="zh-CN" altLang="en-US" sz="2400" b="1" dirty="0">
                <a:latin typeface="Calibri" panose="020F0502020204030204" pitchFamily="34" charset="0"/>
                <a:ea typeface="仿宋" panose="02010609060101010101" pitchFamily="49" charset="-122"/>
                <a:cs typeface="Calibri" panose="020F0502020204030204" pitchFamily="34" charset="0"/>
              </a:rPr>
              <a:t>结尾的复数名词，加 </a:t>
            </a:r>
            <a:r>
              <a:rPr lang="en-US" altLang="zh-CN" sz="2400" b="1" dirty="0">
                <a:latin typeface="Calibri" panose="020F0502020204030204" pitchFamily="34" charset="0"/>
                <a:ea typeface="仿宋" panose="02010609060101010101" pitchFamily="49" charset="-122"/>
                <a:cs typeface="Calibri" panose="020F0502020204030204" pitchFamily="34" charset="0"/>
              </a:rPr>
              <a:t>’</a:t>
            </a:r>
            <a:r>
              <a:rPr lang="en-GB" altLang="zh-CN" sz="2400" b="1" dirty="0">
                <a:latin typeface="Calibri" panose="020F0502020204030204" pitchFamily="34" charset="0"/>
                <a:ea typeface="仿宋" panose="02010609060101010101" pitchFamily="49" charset="-122"/>
                <a:cs typeface="Calibri" panose="020F0502020204030204" pitchFamily="34" charset="0"/>
              </a:rPr>
              <a:t>s</a:t>
            </a:r>
            <a:r>
              <a:rPr lang="zh-CN" altLang="en-GB" sz="2400" b="1" dirty="0">
                <a:latin typeface="Calibri" panose="020F0502020204030204" pitchFamily="34" charset="0"/>
                <a:ea typeface="仿宋" panose="02010609060101010101" pitchFamily="49" charset="-122"/>
                <a:cs typeface="Calibri" panose="020F0502020204030204" pitchFamily="34" charset="0"/>
              </a:rPr>
              <a:t>。</a:t>
            </a:r>
            <a:r>
              <a:rPr lang="en-GB" altLang="zh-CN" sz="2400" b="1" dirty="0">
                <a:latin typeface="Calibri" panose="020F0502020204030204" pitchFamily="34" charset="0"/>
                <a:ea typeface="仿宋" panose="02010609060101010101" pitchFamily="49" charset="-122"/>
                <a:cs typeface="Calibri" panose="020F0502020204030204" pitchFamily="34" charset="0"/>
              </a:rPr>
              <a:t> men’s shoes</a:t>
            </a:r>
            <a:r>
              <a:rPr lang="zh-CN" altLang="en-GB" sz="2400" b="1" dirty="0">
                <a:latin typeface="Calibri" panose="020F0502020204030204" pitchFamily="34" charset="0"/>
                <a:ea typeface="仿宋" panose="02010609060101010101" pitchFamily="49" charset="-122"/>
                <a:cs typeface="Calibri" panose="020F0502020204030204" pitchFamily="34" charset="0"/>
              </a:rPr>
              <a:t>（</a:t>
            </a:r>
            <a:r>
              <a:rPr lang="zh-CN" altLang="en-US" sz="2400" b="1" dirty="0">
                <a:latin typeface="Calibri" panose="020F0502020204030204" pitchFamily="34" charset="0"/>
                <a:ea typeface="仿宋" panose="02010609060101010101" pitchFamily="49" charset="-122"/>
                <a:cs typeface="Calibri" panose="020F0502020204030204" pitchFamily="34" charset="0"/>
              </a:rPr>
              <a:t>男人们的鞋）</a:t>
            </a:r>
            <a:r>
              <a:rPr lang="en-US" altLang="zh-CN" sz="2400" b="1" dirty="0">
                <a:latin typeface="Calibri" panose="020F0502020204030204" pitchFamily="34" charset="0"/>
                <a:ea typeface="仿宋" panose="02010609060101010101" pitchFamily="49" charset="-122"/>
                <a:cs typeface="Calibri" panose="020F0502020204030204" pitchFamily="34" charset="0"/>
              </a:rPr>
              <a:t> 4)</a:t>
            </a:r>
            <a:r>
              <a:rPr lang="zh-CN" altLang="en-US" sz="2400" b="1" dirty="0">
                <a:latin typeface="Calibri" panose="020F0502020204030204" pitchFamily="34" charset="0"/>
                <a:ea typeface="仿宋" panose="02010609060101010101" pitchFamily="49" charset="-122"/>
                <a:cs typeface="Calibri" panose="020F0502020204030204" pitchFamily="34" charset="0"/>
              </a:rPr>
              <a:t>并列名词</a:t>
            </a:r>
            <a:r>
              <a:rPr lang="en-US" altLang="zh-CN" sz="2400" b="1" dirty="0">
                <a:latin typeface="Calibri" panose="020F0502020204030204" pitchFamily="34" charset="0"/>
                <a:ea typeface="仿宋" panose="02010609060101010101" pitchFamily="49" charset="-122"/>
                <a:cs typeface="Calibri" panose="020F0502020204030204" pitchFamily="34" charset="0"/>
              </a:rPr>
              <a:t>:</a:t>
            </a:r>
            <a:r>
              <a:rPr lang="zh-CN" altLang="en-US" sz="2400" b="1" dirty="0">
                <a:latin typeface="Calibri" panose="020F0502020204030204" pitchFamily="34" charset="0"/>
                <a:ea typeface="仿宋" panose="02010609060101010101" pitchFamily="49" charset="-122"/>
                <a:cs typeface="Calibri" panose="020F0502020204030204" pitchFamily="34" charset="0"/>
              </a:rPr>
              <a:t>共同拥有：最后一个名词加 </a:t>
            </a:r>
            <a:r>
              <a:rPr lang="en-US" altLang="zh-CN" sz="2400" b="1" dirty="0">
                <a:latin typeface="Calibri" panose="020F0502020204030204" pitchFamily="34" charset="0"/>
                <a:ea typeface="仿宋" panose="02010609060101010101" pitchFamily="49" charset="-122"/>
                <a:cs typeface="Calibri" panose="020F0502020204030204" pitchFamily="34" charset="0"/>
              </a:rPr>
              <a:t>’</a:t>
            </a:r>
            <a:r>
              <a:rPr lang="en-GB" altLang="zh-CN" sz="2400" b="1" dirty="0">
                <a:latin typeface="Calibri" panose="020F0502020204030204" pitchFamily="34" charset="0"/>
                <a:ea typeface="仿宋" panose="02010609060101010101" pitchFamily="49" charset="-122"/>
                <a:cs typeface="Calibri" panose="020F0502020204030204" pitchFamily="34" charset="0"/>
              </a:rPr>
              <a:t>s</a:t>
            </a:r>
            <a:r>
              <a:rPr lang="zh-CN" altLang="en-GB" sz="2400" b="1" dirty="0">
                <a:latin typeface="Calibri" panose="020F0502020204030204" pitchFamily="34" charset="0"/>
                <a:ea typeface="仿宋" panose="02010609060101010101" pitchFamily="49" charset="-122"/>
                <a:cs typeface="Calibri" panose="020F0502020204030204" pitchFamily="34" charset="0"/>
              </a:rPr>
              <a:t>。</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en-GB" altLang="zh-CN" sz="2400" b="1" dirty="0">
                <a:latin typeface="Calibri" panose="020F0502020204030204" pitchFamily="34" charset="0"/>
                <a:ea typeface="仿宋" panose="02010609060101010101" pitchFamily="49" charset="-122"/>
                <a:cs typeface="Calibri" panose="020F0502020204030204" pitchFamily="34" charset="0"/>
              </a:rPr>
              <a:t>Tom and Mary's car</a:t>
            </a:r>
            <a:r>
              <a:rPr lang="zh-CN" altLang="en-GB" sz="2400" b="1" dirty="0">
                <a:latin typeface="Calibri" panose="020F0502020204030204" pitchFamily="34" charset="0"/>
                <a:ea typeface="仿宋" panose="02010609060101010101" pitchFamily="49" charset="-122"/>
                <a:cs typeface="Calibri" panose="020F0502020204030204" pitchFamily="34" charset="0"/>
              </a:rPr>
              <a:t>（</a:t>
            </a:r>
            <a:r>
              <a:rPr lang="zh-CN" altLang="en-US" sz="2400" b="1" dirty="0">
                <a:latin typeface="Calibri" panose="020F0502020204030204" pitchFamily="34" charset="0"/>
                <a:ea typeface="仿宋" panose="02010609060101010101" pitchFamily="49" charset="-122"/>
                <a:cs typeface="Calibri" panose="020F0502020204030204" pitchFamily="34" charset="0"/>
              </a:rPr>
              <a:t>汤姆和玛丽共有的车，一辆）。各自拥有：每个名词后都加 </a:t>
            </a:r>
            <a:r>
              <a:rPr lang="en-US" altLang="zh-CN" sz="2400" b="1" dirty="0">
                <a:latin typeface="Calibri" panose="020F0502020204030204" pitchFamily="34" charset="0"/>
                <a:ea typeface="仿宋" panose="02010609060101010101" pitchFamily="49" charset="-122"/>
                <a:cs typeface="Calibri" panose="020F0502020204030204" pitchFamily="34" charset="0"/>
              </a:rPr>
              <a:t>'</a:t>
            </a:r>
            <a:r>
              <a:rPr lang="en-GB" altLang="zh-CN" sz="2400" b="1" dirty="0">
                <a:latin typeface="Calibri" panose="020F0502020204030204" pitchFamily="34" charset="0"/>
                <a:ea typeface="仿宋" panose="02010609060101010101" pitchFamily="49" charset="-122"/>
                <a:cs typeface="Calibri" panose="020F0502020204030204" pitchFamily="34" charset="0"/>
              </a:rPr>
              <a:t>s</a:t>
            </a:r>
            <a:r>
              <a:rPr lang="zh-CN" altLang="en-GB" sz="2400" b="1" dirty="0">
                <a:latin typeface="Calibri" panose="020F0502020204030204" pitchFamily="34" charset="0"/>
                <a:ea typeface="仿宋" panose="02010609060101010101" pitchFamily="49" charset="-122"/>
                <a:cs typeface="Calibri" panose="020F0502020204030204" pitchFamily="34" charset="0"/>
              </a:rPr>
              <a:t>。</a:t>
            </a:r>
            <a:r>
              <a:rPr lang="en-GB" altLang="zh-CN" sz="2400" b="1" dirty="0">
                <a:latin typeface="Calibri" panose="020F0502020204030204" pitchFamily="34" charset="0"/>
                <a:ea typeface="仿宋" panose="02010609060101010101" pitchFamily="49" charset="-122"/>
                <a:cs typeface="Calibri" panose="020F0502020204030204" pitchFamily="34" charset="0"/>
              </a:rPr>
              <a:t>Tom's and Mary's cars</a:t>
            </a:r>
            <a:r>
              <a:rPr lang="zh-CN" altLang="en-GB" sz="2400" b="1" dirty="0">
                <a:latin typeface="Calibri" panose="020F0502020204030204" pitchFamily="34" charset="0"/>
                <a:ea typeface="仿宋" panose="02010609060101010101" pitchFamily="49" charset="-122"/>
                <a:cs typeface="Calibri" panose="020F0502020204030204" pitchFamily="34" charset="0"/>
              </a:rPr>
              <a:t>（</a:t>
            </a:r>
            <a:r>
              <a:rPr lang="zh-CN" altLang="en-US" sz="2400" b="1" dirty="0">
                <a:latin typeface="Calibri" panose="020F0502020204030204" pitchFamily="34" charset="0"/>
                <a:ea typeface="仿宋" panose="02010609060101010101" pitchFamily="49" charset="-122"/>
                <a:cs typeface="Calibri" panose="020F0502020204030204" pitchFamily="34" charset="0"/>
              </a:rPr>
              <a:t>汤姆的车和玛丽各自的车，两辆）</a:t>
            </a:r>
            <a:endParaRPr lang="zh-CN" altLang="en-US" sz="2400" b="1" dirty="0">
              <a:latin typeface="Calibri" panose="020F0502020204030204" pitchFamily="34" charset="0"/>
              <a:ea typeface="仿宋" panose="02010609060101010101" pitchFamily="49" charset="-122"/>
              <a:cs typeface="Calibri" panose="020F0502020204030204" pitchFamily="34" charset="0"/>
            </a:endParaRPr>
          </a:p>
          <a:p>
            <a:r>
              <a:rPr lang="en-US" altLang="zh-CN"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2.</a:t>
            </a:r>
            <a:r>
              <a:rPr lang="zh-CN" altLang="en-US"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  </a:t>
            </a:r>
            <a:r>
              <a:rPr lang="en-GB" altLang="zh-CN"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of </a:t>
            </a:r>
            <a:r>
              <a:rPr lang="zh-CN" altLang="en-US"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所有格（多用于无生命的事物或较长的名词）结构：名词 </a:t>
            </a:r>
            <a:r>
              <a:rPr lang="en-US" altLang="zh-CN"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 </a:t>
            </a:r>
            <a:r>
              <a:rPr lang="en-GB" altLang="zh-CN"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of + </a:t>
            </a:r>
            <a:r>
              <a:rPr lang="zh-CN" altLang="en-US"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名词。</a:t>
            </a:r>
            <a:r>
              <a:rPr lang="en-GB" altLang="zh-CN" sz="2400" b="1" i="1" dirty="0">
                <a:highlight>
                  <a:srgbClr val="FFFF00"/>
                </a:highlight>
                <a:latin typeface="Calibri" panose="020F0502020204030204" pitchFamily="34" charset="0"/>
                <a:ea typeface="仿宋" panose="02010609060101010101" pitchFamily="49" charset="-122"/>
                <a:cs typeface="Calibri" panose="020F0502020204030204" pitchFamily="34" charset="0"/>
              </a:rPr>
              <a:t>the title of the book</a:t>
            </a:r>
            <a:r>
              <a:rPr lang="zh-CN" altLang="en-GB"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a:t>
            </a:r>
            <a:r>
              <a:rPr lang="zh-CN" altLang="en-US"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书名）</a:t>
            </a:r>
            <a:br>
              <a:rPr lang="zh-CN" altLang="en-GB" sz="2400" b="1" dirty="0">
                <a:highlight>
                  <a:srgbClr val="FFFF00"/>
                </a:highlight>
                <a:latin typeface="Calibri" panose="020F0502020204030204" pitchFamily="34" charset="0"/>
                <a:ea typeface="仿宋" panose="02010609060101010101" pitchFamily="49" charset="-122"/>
                <a:cs typeface="Calibri" panose="020F0502020204030204" pitchFamily="34" charset="0"/>
              </a:rPr>
            </a:br>
            <a:r>
              <a:rPr lang="en-US" altLang="zh-CN"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3.</a:t>
            </a:r>
            <a:r>
              <a:rPr lang="zh-CN" altLang="en-US"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 双重所有格（</a:t>
            </a:r>
            <a:r>
              <a:rPr lang="en-US" altLang="zh-CN"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a:t>
            </a:r>
            <a:r>
              <a:rPr lang="en-GB" altLang="zh-CN"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s </a:t>
            </a:r>
            <a:r>
              <a:rPr lang="zh-CN" altLang="en-US"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所有格 </a:t>
            </a:r>
            <a:r>
              <a:rPr lang="en-US" altLang="zh-CN"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 </a:t>
            </a:r>
            <a:r>
              <a:rPr lang="en-GB" altLang="zh-CN"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of </a:t>
            </a:r>
            <a:r>
              <a:rPr lang="zh-CN" altLang="en-US"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所有格） </a:t>
            </a:r>
            <a:r>
              <a:rPr lang="en-GB" altLang="zh-CN" sz="2400" b="1" i="1" dirty="0">
                <a:highlight>
                  <a:srgbClr val="FFFF00"/>
                </a:highlight>
                <a:latin typeface="Calibri" panose="020F0502020204030204" pitchFamily="34" charset="0"/>
                <a:ea typeface="仿宋" panose="02010609060101010101" pitchFamily="49" charset="-122"/>
                <a:cs typeface="Calibri" panose="020F0502020204030204" pitchFamily="34" charset="0"/>
              </a:rPr>
              <a:t>a friend of my father's</a:t>
            </a:r>
            <a:r>
              <a:rPr lang="zh-CN" altLang="en-GB"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a:t>
            </a:r>
            <a:r>
              <a:rPr lang="zh-CN" altLang="en-US" sz="2400" b="1" dirty="0">
                <a:highlight>
                  <a:srgbClr val="FFFF00"/>
                </a:highlight>
                <a:latin typeface="Calibri" panose="020F0502020204030204" pitchFamily="34" charset="0"/>
                <a:ea typeface="仿宋" panose="02010609060101010101" pitchFamily="49" charset="-122"/>
                <a:cs typeface="Calibri" panose="020F0502020204030204" pitchFamily="34" charset="0"/>
              </a:rPr>
              <a:t>我父亲的一个朋友）</a:t>
            </a:r>
            <a:endParaRPr lang="en-US" altLang="zh-CN" sz="2400" b="1" dirty="0">
              <a:highlight>
                <a:srgbClr val="FFFF00"/>
              </a:highlight>
              <a:latin typeface="Calibri" panose="020F0502020204030204" pitchFamily="34" charset="0"/>
              <a:ea typeface="仿宋" panose="02010609060101010101" pitchFamily="49" charset="-122"/>
              <a:cs typeface="Calibri" panose="020F0502020204030204" pitchFamily="34" charset="0"/>
            </a:endParaRPr>
          </a:p>
          <a:p>
            <a:r>
              <a:rPr lang="zh-CN" altLang="en-US" sz="2400" b="1" dirty="0">
                <a:highlight>
                  <a:srgbClr val="00FF00"/>
                </a:highlight>
                <a:latin typeface="Calibri" panose="020F0502020204030204" pitchFamily="34" charset="0"/>
                <a:ea typeface="仿宋" panose="02010609060101010101" pitchFamily="49" charset="-122"/>
                <a:cs typeface="Calibri" panose="020F0502020204030204" pitchFamily="34" charset="0"/>
              </a:rPr>
              <a:t>注意：</a:t>
            </a:r>
            <a:endParaRPr lang="en-US" altLang="zh-CN" sz="2400" b="1" dirty="0">
              <a:highlight>
                <a:srgbClr val="00FF00"/>
              </a:highlight>
              <a:latin typeface="Calibri" panose="020F0502020204030204" pitchFamily="34" charset="0"/>
              <a:ea typeface="仿宋" panose="02010609060101010101" pitchFamily="49" charset="-122"/>
              <a:cs typeface="Calibri" panose="020F0502020204030204" pitchFamily="34" charset="0"/>
            </a:endParaRPr>
          </a:p>
          <a:p>
            <a:r>
              <a:rPr lang="en-US" altLang="zh-CN" sz="2400" b="1" dirty="0">
                <a:latin typeface="Calibri" panose="020F0502020204030204" pitchFamily="34" charset="0"/>
                <a:ea typeface="仿宋" panose="02010609060101010101" pitchFamily="49" charset="-122"/>
                <a:cs typeface="Calibri" panose="020F0502020204030204" pitchFamily="34" charset="0"/>
              </a:rPr>
              <a:t>1.</a:t>
            </a:r>
            <a:r>
              <a:rPr lang="zh-CN" altLang="en-US" sz="2400" b="1" dirty="0">
                <a:latin typeface="Calibri" panose="020F0502020204030204" pitchFamily="34" charset="0"/>
                <a:ea typeface="仿宋" panose="02010609060101010101" pitchFamily="49" charset="-122"/>
                <a:cs typeface="Calibri" panose="020F0502020204030204" pitchFamily="34" charset="0"/>
              </a:rPr>
              <a:t>表示时间，距离，金钱，度量的名词可以和数词一起组成定语的复合结构，可以用名词所有格，也可以使用连字符，即二者可以相互转换。</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zh-CN" altLang="en-US" sz="2400" b="1" dirty="0">
                <a:latin typeface="Calibri" panose="020F0502020204030204" pitchFamily="34" charset="0"/>
                <a:ea typeface="仿宋" panose="02010609060101010101" pitchFamily="49" charset="-122"/>
                <a:cs typeface="Calibri" panose="020F0502020204030204" pitchFamily="34" charset="0"/>
              </a:rPr>
              <a:t>today</a:t>
            </a:r>
            <a:r>
              <a:rPr lang="en-US" altLang="zh-CN" sz="2400" b="1" dirty="0">
                <a:latin typeface="Calibri" panose="020F0502020204030204" pitchFamily="34" charset="0"/>
                <a:ea typeface="仿宋" panose="02010609060101010101" pitchFamily="49" charset="-122"/>
                <a:cs typeface="Calibri" panose="020F0502020204030204" pitchFamily="34" charset="0"/>
              </a:rPr>
              <a:t>’</a:t>
            </a:r>
            <a:r>
              <a:rPr lang="zh-CN" altLang="en-US" sz="2400" b="1" dirty="0">
                <a:latin typeface="Calibri" panose="020F0502020204030204" pitchFamily="34" charset="0"/>
                <a:ea typeface="仿宋" panose="02010609060101010101" pitchFamily="49" charset="-122"/>
                <a:cs typeface="Calibri" panose="020F0502020204030204" pitchFamily="34" charset="0"/>
              </a:rPr>
              <a:t>s newspaper（今天的报纸），a dollar</a:t>
            </a:r>
            <a:r>
              <a:rPr lang="en-US" altLang="zh-CN" sz="2400" b="1" dirty="0">
                <a:latin typeface="Calibri" panose="020F0502020204030204" pitchFamily="34" charset="0"/>
                <a:ea typeface="仿宋" panose="02010609060101010101" pitchFamily="49" charset="-122"/>
                <a:cs typeface="Calibri" panose="020F0502020204030204" pitchFamily="34" charset="0"/>
              </a:rPr>
              <a:t>’</a:t>
            </a:r>
            <a:r>
              <a:rPr lang="zh-CN" altLang="en-US" sz="2400" b="1" dirty="0">
                <a:latin typeface="Calibri" panose="020F0502020204030204" pitchFamily="34" charset="0"/>
                <a:ea typeface="仿宋" panose="02010609060101010101" pitchFamily="49" charset="-122"/>
                <a:cs typeface="Calibri" panose="020F0502020204030204" pitchFamily="34" charset="0"/>
              </a:rPr>
              <a:t>s worth（一美元的价值）。China</a:t>
            </a:r>
            <a:r>
              <a:rPr lang="en-US" altLang="zh-CN" sz="2400" b="1" dirty="0">
                <a:latin typeface="Calibri" panose="020F0502020204030204" pitchFamily="34" charset="0"/>
                <a:ea typeface="仿宋" panose="02010609060101010101" pitchFamily="49" charset="-122"/>
                <a:cs typeface="Calibri" panose="020F0502020204030204" pitchFamily="34" charset="0"/>
              </a:rPr>
              <a:t> ’</a:t>
            </a:r>
            <a:r>
              <a:rPr lang="zh-CN" altLang="en-US" sz="2400" b="1" dirty="0">
                <a:latin typeface="Calibri" panose="020F0502020204030204" pitchFamily="34" charset="0"/>
                <a:ea typeface="仿宋" panose="02010609060101010101" pitchFamily="49" charset="-122"/>
                <a:cs typeface="Calibri" panose="020F0502020204030204" pitchFamily="34" charset="0"/>
              </a:rPr>
              <a:t>s development（中国的发展），the world</a:t>
            </a:r>
            <a:r>
              <a:rPr lang="en-US" altLang="zh-CN" sz="2400" b="1" dirty="0">
                <a:latin typeface="Calibri" panose="020F0502020204030204" pitchFamily="34" charset="0"/>
                <a:ea typeface="仿宋" panose="02010609060101010101" pitchFamily="49" charset="-122"/>
                <a:cs typeface="Calibri" panose="020F0502020204030204" pitchFamily="34" charset="0"/>
              </a:rPr>
              <a:t> ’</a:t>
            </a:r>
            <a:r>
              <a:rPr lang="zh-CN" altLang="en-US" sz="2400" b="1" dirty="0">
                <a:latin typeface="Calibri" panose="020F0502020204030204" pitchFamily="34" charset="0"/>
                <a:ea typeface="仿宋" panose="02010609060101010101" pitchFamily="49" charset="-122"/>
                <a:cs typeface="Calibri" panose="020F0502020204030204" pitchFamily="34" charset="0"/>
              </a:rPr>
              <a:t>s population（世界人口）。（交通工具/自然现象）：the earth</a:t>
            </a:r>
            <a:r>
              <a:rPr lang="en-US" altLang="zh-CN" sz="2400" b="1" dirty="0">
                <a:latin typeface="Calibri" panose="020F0502020204030204" pitchFamily="34" charset="0"/>
                <a:ea typeface="仿宋" panose="02010609060101010101" pitchFamily="49" charset="-122"/>
                <a:cs typeface="Calibri" panose="020F0502020204030204" pitchFamily="34" charset="0"/>
              </a:rPr>
              <a:t> ’</a:t>
            </a:r>
            <a:r>
              <a:rPr lang="zh-CN" altLang="en-US" sz="2400" b="1" dirty="0">
                <a:latin typeface="Calibri" panose="020F0502020204030204" pitchFamily="34" charset="0"/>
                <a:ea typeface="仿宋" panose="02010609060101010101" pitchFamily="49" charset="-122"/>
                <a:cs typeface="Calibri" panose="020F0502020204030204" pitchFamily="34" charset="0"/>
              </a:rPr>
              <a:t>s surface（地球表面）。</a:t>
            </a:r>
            <a:r>
              <a:rPr lang="en-US" altLang="zh-CN" sz="2400" b="1" dirty="0">
                <a:latin typeface="Calibri" panose="020F0502020204030204" pitchFamily="34" charset="0"/>
                <a:ea typeface="仿宋" panose="02010609060101010101" pitchFamily="49" charset="-122"/>
                <a:cs typeface="Calibri" panose="020F0502020204030204" pitchFamily="34" charset="0"/>
              </a:rPr>
              <a:t>a</a:t>
            </a:r>
            <a:r>
              <a:rPr lang="zh-CN" altLang="en-US" sz="2400" b="1" dirty="0">
                <a:latin typeface="Calibri" panose="020F0502020204030204" pitchFamily="34" charset="0"/>
                <a:ea typeface="仿宋" panose="02010609060101010101" pitchFamily="49" charset="-122"/>
                <a:cs typeface="Calibri" panose="020F0502020204030204" pitchFamily="34" charset="0"/>
              </a:rPr>
              <a:t> </a:t>
            </a:r>
            <a:r>
              <a:rPr lang="en-US" altLang="zh-CN" sz="2400" b="1" dirty="0">
                <a:latin typeface="Calibri" panose="020F0502020204030204" pitchFamily="34" charset="0"/>
                <a:ea typeface="仿宋" panose="02010609060101010101" pitchFamily="49" charset="-122"/>
                <a:cs typeface="Calibri" panose="020F0502020204030204" pitchFamily="34" charset="0"/>
              </a:rPr>
              <a:t>stone’s</a:t>
            </a:r>
            <a:r>
              <a:rPr lang="zh-CN" altLang="en-US" sz="2400" b="1" dirty="0">
                <a:latin typeface="Calibri" panose="020F0502020204030204" pitchFamily="34" charset="0"/>
                <a:ea typeface="仿宋" panose="02010609060101010101" pitchFamily="49" charset="-122"/>
                <a:cs typeface="Calibri" panose="020F0502020204030204" pitchFamily="34" charset="0"/>
              </a:rPr>
              <a:t> </a:t>
            </a:r>
            <a:r>
              <a:rPr lang="en-US" altLang="zh-CN" sz="2400" b="1" dirty="0">
                <a:latin typeface="Calibri" panose="020F0502020204030204" pitchFamily="34" charset="0"/>
                <a:ea typeface="仿宋" panose="02010609060101010101" pitchFamily="49" charset="-122"/>
                <a:cs typeface="Calibri" panose="020F0502020204030204" pitchFamily="34" charset="0"/>
              </a:rPr>
              <a:t>distance</a:t>
            </a:r>
            <a:r>
              <a:rPr lang="zh-CN" altLang="en-US" sz="2400" b="1" dirty="0">
                <a:latin typeface="Calibri" panose="020F0502020204030204" pitchFamily="34" charset="0"/>
                <a:ea typeface="仿宋" panose="02010609060101010101" pitchFamily="49" charset="-122"/>
                <a:cs typeface="Calibri" panose="020F0502020204030204" pitchFamily="34" charset="0"/>
              </a:rPr>
              <a:t> （一石之距）</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zh-CN" altLang="en-US" sz="2400" b="1" dirty="0">
                <a:latin typeface="Calibri" panose="020F0502020204030204" pitchFamily="34" charset="0"/>
                <a:ea typeface="仿宋" panose="02010609060101010101" pitchFamily="49" charset="-122"/>
                <a:cs typeface="Calibri" panose="020F0502020204030204" pitchFamily="34" charset="0"/>
              </a:rPr>
              <a:t>twenty minutes’ ride二十分钟的骑行      = twenty-minute ride、</a:t>
            </a:r>
            <a:endParaRPr lang="zh-CN" altLang="en-US" sz="2400" b="1" dirty="0">
              <a:latin typeface="Calibri" panose="020F0502020204030204" pitchFamily="34" charset="0"/>
              <a:ea typeface="仿宋" panose="02010609060101010101" pitchFamily="49"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dissolv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dissolve">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dissolve">
                                      <p:cBhvr>
                                        <p:cTn id="42" dur="500"/>
                                        <p:tgtEl>
                                          <p:spTgt spid="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dissolve">
                                      <p:cBhvr>
                                        <p:cTn id="47" dur="500"/>
                                        <p:tgtEl>
                                          <p:spTgt spid="6">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6">
                                            <p:txEl>
                                              <p:pRg st="9" end="9"/>
                                            </p:txEl>
                                          </p:spTgt>
                                        </p:tgtEl>
                                        <p:attrNameLst>
                                          <p:attrName>style.visibility</p:attrName>
                                        </p:attrNameLst>
                                      </p:cBhvr>
                                      <p:to>
                                        <p:strVal val="visible"/>
                                      </p:to>
                                    </p:set>
                                    <p:animEffect transition="in" filter="dissolve">
                                      <p:cBhvr>
                                        <p:cTn id="52"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7065" y="675828"/>
            <a:ext cx="11756986" cy="4893647"/>
          </a:xfrm>
          <a:prstGeom prst="rect">
            <a:avLst/>
          </a:prstGeom>
          <a:solidFill>
            <a:schemeClr val="bg1"/>
          </a:solidFill>
        </p:spPr>
        <p:txBody>
          <a:bodyPr wrap="square">
            <a:spAutoFit/>
          </a:bodyPr>
          <a:lstStyle/>
          <a:p>
            <a:r>
              <a:rPr lang="en-US" altLang="zh-CN" sz="2400" b="1" dirty="0">
                <a:latin typeface="Calibri" panose="020F0502020204030204" pitchFamily="34" charset="0"/>
                <a:ea typeface="仿宋" panose="02010609060101010101" pitchFamily="49" charset="-122"/>
                <a:cs typeface="Calibri" panose="020F0502020204030204" pitchFamily="34" charset="0"/>
              </a:rPr>
              <a:t>2.</a:t>
            </a:r>
            <a:r>
              <a:rPr lang="zh-CN" altLang="en-US" sz="2400" b="1" dirty="0">
                <a:latin typeface="Calibri" panose="020F0502020204030204" pitchFamily="34" charset="0"/>
                <a:ea typeface="仿宋" panose="02010609060101010101" pitchFamily="49" charset="-122"/>
                <a:cs typeface="Calibri" panose="020F0502020204030204" pitchFamily="34" charset="0"/>
              </a:rPr>
              <a:t> 省略所有格（店铺</a:t>
            </a:r>
            <a:r>
              <a:rPr lang="en-US" altLang="zh-CN" sz="2400" b="1" dirty="0">
                <a:latin typeface="Calibri" panose="020F0502020204030204" pitchFamily="34" charset="0"/>
                <a:ea typeface="仿宋" panose="02010609060101010101" pitchFamily="49" charset="-122"/>
                <a:cs typeface="Calibri" panose="020F0502020204030204" pitchFamily="34" charset="0"/>
              </a:rPr>
              <a:t>/</a:t>
            </a:r>
            <a:r>
              <a:rPr lang="zh-CN" altLang="en-US" sz="2400" b="1" dirty="0">
                <a:latin typeface="Calibri" panose="020F0502020204030204" pitchFamily="34" charset="0"/>
                <a:ea typeface="仿宋" panose="02010609060101010101" pitchFamily="49" charset="-122"/>
                <a:cs typeface="Calibri" panose="020F0502020204030204" pitchFamily="34" charset="0"/>
              </a:rPr>
              <a:t>教堂</a:t>
            </a:r>
            <a:r>
              <a:rPr lang="en-US" altLang="zh-CN" sz="2400" b="1" dirty="0">
                <a:latin typeface="Calibri" panose="020F0502020204030204" pitchFamily="34" charset="0"/>
                <a:ea typeface="仿宋" panose="02010609060101010101" pitchFamily="49" charset="-122"/>
                <a:cs typeface="Calibri" panose="020F0502020204030204" pitchFamily="34" charset="0"/>
              </a:rPr>
              <a:t>/</a:t>
            </a:r>
            <a:r>
              <a:rPr lang="zh-CN" altLang="en-US" sz="2400" b="1" dirty="0">
                <a:latin typeface="Calibri" panose="020F0502020204030204" pitchFamily="34" charset="0"/>
                <a:ea typeface="仿宋" panose="02010609060101010101" pitchFamily="49" charset="-122"/>
                <a:cs typeface="Calibri" panose="020F0502020204030204" pitchFamily="34" charset="0"/>
              </a:rPr>
              <a:t>某人家）</a:t>
            </a:r>
            <a:endParaRPr lang="zh-CN" altLang="en-US" sz="2400" b="1" dirty="0">
              <a:latin typeface="Calibri" panose="020F0502020204030204" pitchFamily="34" charset="0"/>
              <a:ea typeface="仿宋" panose="02010609060101010101" pitchFamily="49" charset="-122"/>
              <a:cs typeface="Calibri" panose="020F0502020204030204" pitchFamily="34" charset="0"/>
            </a:endParaRPr>
          </a:p>
          <a:p>
            <a:r>
              <a:rPr lang="en-GB" altLang="zh-CN" sz="2400" b="1" i="1" dirty="0">
                <a:latin typeface="Calibri" panose="020F0502020204030204" pitchFamily="34" charset="0"/>
                <a:ea typeface="仿宋" panose="02010609060101010101" pitchFamily="49" charset="-122"/>
                <a:cs typeface="Calibri" panose="020F0502020204030204" pitchFamily="34" charset="0"/>
              </a:rPr>
              <a:t>at the doctor’s			</a:t>
            </a:r>
            <a:r>
              <a:rPr lang="zh-CN" altLang="en-GB" sz="2400" b="1" dirty="0">
                <a:latin typeface="Calibri" panose="020F0502020204030204" pitchFamily="34" charset="0"/>
                <a:ea typeface="仿宋" panose="02010609060101010101" pitchFamily="49" charset="-122"/>
                <a:cs typeface="Calibri" panose="020F0502020204030204" pitchFamily="34" charset="0"/>
              </a:rPr>
              <a:t>（</a:t>
            </a:r>
            <a:r>
              <a:rPr lang="zh-CN" altLang="en-US" sz="2400" b="1" dirty="0">
                <a:latin typeface="Calibri" panose="020F0502020204030204" pitchFamily="34" charset="0"/>
                <a:ea typeface="仿宋" panose="02010609060101010101" pitchFamily="49" charset="-122"/>
                <a:cs typeface="Calibri" panose="020F0502020204030204" pitchFamily="34" charset="0"/>
              </a:rPr>
              <a:t>在诊所）</a:t>
            </a:r>
            <a:endParaRPr lang="zh-CN" altLang="en-US" sz="2400" b="1" dirty="0">
              <a:latin typeface="Calibri" panose="020F0502020204030204" pitchFamily="34" charset="0"/>
              <a:ea typeface="仿宋" panose="02010609060101010101" pitchFamily="49" charset="-122"/>
              <a:cs typeface="Calibri" panose="020F0502020204030204" pitchFamily="34" charset="0"/>
            </a:endParaRPr>
          </a:p>
          <a:p>
            <a:r>
              <a:rPr lang="en-GB" altLang="zh-CN" sz="2400" b="1" i="1" dirty="0">
                <a:latin typeface="Calibri" panose="020F0502020204030204" pitchFamily="34" charset="0"/>
                <a:ea typeface="仿宋" panose="02010609060101010101" pitchFamily="49" charset="-122"/>
                <a:cs typeface="Calibri" panose="020F0502020204030204" pitchFamily="34" charset="0"/>
              </a:rPr>
              <a:t>at my aunt’s				</a:t>
            </a:r>
            <a:r>
              <a:rPr lang="zh-CN" altLang="en-GB" sz="2400" b="1" dirty="0">
                <a:latin typeface="Calibri" panose="020F0502020204030204" pitchFamily="34" charset="0"/>
                <a:ea typeface="仿宋" panose="02010609060101010101" pitchFamily="49" charset="-122"/>
                <a:cs typeface="Calibri" panose="020F0502020204030204" pitchFamily="34" charset="0"/>
              </a:rPr>
              <a:t>（</a:t>
            </a:r>
            <a:r>
              <a:rPr lang="zh-CN" altLang="en-US" sz="2400" b="1" dirty="0">
                <a:latin typeface="Calibri" panose="020F0502020204030204" pitchFamily="34" charset="0"/>
                <a:ea typeface="仿宋" panose="02010609060101010101" pitchFamily="49" charset="-122"/>
                <a:cs typeface="Calibri" panose="020F0502020204030204" pitchFamily="34" charset="0"/>
              </a:rPr>
              <a:t>在我姨妈家）</a:t>
            </a:r>
            <a:endParaRPr lang="zh-CN" altLang="en-US" sz="2400" b="1" dirty="0">
              <a:latin typeface="Calibri" panose="020F0502020204030204" pitchFamily="34" charset="0"/>
              <a:ea typeface="仿宋" panose="02010609060101010101" pitchFamily="49" charset="-122"/>
              <a:cs typeface="Calibri" panose="020F0502020204030204" pitchFamily="34" charset="0"/>
            </a:endParaRPr>
          </a:p>
          <a:p>
            <a:r>
              <a:rPr lang="en-GB" altLang="zh-CN" sz="2400" b="1" i="1" dirty="0">
                <a:latin typeface="Calibri" panose="020F0502020204030204" pitchFamily="34" charset="0"/>
                <a:ea typeface="仿宋" panose="02010609060101010101" pitchFamily="49" charset="-122"/>
                <a:cs typeface="Calibri" panose="020F0502020204030204" pitchFamily="34" charset="0"/>
              </a:rPr>
              <a:t>at the barber’s			</a:t>
            </a:r>
            <a:r>
              <a:rPr lang="zh-CN" altLang="en-GB" sz="2400" b="1" dirty="0">
                <a:latin typeface="Calibri" panose="020F0502020204030204" pitchFamily="34" charset="0"/>
                <a:ea typeface="仿宋" panose="02010609060101010101" pitchFamily="49" charset="-122"/>
                <a:cs typeface="Calibri" panose="020F0502020204030204" pitchFamily="34" charset="0"/>
              </a:rPr>
              <a:t>（</a:t>
            </a:r>
            <a:r>
              <a:rPr lang="zh-CN" altLang="en-US" sz="2400" b="1" dirty="0">
                <a:latin typeface="Calibri" panose="020F0502020204030204" pitchFamily="34" charset="0"/>
                <a:ea typeface="仿宋" panose="02010609060101010101" pitchFamily="49" charset="-122"/>
                <a:cs typeface="Calibri" panose="020F0502020204030204" pitchFamily="34" charset="0"/>
              </a:rPr>
              <a:t>在理发店）</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en-GB" altLang="zh-CN" sz="2400" b="1" dirty="0">
                <a:latin typeface="Calibri" panose="020F0502020204030204" pitchFamily="34" charset="0"/>
                <a:ea typeface="仿宋" panose="02010609060101010101" pitchFamily="49" charset="-122"/>
                <a:cs typeface="Calibri" panose="020F0502020204030204" pitchFamily="34" charset="0"/>
              </a:rPr>
              <a:t>at the baker’s				 (</a:t>
            </a:r>
            <a:r>
              <a:rPr lang="zh-CN" altLang="en-US" sz="2400" b="1" dirty="0">
                <a:latin typeface="Calibri" panose="020F0502020204030204" pitchFamily="34" charset="0"/>
                <a:ea typeface="仿宋" panose="02010609060101010101" pitchFamily="49" charset="-122"/>
                <a:cs typeface="Calibri" panose="020F0502020204030204" pitchFamily="34" charset="0"/>
              </a:rPr>
              <a:t>面包店</a:t>
            </a:r>
            <a:r>
              <a:rPr lang="en-US" altLang="zh-CN" sz="2400" b="1" dirty="0">
                <a:latin typeface="Calibri" panose="020F0502020204030204" pitchFamily="34" charset="0"/>
                <a:ea typeface="仿宋" panose="02010609060101010101" pitchFamily="49" charset="-122"/>
                <a:cs typeface="Calibri" panose="020F0502020204030204" pitchFamily="34" charset="0"/>
              </a:rPr>
              <a:t>)</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en-GB" altLang="zh-CN" sz="2400" b="1" dirty="0">
                <a:latin typeface="Calibri" panose="020F0502020204030204" pitchFamily="34" charset="0"/>
                <a:ea typeface="仿宋" panose="02010609060101010101" pitchFamily="49" charset="-122"/>
                <a:cs typeface="Calibri" panose="020F0502020204030204" pitchFamily="34" charset="0"/>
              </a:rPr>
              <a:t>at the tailor’s 				(</a:t>
            </a:r>
            <a:r>
              <a:rPr lang="zh-CN" altLang="en-US" sz="2400" b="1" dirty="0">
                <a:latin typeface="Calibri" panose="020F0502020204030204" pitchFamily="34" charset="0"/>
                <a:ea typeface="仿宋" panose="02010609060101010101" pitchFamily="49" charset="-122"/>
                <a:cs typeface="Calibri" panose="020F0502020204030204" pitchFamily="34" charset="0"/>
              </a:rPr>
              <a:t>裁缝店</a:t>
            </a:r>
            <a:r>
              <a:rPr lang="en-US" altLang="zh-CN" sz="2400" b="1" dirty="0">
                <a:latin typeface="Calibri" panose="020F0502020204030204" pitchFamily="34" charset="0"/>
                <a:ea typeface="仿宋" panose="02010609060101010101" pitchFamily="49" charset="-122"/>
                <a:cs typeface="Calibri" panose="020F0502020204030204" pitchFamily="34" charset="0"/>
              </a:rPr>
              <a:t>)</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en-GB" altLang="zh-CN" sz="2400" b="1" dirty="0">
                <a:latin typeface="Calibri" panose="020F0502020204030204" pitchFamily="34" charset="0"/>
                <a:ea typeface="仿宋" panose="02010609060101010101" pitchFamily="49" charset="-122"/>
                <a:cs typeface="Calibri" panose="020F0502020204030204" pitchFamily="34" charset="0"/>
              </a:rPr>
              <a:t>at the dentist’s 			(</a:t>
            </a:r>
            <a:r>
              <a:rPr lang="zh-CN" altLang="en-US" sz="2400" b="1" dirty="0">
                <a:latin typeface="Calibri" panose="020F0502020204030204" pitchFamily="34" charset="0"/>
                <a:ea typeface="仿宋" panose="02010609060101010101" pitchFamily="49" charset="-122"/>
                <a:cs typeface="Calibri" panose="020F0502020204030204" pitchFamily="34" charset="0"/>
              </a:rPr>
              <a:t>牙医诊所</a:t>
            </a:r>
            <a:r>
              <a:rPr lang="en-US" altLang="zh-CN" sz="2400" b="1" dirty="0">
                <a:latin typeface="Calibri" panose="020F0502020204030204" pitchFamily="34" charset="0"/>
                <a:ea typeface="仿宋" panose="02010609060101010101" pitchFamily="49" charset="-122"/>
                <a:cs typeface="Calibri" panose="020F0502020204030204" pitchFamily="34" charset="0"/>
              </a:rPr>
              <a:t>)</a:t>
            </a:r>
            <a:endParaRPr lang="zh-CN" altLang="en-US" sz="2400" b="1" dirty="0">
              <a:latin typeface="Calibri" panose="020F0502020204030204" pitchFamily="34" charset="0"/>
              <a:ea typeface="仿宋" panose="02010609060101010101" pitchFamily="49" charset="-122"/>
              <a:cs typeface="Calibri" panose="020F0502020204030204" pitchFamily="34" charset="0"/>
            </a:endParaRPr>
          </a:p>
          <a:p>
            <a:r>
              <a:rPr lang="en-US" altLang="zh-CN" sz="2400" b="1" dirty="0">
                <a:latin typeface="Calibri" panose="020F0502020204030204" pitchFamily="34" charset="0"/>
                <a:ea typeface="仿宋" panose="02010609060101010101" pitchFamily="49" charset="-122"/>
                <a:cs typeface="Calibri" panose="020F0502020204030204" pitchFamily="34" charset="0"/>
              </a:rPr>
              <a:t>3.</a:t>
            </a:r>
            <a:r>
              <a:rPr lang="zh-CN" altLang="en-US" sz="2400" b="1" dirty="0">
                <a:latin typeface="Calibri" panose="020F0502020204030204" pitchFamily="34" charset="0"/>
                <a:ea typeface="仿宋" panose="02010609060101010101" pitchFamily="49" charset="-122"/>
                <a:cs typeface="Calibri" panose="020F0502020204030204" pitchFamily="34" charset="0"/>
              </a:rPr>
              <a:t> 介词</a:t>
            </a:r>
            <a:r>
              <a:rPr lang="en-GB" altLang="zh-CN" sz="2400" b="1" dirty="0">
                <a:latin typeface="Calibri" panose="020F0502020204030204" pitchFamily="34" charset="0"/>
                <a:ea typeface="仿宋" panose="02010609060101010101" pitchFamily="49" charset="-122"/>
                <a:cs typeface="Calibri" panose="020F0502020204030204" pitchFamily="34" charset="0"/>
              </a:rPr>
              <a:t>to</a:t>
            </a:r>
            <a:r>
              <a:rPr lang="zh-CN" altLang="en-GB" sz="2400" b="1" dirty="0">
                <a:latin typeface="Calibri" panose="020F0502020204030204" pitchFamily="34" charset="0"/>
                <a:ea typeface="仿宋" panose="02010609060101010101" pitchFamily="49" charset="-122"/>
                <a:cs typeface="Calibri" panose="020F0502020204030204" pitchFamily="34" charset="0"/>
              </a:rPr>
              <a:t>，</a:t>
            </a:r>
            <a:r>
              <a:rPr lang="zh-CN" altLang="en-US" sz="2400" b="1" dirty="0">
                <a:latin typeface="Calibri" panose="020F0502020204030204" pitchFamily="34" charset="0"/>
                <a:ea typeface="仿宋" panose="02010609060101010101" pitchFamily="49" charset="-122"/>
                <a:cs typeface="Calibri" panose="020F0502020204030204" pitchFamily="34" charset="0"/>
              </a:rPr>
              <a:t>意为“</a:t>
            </a:r>
            <a:r>
              <a:rPr lang="en-US" altLang="zh-CN" sz="2400" b="1" dirty="0">
                <a:latin typeface="Calibri" panose="020F0502020204030204" pitchFamily="34" charset="0"/>
                <a:ea typeface="仿宋" panose="02010609060101010101" pitchFamily="49" charset="-122"/>
                <a:cs typeface="Calibri" panose="020F0502020204030204" pitchFamily="34" charset="0"/>
              </a:rPr>
              <a:t>……</a:t>
            </a:r>
            <a:r>
              <a:rPr lang="zh-CN" altLang="en-US" sz="2400" b="1" dirty="0">
                <a:latin typeface="Calibri" panose="020F0502020204030204" pitchFamily="34" charset="0"/>
                <a:ea typeface="仿宋" panose="02010609060101010101" pitchFamily="49" charset="-122"/>
                <a:cs typeface="Calibri" panose="020F0502020204030204" pitchFamily="34" charset="0"/>
              </a:rPr>
              <a:t>的”，表对应关系。</a:t>
            </a:r>
            <a:endParaRPr lang="zh-CN" altLang="en-US" sz="2400" b="1" dirty="0">
              <a:latin typeface="Calibri" panose="020F0502020204030204" pitchFamily="34" charset="0"/>
              <a:ea typeface="仿宋" panose="02010609060101010101" pitchFamily="49" charset="-122"/>
              <a:cs typeface="Calibri" panose="020F0502020204030204" pitchFamily="34" charset="0"/>
            </a:endParaRPr>
          </a:p>
          <a:p>
            <a:r>
              <a:rPr lang="en-GB" altLang="zh-CN" sz="2400" b="1" dirty="0">
                <a:latin typeface="Calibri" panose="020F0502020204030204" pitchFamily="34" charset="0"/>
                <a:ea typeface="仿宋" panose="02010609060101010101" pitchFamily="49" charset="-122"/>
                <a:cs typeface="Calibri" panose="020F0502020204030204" pitchFamily="34" charset="0"/>
              </a:rPr>
              <a:t>e.g. the key to the door		</a:t>
            </a:r>
            <a:r>
              <a:rPr lang="zh-CN" altLang="en-US" sz="2400" b="1" dirty="0">
                <a:latin typeface="Calibri" panose="020F0502020204030204" pitchFamily="34" charset="0"/>
                <a:ea typeface="仿宋" panose="02010609060101010101" pitchFamily="49" charset="-122"/>
                <a:cs typeface="Calibri" panose="020F0502020204030204" pitchFamily="34" charset="0"/>
              </a:rPr>
              <a:t>门的钥匙</a:t>
            </a:r>
            <a:endParaRPr lang="zh-CN" altLang="en-US" sz="2400" b="1" dirty="0">
              <a:latin typeface="Calibri" panose="020F0502020204030204" pitchFamily="34" charset="0"/>
              <a:ea typeface="仿宋" panose="02010609060101010101" pitchFamily="49" charset="-122"/>
              <a:cs typeface="Calibri" panose="020F0502020204030204" pitchFamily="34" charset="0"/>
            </a:endParaRPr>
          </a:p>
          <a:p>
            <a:r>
              <a:rPr lang="zh-CN" altLang="en-US" sz="2400" b="1" dirty="0">
                <a:latin typeface="Calibri" panose="020F0502020204030204" pitchFamily="34" charset="0"/>
                <a:ea typeface="仿宋" panose="02010609060101010101" pitchFamily="49" charset="-122"/>
                <a:cs typeface="Calibri" panose="020F0502020204030204" pitchFamily="34" charset="0"/>
              </a:rPr>
              <a:t>       </a:t>
            </a:r>
            <a:r>
              <a:rPr lang="en-GB" altLang="zh-CN" sz="2400" b="1" dirty="0">
                <a:latin typeface="Calibri" panose="020F0502020204030204" pitchFamily="34" charset="0"/>
                <a:ea typeface="仿宋" panose="02010609060101010101" pitchFamily="49" charset="-122"/>
                <a:cs typeface="Calibri" panose="020F0502020204030204" pitchFamily="34" charset="0"/>
              </a:rPr>
              <a:t>the way to the hospital		</a:t>
            </a:r>
            <a:r>
              <a:rPr lang="zh-CN" altLang="en-US" sz="2400" b="1" dirty="0">
                <a:latin typeface="Calibri" panose="020F0502020204030204" pitchFamily="34" charset="0"/>
                <a:ea typeface="仿宋" panose="02010609060101010101" pitchFamily="49" charset="-122"/>
                <a:cs typeface="Calibri" panose="020F0502020204030204" pitchFamily="34" charset="0"/>
              </a:rPr>
              <a:t>去医院的路</a:t>
            </a:r>
            <a:endParaRPr lang="zh-CN" altLang="en-US" sz="2400" b="1" dirty="0">
              <a:latin typeface="Calibri" panose="020F0502020204030204" pitchFamily="34" charset="0"/>
              <a:ea typeface="仿宋" panose="02010609060101010101" pitchFamily="49" charset="-122"/>
              <a:cs typeface="Calibri" panose="020F0502020204030204" pitchFamily="34" charset="0"/>
            </a:endParaRPr>
          </a:p>
          <a:p>
            <a:r>
              <a:rPr lang="zh-CN" altLang="en-US" sz="2400" b="1" dirty="0">
                <a:latin typeface="Calibri" panose="020F0502020204030204" pitchFamily="34" charset="0"/>
                <a:ea typeface="仿宋" panose="02010609060101010101" pitchFamily="49" charset="-122"/>
                <a:cs typeface="Calibri" panose="020F0502020204030204" pitchFamily="34" charset="0"/>
              </a:rPr>
              <a:t>       </a:t>
            </a:r>
            <a:r>
              <a:rPr lang="en-GB" altLang="zh-CN" sz="2400" b="1" dirty="0">
                <a:latin typeface="Calibri" panose="020F0502020204030204" pitchFamily="34" charset="0"/>
                <a:ea typeface="仿宋" panose="02010609060101010101" pitchFamily="49" charset="-122"/>
                <a:cs typeface="Calibri" panose="020F0502020204030204" pitchFamily="34" charset="0"/>
              </a:rPr>
              <a:t>the answer to the question	</a:t>
            </a:r>
            <a:r>
              <a:rPr lang="zh-CN" altLang="en-US" sz="2400" b="1" dirty="0">
                <a:latin typeface="Calibri" panose="020F0502020204030204" pitchFamily="34" charset="0"/>
                <a:ea typeface="仿宋" panose="02010609060101010101" pitchFamily="49" charset="-122"/>
                <a:cs typeface="Calibri" panose="020F0502020204030204" pitchFamily="34" charset="0"/>
              </a:rPr>
              <a:t>问题的答案</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en-GB" altLang="zh-CN" sz="2400" b="1" dirty="0">
                <a:latin typeface="Calibri" panose="020F0502020204030204" pitchFamily="34" charset="0"/>
                <a:ea typeface="仿宋" panose="02010609060101010101" pitchFamily="49" charset="-122"/>
                <a:cs typeface="Calibri" panose="020F0502020204030204" pitchFamily="34" charset="0"/>
              </a:rPr>
              <a:t>The school has decided to </a:t>
            </a:r>
            <a:r>
              <a:rPr lang="en-GB" altLang="zh-CN"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adopt a different approach to discipline</a:t>
            </a:r>
            <a:r>
              <a:rPr lang="en-GB" altLang="zh-CN" sz="2400" b="1" dirty="0">
                <a:latin typeface="Calibri" panose="020F0502020204030204" pitchFamily="34" charset="0"/>
                <a:ea typeface="仿宋" panose="02010609060101010101" pitchFamily="49" charset="-122"/>
                <a:cs typeface="Calibri" panose="020F0502020204030204" pitchFamily="34" charset="0"/>
              </a:rPr>
              <a:t>.</a:t>
            </a:r>
            <a:endParaRPr lang="en-GB" altLang="zh-CN" sz="2400" b="1" dirty="0">
              <a:latin typeface="Calibri" panose="020F0502020204030204" pitchFamily="34" charset="0"/>
              <a:ea typeface="仿宋" panose="02010609060101010101" pitchFamily="49" charset="-122"/>
              <a:cs typeface="Calibri" panose="020F0502020204030204" pitchFamily="34" charset="0"/>
            </a:endParaRPr>
          </a:p>
          <a:p>
            <a:r>
              <a:rPr lang="zh-CN" altLang="en-US" sz="2400" b="1" dirty="0">
                <a:latin typeface="Calibri" panose="020F0502020204030204" pitchFamily="34" charset="0"/>
                <a:ea typeface="仿宋" panose="02010609060101010101" pitchFamily="49" charset="-122"/>
                <a:cs typeface="Calibri" panose="020F0502020204030204" pitchFamily="34" charset="0"/>
              </a:rPr>
              <a:t>学校决定采取另外一种方式解决纪律问题。（对待</a:t>
            </a:r>
            <a:r>
              <a:rPr lang="en-US" altLang="zh-CN" sz="2400" b="1" dirty="0">
                <a:latin typeface="Calibri" panose="020F0502020204030204" pitchFamily="34" charset="0"/>
                <a:ea typeface="仿宋" panose="02010609060101010101" pitchFamily="49" charset="-122"/>
                <a:cs typeface="Calibri" panose="020F0502020204030204" pitchFamily="34" charset="0"/>
              </a:rPr>
              <a:t>/</a:t>
            </a:r>
            <a:r>
              <a:rPr lang="zh-CN" altLang="en-US" sz="2400" b="1" dirty="0">
                <a:latin typeface="Calibri" panose="020F0502020204030204" pitchFamily="34" charset="0"/>
                <a:ea typeface="仿宋" panose="02010609060101010101" pitchFamily="49" charset="-122"/>
                <a:cs typeface="Calibri" panose="020F0502020204030204" pitchFamily="34" charset="0"/>
              </a:rPr>
              <a:t>处理某事的方法或方式）</a:t>
            </a:r>
            <a:endParaRPr lang="zh-CN" altLang="en-US" sz="2400" b="1" dirty="0">
              <a:latin typeface="Calibri" panose="020F0502020204030204" pitchFamily="34" charset="0"/>
              <a:ea typeface="仿宋" panose="02010609060101010101" pitchFamily="49"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dissolv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dissolv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dissolv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dissolv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dissolv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dissolve">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dissolve">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dissolve">
                                      <p:cBhvr>
                                        <p:cTn id="47" dur="500"/>
                                        <p:tgtEl>
                                          <p:spTgt spid="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4">
                                            <p:txEl>
                                              <p:pRg st="9" end="9"/>
                                            </p:txEl>
                                          </p:spTgt>
                                        </p:tgtEl>
                                        <p:attrNameLst>
                                          <p:attrName>style.visibility</p:attrName>
                                        </p:attrNameLst>
                                      </p:cBhvr>
                                      <p:to>
                                        <p:strVal val="visible"/>
                                      </p:to>
                                    </p:set>
                                    <p:animEffect transition="in" filter="dissolve">
                                      <p:cBhvr>
                                        <p:cTn id="52" dur="500"/>
                                        <p:tgtEl>
                                          <p:spTgt spid="4">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nodeType="clickEffect">
                                  <p:stCondLst>
                                    <p:cond delay="0"/>
                                  </p:stCondLst>
                                  <p:childTnLst>
                                    <p:set>
                                      <p:cBhvr>
                                        <p:cTn id="56" dur="1" fill="hold">
                                          <p:stCondLst>
                                            <p:cond delay="0"/>
                                          </p:stCondLst>
                                        </p:cTn>
                                        <p:tgtEl>
                                          <p:spTgt spid="4">
                                            <p:txEl>
                                              <p:pRg st="10" end="10"/>
                                            </p:txEl>
                                          </p:spTgt>
                                        </p:tgtEl>
                                        <p:attrNameLst>
                                          <p:attrName>style.visibility</p:attrName>
                                        </p:attrNameLst>
                                      </p:cBhvr>
                                      <p:to>
                                        <p:strVal val="visible"/>
                                      </p:to>
                                    </p:set>
                                    <p:animEffect transition="in" filter="dissolve">
                                      <p:cBhvr>
                                        <p:cTn id="57" dur="500"/>
                                        <p:tgtEl>
                                          <p:spTgt spid="4">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nodeType="clickEffect">
                                  <p:stCondLst>
                                    <p:cond delay="0"/>
                                  </p:stCondLst>
                                  <p:childTnLst>
                                    <p:set>
                                      <p:cBhvr>
                                        <p:cTn id="61" dur="1" fill="hold">
                                          <p:stCondLst>
                                            <p:cond delay="0"/>
                                          </p:stCondLst>
                                        </p:cTn>
                                        <p:tgtEl>
                                          <p:spTgt spid="4">
                                            <p:txEl>
                                              <p:pRg st="11" end="11"/>
                                            </p:txEl>
                                          </p:spTgt>
                                        </p:tgtEl>
                                        <p:attrNameLst>
                                          <p:attrName>style.visibility</p:attrName>
                                        </p:attrNameLst>
                                      </p:cBhvr>
                                      <p:to>
                                        <p:strVal val="visible"/>
                                      </p:to>
                                    </p:set>
                                    <p:animEffect transition="in" filter="dissolve">
                                      <p:cBhvr>
                                        <p:cTn id="62" dur="500"/>
                                        <p:tgtEl>
                                          <p:spTgt spid="4">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nodeType="clickEffect">
                                  <p:stCondLst>
                                    <p:cond delay="0"/>
                                  </p:stCondLst>
                                  <p:childTnLst>
                                    <p:set>
                                      <p:cBhvr>
                                        <p:cTn id="66" dur="1" fill="hold">
                                          <p:stCondLst>
                                            <p:cond delay="0"/>
                                          </p:stCondLst>
                                        </p:cTn>
                                        <p:tgtEl>
                                          <p:spTgt spid="4">
                                            <p:txEl>
                                              <p:pRg st="12" end="12"/>
                                            </p:txEl>
                                          </p:spTgt>
                                        </p:tgtEl>
                                        <p:attrNameLst>
                                          <p:attrName>style.visibility</p:attrName>
                                        </p:attrNameLst>
                                      </p:cBhvr>
                                      <p:to>
                                        <p:strVal val="visible"/>
                                      </p:to>
                                    </p:set>
                                    <p:animEffect transition="in" filter="dissolve">
                                      <p:cBhvr>
                                        <p:cTn id="67" dur="500"/>
                                        <p:tgtEl>
                                          <p:spTgt spid="4">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黄绿色">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自定义 1">
      <a:majorFont>
        <a:latin typeface="思源宋体 CN Heavy"/>
        <a:ea typeface="印品囧囧体（非商用）"/>
        <a:cs typeface=""/>
      </a:majorFont>
      <a:minorFont>
        <a:latin typeface=" 三极砖隶简体"/>
        <a:ea typeface="阿里巴巴普惠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H Sarabun PSK"/>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H Sarabun PSK"/>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48088</Words>
  <Application>WPS 演示</Application>
  <PresentationFormat>宽屏</PresentationFormat>
  <Paragraphs>1231</Paragraphs>
  <Slides>65</Slides>
  <Notes>0</Notes>
  <HiddenSlides>0</HiddenSlides>
  <MMClips>2</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65</vt:i4>
      </vt:variant>
    </vt:vector>
  </HeadingPairs>
  <TitlesOfParts>
    <vt:vector size="85" baseType="lpstr">
      <vt:lpstr>Arial</vt:lpstr>
      <vt:lpstr>宋体</vt:lpstr>
      <vt:lpstr>Wingdings</vt:lpstr>
      <vt:lpstr>印品囧囧体（非商用）</vt:lpstr>
      <vt:lpstr>小单纯体（非商用）</vt:lpstr>
      <vt:lpstr>HelveticaNeue</vt:lpstr>
      <vt:lpstr>华文新魏</vt:lpstr>
      <vt:lpstr>Calibri</vt:lpstr>
      <vt:lpstr>Times New Roman</vt:lpstr>
      <vt:lpstr>等线</vt:lpstr>
      <vt:lpstr>仿宋</vt:lpstr>
      <vt:lpstr>Segoe Print</vt:lpstr>
      <vt:lpstr>微软雅黑</vt:lpstr>
      <vt:lpstr>Arial Unicode MS</vt:lpstr>
      <vt:lpstr>阿里巴巴普惠体</vt:lpstr>
      <vt:lpstr>阿里巴巴普惠体 B</vt:lpstr>
      <vt:lpstr>三极砖隶简体</vt:lpstr>
      <vt:lpstr>Times New Roman</vt:lpstr>
      <vt:lpstr>思源宋体 CN Heavy</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LLY-AN00</dc:creator>
  <cp:lastModifiedBy>Administrator</cp:lastModifiedBy>
  <cp:revision>87</cp:revision>
  <dcterms:created xsi:type="dcterms:W3CDTF">2026-01-05T08:54:00Z</dcterms:created>
  <dcterms:modified xsi:type="dcterms:W3CDTF">2026-03-23T02:47:23Z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a65114a0fb4745f9a2f78cf69d87d13f_21</vt:lpwstr>
  </property>
</Properties>
</file>