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29"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454" r:id="rId25"/>
    <p:sldId id="277" r:id="rId26"/>
    <p:sldId id="439" r:id="rId27"/>
    <p:sldId id="505" r:id="rId28"/>
  </p:sldIdLst>
  <p:sldSz cx="12192000" cy="6858000"/>
  <p:notesSz cx="6858000" cy="9144000"/>
  <p:embeddedFontLst>
    <p:embeddedFont>
      <p:font typeface="Trebuchet MS" panose="020B0603020202020204"/>
      <p:regular r:id="rId33"/>
      <p:bold r:id="rId34"/>
      <p:italic r:id="rId35"/>
      <p:boldItalic r:id="rId36"/>
    </p:embeddedFont>
    <p:embeddedFont>
      <p:font typeface="微软雅黑" panose="020B0503020204020204" charset="-122"/>
      <p:regular r:id="rId37"/>
    </p:embeddedFont>
    <p:embeddedFont>
      <p:font typeface="华文中宋" panose="02010600040101010101"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15"/>
        <p:guide pos="379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8.xml"/><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image" Target="../media/image11.png"/><Relationship Id="rId3" Type="http://schemas.openxmlformats.org/officeDocument/2006/relationships/tags" Target="../tags/tag61.xml"/><Relationship Id="rId2" Type="http://schemas.openxmlformats.org/officeDocument/2006/relationships/tags" Target="../tags/tag60.xml"/><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3.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Why were the two books disqualified from the 2026 Ockham book awards?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Their content was partially generated by artificial intelligence.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Their cover designs involved the use of artificial intelligence.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Their publishers failed to submit the books before the deadline.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Their authors violated the awards' guidelines on content originality.</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648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conflict highlighted in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Whether AI should be allowed in the content of book.</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How award rules affect publishers' design choices unfairly.</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Whether new AI rules should apply to already completed works.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How authors and publishers respond to evolving award criteria.</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4360" y="1864995"/>
            <a:ext cx="478155" cy="318135"/>
          </a:xfrm>
          <a:prstGeom prst="rect">
            <a:avLst/>
          </a:prstGeom>
        </p:spPr>
      </p:pic>
      <p:pic>
        <p:nvPicPr>
          <p:cNvPr id="8" name="图片 7"/>
          <p:cNvPicPr>
            <a:picLocks noChangeAspect="1"/>
          </p:cNvPicPr>
          <p:nvPr/>
        </p:nvPicPr>
        <p:blipFill>
          <a:blip r:embed="rId3"/>
          <a:stretch>
            <a:fillRect/>
          </a:stretch>
        </p:blipFill>
        <p:spPr>
          <a:xfrm>
            <a:off x="1864360" y="564324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1765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amend</a:t>
            </a:r>
            <a:r>
              <a:rPr lang="en-US" altLang="zh-CN" sz="2800">
                <a:latin typeface="Times New Roman" panose="02020603050405020304" charset="0"/>
                <a:ea typeface="华文中宋" panose="02010600040101010101" charset="-122"/>
                <a:cs typeface="Times New Roman" panose="02020603050405020304" charset="0"/>
                <a:sym typeface="+mn-ea"/>
              </a:rPr>
              <a:t>:   to change a law, document, statement, etc. slightly in order to correct a mistake or to improve it</a:t>
            </a:r>
            <a:r>
              <a:rPr lang="zh-CN" altLang="en-US" sz="2800">
                <a:latin typeface="Times New Roman" panose="02020603050405020304" charset="0"/>
                <a:ea typeface="华文中宋" panose="02010600040101010101" charset="-122"/>
                <a:cs typeface="Times New Roman" panose="02020603050405020304" charset="0"/>
                <a:sym typeface="+mn-ea"/>
              </a:rPr>
              <a:t>修正，修订（法律文件、声明等）</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president agreed to amend the constitution and allow multi-party elections.  </a:t>
            </a:r>
            <a:r>
              <a:rPr lang="zh-CN" altLang="en-US" sz="2800">
                <a:latin typeface="Times New Roman" panose="02020603050405020304" charset="0"/>
                <a:ea typeface="华文中宋" panose="02010600040101010101" charset="-122"/>
                <a:cs typeface="Times New Roman" panose="02020603050405020304" charset="0"/>
              </a:rPr>
              <a:t>总统同意了修正宪法并且允许多党选举</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embroil</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involve sb/yourself in an argument or a difficult situation</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使卷入（纠纷）；使陷入（困境）；使纠缠于</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He became embroiled in a dispute with his neighbours.</a:t>
            </a:r>
            <a:r>
              <a:rPr lang="en-US" altLang="en-US"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他与邻居们发生了争执。</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359410" y="2777490"/>
            <a:ext cx="113182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To forestall is better than to amend; Prevention is better than cure.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66700" y="6198870"/>
            <a:ext cx="865822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I was reluctant to embroil myself in his problems</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346960" y="2200275"/>
            <a:ext cx="7827010" cy="521970"/>
          </a:xfrm>
          <a:prstGeom prst="rect">
            <a:avLst/>
          </a:prstGeom>
          <a:noFill/>
        </p:spPr>
        <p:txBody>
          <a:bodyPr wrap="square" rtlCol="0" anchor="t">
            <a:spAutoFit/>
          </a:bodyPr>
          <a:lstStyle/>
          <a:p>
            <a:r>
              <a:rPr lang="zh-CN" altLang="en-US" sz="2800">
                <a:ea typeface="华文中宋" panose="02010600040101010101" charset="-122"/>
              </a:rPr>
              <a:t>与其补救于已然，不如防范于未然。</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359410" y="3187700"/>
            <a:ext cx="9672955" cy="8128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59410" y="6670040"/>
            <a:ext cx="8246110" cy="5080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21890" y="567690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我不愿意卷入到他的问题中去。</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159385" y="225869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69341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08"/>
                                        </p:tgtEl>
                                        <p:attrNameLst>
                                          <p:attrName>style.visibility</p:attrName>
                                        </p:attrNameLst>
                                      </p:cBhvr>
                                      <p:to>
                                        <p:strVal val="visible"/>
                                      </p:to>
                                    </p:set>
                                    <p:animEffect transition="in" filter="blinds(horizontal)">
                                      <p:cBhvr>
                                        <p:cTn id="7" dur="500"/>
                                        <p:tgtEl>
                                          <p:spTgt spid="1048608"/>
                                        </p:tgtEl>
                                      </p:cBhvr>
                                    </p:animEffect>
                                  </p:childTnLst>
                                </p:cTn>
                              </p:par>
                              <p:par>
                                <p:cTn id="8" presetID="3" presetClass="entr" presetSubtype="10" fill="hold" nodeType="withEffect">
                                  <p:stCondLst>
                                    <p:cond delay="0"/>
                                  </p:stCondLst>
                                  <p:childTnLst>
                                    <p:set>
                                      <p:cBhvr>
                                        <p:cTn id="9" dur="1" fill="hold">
                                          <p:stCondLst>
                                            <p:cond delay="0"/>
                                          </p:stCondLst>
                                        </p:cTn>
                                        <p:tgtEl>
                                          <p:spTgt spid="3145728"/>
                                        </p:tgtEl>
                                        <p:attrNameLst>
                                          <p:attrName>style.visibility</p:attrName>
                                        </p:attrNameLst>
                                      </p:cBhvr>
                                      <p:to>
                                        <p:strVal val="visible"/>
                                      </p:to>
                                    </p:set>
                                    <p:animEffect transition="in" filter="blinds(horizontal)">
                                      <p:cBhvr>
                                        <p:cTn id="10" dur="500"/>
                                        <p:tgtEl>
                                          <p:spTgt spid="31457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05"/>
                                        </p:tgtEl>
                                        <p:attrNameLst>
                                          <p:attrName>style.visibility</p:attrName>
                                        </p:attrNameLst>
                                      </p:cBhvr>
                                      <p:to>
                                        <p:strVal val="visible"/>
                                      </p:to>
                                    </p:set>
                                    <p:animEffect transition="in" filter="blinds(horizontal)">
                                      <p:cBhvr>
                                        <p:cTn id="18" dur="500"/>
                                        <p:tgtEl>
                                          <p:spTgt spid="10486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145729"/>
                                        </p:tgtEl>
                                        <p:attrNameLst>
                                          <p:attrName>style.visibility</p:attrName>
                                        </p:attrNameLst>
                                      </p:cBhvr>
                                      <p:to>
                                        <p:strVal val="visible"/>
                                      </p:to>
                                    </p:set>
                                    <p:animEffect transition="in" filter="wipe(down)">
                                      <p:cBhvr>
                                        <p:cTn id="23" dur="500"/>
                                        <p:tgtEl>
                                          <p:spTgt spid="31457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48607"/>
                                        </p:tgtEl>
                                        <p:attrNameLst>
                                          <p:attrName>style.visibility</p:attrName>
                                        </p:attrNameLst>
                                      </p:cBhvr>
                                      <p:to>
                                        <p:strVal val="visible"/>
                                      </p:to>
                                    </p:set>
                                    <p:animEffect transition="in" filter="blinds(horizontal)">
                                      <p:cBhvr>
                                        <p:cTn id="34"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45415" y="628650"/>
            <a:ext cx="11751310" cy="269367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278765" y="676910"/>
            <a:ext cx="11502390" cy="1506855"/>
          </a:xfrm>
          <a:prstGeom prst="rect">
            <a:avLst/>
          </a:prstGeom>
          <a:noFill/>
        </p:spPr>
        <p:txBody>
          <a:bodyPr wrap="square">
            <a:spAutoFit/>
          </a:bodyPr>
          <a:lstStyle/>
          <a:p>
            <a:pPr algn="just"/>
            <a:r>
              <a:rPr lang="en-US" altLang="zh-CN" sz="2300">
                <a:latin typeface="Times New Roman" panose="02020603050405020304" charset="0"/>
                <a:cs typeface="Times New Roman" panose="02020603050405020304" charset="0"/>
                <a:sym typeface="+mn-ea"/>
              </a:rPr>
              <a:t>Stephanie Johnson's collection of short stories </a:t>
            </a:r>
            <a:r>
              <a:rPr lang="en-US" altLang="zh-CN" sz="2300" i="1">
                <a:latin typeface="Times New Roman" panose="02020603050405020304" charset="0"/>
                <a:cs typeface="Times New Roman" panose="02020603050405020304" charset="0"/>
                <a:sym typeface="+mn-ea"/>
              </a:rPr>
              <a:t>Obligate Carnivore</a:t>
            </a:r>
            <a:r>
              <a:rPr lang="en-US" altLang="zh-CN" sz="2300">
                <a:latin typeface="Times New Roman" panose="02020603050405020304" charset="0"/>
                <a:cs typeface="Times New Roman" panose="02020603050405020304" charset="0"/>
                <a:sym typeface="+mn-ea"/>
              </a:rPr>
              <a:t> and Elizabeth Smither's collection of novellas </a:t>
            </a:r>
            <a:r>
              <a:rPr lang="en-US" altLang="zh-CN" sz="2300" i="1">
                <a:latin typeface="Times New Roman" panose="02020603050405020304" charset="0"/>
                <a:cs typeface="Times New Roman" panose="02020603050405020304" charset="0"/>
                <a:sym typeface="+mn-ea"/>
              </a:rPr>
              <a:t>Angel Train</a:t>
            </a:r>
            <a:r>
              <a:rPr lang="en-US" altLang="zh-CN" sz="2300">
                <a:latin typeface="Times New Roman" panose="02020603050405020304" charset="0"/>
                <a:cs typeface="Times New Roman" panose="02020603050405020304" charset="0"/>
                <a:sym typeface="+mn-ea"/>
              </a:rPr>
              <a:t> were submitted to the 2026 0ckham book awards' NZ$65,000(E28,000) fiction prize in October, but were ruled out of the competition the following month in light of new guidelines around Al use.</a:t>
            </a:r>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278765" y="2129790"/>
            <a:ext cx="11511915" cy="1060450"/>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斯蒂芬妮</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约翰逊的短篇小说集《专性食肉动物》与伊丽莎白</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史密瑟的中篇小说集《天使列车》，本已入围</a:t>
            </a:r>
            <a:r>
              <a:rPr lang="en-US" altLang="zh-CN" sz="2100">
                <a:latin typeface="Times New Roman" panose="02020603050405020304" charset="0"/>
                <a:ea typeface="华文中宋" panose="02010600040101010101" charset="-122"/>
                <a:cs typeface="Times New Roman" panose="02020603050405020304" charset="0"/>
              </a:rPr>
              <a:t>2026</a:t>
            </a:r>
            <a:r>
              <a:rPr lang="zh-CN" altLang="en-US" sz="2100">
                <a:latin typeface="Times New Roman" panose="02020603050405020304" charset="0"/>
                <a:ea typeface="华文中宋" panose="02010600040101010101" charset="-122"/>
                <a:cs typeface="Times New Roman" panose="02020603050405020304" charset="0"/>
              </a:rPr>
              <a:t>年奥克汉姆图书奖</a:t>
            </a:r>
            <a:r>
              <a:rPr lang="en-US" altLang="zh-CN" sz="2100">
                <a:latin typeface="Times New Roman" panose="02020603050405020304" charset="0"/>
                <a:ea typeface="华文中宋" panose="02010600040101010101" charset="-122"/>
                <a:cs typeface="Times New Roman" panose="02020603050405020304" charset="0"/>
              </a:rPr>
              <a:t>6.5</a:t>
            </a:r>
            <a:r>
              <a:rPr lang="zh-CN" altLang="en-US" sz="2100">
                <a:latin typeface="Times New Roman" panose="02020603050405020304" charset="0"/>
                <a:ea typeface="华文中宋" panose="02010600040101010101" charset="-122"/>
                <a:cs typeface="Times New Roman" panose="02020603050405020304" charset="0"/>
              </a:rPr>
              <a:t>万新西兰元（约合</a:t>
            </a:r>
            <a:r>
              <a:rPr lang="en-US" altLang="zh-CN" sz="2100">
                <a:latin typeface="Times New Roman" panose="02020603050405020304" charset="0"/>
                <a:ea typeface="华文中宋" panose="02010600040101010101" charset="-122"/>
                <a:cs typeface="Times New Roman" panose="02020603050405020304" charset="0"/>
              </a:rPr>
              <a:t>2.8</a:t>
            </a:r>
            <a:r>
              <a:rPr lang="zh-CN" altLang="en-US" sz="2100">
                <a:latin typeface="Times New Roman" panose="02020603050405020304" charset="0"/>
                <a:ea typeface="华文中宋" panose="02010600040101010101" charset="-122"/>
                <a:cs typeface="Times New Roman" panose="02020603050405020304" charset="0"/>
              </a:rPr>
              <a:t>万英镑）小说奖的</a:t>
            </a:r>
            <a:r>
              <a:rPr lang="en-US" altLang="zh-CN" sz="2100">
                <a:latin typeface="Times New Roman" panose="02020603050405020304" charset="0"/>
                <a:ea typeface="华文中宋" panose="02010600040101010101" charset="-122"/>
                <a:cs typeface="Times New Roman" panose="02020603050405020304" charset="0"/>
              </a:rPr>
              <a:t>10</a:t>
            </a:r>
            <a:r>
              <a:rPr lang="zh-CN" altLang="en-US" sz="2100">
                <a:latin typeface="Times New Roman" panose="02020603050405020304" charset="0"/>
                <a:ea typeface="华文中宋" panose="02010600040101010101" charset="-122"/>
                <a:cs typeface="Times New Roman" panose="02020603050405020304" charset="0"/>
              </a:rPr>
              <a:t>月候选名单，但因评奖机构发布关于人工智能使用的新规，这两部作品于次月被取消参赛资格。</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45415" y="3429635"/>
            <a:ext cx="11751310" cy="327469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4810" y="3507105"/>
            <a:ext cx="11396345" cy="1861185"/>
          </a:xfrm>
          <a:prstGeom prst="rect">
            <a:avLst/>
          </a:prstGeom>
          <a:noFill/>
        </p:spPr>
        <p:txBody>
          <a:bodyPr wrap="square">
            <a:spAutoFit/>
          </a:bodyPr>
          <a:lstStyle/>
          <a:p>
            <a:pPr algn="just"/>
            <a:r>
              <a:rPr lang="en-US" altLang="zh-CN" sz="2300">
                <a:latin typeface="Times New Roman" panose="02020603050405020304" charset="0"/>
                <a:cs typeface="Times New Roman" panose="02020603050405020304" charset="0"/>
                <a:sym typeface="+mn-ea"/>
              </a:rPr>
              <a:t>Nicola Legat, the chair of the trust that administers the awards, said the trust takes a “firm stance on the use of AI in books”.She said: “The trust does not take lightly a decision that prevents the latest works of two of New Zealand's most esteemed writers from being considered for the 2026 award. However, the criteria apply to all entrants, regardless of their mana  status,and must be consistently applied to all.”</a:t>
            </a:r>
            <a:endParaRPr lang="en-US" altLang="zh-CN" sz="23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4810" y="5320665"/>
            <a:ext cx="11386185" cy="138366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该奖项管理基金会主席尼古拉</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莱加特表示，基金会对于</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图书中人工智能的使用持坚定立场</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她指出：</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基金会做出这个决定并非轻率之举，这意味着两位新西兰最受尊敬的作家近期作品将无法参与</a:t>
            </a:r>
            <a:r>
              <a:rPr lang="en-US" altLang="zh-CN" sz="2100">
                <a:latin typeface="Times New Roman" panose="02020603050405020304" charset="0"/>
                <a:ea typeface="华文中宋" panose="02010600040101010101" charset="-122"/>
                <a:cs typeface="Times New Roman" panose="02020603050405020304" charset="0"/>
              </a:rPr>
              <a:t>2026</a:t>
            </a:r>
            <a:r>
              <a:rPr lang="zh-CN" altLang="en-US" sz="2100">
                <a:latin typeface="Times New Roman" panose="02020603050405020304" charset="0"/>
                <a:ea typeface="华文中宋" panose="02010600040101010101" charset="-122"/>
                <a:cs typeface="Times New Roman" panose="02020603050405020304" charset="0"/>
              </a:rPr>
              <a:t>年奖项的评选。然而，评选标准适用于所有参赛者，不论其声望如何，且必须一视同仁地执行。</a:t>
            </a:r>
            <a:r>
              <a:rPr lang="en-US" altLang="zh-CN" sz="2100">
                <a:latin typeface="Times New Roman" panose="02020603050405020304" charset="0"/>
                <a:ea typeface="华文中宋" panose="02010600040101010101" charset="-122"/>
                <a:cs typeface="Times New Roman" panose="02020603050405020304" charset="0"/>
              </a:rPr>
              <a:t>"</a:t>
            </a:r>
            <a:endParaRPr lang="en-US" altLang="zh-CN"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168390" y="3262630"/>
            <a:ext cx="3810000" cy="904875"/>
          </a:xfrm>
          <a:prstGeom prst="rect">
            <a:avLst/>
          </a:prstGeom>
        </p:spPr>
      </p:pic>
      <p:pic>
        <p:nvPicPr>
          <p:cNvPr id="6" name="图片 5"/>
          <p:cNvPicPr>
            <a:picLocks noChangeAspect="1"/>
          </p:cNvPicPr>
          <p:nvPr/>
        </p:nvPicPr>
        <p:blipFill>
          <a:blip r:embed="rId2"/>
          <a:stretch>
            <a:fillRect/>
          </a:stretch>
        </p:blipFill>
        <p:spPr>
          <a:xfrm>
            <a:off x="1891665" y="1611630"/>
            <a:ext cx="3212466" cy="4536000"/>
          </a:xfrm>
          <a:prstGeom prst="rect">
            <a:avLst/>
          </a:prstGeom>
        </p:spPr>
      </p:pic>
      <p:sp>
        <p:nvSpPr>
          <p:cNvPr id="7" name="文本框 6"/>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ym typeface="+mn-ea"/>
              </a:rPr>
              <a:t>3. East and West unite for world domination of animation</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东西共笔，绘动画寰宇</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050" y="488315"/>
            <a:ext cx="12115165" cy="6277610"/>
          </a:xfrm>
          <a:prstGeom prst="rect">
            <a:avLst/>
          </a:prstGeom>
          <a:noFill/>
        </p:spPr>
        <p:txBody>
          <a:bodyPr wrap="square" rtlCol="0" anchor="t">
            <a:spAutoFit/>
          </a:bodyPr>
          <a:p>
            <a:pPr indent="0" fontAlgn="auto">
              <a:lnSpc>
                <a:spcPts val="2680"/>
              </a:lnSpc>
            </a:pPr>
            <a:r>
              <a:rPr lang="en-US" altLang="zh-CN" sz="2400">
                <a:latin typeface="Times New Roman" panose="02020603050405020304" charset="0"/>
                <a:cs typeface="Times New Roman" panose="02020603050405020304" charset="0"/>
              </a:rPr>
              <a:t>    China and America are the two biggest movie markets but their tastes in animated dramas are _______ (wild) different.</a:t>
            </a:r>
            <a:endParaRPr lang="en-US" altLang="zh-CN" sz="2400">
              <a:latin typeface="Times New Roman" panose="02020603050405020304" charset="0"/>
              <a:cs typeface="Times New Roman" panose="02020603050405020304" charset="0"/>
            </a:endParaRPr>
          </a:p>
          <a:p>
            <a:pPr indent="0" fontAlgn="auto">
              <a:lnSpc>
                <a:spcPts val="2680"/>
              </a:lnSpc>
            </a:pPr>
            <a:r>
              <a:rPr lang="en-US" altLang="zh-CN" sz="2400">
                <a:latin typeface="Times New Roman" panose="02020603050405020304" charset="0"/>
                <a:cs typeface="Times New Roman" panose="02020603050405020304" charset="0"/>
              </a:rPr>
              <a:t>    Digitally _________ (enhance) American blockbusters such as the Marvel series have been falling in _________ (popular) in China with the rise of home-made </a:t>
            </a:r>
            <a:r>
              <a:rPr lang="en-US" altLang="zh-CN" sz="2400">
                <a:solidFill>
                  <a:schemeClr val="tx1"/>
                </a:solidFill>
                <a:latin typeface="Times New Roman" panose="02020603050405020304" charset="0"/>
                <a:cs typeface="Times New Roman" panose="02020603050405020304" charset="0"/>
              </a:rPr>
              <a:t>rival</a:t>
            </a:r>
            <a:r>
              <a:rPr lang="en-US" altLang="zh-CN" sz="2400">
                <a:latin typeface="Times New Roman" panose="02020603050405020304" charset="0"/>
                <a:cs typeface="Times New Roman" panose="02020603050405020304" charset="0"/>
              </a:rPr>
              <a:t>s. Those rivals, in turn, find it hard to get a </a:t>
            </a:r>
            <a:r>
              <a:rPr lang="en-US" altLang="zh-CN" sz="2400">
                <a:solidFill>
                  <a:srgbClr val="0000FF"/>
                </a:solidFill>
                <a:latin typeface="Times New Roman" panose="02020603050405020304" charset="0"/>
                <a:cs typeface="Times New Roman" panose="02020603050405020304" charset="0"/>
              </a:rPr>
              <a:t>foothold </a:t>
            </a:r>
            <a:r>
              <a:rPr lang="en-US" altLang="zh-CN" sz="2400">
                <a:latin typeface="Times New Roman" panose="02020603050405020304" charset="0"/>
                <a:cs typeface="Times New Roman" panose="02020603050405020304" charset="0"/>
              </a:rPr>
              <a:t>in the West. This year’s Chinese hit animation </a:t>
            </a:r>
            <a:r>
              <a:rPr lang="en-US" altLang="zh-CN" sz="2400" i="1">
                <a:latin typeface="Times New Roman" panose="02020603050405020304" charset="0"/>
                <a:cs typeface="Times New Roman" panose="02020603050405020304" charset="0"/>
              </a:rPr>
              <a:t>Ne Zha 2</a:t>
            </a:r>
            <a:r>
              <a:rPr lang="en-US" altLang="zh-CN" sz="2400">
                <a:latin typeface="Times New Roman" panose="02020603050405020304" charset="0"/>
                <a:cs typeface="Times New Roman" panose="02020603050405020304" charset="0"/>
              </a:rPr>
              <a:t> has become the fifth-highest-grossing movie of all time worldwide. 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outside Asia barely anybody has heard of it.</a:t>
            </a:r>
            <a:endParaRPr lang="en-US" altLang="zh-CN" sz="2400">
              <a:latin typeface="Times New Roman" panose="02020603050405020304" charset="0"/>
              <a:cs typeface="Times New Roman" panose="02020603050405020304" charset="0"/>
            </a:endParaRPr>
          </a:p>
          <a:p>
            <a:pPr indent="0" fontAlgn="auto">
              <a:lnSpc>
                <a:spcPts val="2680"/>
              </a:lnSpc>
            </a:pPr>
            <a:r>
              <a:rPr lang="en-US" altLang="zh-CN" sz="2400">
                <a:latin typeface="Times New Roman" panose="02020603050405020304" charset="0"/>
                <a:cs typeface="Times New Roman" panose="02020603050405020304" charset="0"/>
              </a:rPr>
              <a:t>    The Chinese state television company CCTV will try _________ (bridge) the divide next month when it produces a hybrid product with Hasbro, the American toy and entertainment giant. After eight years of planning, Ne Zha, ___ impish Chinese folk hero, will team up with the Transformers from the Hasbro stable in a 52-part series. </a:t>
            </a:r>
            <a:r>
              <a:rPr lang="en-US" altLang="zh-CN" sz="2400" i="1">
                <a:latin typeface="Times New Roman" panose="02020603050405020304" charset="0"/>
                <a:cs typeface="Times New Roman" panose="02020603050405020304" charset="0"/>
              </a:rPr>
              <a:t>My Ne Zha and the Transformers</a:t>
            </a:r>
            <a:r>
              <a:rPr lang="en-US" altLang="zh-CN" sz="2400">
                <a:latin typeface="Times New Roman" panose="02020603050405020304" charset="0"/>
                <a:cs typeface="Times New Roman" panose="02020603050405020304" charset="0"/>
              </a:rPr>
              <a:t> _____________ (show) next week on Chinese state media’s children’s channel. The collaboration between CCTV and Hasbro ______ (begin) in 2017 before relations between China and the United States </a:t>
            </a:r>
            <a:r>
              <a:rPr lang="en-US" altLang="zh-CN" sz="2400">
                <a:solidFill>
                  <a:srgbClr val="0000FF"/>
                </a:solidFill>
                <a:latin typeface="Times New Roman" panose="02020603050405020304" charset="0"/>
                <a:cs typeface="Times New Roman" panose="02020603050405020304" charset="0"/>
              </a:rPr>
              <a:t>plunge</a:t>
            </a:r>
            <a:r>
              <a:rPr lang="en-US" altLang="zh-CN" sz="2400">
                <a:latin typeface="Times New Roman" panose="02020603050405020304" charset="0"/>
                <a:cs typeface="Times New Roman" panose="02020603050405020304" charset="0"/>
              </a:rPr>
              <a:t>d amid President Trump’s America First policies.</a:t>
            </a:r>
            <a:endParaRPr lang="en-US" altLang="zh-CN" sz="2400">
              <a:latin typeface="Times New Roman" panose="02020603050405020304" charset="0"/>
              <a:cs typeface="Times New Roman" panose="02020603050405020304" charset="0"/>
            </a:endParaRPr>
          </a:p>
          <a:p>
            <a:pPr indent="0" fontAlgn="auto">
              <a:lnSpc>
                <a:spcPts val="2680"/>
              </a:lnSpc>
            </a:pPr>
            <a:r>
              <a:rPr lang="en-US" altLang="zh-CN" sz="2400">
                <a:latin typeface="Times New Roman" panose="02020603050405020304" charset="0"/>
                <a:cs typeface="Times New Roman" panose="02020603050405020304" charset="0"/>
              </a:rPr>
              <a:t>    It was revived in 2019 ______ Trump and President Xi agreed a truce before President Biden raised tariffs again. But Trump has delayed the trade war and Ne Zha can join the Transformers.</a:t>
            </a:r>
            <a:endParaRPr lang="en-US" altLang="zh-CN" sz="2400">
              <a:latin typeface="Times New Roman" panose="02020603050405020304" charset="0"/>
              <a:cs typeface="Times New Roman" panose="02020603050405020304" charset="0"/>
            </a:endParaRPr>
          </a:p>
          <a:p>
            <a:pPr indent="0" fontAlgn="auto">
              <a:lnSpc>
                <a:spcPts val="2680"/>
              </a:lnSpc>
            </a:pPr>
            <a:r>
              <a:rPr lang="en-US" altLang="zh-CN" sz="2400">
                <a:latin typeface="Times New Roman" panose="02020603050405020304" charset="0"/>
                <a:cs typeface="Times New Roman" panose="02020603050405020304" charset="0"/>
              </a:rPr>
              <a:t>Such collaboration is rare. </a:t>
            </a:r>
            <a:r>
              <a:rPr lang="en-US" altLang="zh-CN" sz="2400" i="1">
                <a:latin typeface="Times New Roman" panose="02020603050405020304" charset="0"/>
                <a:cs typeface="Times New Roman" panose="02020603050405020304" charset="0"/>
              </a:rPr>
              <a:t>Kung Fu Panda 3</a:t>
            </a:r>
            <a:r>
              <a:rPr lang="en-US" altLang="zh-CN" sz="2400">
                <a:latin typeface="Times New Roman" panose="02020603050405020304" charset="0"/>
                <a:cs typeface="Times New Roman" panose="02020603050405020304" charset="0"/>
              </a:rPr>
              <a:t> is an unusual example of a __________ (success) collaboration after Shanghai producers and animators were used.</a:t>
            </a:r>
            <a:endParaRPr lang="en-US" altLang="zh-CN" sz="24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335530" cy="445135"/>
          </a:xfrm>
          <a:prstGeom prst="rect">
            <a:avLst/>
          </a:prstGeom>
          <a:solidFill>
            <a:srgbClr val="70AD47"/>
          </a:solidFill>
        </p:spPr>
        <p:txBody>
          <a:bodyPr wrap="square" rtlCol="0">
            <a:spAutoFit/>
          </a:bodyPr>
          <a:p>
            <a:pPr lvl="0" algn="ctr">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071495"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Times</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November 29, 2025 P46)</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2550" y="804545"/>
            <a:ext cx="101854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wildly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565910" y="1150620"/>
            <a:ext cx="13366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enhanced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5" name="文本框 4"/>
          <p:cNvSpPr txBox="1"/>
          <p:nvPr/>
        </p:nvSpPr>
        <p:spPr>
          <a:xfrm>
            <a:off x="1294130" y="1464945"/>
            <a:ext cx="14636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popularity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6847205" y="2171065"/>
            <a:ext cx="70739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But</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6964045" y="2840355"/>
            <a:ext cx="132778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to bridge</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4763135" y="3518535"/>
            <a:ext cx="55245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an</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82550" y="4177030"/>
            <a:ext cx="20351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will be shown</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3523615" y="4507865"/>
            <a:ext cx="97917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began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3164205" y="5224145"/>
            <a:ext cx="94170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when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8940165" y="5892165"/>
            <a:ext cx="157988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successful </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1" grpId="0"/>
      <p:bldP spid="12" grpId="0"/>
      <p:bldP spid="13" grpId="0"/>
      <p:bldP spid="2" grpId="1"/>
      <p:bldP spid="3" grpId="1"/>
      <p:bldP spid="5" grpId="1"/>
      <p:bldP spid="6" grpId="1"/>
      <p:bldP spid="7" grpId="1"/>
      <p:bldP spid="8" grpId="1"/>
      <p:bldP spid="9" grpId="1"/>
      <p:bldP spid="11" grpId="1"/>
      <p:bldP spid="12" grpId="1"/>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1802745"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foothold</a:t>
            </a:r>
            <a:r>
              <a:rPr lang="en-US" altLang="zh-CN" sz="2800">
                <a:latin typeface="Times New Roman" panose="02020603050405020304" charset="0"/>
                <a:ea typeface="华文中宋" panose="02010600040101010101" charset="-122"/>
                <a:cs typeface="Times New Roman" panose="02020603050405020304" charset="0"/>
                <a:sym typeface="+mn-ea"/>
              </a:rPr>
              <a:t>: a strong position in a business, profession, etc. from which sb can make progress and achieve success </a:t>
            </a:r>
            <a:r>
              <a:rPr lang="zh-CN" altLang="en-US" sz="2800">
                <a:latin typeface="Times New Roman" panose="02020603050405020304" charset="0"/>
                <a:ea typeface="华文中宋" panose="02010600040101010101" charset="-122"/>
                <a:cs typeface="Times New Roman" panose="02020603050405020304" charset="0"/>
                <a:sym typeface="+mn-ea"/>
              </a:rPr>
              <a:t>稳固地位，立足点</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company is eager to gain a foothold in Europe.                                                       </a:t>
            </a:r>
            <a:r>
              <a:rPr lang="zh-CN" altLang="en-US" sz="2800">
                <a:latin typeface="Times New Roman" panose="02020603050405020304" charset="0"/>
                <a:ea typeface="华文中宋" panose="02010600040101010101" charset="-122"/>
                <a:cs typeface="Times New Roman" panose="02020603050405020304" charset="0"/>
              </a:rPr>
              <a:t>这家公司急于在欧洲取得一席之地。</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plunge</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decrease suddenly and quickly</a:t>
            </a:r>
            <a:r>
              <a:rPr lang="zh-CN" altLang="en-US" sz="2800">
                <a:latin typeface="Times New Roman" panose="02020603050405020304" charset="0"/>
                <a:ea typeface="华文中宋" panose="02010600040101010101" charset="-122"/>
                <a:cs typeface="Times New Roman" panose="02020603050405020304" charset="0"/>
              </a:rPr>
              <a:t>暴跌；骤降；突降</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Stock markets plunged at the news of the coup.</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政变的消息一传来，股票市场便暴跌。</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3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76880"/>
            <a:ext cx="11793220" cy="953135"/>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Businesses are investing millions of dollars to gain a foothold in this new market.</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a:p>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495236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His weight began to plunge.</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57450"/>
            <a:ext cx="8961755" cy="521970"/>
          </a:xfrm>
          <a:prstGeom prst="rect">
            <a:avLst/>
          </a:prstGeom>
          <a:noFill/>
        </p:spPr>
        <p:txBody>
          <a:bodyPr wrap="square" rtlCol="0" anchor="t">
            <a:spAutoFit/>
          </a:bodyPr>
          <a:lstStyle/>
          <a:p>
            <a:r>
              <a:rPr lang="zh-CN" altLang="en-US" sz="2800">
                <a:ea typeface="华文中宋" panose="02010600040101010101" charset="-122"/>
              </a:rPr>
              <a:t>商家们正投资数百万美元以求在新市场中赢得立足点。</a:t>
            </a:r>
            <a:endParaRPr lang="zh-CN" altLang="en-US" sz="2800">
              <a:ea typeface="华文中宋" panose="02010600040101010101" charset="-122"/>
            </a:endParaRPr>
          </a:p>
        </p:txBody>
      </p:sp>
      <p:cxnSp>
        <p:nvCxnSpPr>
          <p:cNvPr id="3145728" name="直接连接符 8"/>
          <p:cNvCxnSpPr>
            <a:endCxn id="1048605" idx="3"/>
          </p:cNvCxnSpPr>
          <p:nvPr>
            <p:custDataLst>
              <p:tags r:id="rId5"/>
            </p:custDataLst>
          </p:nvPr>
        </p:nvCxnSpPr>
        <p:spPr>
          <a:xfrm flipV="1">
            <a:off x="311150" y="3453765"/>
            <a:ext cx="11741785" cy="1206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12255"/>
            <a:ext cx="4233545"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4578985" cy="521970"/>
          </a:xfrm>
          <a:prstGeom prst="rect">
            <a:avLst/>
          </a:prstGeom>
          <a:noFill/>
        </p:spPr>
        <p:txBody>
          <a:bodyPr wrap="square" rtlCol="0" anchor="t">
            <a:spAutoFit/>
          </a:bodyPr>
          <a:p>
            <a:r>
              <a:rPr lang="zh-CN" altLang="en-US" sz="2800">
                <a:ea typeface="华文中宋" panose="02010600040101010101" charset="-122"/>
              </a:rPr>
              <a:t>他的体重开始骤然下降。</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30886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8935" y="925830"/>
            <a:ext cx="11473815" cy="113157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Digitally enhanced American blockbusters such as the Marvel series have been falling in popularity in China with the rise of home-made rivals. Those rivals, in turn, find it hard to get a foothold in the West. </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77825" y="2121535"/>
            <a:ext cx="11464925" cy="82169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随着国产竞争对手的崛起，像漫威系列这样的数字增强版美国大片在中国的受欢迎程度一直在下降。反过来，这些竞争对手发现在西方也</a:t>
            </a:r>
            <a:r>
              <a:rPr lang="zh-CN" altLang="en-US" sz="2400">
                <a:latin typeface="Times New Roman" panose="02020603050405020304" charset="0"/>
                <a:ea typeface="华文中宋" panose="02010600040101010101" charset="-122"/>
                <a:cs typeface="Times New Roman" panose="02020603050405020304" charset="0"/>
                <a:sym typeface="+mn-ea"/>
              </a:rPr>
              <a:t>很难</a:t>
            </a:r>
            <a:r>
              <a:rPr lang="zh-CN" altLang="en-US" sz="2400">
                <a:latin typeface="Times New Roman" panose="02020603050405020304" charset="0"/>
                <a:ea typeface="华文中宋" panose="02010600040101010101" charset="-122"/>
                <a:cs typeface="Times New Roman" panose="02020603050405020304" charset="0"/>
              </a:rPr>
              <a:t>站稳脚跟。</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94760"/>
            <a:ext cx="11588115" cy="284035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3877310"/>
            <a:ext cx="11355705" cy="153670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The Chinese state television company CCTV will try to bridge the divide next month when it produces a hybrid product with Hasbro, the American toy and entertainment giant. After eight years of planning, Ne Zha, an impish Chinese folk hero, will team up with the Transformers from the Hasbro stable in a 52-part series.</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42265" y="5394960"/>
            <a:ext cx="11373485" cy="111061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下个月，中国国家电视台中央电视台将尝试弥合这一差距，届时它将与美国玩具和娱乐巨头孩之宝合作推出一款混合产品。经过八年的筹备，中国民间故事中的顽皮英雄哪吒将与孩之宝旗下的变形金刚联手，共同打造一部</a:t>
            </a:r>
            <a:r>
              <a:rPr lang="en-US" altLang="zh-CN" sz="2400">
                <a:latin typeface="Times New Roman" panose="02020603050405020304" charset="0"/>
                <a:ea typeface="华文中宋" panose="02010600040101010101" charset="-122"/>
                <a:cs typeface="Times New Roman" panose="02020603050405020304" charset="0"/>
              </a:rPr>
              <a:t> 52 </a:t>
            </a:r>
            <a:r>
              <a:rPr lang="zh-CN" altLang="en-US" sz="2400">
                <a:latin typeface="Times New Roman" panose="02020603050405020304" charset="0"/>
                <a:ea typeface="华文中宋" panose="02010600040101010101" charset="-122"/>
                <a:cs typeface="Times New Roman" panose="02020603050405020304" charset="0"/>
              </a:rPr>
              <a:t>集的系列动画片。</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ym typeface="+mn-ea"/>
              </a:rPr>
              <a:t>4. Mosquito mouthpart could help us make better 3D printers</a:t>
            </a:r>
            <a:endPar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蚊子口器助力</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3D</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打印技术</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1938655" y="1478915"/>
            <a:ext cx="7556233" cy="5040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445135"/>
            <a:ext cx="12211050" cy="6353175"/>
          </a:xfrm>
          <a:prstGeom prst="rect">
            <a:avLst/>
          </a:prstGeom>
          <a:noFill/>
        </p:spPr>
        <p:txBody>
          <a:bodyPr wrap="square" rtlCol="0" anchor="t">
            <a:noAutofit/>
          </a:bodyPr>
          <a:p>
            <a:pPr indent="349250" fontAlgn="auto">
              <a:lnSpc>
                <a:spcPct val="100000"/>
              </a:lnSpc>
            </a:pPr>
            <a:r>
              <a:rPr lang="en-US" altLang="zh-CN" sz="2100">
                <a:latin typeface="Times New Roman" panose="02020603050405020304" charset="0"/>
                <a:cs typeface="Times New Roman" panose="02020603050405020304" charset="0"/>
              </a:rPr>
              <a:t>A severed mosquito proboscis can be turned into an extremely fine nozzle for 3D printing, and this could help create replacement tissues and organs for transplants.</a:t>
            </a:r>
            <a:endParaRPr lang="en-US" altLang="zh-CN" sz="2100">
              <a:latin typeface="Times New Roman" panose="02020603050405020304" charset="0"/>
              <a:cs typeface="Times New Roman" panose="02020603050405020304" charset="0"/>
            </a:endParaRPr>
          </a:p>
          <a:p>
            <a:pPr indent="349250" fontAlgn="auto">
              <a:lnSpc>
                <a:spcPct val="100000"/>
              </a:lnSpc>
            </a:pPr>
            <a:r>
              <a:rPr lang="en-US" altLang="zh-CN" sz="2100">
                <a:latin typeface="Times New Roman" panose="02020603050405020304" charset="0"/>
                <a:cs typeface="Times New Roman" panose="02020603050405020304" charset="0"/>
              </a:rPr>
              <a:t>Changhong Cao at McGill University in Montreal, Canada, and his colleagues developed the technique, which they call 3D necroprinting, because they were unable to find nozzles thin enough for their work on </a:t>
            </a:r>
            <a:r>
              <a:rPr lang="en-US" altLang="zh-CN" sz="2100">
                <a:solidFill>
                  <a:srgbClr val="0000FF"/>
                </a:solidFill>
                <a:latin typeface="Times New Roman" panose="02020603050405020304" charset="0"/>
                <a:cs typeface="Times New Roman" panose="02020603050405020304" charset="0"/>
              </a:rPr>
              <a:t>manufacturing </a:t>
            </a:r>
            <a:r>
              <a:rPr lang="en-US" altLang="zh-CN" sz="2100">
                <a:latin typeface="Times New Roman" panose="02020603050405020304" charset="0"/>
                <a:cs typeface="Times New Roman" panose="02020603050405020304" charset="0"/>
              </a:rPr>
              <a:t>very fine structures. “This made us think whether there is an alternative,” says Cao. “If Mother Nature can provide what we need with an affordable cost, why make it ourselves?”</a:t>
            </a:r>
            <a:endParaRPr lang="en-US" altLang="zh-CN" sz="2100">
              <a:latin typeface="Times New Roman" panose="02020603050405020304" charset="0"/>
              <a:cs typeface="Times New Roman" panose="02020603050405020304" charset="0"/>
            </a:endParaRPr>
          </a:p>
          <a:p>
            <a:pPr indent="349250" fontAlgn="auto">
              <a:lnSpc>
                <a:spcPct val="100000"/>
              </a:lnSpc>
            </a:pPr>
            <a:r>
              <a:rPr lang="en-US" altLang="zh-CN" sz="2100">
                <a:latin typeface="Times New Roman" panose="02020603050405020304" charset="0"/>
                <a:cs typeface="Times New Roman" panose="02020603050405020304" charset="0"/>
              </a:rPr>
              <a:t>The researchers tasked graduate student Justin Puma with finding a natural organ that could handle the task, considering everything from scorpion stingers to snake fangs. They eventually found that a mosquito proboscis – in particular, the </a:t>
            </a:r>
            <a:r>
              <a:rPr lang="en-US" altLang="zh-CN" sz="2100">
                <a:solidFill>
                  <a:srgbClr val="0000FF"/>
                </a:solidFill>
                <a:latin typeface="Times New Roman" panose="02020603050405020304" charset="0"/>
                <a:cs typeface="Times New Roman" panose="02020603050405020304" charset="0"/>
              </a:rPr>
              <a:t>stiff</a:t>
            </a:r>
            <a:r>
              <a:rPr lang="en-US" altLang="zh-CN" sz="2100">
                <a:latin typeface="Times New Roman" panose="02020603050405020304" charset="0"/>
                <a:cs typeface="Times New Roman" panose="02020603050405020304" charset="0"/>
              </a:rPr>
              <a:t>er version found in female Egyptian mosquitoes (Aedes aegypti) – allowed them to print structures as thin as 20 micrometres across. </a:t>
            </a:r>
            <a:endParaRPr lang="en-US" altLang="zh-CN" sz="2100">
              <a:latin typeface="Times New Roman" panose="02020603050405020304" charset="0"/>
              <a:cs typeface="Times New Roman" panose="02020603050405020304" charset="0"/>
            </a:endParaRPr>
          </a:p>
          <a:p>
            <a:pPr indent="349250" fontAlgn="auto">
              <a:lnSpc>
                <a:spcPct val="100000"/>
              </a:lnSpc>
            </a:pPr>
            <a:r>
              <a:rPr lang="en-US" altLang="zh-CN" sz="2100">
                <a:latin typeface="Times New Roman" panose="02020603050405020304" charset="0"/>
                <a:cs typeface="Times New Roman" panose="02020603050405020304" charset="0"/>
              </a:rPr>
              <a:t>Cao says an experienced worker can make six nozzles an hour from mosquito mouthparts at a cost of less than a dollar each, making the process easy to </a:t>
            </a:r>
            <a:r>
              <a:rPr lang="en-US" altLang="zh-CN" sz="2100" u="sng">
                <a:latin typeface="Times New Roman" panose="02020603050405020304" charset="0"/>
                <a:cs typeface="Times New Roman" panose="02020603050405020304" charset="0"/>
              </a:rPr>
              <a:t>scale up</a:t>
            </a:r>
            <a:r>
              <a:rPr lang="en-US" altLang="zh-CN" sz="2100">
                <a:latin typeface="Times New Roman" panose="02020603050405020304" charset="0"/>
                <a:cs typeface="Times New Roman" panose="02020603050405020304" charset="0"/>
              </a:rPr>
              <a:t>. The natural nozzles can be fitted to existing 3D printers and are relatively long-lasting: after two weeks, around 30 per cent of them begin to fail, but they can be stored frozen for up to a year.</a:t>
            </a:r>
            <a:endParaRPr lang="en-US" altLang="zh-CN" sz="2100">
              <a:latin typeface="Times New Roman" panose="02020603050405020304" charset="0"/>
              <a:cs typeface="Times New Roman" panose="02020603050405020304" charset="0"/>
            </a:endParaRPr>
          </a:p>
          <a:p>
            <a:pPr indent="349250" fontAlgn="auto">
              <a:lnSpc>
                <a:spcPct val="100000"/>
              </a:lnSpc>
            </a:pPr>
            <a:r>
              <a:rPr lang="en-US" altLang="zh-CN" sz="2100">
                <a:latin typeface="Times New Roman" panose="02020603050405020304" charset="0"/>
                <a:cs typeface="Times New Roman" panose="02020603050405020304" charset="0"/>
              </a:rPr>
              <a:t>The team tested the technique using a bio-ink called Pluronic F-127, which can build scaffolds for biological tissues including blood vessels – a potential method for creating replacement organs.</a:t>
            </a:r>
            <a:endParaRPr lang="en-US" altLang="zh-CN" sz="2100">
              <a:latin typeface="Times New Roman" panose="02020603050405020304" charset="0"/>
              <a:cs typeface="Times New Roman" panose="02020603050405020304" charset="0"/>
            </a:endParaRPr>
          </a:p>
          <a:p>
            <a:pPr indent="349250" fontAlgn="auto">
              <a:lnSpc>
                <a:spcPct val="100000"/>
              </a:lnSpc>
            </a:pPr>
            <a:r>
              <a:rPr lang="en-US" altLang="zh-CN" sz="2100">
                <a:latin typeface="Times New Roman" panose="02020603050405020304" charset="0"/>
                <a:cs typeface="Times New Roman" panose="02020603050405020304" charset="0"/>
              </a:rPr>
              <a:t>Christian Griffiths at Swansea University, UK, says this is another example of human engineers struggling to match the tools developed by nature.</a:t>
            </a:r>
            <a:endParaRPr lang="en-US" altLang="zh-CN" sz="2100">
              <a:latin typeface="Times New Roman" panose="02020603050405020304" charset="0"/>
              <a:cs typeface="Times New Roman" panose="02020603050405020304" charset="0"/>
            </a:endParaRPr>
          </a:p>
          <a:p>
            <a:pPr indent="349250" fontAlgn="auto">
              <a:lnSpc>
                <a:spcPct val="100000"/>
              </a:lnSpc>
            </a:pPr>
            <a:r>
              <a:rPr lang="en-US" altLang="zh-CN" sz="2100">
                <a:latin typeface="Times New Roman" panose="02020603050405020304" charset="0"/>
                <a:cs typeface="Times New Roman" panose="02020603050405020304" charset="0"/>
              </a:rPr>
              <a:t>“You’ve got a couple of million years of mosquito evolution: we’re trying to catch up with that,” he says. </a:t>
            </a:r>
            <a:endParaRPr lang="en-US" altLang="zh-CN" sz="21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Guardian</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October 18, 2025 P19)</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303780" y="687070"/>
            <a:ext cx="8208010" cy="1886585"/>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1. What does Cao’s question “Why make it ourselves?” imply?</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Natural solutions can be efficient and cost-effective.</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Human-made tools are always superior.</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Mosquito evolution is unnecessary.</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3D printing technology is too expensive.</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303780" y="2971165"/>
            <a:ext cx="8208010" cy="1476375"/>
          </a:xfrm>
          <a:prstGeom prst="rect">
            <a:avLst/>
          </a:prstGeom>
          <a:solidFill>
            <a:schemeClr val="bg2"/>
          </a:solidFill>
          <a:ln w="34925" cmpd="sng">
            <a:noFill/>
            <a:prstDash val="sysDash"/>
          </a:ln>
        </p:spPr>
        <p:txBody>
          <a:bodyPr wrap="square">
            <a:spAutoFit/>
          </a:bodyPr>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2.The phrase “scale up” in the paragrah 4 most likely means ________.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A. Increase production      		B. Measure precisely</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C. Improve quality            		D. Lower cost</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6" name="图片 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61565" y="5017770"/>
            <a:ext cx="379466" cy="396000"/>
          </a:xfrm>
          <a:prstGeom prst="rect">
            <a:avLst/>
          </a:prstGeom>
        </p:spPr>
      </p:pic>
      <p:pic>
        <p:nvPicPr>
          <p:cNvPr id="8" name="图片 7"/>
          <p:cNvPicPr>
            <a:picLocks noChangeAspect="1"/>
          </p:cNvPicPr>
          <p:nvPr>
            <p:custDataLst>
              <p:tags r:id="rId5"/>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03780" y="1111885"/>
            <a:ext cx="379466" cy="396000"/>
          </a:xfrm>
          <a:prstGeom prst="rect">
            <a:avLst/>
          </a:prstGeom>
        </p:spPr>
      </p:pic>
      <p:sp>
        <p:nvSpPr>
          <p:cNvPr id="13" name="矩形 12"/>
          <p:cNvSpPr/>
          <p:nvPr>
            <p:custDataLst>
              <p:tags r:id="rId6"/>
            </p:custDataLst>
          </p:nvPr>
        </p:nvSpPr>
        <p:spPr>
          <a:xfrm>
            <a:off x="2303780" y="4756785"/>
            <a:ext cx="8208010" cy="1886585"/>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 Which of the following is the best title for the text?</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The Evolution of Mosquitoes and Human Technology</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How to Build Replacement Organs with 3D Printers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Using Mosquito Mouthparts to Improve 3D Printing</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The Challenges of Manufacturing Fine Structures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7"/>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03780" y="3579495"/>
            <a:ext cx="379466" cy="396000"/>
          </a:xfrm>
          <a:prstGeom prst="rect">
            <a:avLst/>
          </a:prstGeom>
        </p:spPr>
      </p:pic>
      <p:sp>
        <p:nvSpPr>
          <p:cNvPr id="15" name="文本框 16"/>
          <p:cNvSpPr txBox="1"/>
          <p:nvPr>
            <p:custDataLst>
              <p:tags r:id="rId8"/>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9"/>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03780" y="5910580"/>
            <a:ext cx="379466" cy="396000"/>
          </a:xfrm>
          <a:prstGeom prst="rect">
            <a:avLst/>
          </a:prstGeom>
        </p:spPr>
      </p:pic>
      <p:sp>
        <p:nvSpPr>
          <p:cNvPr id="2" name="文本框 1"/>
          <p:cNvSpPr txBox="1"/>
          <p:nvPr>
            <p:custDataLst>
              <p:tags r:id="rId10"/>
            </p:custDataLst>
          </p:nvPr>
        </p:nvSpPr>
        <p:spPr>
          <a:xfrm>
            <a:off x="568325" y="3429000"/>
            <a:ext cx="1551940" cy="440055"/>
          </a:xfrm>
          <a:prstGeom prst="rect">
            <a:avLst/>
          </a:prstGeom>
          <a:solidFill>
            <a:srgbClr val="0070C0"/>
          </a:solidFill>
        </p:spPr>
        <p:txBody>
          <a:bodyPr wrap="square" rtlCol="0" anchor="t">
            <a:noAutofit/>
          </a:bodyPr>
          <a:p>
            <a:pPr lvl="0" algn="ctr">
              <a:buClrTx/>
              <a:buSzTx/>
              <a:buFontTx/>
            </a:pPr>
            <a:r>
              <a:rPr kumimoji="1" lang="en-US" altLang="zh-CN" b="1" dirty="0">
                <a:solidFill>
                  <a:schemeClr val="lt1"/>
                </a:solidFill>
                <a:sym typeface="+mn-ea"/>
              </a:rPr>
              <a:t>VOCABULARY</a:t>
            </a:r>
            <a:endParaRPr kumimoji="1" lang="en-US" altLang="zh-CN" b="1" dirty="0">
              <a:solidFill>
                <a:schemeClr val="lt1"/>
              </a:solidFill>
              <a:sym typeface="+mn-ea"/>
            </a:endParaRPr>
          </a:p>
        </p:txBody>
      </p:sp>
      <p:sp>
        <p:nvSpPr>
          <p:cNvPr id="17" name="文本框 16"/>
          <p:cNvSpPr txBox="1"/>
          <p:nvPr>
            <p:custDataLst>
              <p:tags r:id="rId11"/>
            </p:custDataLst>
          </p:nvPr>
        </p:nvSpPr>
        <p:spPr>
          <a:xfrm>
            <a:off x="568325" y="1410970"/>
            <a:ext cx="1551940" cy="439420"/>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INFERENCE</a:t>
            </a:r>
            <a:endParaRPr kumimoji="1" lang="en-US" altLang="zh-CN" sz="2200" b="1" dirty="0">
              <a:solidFill>
                <a:schemeClr val="lt1"/>
              </a:solidFill>
              <a:sym typeface="+mn-ea"/>
            </a:endParaRPr>
          </a:p>
        </p:txBody>
      </p:sp>
      <p:sp>
        <p:nvSpPr>
          <p:cNvPr id="18" name="文本框 17"/>
          <p:cNvSpPr txBox="1"/>
          <p:nvPr>
            <p:custDataLst>
              <p:tags r:id="rId12"/>
            </p:custDataLst>
          </p:nvPr>
        </p:nvSpPr>
        <p:spPr>
          <a:xfrm>
            <a:off x="567690" y="5589905"/>
            <a:ext cx="1552575" cy="429895"/>
          </a:xfrm>
          <a:prstGeom prst="rect">
            <a:avLst/>
          </a:prstGeom>
          <a:solidFill>
            <a:srgbClr val="0070C0"/>
          </a:solidFill>
        </p:spPr>
        <p:txBody>
          <a:bodyPr wrap="square" rtlCol="0" anchor="t">
            <a:spAutoFit/>
          </a:bodyPr>
          <a:p>
            <a:pPr lvl="0" algn="ctr">
              <a:buClrTx/>
              <a:buSzTx/>
              <a:buFontTx/>
            </a:pPr>
            <a:r>
              <a:rPr kumimoji="1" lang="en-US" altLang="zh-CN" sz="2200" b="1" dirty="0">
                <a:solidFill>
                  <a:schemeClr val="lt1"/>
                </a:solidFill>
                <a:sym typeface="+mn-ea"/>
              </a:rPr>
              <a:t>GIST</a:t>
            </a:r>
            <a:endParaRPr kumimoji="1" lang="en-US" altLang="zh-CN" sz="22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November 16th</a:t>
            </a:r>
            <a:r>
              <a:t>-</a:t>
            </a:r>
            <a:r>
              <a:rPr lang="en-US"/>
              <a:t>30th</a:t>
            </a:r>
            <a:r>
              <a:t>, 202</a:t>
            </a:r>
            <a:r>
              <a:rPr lang="en-US"/>
              <a:t>5</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1904980"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manufacture</a:t>
            </a:r>
            <a:r>
              <a:rPr lang="en-US" altLang="zh-CN" sz="2800">
                <a:latin typeface="Times New Roman" panose="02020603050405020304" charset="0"/>
                <a:ea typeface="华文中宋" panose="02010600040101010101" charset="-122"/>
                <a:cs typeface="Times New Roman" panose="02020603050405020304" charset="0"/>
                <a:sym typeface="+mn-ea"/>
              </a:rPr>
              <a:t>: to make goods in large quantities, using machinery</a:t>
            </a:r>
            <a:r>
              <a:rPr lang="zh-CN" altLang="en-US" sz="2800">
                <a:latin typeface="Times New Roman" panose="02020603050405020304" charset="0"/>
                <a:ea typeface="华文中宋" panose="02010600040101010101" charset="-122"/>
                <a:cs typeface="Times New Roman" panose="02020603050405020304" charset="0"/>
                <a:sym typeface="+mn-ea"/>
              </a:rPr>
              <a:t>（用机器）大量生产，成批制造</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They manufacture the class of plastics known as thermoplastic materials.                                                          </a:t>
            </a:r>
            <a:r>
              <a:rPr lang="zh-CN" altLang="en-US" sz="2800">
                <a:latin typeface="Times New Roman" panose="02020603050405020304" charset="0"/>
                <a:ea typeface="华文中宋" panose="02010600040101010101" charset="-122"/>
                <a:cs typeface="Times New Roman" panose="02020603050405020304" charset="0"/>
              </a:rPr>
              <a:t>他们生产被称为热塑材料的塑料类制品。</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3200">
                <a:solidFill>
                  <a:srgbClr val="0000FF"/>
                </a:solidFill>
                <a:latin typeface="Times New Roman" panose="02020603050405020304" charset="0"/>
                <a:cs typeface="Times New Roman" panose="02020603050405020304" charset="0"/>
              </a:rPr>
              <a:t>stiff</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firm and difficult to bend or move</a:t>
            </a:r>
            <a:r>
              <a:rPr lang="zh-CN" altLang="en-US" sz="2800">
                <a:latin typeface="Times New Roman" panose="02020603050405020304" charset="0"/>
                <a:ea typeface="华文中宋" panose="02010600040101010101" charset="-122"/>
                <a:cs typeface="Times New Roman" panose="02020603050405020304" charset="0"/>
              </a:rPr>
              <a:t>不易弯曲的；硬的；挺的</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windows were stiff and she couldn’t get them open.</a:t>
            </a:r>
            <a:endParaRPr lang="zh-CN" altLang="en-US"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窗户紧，她开不了。</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904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81960"/>
            <a:ext cx="979741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He works for a company that manufactures car parts.</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9335"/>
            <a:ext cx="968438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His clothes were stiff with dried mud.</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62530"/>
            <a:ext cx="7343140" cy="521970"/>
          </a:xfrm>
          <a:prstGeom prst="rect">
            <a:avLst/>
          </a:prstGeom>
          <a:noFill/>
        </p:spPr>
        <p:txBody>
          <a:bodyPr wrap="square" rtlCol="0" anchor="t">
            <a:spAutoFit/>
          </a:bodyPr>
          <a:lstStyle/>
          <a:p>
            <a:r>
              <a:rPr lang="zh-CN" altLang="en-US" sz="2800">
                <a:ea typeface="华文中宋" panose="02010600040101010101" charset="-122"/>
              </a:rPr>
              <a:t>他在一家生产汽车部件的公司工作。</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451225"/>
            <a:ext cx="7767320" cy="196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14795"/>
            <a:ext cx="5527675" cy="4572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6575"/>
            <a:ext cx="6123305" cy="521970"/>
          </a:xfrm>
          <a:prstGeom prst="rect">
            <a:avLst/>
          </a:prstGeom>
          <a:noFill/>
        </p:spPr>
        <p:txBody>
          <a:bodyPr wrap="square" rtlCol="0" anchor="t">
            <a:spAutoFit/>
          </a:bodyPr>
          <a:p>
            <a:r>
              <a:rPr lang="zh-CN" altLang="en-US" sz="2800">
                <a:ea typeface="华文中宋" panose="02010600040101010101" charset="-122"/>
              </a:rPr>
              <a:t>他的衣服上的泥干了，硬邦邦的。</a:t>
            </a:r>
            <a:endParaRPr lang="zh-CN" altLang="en-US" sz="2800">
              <a:ea typeface="华文中宋" panose="02010600040101010101" charset="-122"/>
            </a:endParaRPr>
          </a:p>
        </p:txBody>
      </p:sp>
      <p:sp>
        <p:nvSpPr>
          <p:cNvPr id="2" name="文本框 1"/>
          <p:cNvSpPr txBox="1"/>
          <p:nvPr>
            <p:custDataLst>
              <p:tags r:id="rId8"/>
            </p:custDataLst>
          </p:nvPr>
        </p:nvSpPr>
        <p:spPr>
          <a:xfrm>
            <a:off x="269875" y="55937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1048602">
                                            <p:txEl>
                                              <p:pRg st="7" end="7"/>
                                            </p:txEl>
                                          </p:spTgt>
                                        </p:tgtEl>
                                        <p:attrNameLst>
                                          <p:attrName>style.visibility</p:attrName>
                                        </p:attrNameLst>
                                      </p:cBhvr>
                                      <p:to>
                                        <p:strVal val="visible"/>
                                      </p:to>
                                    </p:set>
                                    <p:animEffect transition="in" filter="wipe(down)">
                                      <p:cBhvr>
                                        <p:cTn id="32" dur="500"/>
                                        <p:tgtEl>
                                          <p:spTgt spid="104860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par>
                                <p:cTn id="38" presetID="22" presetClass="entr" presetSubtype="4" fill="hold" nodeType="withEffect">
                                  <p:stCondLst>
                                    <p:cond delay="0"/>
                                  </p:stCondLst>
                                  <p:childTnLst>
                                    <p:set>
                                      <p:cBhvr>
                                        <p:cTn id="39" dur="1" fill="hold">
                                          <p:stCondLst>
                                            <p:cond delay="0"/>
                                          </p:stCondLst>
                                        </p:cTn>
                                        <p:tgtEl>
                                          <p:spTgt spid="3145729"/>
                                        </p:tgtEl>
                                        <p:attrNameLst>
                                          <p:attrName>style.visibility</p:attrName>
                                        </p:attrNameLst>
                                      </p:cBhvr>
                                      <p:to>
                                        <p:strVal val="visible"/>
                                      </p:to>
                                    </p:set>
                                    <p:animEffect transition="in" filter="wipe(down)">
                                      <p:cBhvr>
                                        <p:cTn id="40" dur="500"/>
                                        <p:tgtEl>
                                          <p:spTgt spid="314572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linds(horizontal)">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048607"/>
                                        </p:tgtEl>
                                        <p:attrNameLst>
                                          <p:attrName>style.visibility</p:attrName>
                                        </p:attrNameLst>
                                      </p:cBhvr>
                                      <p:to>
                                        <p:strVal val="visible"/>
                                      </p:to>
                                    </p:set>
                                    <p:animEffect transition="in" filter="blinds(horizontal)">
                                      <p:cBhvr>
                                        <p:cTn id="48"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76161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8935" y="876935"/>
            <a:ext cx="11473815" cy="1583055"/>
          </a:xfrm>
          <a:prstGeom prst="rect">
            <a:avLst/>
          </a:prstGeom>
          <a:noFill/>
        </p:spPr>
        <p:txBody>
          <a:bodyPr wrap="square">
            <a:noAutofit/>
          </a:bodyPr>
          <a:lstStyle/>
          <a:p>
            <a:pPr algn="l"/>
            <a:r>
              <a:rPr lang="en-US" altLang="zh-CN" sz="2300">
                <a:latin typeface="Times New Roman" panose="02020603050405020304" charset="0"/>
                <a:cs typeface="Times New Roman" panose="02020603050405020304" charset="0"/>
                <a:sym typeface="+mn-ea"/>
              </a:rPr>
              <a:t>The researchers tasked graduate student Justin Puma with finding a natural organ that could handle the task, considering everything from scorpion stingers to snake fangs. They eventually found that a mosquito proboscis – in particular, the stiffer version found in female Egyptian mosquitoes (Aedes aegypti) – allowed them to print structures as thin as 20 micrometres across. </a:t>
            </a:r>
            <a:endParaRPr lang="en-US" altLang="zh-CN" sz="2300">
              <a:latin typeface="Times New Roman" panose="02020603050405020304" charset="0"/>
              <a:cs typeface="Times New Roman" panose="02020603050405020304" charset="0"/>
              <a:sym typeface="+mn-ea"/>
            </a:endParaRPr>
          </a:p>
          <a:p>
            <a:pPr algn="l"/>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68935" y="2377440"/>
            <a:ext cx="11347450" cy="1202690"/>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研究人员让研究生贾斯汀</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普马寻找一种能够完成这项任务的天然器官，从蝎子的毒刺到蛇的毒牙，各种器官都考虑在内。最终他们发现，蚊子的口针</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尤其是雌性埃及伊蚊那种更硬的口针</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能够让他们打印出薄至</a:t>
            </a:r>
            <a:r>
              <a:rPr lang="en-US" altLang="zh-CN" sz="2200">
                <a:latin typeface="Times New Roman" panose="02020603050405020304" charset="0"/>
                <a:ea typeface="华文中宋" panose="02010600040101010101" charset="-122"/>
                <a:cs typeface="Times New Roman" panose="02020603050405020304" charset="0"/>
              </a:rPr>
              <a:t> 20 </a:t>
            </a:r>
            <a:r>
              <a:rPr lang="zh-CN" altLang="en-US" sz="2200">
                <a:latin typeface="Times New Roman" panose="02020603050405020304" charset="0"/>
                <a:ea typeface="华文中宋" panose="02010600040101010101" charset="-122"/>
                <a:cs typeface="Times New Roman" panose="02020603050405020304" charset="0"/>
              </a:rPr>
              <a:t>微米的结构。</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941445"/>
            <a:ext cx="11588115" cy="226123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8935" y="4046220"/>
            <a:ext cx="11153140" cy="1246505"/>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The team tested the technique using a bio-ink called Pluronic F-127, which can build scaffolds for biological tissues including blood vessels – a potential method for creating replacement organs.</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68935" y="5264150"/>
            <a:ext cx="11180445" cy="825500"/>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该团队使用一种名为</a:t>
            </a:r>
            <a:r>
              <a:rPr lang="en-US" altLang="zh-CN" sz="2200">
                <a:latin typeface="Times New Roman" panose="02020603050405020304" charset="0"/>
                <a:ea typeface="华文中宋" panose="02010600040101010101" charset="-122"/>
                <a:cs typeface="Times New Roman" panose="02020603050405020304" charset="0"/>
              </a:rPr>
              <a:t> Pluronic F-127 </a:t>
            </a:r>
            <a:r>
              <a:rPr lang="zh-CN" altLang="en-US" sz="2200">
                <a:latin typeface="Times New Roman" panose="02020603050405020304" charset="0"/>
                <a:ea typeface="华文中宋" panose="02010600040101010101" charset="-122"/>
                <a:cs typeface="Times New Roman" panose="02020603050405020304" charset="0"/>
              </a:rPr>
              <a:t>的生物墨水测试了该技术，这种生物墨水能够构建包括血管在内的生物组织支架</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这是一种制造替代器官的潜在方法。</a:t>
            </a:r>
            <a:endParaRPr lang="zh-CN" altLang="en-US" sz="22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11</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18</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71120" y="528320"/>
            <a:ext cx="12120880" cy="6213475"/>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350">
                <a:latin typeface="Times New Roman" panose="02020603050405020304" charset="0"/>
                <a:cs typeface="Times New Roman" panose="02020603050405020304" charset="0"/>
              </a:rPr>
              <a:t>     </a:t>
            </a:r>
            <a:r>
              <a:rPr lang="en-US" altLang="zh-CN" sz="2600">
                <a:latin typeface="Times New Roman" panose="02020603050405020304" charset="0"/>
                <a:cs typeface="Times New Roman" panose="02020603050405020304" charset="0"/>
              </a:rPr>
              <a:t>A rocket owned by the Amazon founder Jeff Bezos has successfully launched from Florida on its first flight for ___________________. It was carrying 2 NASA satellites __________ Mars, where they’ll collect information about its ________. Andrew Ochang reports.</a:t>
            </a:r>
            <a:endParaRPr lang="en-US" altLang="zh-CN" sz="26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600">
                <a:latin typeface="Times New Roman" panose="02020603050405020304" charset="0"/>
                <a:cs typeface="Times New Roman" panose="02020603050405020304" charset="0"/>
              </a:rPr>
              <a:t>     That was the moment the new Glenn rocket, as it’s called, set off. The launch had been _________ for days because of bad weather both on Earth and in space, but on Thursday it was go time. The launch also represented a major ______________ for Blue Origin. The booster rocket </a:t>
            </a:r>
            <a:r>
              <a:rPr lang="en-US" altLang="zh-CN" sz="2600">
                <a:solidFill>
                  <a:srgbClr val="0000FF"/>
                </a:solidFill>
                <a:latin typeface="Times New Roman" panose="02020603050405020304" charset="0"/>
                <a:ea typeface="+mn-ea"/>
                <a:cs typeface="Times New Roman" panose="02020603050405020304" charset="0"/>
              </a:rPr>
              <a:t>touch</a:t>
            </a:r>
            <a:r>
              <a:rPr lang="en-US" altLang="zh-CN" sz="2600">
                <a:latin typeface="Times New Roman" panose="02020603050405020304" charset="0"/>
                <a:cs typeface="Times New Roman" panose="02020603050405020304" charset="0"/>
              </a:rPr>
              <a:t>ed </a:t>
            </a:r>
            <a:r>
              <a:rPr lang="en-US" altLang="zh-CN" sz="2600">
                <a:solidFill>
                  <a:srgbClr val="0000FF"/>
                </a:solidFill>
                <a:latin typeface="Times New Roman" panose="02020603050405020304" charset="0"/>
                <a:ea typeface="+mn-ea"/>
                <a:cs typeface="Times New Roman" panose="02020603050405020304" charset="0"/>
              </a:rPr>
              <a:t>down </a:t>
            </a:r>
            <a:r>
              <a:rPr lang="en-US" altLang="zh-CN" sz="2600">
                <a:latin typeface="Times New Roman" panose="02020603050405020304" charset="0"/>
                <a:cs typeface="Times New Roman" panose="02020603050405020304" charset="0"/>
              </a:rPr>
              <a:t>safely in the Atlantic, allowing it to be used again. That also got ____________ from the Blue Origin team and apart on the back from the rival SpaceX. Owned by Elon Musk, it’s the only other company to have managed such a feat.</a:t>
            </a:r>
            <a:endParaRPr lang="en-US" altLang="zh-CN" sz="26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600">
                <a:latin typeface="Times New Roman" panose="02020603050405020304" charset="0"/>
                <a:cs typeface="Times New Roman" panose="02020603050405020304" charset="0"/>
              </a:rPr>
              <a:t>     The US has announced ____________ with Argentina, Guatemala, El Salvador, and Ecuador. The 4 South and Central American countries have agreed to open their ________ to US products ________________ </a:t>
            </a:r>
            <a:r>
              <a:rPr lang="en-US" altLang="zh-CN" sz="2600">
                <a:solidFill>
                  <a:srgbClr val="0000FF"/>
                </a:solidFill>
                <a:latin typeface="Times New Roman" panose="02020603050405020304" charset="0"/>
                <a:ea typeface="+mn-ea"/>
                <a:cs typeface="Times New Roman" panose="02020603050405020304" charset="0"/>
              </a:rPr>
              <a:t>tariff </a:t>
            </a:r>
            <a:r>
              <a:rPr lang="en-US" altLang="zh-CN" sz="2600">
                <a:latin typeface="Times New Roman" panose="02020603050405020304" charset="0"/>
                <a:cs typeface="Times New Roman" panose="02020603050405020304" charset="0"/>
              </a:rPr>
              <a:t>relief on some food items and other imports. The nations have welcomed the deals, which are expected to _________________ of coffee, cocoa, and bananas in the U.S.</a:t>
            </a:r>
            <a:endParaRPr lang="en-US" altLang="zh-CN" sz="26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pic>
        <p:nvPicPr>
          <p:cNvPr id="2" name="BBC.11.18.2025">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383645" y="6123305"/>
            <a:ext cx="619125" cy="619125"/>
          </a:xfrm>
          <a:prstGeom prst="rect">
            <a:avLst/>
          </a:prstGeom>
        </p:spPr>
      </p:pic>
      <p:sp>
        <p:nvSpPr>
          <p:cNvPr id="3" name="文本框 2"/>
          <p:cNvSpPr txBox="1"/>
          <p:nvPr/>
        </p:nvSpPr>
        <p:spPr>
          <a:xfrm>
            <a:off x="4083685" y="955040"/>
            <a:ext cx="261747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a paying customer</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4" name="文本框 13"/>
          <p:cNvSpPr txBox="1"/>
          <p:nvPr/>
        </p:nvSpPr>
        <p:spPr>
          <a:xfrm>
            <a:off x="8613775" y="1363980"/>
            <a:ext cx="1348740"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climate</a:t>
            </a:r>
            <a:endParaRPr lang="en-US" altLang="zh-CN" sz="2600" b="1">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678180" y="3728085"/>
            <a:ext cx="259715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wild cheers</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2352040" y="5294630"/>
            <a:ext cx="377634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in exchange for</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10849610" y="4933315"/>
            <a:ext cx="149288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borders </a:t>
            </a:r>
            <a:endParaRPr kumimoji="0" lang="en-US"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7863840" y="5761990"/>
            <a:ext cx="284861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lower the prices</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1" name="文本框 20"/>
          <p:cNvSpPr txBox="1"/>
          <p:nvPr/>
        </p:nvSpPr>
        <p:spPr>
          <a:xfrm>
            <a:off x="3900805" y="4511040"/>
            <a:ext cx="190246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trade deals</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2" name="文本框 21"/>
          <p:cNvSpPr txBox="1"/>
          <p:nvPr/>
        </p:nvSpPr>
        <p:spPr>
          <a:xfrm>
            <a:off x="6955155" y="2962275"/>
            <a:ext cx="240792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step forward</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452755" y="2540000"/>
            <a:ext cx="141922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delayed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578485" y="1303655"/>
            <a:ext cx="161036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bound for</a:t>
            </a:r>
            <a:endParaRPr lang="en-US" altLang="zh-CN" sz="26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2"/>
                </p:tgtEl>
              </p:cMediaNode>
            </p:audio>
          </p:childTnLst>
        </p:cTn>
      </p:par>
    </p:tnLst>
    <p:bldLst>
      <p:bldP spid="3" grpId="0" bldLvl="0" animBg="1"/>
      <p:bldP spid="14"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touch down</a:t>
            </a:r>
            <a:r>
              <a:rPr lang="en-US" altLang="zh-CN" sz="2800">
                <a:latin typeface="Times New Roman" panose="02020603050405020304" charset="0"/>
                <a:ea typeface="华文中宋" panose="02010600040101010101" charset="-122"/>
                <a:cs typeface="Times New Roman" panose="02020603050405020304" charset="0"/>
                <a:sym typeface="+mn-ea"/>
              </a:rPr>
              <a:t>: to make contact with the ground, typically in a controlled manner, such as an aircraft landing    </a:t>
            </a:r>
            <a:r>
              <a:rPr lang="zh-CN" altLang="en-US" sz="2800">
                <a:latin typeface="Times New Roman" panose="02020603050405020304" charset="0"/>
                <a:ea typeface="华文中宋" panose="02010600040101010101" charset="-122"/>
                <a:cs typeface="Times New Roman" panose="02020603050405020304" charset="0"/>
                <a:sym typeface="+mn-ea"/>
              </a:rPr>
              <a:t>（飞机）着陆，（物体）触地</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After a long flight, the pilot finally touched down on the runway.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经过长时间的飞行，飞行员终于在跑道上着陆。</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tariff</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a tax that a government charges on goods coming into or sometimes going out of a country      </a:t>
            </a:r>
            <a:r>
              <a:rPr lang="zh-CN" sz="2800">
                <a:latin typeface="Times New Roman" panose="02020603050405020304" charset="0"/>
                <a:ea typeface="华文中宋" panose="02010600040101010101" charset="-122"/>
                <a:cs typeface="Times New Roman" panose="02020603050405020304" charset="0"/>
              </a:rPr>
              <a:t>关税</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They are protesting against the high tariffs on agricultural products.     </a:t>
            </a:r>
            <a:r>
              <a:rPr lang="zh-CN" altLang="en-US" sz="2800">
                <a:latin typeface="华文中宋" panose="02010600040101010101" charset="-122"/>
                <a:ea typeface="华文中宋" panose="02010600040101010101" charset="-122"/>
                <a:cs typeface="华文中宋" panose="02010600040101010101" charset="-122"/>
              </a:rPr>
              <a:t>他们正在抗议对农产品征收的高关税。</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3096895"/>
            <a:ext cx="834453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plane touched down safely at the airport.</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16535" y="6278245"/>
            <a:ext cx="1089088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government has imposed a 10% tariff on imported cars.</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456180" y="2559685"/>
            <a:ext cx="3562985" cy="521970"/>
          </a:xfrm>
          <a:prstGeom prst="rect">
            <a:avLst/>
          </a:prstGeom>
          <a:noFill/>
        </p:spPr>
        <p:txBody>
          <a:bodyPr wrap="square" rtlCol="0" anchor="t">
            <a:spAutoFit/>
          </a:bodyPr>
          <a:lstStyle/>
          <a:p>
            <a:r>
              <a:rPr lang="zh-CN" altLang="en-US" sz="2800">
                <a:ea typeface="华文中宋" panose="02010600040101010101" charset="-122"/>
              </a:rPr>
              <a:t>飞机在机场安全着陆。</a:t>
            </a:r>
            <a:endParaRPr lang="zh-CN" altLang="en-US" sz="2800">
              <a:ea typeface="华文中宋" panose="02010600040101010101" charset="-122"/>
            </a:endParaRPr>
          </a:p>
        </p:txBody>
      </p:sp>
      <p:cxnSp>
        <p:nvCxnSpPr>
          <p:cNvPr id="3145728" name="直接连接符 8"/>
          <p:cNvCxnSpPr/>
          <p:nvPr/>
        </p:nvCxnSpPr>
        <p:spPr>
          <a:xfrm>
            <a:off x="220980" y="3555365"/>
            <a:ext cx="8300720" cy="69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295910" y="6724015"/>
            <a:ext cx="10881360" cy="158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822950"/>
            <a:ext cx="8297545" cy="521970"/>
          </a:xfrm>
          <a:prstGeom prst="rect">
            <a:avLst/>
          </a:prstGeom>
          <a:noFill/>
        </p:spPr>
        <p:txBody>
          <a:bodyPr wrap="square" rtlCol="0" anchor="t">
            <a:spAutoFit/>
          </a:bodyPr>
          <a:p>
            <a:r>
              <a:rPr lang="zh-CN" altLang="en-US" sz="2800">
                <a:ea typeface="华文中宋" panose="02010600040101010101" charset="-122"/>
              </a:rPr>
              <a:t>政府对进口汽车征收了</a:t>
            </a:r>
            <a:r>
              <a:rPr lang="en-US" altLang="zh-CN" sz="2800">
                <a:ea typeface="华文中宋" panose="02010600040101010101" charset="-122"/>
              </a:rPr>
              <a:t>10%</a:t>
            </a:r>
            <a:r>
              <a:rPr lang="zh-CN" altLang="en-US" sz="2800">
                <a:ea typeface="华文中宋" panose="02010600040101010101" charset="-122"/>
              </a:rPr>
              <a:t>的关税。</a:t>
            </a:r>
            <a:endParaRPr lang="zh-CN" altLang="en-US" sz="2800">
              <a:ea typeface="华文中宋" panose="02010600040101010101" charset="-122"/>
            </a:endParaRPr>
          </a:p>
        </p:txBody>
      </p:sp>
      <p:sp>
        <p:nvSpPr>
          <p:cNvPr id="5" name="文本框 1"/>
          <p:cNvSpPr txBox="1"/>
          <p:nvPr>
            <p:custDataLst>
              <p:tags r:id="rId1"/>
            </p:custDataLst>
          </p:nvPr>
        </p:nvSpPr>
        <p:spPr>
          <a:xfrm>
            <a:off x="135255" y="2567305"/>
            <a:ext cx="19850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822950"/>
            <a:ext cx="20104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762635"/>
            <a:ext cx="11751310" cy="318325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0845" y="889000"/>
            <a:ext cx="11502390" cy="1861185"/>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That was the moment the new Glenn rocket, as it’s called, set off. The launch had been delayed for days because of bad weather both on Earth and in space, but on Thursday it was go time. The launch also represented a major step forward for Blue Origin. The booster rocket touched down safely in the Atlantic, allowing it to be used again.</a:t>
            </a:r>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nvSpPr>
        <p:spPr>
          <a:xfrm>
            <a:off x="392430" y="2716530"/>
            <a:ext cx="11470640" cy="1060450"/>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名为“新格伦”的火箭在那一刻启程。由于地球与太空的双重恶劣天气，这次发射已推迟数日，直至周四终于顺利升空。此次发射标志着蓝色起源公司实现重大突破</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助推火箭在大西洋安全着陆，为后续重复使用奠定基础。</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20345" y="4186555"/>
            <a:ext cx="11751310" cy="250571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4295140"/>
            <a:ext cx="11603355" cy="1506855"/>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The 4 South and Central American countries have agreed to open their borders to US products in exchange for tariff relief on some food items and other imports. The nations have welcomed the deals, which are expected to lower the prices of coffee, cocoa, and bananas in the U.S.</a:t>
            </a:r>
            <a:endParaRPr lang="en-US" altLang="zh-CN" sz="2300">
              <a:latin typeface="Times New Roman" panose="02020603050405020304" charset="0"/>
              <a:cs typeface="Times New Roman" panose="02020603050405020304" charset="0"/>
              <a:sym typeface="+mn-ea"/>
            </a:endParaRPr>
          </a:p>
        </p:txBody>
      </p:sp>
      <p:sp>
        <p:nvSpPr>
          <p:cNvPr id="14" name="文本框 13"/>
          <p:cNvSpPr txBox="1"/>
          <p:nvPr/>
        </p:nvSpPr>
        <p:spPr>
          <a:xfrm>
            <a:off x="418465" y="5763260"/>
            <a:ext cx="11494135"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四个中南美国家同意对美国商品开放边境，以换取部分食品及其他进口产品获得关税减免。这些国家对该协议表示欢迎，预计此举将降低美国市场的咖啡、可可和香蕉价格。</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93802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How TikTok came to rival eBay as a global online shopping destination</a:t>
            </a:r>
            <a:endParaRPr lang="en-US" altLang="zh-CN" sz="3000" b="1">
              <a:latin typeface="Times New Roman" panose="02020603050405020304" charset="0"/>
              <a:cs typeface="Times New Roman" panose="02020603050405020304" charset="0"/>
            </a:endParaRPr>
          </a:p>
          <a:p>
            <a:pPr algn="ctr"/>
            <a:r>
              <a:rPr lang="en-US" altLang="zh-CN" sz="3000" b="1">
                <a:solidFill>
                  <a:srgbClr val="ED7D31"/>
                </a:solidFill>
                <a:latin typeface="微软雅黑" panose="020B0503020204020204" charset="-122"/>
                <a:ea typeface="微软雅黑" panose="020B0503020204020204" charset="-122"/>
                <a:cs typeface="微软雅黑" panose="020B0503020204020204" charset="-122"/>
              </a:rPr>
              <a:t>TikTok </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成为全球领先的在线购物平台</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a:p>
            <a:pPr algn="ct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3" name="图片 1"/>
          <p:cNvPicPr>
            <a:picLocks noChangeAspect="1"/>
          </p:cNvPicPr>
          <p:nvPr/>
        </p:nvPicPr>
        <p:blipFill>
          <a:blip r:embed="rId1"/>
          <a:stretch>
            <a:fillRect/>
          </a:stretch>
        </p:blipFill>
        <p:spPr>
          <a:xfrm>
            <a:off x="3389630" y="1866583"/>
            <a:ext cx="5273040" cy="44354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0" y="445135"/>
            <a:ext cx="12029440" cy="6639560"/>
          </a:xfrm>
          <a:prstGeom prst="rect">
            <a:avLst/>
          </a:prstGeom>
          <a:noFill/>
        </p:spPr>
        <p:txBody>
          <a:bodyPr wrap="square" rtlCol="0" anchor="t">
            <a:spAutoFit/>
          </a:bodyPr>
          <a:p>
            <a:pPr indent="0" algn="just" fontAlgn="auto">
              <a:lnSpc>
                <a:spcPts val="2220"/>
              </a:lnSpc>
            </a:pPr>
            <a:r>
              <a:rPr lang="en-US" sz="1600">
                <a:latin typeface="Times New Roman" panose="02020603050405020304" charset="0"/>
                <a:cs typeface="Times New Roman" panose="02020603050405020304" charset="0"/>
              </a:rPr>
              <a:t>  </a:t>
            </a: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Despite tariff chaos and rising grocery costs, consumers are more willing than ever to impulse-buy Swedish candy, </a:t>
            </a:r>
            <a:r>
              <a:rPr lang="en-US" altLang="zh-CN" sz="2000">
                <a:solidFill>
                  <a:srgbClr val="0000FF"/>
                </a:solidFill>
                <a:latin typeface="Times New Roman" panose="02020603050405020304" charset="0"/>
                <a:cs typeface="Times New Roman" panose="02020603050405020304" charset="0"/>
              </a:rPr>
              <a:t>embroidered</a:t>
            </a:r>
            <a:r>
              <a:rPr lang="en-US" altLang="zh-CN" sz="2000">
                <a:latin typeface="Times New Roman" panose="02020603050405020304" charset="0"/>
                <a:cs typeface="Times New Roman" panose="02020603050405020304" charset="0"/>
              </a:rPr>
              <a:t> sweatshirts and Korean skin care on TikTok — _______ (lift) the company to a category </a:t>
            </a:r>
            <a:r>
              <a:rPr lang="en-US" altLang="zh-CN" sz="2000">
                <a:solidFill>
                  <a:srgbClr val="0000FF"/>
                </a:solidFill>
                <a:latin typeface="Times New Roman" panose="02020603050405020304" charset="0"/>
                <a:cs typeface="Times New Roman" panose="02020603050405020304" charset="0"/>
              </a:rPr>
              <a:t>rivaling</a:t>
            </a:r>
            <a:r>
              <a:rPr lang="en-US" altLang="zh-CN" sz="2000">
                <a:latin typeface="Times New Roman" panose="02020603050405020304" charset="0"/>
                <a:cs typeface="Times New Roman" panose="02020603050405020304" charset="0"/>
              </a:rPr>
              <a:t> eBay. </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In its third quarter alone, TikTok Shop sold $19 billion worth of merchandise ________ (global), according to recent data from analytics firm EchoTik. That’s just slightly below the total for eBay — ________ (found) three decades ago — which posted $20.1 billion.</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A combination of aggressive marketing and shifting consumer preferences ____________ (boost) TikTok Shop’s success, say analysts and researchers. Another factor was a lucky break for TikTok when Chinese e-commerce sites lost a shipping loophole that kept prices low.</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And it’s not slowing down, especially in the United States, _______  it started up two years ago after expanding abroad, said Juozas Kaziukenas, an independent e-commerce analyst. The company sold $4 billion to $4.5 billion worth of products here in its third quarter, the most of any country and a 125 percent quarter-over-quarter increase, according to EchoTik. (TikTok itself does not publicly release sales figures.)</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Patrick Nommensen, head of TikTok Shop strategic_________  (initiative) in the Americas and European Union, said in a statement that the operation has more impact than “traditional online shopping or social commerce.”</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“We created an experience where buyers genuinely want _______(shop), not because of who they follow, ____  because they’ve discovered products they truly connect with,” Nommensen said.  </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“This shows the potential of social commerce when it’s part of a social network that is massive, and it also shows that clearly the ceiling is not reached,” Kaziukenas said in ___  interview. “It will only get bigger if more brands and more users get comfortable with it.”</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According to a report from GlobalData in partnership with TikTok Shop, about 10 percent of consumers had purchased something ______  live stream in the 12 months ending in April.</a:t>
            </a:r>
            <a:endParaRPr lang="en-US" altLang="zh-CN" sz="2000">
              <a:latin typeface="Times New Roman" panose="02020603050405020304" charset="0"/>
              <a:cs typeface="Times New Roman" panose="02020603050405020304" charset="0"/>
            </a:endParaRPr>
          </a:p>
          <a:p>
            <a:pPr indent="0" algn="just" fontAlgn="auto">
              <a:lnSpc>
                <a:spcPts val="2220"/>
              </a:lnSpc>
            </a:pPr>
            <a:endParaRPr sz="16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8461375"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The Washington Post</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November</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17, 2025 A16</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7590155" y="735330"/>
            <a:ext cx="753110"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lifting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8620760" y="1275715"/>
            <a:ext cx="9575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globally</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9490075" y="1583055"/>
            <a:ext cx="174688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founded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8809990" y="2155190"/>
            <a:ext cx="1754505" cy="3517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have boosted</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6617970" y="3021330"/>
            <a:ext cx="683895" cy="478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where</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5730240" y="4135120"/>
            <a:ext cx="1123950" cy="2984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initiatives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6419215" y="4697095"/>
            <a:ext cx="955040"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shop</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6125845" y="5533390"/>
            <a:ext cx="1854200"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an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1463655" y="4697095"/>
            <a:ext cx="1082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but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2457450" y="6403975"/>
            <a:ext cx="165735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from</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610725"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Which of the following factors contributed to TikTok Shop's success ?</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Traditional advertising methods and stable shipping policies.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Marketing, low-cost transportation and </a:t>
            </a:r>
            <a:r>
              <a:rPr lang="en-US" altLang="zh-CN" sz="2300" smtClean="0">
                <a:latin typeface="Times New Roman" panose="02020603050405020304" charset="0"/>
                <a:ea typeface="华文中宋" panose="02010600040101010101" charset="-122"/>
                <a:cs typeface="Times New Roman" panose="02020603050405020304" charset="0"/>
                <a:sym typeface="+mn-ea"/>
              </a:rPr>
              <a:t>catering to consumers' preferences</a:t>
            </a:r>
            <a:r>
              <a:rPr lang="en-US" altLang="zh-CN" sz="2300" b="0" i="0" smtClean="0">
                <a:latin typeface="Times New Roman" panose="02020603050405020304" charset="0"/>
                <a:ea typeface="华文中宋" panose="02010600040101010101" charset="-122"/>
                <a:cs typeface="Times New Roman" panose="02020603050405020304" charset="0"/>
              </a:rPr>
              <a: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Lower tariff rates and decreased grocery costs globally.</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Its longer history compared to other e-commerce platforms.</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61136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idea of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TikTok Shop is facing challenges due to tariffs and rising costs.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TikTok Shop has become a major global e-commerce player rapidly.</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Social commerce is declining as users prefer traditional online shopping.</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Live stream shopping is only popular in the United States and China.</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03400" y="1926590"/>
            <a:ext cx="478155" cy="318135"/>
          </a:xfrm>
          <a:prstGeom prst="rect">
            <a:avLst/>
          </a:prstGeom>
        </p:spPr>
      </p:pic>
      <p:pic>
        <p:nvPicPr>
          <p:cNvPr id="8" name="图片 7"/>
          <p:cNvPicPr>
            <a:picLocks noChangeAspect="1"/>
          </p:cNvPicPr>
          <p:nvPr/>
        </p:nvPicPr>
        <p:blipFill>
          <a:blip r:embed="rId3"/>
          <a:stretch>
            <a:fillRect/>
          </a:stretch>
        </p:blipFill>
        <p:spPr>
          <a:xfrm>
            <a:off x="1864360" y="517080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458597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solidFill>
                  <a:srgbClr val="0000FF"/>
                </a:solidFill>
                <a:latin typeface="Times New Roman" panose="02020603050405020304" charset="0"/>
                <a:cs typeface="Times New Roman" panose="02020603050405020304" charset="0"/>
                <a:sym typeface="+mn-ea"/>
              </a:rPr>
              <a:t>embroider</a:t>
            </a:r>
            <a:r>
              <a:rPr lang="en-US" altLang="zh-CN" sz="2800">
                <a:latin typeface="Times New Roman" panose="02020603050405020304" charset="0"/>
                <a:ea typeface="华文中宋" panose="02010600040101010101" charset="-122"/>
                <a:cs typeface="Times New Roman" panose="02020603050405020304" charset="0"/>
                <a:sym typeface="+mn-ea"/>
              </a:rPr>
              <a:t>: to decorate cloth with a pattern of stitches usually using coloured thread          </a:t>
            </a:r>
            <a:r>
              <a:rPr lang="zh-CN" altLang="en-US" sz="2800">
                <a:latin typeface="Times New Roman" panose="02020603050405020304" charset="0"/>
                <a:ea typeface="华文中宋" panose="02010600040101010101" charset="-122"/>
                <a:cs typeface="Times New Roman" panose="02020603050405020304" charset="0"/>
                <a:sym typeface="+mn-ea"/>
              </a:rPr>
              <a:t>刺绣</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sz="2800">
                <a:latin typeface="Times New Roman" panose="02020603050405020304" charset="0"/>
                <a:ea typeface="华文中宋" panose="02010600040101010101" charset="-122"/>
                <a:cs typeface="Times New Roman" panose="02020603050405020304" charset="0"/>
                <a:sym typeface="+mn-ea"/>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Some girls would even embroider on a sachet as a gift for their lovers.</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有些女孩甚至会在香囊上刺绣，作为送给爱人的礼物</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rival</a:t>
            </a:r>
            <a:r>
              <a:rPr lang="en-US" altLang="zh-CN" sz="2800">
                <a:latin typeface="Times New Roman" panose="02020603050405020304" charset="0"/>
                <a:ea typeface="华文中宋" panose="02010600040101010101" charset="-122"/>
                <a:cs typeface="Times New Roman" panose="02020603050405020304" charset="0"/>
              </a:rPr>
              <a:t>: to be as good, impressive, etc. as sb/sth else   </a:t>
            </a:r>
            <a:r>
              <a:rPr lang="zh-CN" altLang="en-US" sz="2800">
                <a:latin typeface="Times New Roman" panose="02020603050405020304" charset="0"/>
                <a:ea typeface="华文中宋" panose="02010600040101010101" charset="-122"/>
                <a:cs typeface="Times New Roman" panose="02020603050405020304" charset="0"/>
              </a:rPr>
              <a:t>与</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相匹敌；比得上</a:t>
            </a:r>
            <a:r>
              <a:rPr lang="en-US"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sym typeface="+mn-ea"/>
              </a:rPr>
              <a:t>You will find scenery to rival anything you can see in the Alps.</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你能看到的景色可与你在阿尔卑斯山所见的任何景色相媲美</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2900045"/>
            <a:ext cx="797052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She embroidered the cushion covers with flowers.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320675" y="581533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Cassette recorders cannot rival the sound quality of CDs </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32355" y="2378075"/>
            <a:ext cx="7434580" cy="521970"/>
          </a:xfrm>
          <a:prstGeom prst="rect">
            <a:avLst/>
          </a:prstGeom>
          <a:noFill/>
        </p:spPr>
        <p:txBody>
          <a:bodyPr wrap="square" rtlCol="0" anchor="t">
            <a:spAutoFit/>
          </a:bodyPr>
          <a:lstStyle/>
          <a:p>
            <a:r>
              <a:rPr lang="zh-CN" altLang="en-US" sz="2800">
                <a:ea typeface="华文中宋" panose="02010600040101010101" charset="-122"/>
              </a:rPr>
              <a:t>她在这些靠垫套上绣了花。</a:t>
            </a:r>
            <a:endParaRPr lang="zh-CN" altLang="en-US" sz="2800">
              <a:ea typeface="华文中宋" panose="02010600040101010101" charset="-122"/>
            </a:endParaRPr>
          </a:p>
        </p:txBody>
      </p:sp>
      <p:cxnSp>
        <p:nvCxnSpPr>
          <p:cNvPr id="3145728" name="直接连接符 8"/>
          <p:cNvCxnSpPr/>
          <p:nvPr/>
        </p:nvCxnSpPr>
        <p:spPr>
          <a:xfrm flipV="1">
            <a:off x="211455" y="3324860"/>
            <a:ext cx="7293610" cy="425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88620" y="6263005"/>
            <a:ext cx="8148955" cy="7429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332355" y="5177790"/>
            <a:ext cx="8297545" cy="521970"/>
          </a:xfrm>
          <a:prstGeom prst="rect">
            <a:avLst/>
          </a:prstGeom>
          <a:noFill/>
        </p:spPr>
        <p:txBody>
          <a:bodyPr wrap="square" rtlCol="0" anchor="t">
            <a:spAutoFit/>
          </a:bodyPr>
          <a:p>
            <a:r>
              <a:rPr lang="zh-CN" altLang="en-US" sz="2800">
                <a:ea typeface="华文中宋" panose="02010600040101010101" charset="-122"/>
              </a:rPr>
              <a:t>盒式磁带录音机在音质上无法与</a:t>
            </a:r>
            <a:r>
              <a:rPr lang="en-US" altLang="zh-CN" sz="2800">
                <a:ea typeface="华文中宋" panose="02010600040101010101" charset="-122"/>
              </a:rPr>
              <a:t>CD</a:t>
            </a:r>
            <a:r>
              <a:rPr lang="zh-CN" altLang="en-US" sz="2800">
                <a:ea typeface="华文中宋" panose="02010600040101010101" charset="-122"/>
              </a:rPr>
              <a:t>相媲美。</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159385" y="245745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211455" y="5235575"/>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45729"/>
                                        </p:tgtEl>
                                        <p:attrNameLst>
                                          <p:attrName>style.visibility</p:attrName>
                                        </p:attrNameLst>
                                      </p:cBhvr>
                                      <p:to>
                                        <p:strVal val="visible"/>
                                      </p:to>
                                    </p:set>
                                    <p:animEffect transition="in" filter="wipe(down)">
                                      <p:cBhvr>
                                        <p:cTn id="28" dur="500"/>
                                        <p:tgtEl>
                                          <p:spTgt spid="31457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59176" y="726440"/>
            <a:ext cx="11828935" cy="2469848"/>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49656" y="726440"/>
            <a:ext cx="11578371"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Despite tariff chaos and rising grocery costs, consumers are more willing than ever to impulse-buy Swedish candy, embroidered sweatshirts and Korean skin care on TikTok — lifting the company to a category rivaling eBay .</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81615" y="1989488"/>
            <a:ext cx="11546411" cy="1198880"/>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尽管存在关税混乱和食品杂货成本上涨，消费者却比以往更愿意在</a:t>
            </a:r>
            <a:r>
              <a:rPr lang="en-US" altLang="zh-CN" sz="2400">
                <a:latin typeface="Times New Roman" panose="02020603050405020304" charset="0"/>
                <a:ea typeface="华文中宋" panose="02010600040101010101" charset="-122"/>
                <a:cs typeface="Times New Roman" panose="02020603050405020304" charset="0"/>
              </a:rPr>
              <a:t>TikTok</a:t>
            </a:r>
            <a:r>
              <a:rPr lang="zh-CN" altLang="en-US" sz="2400">
                <a:latin typeface="Times New Roman" panose="02020603050405020304" charset="0"/>
                <a:ea typeface="华文中宋" panose="02010600040101010101" charset="-122"/>
                <a:cs typeface="Times New Roman" panose="02020603050405020304" charset="0"/>
              </a:rPr>
              <a:t>上冲动购买瑞典糖果、刺绣运动衫和韩国护肤品</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这推动该公司跃升到可与</a:t>
            </a:r>
            <a:r>
              <a:rPr lang="en-US" altLang="zh-CN" sz="2400">
                <a:latin typeface="Times New Roman" panose="02020603050405020304" charset="0"/>
                <a:ea typeface="华文中宋" panose="02010600040101010101" charset="-122"/>
                <a:cs typeface="Times New Roman" panose="02020603050405020304" charset="0"/>
              </a:rPr>
              <a:t>eBay</a:t>
            </a:r>
            <a:r>
              <a:rPr lang="zh-CN" altLang="en-US" sz="2400">
                <a:latin typeface="Times New Roman" panose="02020603050405020304" charset="0"/>
                <a:ea typeface="华文中宋" panose="02010600040101010101" charset="-122"/>
                <a:cs typeface="Times New Roman" panose="02020603050405020304" charset="0"/>
              </a:rPr>
              <a:t>匹敌的电商类别。</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67640" y="3592830"/>
            <a:ext cx="11828780" cy="288290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49656" y="3592981"/>
            <a:ext cx="11578371" cy="1874758"/>
          </a:xfrm>
          <a:prstGeom prst="rect">
            <a:avLst/>
          </a:prstGeom>
          <a:noFill/>
        </p:spPr>
        <p:txBody>
          <a:bodyPr wrap="square">
            <a:noAutofit/>
          </a:bodyPr>
          <a:lstStyle/>
          <a:p>
            <a:pPr algn="just"/>
            <a:r>
              <a:rPr lang="en-US" altLang="zh-CN" sz="2600">
                <a:latin typeface="Times New Roman" panose="02020603050405020304" charset="0"/>
                <a:cs typeface="Times New Roman" panose="02020603050405020304" charset="0"/>
                <a:sym typeface="+mn-ea"/>
              </a:rPr>
              <a:t>“This shows the potential of social commerce when it’s part of a social network that is massive, and it also shows that clearly the ceiling is not reached,” Kaziukenas said in an interview. “It will only get bigger if more brands and more users get comfortable with it.”</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1635" y="5193665"/>
            <a:ext cx="11394440" cy="103759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卡济乌克纳斯在接受采访时表示：</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这表明，当社交电商依托于庞大的社交网络时，其潜力是巨大的，同时也清楚地表明目前还远未触及天花板。如果有更多品牌和用户适应这种模式，它只会发展得更加壮大。</a:t>
            </a:r>
            <a:r>
              <a:rPr lang="en-US" altLang="zh-CN" sz="2400">
                <a:latin typeface="Times New Roman" panose="02020603050405020304" charset="0"/>
                <a:ea typeface="华文中宋" panose="02010600040101010101" charset="-122"/>
                <a:cs typeface="Times New Roman" panose="02020603050405020304" charset="0"/>
              </a:rPr>
              <a:t>"</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2. Authors dropped from literary prize over covers made with AI</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人工智能技术让文学奖失之交臂</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3502025" y="1014730"/>
            <a:ext cx="5047615" cy="50247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255" y="485140"/>
            <a:ext cx="12029440" cy="6887845"/>
          </a:xfrm>
          <a:prstGeom prst="rect">
            <a:avLst/>
          </a:prstGeom>
          <a:noFill/>
        </p:spPr>
        <p:txBody>
          <a:bodyPr wrap="square" rtlCol="0" anchor="t">
            <a:spAutoFit/>
          </a:bodyPr>
          <a:p>
            <a:pPr indent="0" algn="just" fontAlgn="auto">
              <a:lnSpc>
                <a:spcPts val="2500"/>
              </a:lnSpc>
            </a:pPr>
            <a:r>
              <a:rPr lang="en-US" altLang="zh-CN" sz="2000">
                <a:latin typeface="Times New Roman" panose="02020603050405020304" charset="0"/>
                <a:cs typeface="Times New Roman" panose="02020603050405020304" charset="0"/>
              </a:rPr>
              <a:t>     The books of two award-winning New Zealand authors ___________________(disqualify)from consideration for the country's top literature prize because artificial intelligence was used in the creation of their cover designs. </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Stephanie Johnson's collection of short stories </a:t>
            </a:r>
            <a:r>
              <a:rPr lang="en-US" altLang="zh-CN" sz="2000" i="1">
                <a:latin typeface="Times New Roman" panose="02020603050405020304" charset="0"/>
                <a:cs typeface="Times New Roman" panose="02020603050405020304" charset="0"/>
              </a:rPr>
              <a:t>Obligate Carnivore</a:t>
            </a:r>
            <a:r>
              <a:rPr lang="en-US" altLang="zh-CN" sz="2000">
                <a:latin typeface="Times New Roman" panose="02020603050405020304" charset="0"/>
                <a:cs typeface="Times New Roman" panose="02020603050405020304" charset="0"/>
              </a:rPr>
              <a:t> and Elizabeth Smither's collection of novellas </a:t>
            </a:r>
            <a:r>
              <a:rPr lang="en-US" altLang="zh-CN" sz="2000" i="1">
                <a:latin typeface="Times New Roman" panose="02020603050405020304" charset="0"/>
                <a:cs typeface="Times New Roman" panose="02020603050405020304" charset="0"/>
              </a:rPr>
              <a:t>Angel Train</a:t>
            </a:r>
            <a:r>
              <a:rPr lang="en-US" altLang="zh-CN" sz="2000">
                <a:latin typeface="Times New Roman" panose="02020603050405020304" charset="0"/>
                <a:cs typeface="Times New Roman" panose="02020603050405020304" charset="0"/>
              </a:rPr>
              <a:t>  _____________(submit) to the 2026 0ckham book awards' NZ$65,000(E28,000) fiction prize in October, but were ruled out of the competition the following month in light of new guidelines around Al use.</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The publisher of both books, Quentin Wilson, said the awards committee </a:t>
            </a:r>
            <a:r>
              <a:rPr lang="en-US" altLang="zh-CN" sz="2000">
                <a:solidFill>
                  <a:srgbClr val="0000FF"/>
                </a:solidFill>
                <a:latin typeface="Times New Roman" panose="02020603050405020304" charset="0"/>
                <a:cs typeface="Times New Roman" panose="02020603050405020304" charset="0"/>
              </a:rPr>
              <a:t>amend</a:t>
            </a:r>
            <a:r>
              <a:rPr lang="en-US" altLang="zh-CN" sz="2000">
                <a:latin typeface="Times New Roman" panose="02020603050405020304" charset="0"/>
                <a:cs typeface="Times New Roman" panose="02020603050405020304" charset="0"/>
              </a:rPr>
              <a:t>ed the guidelines in August, by  ______ time the covers of every book submitted for the awards would have already been designed.</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“It was, therefore, far too late for any publisher to have taken this clause _____ account in their design briefs," Wilson told the Guardian.</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“It is __________ (obvious) heartbreaking that two wonderful pieces of fiction by highly respected authors have become </a:t>
            </a:r>
            <a:r>
              <a:rPr lang="en-US" altLang="zh-CN" sz="2000">
                <a:solidFill>
                  <a:srgbClr val="0000FF"/>
                </a:solidFill>
                <a:latin typeface="Times New Roman" panose="02020603050405020304" charset="0"/>
                <a:cs typeface="Times New Roman" panose="02020603050405020304" charset="0"/>
              </a:rPr>
              <a:t>embroil</a:t>
            </a:r>
            <a:r>
              <a:rPr lang="en-US" altLang="zh-CN" sz="2000">
                <a:solidFill>
                  <a:schemeClr val="tx1"/>
                </a:solidFill>
                <a:latin typeface="Times New Roman" panose="02020603050405020304" charset="0"/>
                <a:cs typeface="Times New Roman" panose="02020603050405020304" charset="0"/>
              </a:rPr>
              <a:t>ed</a:t>
            </a:r>
            <a:r>
              <a:rPr lang="en-US" altLang="zh-CN" sz="2000">
                <a:latin typeface="Times New Roman" panose="02020603050405020304" charset="0"/>
                <a:cs typeface="Times New Roman" panose="02020603050405020304" charset="0"/>
              </a:rPr>
              <a:t> in this issue, even though it has absolutely nothing to do with their writing."</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Wilson said it was also ________ (upset) for the production and design team,who had worked hard on the books. </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Johnson said authors typically have very little to do with the design of their books, and she had no idea Al had been used ________ (create) her cover, which features a cat with human teeth.</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The use of Al in creative fields has come under increasing scrutiny ____ the technology has evolved, with some groups developing ways to counter its influence.</a:t>
            </a:r>
            <a:endParaRPr lang="en-US" altLang="zh-CN" sz="2000">
              <a:latin typeface="Times New Roman" panose="02020603050405020304" charset="0"/>
              <a:cs typeface="Times New Roman" panose="02020603050405020304" charset="0"/>
            </a:endParaRPr>
          </a:p>
          <a:p>
            <a:pPr indent="0" algn="just" fontAlgn="auto">
              <a:lnSpc>
                <a:spcPts val="2500"/>
              </a:lnSpc>
            </a:pPr>
            <a:r>
              <a:rPr lang="en-US" altLang="zh-CN" sz="2000">
                <a:latin typeface="Times New Roman" panose="02020603050405020304" charset="0"/>
                <a:cs typeface="Times New Roman" panose="02020603050405020304" charset="0"/>
              </a:rPr>
              <a:t>      Nicola Legat, ____ chair of the trust that administers the awards, said the trust takes a “firm stance on the use of AI in books”.She said: “The trust does not take lightly a decision that prevents the latest ______ (work) of two of New Zealand's most esteemed writers from being considered for the 2026 award. However, the criteria apply to all entrants, regardless of their mana  status,and must be consistently applied to all.”</a:t>
            </a:r>
            <a:endParaRPr lang="en-US" altLang="zh-CN" sz="2000">
              <a:latin typeface="Times New Roman" panose="02020603050405020304" charset="0"/>
              <a:cs typeface="Times New Roman" panose="02020603050405020304" charset="0"/>
            </a:endParaRPr>
          </a:p>
          <a:p>
            <a:pPr indent="0" algn="just" fontAlgn="auto">
              <a:lnSpc>
                <a:spcPts val="3000"/>
              </a:lnSpc>
            </a:pPr>
            <a:endParaRPr sz="20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The Guardian </a:t>
            </a:r>
            <a:r>
              <a:rPr lang="en-US" sz="2400" b="1">
                <a:solidFill>
                  <a:srgbClr val="ED7D31"/>
                </a:solidFill>
                <a:latin typeface="微软雅黑" panose="020B0503020204020204" charset="-122"/>
                <a:ea typeface="微软雅黑" panose="020B0503020204020204" charset="-122"/>
                <a:cs typeface="微软雅黑" panose="020B0503020204020204" charset="-122"/>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November</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19, 2025 P28)</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6274435" y="485140"/>
            <a:ext cx="240093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have been disqualified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535430" y="1524635"/>
            <a:ext cx="177355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were submitted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63195" y="2445385"/>
            <a:ext cx="949325" cy="3359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which</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8086725" y="2746375"/>
            <a:ext cx="140462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into</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1112520" y="3376295"/>
            <a:ext cx="119570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obviously</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2842895" y="4001770"/>
            <a:ext cx="970915" cy="345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upsetting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1188720" y="4654550"/>
            <a:ext cx="126873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create</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1970405" y="5650230"/>
            <a:ext cx="13385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the</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7457440" y="4961890"/>
            <a:ext cx="62928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as</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9392920" y="5957570"/>
            <a:ext cx="970915" cy="3257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works   </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67.8,&quot;left&quot;:12.533514891644517,&quot;top&quot;:49.45,&quot;width&quot;:947.4664851083555}"/>
</p:tagLst>
</file>

<file path=ppt/tags/tag11.xml><?xml version="1.0" encoding="utf-8"?>
<p:tagLst xmlns:p="http://schemas.openxmlformats.org/presentationml/2006/main">
  <p:tag name="KSO_WM_DIAGRAM_VIRTUALLY_FRAME" val="{&quot;height&quot;:467.8,&quot;left&quot;:12.533514891644517,&quot;top&quot;:49.45,&quot;width&quot;:947.4664851083555}"/>
</p:tagLst>
</file>

<file path=ppt/tags/tag12.xml><?xml version="1.0" encoding="utf-8"?>
<p:tagLst xmlns:p="http://schemas.openxmlformats.org/presentationml/2006/main">
  <p:tag name="KSO_WM_DIAGRAM_VIRTUALLY_FRAME" val="{&quot;height&quot;:467.8,&quot;left&quot;:12.533514891644517,&quot;top&quot;:49.45,&quot;width&quot;:947.4664851083555}"/>
</p:tagLst>
</file>

<file path=ppt/tags/tag13.xml><?xml version="1.0" encoding="utf-8"?>
<p:tagLst xmlns:p="http://schemas.openxmlformats.org/presentationml/2006/main">
  <p:tag name="KSO_WM_DIAGRAM_VIRTUALLY_FRAME" val="{&quot;height&quot;:467.8,&quot;left&quot;:12.533514891644517,&quot;top&quot;:49.45,&quot;width&quot;:947.4664851083555}"/>
</p:tagLst>
</file>

<file path=ppt/tags/tag14.xml><?xml version="1.0" encoding="utf-8"?>
<p:tagLst xmlns:p="http://schemas.openxmlformats.org/presentationml/2006/main">
  <p:tag name="KSO_WM_DIAGRAM_VIRTUALLY_FRAME" val="{&quot;height&quot;:467.8,&quot;left&quot;:12.533514891644517,&quot;top&quot;:49.45,&quot;width&quot;:947.4664851083555}"/>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85.85,&quot;left&quot;:37.85,&quot;top&quot;:45.25,&quot;width&quot;:781.9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85.85,&quot;left&quot;:37.85,&quot;top&quot;:45.25,&quot;width&quot;:781.95}"/>
</p:tagLst>
</file>

<file path=ppt/tags/tag21.xml><?xml version="1.0" encoding="utf-8"?>
<p:tagLst xmlns:p="http://schemas.openxmlformats.org/presentationml/2006/main">
  <p:tag name="KSO_WM_DIAGRAM_VIRTUALLY_FRAME" val="{&quot;height&quot;:401.35,&quot;left&quot;:10.95,&quot;top&quot;:152.5,&quot;width&quot;:837.35}"/>
</p:tagLst>
</file>

<file path=ppt/tags/tag22.xml><?xml version="1.0" encoding="utf-8"?>
<p:tagLst xmlns:p="http://schemas.openxmlformats.org/presentationml/2006/main">
  <p:tag name="KSO_WM_DIAGRAM_VIRTUALLY_FRAME" val="{&quot;height&quot;:401.35,&quot;left&quot;:10.95,&quot;top&quot;:152.5,&quot;width&quot;:837.35}"/>
</p:tagLst>
</file>

<file path=ppt/tags/tag23.xml><?xml version="1.0" encoding="utf-8"?>
<p:tagLst xmlns:p="http://schemas.openxmlformats.org/presentationml/2006/main">
  <p:tag name="KSO_WM_DIAGRAM_VIRTUALLY_FRAME" val="{&quot;height&quot;:401.35,&quot;left&quot;:10.95,&quot;top&quot;:152.5,&quot;width&quot;:837.35}"/>
</p:tagLst>
</file>

<file path=ppt/tags/tag24.xml><?xml version="1.0" encoding="utf-8"?>
<p:tagLst xmlns:p="http://schemas.openxmlformats.org/presentationml/2006/main">
  <p:tag name="KSO_WM_DIAGRAM_VIRTUALLY_FRAME" val="{&quot;height&quot;:401.35,&quot;left&quot;:10.95,&quot;top&quot;:152.5,&quot;width&quot;:837.35}"/>
</p:tagLst>
</file>

<file path=ppt/tags/tag25.xml><?xml version="1.0" encoding="utf-8"?>
<p:tagLst xmlns:p="http://schemas.openxmlformats.org/presentationml/2006/main">
  <p:tag name="KSO_WM_DIAGRAM_VIRTUALLY_FRAME" val="{&quot;height&quot;:401.35,&quot;left&quot;:10.95,&quot;top&quot;:152.5,&quot;width&quot;:837.35}"/>
</p:tagLst>
</file>

<file path=ppt/tags/tag26.xml><?xml version="1.0" encoding="utf-8"?>
<p:tagLst xmlns:p="http://schemas.openxmlformats.org/presentationml/2006/main">
  <p:tag name="KSO_WM_DIAGRAM_VIRTUALLY_FRAME" val="{&quot;height&quot;:401.35,&quot;left&quot;:10.95,&quot;top&quot;:152.5,&quot;width&quot;:837.35}"/>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 name="KSO_WM_DIAGRAM_VIRTUALLY_FRAME" val="{&quot;height&quot;:401.35,&quot;left&quot;:10.95,&quot;top&quot;:152.5,&quot;width&quot;:837.35}"/>
</p:tagLst>
</file>

<file path=ppt/tags/tag29.xml><?xml version="1.0" encoding="utf-8"?>
<p:tagLst xmlns:p="http://schemas.openxmlformats.org/presentationml/2006/main">
  <p:tag name="KSO_WM_BEAUTIFY_FLAG" val=""/>
  <p:tag name="KSO_WM_DIAGRAM_VIRTUALLY_FRAME" val="{&quot;height&quot;:401.35,&quot;left&quot;:10.95,&quot;top&quot;:152.5,&quot;width&quot;:837.3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DIAGRAM_VIRTUALLY_FRAME" val="{&quot;height&quot;:484.8,&quot;left&quot;:11.45,&quot;top&quot;:60.05,&quot;width&quot;:933.25}"/>
</p:tagLst>
</file>

<file path=ppt/tags/tag32.xml><?xml version="1.0" encoding="utf-8"?>
<p:tagLst xmlns:p="http://schemas.openxmlformats.org/presentationml/2006/main">
  <p:tag name="KSO_WM_DIAGRAM_VIRTUALLY_FRAME" val="{&quot;height&quot;:484.8,&quot;left&quot;:11.45,&quot;top&quot;:60.05,&quot;width&quot;:933.25}"/>
</p:tagLst>
</file>

<file path=ppt/tags/tag33.xml><?xml version="1.0" encoding="utf-8"?>
<p:tagLst xmlns:p="http://schemas.openxmlformats.org/presentationml/2006/main">
  <p:tag name="KSO_WM_DIAGRAM_VIRTUALLY_FRAME" val="{&quot;height&quot;:484.8,&quot;left&quot;:11.45,&quot;top&quot;:60.05,&quot;width&quot;:933.25}"/>
</p:tagLst>
</file>

<file path=ppt/tags/tag34.xml><?xml version="1.0" encoding="utf-8"?>
<p:tagLst xmlns:p="http://schemas.openxmlformats.org/presentationml/2006/main">
  <p:tag name="KSO_WM_DIAGRAM_VIRTUALLY_FRAME" val="{&quot;height&quot;:484.8,&quot;left&quot;:11.45,&quot;top&quot;:60.05,&quot;width&quot;:933.25}"/>
</p:tagLst>
</file>

<file path=ppt/tags/tag35.xml><?xml version="1.0" encoding="utf-8"?>
<p:tagLst xmlns:p="http://schemas.openxmlformats.org/presentationml/2006/main">
  <p:tag name="KSO_WM_DIAGRAM_VIRTUALLY_FRAME" val="{&quot;height&quot;:484.8,&quot;left&quot;:11.45,&quot;top&quot;:60.05,&quot;width&quot;:933.25}"/>
</p:tagLst>
</file>

<file path=ppt/tags/tag36.xml><?xml version="1.0" encoding="utf-8"?>
<p:tagLst xmlns:p="http://schemas.openxmlformats.org/presentationml/2006/main">
  <p:tag name="KSO_WM_DIAGRAM_VIRTUALLY_FRAME" val="{&quot;height&quot;:484.8,&quot;left&quot;:11.45,&quot;top&quot;:60.05,&quot;width&quot;:933.25}"/>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DIAGRAM_VIRTUALLY_FRAME" val="{&quot;height&quot;:379.8,&quot;left&quot;:14.6,&quot;top&quot;:172.1,&quot;width&quot;:899.4}"/>
</p:tagLst>
</file>

<file path=ppt/tags/tag42.xml><?xml version="1.0" encoding="utf-8"?>
<p:tagLst xmlns:p="http://schemas.openxmlformats.org/presentationml/2006/main">
  <p:tag name="KSO_WM_DIAGRAM_VIRTUALLY_FRAME" val="{&quot;height&quot;:379.8,&quot;left&quot;:14.6,&quot;top&quot;:172.1,&quot;width&quot;:899.4}"/>
</p:tagLst>
</file>

<file path=ppt/tags/tag43.xml><?xml version="1.0" encoding="utf-8"?>
<p:tagLst xmlns:p="http://schemas.openxmlformats.org/presentationml/2006/main">
  <p:tag name="KSO_WM_DIAGRAM_VIRTUALLY_FRAME" val="{&quot;height&quot;:379.8,&quot;left&quot;:14.6,&quot;top&quot;:172.1,&quot;width&quot;:899.4}"/>
</p:tagLst>
</file>

<file path=ppt/tags/tag44.xml><?xml version="1.0" encoding="utf-8"?>
<p:tagLst xmlns:p="http://schemas.openxmlformats.org/presentationml/2006/main">
  <p:tag name="KSO_WM_DIAGRAM_VIRTUALLY_FRAME" val="{&quot;height&quot;:379.8,&quot;left&quot;:14.6,&quot;top&quot;:172.1,&quot;width&quot;:899.4}"/>
</p:tagLst>
</file>

<file path=ppt/tags/tag45.xml><?xml version="1.0" encoding="utf-8"?>
<p:tagLst xmlns:p="http://schemas.openxmlformats.org/presentationml/2006/main">
  <p:tag name="KSO_WM_DIAGRAM_VIRTUALLY_FRAME" val="{&quot;height&quot;:379.8,&quot;left&quot;:14.6,&quot;top&quot;:172.1,&quot;width&quot;:899.4}"/>
</p:tagLst>
</file>

<file path=ppt/tags/tag46.xml><?xml version="1.0" encoding="utf-8"?>
<p:tagLst xmlns:p="http://schemas.openxmlformats.org/presentationml/2006/main">
  <p:tag name="KSO_WM_DIAGRAM_VIRTUALLY_FRAME" val="{&quot;height&quot;:379.8,&quot;left&quot;:14.6,&quot;top&quot;:172.5,&quot;width&quot;:899.4}"/>
</p:tagLst>
</file>

<file path=ppt/tags/tag47.xml><?xml version="1.0" encoding="utf-8"?>
<p:tagLst xmlns:p="http://schemas.openxmlformats.org/presentationml/2006/main">
  <p:tag name="KSO_WM_DIAGRAM_VIRTUALLY_FRAME" val="{&quot;height&quot;:379.8,&quot;left&quot;:14.6,&quot;top&quot;:172.1,&quot;width&quot;:899.4}"/>
</p:tagLst>
</file>

<file path=ppt/tags/tag48.xml><?xml version="1.0" encoding="utf-8"?>
<p:tagLst xmlns:p="http://schemas.openxmlformats.org/presentationml/2006/main">
  <p:tag name="KSO_WM_BEAUTIFY_FLAG" val=""/>
  <p:tag name="KSO_WM_DIAGRAM_VIRTUALLY_FRAME" val="{&quot;height&quot;:379.8,&quot;left&quot;:14.6,&quot;top&quot;:172.1,&quot;width&quot;:899.4}"/>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43.6,&quot;left&quot;:18.6,&quot;top&quot;:61.25,&quot;width&quot;:925.8}"/>
</p:tagLst>
</file>

<file path=ppt/tags/tag51.xml><?xml version="1.0" encoding="utf-8"?>
<p:tagLst xmlns:p="http://schemas.openxmlformats.org/presentationml/2006/main">
  <p:tag name="KSO_WM_DIAGRAM_VIRTUALLY_FRAME" val="{&quot;height&quot;:443.6,&quot;left&quot;:18.6,&quot;top&quot;:61.25,&quot;width&quot;:925.8}"/>
</p:tagLst>
</file>

<file path=ppt/tags/tag52.xml><?xml version="1.0" encoding="utf-8"?>
<p:tagLst xmlns:p="http://schemas.openxmlformats.org/presentationml/2006/main">
  <p:tag name="KSO_WM_DIAGRAM_VIRTUALLY_FRAME" val="{&quot;height&quot;:443.6,&quot;left&quot;:18.6,&quot;top&quot;:61.25,&quot;width&quot;:925.8}"/>
</p:tagLst>
</file>

<file path=ppt/tags/tag53.xml><?xml version="1.0" encoding="utf-8"?>
<p:tagLst xmlns:p="http://schemas.openxmlformats.org/presentationml/2006/main">
  <p:tag name="KSO_WM_DIAGRAM_VIRTUALLY_FRAME" val="{&quot;height&quot;:443.6,&quot;left&quot;:18.6,&quot;top&quot;:61.25,&quot;width&quot;:925.8}"/>
</p:tagLst>
</file>

<file path=ppt/tags/tag54.xml><?xml version="1.0" encoding="utf-8"?>
<p:tagLst xmlns:p="http://schemas.openxmlformats.org/presentationml/2006/main">
  <p:tag name="KSO_WM_DIAGRAM_VIRTUALLY_FRAME" val="{&quot;height&quot;:443.6,&quot;left&quot;:18.6,&quot;top&quot;:61.25,&quot;width&quot;:925.8}"/>
</p:tagLst>
</file>

<file path=ppt/tags/tag55.xml><?xml version="1.0" encoding="utf-8"?>
<p:tagLst xmlns:p="http://schemas.openxmlformats.org/presentationml/2006/main">
  <p:tag name="KSO_WM_DIAGRAM_VIRTUALLY_FRAME" val="{&quot;height&quot;:443.6,&quot;left&quot;:18.6,&quot;top&quot;:61.25,&quot;width&quot;:925.8}"/>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DIAGRAM_VIRTUALLY_FRAME" val="{&quot;height&quot;:591.1,&quot;left&quot;:33.2,&quot;top&quot;:-31.75,&quot;width&quot;:853.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591.1,&quot;left&quot;:33.2,&quot;top&quot;:-31.75,&quot;width&quot;:853.1}"/>
</p:tagLst>
</file>

<file path=ppt/tags/tag61.xml><?xml version="1.0" encoding="utf-8"?>
<p:tagLst xmlns:p="http://schemas.openxmlformats.org/presentationml/2006/main">
  <p:tag name="KSO_WM_DIAGRAM_VIRTUALLY_FRAME" val="{&quot;height&quot;:591.1,&quot;left&quot;:33.2,&quot;top&quot;:-31.75,&quot;width&quot;:853.1}"/>
</p:tagLst>
</file>

<file path=ppt/tags/tag62.xml><?xml version="1.0" encoding="utf-8"?>
<p:tagLst xmlns:p="http://schemas.openxmlformats.org/presentationml/2006/main">
  <p:tag name="KSO_WM_DIAGRAM_VIRTUALLY_FRAME" val="{&quot;height&quot;:591.1,&quot;left&quot;:33.2,&quot;top&quot;:-31.75,&quot;width&quot;:853.1}"/>
</p:tagLst>
</file>

<file path=ppt/tags/tag63.xml><?xml version="1.0" encoding="utf-8"?>
<p:tagLst xmlns:p="http://schemas.openxmlformats.org/presentationml/2006/main">
  <p:tag name="KSO_WM_DIAGRAM_VIRTUALLY_FRAME" val="{&quot;height&quot;:591.1,&quot;left&quot;:33.2,&quot;top&quot;:-31.75,&quot;width&quot;:853.1}"/>
</p:tagLst>
</file>

<file path=ppt/tags/tag64.xml><?xml version="1.0" encoding="utf-8"?>
<p:tagLst xmlns:p="http://schemas.openxmlformats.org/presentationml/2006/main">
  <p:tag name="KSO_WM_DIAGRAM_VIRTUALLY_FRAME" val="{&quot;height&quot;:591.1,&quot;left&quot;:33.2,&quot;top&quot;:-31.75,&quot;width&quot;:853.1}"/>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DIAGRAM_VIRTUALLY_FRAME" val="{&quot;height&quot;:591.1,&quot;left&quot;:33.2,&quot;top&quot;:-31.75,&quot;width&quot;:853.1}"/>
</p:tagLst>
</file>

<file path=ppt/tags/tag67.xml><?xml version="1.0" encoding="utf-8"?>
<p:tagLst xmlns:p="http://schemas.openxmlformats.org/presentationml/2006/main">
  <p:tag name="KSO_WM_DIAGRAM_VIRTUALLY_FRAME" val="{&quot;height&quot;:485.85,&quot;left&quot;:37.85,&quot;top&quot;:45.25,&quot;width&quot;:781.95}"/>
</p:tagLst>
</file>

<file path=ppt/tags/tag68.xml><?xml version="1.0" encoding="utf-8"?>
<p:tagLst xmlns:p="http://schemas.openxmlformats.org/presentationml/2006/main">
  <p:tag name="KSO_WM_DIAGRAM_VIRTUALLY_FRAME" val="{&quot;height&quot;:485.85,&quot;left&quot;:37.85,&quot;top&quot;:45.25,&quot;width&quot;:781.95}"/>
</p:tagLst>
</file>

<file path=ppt/tags/tag69.xml><?xml version="1.0" encoding="utf-8"?>
<p:tagLst xmlns:p="http://schemas.openxmlformats.org/presentationml/2006/main">
  <p:tag name="KSO_WM_BEAUTIFY_FLAG" val=""/>
  <p:tag name="KSO_WM_DIAGRAM_VIRTUALLY_FRAME" val="{&quot;height&quot;:485.85,&quot;left&quot;:37.85,&quot;top&quot;:45.25,&quot;width&quot;:781.95}"/>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79.8,&quot;left&quot;:14.6,&quot;top&quot;:172.5,&quot;width&quot;:899.4}"/>
</p:tagLst>
</file>

<file path=ppt/tags/tag71.xml><?xml version="1.0" encoding="utf-8"?>
<p:tagLst xmlns:p="http://schemas.openxmlformats.org/presentationml/2006/main">
  <p:tag name="KSO_WM_DIAGRAM_VIRTUALLY_FRAME" val="{&quot;height&quot;:379.8,&quot;left&quot;:14.6,&quot;top&quot;:172.5,&quot;width&quot;:899.4}"/>
</p:tagLst>
</file>

<file path=ppt/tags/tag72.xml><?xml version="1.0" encoding="utf-8"?>
<p:tagLst xmlns:p="http://schemas.openxmlformats.org/presentationml/2006/main">
  <p:tag name="KSO_WM_DIAGRAM_VIRTUALLY_FRAME" val="{&quot;height&quot;:379.8,&quot;left&quot;:14.6,&quot;top&quot;:172.5,&quot;width&quot;:899.4}"/>
</p:tagLst>
</file>

<file path=ppt/tags/tag73.xml><?xml version="1.0" encoding="utf-8"?>
<p:tagLst xmlns:p="http://schemas.openxmlformats.org/presentationml/2006/main">
  <p:tag name="KSO_WM_DIAGRAM_VIRTUALLY_FRAME" val="{&quot;height&quot;:379.8,&quot;left&quot;:14.6,&quot;top&quot;:172.5,&quot;width&quot;:899.4}"/>
</p:tagLst>
</file>

<file path=ppt/tags/tag74.xml><?xml version="1.0" encoding="utf-8"?>
<p:tagLst xmlns:p="http://schemas.openxmlformats.org/presentationml/2006/main">
  <p:tag name="KSO_WM_DIAGRAM_VIRTUALLY_FRAME" val="{&quot;height&quot;:379.8,&quot;left&quot;:14.6,&quot;top&quot;:172.5,&quot;width&quot;:899.4}"/>
</p:tagLst>
</file>

<file path=ppt/tags/tag75.xml><?xml version="1.0" encoding="utf-8"?>
<p:tagLst xmlns:p="http://schemas.openxmlformats.org/presentationml/2006/main">
  <p:tag name="KSO_WM_DIAGRAM_VIRTUALLY_FRAME" val="{&quot;height&quot;:379.8,&quot;left&quot;:14.6,&quot;top&quot;:172.5,&quot;width&quot;:899.4}"/>
</p:tagLst>
</file>

<file path=ppt/tags/tag76.xml><?xml version="1.0" encoding="utf-8"?>
<p:tagLst xmlns:p="http://schemas.openxmlformats.org/presentationml/2006/main">
  <p:tag name="KSO_WM_DIAGRAM_VIRTUALLY_FRAME" val="{&quot;height&quot;:379.8,&quot;left&quot;:14.6,&quot;top&quot;:172.5,&quot;width&quot;:899.4}"/>
</p:tagLst>
</file>

<file path=ppt/tags/tag77.xml><?xml version="1.0" encoding="utf-8"?>
<p:tagLst xmlns:p="http://schemas.openxmlformats.org/presentationml/2006/main">
  <p:tag name="KSO_WM_BEAUTIFY_FLAG" val=""/>
  <p:tag name="KSO_WM_DIAGRAM_VIRTUALLY_FRAME" val="{&quot;height&quot;:379.8,&quot;left&quot;:14.6,&quot;top&quot;:172.5,&quot;width&quot;:899.4}"/>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DIAGRAM_VIRTUALLY_FRAME" val="{&quot;height&quot;:443.6,&quot;left&quot;:18.6,&quot;top&quot;:61.25,&quot;width&quot;:925.8}"/>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DIAGRAM_VIRTUALLY_FRAME" val="{&quot;height&quot;:443.6,&quot;left&quot;:18.6,&quot;top&quot;:61.25,&quot;width&quot;:925.8}"/>
</p:tagLst>
</file>

<file path=ppt/tags/tag81.xml><?xml version="1.0" encoding="utf-8"?>
<p:tagLst xmlns:p="http://schemas.openxmlformats.org/presentationml/2006/main">
  <p:tag name="KSO_WM_DIAGRAM_VIRTUALLY_FRAME" val="{&quot;height&quot;:443.6,&quot;left&quot;:18.6,&quot;top&quot;:61.25,&quot;width&quot;:925.8}"/>
</p:tagLst>
</file>

<file path=ppt/tags/tag82.xml><?xml version="1.0" encoding="utf-8"?>
<p:tagLst xmlns:p="http://schemas.openxmlformats.org/presentationml/2006/main">
  <p:tag name="KSO_WM_DIAGRAM_VIRTUALLY_FRAME" val="{&quot;height&quot;:443.6,&quot;left&quot;:18.6,&quot;top&quot;:61.25,&quot;width&quot;:925.8}"/>
</p:tagLst>
</file>

<file path=ppt/tags/tag83.xml><?xml version="1.0" encoding="utf-8"?>
<p:tagLst xmlns:p="http://schemas.openxmlformats.org/presentationml/2006/main">
  <p:tag name="KSO_WM_DIAGRAM_VIRTUALLY_FRAME" val="{&quot;height&quot;:443.6,&quot;left&quot;:18.6,&quot;top&quot;:61.25,&quot;width&quot;:925.8}"/>
</p:tagLst>
</file>

<file path=ppt/tags/tag84.xml><?xml version="1.0" encoding="utf-8"?>
<p:tagLst xmlns:p="http://schemas.openxmlformats.org/presentationml/2006/main">
  <p:tag name="KSO_WM_DIAGRAM_VIRTUALLY_FRAME" val="{&quot;height&quot;:443.6,&quot;left&quot;:18.6,&quot;top&quot;:61.25,&quot;width&quot;:925.8}"/>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DIAGRAM_VIRTUALLY_FRAME" val="{&quot;height&quot;:467.8,&quot;left&quot;:12.533514891644517,&quot;top&quot;:49.45,&quot;width&quot;:947.4664851083555}"/>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18952</Words>
  <Application>WPS 演示</Application>
  <PresentationFormat>宽屏</PresentationFormat>
  <Paragraphs>388</Paragraphs>
  <Slides>25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744</cp:revision>
  <dcterms:created xsi:type="dcterms:W3CDTF">2025-11-20T03:07:00Z</dcterms:created>
  <dcterms:modified xsi:type="dcterms:W3CDTF">2025-12-12T07:27:09Z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6568B69662234F809258397C97CD27F9_13</vt:lpwstr>
  </property>
</Properties>
</file>