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284" r:id="rId3"/>
    <p:sldId id="256" r:id="rId4"/>
    <p:sldId id="267" r:id="rId5"/>
    <p:sldId id="257" r:id="rId6"/>
    <p:sldId id="258" r:id="rId7"/>
    <p:sldId id="259" r:id="rId8"/>
    <p:sldId id="260" r:id="rId9"/>
    <p:sldId id="261" r:id="rId10"/>
    <p:sldId id="263" r:id="rId11"/>
    <p:sldId id="262" r:id="rId12"/>
    <p:sldId id="268" r:id="rId13"/>
    <p:sldId id="264" r:id="rId14"/>
    <p:sldId id="272" r:id="rId15"/>
    <p:sldId id="265" r:id="rId16"/>
    <p:sldId id="269" r:id="rId17"/>
    <p:sldId id="270" r:id="rId18"/>
    <p:sldId id="271" r:id="rId19"/>
    <p:sldId id="273" r:id="rId20"/>
    <p:sldId id="285" r:id="rId21"/>
    <p:sldId id="274" r:id="rId22"/>
  </p:sldIdLst>
  <p:sldSz cx="12191365" cy="6858000" type="screen4x3"/>
  <p:notesSz cx="6858000" cy="9144000"/>
  <p:embeddedFontLst>
    <p:embeddedFont>
      <p:font typeface="兰米粗楷简体" panose="02000503000000000000" charset="-122"/>
      <p:regular r:id="rId26"/>
    </p:embeddedFont>
    <p:embeddedFont>
      <p:font typeface="Calibri" panose="020F0502020204030204" charset="0"/>
      <p:regular r:id="rId27"/>
      <p:bold r:id="rId28"/>
      <p:italic r:id="rId29"/>
      <p:boldItalic r:id="rId3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124" d="100"/>
          <a:sy n="124" d="100"/>
        </p:scale>
        <p:origin x="-1512" y="-112"/>
      </p:cViewPr>
      <p:guideLst>
        <p:guide orient="horz" pos="2160"/>
        <p:guide pos="285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2" Type="http://schemas.openxmlformats.org/officeDocument/2006/relationships/slideLayout" Target="../slideLayouts/slideLayout7.xml"/><Relationship Id="rId31" Type="http://schemas.openxmlformats.org/officeDocument/2006/relationships/image" Target="../media/image3.jpeg"/><Relationship Id="rId30" Type="http://schemas.openxmlformats.org/officeDocument/2006/relationships/tags" Target="../tags/tag76.xml"/><Relationship Id="rId3" Type="http://schemas.openxmlformats.org/officeDocument/2006/relationships/tags" Target="../tags/tag49.xml"/><Relationship Id="rId29" Type="http://schemas.openxmlformats.org/officeDocument/2006/relationships/tags" Target="../tags/tag75.xml"/><Relationship Id="rId28" Type="http://schemas.openxmlformats.org/officeDocument/2006/relationships/tags" Target="../tags/tag74.xml"/><Relationship Id="rId27" Type="http://schemas.openxmlformats.org/officeDocument/2006/relationships/tags" Target="../tags/tag73.xml"/><Relationship Id="rId26" Type="http://schemas.openxmlformats.org/officeDocument/2006/relationships/tags" Target="../tags/tag72.xml"/><Relationship Id="rId25" Type="http://schemas.openxmlformats.org/officeDocument/2006/relationships/tags" Target="../tags/tag71.xml"/><Relationship Id="rId24" Type="http://schemas.openxmlformats.org/officeDocument/2006/relationships/tags" Target="../tags/tag70.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2" Type="http://schemas.openxmlformats.org/officeDocument/2006/relationships/slideLayout" Target="../slideLayouts/slideLayout7.xml"/><Relationship Id="rId21" Type="http://schemas.openxmlformats.org/officeDocument/2006/relationships/image" Target="../media/image3.jpeg"/><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6" Type="http://schemas.openxmlformats.org/officeDocument/2006/relationships/slideLayout" Target="../slideLayouts/slideLayout7.xml"/><Relationship Id="rId25" Type="http://schemas.openxmlformats.org/officeDocument/2006/relationships/image" Target="../media/image3.jpeg"/><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7.xml"/><Relationship Id="rId16" Type="http://schemas.openxmlformats.org/officeDocument/2006/relationships/image" Target="../media/image3.jpeg"/><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1" Type="http://schemas.openxmlformats.org/officeDocument/2006/relationships/slideLayout" Target="../slideLayouts/slideLayout7.xml"/><Relationship Id="rId20" Type="http://schemas.openxmlformats.org/officeDocument/2006/relationships/image" Target="../media/image3.jpeg"/><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4" Type="http://schemas.openxmlformats.org/officeDocument/2006/relationships/slideLayout" Target="../slideLayouts/slideLayout7.xml"/><Relationship Id="rId13" Type="http://schemas.openxmlformats.org/officeDocument/2006/relationships/image" Target="../media/image3.jpeg"/><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310642"/>
            <a:ext cx="8686800" cy="5765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官方范文 ·</a:t>
            </a:r>
            <a:r>
              <a:rPr lang="zh-CN" sz="3000" b="1" i="0">
                <a:solidFill>
                  <a:srgbClr val="FFFFFF"/>
                </a:solidFill>
                <a:latin typeface="Times New Roman" panose="02020603050405020304"/>
              </a:rPr>
              <a:t>中</a:t>
            </a:r>
            <a:r>
              <a:rPr sz="3000" b="1" i="0">
                <a:solidFill>
                  <a:srgbClr val="FFFFFF"/>
                </a:solidFill>
                <a:latin typeface="Times New Roman" panose="02020603050405020304"/>
              </a:rPr>
              <a:t>英文</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Official Model</a:t>
            </a:r>
            <a:endParaRPr sz="1400" b="0" i="1">
              <a:solidFill>
                <a:srgbClr val="F5E1D2"/>
              </a:solidFill>
              <a:latin typeface="Times New Roman" panose="02020603050405020304"/>
            </a:endParaRPr>
          </a:p>
        </p:txBody>
      </p:sp>
      <p:pic>
        <p:nvPicPr>
          <p:cNvPr id="7" name="Picture 6" descr="A_young_person_wearing_a_VR_he_2026-08-31T12-55-08.png"/>
          <p:cNvPicPr>
            <a:picLocks noChangeAspect="1"/>
          </p:cNvPicPr>
          <p:nvPr/>
        </p:nvPicPr>
        <p:blipFill>
          <a:blip r:embed="rId1"/>
          <a:stretch>
            <a:fillRect/>
          </a:stretch>
        </p:blipFill>
        <p:spPr>
          <a:xfrm>
            <a:off x="7736840" y="0"/>
            <a:ext cx="2212340" cy="1475105"/>
          </a:xfrm>
          <a:prstGeom prst="rect">
            <a:avLst/>
          </a:prstGeom>
        </p:spPr>
      </p:pic>
      <p:sp>
        <p:nvSpPr>
          <p:cNvPr id="9" name="TextBox 8"/>
          <p:cNvSpPr txBox="1"/>
          <p:nvPr/>
        </p:nvSpPr>
        <p:spPr>
          <a:xfrm>
            <a:off x="9382125" y="1287780"/>
            <a:ext cx="3082290" cy="415290"/>
          </a:xfrm>
          <a:prstGeom prst="rect">
            <a:avLst/>
          </a:prstGeom>
          <a:noFill/>
        </p:spPr>
        <p:txBody>
          <a:bodyPr wrap="square" lIns="0" tIns="0" rIns="0" bIns="0" anchor="t">
            <a:noAutofit/>
          </a:bodyPr>
          <a:lstStyle/>
          <a:p>
            <a:pPr algn="ctr">
              <a:lnSpc>
                <a:spcPct val="125000"/>
              </a:lnSpc>
              <a:spcBef>
                <a:spcPts val="0"/>
              </a:spcBef>
              <a:spcAft>
                <a:spcPts val="600"/>
              </a:spcAft>
            </a:pPr>
            <a:r>
              <a:rPr sz="1300" b="0" i="1">
                <a:solidFill>
                  <a:srgbClr val="5A6E64"/>
                </a:solidFill>
                <a:latin typeface="Times New Roman" panose="02020603050405020304"/>
              </a:rPr>
              <a:t>沉浸式体验：造纸 · 剪纸</a:t>
            </a:r>
            <a:endParaRPr sz="1300" b="0" i="1">
              <a:solidFill>
                <a:srgbClr val="5A6E64"/>
              </a:solidFill>
              <a:latin typeface="Times New Roman" panose="02020603050405020304"/>
            </a:endParaRPr>
          </a:p>
        </p:txBody>
      </p:sp>
      <p:sp>
        <p:nvSpPr>
          <p:cNvPr id="10" name="TextBox 9"/>
          <p:cNvSpPr txBox="1"/>
          <p:nvPr/>
        </p:nvSpPr>
        <p:spPr>
          <a:xfrm>
            <a:off x="264160" y="1033145"/>
            <a:ext cx="11758295" cy="5266055"/>
          </a:xfrm>
          <a:prstGeom prst="rect">
            <a:avLst/>
          </a:prstGeom>
          <a:noFill/>
        </p:spPr>
        <p:txBody>
          <a:bodyPr wrap="square" lIns="0" rIns="0">
            <a:noAutofit/>
          </a:bodyPr>
          <a:lstStyle/>
          <a:p>
            <a:pPr algn="l">
              <a:lnSpc>
                <a:spcPct val="130000"/>
              </a:lnSpc>
              <a:spcAft>
                <a:spcPts val="900"/>
              </a:spcAft>
            </a:pPr>
            <a:r>
              <a:rPr lang="en-US" altLang="zh-CN" sz="2000" b="1" i="0">
                <a:solidFill>
                  <a:srgbClr val="2C3034"/>
                </a:solidFill>
                <a:latin typeface="Times New Roman" panose="02020603050405020304"/>
              </a:rPr>
              <a:t>Dear Jim,</a:t>
            </a:r>
            <a:endParaRPr lang="en-US" altLang="zh-CN" sz="2000" b="1" i="0">
              <a:solidFill>
                <a:srgbClr val="2C3034"/>
              </a:solidFill>
              <a:latin typeface="Times New Roman" panose="02020603050405020304"/>
            </a:endParaRPr>
          </a:p>
          <a:p>
            <a:pPr indent="457200" algn="l">
              <a:lnSpc>
                <a:spcPct val="130000"/>
              </a:lnSpc>
              <a:spcAft>
                <a:spcPts val="900"/>
              </a:spcAft>
            </a:pPr>
            <a:r>
              <a:rPr lang="en-US" altLang="zh-CN" sz="2000" b="1" i="0">
                <a:solidFill>
                  <a:srgbClr val="2C3034"/>
                </a:solidFill>
                <a:latin typeface="Times New Roman" panose="02020603050405020304"/>
              </a:rPr>
              <a:t>Having visited the </a:t>
            </a:r>
            <a:r>
              <a:rPr lang="en-US" altLang="zh-CN" sz="2000" b="1" i="0">
                <a:solidFill>
                  <a:srgbClr val="C00000"/>
                </a:solidFill>
                <a:latin typeface="Times New Roman" panose="02020603050405020304"/>
              </a:rPr>
              <a:t>newly-launched</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新开设的） </a:t>
            </a:r>
            <a:r>
              <a:rPr lang="en-US" altLang="zh-CN" sz="2000" b="1" i="0">
                <a:solidFill>
                  <a:srgbClr val="2C3034"/>
                </a:solidFill>
                <a:latin typeface="Times New Roman" panose="02020603050405020304"/>
              </a:rPr>
              <a:t>exhibition When Intangible Cultural Heritage Meets VR in our provincial museum this summer, I’m </a:t>
            </a:r>
            <a:r>
              <a:rPr lang="en-US" altLang="zh-CN" sz="2000" b="1" i="0">
                <a:solidFill>
                  <a:schemeClr val="accent5">
                    <a:lumMod val="75000"/>
                  </a:schemeClr>
                </a:solidFill>
                <a:latin typeface="Times New Roman" panose="02020603050405020304"/>
              </a:rPr>
              <a:t>thrilled to share</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很激动地分享） </a:t>
            </a:r>
            <a:r>
              <a:rPr lang="en-US" altLang="zh-CN" sz="2000" b="1" i="0">
                <a:solidFill>
                  <a:srgbClr val="2C3034"/>
                </a:solidFill>
                <a:latin typeface="Times New Roman" panose="02020603050405020304"/>
              </a:rPr>
              <a:t>its highlights and my reflections with you.</a:t>
            </a:r>
            <a:endParaRPr lang="en-US" altLang="zh-CN" sz="2000" b="1" i="0">
              <a:solidFill>
                <a:srgbClr val="2C3034"/>
              </a:solidFill>
              <a:latin typeface="Times New Roman" panose="02020603050405020304"/>
            </a:endParaRPr>
          </a:p>
          <a:p>
            <a:pPr indent="457200" algn="l">
              <a:lnSpc>
                <a:spcPct val="130000"/>
              </a:lnSpc>
              <a:spcAft>
                <a:spcPts val="900"/>
              </a:spcAft>
            </a:pPr>
            <a:r>
              <a:rPr lang="en-US" altLang="zh-CN" sz="2000" b="1" i="0">
                <a:solidFill>
                  <a:srgbClr val="2C3034"/>
                </a:solidFill>
                <a:latin typeface="Times New Roman" panose="02020603050405020304"/>
              </a:rPr>
              <a:t>The exhibition </a:t>
            </a:r>
            <a:r>
              <a:rPr lang="en-US" altLang="zh-CN" sz="2000" b="1" i="0">
                <a:solidFill>
                  <a:schemeClr val="accent5">
                    <a:lumMod val="75000"/>
                  </a:schemeClr>
                </a:solidFill>
                <a:latin typeface="Times New Roman" panose="02020603050405020304"/>
              </a:rPr>
              <a:t>stands out for</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因……而突出） </a:t>
            </a:r>
            <a:r>
              <a:rPr lang="en-US" altLang="zh-CN" sz="2000" b="1" i="0">
                <a:solidFill>
                  <a:srgbClr val="2C3034"/>
                </a:solidFill>
                <a:latin typeface="Times New Roman" panose="02020603050405020304"/>
              </a:rPr>
              <a:t>the</a:t>
            </a:r>
            <a:r>
              <a:rPr lang="en-US" altLang="zh-CN" sz="2000" b="1" i="0">
                <a:solidFill>
                  <a:schemeClr val="accent6">
                    <a:lumMod val="75000"/>
                  </a:schemeClr>
                </a:solidFill>
                <a:latin typeface="Times New Roman" panose="02020603050405020304"/>
              </a:rPr>
              <a:t> perfect integration of</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完美融合） </a:t>
            </a:r>
            <a:r>
              <a:rPr lang="en-US" altLang="zh-CN" sz="2000" b="1" i="0">
                <a:solidFill>
                  <a:srgbClr val="2C3034"/>
                </a:solidFill>
                <a:latin typeface="Times New Roman" panose="02020603050405020304"/>
              </a:rPr>
              <a:t>VR technology and </a:t>
            </a:r>
            <a:r>
              <a:rPr lang="en-US" altLang="zh-CN" sz="2000" b="1" i="0">
                <a:solidFill>
                  <a:schemeClr val="accent6">
                    <a:lumMod val="75000"/>
                  </a:schemeClr>
                </a:solidFill>
                <a:latin typeface="Times New Roman" panose="02020603050405020304"/>
              </a:rPr>
              <a:t>traditional folk crafts</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传统民间工艺）. </a:t>
            </a:r>
            <a:r>
              <a:rPr lang="en-US" altLang="zh-CN" sz="2000" b="1" i="0">
                <a:solidFill>
                  <a:srgbClr val="2C3034"/>
                </a:solidFill>
                <a:latin typeface="Times New Roman" panose="02020603050405020304"/>
              </a:rPr>
              <a:t>With</a:t>
            </a:r>
            <a:r>
              <a:rPr lang="en-US" altLang="zh-CN" sz="2000" b="1" i="0">
                <a:solidFill>
                  <a:schemeClr val="accent6">
                    <a:lumMod val="75000"/>
                  </a:schemeClr>
                </a:solidFill>
                <a:latin typeface="Times New Roman" panose="02020603050405020304"/>
              </a:rPr>
              <a:t> immersive VR headsets</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沉浸式 </a:t>
            </a:r>
            <a:r>
              <a:rPr lang="en-US" altLang="zh-CN" sz="2000" b="1" i="0">
                <a:solidFill>
                  <a:srgbClr val="2C3034"/>
                </a:solidFill>
                <a:latin typeface="Times New Roman" panose="02020603050405020304"/>
              </a:rPr>
              <a:t>VR </a:t>
            </a:r>
            <a:r>
              <a:rPr lang="zh-CN" altLang="en-US" sz="2000" b="1" i="0">
                <a:solidFill>
                  <a:srgbClr val="2C3034"/>
                </a:solidFill>
                <a:latin typeface="Times New Roman" panose="02020603050405020304"/>
              </a:rPr>
              <a:t>头显）, </a:t>
            </a:r>
            <a:r>
              <a:rPr lang="en-US" altLang="zh-CN" sz="2000" b="1" i="0">
                <a:solidFill>
                  <a:srgbClr val="2C3034"/>
                </a:solidFill>
                <a:latin typeface="Times New Roman" panose="02020603050405020304"/>
              </a:rPr>
              <a:t>visitors are </a:t>
            </a:r>
            <a:r>
              <a:rPr lang="en-US" altLang="zh-CN" sz="2000" b="1" i="0">
                <a:solidFill>
                  <a:schemeClr val="accent5">
                    <a:lumMod val="75000"/>
                  </a:schemeClr>
                </a:solidFill>
                <a:latin typeface="Times New Roman" panose="02020603050405020304"/>
              </a:rPr>
              <a:t>transported back to ancient times</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被带回古代） </a:t>
            </a:r>
            <a:r>
              <a:rPr lang="en-US" altLang="zh-CN" sz="2000" b="1" i="0">
                <a:solidFill>
                  <a:srgbClr val="2C3034"/>
                </a:solidFill>
                <a:latin typeface="Times New Roman" panose="02020603050405020304"/>
              </a:rPr>
              <a:t>to </a:t>
            </a:r>
            <a:r>
              <a:rPr lang="en-US" altLang="zh-CN" sz="2000" b="1" i="0">
                <a:solidFill>
                  <a:schemeClr val="accent5">
                    <a:lumMod val="75000"/>
                  </a:schemeClr>
                </a:solidFill>
                <a:latin typeface="Times New Roman" panose="02020603050405020304"/>
              </a:rPr>
              <a:t>virtually experience</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虚拟体验） </a:t>
            </a:r>
            <a:r>
              <a:rPr lang="en-US" altLang="zh-CN" sz="2000" b="1" i="0">
                <a:solidFill>
                  <a:srgbClr val="2C3034"/>
                </a:solidFill>
                <a:latin typeface="Times New Roman" panose="02020603050405020304"/>
              </a:rPr>
              <a:t>classic </a:t>
            </a:r>
            <a:r>
              <a:rPr lang="en-US" altLang="zh-CN" sz="2000" b="1" i="0">
                <a:solidFill>
                  <a:schemeClr val="accent6">
                    <a:lumMod val="75000"/>
                  </a:schemeClr>
                </a:solidFill>
                <a:latin typeface="Times New Roman" panose="02020603050405020304"/>
              </a:rPr>
              <a:t>handicraft procedures</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手工艺流程） </a:t>
            </a:r>
            <a:r>
              <a:rPr lang="en-US" altLang="zh-CN" sz="2000" b="1" i="0">
                <a:solidFill>
                  <a:srgbClr val="2C3034"/>
                </a:solidFill>
                <a:latin typeface="Times New Roman" panose="02020603050405020304"/>
              </a:rPr>
              <a:t>like paper-making and paper-cutting. </a:t>
            </a:r>
            <a:r>
              <a:rPr lang="en-US" altLang="zh-CN" sz="2000" b="1" i="0">
                <a:solidFill>
                  <a:schemeClr val="accent4"/>
                </a:solidFill>
                <a:latin typeface="Times New Roman" panose="02020603050405020304"/>
              </a:rPr>
              <a:t>Not only does advanced technology revitalize fading cultural heritage, but it also helps youth better inherit traditional culture</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倒装句：不仅……而且……）.</a:t>
            </a:r>
            <a:endParaRPr lang="en-US" altLang="zh-CN" sz="2000" b="1" i="0">
              <a:solidFill>
                <a:srgbClr val="2C3034"/>
              </a:solidFill>
              <a:latin typeface="Times New Roman" panose="02020603050405020304"/>
            </a:endParaRPr>
          </a:p>
          <a:p>
            <a:pPr indent="457200" algn="l">
              <a:lnSpc>
                <a:spcPct val="130000"/>
              </a:lnSpc>
              <a:spcAft>
                <a:spcPts val="900"/>
              </a:spcAft>
            </a:pPr>
            <a:r>
              <a:rPr lang="en-US" altLang="zh-CN" sz="2000" b="1" i="0">
                <a:solidFill>
                  <a:srgbClr val="C00000"/>
                </a:solidFill>
                <a:latin typeface="Times New Roman" panose="02020603050405020304"/>
              </a:rPr>
              <a:t>Admittedly</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诚然）, </a:t>
            </a:r>
            <a:r>
              <a:rPr lang="en-US" altLang="zh-CN" sz="2000" b="1" i="0">
                <a:solidFill>
                  <a:srgbClr val="2C3034"/>
                </a:solidFill>
                <a:latin typeface="Times New Roman" panose="02020603050405020304"/>
              </a:rPr>
              <a:t>adding </a:t>
            </a:r>
            <a:r>
              <a:rPr lang="en-US" altLang="zh-CN" sz="2000" b="1" i="0">
                <a:solidFill>
                  <a:schemeClr val="accent6">
                    <a:lumMod val="75000"/>
                  </a:schemeClr>
                </a:solidFill>
                <a:latin typeface="Times New Roman" panose="02020603050405020304"/>
              </a:rPr>
              <a:t>bilingual guidance</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双语导览） </a:t>
            </a:r>
            <a:r>
              <a:rPr lang="en-US" altLang="zh-CN" sz="2000" b="1" i="0">
                <a:solidFill>
                  <a:srgbClr val="2C3034"/>
                </a:solidFill>
                <a:latin typeface="Times New Roman" panose="02020603050405020304"/>
              </a:rPr>
              <a:t>would make the exhibition more </a:t>
            </a:r>
            <a:r>
              <a:rPr lang="en-US" altLang="zh-CN" sz="2000" b="1" i="0">
                <a:solidFill>
                  <a:schemeClr val="accent6">
                    <a:lumMod val="75000"/>
                  </a:schemeClr>
                </a:solidFill>
                <a:latin typeface="Times New Roman" panose="02020603050405020304"/>
              </a:rPr>
              <a:t>visitor-friendly</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对游客友好的）, </a:t>
            </a:r>
            <a:r>
              <a:rPr lang="en-US" altLang="zh-CN" sz="2000" b="1" i="0">
                <a:solidFill>
                  <a:srgbClr val="2C3034"/>
                </a:solidFill>
                <a:latin typeface="Times New Roman" panose="02020603050405020304"/>
              </a:rPr>
              <a:t>allowing more foreign visitors to </a:t>
            </a:r>
            <a:r>
              <a:rPr lang="en-US" altLang="zh-CN" sz="2000" b="1" i="0">
                <a:solidFill>
                  <a:schemeClr val="accent5">
                    <a:lumMod val="75000"/>
                  </a:schemeClr>
                </a:solidFill>
                <a:latin typeface="Times New Roman" panose="02020603050405020304"/>
              </a:rPr>
              <a:t>appreciate its unique charm</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欣赏其独特魅力）. </a:t>
            </a:r>
            <a:r>
              <a:rPr lang="en-US" altLang="zh-CN" sz="2000" b="1" i="0">
                <a:solidFill>
                  <a:srgbClr val="2C3034"/>
                </a:solidFill>
                <a:latin typeface="Times New Roman" panose="02020603050405020304"/>
              </a:rPr>
              <a:t>If you have a chance to visit China in the future, this </a:t>
            </a:r>
            <a:r>
              <a:rPr lang="en-US" altLang="zh-CN" sz="2000" b="1" i="0">
                <a:solidFill>
                  <a:srgbClr val="C00000"/>
                </a:solidFill>
                <a:latin typeface="Times New Roman" panose="02020603050405020304"/>
              </a:rPr>
              <a:t>innovative</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创新的） </a:t>
            </a:r>
            <a:r>
              <a:rPr lang="en-US" altLang="zh-CN" sz="2000" b="1" i="0">
                <a:solidFill>
                  <a:srgbClr val="2C3034"/>
                </a:solidFill>
                <a:latin typeface="Times New Roman" panose="02020603050405020304"/>
              </a:rPr>
              <a:t>exhibition is </a:t>
            </a:r>
            <a:r>
              <a:rPr lang="en-US" altLang="zh-CN" sz="2000" b="1" i="0">
                <a:solidFill>
                  <a:srgbClr val="C00000"/>
                </a:solidFill>
                <a:latin typeface="Times New Roman" panose="02020603050405020304"/>
              </a:rPr>
              <a:t>absolutely </a:t>
            </a:r>
            <a:r>
              <a:rPr lang="en-US" altLang="zh-CN" sz="2000" b="1" i="0">
                <a:solidFill>
                  <a:schemeClr val="accent5">
                    <a:lumMod val="75000"/>
                  </a:schemeClr>
                </a:solidFill>
                <a:latin typeface="Times New Roman" panose="02020603050405020304"/>
              </a:rPr>
              <a:t>worthy of every minute of your visit</a:t>
            </a:r>
            <a:r>
              <a:rPr lang="en-US" altLang="zh-CN" sz="2000" b="1" i="0">
                <a:solidFill>
                  <a:srgbClr val="2C3034"/>
                </a:solidFill>
                <a:latin typeface="Times New Roman" panose="02020603050405020304"/>
              </a:rPr>
              <a:t>（</a:t>
            </a:r>
            <a:r>
              <a:rPr lang="zh-CN" altLang="en-US" sz="2000" b="1" i="0">
                <a:solidFill>
                  <a:srgbClr val="2C3034"/>
                </a:solidFill>
                <a:latin typeface="Times New Roman" panose="02020603050405020304"/>
              </a:rPr>
              <a:t>值得你花每一分钟）.</a:t>
            </a:r>
            <a:endParaRPr lang="zh-CN" altLang="en-US" sz="2000" b="1" i="0">
              <a:solidFill>
                <a:srgbClr val="2C3034"/>
              </a:solidFill>
              <a:latin typeface="Times New Roman" panose="02020603050405020304"/>
            </a:endParaRPr>
          </a:p>
        </p:txBody>
      </p:sp>
      <p:sp>
        <p:nvSpPr>
          <p:cNvPr id="8" name="文本框 7"/>
          <p:cNvSpPr txBox="1"/>
          <p:nvPr/>
        </p:nvSpPr>
        <p:spPr>
          <a:xfrm>
            <a:off x="-635" y="1115695"/>
            <a:ext cx="12193905" cy="5810250"/>
          </a:xfrm>
          <a:prstGeom prst="rect">
            <a:avLst/>
          </a:prstGeom>
          <a:solidFill>
            <a:schemeClr val="accent5">
              <a:lumMod val="40000"/>
              <a:lumOff val="60000"/>
            </a:schemeClr>
          </a:solidFill>
        </p:spPr>
        <p:txBody>
          <a:bodyPr wrap="square" rtlCol="0">
            <a:noAutofit/>
          </a:bodyPr>
          <a:p>
            <a:r>
              <a:rPr lang="en-US" altLang="zh-CN" sz="3200"/>
              <a:t>  </a:t>
            </a:r>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今年暑假，我参观了省博物馆新开设的"当非遗遇见 </a:t>
            </a:r>
            <a:r>
              <a:rPr lang="en-US" altLang="zh-CN" sz="3200">
                <a:latin typeface="兰米粗楷简体" panose="02000503000000000000" charset="-122"/>
                <a:ea typeface="兰米粗楷简体" panose="02000503000000000000" charset="-122"/>
                <a:cs typeface="兰米粗楷简体" panose="02000503000000000000" charset="-122"/>
              </a:rPr>
              <a:t>VR"</a:t>
            </a:r>
            <a:r>
              <a:rPr lang="zh-CN" altLang="en-US" sz="3200">
                <a:latin typeface="兰米粗楷简体" panose="02000503000000000000" charset="-122"/>
                <a:ea typeface="兰米粗楷简体" panose="02000503000000000000" charset="-122"/>
                <a:cs typeface="兰米粗楷简体" panose="02000503000000000000" charset="-122"/>
              </a:rPr>
              <a:t>展区。我很激动地与你分享它的亮点与我的感受。</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该展区的突出之处在于 </a:t>
            </a:r>
            <a:r>
              <a:rPr lang="en-US" altLang="zh-CN" sz="3200">
                <a:latin typeface="兰米粗楷简体" panose="02000503000000000000" charset="-122"/>
                <a:ea typeface="兰米粗楷简体" panose="02000503000000000000" charset="-122"/>
                <a:cs typeface="兰米粗楷简体" panose="02000503000000000000" charset="-122"/>
              </a:rPr>
              <a:t>VR </a:t>
            </a:r>
            <a:r>
              <a:rPr lang="zh-CN" altLang="en-US" sz="3200">
                <a:latin typeface="兰米粗楷简体" panose="02000503000000000000" charset="-122"/>
                <a:ea typeface="兰米粗楷简体" panose="02000503000000000000" charset="-122"/>
                <a:cs typeface="兰米粗楷简体" panose="02000503000000000000" charset="-122"/>
              </a:rPr>
              <a:t>技术与传统民间工艺的完美融合。借助沉浸式 </a:t>
            </a:r>
            <a:r>
              <a:rPr lang="en-US" altLang="zh-CN" sz="3200">
                <a:latin typeface="兰米粗楷简体" panose="02000503000000000000" charset="-122"/>
                <a:ea typeface="兰米粗楷简体" panose="02000503000000000000" charset="-122"/>
                <a:cs typeface="兰米粗楷简体" panose="02000503000000000000" charset="-122"/>
              </a:rPr>
              <a:t>VR </a:t>
            </a:r>
            <a:r>
              <a:rPr lang="zh-CN" altLang="en-US" sz="3200">
                <a:latin typeface="兰米粗楷简体" panose="02000503000000000000" charset="-122"/>
                <a:ea typeface="兰米粗楷简体" panose="02000503000000000000" charset="-122"/>
                <a:cs typeface="兰米粗楷简体" panose="02000503000000000000" charset="-122"/>
              </a:rPr>
              <a:t>头显，参观者仿佛被带回古代，可以虚拟体验造纸、剪纸等经典手工艺流程。先进技术不仅让正在消逝的文化遗产焕发新生，也帮助年轻人更好地传承传统文化。</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诚然，若增加双语导览，会让展览对游客更友好，让更多外国参观者欣赏到它独特的魅力。若你将来有机会来中国，这场创新的展览绝对值得你花上每一分钟。</a:t>
            </a:r>
            <a:endParaRPr lang="zh-CN" altLang="en-US" sz="3200">
              <a:latin typeface="兰米粗楷简体" panose="02000503000000000000" charset="-122"/>
              <a:ea typeface="兰米粗楷简体" panose="02000503000000000000" charset="-122"/>
              <a:cs typeface="兰米粗楷简体" panose="02000503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4810" y="357505"/>
            <a:ext cx="11555095" cy="6159500"/>
          </a:xfrm>
          <a:prstGeom prst="rect">
            <a:avLst/>
          </a:prstGeom>
        </p:spPr>
        <p:txBody>
          <a:bodyPr wrap="square">
            <a:noAutofit/>
          </a:bodyPr>
          <a:p>
            <a:pPr marL="0" indent="0">
              <a:spcBef>
                <a:spcPct val="0"/>
              </a:spcBef>
              <a:spcAft>
                <a:spcPts val="200"/>
              </a:spcAft>
            </a:pPr>
            <a:r>
              <a:rPr lang="en-US" altLang="zh-CN" sz="2400" b="1" i="0">
                <a:solidFill>
                  <a:srgbClr val="2C2C2C"/>
                </a:solidFill>
                <a:latin typeface="-apple-system"/>
                <a:ea typeface="-apple-system"/>
              </a:rPr>
              <a:t>Dear Jim,</a:t>
            </a:r>
            <a:endParaRPr lang="en-US" altLang="zh-CN" sz="2400" b="1" i="0">
              <a:solidFill>
                <a:srgbClr val="2C2C2C"/>
              </a:solidFill>
              <a:latin typeface="-apple-system"/>
              <a:ea typeface="-apple-system"/>
            </a:endParaRPr>
          </a:p>
          <a:p>
            <a:pPr marL="0" indent="266700">
              <a:spcBef>
                <a:spcPct val="0"/>
              </a:spcBef>
              <a:spcAft>
                <a:spcPts val="300"/>
              </a:spcAft>
            </a:pPr>
            <a:r>
              <a:rPr lang="en-US" altLang="zh-CN" sz="2400" b="0" i="0">
                <a:solidFill>
                  <a:srgbClr val="2C2C2C"/>
                </a:solidFill>
                <a:latin typeface="-apple-system"/>
                <a:ea typeface="-apple-system"/>
              </a:rPr>
              <a:t>Having visited the </a:t>
            </a:r>
            <a:r>
              <a:rPr lang="en-US" altLang="zh-CN" sz="2400" b="1" i="0">
                <a:solidFill>
                  <a:schemeClr val="accent6">
                    <a:lumMod val="75000"/>
                  </a:schemeClr>
                </a:solidFill>
                <a:latin typeface="-apple-system"/>
                <a:ea typeface="-apple-system"/>
              </a:rPr>
              <a:t>newly-launched</a:t>
            </a:r>
            <a:r>
              <a:rPr lang="zh-CN" altLang="en-US" sz="2400" b="0" i="0">
                <a:solidFill>
                  <a:srgbClr val="8A8A8A"/>
                </a:solidFill>
                <a:latin typeface="-apple-system"/>
                <a:ea typeface="-apple-system"/>
              </a:rPr>
              <a:t>（新开设的）</a:t>
            </a:r>
            <a:r>
              <a:rPr lang="en-US" altLang="zh-CN" sz="2400" b="0" i="0">
                <a:solidFill>
                  <a:srgbClr val="2C2C2C"/>
                </a:solidFill>
                <a:latin typeface="-apple-system"/>
                <a:ea typeface="-apple-system"/>
              </a:rPr>
              <a:t> exhibition When Intangible Cultural Heritage Meets VR in our provincial museum this summer, I am writing to </a:t>
            </a:r>
            <a:r>
              <a:rPr lang="en-US" altLang="zh-CN" sz="2400" b="1" i="0">
                <a:solidFill>
                  <a:schemeClr val="accent5">
                    <a:lumMod val="75000"/>
                  </a:schemeClr>
                </a:solidFill>
                <a:latin typeface="-apple-system"/>
                <a:ea typeface="-apple-system"/>
              </a:rPr>
              <a:t>share with you what impressed me most and how I felt about it</a:t>
            </a:r>
            <a:r>
              <a:rPr lang="zh-CN" altLang="en-US" sz="2400" b="0" i="0">
                <a:solidFill>
                  <a:srgbClr val="8A8A8A"/>
                </a:solidFill>
                <a:latin typeface="-apple-system"/>
                <a:ea typeface="-apple-system"/>
              </a:rPr>
              <a:t>（与你分享最触动我的与我的感受）</a:t>
            </a:r>
            <a:r>
              <a:rPr lang="en-US" altLang="zh-CN" sz="2400" b="0" i="0">
                <a:solidFill>
                  <a:srgbClr val="2C2C2C"/>
                </a:solidFill>
                <a:latin typeface="-apple-system"/>
                <a:ea typeface="-apple-system"/>
              </a:rPr>
              <a:t>.</a:t>
            </a:r>
            <a:endParaRPr lang="en-US" altLang="zh-CN" sz="2400" b="0" i="0">
              <a:solidFill>
                <a:srgbClr val="2C2C2C"/>
              </a:solidFill>
              <a:latin typeface="-apple-system"/>
              <a:ea typeface="-apple-system"/>
            </a:endParaRPr>
          </a:p>
          <a:p>
            <a:pPr marL="0" indent="266700">
              <a:spcBef>
                <a:spcPct val="0"/>
              </a:spcBef>
              <a:spcAft>
                <a:spcPts val="300"/>
              </a:spcAft>
            </a:pPr>
            <a:r>
              <a:rPr lang="en-US" altLang="zh-CN" sz="2400" b="0" i="0">
                <a:solidFill>
                  <a:srgbClr val="2C2C2C"/>
                </a:solidFill>
                <a:latin typeface="-apple-system"/>
                <a:ea typeface="-apple-system"/>
              </a:rPr>
              <a:t>The exhibition, </a:t>
            </a:r>
            <a:r>
              <a:rPr lang="en-US" altLang="zh-CN" sz="2400" b="1" i="0">
                <a:solidFill>
                  <a:schemeClr val="accent4"/>
                </a:solidFill>
                <a:latin typeface="-apple-system"/>
                <a:ea typeface="-apple-system"/>
              </a:rPr>
              <a:t>which pairs VR technology with traditional folk crafts</a:t>
            </a:r>
            <a:r>
              <a:rPr lang="zh-CN" altLang="en-US" sz="2400" b="0" i="0">
                <a:solidFill>
                  <a:srgbClr val="8A8A8A"/>
                </a:solidFill>
                <a:latin typeface="-apple-system"/>
                <a:ea typeface="-apple-system"/>
              </a:rPr>
              <a:t>（非限定性定语从句）</a:t>
            </a:r>
            <a:r>
              <a:rPr lang="en-US" altLang="zh-CN" sz="2400" b="0" i="0">
                <a:solidFill>
                  <a:srgbClr val="2C2C2C"/>
                </a:solidFill>
                <a:latin typeface="-apple-system"/>
                <a:ea typeface="-apple-system"/>
              </a:rPr>
              <a:t>, left a deep impression on me. </a:t>
            </a:r>
            <a:r>
              <a:rPr lang="en-US" altLang="zh-CN" sz="2400" b="1" i="0">
                <a:solidFill>
                  <a:schemeClr val="accent4"/>
                </a:solidFill>
                <a:latin typeface="-apple-system"/>
                <a:ea typeface="-apple-system"/>
              </a:rPr>
              <a:t>What appealed to me most was the chance to "step into" ancient workshops</a:t>
            </a:r>
            <a:r>
              <a:rPr lang="zh-CN" altLang="en-US" sz="2400" b="0" i="0">
                <a:solidFill>
                  <a:srgbClr val="8A8A8A"/>
                </a:solidFill>
                <a:latin typeface="-apple-system"/>
                <a:ea typeface="-apple-system"/>
              </a:rPr>
              <a:t>（主语从句）</a:t>
            </a:r>
            <a:r>
              <a:rPr lang="en-US" altLang="zh-CN" sz="2400" b="0" i="0">
                <a:solidFill>
                  <a:srgbClr val="2C2C2C"/>
                </a:solidFill>
                <a:latin typeface="-apple-system"/>
                <a:ea typeface="-apple-system"/>
              </a:rPr>
              <a:t> through VR headsets and watch paper-making and paper-cutting</a:t>
            </a:r>
            <a:r>
              <a:rPr lang="en-US" altLang="zh-CN" sz="2400" b="0" i="0">
                <a:solidFill>
                  <a:schemeClr val="accent4"/>
                </a:solidFill>
                <a:latin typeface="-apple-system"/>
                <a:ea typeface="-apple-system"/>
              </a:rPr>
              <a:t> </a:t>
            </a:r>
            <a:r>
              <a:rPr lang="en-US" altLang="zh-CN" sz="2400" b="1" i="0">
                <a:solidFill>
                  <a:schemeClr val="accent4"/>
                </a:solidFill>
                <a:latin typeface="-apple-system"/>
                <a:ea typeface="-apple-system"/>
              </a:rPr>
              <a:t>being brought back to life before my eyes</a:t>
            </a:r>
            <a:r>
              <a:rPr lang="zh-CN" altLang="en-US" sz="2400" b="0" i="0">
                <a:solidFill>
                  <a:srgbClr val="8A8A8A"/>
                </a:solidFill>
                <a:latin typeface="-apple-system"/>
                <a:ea typeface="-apple-system"/>
              </a:rPr>
              <a:t>（现在分词被动）</a:t>
            </a:r>
            <a:r>
              <a:rPr lang="en-US" altLang="zh-CN" sz="2400" b="0" i="0">
                <a:solidFill>
                  <a:srgbClr val="2C2C2C"/>
                </a:solidFill>
                <a:latin typeface="-apple-system"/>
                <a:ea typeface="-apple-system"/>
              </a:rPr>
              <a:t>. </a:t>
            </a:r>
            <a:r>
              <a:rPr lang="en-US" altLang="zh-CN" sz="2400" b="1" i="0">
                <a:solidFill>
                  <a:schemeClr val="accent4"/>
                </a:solidFill>
                <a:latin typeface="-apple-system"/>
                <a:ea typeface="-apple-system"/>
              </a:rPr>
              <a:t>Not only </a:t>
            </a:r>
            <a:r>
              <a:rPr lang="en-US" altLang="zh-CN" sz="2400" b="1" i="0">
                <a:solidFill>
                  <a:srgbClr val="2C2C2C"/>
                </a:solidFill>
                <a:latin typeface="-apple-system"/>
                <a:ea typeface="-apple-system"/>
              </a:rPr>
              <a:t>does this creative form make fading heritage vivid again, </a:t>
            </a:r>
            <a:r>
              <a:rPr lang="en-US" altLang="zh-CN" sz="2400" b="1" i="0">
                <a:solidFill>
                  <a:schemeClr val="accent4"/>
                </a:solidFill>
                <a:latin typeface="-apple-system"/>
                <a:ea typeface="-apple-system"/>
              </a:rPr>
              <a:t>but </a:t>
            </a:r>
            <a:r>
              <a:rPr lang="en-US" altLang="zh-CN" sz="2400" b="1" i="0">
                <a:solidFill>
                  <a:schemeClr val="tx1"/>
                </a:solidFill>
                <a:latin typeface="-apple-system"/>
                <a:ea typeface="-apple-system"/>
              </a:rPr>
              <a:t>it</a:t>
            </a:r>
            <a:r>
              <a:rPr lang="en-US" altLang="zh-CN" sz="2400" b="1" i="0">
                <a:solidFill>
                  <a:schemeClr val="accent4"/>
                </a:solidFill>
                <a:latin typeface="-apple-system"/>
                <a:ea typeface="-apple-system"/>
              </a:rPr>
              <a:t> also</a:t>
            </a:r>
            <a:r>
              <a:rPr lang="en-US" altLang="zh-CN" sz="2400" b="1" i="0">
                <a:solidFill>
                  <a:srgbClr val="2C2C2C"/>
                </a:solidFill>
                <a:latin typeface="-apple-system"/>
                <a:ea typeface="-apple-system"/>
              </a:rPr>
              <a:t> helps teenagers appreciate traditional culture in a lively way</a:t>
            </a:r>
            <a:r>
              <a:rPr lang="zh-CN" altLang="en-US" sz="2400" b="0" i="0">
                <a:solidFill>
                  <a:srgbClr val="8A8A8A"/>
                </a:solidFill>
                <a:latin typeface="-apple-system"/>
                <a:ea typeface="-apple-system"/>
              </a:rPr>
              <a:t>（倒装）</a:t>
            </a:r>
            <a:r>
              <a:rPr lang="en-US" altLang="zh-CN" sz="2400" b="0" i="0">
                <a:solidFill>
                  <a:srgbClr val="2C2C2C"/>
                </a:solidFill>
                <a:latin typeface="-apple-system"/>
                <a:ea typeface="-apple-system"/>
              </a:rPr>
              <a:t>.</a:t>
            </a:r>
            <a:endParaRPr lang="en-US" altLang="zh-CN" sz="2400" b="0" i="0">
              <a:solidFill>
                <a:srgbClr val="2C2C2C"/>
              </a:solidFill>
              <a:latin typeface="-apple-system"/>
              <a:ea typeface="-apple-system"/>
            </a:endParaRPr>
          </a:p>
          <a:p>
            <a:pPr marL="0" indent="266700">
              <a:spcBef>
                <a:spcPct val="0"/>
              </a:spcBef>
              <a:spcAft>
                <a:spcPct val="0"/>
              </a:spcAft>
            </a:pPr>
            <a:r>
              <a:rPr lang="en-US" altLang="zh-CN" sz="2400" b="1" i="0">
                <a:solidFill>
                  <a:schemeClr val="accent6">
                    <a:lumMod val="75000"/>
                  </a:schemeClr>
                </a:solidFill>
                <a:latin typeface="-apple-system"/>
                <a:ea typeface="-apple-system"/>
              </a:rPr>
              <a:t>From my perspective</a:t>
            </a:r>
            <a:r>
              <a:rPr lang="zh-CN" altLang="en-US" sz="2400" b="0" i="0">
                <a:solidFill>
                  <a:srgbClr val="8A8A8A"/>
                </a:solidFill>
                <a:latin typeface="-apple-system"/>
                <a:ea typeface="-apple-system"/>
              </a:rPr>
              <a:t>（在我看来）</a:t>
            </a:r>
            <a:r>
              <a:rPr lang="en-US" altLang="zh-CN" sz="2400" b="0" i="0">
                <a:solidFill>
                  <a:srgbClr val="2C2C2C"/>
                </a:solidFill>
                <a:latin typeface="-apple-system"/>
                <a:ea typeface="-apple-system"/>
              </a:rPr>
              <a:t>, tradition and technology, </a:t>
            </a:r>
            <a:r>
              <a:rPr lang="en-US" altLang="zh-CN" sz="2400" b="1" i="0">
                <a:solidFill>
                  <a:schemeClr val="accent5">
                    <a:lumMod val="75000"/>
                  </a:schemeClr>
                </a:solidFill>
                <a:latin typeface="-apple-system"/>
                <a:ea typeface="-apple-system"/>
              </a:rPr>
              <a:t>far from conflicting</a:t>
            </a:r>
            <a:r>
              <a:rPr lang="zh-CN" altLang="en-US" sz="2400" b="0" i="0">
                <a:solidFill>
                  <a:srgbClr val="8A8A8A"/>
                </a:solidFill>
                <a:latin typeface="-apple-system"/>
                <a:ea typeface="-apple-system"/>
              </a:rPr>
              <a:t>（远非冲突）</a:t>
            </a:r>
            <a:r>
              <a:rPr lang="en-US" altLang="zh-CN" sz="2400" b="0" i="0">
                <a:solidFill>
                  <a:srgbClr val="2C2C2C"/>
                </a:solidFill>
                <a:latin typeface="-apple-system"/>
                <a:ea typeface="-apple-system"/>
              </a:rPr>
              <a:t>, can actually </a:t>
            </a:r>
            <a:r>
              <a:rPr lang="en-US" altLang="zh-CN" sz="2400" b="1" i="0">
                <a:solidFill>
                  <a:schemeClr val="accent6">
                    <a:lumMod val="75000"/>
                  </a:schemeClr>
                </a:solidFill>
                <a:latin typeface="-apple-system"/>
                <a:ea typeface="-apple-system"/>
              </a:rPr>
              <a:t>complement each other</a:t>
            </a:r>
            <a:r>
              <a:rPr lang="zh-CN" altLang="en-US" sz="2400" b="0" i="0">
                <a:solidFill>
                  <a:srgbClr val="8A8A8A"/>
                </a:solidFill>
                <a:latin typeface="-apple-system"/>
                <a:ea typeface="-apple-system"/>
              </a:rPr>
              <a:t>（相辅相成）</a:t>
            </a:r>
            <a:r>
              <a:rPr lang="en-US" altLang="zh-CN" sz="2400" b="0" i="0">
                <a:solidFill>
                  <a:srgbClr val="2C2C2C"/>
                </a:solidFill>
                <a:latin typeface="-apple-system"/>
                <a:ea typeface="-apple-system"/>
              </a:rPr>
              <a:t>. I do hope you can </a:t>
            </a:r>
            <a:r>
              <a:rPr lang="en-US" altLang="zh-CN" sz="2400" b="1" i="0">
                <a:solidFill>
                  <a:schemeClr val="accent5">
                    <a:lumMod val="75000"/>
                  </a:schemeClr>
                </a:solidFill>
                <a:latin typeface="-apple-system"/>
                <a:ea typeface="-apple-system"/>
              </a:rPr>
              <a:t>come and experience it in person someday</a:t>
            </a:r>
            <a:r>
              <a:rPr lang="zh-CN" altLang="en-US" sz="2400" b="0" i="0">
                <a:solidFill>
                  <a:srgbClr val="8A8A8A"/>
                </a:solidFill>
                <a:latin typeface="-apple-system"/>
                <a:ea typeface="-apple-system"/>
              </a:rPr>
              <a:t>（有朝一日亲身感受）</a:t>
            </a:r>
            <a:r>
              <a:rPr lang="en-US" altLang="zh-CN" sz="2400" b="0" i="0">
                <a:solidFill>
                  <a:srgbClr val="2C2C2C"/>
                </a:solidFill>
                <a:latin typeface="-apple-system"/>
                <a:ea typeface="-apple-system"/>
              </a:rPr>
              <a:t>.</a:t>
            </a:r>
            <a:endParaRPr lang="en-US" altLang="zh-CN" sz="2400" b="0" i="0">
              <a:solidFill>
                <a:srgbClr val="2C2C2C"/>
              </a:solidFill>
              <a:latin typeface="-apple-system"/>
              <a:ea typeface="-apple-system"/>
            </a:endParaRPr>
          </a:p>
          <a:p>
            <a:pPr marL="0" indent="0" algn="r">
              <a:spcBef>
                <a:spcPts val="300"/>
              </a:spcBef>
              <a:spcAft>
                <a:spcPts val="200"/>
              </a:spcAft>
            </a:pPr>
            <a:r>
              <a:rPr lang="en-US" altLang="zh-CN" sz="2400" b="1" i="0">
                <a:solidFill>
                  <a:srgbClr val="2C2C2C"/>
                </a:solidFill>
                <a:latin typeface="-apple-system"/>
                <a:ea typeface="-apple-system"/>
              </a:rPr>
              <a:t>Yours,</a:t>
            </a:r>
            <a:endParaRPr lang="en-US" altLang="zh-CN" sz="2400" b="1" i="0">
              <a:solidFill>
                <a:srgbClr val="2C2C2C"/>
              </a:solidFill>
              <a:latin typeface="-apple-system"/>
              <a:ea typeface="-apple-system"/>
            </a:endParaRPr>
          </a:p>
          <a:p>
            <a:pPr marL="0" indent="0" algn="r">
              <a:spcBef>
                <a:spcPts val="300"/>
              </a:spcBef>
              <a:spcAft>
                <a:spcPts val="200"/>
              </a:spcAft>
            </a:pPr>
            <a:r>
              <a:rPr lang="en-US" altLang="zh-CN" sz="2400" b="1" i="0">
                <a:solidFill>
                  <a:srgbClr val="2C2C2C"/>
                </a:solidFill>
                <a:latin typeface="-apple-system"/>
                <a:ea typeface="-apple-system"/>
              </a:rPr>
              <a:t>Li Hua</a:t>
            </a:r>
            <a:endParaRPr lang="en-US" altLang="zh-CN" sz="2400" b="1" i="0">
              <a:solidFill>
                <a:srgbClr val="2C2C2C"/>
              </a:solidFill>
              <a:latin typeface="-apple-system"/>
              <a:ea typeface="-apple-system"/>
            </a:endParaRPr>
          </a:p>
        </p:txBody>
      </p:sp>
      <p:sp>
        <p:nvSpPr>
          <p:cNvPr id="3" name="文本框 2"/>
          <p:cNvSpPr txBox="1"/>
          <p:nvPr/>
        </p:nvSpPr>
        <p:spPr>
          <a:xfrm>
            <a:off x="322580" y="748030"/>
            <a:ext cx="11679555" cy="5236845"/>
          </a:xfrm>
          <a:prstGeom prst="rect">
            <a:avLst/>
          </a:prstGeom>
          <a:solidFill>
            <a:schemeClr val="accent5">
              <a:lumMod val="40000"/>
              <a:lumOff val="60000"/>
            </a:schemeClr>
          </a:solidFill>
        </p:spPr>
        <p:txBody>
          <a:bodyPr wrap="square" rtlCol="0">
            <a:noAutofit/>
          </a:bodyPr>
          <a:p>
            <a:r>
              <a:rPr lang="en-US" altLang="zh-CN" sz="3200"/>
              <a:t>  </a:t>
            </a:r>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今年暑假，我参观了省博物馆新开设的"当非遗遇见 </a:t>
            </a:r>
            <a:r>
              <a:rPr lang="en-US" altLang="zh-CN" sz="3200">
                <a:latin typeface="兰米粗楷简体" panose="02000503000000000000" charset="-122"/>
                <a:ea typeface="兰米粗楷简体" panose="02000503000000000000" charset="-122"/>
                <a:cs typeface="兰米粗楷简体" panose="02000503000000000000" charset="-122"/>
              </a:rPr>
              <a:t>VR"</a:t>
            </a:r>
            <a:r>
              <a:rPr lang="zh-CN" altLang="en-US" sz="3200">
                <a:latin typeface="兰米粗楷简体" panose="02000503000000000000" charset="-122"/>
                <a:ea typeface="兰米粗楷简体" panose="02000503000000000000" charset="-122"/>
                <a:cs typeface="兰米粗楷简体" panose="02000503000000000000" charset="-122"/>
              </a:rPr>
              <a:t>展区。我写这封信，是想与你分享最触动我的地方，以及我的感受。</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这场将 </a:t>
            </a:r>
            <a:r>
              <a:rPr lang="en-US" altLang="zh-CN" sz="3200">
                <a:latin typeface="兰米粗楷简体" panose="02000503000000000000" charset="-122"/>
                <a:ea typeface="兰米粗楷简体" panose="02000503000000000000" charset="-122"/>
                <a:cs typeface="兰米粗楷简体" panose="02000503000000000000" charset="-122"/>
              </a:rPr>
              <a:t>VR </a:t>
            </a:r>
            <a:r>
              <a:rPr lang="zh-CN" altLang="en-US" sz="3200">
                <a:latin typeface="兰米粗楷简体" panose="02000503000000000000" charset="-122"/>
                <a:ea typeface="兰米粗楷简体" panose="02000503000000000000" charset="-122"/>
                <a:cs typeface="兰米粗楷简体" panose="02000503000000000000" charset="-122"/>
              </a:rPr>
              <a:t>技术与传统民间工艺相结合的展览，给我留下了深刻印象。最吸引我的，是能透过 </a:t>
            </a:r>
            <a:r>
              <a:rPr lang="en-US" altLang="zh-CN" sz="3200">
                <a:latin typeface="兰米粗楷简体" panose="02000503000000000000" charset="-122"/>
                <a:ea typeface="兰米粗楷简体" panose="02000503000000000000" charset="-122"/>
                <a:cs typeface="兰米粗楷简体" panose="02000503000000000000" charset="-122"/>
              </a:rPr>
              <a:t>VR </a:t>
            </a:r>
            <a:r>
              <a:rPr lang="zh-CN" altLang="en-US" sz="3200">
                <a:latin typeface="兰米粗楷简体" panose="02000503000000000000" charset="-122"/>
                <a:ea typeface="兰米粗楷简体" panose="02000503000000000000" charset="-122"/>
                <a:cs typeface="兰米粗楷简体" panose="02000503000000000000" charset="-122"/>
              </a:rPr>
              <a:t>头显"走进"古代作坊，亲眼看着造纸与剪纸在眼前重现生机。这种创意形式不仅让正在消逝的遗产重新鲜活，也帮助年轻人以生动的方式爱上传统文化。</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在我看来，传统与科技远非冲突，反而能相辅相成。我真心希望你有朝一日能亲身来感受一番。</a:t>
            </a:r>
            <a:endParaRPr lang="zh-CN" altLang="en-US" sz="3200">
              <a:latin typeface="兰米粗楷简体" panose="02000503000000000000" charset="-122"/>
              <a:ea typeface="兰米粗楷简体" panose="02000503000000000000" charset="-122"/>
              <a:cs typeface="兰米粗楷简体" panose="02000503000000000000" charset="-122"/>
            </a:endParaRPr>
          </a:p>
        </p:txBody>
      </p:sp>
      <p:sp>
        <p:nvSpPr>
          <p:cNvPr id="4" name="Rectangle 2"/>
          <p:cNvSpPr/>
          <p:nvPr/>
        </p:nvSpPr>
        <p:spPr>
          <a:xfrm>
            <a:off x="0" y="0"/>
            <a:ext cx="12192000" cy="748665"/>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86360"/>
            <a:ext cx="1786255" cy="576580"/>
          </a:xfrm>
          <a:prstGeom prst="rect">
            <a:avLst/>
          </a:prstGeom>
          <a:noFill/>
        </p:spPr>
        <p:txBody>
          <a:bodyPr wrap="square" lIns="0" tIns="0" rIns="0" bIns="0" anchor="ctr">
            <a:spAutoFit/>
          </a:bodyPr>
          <a:lstStyle/>
          <a:p>
            <a:pPr algn="l">
              <a:lnSpc>
                <a:spcPct val="125000"/>
              </a:lnSpc>
              <a:spcBef>
                <a:spcPts val="0"/>
              </a:spcBef>
              <a:spcAft>
                <a:spcPts val="600"/>
              </a:spcAft>
            </a:pPr>
            <a:r>
              <a:rPr lang="zh-CN" sz="3000" b="1" i="0">
                <a:solidFill>
                  <a:srgbClr val="FFFFFF"/>
                </a:solidFill>
                <a:latin typeface="Times New Roman" panose="02020603050405020304"/>
              </a:rPr>
              <a:t>下水文</a:t>
            </a:r>
            <a:r>
              <a:rPr lang="en-US" altLang="zh-CN" sz="3000" b="1" i="0">
                <a:solidFill>
                  <a:srgbClr val="FFFFFF"/>
                </a:solidFill>
                <a:latin typeface="Times New Roman" panose="02020603050405020304"/>
              </a:rPr>
              <a:t> 1 </a:t>
            </a:r>
            <a:endParaRPr lang="en-US" altLang="zh-CN" sz="3000" b="1" i="0">
              <a:solidFill>
                <a:srgbClr val="FFFFFF"/>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310642"/>
            <a:ext cx="8686800" cy="576580"/>
          </a:xfrm>
          <a:prstGeom prst="rect">
            <a:avLst/>
          </a:prstGeom>
          <a:noFill/>
        </p:spPr>
        <p:txBody>
          <a:bodyPr wrap="square" lIns="0" tIns="0" rIns="0" bIns="0" anchor="ctr">
            <a:spAutoFit/>
          </a:bodyPr>
          <a:lstStyle/>
          <a:p>
            <a:pPr algn="l">
              <a:lnSpc>
                <a:spcPct val="125000"/>
              </a:lnSpc>
              <a:spcBef>
                <a:spcPts val="0"/>
              </a:spcBef>
              <a:spcAft>
                <a:spcPts val="600"/>
              </a:spcAft>
            </a:pPr>
            <a:r>
              <a:rPr lang="zh-CN" altLang="en-US" sz="3000" b="1" i="0">
                <a:solidFill>
                  <a:srgbClr val="FFFFFF"/>
                </a:solidFill>
                <a:latin typeface="Times New Roman" panose="02020603050405020304"/>
              </a:rPr>
              <a:t>下水文</a:t>
            </a:r>
            <a:r>
              <a:rPr lang="en-US" altLang="zh-CN" sz="3000" b="1" i="0">
                <a:solidFill>
                  <a:srgbClr val="FFFFFF"/>
                </a:solidFill>
                <a:latin typeface="Times New Roman" panose="02020603050405020304"/>
              </a:rPr>
              <a:t> 2</a:t>
            </a:r>
            <a:endParaRPr lang="en-US" altLang="zh-CN"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Advanced Version</a:t>
            </a:r>
            <a:endParaRPr sz="1400" b="0" i="1">
              <a:solidFill>
                <a:srgbClr val="F5E1D2"/>
              </a:solidFill>
              <a:latin typeface="Times New Roman" panose="02020603050405020304"/>
            </a:endParaRPr>
          </a:p>
        </p:txBody>
      </p:sp>
      <p:pic>
        <p:nvPicPr>
          <p:cNvPr id="7" name="Picture 6" descr="Close_up_of_an_elderly_Chinese_2026-08-31T12-55-05.png"/>
          <p:cNvPicPr>
            <a:picLocks noChangeAspect="1"/>
          </p:cNvPicPr>
          <p:nvPr/>
        </p:nvPicPr>
        <p:blipFill>
          <a:blip r:embed="rId1"/>
          <a:stretch>
            <a:fillRect/>
          </a:stretch>
        </p:blipFill>
        <p:spPr>
          <a:xfrm>
            <a:off x="9326880" y="74930"/>
            <a:ext cx="2377440" cy="1584960"/>
          </a:xfrm>
          <a:prstGeom prst="rect">
            <a:avLst/>
          </a:prstGeom>
        </p:spPr>
      </p:pic>
      <p:sp>
        <p:nvSpPr>
          <p:cNvPr id="9" name="TextBox 8"/>
          <p:cNvSpPr txBox="1"/>
          <p:nvPr/>
        </p:nvSpPr>
        <p:spPr>
          <a:xfrm>
            <a:off x="10253853" y="1659890"/>
            <a:ext cx="2331720" cy="457200"/>
          </a:xfrm>
          <a:prstGeom prst="rect">
            <a:avLst/>
          </a:prstGeom>
          <a:noFill/>
        </p:spPr>
        <p:txBody>
          <a:bodyPr wrap="square" lIns="0" tIns="0" rIns="0" bIns="0" anchor="t">
            <a:spAutoFit/>
          </a:bodyPr>
          <a:lstStyle/>
          <a:p>
            <a:pPr algn="ctr">
              <a:lnSpc>
                <a:spcPct val="125000"/>
              </a:lnSpc>
              <a:spcBef>
                <a:spcPts val="0"/>
              </a:spcBef>
              <a:spcAft>
                <a:spcPts val="600"/>
              </a:spcAft>
            </a:pPr>
            <a:r>
              <a:rPr sz="1200" b="0" i="1">
                <a:solidFill>
                  <a:srgbClr val="6E5A50"/>
                </a:solidFill>
                <a:latin typeface="Times New Roman" panose="02020603050405020304"/>
              </a:rPr>
              <a:t>匠心 × 数字</a:t>
            </a:r>
            <a:endParaRPr sz="1200" b="0" i="1">
              <a:solidFill>
                <a:srgbClr val="6E5A50"/>
              </a:solidFill>
              <a:latin typeface="Times New Roman" panose="02020603050405020304"/>
            </a:endParaRPr>
          </a:p>
        </p:txBody>
      </p:sp>
      <p:sp>
        <p:nvSpPr>
          <p:cNvPr id="11" name="TextBox 10"/>
          <p:cNvSpPr txBox="1"/>
          <p:nvPr/>
        </p:nvSpPr>
        <p:spPr>
          <a:xfrm>
            <a:off x="214630" y="1134110"/>
            <a:ext cx="11663680" cy="6464935"/>
          </a:xfrm>
          <a:prstGeom prst="rect">
            <a:avLst/>
          </a:prstGeom>
          <a:noFill/>
        </p:spPr>
        <p:txBody>
          <a:bodyPr wrap="square">
            <a:spAutoFit/>
          </a:bodyPr>
          <a:lstStyle/>
          <a:p>
            <a:pPr>
              <a:lnSpc>
                <a:spcPct val="125000"/>
              </a:lnSpc>
              <a:spcAft>
                <a:spcPts val="700"/>
              </a:spcAft>
            </a:pPr>
            <a:r>
              <a:rPr lang="en-US" altLang="zh-CN" sz="2200" b="1" i="0">
                <a:solidFill>
                  <a:srgbClr val="2C3034"/>
                </a:solidFill>
                <a:latin typeface="Times New Roman" panose="02020603050405020304"/>
              </a:rPr>
              <a:t>Dear Jim,</a:t>
            </a:r>
            <a:endParaRPr lang="en-US" altLang="zh-CN" sz="2200" b="1" i="0">
              <a:solidFill>
                <a:srgbClr val="2C3034"/>
              </a:solidFill>
              <a:latin typeface="Times New Roman" panose="02020603050405020304"/>
            </a:endParaRPr>
          </a:p>
          <a:p>
            <a:pPr indent="457200">
              <a:lnSpc>
                <a:spcPct val="125000"/>
              </a:lnSpc>
              <a:spcAft>
                <a:spcPts val="700"/>
              </a:spcAft>
            </a:pPr>
            <a:r>
              <a:rPr lang="en-US" altLang="zh-CN" sz="2200" b="1" i="0">
                <a:solidFill>
                  <a:srgbClr val="2C3034"/>
                </a:solidFill>
                <a:latin typeface="Times New Roman" panose="02020603050405020304"/>
              </a:rPr>
              <a:t>Having visited the newly-launched exhibition When Intangible Cultural Heritage Meets VR in our provincial museum this summer, I’m eager to share what </a:t>
            </a:r>
            <a:r>
              <a:rPr lang="en-US" altLang="zh-CN" sz="2200" b="1" i="0">
                <a:solidFill>
                  <a:srgbClr val="C00000"/>
                </a:solidFill>
                <a:latin typeface="Times New Roman" panose="02020603050405020304"/>
              </a:rPr>
              <a:t>makes it special</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特别的） </a:t>
            </a:r>
            <a:r>
              <a:rPr lang="en-US" altLang="zh-CN" sz="2200" b="1" i="0">
                <a:solidFill>
                  <a:srgbClr val="2C3034"/>
                </a:solidFill>
                <a:latin typeface="Times New Roman" panose="02020603050405020304"/>
              </a:rPr>
              <a:t>and what I’ve learned.</a:t>
            </a:r>
            <a:endParaRPr lang="en-US" altLang="zh-CN" sz="2200" b="1" i="0">
              <a:solidFill>
                <a:srgbClr val="2C3034"/>
              </a:solidFill>
              <a:latin typeface="Times New Roman" panose="02020603050405020304"/>
            </a:endParaRPr>
          </a:p>
          <a:p>
            <a:pPr indent="457200">
              <a:lnSpc>
                <a:spcPct val="125000"/>
              </a:lnSpc>
              <a:spcAft>
                <a:spcPts val="700"/>
              </a:spcAft>
            </a:pPr>
            <a:r>
              <a:rPr lang="en-US" altLang="zh-CN" sz="2200" b="1" i="0">
                <a:solidFill>
                  <a:schemeClr val="accent4"/>
                </a:solidFill>
                <a:latin typeface="Times New Roman" panose="02020603050405020304"/>
              </a:rPr>
              <a:t>What struck me most was how VR technology brings our fading traditions back to life</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主语从句）. </a:t>
            </a:r>
            <a:r>
              <a:rPr lang="en-US" altLang="zh-CN" sz="2200" b="1" i="0">
                <a:solidFill>
                  <a:srgbClr val="2C3034"/>
                </a:solidFill>
                <a:latin typeface="Times New Roman" panose="02020603050405020304"/>
              </a:rPr>
              <a:t>Visitors are </a:t>
            </a:r>
            <a:r>
              <a:rPr lang="en-US" altLang="zh-CN" sz="2200" b="1" i="0">
                <a:solidFill>
                  <a:schemeClr val="accent5">
                    <a:lumMod val="75000"/>
                  </a:schemeClr>
                </a:solidFill>
                <a:latin typeface="Times New Roman" panose="02020603050405020304"/>
              </a:rPr>
              <a:t>not merely watching but actively taking part</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不仅观看，更亲身参与）: </a:t>
            </a:r>
            <a:r>
              <a:rPr lang="en-US" altLang="zh-CN" sz="2200" b="1" i="0">
                <a:solidFill>
                  <a:srgbClr val="2C3034"/>
                </a:solidFill>
                <a:latin typeface="Times New Roman" panose="02020603050405020304"/>
              </a:rPr>
              <a:t>they design their own patterns, listen to </a:t>
            </a:r>
            <a:r>
              <a:rPr lang="en-US" altLang="zh-CN" sz="2200" b="1" i="0">
                <a:solidFill>
                  <a:schemeClr val="accent6">
                    <a:lumMod val="75000"/>
                  </a:schemeClr>
                </a:solidFill>
                <a:latin typeface="Times New Roman" panose="02020603050405020304"/>
              </a:rPr>
              <a:t>seasoned craftsmen</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经验丰富的匠人） </a:t>
            </a:r>
            <a:r>
              <a:rPr lang="en-US" altLang="zh-CN" sz="2200" b="1" i="0">
                <a:solidFill>
                  <a:srgbClr val="2C3034"/>
                </a:solidFill>
                <a:latin typeface="Times New Roman" panose="02020603050405020304"/>
              </a:rPr>
              <a:t>explain each cut, and watch their work come alive in a </a:t>
            </a:r>
            <a:r>
              <a:rPr lang="en-US" altLang="zh-CN" sz="2200" b="1" i="0">
                <a:solidFill>
                  <a:schemeClr val="accent6">
                    <a:lumMod val="75000"/>
                  </a:schemeClr>
                </a:solidFill>
                <a:latin typeface="Times New Roman" panose="02020603050405020304"/>
              </a:rPr>
              <a:t>3D virtual world</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三维虚拟世界）.</a:t>
            </a:r>
            <a:endParaRPr lang="en-US" altLang="zh-CN" sz="2200" b="1" i="0">
              <a:solidFill>
                <a:srgbClr val="2C3034"/>
              </a:solidFill>
              <a:latin typeface="Times New Roman" panose="02020603050405020304"/>
            </a:endParaRPr>
          </a:p>
          <a:p>
            <a:pPr indent="457200">
              <a:lnSpc>
                <a:spcPct val="125000"/>
              </a:lnSpc>
              <a:spcAft>
                <a:spcPts val="700"/>
              </a:spcAft>
            </a:pPr>
            <a:r>
              <a:rPr lang="en-US" altLang="zh-CN" sz="2200" b="1" i="0">
                <a:solidFill>
                  <a:srgbClr val="2C3034"/>
                </a:solidFill>
                <a:latin typeface="Times New Roman" panose="02020603050405020304"/>
              </a:rPr>
              <a:t>This visit has </a:t>
            </a:r>
            <a:r>
              <a:rPr lang="en-US" altLang="zh-CN" sz="2200" b="1" i="0">
                <a:solidFill>
                  <a:schemeClr val="accent5">
                    <a:lumMod val="75000"/>
                  </a:schemeClr>
                </a:solidFill>
                <a:latin typeface="Times New Roman" panose="02020603050405020304"/>
              </a:rPr>
              <a:t>convinced me that</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使我深信） </a:t>
            </a:r>
            <a:r>
              <a:rPr lang="en-US" altLang="zh-CN" sz="2200" b="1" i="0">
                <a:solidFill>
                  <a:srgbClr val="2C3034"/>
                </a:solidFill>
                <a:latin typeface="Times New Roman" panose="02020603050405020304"/>
              </a:rPr>
              <a:t>tradition and technology can </a:t>
            </a:r>
            <a:r>
              <a:rPr lang="en-US" altLang="zh-CN" sz="2200" b="1" i="0">
                <a:solidFill>
                  <a:schemeClr val="accent5">
                    <a:lumMod val="75000"/>
                  </a:schemeClr>
                </a:solidFill>
                <a:latin typeface="Times New Roman" panose="02020603050405020304"/>
              </a:rPr>
              <a:t>go hand in hand</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携手并行）. </a:t>
            </a:r>
            <a:r>
              <a:rPr lang="en-US" altLang="zh-CN" sz="2200" b="1" i="0">
                <a:solidFill>
                  <a:schemeClr val="accent4"/>
                </a:solidFill>
                <a:latin typeface="Times New Roman" panose="02020603050405020304"/>
              </a:rPr>
              <a:t>Only by embracing innovation can we keep our heritage truly alive</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倒装句）. "</a:t>
            </a:r>
            <a:r>
              <a:rPr lang="en-US" altLang="zh-CN" sz="2200" b="1" i="0">
                <a:solidFill>
                  <a:srgbClr val="00B050"/>
                </a:solidFill>
                <a:latin typeface="Times New Roman" panose="02020603050405020304"/>
              </a:rPr>
              <a:t>The best way to predict the future is to create it.</a:t>
            </a:r>
            <a:r>
              <a:rPr lang="en-US" altLang="zh-CN" sz="2200" b="1" i="0">
                <a:solidFill>
                  <a:srgbClr val="2C3034"/>
                </a:solidFill>
                <a:latin typeface="Times New Roman" panose="02020603050405020304"/>
              </a:rPr>
              <a:t>"（</a:t>
            </a:r>
            <a:r>
              <a:rPr lang="zh-CN" altLang="en-US" sz="2200" b="1" i="0">
                <a:solidFill>
                  <a:srgbClr val="2C3034"/>
                </a:solidFill>
                <a:latin typeface="Times New Roman" panose="02020603050405020304"/>
              </a:rPr>
              <a:t>预测未来的最好方式，就是去创造它。） </a:t>
            </a:r>
            <a:r>
              <a:rPr lang="en-US" altLang="zh-CN" sz="2200" b="1" i="0">
                <a:solidFill>
                  <a:srgbClr val="2C3034"/>
                </a:solidFill>
                <a:latin typeface="Times New Roman" panose="02020603050405020304"/>
              </a:rPr>
              <a:t>Eagerly looking forward to your reply.</a:t>
            </a:r>
            <a:endParaRPr lang="en-US" altLang="zh-CN" sz="2200" b="1" i="0">
              <a:solidFill>
                <a:srgbClr val="2C3034"/>
              </a:solidFill>
              <a:latin typeface="Times New Roman" panose="02020603050405020304"/>
            </a:endParaRPr>
          </a:p>
          <a:p>
            <a:pPr algn="r">
              <a:lnSpc>
                <a:spcPct val="125000"/>
              </a:lnSpc>
              <a:spcAft>
                <a:spcPts val="700"/>
              </a:spcAft>
            </a:pPr>
            <a:r>
              <a:rPr lang="en-US" altLang="zh-CN" sz="2200" b="1" i="0">
                <a:solidFill>
                  <a:srgbClr val="2C3034"/>
                </a:solidFill>
                <a:latin typeface="Times New Roman" panose="02020603050405020304"/>
              </a:rPr>
              <a:t>Yours,</a:t>
            </a:r>
            <a:endParaRPr lang="en-US" altLang="zh-CN" sz="2200" b="1" i="0">
              <a:solidFill>
                <a:srgbClr val="2C3034"/>
              </a:solidFill>
              <a:latin typeface="Times New Roman" panose="02020603050405020304"/>
            </a:endParaRPr>
          </a:p>
          <a:p>
            <a:pPr algn="r">
              <a:lnSpc>
                <a:spcPct val="125000"/>
              </a:lnSpc>
              <a:spcAft>
                <a:spcPts val="700"/>
              </a:spcAft>
            </a:pPr>
            <a:r>
              <a:rPr lang="en-US" altLang="zh-CN" sz="2200" b="1" i="0">
                <a:solidFill>
                  <a:srgbClr val="2C3034"/>
                </a:solidFill>
                <a:latin typeface="Times New Roman" panose="02020603050405020304"/>
              </a:rPr>
              <a:t>Li Hua</a:t>
            </a:r>
            <a:endParaRPr lang="en-US" altLang="zh-CN" sz="2200" b="1" i="0">
              <a:solidFill>
                <a:srgbClr val="2C3034"/>
              </a:solidFill>
              <a:latin typeface="Times New Roman" panose="02020603050405020304"/>
            </a:endParaRPr>
          </a:p>
        </p:txBody>
      </p:sp>
      <p:sp>
        <p:nvSpPr>
          <p:cNvPr id="8" name="文本框 7"/>
          <p:cNvSpPr txBox="1"/>
          <p:nvPr/>
        </p:nvSpPr>
        <p:spPr>
          <a:xfrm>
            <a:off x="215265" y="1059815"/>
            <a:ext cx="11894820" cy="5429885"/>
          </a:xfrm>
          <a:prstGeom prst="rect">
            <a:avLst/>
          </a:prstGeom>
          <a:solidFill>
            <a:schemeClr val="accent5">
              <a:lumMod val="40000"/>
              <a:lumOff val="60000"/>
            </a:schemeClr>
          </a:solidFill>
        </p:spPr>
        <p:txBody>
          <a:bodyPr wrap="square" rtlCol="0">
            <a:noAutofit/>
          </a:bodyPr>
          <a:p>
            <a:r>
              <a:rPr lang="en-US" altLang="zh-CN" sz="3200"/>
              <a:t>  </a:t>
            </a:r>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今年暑假，我参观了省博物馆新开设的"当非遗遇见 </a:t>
            </a:r>
            <a:r>
              <a:rPr lang="en-US" altLang="zh-CN" sz="3200">
                <a:latin typeface="兰米粗楷简体" panose="02000503000000000000" charset="-122"/>
                <a:ea typeface="兰米粗楷简体" panose="02000503000000000000" charset="-122"/>
                <a:cs typeface="兰米粗楷简体" panose="02000503000000000000" charset="-122"/>
              </a:rPr>
              <a:t>VR"</a:t>
            </a:r>
            <a:r>
              <a:rPr lang="zh-CN" altLang="en-US" sz="3200">
                <a:latin typeface="兰米粗楷简体" panose="02000503000000000000" charset="-122"/>
                <a:ea typeface="兰米粗楷简体" panose="02000503000000000000" charset="-122"/>
                <a:cs typeface="兰米粗楷简体" panose="02000503000000000000" charset="-122"/>
              </a:rPr>
              <a:t>展区。我迫不及待地想与你分享它的特别之处以及我的感悟。</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最让我触动的是，</a:t>
            </a:r>
            <a:r>
              <a:rPr lang="en-US" altLang="zh-CN" sz="3200">
                <a:latin typeface="兰米粗楷简体" panose="02000503000000000000" charset="-122"/>
                <a:ea typeface="兰米粗楷简体" panose="02000503000000000000" charset="-122"/>
                <a:cs typeface="兰米粗楷简体" panose="02000503000000000000" charset="-122"/>
              </a:rPr>
              <a:t>VR </a:t>
            </a:r>
            <a:r>
              <a:rPr lang="zh-CN" altLang="en-US" sz="3200">
                <a:latin typeface="兰米粗楷简体" panose="02000503000000000000" charset="-122"/>
                <a:ea typeface="兰米粗楷简体" panose="02000503000000000000" charset="-122"/>
                <a:cs typeface="兰米粗楷简体" panose="02000503000000000000" charset="-122"/>
              </a:rPr>
              <a:t>技术如何让正在淡去的传统焕发生机。参观者不再只是旁观，而是亲身参与：他们可以设计自己的图案，听经验丰富的匠人讲解每一剪背后的故事，并看着自己的作品在三维虚拟世界"活"起来。</a:t>
            </a:r>
            <a:endParaRPr lang="zh-CN" altLang="en-US" sz="3200">
              <a:latin typeface="兰米粗楷简体" panose="02000503000000000000" charset="-122"/>
              <a:ea typeface="兰米粗楷简体" panose="02000503000000000000" charset="-122"/>
              <a:cs typeface="兰米粗楷简体" panose="02000503000000000000" charset="-122"/>
            </a:endParaRPr>
          </a:p>
          <a:p>
            <a:endParaRPr lang="en-US" altLang="zh-CN" sz="3200">
              <a:latin typeface="兰米粗楷简体" panose="02000503000000000000" charset="-122"/>
              <a:ea typeface="兰米粗楷简体" panose="02000503000000000000" charset="-122"/>
              <a:cs typeface="兰米粗楷简体" panose="02000503000000000000" charset="-122"/>
            </a:endParaRPr>
          </a:p>
          <a:p>
            <a:r>
              <a:rPr lang="en-US" altLang="zh-CN" sz="3200">
                <a:latin typeface="兰米粗楷简体" panose="02000503000000000000" charset="-122"/>
                <a:ea typeface="兰米粗楷简体" panose="02000503000000000000" charset="-122"/>
                <a:cs typeface="兰米粗楷简体" panose="02000503000000000000" charset="-122"/>
              </a:rPr>
              <a:t>    </a:t>
            </a:r>
            <a:r>
              <a:rPr lang="zh-CN" altLang="en-US" sz="3200">
                <a:latin typeface="兰米粗楷简体" panose="02000503000000000000" charset="-122"/>
                <a:ea typeface="兰米粗楷简体" panose="02000503000000000000" charset="-122"/>
                <a:cs typeface="兰米粗楷简体" panose="02000503000000000000" charset="-122"/>
              </a:rPr>
              <a:t>这次参观让我深信，传统与科技可以携手并行。唯有以敬畏之心拥抱创新，我们的文化遗产才能真正永葆活力。正如那句名言所言："预测未来的最好方式，就是去创造它。" 热切期待你的回复。</a:t>
            </a:r>
            <a:endParaRPr lang="zh-CN" altLang="en-US" sz="3200">
              <a:latin typeface="兰米粗楷简体" panose="02000503000000000000" charset="-122"/>
              <a:ea typeface="兰米粗楷简体" panose="02000503000000000000" charset="-122"/>
              <a:cs typeface="兰米粗楷简体" panose="02000503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grpId="0" nodeType="clickEffect">
                                  <p:stCondLst>
                                    <p:cond delay="0"/>
                                  </p:stCondLst>
                                  <p:childTnLst>
                                    <p:anim calcmode="lin" valueType="num">
                                      <p:cBhvr additive="base">
                                        <p:cTn id="13" dur="500"/>
                                        <p:tgtEl>
                                          <p:spTgt spid="8"/>
                                        </p:tgtEl>
                                        <p:attrNameLst>
                                          <p:attrName>ppt_x</p:attrName>
                                        </p:attrNameLst>
                                      </p:cBhvr>
                                      <p:tavLst>
                                        <p:tav tm="0">
                                          <p:val>
                                            <p:strVal val="ppt_x"/>
                                          </p:val>
                                        </p:tav>
                                        <p:tav tm="100000">
                                          <p:val>
                                            <p:strVal val="ppt_x"/>
                                          </p:val>
                                        </p:tav>
                                      </p:tavLst>
                                    </p:anim>
                                    <p:anim calcmode="lin" valueType="num">
                                      <p:cBhvr additive="base">
                                        <p:cTn id="14" dur="500"/>
                                        <p:tgtEl>
                                          <p:spTgt spid="8"/>
                                        </p:tgtEl>
                                        <p:attrNameLst>
                                          <p:attrName>ppt_y</p:attrName>
                                        </p:attrNameLst>
                                      </p:cBhvr>
                                      <p:tavLst>
                                        <p:tav tm="0">
                                          <p:val>
                                            <p:strVal val="ppt_y"/>
                                          </p:val>
                                        </p:tav>
                                        <p:tav tm="100000">
                                          <p:val>
                                            <p:strVal val="1+ppt_h/2"/>
                                          </p:val>
                                        </p:tav>
                                      </p:tavLst>
                                    </p:anim>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8" grpId="0" bldLvl="0" animBg="1"/>
      <p:bldP spid="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1F26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易错点诊断 · 提分清单</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Pitfall Check</a:t>
            </a:r>
            <a:endParaRPr sz="1400" b="0" i="1">
              <a:solidFill>
                <a:srgbClr val="F5E1D2"/>
              </a:solidFill>
              <a:latin typeface="Times New Roman" panose="02020603050405020304"/>
            </a:endParaRPr>
          </a:p>
        </p:txBody>
      </p:sp>
      <p:sp>
        <p:nvSpPr>
          <p:cNvPr id="7" name="Rectangle 6"/>
          <p:cNvSpPr/>
          <p:nvPr>
            <p:custDataLst>
              <p:tags r:id="rId1"/>
            </p:custDataLst>
          </p:nvPr>
        </p:nvSpPr>
        <p:spPr>
          <a:xfrm>
            <a:off x="640080" y="141732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custDataLst>
              <p:tags r:id="rId2"/>
            </p:custDataLst>
          </p:nvPr>
        </p:nvSpPr>
        <p:spPr>
          <a:xfrm>
            <a:off x="914400" y="1673352"/>
            <a:ext cx="640080" cy="640080"/>
          </a:xfrm>
          <a:prstGeom prst="ellipse">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3"/>
            </p:custDataLst>
          </p:nvPr>
        </p:nvSpPr>
        <p:spPr>
          <a:xfrm>
            <a:off x="914400" y="1691640"/>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1</a:t>
            </a:r>
            <a:endParaRPr sz="2400" b="1" i="0">
              <a:solidFill>
                <a:srgbClr val="FFFFFF"/>
              </a:solidFill>
              <a:latin typeface="Times New Roman" panose="02020603050405020304"/>
            </a:endParaRPr>
          </a:p>
        </p:txBody>
      </p:sp>
      <p:sp>
        <p:nvSpPr>
          <p:cNvPr id="10" name="TextBox 9"/>
          <p:cNvSpPr txBox="1"/>
          <p:nvPr>
            <p:custDataLst>
              <p:tags r:id="rId4"/>
            </p:custDataLst>
          </p:nvPr>
        </p:nvSpPr>
        <p:spPr>
          <a:xfrm>
            <a:off x="1737360" y="1712278"/>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B03026"/>
                </a:solidFill>
                <a:latin typeface="Times New Roman" panose="02020603050405020304"/>
              </a:rPr>
              <a:t>重写给定开头</a:t>
            </a:r>
            <a:endParaRPr sz="2400" b="1" i="0">
              <a:solidFill>
                <a:srgbClr val="B03026"/>
              </a:solidFill>
              <a:latin typeface="Times New Roman" panose="02020603050405020304"/>
            </a:endParaRPr>
          </a:p>
        </p:txBody>
      </p:sp>
      <p:sp>
        <p:nvSpPr>
          <p:cNvPr id="11" name="TextBox 10"/>
          <p:cNvSpPr txBox="1"/>
          <p:nvPr>
            <p:custDataLst>
              <p:tags r:id="rId5"/>
            </p:custDataLst>
          </p:nvPr>
        </p:nvSpPr>
        <p:spPr>
          <a:xfrm>
            <a:off x="640080" y="2374900"/>
            <a:ext cx="5525770" cy="304165"/>
          </a:xfrm>
          <a:prstGeom prst="rect">
            <a:avLst/>
          </a:prstGeom>
          <a:noFill/>
        </p:spPr>
        <p:txBody>
          <a:bodyPr wrap="square" lIns="0" tIns="0" rIns="0" bIns="0" anchor="ctr">
            <a:spAutoFit/>
          </a:bodyPr>
          <a:lstStyle/>
          <a:p>
            <a:pPr algn="l">
              <a:lnSpc>
                <a:spcPct val="110000"/>
              </a:lnSpc>
              <a:spcBef>
                <a:spcPts val="0"/>
              </a:spcBef>
              <a:spcAft>
                <a:spcPts val="600"/>
              </a:spcAft>
            </a:pPr>
            <a:r>
              <a:rPr b="1" i="0">
                <a:solidFill>
                  <a:srgbClr val="2C3034"/>
                </a:solidFill>
                <a:latin typeface="Times New Roman" panose="02020603050405020304"/>
              </a:rPr>
              <a:t>题目已给 Having visited …，直接衔接，不可再写一遍</a:t>
            </a:r>
            <a:endParaRPr b="1" i="0">
              <a:solidFill>
                <a:srgbClr val="2C3034"/>
              </a:solidFill>
              <a:latin typeface="Times New Roman" panose="02020603050405020304"/>
            </a:endParaRPr>
          </a:p>
        </p:txBody>
      </p:sp>
      <p:sp>
        <p:nvSpPr>
          <p:cNvPr id="12" name="Rectangle 11"/>
          <p:cNvSpPr/>
          <p:nvPr>
            <p:custDataLst>
              <p:tags r:id="rId6"/>
            </p:custDataLst>
          </p:nvPr>
        </p:nvSpPr>
        <p:spPr>
          <a:xfrm>
            <a:off x="6172200" y="141732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Oval 12"/>
          <p:cNvSpPr/>
          <p:nvPr>
            <p:custDataLst>
              <p:tags r:id="rId7"/>
            </p:custDataLst>
          </p:nvPr>
        </p:nvSpPr>
        <p:spPr>
          <a:xfrm>
            <a:off x="6446520" y="1673352"/>
            <a:ext cx="640080" cy="640080"/>
          </a:xfrm>
          <a:prstGeom prst="ellipse">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custDataLst>
              <p:tags r:id="rId8"/>
            </p:custDataLst>
          </p:nvPr>
        </p:nvSpPr>
        <p:spPr>
          <a:xfrm>
            <a:off x="6446520" y="1691640"/>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2</a:t>
            </a:r>
            <a:endParaRPr sz="2400" b="1" i="0">
              <a:solidFill>
                <a:srgbClr val="FFFFFF"/>
              </a:solidFill>
              <a:latin typeface="Times New Roman" panose="02020603050405020304"/>
            </a:endParaRPr>
          </a:p>
        </p:txBody>
      </p:sp>
      <p:sp>
        <p:nvSpPr>
          <p:cNvPr id="15" name="TextBox 14"/>
          <p:cNvSpPr txBox="1"/>
          <p:nvPr>
            <p:custDataLst>
              <p:tags r:id="rId9"/>
            </p:custDataLst>
          </p:nvPr>
        </p:nvSpPr>
        <p:spPr>
          <a:xfrm>
            <a:off x="7269480" y="1712278"/>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267A66"/>
                </a:solidFill>
                <a:latin typeface="Times New Roman" panose="02020603050405020304"/>
              </a:rPr>
              <a:t>要点缺失</a:t>
            </a:r>
            <a:endParaRPr sz="2400" b="1" i="0">
              <a:solidFill>
                <a:srgbClr val="267A66"/>
              </a:solidFill>
              <a:latin typeface="Times New Roman" panose="02020603050405020304"/>
            </a:endParaRPr>
          </a:p>
        </p:txBody>
      </p:sp>
      <p:sp>
        <p:nvSpPr>
          <p:cNvPr id="16" name="TextBox 15"/>
          <p:cNvSpPr txBox="1"/>
          <p:nvPr>
            <p:custDataLst>
              <p:tags r:id="rId10"/>
            </p:custDataLst>
          </p:nvPr>
        </p:nvSpPr>
        <p:spPr>
          <a:xfrm>
            <a:off x="6492240" y="2362518"/>
            <a:ext cx="4800600" cy="304165"/>
          </a:xfrm>
          <a:prstGeom prst="rect">
            <a:avLst/>
          </a:prstGeom>
          <a:noFill/>
        </p:spPr>
        <p:txBody>
          <a:bodyPr wrap="square" lIns="0" tIns="0" rIns="0" bIns="0" anchor="ctr">
            <a:spAutoFit/>
          </a:bodyPr>
          <a:lstStyle/>
          <a:p>
            <a:pPr algn="l">
              <a:lnSpc>
                <a:spcPct val="110000"/>
              </a:lnSpc>
              <a:spcBef>
                <a:spcPts val="0"/>
              </a:spcBef>
              <a:spcAft>
                <a:spcPts val="600"/>
              </a:spcAft>
            </a:pPr>
            <a:r>
              <a:rPr b="1" i="0">
                <a:solidFill>
                  <a:srgbClr val="2C3034"/>
                </a:solidFill>
                <a:latin typeface="Times New Roman" panose="02020603050405020304"/>
              </a:rPr>
              <a:t>双要点（亮点+体会）+ 建议/邀约 必须全覆盖</a:t>
            </a:r>
            <a:endParaRPr b="1" i="0">
              <a:solidFill>
                <a:srgbClr val="2C3034"/>
              </a:solidFill>
              <a:latin typeface="Times New Roman" panose="02020603050405020304"/>
            </a:endParaRPr>
          </a:p>
        </p:txBody>
      </p:sp>
      <p:sp>
        <p:nvSpPr>
          <p:cNvPr id="17" name="Rectangle 16"/>
          <p:cNvSpPr/>
          <p:nvPr>
            <p:custDataLst>
              <p:tags r:id="rId11"/>
            </p:custDataLst>
          </p:nvPr>
        </p:nvSpPr>
        <p:spPr>
          <a:xfrm>
            <a:off x="640080" y="288036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custDataLst>
              <p:tags r:id="rId12"/>
            </p:custDataLst>
          </p:nvPr>
        </p:nvSpPr>
        <p:spPr>
          <a:xfrm>
            <a:off x="914400" y="3136391"/>
            <a:ext cx="640080" cy="640080"/>
          </a:xfrm>
          <a:prstGeom prst="ellipse">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3"/>
            </p:custDataLst>
          </p:nvPr>
        </p:nvSpPr>
        <p:spPr>
          <a:xfrm>
            <a:off x="914400" y="3154679"/>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3</a:t>
            </a:r>
            <a:endParaRPr sz="2400" b="1" i="0">
              <a:solidFill>
                <a:srgbClr val="FFFFFF"/>
              </a:solidFill>
              <a:latin typeface="Times New Roman" panose="02020603050405020304"/>
            </a:endParaRPr>
          </a:p>
        </p:txBody>
      </p:sp>
      <p:sp>
        <p:nvSpPr>
          <p:cNvPr id="20" name="TextBox 19"/>
          <p:cNvSpPr txBox="1"/>
          <p:nvPr>
            <p:custDataLst>
              <p:tags r:id="rId14"/>
            </p:custDataLst>
          </p:nvPr>
        </p:nvSpPr>
        <p:spPr>
          <a:xfrm>
            <a:off x="1737360" y="3175316"/>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C9A24B"/>
                </a:solidFill>
                <a:latin typeface="Times New Roman" panose="02020603050405020304"/>
              </a:rPr>
              <a:t>句式单调</a:t>
            </a:r>
            <a:endParaRPr sz="2400" b="1" i="0">
              <a:solidFill>
                <a:srgbClr val="C9A24B"/>
              </a:solidFill>
              <a:latin typeface="Times New Roman" panose="02020603050405020304"/>
            </a:endParaRPr>
          </a:p>
        </p:txBody>
      </p:sp>
      <p:sp>
        <p:nvSpPr>
          <p:cNvPr id="21" name="TextBox 20"/>
          <p:cNvSpPr txBox="1"/>
          <p:nvPr>
            <p:custDataLst>
              <p:tags r:id="rId15"/>
            </p:custDataLst>
          </p:nvPr>
        </p:nvSpPr>
        <p:spPr>
          <a:xfrm>
            <a:off x="718185" y="3837940"/>
            <a:ext cx="5238750" cy="304165"/>
          </a:xfrm>
          <a:prstGeom prst="rect">
            <a:avLst/>
          </a:prstGeom>
          <a:noFill/>
        </p:spPr>
        <p:txBody>
          <a:bodyPr wrap="square" lIns="0" tIns="0" rIns="0" bIns="0" anchor="ctr">
            <a:spAutoFit/>
          </a:bodyPr>
          <a:lstStyle/>
          <a:p>
            <a:pPr algn="l">
              <a:lnSpc>
                <a:spcPct val="110000"/>
              </a:lnSpc>
              <a:spcBef>
                <a:spcPts val="0"/>
              </a:spcBef>
              <a:spcAft>
                <a:spcPts val="600"/>
              </a:spcAft>
            </a:pPr>
            <a:r>
              <a:rPr b="1" i="0">
                <a:solidFill>
                  <a:srgbClr val="2C3034"/>
                </a:solidFill>
                <a:latin typeface="Times New Roman" panose="02020603050405020304"/>
              </a:rPr>
              <a:t>避免通篇 I think / I believe，换主语从句与分词状语</a:t>
            </a:r>
            <a:endParaRPr b="1" i="0">
              <a:solidFill>
                <a:srgbClr val="2C3034"/>
              </a:solidFill>
              <a:latin typeface="Times New Roman" panose="02020603050405020304"/>
            </a:endParaRPr>
          </a:p>
        </p:txBody>
      </p:sp>
      <p:sp>
        <p:nvSpPr>
          <p:cNvPr id="22" name="Rectangle 21"/>
          <p:cNvSpPr/>
          <p:nvPr>
            <p:custDataLst>
              <p:tags r:id="rId16"/>
            </p:custDataLst>
          </p:nvPr>
        </p:nvSpPr>
        <p:spPr>
          <a:xfrm>
            <a:off x="6172200" y="288036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Oval 22"/>
          <p:cNvSpPr/>
          <p:nvPr>
            <p:custDataLst>
              <p:tags r:id="rId17"/>
            </p:custDataLst>
          </p:nvPr>
        </p:nvSpPr>
        <p:spPr>
          <a:xfrm>
            <a:off x="6446520" y="3136391"/>
            <a:ext cx="640080" cy="640080"/>
          </a:xfrm>
          <a:prstGeom prst="ellipse">
            <a:avLst/>
          </a:prstGeom>
          <a:solidFill>
            <a:srgbClr val="5A46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custDataLst>
              <p:tags r:id="rId18"/>
            </p:custDataLst>
          </p:nvPr>
        </p:nvSpPr>
        <p:spPr>
          <a:xfrm>
            <a:off x="6446520" y="3154679"/>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4</a:t>
            </a:r>
            <a:endParaRPr sz="2400" b="1" i="0">
              <a:solidFill>
                <a:srgbClr val="FFFFFF"/>
              </a:solidFill>
              <a:latin typeface="Times New Roman" panose="02020603050405020304"/>
            </a:endParaRPr>
          </a:p>
        </p:txBody>
      </p:sp>
      <p:sp>
        <p:nvSpPr>
          <p:cNvPr id="25" name="TextBox 24"/>
          <p:cNvSpPr txBox="1"/>
          <p:nvPr>
            <p:custDataLst>
              <p:tags r:id="rId19"/>
            </p:custDataLst>
          </p:nvPr>
        </p:nvSpPr>
        <p:spPr>
          <a:xfrm>
            <a:off x="7269480" y="3175316"/>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5A4682"/>
                </a:solidFill>
                <a:latin typeface="Times New Roman" panose="02020603050405020304"/>
              </a:rPr>
              <a:t>词数失控</a:t>
            </a:r>
            <a:endParaRPr sz="2400" b="1" i="0">
              <a:solidFill>
                <a:srgbClr val="5A4682"/>
              </a:solidFill>
              <a:latin typeface="Times New Roman" panose="02020603050405020304"/>
            </a:endParaRPr>
          </a:p>
        </p:txBody>
      </p:sp>
      <p:sp>
        <p:nvSpPr>
          <p:cNvPr id="26" name="TextBox 25"/>
          <p:cNvSpPr txBox="1"/>
          <p:nvPr>
            <p:custDataLst>
              <p:tags r:id="rId20"/>
            </p:custDataLst>
          </p:nvPr>
        </p:nvSpPr>
        <p:spPr>
          <a:xfrm>
            <a:off x="6492240" y="3808413"/>
            <a:ext cx="4800600" cy="338455"/>
          </a:xfrm>
          <a:prstGeom prst="rect">
            <a:avLst/>
          </a:prstGeom>
          <a:noFill/>
        </p:spPr>
        <p:txBody>
          <a:bodyPr wrap="square" lIns="0" tIns="0" rIns="0" bIns="0" anchor="ctr">
            <a:spAutoFit/>
          </a:bodyPr>
          <a:lstStyle/>
          <a:p>
            <a:pPr algn="l">
              <a:lnSpc>
                <a:spcPct val="110000"/>
              </a:lnSpc>
              <a:spcBef>
                <a:spcPts val="0"/>
              </a:spcBef>
              <a:spcAft>
                <a:spcPts val="600"/>
              </a:spcAft>
            </a:pPr>
            <a:r>
              <a:rPr sz="2000" b="1" i="0">
                <a:solidFill>
                  <a:srgbClr val="2C3034"/>
                </a:solidFill>
                <a:latin typeface="Times New Roman" panose="02020603050405020304"/>
              </a:rPr>
              <a:t>控制在 80 左右，三段均衡，不&lt;60 不&gt;120</a:t>
            </a:r>
            <a:endParaRPr sz="2000" b="1" i="0">
              <a:solidFill>
                <a:srgbClr val="2C3034"/>
              </a:solidFill>
              <a:latin typeface="Times New Roman" panose="02020603050405020304"/>
            </a:endParaRPr>
          </a:p>
        </p:txBody>
      </p:sp>
      <p:sp>
        <p:nvSpPr>
          <p:cNvPr id="27" name="Rectangle 26"/>
          <p:cNvSpPr/>
          <p:nvPr>
            <p:custDataLst>
              <p:tags r:id="rId21"/>
            </p:custDataLst>
          </p:nvPr>
        </p:nvSpPr>
        <p:spPr>
          <a:xfrm>
            <a:off x="640080" y="434340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Oval 27"/>
          <p:cNvSpPr/>
          <p:nvPr>
            <p:custDataLst>
              <p:tags r:id="rId22"/>
            </p:custDataLst>
          </p:nvPr>
        </p:nvSpPr>
        <p:spPr>
          <a:xfrm>
            <a:off x="914400" y="4599432"/>
            <a:ext cx="640080" cy="640080"/>
          </a:xfrm>
          <a:prstGeom prst="ellipse">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custDataLst>
              <p:tags r:id="rId23"/>
            </p:custDataLst>
          </p:nvPr>
        </p:nvSpPr>
        <p:spPr>
          <a:xfrm>
            <a:off x="914400" y="4617720"/>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5</a:t>
            </a:r>
            <a:endParaRPr sz="2400" b="1" i="0">
              <a:solidFill>
                <a:srgbClr val="FFFFFF"/>
              </a:solidFill>
              <a:latin typeface="Times New Roman" panose="02020603050405020304"/>
            </a:endParaRPr>
          </a:p>
        </p:txBody>
      </p:sp>
      <p:sp>
        <p:nvSpPr>
          <p:cNvPr id="30" name="TextBox 29"/>
          <p:cNvSpPr txBox="1"/>
          <p:nvPr>
            <p:custDataLst>
              <p:tags r:id="rId24"/>
            </p:custDataLst>
          </p:nvPr>
        </p:nvSpPr>
        <p:spPr>
          <a:xfrm>
            <a:off x="1737360" y="4638358"/>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B03026"/>
                </a:solidFill>
                <a:latin typeface="Times New Roman" panose="02020603050405020304"/>
              </a:rPr>
              <a:t>措辞说教</a:t>
            </a:r>
            <a:endParaRPr sz="2400" b="1" i="0">
              <a:solidFill>
                <a:srgbClr val="B03026"/>
              </a:solidFill>
              <a:latin typeface="Times New Roman" panose="02020603050405020304"/>
            </a:endParaRPr>
          </a:p>
        </p:txBody>
      </p:sp>
      <p:sp>
        <p:nvSpPr>
          <p:cNvPr id="31" name="TextBox 30"/>
          <p:cNvSpPr txBox="1"/>
          <p:nvPr>
            <p:custDataLst>
              <p:tags r:id="rId25"/>
            </p:custDataLst>
          </p:nvPr>
        </p:nvSpPr>
        <p:spPr>
          <a:xfrm>
            <a:off x="960119" y="5271453"/>
            <a:ext cx="4800600" cy="338455"/>
          </a:xfrm>
          <a:prstGeom prst="rect">
            <a:avLst/>
          </a:prstGeom>
          <a:noFill/>
        </p:spPr>
        <p:txBody>
          <a:bodyPr wrap="square" lIns="0" tIns="0" rIns="0" bIns="0" anchor="ctr">
            <a:spAutoFit/>
          </a:bodyPr>
          <a:lstStyle/>
          <a:p>
            <a:pPr algn="l">
              <a:lnSpc>
                <a:spcPct val="110000"/>
              </a:lnSpc>
              <a:spcBef>
                <a:spcPts val="0"/>
              </a:spcBef>
              <a:spcAft>
                <a:spcPts val="600"/>
              </a:spcAft>
            </a:pPr>
            <a:r>
              <a:rPr sz="2000" b="1" i="0">
                <a:solidFill>
                  <a:srgbClr val="2C3034"/>
                </a:solidFill>
                <a:latin typeface="Times New Roman" panose="02020603050405020304"/>
              </a:rPr>
              <a:t>文化自豪但不炫耀、不说教，得体最重要</a:t>
            </a:r>
            <a:endParaRPr sz="2000" b="1" i="0">
              <a:solidFill>
                <a:srgbClr val="2C3034"/>
              </a:solidFill>
              <a:latin typeface="Times New Roman" panose="02020603050405020304"/>
            </a:endParaRPr>
          </a:p>
        </p:txBody>
      </p:sp>
      <p:sp>
        <p:nvSpPr>
          <p:cNvPr id="32" name="Rectangle 31"/>
          <p:cNvSpPr/>
          <p:nvPr>
            <p:custDataLst>
              <p:tags r:id="rId26"/>
            </p:custDataLst>
          </p:nvPr>
        </p:nvSpPr>
        <p:spPr>
          <a:xfrm>
            <a:off x="6172200" y="4343400"/>
            <a:ext cx="5394960" cy="1371600"/>
          </a:xfrm>
          <a:prstGeom prst="rect">
            <a:avLst/>
          </a:prstGeom>
          <a:solidFill>
            <a:srgbClr val="F4F0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Oval 32"/>
          <p:cNvSpPr/>
          <p:nvPr>
            <p:custDataLst>
              <p:tags r:id="rId27"/>
            </p:custDataLst>
          </p:nvPr>
        </p:nvSpPr>
        <p:spPr>
          <a:xfrm>
            <a:off x="6446520" y="4599432"/>
            <a:ext cx="640080" cy="640080"/>
          </a:xfrm>
          <a:prstGeom prst="ellipse">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custDataLst>
              <p:tags r:id="rId28"/>
            </p:custDataLst>
          </p:nvPr>
        </p:nvSpPr>
        <p:spPr>
          <a:xfrm>
            <a:off x="6446520" y="4617720"/>
            <a:ext cx="640080" cy="640080"/>
          </a:xfrm>
          <a:prstGeom prst="rect">
            <a:avLst/>
          </a:prstGeom>
          <a:noFill/>
        </p:spPr>
        <p:txBody>
          <a:bodyPr wrap="square" lIns="0" tIns="0" rIns="0" bIns="0" anchor="ctr">
            <a:spAutoFit/>
          </a:bodyPr>
          <a:lstStyle/>
          <a:p>
            <a:pPr algn="ctr">
              <a:lnSpc>
                <a:spcPct val="125000"/>
              </a:lnSpc>
              <a:spcBef>
                <a:spcPts val="0"/>
              </a:spcBef>
              <a:spcAft>
                <a:spcPts val="600"/>
              </a:spcAft>
            </a:pPr>
            <a:r>
              <a:rPr sz="2400" b="1" i="0">
                <a:solidFill>
                  <a:srgbClr val="FFFFFF"/>
                </a:solidFill>
                <a:latin typeface="Times New Roman" panose="02020603050405020304"/>
              </a:rPr>
              <a:t>6</a:t>
            </a:r>
            <a:endParaRPr sz="2400" b="1" i="0">
              <a:solidFill>
                <a:srgbClr val="FFFFFF"/>
              </a:solidFill>
              <a:latin typeface="Times New Roman" panose="02020603050405020304"/>
            </a:endParaRPr>
          </a:p>
        </p:txBody>
      </p:sp>
      <p:sp>
        <p:nvSpPr>
          <p:cNvPr id="35" name="TextBox 34"/>
          <p:cNvSpPr txBox="1"/>
          <p:nvPr>
            <p:custDataLst>
              <p:tags r:id="rId29"/>
            </p:custDataLst>
          </p:nvPr>
        </p:nvSpPr>
        <p:spPr>
          <a:xfrm>
            <a:off x="7269480" y="4638358"/>
            <a:ext cx="4114800" cy="461645"/>
          </a:xfrm>
          <a:prstGeom prst="rect">
            <a:avLst/>
          </a:prstGeom>
          <a:noFill/>
        </p:spPr>
        <p:txBody>
          <a:bodyPr wrap="square" lIns="0" tIns="0" rIns="0" bIns="0" anchor="ctr">
            <a:spAutoFit/>
          </a:bodyPr>
          <a:lstStyle/>
          <a:p>
            <a:pPr algn="l">
              <a:lnSpc>
                <a:spcPct val="125000"/>
              </a:lnSpc>
              <a:spcBef>
                <a:spcPts val="0"/>
              </a:spcBef>
              <a:spcAft>
                <a:spcPts val="600"/>
              </a:spcAft>
            </a:pPr>
            <a:r>
              <a:rPr sz="2400" b="1" i="0">
                <a:solidFill>
                  <a:srgbClr val="267A66"/>
                </a:solidFill>
                <a:latin typeface="Times New Roman" panose="02020603050405020304"/>
              </a:rPr>
              <a:t>书信落款错</a:t>
            </a:r>
            <a:endParaRPr sz="2400" b="1" i="0">
              <a:solidFill>
                <a:srgbClr val="267A66"/>
              </a:solidFill>
              <a:latin typeface="Times New Roman" panose="02020603050405020304"/>
            </a:endParaRPr>
          </a:p>
        </p:txBody>
      </p:sp>
      <p:sp>
        <p:nvSpPr>
          <p:cNvPr id="36" name="TextBox 35"/>
          <p:cNvSpPr txBox="1"/>
          <p:nvPr>
            <p:custDataLst>
              <p:tags r:id="rId30"/>
            </p:custDataLst>
          </p:nvPr>
        </p:nvSpPr>
        <p:spPr>
          <a:xfrm>
            <a:off x="6492240" y="5271453"/>
            <a:ext cx="4800600" cy="338455"/>
          </a:xfrm>
          <a:prstGeom prst="rect">
            <a:avLst/>
          </a:prstGeom>
          <a:noFill/>
        </p:spPr>
        <p:txBody>
          <a:bodyPr wrap="square" lIns="0" tIns="0" rIns="0" bIns="0" anchor="ctr">
            <a:spAutoFit/>
          </a:bodyPr>
          <a:lstStyle/>
          <a:p>
            <a:pPr algn="l">
              <a:lnSpc>
                <a:spcPct val="110000"/>
              </a:lnSpc>
              <a:spcBef>
                <a:spcPts val="0"/>
              </a:spcBef>
              <a:spcAft>
                <a:spcPts val="600"/>
              </a:spcAft>
            </a:pPr>
            <a:r>
              <a:rPr sz="2000" b="1" i="0">
                <a:solidFill>
                  <a:srgbClr val="2C3034"/>
                </a:solidFill>
                <a:latin typeface="Times New Roman" panose="02020603050405020304"/>
              </a:rPr>
              <a:t>结尾固定 Yours, Li Hua，别漏别改</a:t>
            </a:r>
            <a:endParaRPr sz="20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3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ppt_y</p:attrName>
                                        </p:attrNameLst>
                                      </p:cBhvr>
                                      <p:tavLst>
                                        <p:tav tm="0">
                                          <p:val>
                                            <p:strVal val="#ppt_y+#ppt_h*1.125000"/>
                                          </p:val>
                                        </p:tav>
                                        <p:tav tm="100000">
                                          <p:val>
                                            <p:strVal val="#ppt_y"/>
                                          </p:val>
                                        </p:tav>
                                      </p:tavLst>
                                    </p:anim>
                                    <p:animEffect transition="in" filter="wipe(up)">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ppt_y</p:attrName>
                                        </p:attrNameLst>
                                      </p:cBhvr>
                                      <p:tavLst>
                                        <p:tav tm="0">
                                          <p:val>
                                            <p:strVal val="#ppt_y+#ppt_h*1.125000"/>
                                          </p:val>
                                        </p:tav>
                                        <p:tav tm="100000">
                                          <p:val>
                                            <p:strVal val="#ppt_y"/>
                                          </p:val>
                                        </p:tav>
                                      </p:tavLst>
                                    </p:anim>
                                    <p:animEffect transition="in" filter="wipe(up)">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6" grpId="0"/>
      <p:bldP spid="16" grpId="1"/>
      <p:bldP spid="21" grpId="0"/>
      <p:bldP spid="21" grpId="1"/>
      <p:bldP spid="26" grpId="0"/>
      <p:bldP spid="26" grpId="1"/>
      <p:bldP spid="31" grpId="0"/>
      <p:bldP spid="31" grpId="1"/>
      <p:bldP spid="36" grpId="0"/>
      <p:bldP spid="3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1F26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37160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640080" y="320040"/>
            <a:ext cx="10058400" cy="822960"/>
          </a:xfrm>
          <a:prstGeom prst="rect">
            <a:avLst/>
          </a:prstGeom>
          <a:noFill/>
        </p:spPr>
        <p:txBody>
          <a:bodyPr wrap="square" lIns="0" tIns="0" rIns="0" bIns="0" anchor="ctr">
            <a:spAutoFit/>
          </a:bodyPr>
          <a:lstStyle/>
          <a:p>
            <a:pPr algn="l">
              <a:lnSpc>
                <a:spcPct val="125000"/>
              </a:lnSpc>
              <a:spcBef>
                <a:spcPts val="0"/>
              </a:spcBef>
              <a:spcAft>
                <a:spcPts val="600"/>
              </a:spcAft>
            </a:pPr>
            <a:r>
              <a:rPr sz="3200" b="1" i="0">
                <a:solidFill>
                  <a:srgbClr val="FFFFFF"/>
                </a:solidFill>
                <a:latin typeface="Times New Roman" panose="02020603050405020304"/>
              </a:rPr>
              <a:t>高分锦囊</a:t>
            </a:r>
            <a:r>
              <a:rPr sz="1600" b="0" i="1">
                <a:solidFill>
                  <a:srgbClr val="C9A24B"/>
                </a:solidFill>
                <a:latin typeface="Times New Roman" panose="02020603050405020304"/>
              </a:rPr>
              <a:t>  Key Takeaways</a:t>
            </a:r>
            <a:endParaRPr sz="1600" b="0" i="1">
              <a:solidFill>
                <a:srgbClr val="C9A24B"/>
              </a:solidFill>
              <a:latin typeface="Times New Roman" panose="02020603050405020304"/>
            </a:endParaRPr>
          </a:p>
        </p:txBody>
      </p:sp>
      <p:sp>
        <p:nvSpPr>
          <p:cNvPr id="5" name="Rectangle 4"/>
          <p:cNvSpPr/>
          <p:nvPr>
            <p:custDataLst>
              <p:tags r:id="rId1"/>
            </p:custDataLst>
          </p:nvPr>
        </p:nvSpPr>
        <p:spPr>
          <a:xfrm>
            <a:off x="640080" y="1783080"/>
            <a:ext cx="2651760" cy="4023360"/>
          </a:xfrm>
          <a:prstGeom prst="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custDataLst>
              <p:tags r:id="rId2"/>
            </p:custDataLst>
          </p:nvPr>
        </p:nvSpPr>
        <p:spPr>
          <a:xfrm>
            <a:off x="1600200" y="2103120"/>
            <a:ext cx="731520" cy="731520"/>
          </a:xfrm>
          <a:prstGeom prst="ellipse">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custDataLst>
              <p:tags r:id="rId3"/>
            </p:custDataLst>
          </p:nvPr>
        </p:nvSpPr>
        <p:spPr>
          <a:xfrm>
            <a:off x="1600200" y="2121408"/>
            <a:ext cx="731520" cy="731520"/>
          </a:xfrm>
          <a:prstGeom prst="rect">
            <a:avLst/>
          </a:prstGeom>
          <a:noFill/>
        </p:spPr>
        <p:txBody>
          <a:bodyPr wrap="square" lIns="0" tIns="0" rIns="0" bIns="0" anchor="ctr">
            <a:spAutoFit/>
          </a:bodyPr>
          <a:lstStyle/>
          <a:p>
            <a:pPr algn="ctr">
              <a:lnSpc>
                <a:spcPct val="125000"/>
              </a:lnSpc>
              <a:spcBef>
                <a:spcPts val="0"/>
              </a:spcBef>
              <a:spcAft>
                <a:spcPts val="600"/>
              </a:spcAft>
            </a:pPr>
            <a:r>
              <a:rPr sz="2600" b="1" i="0">
                <a:solidFill>
                  <a:srgbClr val="FFFFFF"/>
                </a:solidFill>
                <a:latin typeface="Times New Roman" panose="02020603050405020304"/>
              </a:rPr>
              <a:t>结</a:t>
            </a:r>
            <a:endParaRPr sz="2600" b="1" i="0">
              <a:solidFill>
                <a:srgbClr val="FFFFFF"/>
              </a:solidFill>
              <a:latin typeface="Times New Roman" panose="02020603050405020304"/>
            </a:endParaRPr>
          </a:p>
        </p:txBody>
      </p:sp>
      <p:sp>
        <p:nvSpPr>
          <p:cNvPr id="8" name="TextBox 7"/>
          <p:cNvSpPr txBox="1"/>
          <p:nvPr>
            <p:custDataLst>
              <p:tags r:id="rId4"/>
            </p:custDataLst>
          </p:nvPr>
        </p:nvSpPr>
        <p:spPr>
          <a:xfrm>
            <a:off x="822959" y="3063240"/>
            <a:ext cx="2286000" cy="538480"/>
          </a:xfrm>
          <a:prstGeom prst="rect">
            <a:avLst/>
          </a:prstGeom>
          <a:noFill/>
        </p:spPr>
        <p:txBody>
          <a:bodyPr wrap="square" lIns="0" tIns="0" rIns="0" bIns="0" anchor="t">
            <a:spAutoFit/>
          </a:bodyPr>
          <a:lstStyle/>
          <a:p>
            <a:pPr algn="ctr">
              <a:lnSpc>
                <a:spcPct val="125000"/>
              </a:lnSpc>
              <a:spcBef>
                <a:spcPts val="0"/>
              </a:spcBef>
              <a:spcAft>
                <a:spcPts val="600"/>
              </a:spcAft>
            </a:pPr>
            <a:r>
              <a:rPr sz="2800" b="1" i="0">
                <a:solidFill>
                  <a:srgbClr val="B03026"/>
                </a:solidFill>
                <a:latin typeface="Times New Roman" panose="02020603050405020304"/>
              </a:rPr>
              <a:t>结构</a:t>
            </a:r>
            <a:endParaRPr sz="2800" b="1" i="0">
              <a:solidFill>
                <a:srgbClr val="B03026"/>
              </a:solidFill>
              <a:latin typeface="Times New Roman" panose="02020603050405020304"/>
            </a:endParaRPr>
          </a:p>
        </p:txBody>
      </p:sp>
      <p:sp>
        <p:nvSpPr>
          <p:cNvPr id="9" name="TextBox 8"/>
          <p:cNvSpPr txBox="1"/>
          <p:nvPr>
            <p:custDataLst>
              <p:tags r:id="rId5"/>
            </p:custDataLst>
          </p:nvPr>
        </p:nvSpPr>
        <p:spPr>
          <a:xfrm>
            <a:off x="653415" y="3657600"/>
            <a:ext cx="2455545" cy="1550035"/>
          </a:xfrm>
          <a:prstGeom prst="rect">
            <a:avLst/>
          </a:prstGeom>
          <a:noFill/>
        </p:spPr>
        <p:txBody>
          <a:bodyPr wrap="square" lIns="0" tIns="0" rIns="0" bIns="0" anchor="t">
            <a:spAutoFit/>
          </a:bodyPr>
          <a:lstStyle/>
          <a:p>
            <a:pPr algn="ctr">
              <a:lnSpc>
                <a:spcPct val="140000"/>
              </a:lnSpc>
              <a:spcBef>
                <a:spcPts val="0"/>
              </a:spcBef>
              <a:spcAft>
                <a:spcPts val="600"/>
              </a:spcAft>
            </a:pPr>
            <a:r>
              <a:rPr sz="2400" b="1" i="0">
                <a:solidFill>
                  <a:srgbClr val="2C3034"/>
                </a:solidFill>
                <a:latin typeface="Times New Roman" panose="02020603050405020304"/>
              </a:rPr>
              <a:t>三段式：引出 → 亮点体会 → 建议邀约，严格不碎段</a:t>
            </a:r>
            <a:endParaRPr sz="2400" b="1" i="0">
              <a:solidFill>
                <a:srgbClr val="2C3034"/>
              </a:solidFill>
              <a:latin typeface="Times New Roman" panose="02020603050405020304"/>
            </a:endParaRPr>
          </a:p>
        </p:txBody>
      </p:sp>
      <p:sp>
        <p:nvSpPr>
          <p:cNvPr id="10" name="Rectangle 9"/>
          <p:cNvSpPr/>
          <p:nvPr>
            <p:custDataLst>
              <p:tags r:id="rId6"/>
            </p:custDataLst>
          </p:nvPr>
        </p:nvSpPr>
        <p:spPr>
          <a:xfrm>
            <a:off x="3474720" y="1783080"/>
            <a:ext cx="2651760" cy="4023360"/>
          </a:xfrm>
          <a:prstGeom prst="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custDataLst>
              <p:tags r:id="rId7"/>
            </p:custDataLst>
          </p:nvPr>
        </p:nvSpPr>
        <p:spPr>
          <a:xfrm>
            <a:off x="4434840" y="2103120"/>
            <a:ext cx="731520" cy="731520"/>
          </a:xfrm>
          <a:prstGeom prst="ellipse">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custDataLst>
              <p:tags r:id="rId8"/>
            </p:custDataLst>
          </p:nvPr>
        </p:nvSpPr>
        <p:spPr>
          <a:xfrm>
            <a:off x="4434840" y="2121408"/>
            <a:ext cx="731520" cy="731520"/>
          </a:xfrm>
          <a:prstGeom prst="rect">
            <a:avLst/>
          </a:prstGeom>
          <a:noFill/>
        </p:spPr>
        <p:txBody>
          <a:bodyPr wrap="square" lIns="0" tIns="0" rIns="0" bIns="0" anchor="ctr">
            <a:spAutoFit/>
          </a:bodyPr>
          <a:lstStyle/>
          <a:p>
            <a:pPr algn="ctr">
              <a:lnSpc>
                <a:spcPct val="125000"/>
              </a:lnSpc>
              <a:spcBef>
                <a:spcPts val="0"/>
              </a:spcBef>
              <a:spcAft>
                <a:spcPts val="600"/>
              </a:spcAft>
            </a:pPr>
            <a:r>
              <a:rPr sz="2600" b="1" i="0">
                <a:solidFill>
                  <a:srgbClr val="FFFFFF"/>
                </a:solidFill>
                <a:latin typeface="Times New Roman" panose="02020603050405020304"/>
              </a:rPr>
              <a:t>语</a:t>
            </a:r>
            <a:endParaRPr sz="2600" b="1" i="0">
              <a:solidFill>
                <a:srgbClr val="FFFFFF"/>
              </a:solidFill>
              <a:latin typeface="Times New Roman" panose="02020603050405020304"/>
            </a:endParaRPr>
          </a:p>
        </p:txBody>
      </p:sp>
      <p:sp>
        <p:nvSpPr>
          <p:cNvPr id="13" name="TextBox 12"/>
          <p:cNvSpPr txBox="1"/>
          <p:nvPr>
            <p:custDataLst>
              <p:tags r:id="rId9"/>
            </p:custDataLst>
          </p:nvPr>
        </p:nvSpPr>
        <p:spPr>
          <a:xfrm>
            <a:off x="3657600" y="3063240"/>
            <a:ext cx="2286000" cy="538480"/>
          </a:xfrm>
          <a:prstGeom prst="rect">
            <a:avLst/>
          </a:prstGeom>
          <a:noFill/>
        </p:spPr>
        <p:txBody>
          <a:bodyPr wrap="square" lIns="0" tIns="0" rIns="0" bIns="0" anchor="t">
            <a:spAutoFit/>
          </a:bodyPr>
          <a:lstStyle/>
          <a:p>
            <a:pPr algn="ctr">
              <a:lnSpc>
                <a:spcPct val="125000"/>
              </a:lnSpc>
              <a:spcBef>
                <a:spcPts val="0"/>
              </a:spcBef>
              <a:spcAft>
                <a:spcPts val="600"/>
              </a:spcAft>
            </a:pPr>
            <a:r>
              <a:rPr sz="2800" b="1" i="0">
                <a:solidFill>
                  <a:srgbClr val="267A66"/>
                </a:solidFill>
                <a:latin typeface="Times New Roman" panose="02020603050405020304"/>
              </a:rPr>
              <a:t>语料</a:t>
            </a:r>
            <a:endParaRPr sz="2800" b="1" i="0">
              <a:solidFill>
                <a:srgbClr val="267A66"/>
              </a:solidFill>
              <a:latin typeface="Times New Roman" panose="02020603050405020304"/>
            </a:endParaRPr>
          </a:p>
        </p:txBody>
      </p:sp>
      <p:sp>
        <p:nvSpPr>
          <p:cNvPr id="14" name="TextBox 13"/>
          <p:cNvSpPr txBox="1"/>
          <p:nvPr>
            <p:custDataLst>
              <p:tags r:id="rId10"/>
            </p:custDataLst>
          </p:nvPr>
        </p:nvSpPr>
        <p:spPr>
          <a:xfrm>
            <a:off x="3703320" y="3657600"/>
            <a:ext cx="2240280" cy="2583815"/>
          </a:xfrm>
          <a:prstGeom prst="rect">
            <a:avLst/>
          </a:prstGeom>
          <a:noFill/>
        </p:spPr>
        <p:txBody>
          <a:bodyPr wrap="square" lIns="0" tIns="0" rIns="0" bIns="0" anchor="t">
            <a:spAutoFit/>
          </a:bodyPr>
          <a:lstStyle/>
          <a:p>
            <a:pPr algn="ctr">
              <a:lnSpc>
                <a:spcPct val="140000"/>
              </a:lnSpc>
              <a:spcBef>
                <a:spcPts val="0"/>
              </a:spcBef>
              <a:spcAft>
                <a:spcPts val="600"/>
              </a:spcAft>
            </a:pPr>
            <a:r>
              <a:rPr sz="2400" b="0" i="0">
                <a:solidFill>
                  <a:srgbClr val="2C3034"/>
                </a:solidFill>
                <a:latin typeface="Times New Roman" panose="02020603050405020304"/>
              </a:rPr>
              <a:t>stand out for / integration / immersive / revitalize 直接背用</a:t>
            </a:r>
            <a:endParaRPr sz="2400" b="0" i="0">
              <a:solidFill>
                <a:srgbClr val="2C3034"/>
              </a:solidFill>
              <a:latin typeface="Times New Roman" panose="02020603050405020304"/>
            </a:endParaRPr>
          </a:p>
        </p:txBody>
      </p:sp>
      <p:sp>
        <p:nvSpPr>
          <p:cNvPr id="15" name="Rectangle 14"/>
          <p:cNvSpPr/>
          <p:nvPr>
            <p:custDataLst>
              <p:tags r:id="rId11"/>
            </p:custDataLst>
          </p:nvPr>
        </p:nvSpPr>
        <p:spPr>
          <a:xfrm>
            <a:off x="6309360" y="1783080"/>
            <a:ext cx="2651760" cy="4023360"/>
          </a:xfrm>
          <a:prstGeom prst="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Oval 15"/>
          <p:cNvSpPr/>
          <p:nvPr>
            <p:custDataLst>
              <p:tags r:id="rId12"/>
            </p:custDataLst>
          </p:nvPr>
        </p:nvSpPr>
        <p:spPr>
          <a:xfrm>
            <a:off x="7269480" y="2103120"/>
            <a:ext cx="731520" cy="731520"/>
          </a:xfrm>
          <a:prstGeom prst="ellipse">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custDataLst>
              <p:tags r:id="rId13"/>
            </p:custDataLst>
          </p:nvPr>
        </p:nvSpPr>
        <p:spPr>
          <a:xfrm>
            <a:off x="7269480" y="2121408"/>
            <a:ext cx="731520" cy="731520"/>
          </a:xfrm>
          <a:prstGeom prst="rect">
            <a:avLst/>
          </a:prstGeom>
          <a:noFill/>
        </p:spPr>
        <p:txBody>
          <a:bodyPr wrap="square" lIns="0" tIns="0" rIns="0" bIns="0" anchor="ctr">
            <a:spAutoFit/>
          </a:bodyPr>
          <a:lstStyle/>
          <a:p>
            <a:pPr algn="ctr">
              <a:lnSpc>
                <a:spcPct val="125000"/>
              </a:lnSpc>
              <a:spcBef>
                <a:spcPts val="0"/>
              </a:spcBef>
              <a:spcAft>
                <a:spcPts val="600"/>
              </a:spcAft>
            </a:pPr>
            <a:r>
              <a:rPr sz="2600" b="1" i="0">
                <a:solidFill>
                  <a:srgbClr val="FFFFFF"/>
                </a:solidFill>
                <a:latin typeface="Times New Roman" panose="02020603050405020304"/>
              </a:rPr>
              <a:t>句</a:t>
            </a:r>
            <a:endParaRPr sz="2600" b="1" i="0">
              <a:solidFill>
                <a:srgbClr val="FFFFFF"/>
              </a:solidFill>
              <a:latin typeface="Times New Roman" panose="02020603050405020304"/>
            </a:endParaRPr>
          </a:p>
        </p:txBody>
      </p:sp>
      <p:sp>
        <p:nvSpPr>
          <p:cNvPr id="18" name="TextBox 17"/>
          <p:cNvSpPr txBox="1"/>
          <p:nvPr>
            <p:custDataLst>
              <p:tags r:id="rId14"/>
            </p:custDataLst>
          </p:nvPr>
        </p:nvSpPr>
        <p:spPr>
          <a:xfrm>
            <a:off x="6492240" y="3063240"/>
            <a:ext cx="2286000" cy="538480"/>
          </a:xfrm>
          <a:prstGeom prst="rect">
            <a:avLst/>
          </a:prstGeom>
          <a:noFill/>
        </p:spPr>
        <p:txBody>
          <a:bodyPr wrap="square" lIns="0" tIns="0" rIns="0" bIns="0" anchor="t">
            <a:spAutoFit/>
          </a:bodyPr>
          <a:lstStyle/>
          <a:p>
            <a:pPr algn="ctr">
              <a:lnSpc>
                <a:spcPct val="125000"/>
              </a:lnSpc>
              <a:spcBef>
                <a:spcPts val="0"/>
              </a:spcBef>
              <a:spcAft>
                <a:spcPts val="600"/>
              </a:spcAft>
            </a:pPr>
            <a:r>
              <a:rPr sz="2800" b="1" i="0">
                <a:solidFill>
                  <a:srgbClr val="C9A24B"/>
                </a:solidFill>
                <a:latin typeface="Times New Roman" panose="02020603050405020304"/>
              </a:rPr>
              <a:t>句式</a:t>
            </a:r>
            <a:endParaRPr sz="2800" b="1" i="0">
              <a:solidFill>
                <a:srgbClr val="C9A24B"/>
              </a:solidFill>
              <a:latin typeface="Times New Roman" panose="02020603050405020304"/>
            </a:endParaRPr>
          </a:p>
        </p:txBody>
      </p:sp>
      <p:sp>
        <p:nvSpPr>
          <p:cNvPr id="19" name="TextBox 18"/>
          <p:cNvSpPr txBox="1"/>
          <p:nvPr>
            <p:custDataLst>
              <p:tags r:id="rId15"/>
            </p:custDataLst>
          </p:nvPr>
        </p:nvSpPr>
        <p:spPr>
          <a:xfrm>
            <a:off x="6537960" y="3657600"/>
            <a:ext cx="2240280" cy="2066925"/>
          </a:xfrm>
          <a:prstGeom prst="rect">
            <a:avLst/>
          </a:prstGeom>
          <a:noFill/>
        </p:spPr>
        <p:txBody>
          <a:bodyPr wrap="square" lIns="0" tIns="0" rIns="0" bIns="0" anchor="t">
            <a:spAutoFit/>
          </a:bodyPr>
          <a:lstStyle/>
          <a:p>
            <a:pPr algn="ctr">
              <a:lnSpc>
                <a:spcPct val="140000"/>
              </a:lnSpc>
              <a:spcBef>
                <a:spcPts val="0"/>
              </a:spcBef>
              <a:spcAft>
                <a:spcPts val="600"/>
              </a:spcAft>
            </a:pPr>
            <a:r>
              <a:rPr sz="2400" b="0" i="0">
                <a:solidFill>
                  <a:srgbClr val="2C3034"/>
                </a:solidFill>
                <a:latin typeface="Times New Roman" panose="02020603050405020304"/>
              </a:rPr>
              <a:t>非谓语开头 + Not only 倒装 + What 主语从句，三层加分</a:t>
            </a:r>
            <a:endParaRPr sz="2400" b="0" i="0">
              <a:solidFill>
                <a:srgbClr val="2C3034"/>
              </a:solidFill>
              <a:latin typeface="Times New Roman" panose="02020603050405020304"/>
            </a:endParaRPr>
          </a:p>
        </p:txBody>
      </p:sp>
      <p:sp>
        <p:nvSpPr>
          <p:cNvPr id="20" name="Rectangle 19"/>
          <p:cNvSpPr/>
          <p:nvPr>
            <p:custDataLst>
              <p:tags r:id="rId16"/>
            </p:custDataLst>
          </p:nvPr>
        </p:nvSpPr>
        <p:spPr>
          <a:xfrm>
            <a:off x="9144000" y="1783080"/>
            <a:ext cx="2651760" cy="4023360"/>
          </a:xfrm>
          <a:prstGeom prst="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Oval 20"/>
          <p:cNvSpPr/>
          <p:nvPr>
            <p:custDataLst>
              <p:tags r:id="rId17"/>
            </p:custDataLst>
          </p:nvPr>
        </p:nvSpPr>
        <p:spPr>
          <a:xfrm>
            <a:off x="10104120" y="2103120"/>
            <a:ext cx="731520" cy="731520"/>
          </a:xfrm>
          <a:prstGeom prst="ellipse">
            <a:avLst/>
          </a:prstGeom>
          <a:solidFill>
            <a:srgbClr val="5A46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custDataLst>
              <p:tags r:id="rId18"/>
            </p:custDataLst>
          </p:nvPr>
        </p:nvSpPr>
        <p:spPr>
          <a:xfrm>
            <a:off x="10104120" y="2121408"/>
            <a:ext cx="731520" cy="731520"/>
          </a:xfrm>
          <a:prstGeom prst="rect">
            <a:avLst/>
          </a:prstGeom>
          <a:noFill/>
        </p:spPr>
        <p:txBody>
          <a:bodyPr wrap="square" lIns="0" tIns="0" rIns="0" bIns="0" anchor="ctr">
            <a:spAutoFit/>
          </a:bodyPr>
          <a:lstStyle/>
          <a:p>
            <a:pPr algn="ctr">
              <a:lnSpc>
                <a:spcPct val="125000"/>
              </a:lnSpc>
              <a:spcBef>
                <a:spcPts val="0"/>
              </a:spcBef>
              <a:spcAft>
                <a:spcPts val="600"/>
              </a:spcAft>
            </a:pPr>
            <a:r>
              <a:rPr sz="2600" b="1" i="0">
                <a:solidFill>
                  <a:srgbClr val="FFFFFF"/>
                </a:solidFill>
                <a:latin typeface="Times New Roman" panose="02020603050405020304"/>
              </a:rPr>
              <a:t>文</a:t>
            </a:r>
            <a:endParaRPr sz="2600" b="1" i="0">
              <a:solidFill>
                <a:srgbClr val="FFFFFF"/>
              </a:solidFill>
              <a:latin typeface="Times New Roman" panose="02020603050405020304"/>
            </a:endParaRPr>
          </a:p>
        </p:txBody>
      </p:sp>
      <p:sp>
        <p:nvSpPr>
          <p:cNvPr id="23" name="TextBox 22"/>
          <p:cNvSpPr txBox="1"/>
          <p:nvPr>
            <p:custDataLst>
              <p:tags r:id="rId19"/>
            </p:custDataLst>
          </p:nvPr>
        </p:nvSpPr>
        <p:spPr>
          <a:xfrm>
            <a:off x="9326880" y="3063240"/>
            <a:ext cx="2286000" cy="538480"/>
          </a:xfrm>
          <a:prstGeom prst="rect">
            <a:avLst/>
          </a:prstGeom>
          <a:noFill/>
        </p:spPr>
        <p:txBody>
          <a:bodyPr wrap="square" lIns="0" tIns="0" rIns="0" bIns="0" anchor="t">
            <a:spAutoFit/>
          </a:bodyPr>
          <a:lstStyle/>
          <a:p>
            <a:pPr algn="ctr">
              <a:lnSpc>
                <a:spcPct val="125000"/>
              </a:lnSpc>
              <a:spcBef>
                <a:spcPts val="0"/>
              </a:spcBef>
              <a:spcAft>
                <a:spcPts val="600"/>
              </a:spcAft>
            </a:pPr>
            <a:r>
              <a:rPr sz="2800" b="1" i="0">
                <a:solidFill>
                  <a:srgbClr val="5A4682"/>
                </a:solidFill>
                <a:latin typeface="Times New Roman" panose="02020603050405020304"/>
              </a:rPr>
              <a:t>文化</a:t>
            </a:r>
            <a:endParaRPr sz="2800" b="1" i="0">
              <a:solidFill>
                <a:srgbClr val="5A4682"/>
              </a:solidFill>
              <a:latin typeface="Times New Roman" panose="02020603050405020304"/>
            </a:endParaRPr>
          </a:p>
        </p:txBody>
      </p:sp>
      <p:sp>
        <p:nvSpPr>
          <p:cNvPr id="24" name="TextBox 23"/>
          <p:cNvSpPr txBox="1"/>
          <p:nvPr>
            <p:custDataLst>
              <p:tags r:id="rId20"/>
            </p:custDataLst>
          </p:nvPr>
        </p:nvSpPr>
        <p:spPr>
          <a:xfrm>
            <a:off x="9372600" y="3657600"/>
            <a:ext cx="2240280" cy="2143760"/>
          </a:xfrm>
          <a:prstGeom prst="rect">
            <a:avLst/>
          </a:prstGeom>
          <a:noFill/>
        </p:spPr>
        <p:txBody>
          <a:bodyPr wrap="square" lIns="0" tIns="0" rIns="0" bIns="0" anchor="t">
            <a:spAutoFit/>
          </a:bodyPr>
          <a:lstStyle/>
          <a:p>
            <a:pPr algn="ctr">
              <a:lnSpc>
                <a:spcPct val="140000"/>
              </a:lnSpc>
              <a:spcBef>
                <a:spcPts val="0"/>
              </a:spcBef>
              <a:spcAft>
                <a:spcPts val="600"/>
              </a:spcAft>
            </a:pPr>
            <a:r>
              <a:rPr sz="2400" b="0" i="0">
                <a:solidFill>
                  <a:srgbClr val="2C3034"/>
                </a:solidFill>
                <a:latin typeface="Times New Roman" panose="02020603050405020304"/>
              </a:rPr>
              <a:t>措辞带自豪感但不说教</a:t>
            </a:r>
            <a:endParaRPr sz="2400" b="0" i="0">
              <a:solidFill>
                <a:srgbClr val="2C3034"/>
              </a:solidFill>
              <a:latin typeface="Times New Roman" panose="02020603050405020304"/>
            </a:endParaRPr>
          </a:p>
          <a:p>
            <a:pPr algn="ctr">
              <a:lnSpc>
                <a:spcPct val="140000"/>
              </a:lnSpc>
              <a:spcBef>
                <a:spcPts val="0"/>
              </a:spcBef>
              <a:spcAft>
                <a:spcPts val="600"/>
              </a:spcAft>
            </a:pPr>
            <a:r>
              <a:rPr sz="2400" b="0" i="0">
                <a:solidFill>
                  <a:srgbClr val="2C3034"/>
                </a:solidFill>
                <a:latin typeface="Times New Roman" panose="02020603050405020304"/>
              </a:rPr>
              <a:t>bilingual / visitor-friendly 显视野</a:t>
            </a:r>
            <a:endParaRPr sz="2400" b="0" i="0">
              <a:solidFill>
                <a:srgbClr val="2C3034"/>
              </a:solidFill>
              <a:latin typeface="Times New Roman" panose="02020603050405020304"/>
            </a:endParaRPr>
          </a:p>
        </p:txBody>
      </p:sp>
      <p:sp>
        <p:nvSpPr>
          <p:cNvPr id="25" name="TextBox 24"/>
          <p:cNvSpPr txBox="1"/>
          <p:nvPr/>
        </p:nvSpPr>
        <p:spPr>
          <a:xfrm>
            <a:off x="640080" y="6035040"/>
            <a:ext cx="10972800" cy="457200"/>
          </a:xfrm>
          <a:prstGeom prst="rect">
            <a:avLst/>
          </a:prstGeom>
          <a:noFill/>
        </p:spPr>
        <p:txBody>
          <a:bodyPr wrap="square" lIns="0" tIns="0" rIns="0" bIns="0" anchor="t">
            <a:spAutoFit/>
          </a:bodyPr>
          <a:lstStyle/>
          <a:p>
            <a:pPr algn="l">
              <a:lnSpc>
                <a:spcPct val="125000"/>
              </a:lnSpc>
              <a:spcBef>
                <a:spcPts val="0"/>
              </a:spcBef>
              <a:spcAft>
                <a:spcPts val="600"/>
              </a:spcAft>
            </a:pPr>
            <a:r>
              <a:rPr sz="1400" b="0" i="1">
                <a:solidFill>
                  <a:srgbClr val="C9A24B"/>
                </a:solidFill>
                <a:latin typeface="Times New Roman" panose="02020603050405020304"/>
              </a:rPr>
              <a:t>临场口诀：开头用非谓语亮身份，中间用倒装秀层次，结尾用邀约收文化。</a:t>
            </a:r>
            <a:endParaRPr sz="1400" b="0" i="1">
              <a:solidFill>
                <a:srgbClr val="C9A24B"/>
              </a:solidFill>
              <a:latin typeface="Times New Roman" panose="02020603050405020304"/>
            </a:endParaRPr>
          </a:p>
        </p:txBody>
      </p:sp>
      <p:pic>
        <p:nvPicPr>
          <p:cNvPr id="5124" name="图片 6" descr="logo横版 png"/>
          <p:cNvPicPr>
            <a:picLocks noChangeAspect="1"/>
          </p:cNvPicPr>
          <p:nvPr userDrawn="1"/>
        </p:nvPicPr>
        <p:blipFill>
          <a:blip r:embed="rId2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非遗主题词汇库</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ICH Lexicon</a:t>
            </a:r>
            <a:endParaRPr sz="1400" b="0" i="1">
              <a:solidFill>
                <a:srgbClr val="F5E1D2"/>
              </a:solidFill>
              <a:latin typeface="Times New Roman" panose="02020603050405020304"/>
            </a:endParaRPr>
          </a:p>
        </p:txBody>
      </p:sp>
      <p:pic>
        <p:nvPicPr>
          <p:cNvPr id="7" name="Picture 6" descr="An_elegant_editorial_collage_o_2026-09-02T13-36-19.png"/>
          <p:cNvPicPr>
            <a:picLocks noChangeAspect="1"/>
          </p:cNvPicPr>
          <p:nvPr/>
        </p:nvPicPr>
        <p:blipFill>
          <a:blip r:embed="rId1"/>
          <a:srcRect b="6513"/>
          <a:stretch>
            <a:fillRect/>
          </a:stretch>
        </p:blipFill>
        <p:spPr>
          <a:xfrm>
            <a:off x="640080" y="1417320"/>
            <a:ext cx="3977640" cy="2479040"/>
          </a:xfrm>
          <a:prstGeom prst="rect">
            <a:avLst/>
          </a:prstGeom>
        </p:spPr>
      </p:pic>
      <p:sp>
        <p:nvSpPr>
          <p:cNvPr id="8" name="TextBox 7"/>
          <p:cNvSpPr txBox="1"/>
          <p:nvPr/>
        </p:nvSpPr>
        <p:spPr>
          <a:xfrm>
            <a:off x="640080" y="3963670"/>
            <a:ext cx="3977639" cy="365760"/>
          </a:xfrm>
          <a:prstGeom prst="rect">
            <a:avLst/>
          </a:prstGeom>
          <a:noFill/>
        </p:spPr>
        <p:txBody>
          <a:bodyPr wrap="square" lIns="0" tIns="0" rIns="0" bIns="0" anchor="t">
            <a:spAutoFit/>
          </a:bodyPr>
          <a:lstStyle/>
          <a:p>
            <a:pPr algn="ctr">
              <a:lnSpc>
                <a:spcPct val="125000"/>
              </a:lnSpc>
              <a:spcBef>
                <a:spcPts val="0"/>
              </a:spcBef>
              <a:spcAft>
                <a:spcPts val="600"/>
              </a:spcAft>
            </a:pPr>
            <a:r>
              <a:rPr sz="1300" b="0" i="1">
                <a:solidFill>
                  <a:srgbClr val="96786E"/>
                </a:solidFill>
                <a:latin typeface="Times New Roman" panose="02020603050405020304"/>
              </a:rPr>
              <a:t>剪纸 · 瓷器 · 刺绣 · 书法 · 中国结</a:t>
            </a:r>
            <a:endParaRPr sz="1300" b="0" i="1">
              <a:solidFill>
                <a:srgbClr val="96786E"/>
              </a:solidFill>
              <a:latin typeface="Times New Roman" panose="02020603050405020304"/>
            </a:endParaRPr>
          </a:p>
        </p:txBody>
      </p:sp>
      <p:sp>
        <p:nvSpPr>
          <p:cNvPr id="9" name="Rectangle 8"/>
          <p:cNvSpPr/>
          <p:nvPr/>
        </p:nvSpPr>
        <p:spPr>
          <a:xfrm>
            <a:off x="240030" y="4480560"/>
            <a:ext cx="4434840" cy="2237740"/>
          </a:xfrm>
          <a:prstGeom prst="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378460" y="4626610"/>
            <a:ext cx="4157345" cy="2090420"/>
          </a:xfrm>
          <a:prstGeom prst="rect">
            <a:avLst/>
          </a:prstGeom>
          <a:noFill/>
        </p:spPr>
        <p:txBody>
          <a:bodyPr wrap="square" lIns="0" tIns="0" rIns="0" bIns="0" anchor="t">
            <a:noAutofit/>
          </a:bodyPr>
          <a:lstStyle/>
          <a:p>
            <a:pPr algn="l">
              <a:lnSpc>
                <a:spcPct val="135000"/>
              </a:lnSpc>
              <a:spcBef>
                <a:spcPts val="0"/>
              </a:spcBef>
              <a:spcAft>
                <a:spcPts val="600"/>
              </a:spcAft>
            </a:pPr>
            <a:r>
              <a:rPr b="1" i="0">
                <a:solidFill>
                  <a:srgbClr val="2C3034"/>
                </a:solidFill>
                <a:latin typeface="Times New Roman" panose="02020603050405020304"/>
              </a:rPr>
              <a:t>高频动词：</a:t>
            </a:r>
            <a:endParaRPr b="1" i="0">
              <a:solidFill>
                <a:srgbClr val="2C3034"/>
              </a:solidFill>
              <a:latin typeface="Times New Roman" panose="02020603050405020304"/>
            </a:endParaRPr>
          </a:p>
          <a:p>
            <a:pPr algn="l">
              <a:lnSpc>
                <a:spcPct val="135000"/>
              </a:lnSpc>
              <a:spcBef>
                <a:spcPts val="0"/>
              </a:spcBef>
              <a:spcAft>
                <a:spcPts val="600"/>
              </a:spcAft>
            </a:pPr>
            <a:r>
              <a:rPr sz="2400" b="1" i="0">
                <a:solidFill>
                  <a:srgbClr val="2C3034"/>
                </a:solidFill>
                <a:latin typeface="Times New Roman" panose="02020603050405020304"/>
              </a:rPr>
              <a:t>preserve</a:t>
            </a:r>
            <a:r>
              <a:rPr b="1" i="0">
                <a:solidFill>
                  <a:srgbClr val="2C3034"/>
                </a:solidFill>
                <a:latin typeface="Times New Roman" panose="02020603050405020304"/>
              </a:rPr>
              <a:t> 保护 </a:t>
            </a:r>
            <a:endParaRPr b="1" i="0">
              <a:solidFill>
                <a:srgbClr val="2C3034"/>
              </a:solidFill>
              <a:latin typeface="Times New Roman" panose="02020603050405020304"/>
            </a:endParaRPr>
          </a:p>
          <a:p>
            <a:pPr algn="l">
              <a:lnSpc>
                <a:spcPct val="135000"/>
              </a:lnSpc>
              <a:spcBef>
                <a:spcPts val="0"/>
              </a:spcBef>
              <a:spcAft>
                <a:spcPts val="600"/>
              </a:spcAft>
            </a:pPr>
            <a:r>
              <a:rPr sz="2400" b="1" i="0">
                <a:solidFill>
                  <a:srgbClr val="2C3034"/>
                </a:solidFill>
                <a:latin typeface="Times New Roman" panose="02020603050405020304"/>
              </a:rPr>
              <a:t>carry forward </a:t>
            </a:r>
            <a:r>
              <a:rPr b="1" i="0">
                <a:solidFill>
                  <a:srgbClr val="2C3034"/>
                </a:solidFill>
                <a:latin typeface="Times New Roman" panose="02020603050405020304"/>
              </a:rPr>
              <a:t>弘扬</a:t>
            </a:r>
            <a:endParaRPr b="1" i="0">
              <a:solidFill>
                <a:srgbClr val="2C3034"/>
              </a:solidFill>
              <a:latin typeface="Times New Roman" panose="02020603050405020304"/>
            </a:endParaRPr>
          </a:p>
          <a:p>
            <a:pPr algn="l">
              <a:lnSpc>
                <a:spcPct val="135000"/>
              </a:lnSpc>
              <a:spcBef>
                <a:spcPts val="0"/>
              </a:spcBef>
              <a:spcAft>
                <a:spcPts val="600"/>
              </a:spcAft>
            </a:pPr>
            <a:r>
              <a:rPr sz="2400" b="1" i="0">
                <a:solidFill>
                  <a:srgbClr val="2C3034"/>
                </a:solidFill>
                <a:latin typeface="Times New Roman" panose="02020603050405020304"/>
              </a:rPr>
              <a:t>revitalize </a:t>
            </a:r>
            <a:r>
              <a:rPr b="1" i="0">
                <a:solidFill>
                  <a:srgbClr val="2C3034"/>
                </a:solidFill>
                <a:latin typeface="Times New Roman" panose="02020603050405020304"/>
              </a:rPr>
              <a:t>使焕发生机</a:t>
            </a:r>
            <a:endParaRPr b="1" i="0">
              <a:solidFill>
                <a:srgbClr val="2C3034"/>
              </a:solidFill>
              <a:latin typeface="Times New Roman" panose="02020603050405020304"/>
            </a:endParaRPr>
          </a:p>
        </p:txBody>
      </p:sp>
      <p:sp>
        <p:nvSpPr>
          <p:cNvPr id="11" name="Rounded Rectangle 10"/>
          <p:cNvSpPr/>
          <p:nvPr/>
        </p:nvSpPr>
        <p:spPr>
          <a:xfrm>
            <a:off x="4892040" y="1417320"/>
            <a:ext cx="2103120" cy="96012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020055" y="1566863"/>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paper-cutting</a:t>
            </a:r>
            <a:endParaRPr sz="2400" b="1" i="0">
              <a:solidFill>
                <a:srgbClr val="B03026"/>
              </a:solidFill>
              <a:latin typeface="Times New Roman" panose="02020603050405020304"/>
            </a:endParaRPr>
          </a:p>
        </p:txBody>
      </p:sp>
      <p:sp>
        <p:nvSpPr>
          <p:cNvPr id="13" name="TextBox 12"/>
          <p:cNvSpPr txBox="1"/>
          <p:nvPr/>
        </p:nvSpPr>
        <p:spPr>
          <a:xfrm>
            <a:off x="5020055" y="2028698"/>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剪纸</a:t>
            </a:r>
            <a:endParaRPr b="0" i="0">
              <a:solidFill>
                <a:srgbClr val="2C3034"/>
              </a:solidFill>
              <a:latin typeface="Times New Roman" panose="02020603050405020304"/>
            </a:endParaRPr>
          </a:p>
        </p:txBody>
      </p:sp>
      <p:sp>
        <p:nvSpPr>
          <p:cNvPr id="14" name="Rounded Rectangle 13"/>
          <p:cNvSpPr/>
          <p:nvPr/>
        </p:nvSpPr>
        <p:spPr>
          <a:xfrm>
            <a:off x="7159752" y="1417320"/>
            <a:ext cx="2103120" cy="96012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287768" y="1566863"/>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paper-making</a:t>
            </a:r>
            <a:endParaRPr sz="2400" b="1" i="0">
              <a:solidFill>
                <a:srgbClr val="267A66"/>
              </a:solidFill>
              <a:latin typeface="Times New Roman" panose="02020603050405020304"/>
            </a:endParaRPr>
          </a:p>
        </p:txBody>
      </p:sp>
      <p:sp>
        <p:nvSpPr>
          <p:cNvPr id="16" name="TextBox 15"/>
          <p:cNvSpPr txBox="1"/>
          <p:nvPr/>
        </p:nvSpPr>
        <p:spPr>
          <a:xfrm>
            <a:off x="7287768" y="2028698"/>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造纸术</a:t>
            </a:r>
            <a:endParaRPr b="0" i="0">
              <a:solidFill>
                <a:srgbClr val="2C3034"/>
              </a:solidFill>
              <a:latin typeface="Times New Roman" panose="02020603050405020304"/>
            </a:endParaRPr>
          </a:p>
        </p:txBody>
      </p:sp>
      <p:sp>
        <p:nvSpPr>
          <p:cNvPr id="17" name="Rounded Rectangle 16"/>
          <p:cNvSpPr/>
          <p:nvPr/>
        </p:nvSpPr>
        <p:spPr>
          <a:xfrm>
            <a:off x="9427464" y="1417320"/>
            <a:ext cx="2103120" cy="960120"/>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555480" y="1566863"/>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C9A24B"/>
                </a:solidFill>
                <a:latin typeface="Times New Roman" panose="02020603050405020304"/>
              </a:rPr>
              <a:t>embroidery</a:t>
            </a:r>
            <a:endParaRPr sz="2400" b="1" i="0">
              <a:solidFill>
                <a:srgbClr val="C9A24B"/>
              </a:solidFill>
              <a:latin typeface="Times New Roman" panose="02020603050405020304"/>
            </a:endParaRPr>
          </a:p>
        </p:txBody>
      </p:sp>
      <p:sp>
        <p:nvSpPr>
          <p:cNvPr id="19" name="TextBox 18"/>
          <p:cNvSpPr txBox="1"/>
          <p:nvPr/>
        </p:nvSpPr>
        <p:spPr>
          <a:xfrm>
            <a:off x="9555480" y="2028698"/>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刺绣</a:t>
            </a:r>
            <a:endParaRPr b="0" i="0">
              <a:solidFill>
                <a:srgbClr val="2C3034"/>
              </a:solidFill>
              <a:latin typeface="Times New Roman" panose="02020603050405020304"/>
            </a:endParaRPr>
          </a:p>
        </p:txBody>
      </p:sp>
      <p:sp>
        <p:nvSpPr>
          <p:cNvPr id="20" name="Rounded Rectangle 19"/>
          <p:cNvSpPr/>
          <p:nvPr/>
        </p:nvSpPr>
        <p:spPr>
          <a:xfrm>
            <a:off x="4892040" y="2542032"/>
            <a:ext cx="2103120" cy="960120"/>
          </a:xfrm>
          <a:prstGeom prst="round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020055" y="2691575"/>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5A4682"/>
                </a:solidFill>
                <a:latin typeface="Times New Roman" panose="02020603050405020304"/>
              </a:rPr>
              <a:t>calligraphy</a:t>
            </a:r>
            <a:endParaRPr sz="2400" b="1" i="0">
              <a:solidFill>
                <a:srgbClr val="5A4682"/>
              </a:solidFill>
              <a:latin typeface="Times New Roman" panose="02020603050405020304"/>
            </a:endParaRPr>
          </a:p>
        </p:txBody>
      </p:sp>
      <p:sp>
        <p:nvSpPr>
          <p:cNvPr id="22" name="TextBox 21"/>
          <p:cNvSpPr txBox="1"/>
          <p:nvPr/>
        </p:nvSpPr>
        <p:spPr>
          <a:xfrm>
            <a:off x="5020055" y="3153410"/>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书法</a:t>
            </a:r>
            <a:endParaRPr b="0" i="0">
              <a:solidFill>
                <a:srgbClr val="2C3034"/>
              </a:solidFill>
              <a:latin typeface="Times New Roman" panose="02020603050405020304"/>
            </a:endParaRPr>
          </a:p>
        </p:txBody>
      </p:sp>
      <p:sp>
        <p:nvSpPr>
          <p:cNvPr id="23" name="Rounded Rectangle 22"/>
          <p:cNvSpPr/>
          <p:nvPr/>
        </p:nvSpPr>
        <p:spPr>
          <a:xfrm>
            <a:off x="7159752" y="2542032"/>
            <a:ext cx="2103120" cy="96012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7287768" y="2691575"/>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porcelain</a:t>
            </a:r>
            <a:endParaRPr sz="2400" b="1" i="0">
              <a:solidFill>
                <a:srgbClr val="267A66"/>
              </a:solidFill>
              <a:latin typeface="Times New Roman" panose="02020603050405020304"/>
            </a:endParaRPr>
          </a:p>
        </p:txBody>
      </p:sp>
      <p:sp>
        <p:nvSpPr>
          <p:cNvPr id="25" name="TextBox 24"/>
          <p:cNvSpPr txBox="1"/>
          <p:nvPr/>
        </p:nvSpPr>
        <p:spPr>
          <a:xfrm>
            <a:off x="7287768" y="3153410"/>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瓷器</a:t>
            </a:r>
            <a:endParaRPr b="0" i="0">
              <a:solidFill>
                <a:srgbClr val="2C3034"/>
              </a:solidFill>
              <a:latin typeface="Times New Roman" panose="02020603050405020304"/>
            </a:endParaRPr>
          </a:p>
        </p:txBody>
      </p:sp>
      <p:sp>
        <p:nvSpPr>
          <p:cNvPr id="26" name="Rounded Rectangle 25"/>
          <p:cNvSpPr/>
          <p:nvPr/>
        </p:nvSpPr>
        <p:spPr>
          <a:xfrm>
            <a:off x="9427464" y="2542032"/>
            <a:ext cx="2103120" cy="96012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9555480" y="2691575"/>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Chinese knot</a:t>
            </a:r>
            <a:endParaRPr sz="2400" b="1" i="0">
              <a:solidFill>
                <a:srgbClr val="B03026"/>
              </a:solidFill>
              <a:latin typeface="Times New Roman" panose="02020603050405020304"/>
            </a:endParaRPr>
          </a:p>
        </p:txBody>
      </p:sp>
      <p:sp>
        <p:nvSpPr>
          <p:cNvPr id="28" name="TextBox 27"/>
          <p:cNvSpPr txBox="1"/>
          <p:nvPr/>
        </p:nvSpPr>
        <p:spPr>
          <a:xfrm>
            <a:off x="9555480" y="3153410"/>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中国结</a:t>
            </a:r>
            <a:endParaRPr b="0" i="0">
              <a:solidFill>
                <a:srgbClr val="2C3034"/>
              </a:solidFill>
              <a:latin typeface="Times New Roman" panose="02020603050405020304"/>
            </a:endParaRPr>
          </a:p>
        </p:txBody>
      </p:sp>
      <p:sp>
        <p:nvSpPr>
          <p:cNvPr id="29" name="Rounded Rectangle 28"/>
          <p:cNvSpPr/>
          <p:nvPr/>
        </p:nvSpPr>
        <p:spPr>
          <a:xfrm>
            <a:off x="4892040" y="3666744"/>
            <a:ext cx="2103120" cy="960120"/>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5020055" y="3856608"/>
            <a:ext cx="1847087" cy="306070"/>
          </a:xfrm>
          <a:prstGeom prst="rect">
            <a:avLst/>
          </a:prstGeom>
          <a:noFill/>
        </p:spPr>
        <p:txBody>
          <a:bodyPr wrap="square" lIns="0" tIns="0" rIns="0" bIns="0" anchor="ctr">
            <a:spAutoFit/>
          </a:bodyPr>
          <a:lstStyle/>
          <a:p>
            <a:pPr algn="l">
              <a:lnSpc>
                <a:spcPct val="105000"/>
              </a:lnSpc>
              <a:spcBef>
                <a:spcPts val="0"/>
              </a:spcBef>
              <a:spcAft>
                <a:spcPts val="600"/>
              </a:spcAft>
            </a:pPr>
            <a:r>
              <a:rPr sz="1900" b="1" i="0">
                <a:solidFill>
                  <a:srgbClr val="C9A24B"/>
                </a:solidFill>
                <a:latin typeface="Times New Roman" panose="02020603050405020304"/>
              </a:rPr>
              <a:t>shadow puppetry</a:t>
            </a:r>
            <a:endParaRPr sz="1900" b="1" i="0">
              <a:solidFill>
                <a:srgbClr val="C9A24B"/>
              </a:solidFill>
              <a:latin typeface="Times New Roman" panose="02020603050405020304"/>
            </a:endParaRPr>
          </a:p>
        </p:txBody>
      </p:sp>
      <p:sp>
        <p:nvSpPr>
          <p:cNvPr id="31" name="TextBox 30"/>
          <p:cNvSpPr txBox="1"/>
          <p:nvPr/>
        </p:nvSpPr>
        <p:spPr>
          <a:xfrm>
            <a:off x="5020055" y="4278122"/>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皮影戏</a:t>
            </a:r>
            <a:endParaRPr b="0" i="0">
              <a:solidFill>
                <a:srgbClr val="2C3034"/>
              </a:solidFill>
              <a:latin typeface="Times New Roman" panose="02020603050405020304"/>
            </a:endParaRPr>
          </a:p>
        </p:txBody>
      </p:sp>
      <p:sp>
        <p:nvSpPr>
          <p:cNvPr id="32" name="Rounded Rectangle 31"/>
          <p:cNvSpPr/>
          <p:nvPr/>
        </p:nvSpPr>
        <p:spPr>
          <a:xfrm>
            <a:off x="7159752" y="3666744"/>
            <a:ext cx="2103120" cy="960120"/>
          </a:xfrm>
          <a:prstGeom prst="round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7287768" y="3816286"/>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5A4682"/>
                </a:solidFill>
                <a:latin typeface="Times New Roman" panose="02020603050405020304"/>
              </a:rPr>
              <a:t>Peking opera</a:t>
            </a:r>
            <a:endParaRPr sz="2400" b="1" i="0">
              <a:solidFill>
                <a:srgbClr val="5A4682"/>
              </a:solidFill>
              <a:latin typeface="Times New Roman" panose="02020603050405020304"/>
            </a:endParaRPr>
          </a:p>
        </p:txBody>
      </p:sp>
      <p:sp>
        <p:nvSpPr>
          <p:cNvPr id="34" name="TextBox 33"/>
          <p:cNvSpPr txBox="1"/>
          <p:nvPr/>
        </p:nvSpPr>
        <p:spPr>
          <a:xfrm>
            <a:off x="7287768" y="4278122"/>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京剧</a:t>
            </a:r>
            <a:endParaRPr b="0" i="0">
              <a:solidFill>
                <a:srgbClr val="2C3034"/>
              </a:solidFill>
              <a:latin typeface="Times New Roman" panose="02020603050405020304"/>
            </a:endParaRPr>
          </a:p>
        </p:txBody>
      </p:sp>
      <p:sp>
        <p:nvSpPr>
          <p:cNvPr id="35" name="Rounded Rectangle 34"/>
          <p:cNvSpPr/>
          <p:nvPr/>
        </p:nvSpPr>
        <p:spPr>
          <a:xfrm>
            <a:off x="9427464" y="3666744"/>
            <a:ext cx="2103120" cy="96012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TextBox 35"/>
          <p:cNvSpPr txBox="1"/>
          <p:nvPr/>
        </p:nvSpPr>
        <p:spPr>
          <a:xfrm>
            <a:off x="9555480" y="3816286"/>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folk crafts</a:t>
            </a:r>
            <a:endParaRPr sz="2400" b="1" i="0">
              <a:solidFill>
                <a:srgbClr val="267A66"/>
              </a:solidFill>
              <a:latin typeface="Times New Roman" panose="02020603050405020304"/>
            </a:endParaRPr>
          </a:p>
        </p:txBody>
      </p:sp>
      <p:sp>
        <p:nvSpPr>
          <p:cNvPr id="37" name="TextBox 36"/>
          <p:cNvSpPr txBox="1"/>
          <p:nvPr/>
        </p:nvSpPr>
        <p:spPr>
          <a:xfrm>
            <a:off x="9555480" y="4278122"/>
            <a:ext cx="1847087" cy="276860"/>
          </a:xfrm>
          <a:prstGeom prst="rect">
            <a:avLst/>
          </a:prstGeom>
          <a:noFill/>
        </p:spPr>
        <p:txBody>
          <a:bodyPr wrap="square" lIns="0" tIns="0" rIns="0" bIns="0" anchor="ctr">
            <a:spAutoFit/>
          </a:bodyPr>
          <a:lstStyle/>
          <a:p>
            <a:pPr algn="l">
              <a:lnSpc>
                <a:spcPct val="100000"/>
              </a:lnSpc>
              <a:spcBef>
                <a:spcPts val="0"/>
              </a:spcBef>
              <a:spcAft>
                <a:spcPts val="600"/>
              </a:spcAft>
            </a:pPr>
            <a:r>
              <a:rPr b="0" i="0">
                <a:solidFill>
                  <a:srgbClr val="2C3034"/>
                </a:solidFill>
                <a:latin typeface="Times New Roman" panose="02020603050405020304"/>
              </a:rPr>
              <a:t>民间工艺</a:t>
            </a:r>
            <a:endParaRPr b="0" i="0">
              <a:solidFill>
                <a:srgbClr val="2C3034"/>
              </a:solidFill>
              <a:latin typeface="Times New Roman" panose="02020603050405020304"/>
            </a:endParaRPr>
          </a:p>
        </p:txBody>
      </p:sp>
      <p:sp>
        <p:nvSpPr>
          <p:cNvPr id="38" name="Rounded Rectangle 37"/>
          <p:cNvSpPr/>
          <p:nvPr/>
        </p:nvSpPr>
        <p:spPr>
          <a:xfrm>
            <a:off x="4892040" y="4791710"/>
            <a:ext cx="2103120" cy="138430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5020055" y="4791774"/>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traditional craftsman</a:t>
            </a:r>
            <a:endParaRPr sz="2400" b="1" i="0">
              <a:solidFill>
                <a:srgbClr val="B03026"/>
              </a:solidFill>
              <a:latin typeface="Times New Roman" panose="02020603050405020304"/>
            </a:endParaRPr>
          </a:p>
        </p:txBody>
      </p:sp>
      <p:sp>
        <p:nvSpPr>
          <p:cNvPr id="40" name="TextBox 39"/>
          <p:cNvSpPr txBox="1"/>
          <p:nvPr/>
        </p:nvSpPr>
        <p:spPr>
          <a:xfrm>
            <a:off x="5018785" y="5607939"/>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传统匠人</a:t>
            </a:r>
            <a:endParaRPr sz="2000" b="0" i="0">
              <a:solidFill>
                <a:srgbClr val="2C3034"/>
              </a:solidFill>
              <a:latin typeface="Times New Roman" panose="02020603050405020304"/>
            </a:endParaRPr>
          </a:p>
        </p:txBody>
      </p:sp>
      <p:sp>
        <p:nvSpPr>
          <p:cNvPr id="41" name="Rounded Rectangle 40"/>
          <p:cNvSpPr/>
          <p:nvPr/>
        </p:nvSpPr>
        <p:spPr>
          <a:xfrm>
            <a:off x="7159625" y="4791710"/>
            <a:ext cx="2127250" cy="1384300"/>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TextBox 41"/>
          <p:cNvSpPr txBox="1"/>
          <p:nvPr/>
        </p:nvSpPr>
        <p:spPr>
          <a:xfrm>
            <a:off x="7287768" y="4791774"/>
            <a:ext cx="1847087" cy="85153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C9A24B"/>
                </a:solidFill>
                <a:latin typeface="Times New Roman" panose="02020603050405020304"/>
              </a:rPr>
              <a:t>inherit </a:t>
            </a:r>
            <a:endParaRPr sz="2400" b="1" i="0">
              <a:solidFill>
                <a:srgbClr val="C9A24B"/>
              </a:solidFill>
              <a:latin typeface="Times New Roman" panose="02020603050405020304"/>
            </a:endParaRPr>
          </a:p>
          <a:p>
            <a:pPr algn="l">
              <a:lnSpc>
                <a:spcPct val="105000"/>
              </a:lnSpc>
              <a:spcBef>
                <a:spcPts val="0"/>
              </a:spcBef>
              <a:spcAft>
                <a:spcPts val="600"/>
              </a:spcAft>
            </a:pPr>
            <a:r>
              <a:rPr sz="2400" b="1" i="0">
                <a:solidFill>
                  <a:srgbClr val="C9A24B"/>
                </a:solidFill>
                <a:latin typeface="Times New Roman" panose="02020603050405020304"/>
              </a:rPr>
              <a:t>pass down</a:t>
            </a:r>
            <a:endParaRPr sz="2400" b="1" i="0">
              <a:solidFill>
                <a:srgbClr val="C9A24B"/>
              </a:solidFill>
              <a:latin typeface="Times New Roman" panose="02020603050405020304"/>
            </a:endParaRPr>
          </a:p>
        </p:txBody>
      </p:sp>
      <p:sp>
        <p:nvSpPr>
          <p:cNvPr id="43" name="TextBox 42"/>
          <p:cNvSpPr txBox="1"/>
          <p:nvPr/>
        </p:nvSpPr>
        <p:spPr>
          <a:xfrm>
            <a:off x="7287768" y="5781294"/>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传承</a:t>
            </a:r>
            <a:endParaRPr sz="2000" b="0" i="0">
              <a:solidFill>
                <a:srgbClr val="2C3034"/>
              </a:solidFill>
              <a:latin typeface="Times New Roman" panose="02020603050405020304"/>
            </a:endParaRPr>
          </a:p>
        </p:txBody>
      </p:sp>
      <p:sp>
        <p:nvSpPr>
          <p:cNvPr id="44" name="Rounded Rectangle 43"/>
          <p:cNvSpPr/>
          <p:nvPr/>
        </p:nvSpPr>
        <p:spPr>
          <a:xfrm>
            <a:off x="9427210" y="4791710"/>
            <a:ext cx="2124710" cy="1925955"/>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9555480" y="4926965"/>
            <a:ext cx="1974850" cy="11614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intangible cultural heritage</a:t>
            </a:r>
            <a:endParaRPr sz="2400" b="1" i="0">
              <a:solidFill>
                <a:srgbClr val="267A66"/>
              </a:solidFill>
              <a:latin typeface="Times New Roman" panose="02020603050405020304"/>
            </a:endParaRPr>
          </a:p>
        </p:txBody>
      </p:sp>
      <p:sp>
        <p:nvSpPr>
          <p:cNvPr id="46" name="TextBox 45"/>
          <p:cNvSpPr txBox="1"/>
          <p:nvPr/>
        </p:nvSpPr>
        <p:spPr>
          <a:xfrm>
            <a:off x="9618980" y="6094032"/>
            <a:ext cx="1847087" cy="615315"/>
          </a:xfrm>
          <a:prstGeom prst="rect">
            <a:avLst/>
          </a:prstGeom>
          <a:noFill/>
        </p:spPr>
        <p:txBody>
          <a:bodyPr wrap="square" lIns="0" tIns="0" rIns="0" bIns="0" anchor="ctr">
            <a:spAutoFit/>
          </a:bodyPr>
          <a:lstStyle/>
          <a:p>
            <a:pPr algn="l">
              <a:lnSpc>
                <a:spcPct val="100000"/>
              </a:lnSpc>
              <a:spcBef>
                <a:spcPts val="0"/>
              </a:spcBef>
              <a:spcAft>
                <a:spcPts val="600"/>
              </a:spcAft>
            </a:pPr>
            <a:r>
              <a:rPr lang="en-US" sz="2000" b="0" i="0">
                <a:solidFill>
                  <a:srgbClr val="2C3034"/>
                </a:solidFill>
                <a:latin typeface="Times New Roman" panose="02020603050405020304"/>
              </a:rPr>
              <a:t>ICH </a:t>
            </a:r>
            <a:r>
              <a:rPr sz="2000" b="0" i="0">
                <a:solidFill>
                  <a:srgbClr val="2C3034"/>
                </a:solidFill>
                <a:latin typeface="Times New Roman" panose="02020603050405020304"/>
              </a:rPr>
              <a:t>非物质文化遗产</a:t>
            </a:r>
            <a:endParaRPr sz="2000" b="0"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strVal val="#ppt_w*0.70"/>
                                          </p:val>
                                        </p:tav>
                                        <p:tav tm="100000">
                                          <p:val>
                                            <p:strVal val="#ppt_w"/>
                                          </p:val>
                                        </p:tav>
                                      </p:tavLst>
                                    </p:anim>
                                    <p:anim calcmode="lin" valueType="num">
                                      <p:cBhvr>
                                        <p:cTn id="15" dur="1000" fill="hold"/>
                                        <p:tgtEl>
                                          <p:spTgt spid="15"/>
                                        </p:tgtEl>
                                        <p:attrNameLst>
                                          <p:attrName>ppt_h</p:attrName>
                                        </p:attrNameLst>
                                      </p:cBhvr>
                                      <p:tavLst>
                                        <p:tav tm="0">
                                          <p:val>
                                            <p:strVal val="#ppt_h"/>
                                          </p:val>
                                        </p:tav>
                                        <p:tav tm="100000">
                                          <p:val>
                                            <p:strVal val="#ppt_h"/>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strVal val="#ppt_w*0.70"/>
                                          </p:val>
                                        </p:tav>
                                        <p:tav tm="100000">
                                          <p:val>
                                            <p:strVal val="#ppt_w"/>
                                          </p:val>
                                        </p:tav>
                                      </p:tavLst>
                                    </p:anim>
                                    <p:anim calcmode="lin" valueType="num">
                                      <p:cBhvr>
                                        <p:cTn id="22" dur="1000" fill="hold"/>
                                        <p:tgtEl>
                                          <p:spTgt spid="18"/>
                                        </p:tgtEl>
                                        <p:attrNameLst>
                                          <p:attrName>ppt_h</p:attrName>
                                        </p:attrNameLst>
                                      </p:cBhvr>
                                      <p:tavLst>
                                        <p:tav tm="0">
                                          <p:val>
                                            <p:strVal val="#ppt_h"/>
                                          </p:val>
                                        </p:tav>
                                        <p:tav tm="100000">
                                          <p:val>
                                            <p:strVal val="#ppt_h"/>
                                          </p:val>
                                        </p:tav>
                                      </p:tavLst>
                                    </p:anim>
                                    <p:animEffect transition="in" filter="fade">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ppt_w</p:attrName>
                                        </p:attrNameLst>
                                      </p:cBhvr>
                                      <p:tavLst>
                                        <p:tav tm="0">
                                          <p:val>
                                            <p:strVal val="#ppt_w*0.70"/>
                                          </p:val>
                                        </p:tav>
                                        <p:tav tm="100000">
                                          <p:val>
                                            <p:strVal val="#ppt_w"/>
                                          </p:val>
                                        </p:tav>
                                      </p:tavLst>
                                    </p:anim>
                                    <p:anim calcmode="lin" valueType="num">
                                      <p:cBhvr>
                                        <p:cTn id="29" dur="1000" fill="hold"/>
                                        <p:tgtEl>
                                          <p:spTgt spid="21"/>
                                        </p:tgtEl>
                                        <p:attrNameLst>
                                          <p:attrName>ppt_h</p:attrName>
                                        </p:attrNameLst>
                                      </p:cBhvr>
                                      <p:tavLst>
                                        <p:tav tm="0">
                                          <p:val>
                                            <p:strVal val="#ppt_h"/>
                                          </p:val>
                                        </p:tav>
                                        <p:tav tm="100000">
                                          <p:val>
                                            <p:strVal val="#ppt_h"/>
                                          </p:val>
                                        </p:tav>
                                      </p:tavLst>
                                    </p:anim>
                                    <p:animEffect transition="in" filter="fade">
                                      <p:cBhvr>
                                        <p:cTn id="30" dur="1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1000" fill="hold"/>
                                        <p:tgtEl>
                                          <p:spTgt spid="24"/>
                                        </p:tgtEl>
                                        <p:attrNameLst>
                                          <p:attrName>ppt_w</p:attrName>
                                        </p:attrNameLst>
                                      </p:cBhvr>
                                      <p:tavLst>
                                        <p:tav tm="0">
                                          <p:val>
                                            <p:strVal val="#ppt_w*0.70"/>
                                          </p:val>
                                        </p:tav>
                                        <p:tav tm="100000">
                                          <p:val>
                                            <p:strVal val="#ppt_w"/>
                                          </p:val>
                                        </p:tav>
                                      </p:tavLst>
                                    </p:anim>
                                    <p:anim calcmode="lin" valueType="num">
                                      <p:cBhvr>
                                        <p:cTn id="36" dur="1000" fill="hold"/>
                                        <p:tgtEl>
                                          <p:spTgt spid="24"/>
                                        </p:tgtEl>
                                        <p:attrNameLst>
                                          <p:attrName>ppt_h</p:attrName>
                                        </p:attrNameLst>
                                      </p:cBhvr>
                                      <p:tavLst>
                                        <p:tav tm="0">
                                          <p:val>
                                            <p:strVal val="#ppt_h"/>
                                          </p:val>
                                        </p:tav>
                                        <p:tav tm="100000">
                                          <p:val>
                                            <p:strVal val="#ppt_h"/>
                                          </p:val>
                                        </p:tav>
                                      </p:tavLst>
                                    </p:anim>
                                    <p:animEffect transition="in" filter="fade">
                                      <p:cBhvr>
                                        <p:cTn id="37" dur="10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1000" fill="hold"/>
                                        <p:tgtEl>
                                          <p:spTgt spid="27"/>
                                        </p:tgtEl>
                                        <p:attrNameLst>
                                          <p:attrName>ppt_w</p:attrName>
                                        </p:attrNameLst>
                                      </p:cBhvr>
                                      <p:tavLst>
                                        <p:tav tm="0">
                                          <p:val>
                                            <p:strVal val="#ppt_w*0.70"/>
                                          </p:val>
                                        </p:tav>
                                        <p:tav tm="100000">
                                          <p:val>
                                            <p:strVal val="#ppt_w"/>
                                          </p:val>
                                        </p:tav>
                                      </p:tavLst>
                                    </p:anim>
                                    <p:anim calcmode="lin" valueType="num">
                                      <p:cBhvr>
                                        <p:cTn id="43" dur="1000" fill="hold"/>
                                        <p:tgtEl>
                                          <p:spTgt spid="27"/>
                                        </p:tgtEl>
                                        <p:attrNameLst>
                                          <p:attrName>ppt_h</p:attrName>
                                        </p:attrNameLst>
                                      </p:cBhvr>
                                      <p:tavLst>
                                        <p:tav tm="0">
                                          <p:val>
                                            <p:strVal val="#ppt_h"/>
                                          </p:val>
                                        </p:tav>
                                        <p:tav tm="100000">
                                          <p:val>
                                            <p:strVal val="#ppt_h"/>
                                          </p:val>
                                        </p:tav>
                                      </p:tavLst>
                                    </p:anim>
                                    <p:animEffect transition="in" filter="fade">
                                      <p:cBhvr>
                                        <p:cTn id="44" dur="10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1000" fill="hold"/>
                                        <p:tgtEl>
                                          <p:spTgt spid="30"/>
                                        </p:tgtEl>
                                        <p:attrNameLst>
                                          <p:attrName>ppt_w</p:attrName>
                                        </p:attrNameLst>
                                      </p:cBhvr>
                                      <p:tavLst>
                                        <p:tav tm="0">
                                          <p:val>
                                            <p:strVal val="#ppt_w*0.70"/>
                                          </p:val>
                                        </p:tav>
                                        <p:tav tm="100000">
                                          <p:val>
                                            <p:strVal val="#ppt_w"/>
                                          </p:val>
                                        </p:tav>
                                      </p:tavLst>
                                    </p:anim>
                                    <p:anim calcmode="lin" valueType="num">
                                      <p:cBhvr>
                                        <p:cTn id="50" dur="1000" fill="hold"/>
                                        <p:tgtEl>
                                          <p:spTgt spid="30"/>
                                        </p:tgtEl>
                                        <p:attrNameLst>
                                          <p:attrName>ppt_h</p:attrName>
                                        </p:attrNameLst>
                                      </p:cBhvr>
                                      <p:tavLst>
                                        <p:tav tm="0">
                                          <p:val>
                                            <p:strVal val="#ppt_h"/>
                                          </p:val>
                                        </p:tav>
                                        <p:tav tm="100000">
                                          <p:val>
                                            <p:strVal val="#ppt_h"/>
                                          </p:val>
                                        </p:tav>
                                      </p:tavLst>
                                    </p:anim>
                                    <p:animEffect transition="in" filter="fade">
                                      <p:cBhvr>
                                        <p:cTn id="51" dur="10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1000" fill="hold"/>
                                        <p:tgtEl>
                                          <p:spTgt spid="33"/>
                                        </p:tgtEl>
                                        <p:attrNameLst>
                                          <p:attrName>ppt_w</p:attrName>
                                        </p:attrNameLst>
                                      </p:cBhvr>
                                      <p:tavLst>
                                        <p:tav tm="0">
                                          <p:val>
                                            <p:strVal val="#ppt_w*0.70"/>
                                          </p:val>
                                        </p:tav>
                                        <p:tav tm="100000">
                                          <p:val>
                                            <p:strVal val="#ppt_w"/>
                                          </p:val>
                                        </p:tav>
                                      </p:tavLst>
                                    </p:anim>
                                    <p:anim calcmode="lin" valueType="num">
                                      <p:cBhvr>
                                        <p:cTn id="57" dur="1000" fill="hold"/>
                                        <p:tgtEl>
                                          <p:spTgt spid="33"/>
                                        </p:tgtEl>
                                        <p:attrNameLst>
                                          <p:attrName>ppt_h</p:attrName>
                                        </p:attrNameLst>
                                      </p:cBhvr>
                                      <p:tavLst>
                                        <p:tav tm="0">
                                          <p:val>
                                            <p:strVal val="#ppt_h"/>
                                          </p:val>
                                        </p:tav>
                                        <p:tav tm="100000">
                                          <p:val>
                                            <p:strVal val="#ppt_h"/>
                                          </p:val>
                                        </p:tav>
                                      </p:tavLst>
                                    </p:anim>
                                    <p:animEffect transition="in" filter="fade">
                                      <p:cBhvr>
                                        <p:cTn id="58" dur="10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1000" fill="hold"/>
                                        <p:tgtEl>
                                          <p:spTgt spid="36"/>
                                        </p:tgtEl>
                                        <p:attrNameLst>
                                          <p:attrName>ppt_w</p:attrName>
                                        </p:attrNameLst>
                                      </p:cBhvr>
                                      <p:tavLst>
                                        <p:tav tm="0">
                                          <p:val>
                                            <p:strVal val="#ppt_w*0.70"/>
                                          </p:val>
                                        </p:tav>
                                        <p:tav tm="100000">
                                          <p:val>
                                            <p:strVal val="#ppt_w"/>
                                          </p:val>
                                        </p:tav>
                                      </p:tavLst>
                                    </p:anim>
                                    <p:anim calcmode="lin" valueType="num">
                                      <p:cBhvr>
                                        <p:cTn id="64" dur="1000" fill="hold"/>
                                        <p:tgtEl>
                                          <p:spTgt spid="36"/>
                                        </p:tgtEl>
                                        <p:attrNameLst>
                                          <p:attrName>ppt_h</p:attrName>
                                        </p:attrNameLst>
                                      </p:cBhvr>
                                      <p:tavLst>
                                        <p:tav tm="0">
                                          <p:val>
                                            <p:strVal val="#ppt_h"/>
                                          </p:val>
                                        </p:tav>
                                        <p:tav tm="100000">
                                          <p:val>
                                            <p:strVal val="#ppt_h"/>
                                          </p:val>
                                        </p:tav>
                                      </p:tavLst>
                                    </p:anim>
                                    <p:animEffect transition="in" filter="fade">
                                      <p:cBhvr>
                                        <p:cTn id="65" dur="10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1000" fill="hold"/>
                                        <p:tgtEl>
                                          <p:spTgt spid="39"/>
                                        </p:tgtEl>
                                        <p:attrNameLst>
                                          <p:attrName>ppt_w</p:attrName>
                                        </p:attrNameLst>
                                      </p:cBhvr>
                                      <p:tavLst>
                                        <p:tav tm="0">
                                          <p:val>
                                            <p:strVal val="#ppt_w*0.70"/>
                                          </p:val>
                                        </p:tav>
                                        <p:tav tm="100000">
                                          <p:val>
                                            <p:strVal val="#ppt_w"/>
                                          </p:val>
                                        </p:tav>
                                      </p:tavLst>
                                    </p:anim>
                                    <p:anim calcmode="lin" valueType="num">
                                      <p:cBhvr>
                                        <p:cTn id="71" dur="1000" fill="hold"/>
                                        <p:tgtEl>
                                          <p:spTgt spid="39"/>
                                        </p:tgtEl>
                                        <p:attrNameLst>
                                          <p:attrName>ppt_h</p:attrName>
                                        </p:attrNameLst>
                                      </p:cBhvr>
                                      <p:tavLst>
                                        <p:tav tm="0">
                                          <p:val>
                                            <p:strVal val="#ppt_h"/>
                                          </p:val>
                                        </p:tav>
                                        <p:tav tm="100000">
                                          <p:val>
                                            <p:strVal val="#ppt_h"/>
                                          </p:val>
                                        </p:tav>
                                      </p:tavLst>
                                    </p:anim>
                                    <p:animEffect transition="in" filter="fade">
                                      <p:cBhvr>
                                        <p:cTn id="72" dur="1000"/>
                                        <p:tgtEl>
                                          <p:spTgt spid="39"/>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p:cTn id="77" dur="1000" fill="hold"/>
                                        <p:tgtEl>
                                          <p:spTgt spid="42"/>
                                        </p:tgtEl>
                                        <p:attrNameLst>
                                          <p:attrName>ppt_w</p:attrName>
                                        </p:attrNameLst>
                                      </p:cBhvr>
                                      <p:tavLst>
                                        <p:tav tm="0">
                                          <p:val>
                                            <p:strVal val="#ppt_w*0.70"/>
                                          </p:val>
                                        </p:tav>
                                        <p:tav tm="100000">
                                          <p:val>
                                            <p:strVal val="#ppt_w"/>
                                          </p:val>
                                        </p:tav>
                                      </p:tavLst>
                                    </p:anim>
                                    <p:anim calcmode="lin" valueType="num">
                                      <p:cBhvr>
                                        <p:cTn id="78" dur="1000" fill="hold"/>
                                        <p:tgtEl>
                                          <p:spTgt spid="42"/>
                                        </p:tgtEl>
                                        <p:attrNameLst>
                                          <p:attrName>ppt_h</p:attrName>
                                        </p:attrNameLst>
                                      </p:cBhvr>
                                      <p:tavLst>
                                        <p:tav tm="0">
                                          <p:val>
                                            <p:strVal val="#ppt_h"/>
                                          </p:val>
                                        </p:tav>
                                        <p:tav tm="100000">
                                          <p:val>
                                            <p:strVal val="#ppt_h"/>
                                          </p:val>
                                        </p:tav>
                                      </p:tavLst>
                                    </p:anim>
                                    <p:animEffect transition="in" filter="fade">
                                      <p:cBhvr>
                                        <p:cTn id="79" dur="1000"/>
                                        <p:tgtEl>
                                          <p:spTgt spid="42"/>
                                        </p:tgtEl>
                                      </p:cBhvr>
                                    </p:animEffect>
                                  </p:childTnLst>
                                </p:cTn>
                              </p:par>
                            </p:childTnLst>
                          </p:cTn>
                        </p:par>
                      </p:childTnLst>
                    </p:cTn>
                  </p:par>
                  <p:par>
                    <p:cTn id="80" fill="hold">
                      <p:stCondLst>
                        <p:cond delay="indefinite"/>
                      </p:stCondLst>
                      <p:childTnLst>
                        <p:par>
                          <p:cTn id="81" fill="hold">
                            <p:stCondLst>
                              <p:cond delay="0"/>
                            </p:stCondLst>
                            <p:childTnLst>
                              <p:par>
                                <p:cTn id="82" presetID="55" presetClass="entr" presetSubtype="0" fill="hold" grpId="0" nodeType="click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1000" fill="hold"/>
                                        <p:tgtEl>
                                          <p:spTgt spid="45"/>
                                        </p:tgtEl>
                                        <p:attrNameLst>
                                          <p:attrName>ppt_w</p:attrName>
                                        </p:attrNameLst>
                                      </p:cBhvr>
                                      <p:tavLst>
                                        <p:tav tm="0">
                                          <p:val>
                                            <p:strVal val="#ppt_w*0.70"/>
                                          </p:val>
                                        </p:tav>
                                        <p:tav tm="100000">
                                          <p:val>
                                            <p:strVal val="#ppt_w"/>
                                          </p:val>
                                        </p:tav>
                                      </p:tavLst>
                                    </p:anim>
                                    <p:anim calcmode="lin" valueType="num">
                                      <p:cBhvr>
                                        <p:cTn id="85" dur="1000" fill="hold"/>
                                        <p:tgtEl>
                                          <p:spTgt spid="45"/>
                                        </p:tgtEl>
                                        <p:attrNameLst>
                                          <p:attrName>ppt_h</p:attrName>
                                        </p:attrNameLst>
                                      </p:cBhvr>
                                      <p:tavLst>
                                        <p:tav tm="0">
                                          <p:val>
                                            <p:strVal val="#ppt_h"/>
                                          </p:val>
                                        </p:tav>
                                        <p:tav tm="100000">
                                          <p:val>
                                            <p:strVal val="#ppt_h"/>
                                          </p:val>
                                        </p:tav>
                                      </p:tavLst>
                                    </p:anim>
                                    <p:animEffect transition="in" filter="fade">
                                      <p:cBhvr>
                                        <p:cTn id="86" dur="1000"/>
                                        <p:tgtEl>
                                          <p:spTgt spid="45"/>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p:tgtEl>
                                          <p:spTgt spid="10"/>
                                        </p:tgtEl>
                                        <p:attrNameLst>
                                          <p:attrName>ppt_y</p:attrName>
                                        </p:attrNameLst>
                                      </p:cBhvr>
                                      <p:tavLst>
                                        <p:tav tm="0">
                                          <p:val>
                                            <p:strVal val="#ppt_y+#ppt_h*1.125000"/>
                                          </p:val>
                                        </p:tav>
                                        <p:tav tm="100000">
                                          <p:val>
                                            <p:strVal val="#ppt_y"/>
                                          </p:val>
                                        </p:tav>
                                      </p:tavLst>
                                    </p:anim>
                                    <p:animEffect transition="in" filter="wipe(up)">
                                      <p:cBhvr>
                                        <p:cTn id="9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5" grpId="0"/>
      <p:bldP spid="15" grpId="1"/>
      <p:bldP spid="18" grpId="0"/>
      <p:bldP spid="18" grpId="1"/>
      <p:bldP spid="21" grpId="0"/>
      <p:bldP spid="21" grpId="1"/>
      <p:bldP spid="24" grpId="0"/>
      <p:bldP spid="24" grpId="1"/>
      <p:bldP spid="27" grpId="0"/>
      <p:bldP spid="27" grpId="1"/>
      <p:bldP spid="30" grpId="0"/>
      <p:bldP spid="30" grpId="1"/>
      <p:bldP spid="33" grpId="0"/>
      <p:bldP spid="33" grpId="1"/>
      <p:bldP spid="36" grpId="0"/>
      <p:bldP spid="36" grpId="1"/>
      <p:bldP spid="39" grpId="0"/>
      <p:bldP spid="39" grpId="1"/>
      <p:bldP spid="42" grpId="0"/>
      <p:bldP spid="42" grpId="1"/>
      <p:bldP spid="45" grpId="0"/>
      <p:bldP spid="45" grpId="1"/>
      <p:bldP spid="10"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VR 主题词汇库</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VR &amp; Tech Lexicon</a:t>
            </a:r>
            <a:endParaRPr sz="1400" b="0" i="1">
              <a:solidFill>
                <a:srgbClr val="F5E1D2"/>
              </a:solidFill>
              <a:latin typeface="Times New Roman" panose="02020603050405020304"/>
            </a:endParaRPr>
          </a:p>
        </p:txBody>
      </p:sp>
      <p:pic>
        <p:nvPicPr>
          <p:cNvPr id="7" name="Picture 6" descr="A_sleek_modern_VR_headset_glow_2026-09-02T13-36-18.png"/>
          <p:cNvPicPr>
            <a:picLocks noChangeAspect="1"/>
          </p:cNvPicPr>
          <p:nvPr/>
        </p:nvPicPr>
        <p:blipFill>
          <a:blip r:embed="rId1"/>
          <a:srcRect b="11734"/>
          <a:stretch>
            <a:fillRect/>
          </a:stretch>
        </p:blipFill>
        <p:spPr>
          <a:xfrm>
            <a:off x="640080" y="1417320"/>
            <a:ext cx="3977640" cy="2340610"/>
          </a:xfrm>
          <a:prstGeom prst="rect">
            <a:avLst/>
          </a:prstGeom>
        </p:spPr>
      </p:pic>
      <p:sp>
        <p:nvSpPr>
          <p:cNvPr id="8" name="TextBox 7"/>
          <p:cNvSpPr txBox="1"/>
          <p:nvPr/>
        </p:nvSpPr>
        <p:spPr>
          <a:xfrm>
            <a:off x="640080" y="3867785"/>
            <a:ext cx="3977639" cy="365760"/>
          </a:xfrm>
          <a:prstGeom prst="rect">
            <a:avLst/>
          </a:prstGeom>
          <a:noFill/>
        </p:spPr>
        <p:txBody>
          <a:bodyPr wrap="square" lIns="0" tIns="0" rIns="0" bIns="0" anchor="t">
            <a:spAutoFit/>
          </a:bodyPr>
          <a:lstStyle/>
          <a:p>
            <a:pPr algn="ctr">
              <a:lnSpc>
                <a:spcPct val="125000"/>
              </a:lnSpc>
              <a:spcBef>
                <a:spcPts val="0"/>
              </a:spcBef>
              <a:spcAft>
                <a:spcPts val="600"/>
              </a:spcAft>
            </a:pPr>
            <a:r>
              <a:rPr sz="1300" b="0" i="1">
                <a:solidFill>
                  <a:srgbClr val="5A6E64"/>
                </a:solidFill>
                <a:latin typeface="Times New Roman" panose="02020603050405020304"/>
              </a:rPr>
              <a:t>虚拟 · 沉浸 · 全息 · 交互</a:t>
            </a:r>
            <a:endParaRPr sz="1300" b="0" i="1">
              <a:solidFill>
                <a:srgbClr val="5A6E64"/>
              </a:solidFill>
              <a:latin typeface="Times New Roman" panose="02020603050405020304"/>
            </a:endParaRPr>
          </a:p>
        </p:txBody>
      </p:sp>
      <p:sp>
        <p:nvSpPr>
          <p:cNvPr id="9" name="Rectangle 8"/>
          <p:cNvSpPr/>
          <p:nvPr/>
        </p:nvSpPr>
        <p:spPr>
          <a:xfrm>
            <a:off x="241935" y="4261485"/>
            <a:ext cx="4375785" cy="2420620"/>
          </a:xfrm>
          <a:prstGeom prst="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323850" y="4273550"/>
            <a:ext cx="4211955" cy="2242820"/>
          </a:xfrm>
          <a:prstGeom prst="rect">
            <a:avLst/>
          </a:prstGeom>
          <a:noFill/>
        </p:spPr>
        <p:txBody>
          <a:bodyPr wrap="square" lIns="0" tIns="0" rIns="0" bIns="0" anchor="t">
            <a:noAutofit/>
          </a:bodyPr>
          <a:lstStyle/>
          <a:p>
            <a:pPr algn="l">
              <a:lnSpc>
                <a:spcPct val="135000"/>
              </a:lnSpc>
              <a:spcBef>
                <a:spcPts val="0"/>
              </a:spcBef>
              <a:spcAft>
                <a:spcPts val="600"/>
              </a:spcAft>
            </a:pPr>
            <a:r>
              <a:rPr sz="2000" b="1" i="0">
                <a:solidFill>
                  <a:srgbClr val="267A66"/>
                </a:solidFill>
                <a:latin typeface="Times New Roman" panose="02020603050405020304"/>
              </a:rPr>
              <a:t>VR = virtual reality（虚拟现实）</a:t>
            </a:r>
            <a:endParaRPr sz="2000" b="1" i="0">
              <a:solidFill>
                <a:srgbClr val="267A66"/>
              </a:solidFill>
              <a:latin typeface="Times New Roman" panose="02020603050405020304"/>
            </a:endParaRPr>
          </a:p>
          <a:p>
            <a:pPr algn="l">
              <a:lnSpc>
                <a:spcPct val="135000"/>
              </a:lnSpc>
              <a:spcBef>
                <a:spcPts val="0"/>
              </a:spcBef>
              <a:spcAft>
                <a:spcPts val="600"/>
              </a:spcAft>
            </a:pPr>
            <a:r>
              <a:rPr sz="2000" b="1" i="0">
                <a:solidFill>
                  <a:srgbClr val="2C3034"/>
                </a:solidFill>
                <a:latin typeface="Times New Roman" panose="02020603050405020304"/>
              </a:rPr>
              <a:t>借沉浸式头显让人“回到”历史现场。</a:t>
            </a:r>
            <a:endParaRPr sz="2000" b="1" i="0">
              <a:solidFill>
                <a:srgbClr val="2C3034"/>
              </a:solidFill>
              <a:latin typeface="Times New Roman" panose="02020603050405020304"/>
            </a:endParaRPr>
          </a:p>
          <a:p>
            <a:pPr algn="l">
              <a:lnSpc>
                <a:spcPct val="135000"/>
              </a:lnSpc>
              <a:spcBef>
                <a:spcPts val="0"/>
              </a:spcBef>
              <a:spcAft>
                <a:spcPts val="600"/>
              </a:spcAft>
            </a:pPr>
            <a:r>
              <a:rPr sz="2000" b="1" i="0">
                <a:solidFill>
                  <a:srgbClr val="2C3034"/>
                </a:solidFill>
                <a:latin typeface="Times New Roman" panose="02020603050405020304"/>
              </a:rPr>
              <a:t>介绍科技类项目时，加分词：</a:t>
            </a:r>
            <a:endParaRPr sz="2000" b="1" i="0">
              <a:solidFill>
                <a:srgbClr val="2C3034"/>
              </a:solidFill>
              <a:latin typeface="Times New Roman" panose="02020603050405020304"/>
            </a:endParaRPr>
          </a:p>
          <a:p>
            <a:pPr algn="l">
              <a:lnSpc>
                <a:spcPct val="135000"/>
              </a:lnSpc>
              <a:spcBef>
                <a:spcPts val="0"/>
              </a:spcBef>
              <a:spcAft>
                <a:spcPts val="600"/>
              </a:spcAft>
            </a:pPr>
            <a:r>
              <a:rPr sz="2000" b="1" i="0">
                <a:solidFill>
                  <a:srgbClr val="2C3034"/>
                </a:solidFill>
                <a:latin typeface="Times New Roman" panose="02020603050405020304"/>
              </a:rPr>
              <a:t>immersive / holographic / simulate</a:t>
            </a:r>
            <a:endParaRPr sz="2000" b="1" i="0">
              <a:solidFill>
                <a:srgbClr val="2C3034"/>
              </a:solidFill>
              <a:latin typeface="Times New Roman" panose="02020603050405020304"/>
            </a:endParaRPr>
          </a:p>
          <a:p>
            <a:pPr algn="l">
              <a:lnSpc>
                <a:spcPct val="135000"/>
              </a:lnSpc>
              <a:spcBef>
                <a:spcPts val="0"/>
              </a:spcBef>
              <a:spcAft>
                <a:spcPts val="600"/>
              </a:spcAft>
            </a:pPr>
            <a:r>
              <a:rPr sz="2000" b="1" i="0">
                <a:solidFill>
                  <a:srgbClr val="2C3034"/>
                </a:solidFill>
                <a:latin typeface="Times New Roman" panose="02020603050405020304"/>
              </a:rPr>
              <a:t>interactive / cutting-edge</a:t>
            </a:r>
            <a:endParaRPr sz="2000" b="1" i="0">
              <a:solidFill>
                <a:srgbClr val="2C3034"/>
              </a:solidFill>
              <a:latin typeface="Times New Roman" panose="02020603050405020304"/>
            </a:endParaRPr>
          </a:p>
        </p:txBody>
      </p:sp>
      <p:sp>
        <p:nvSpPr>
          <p:cNvPr id="11" name="Rounded Rectangle 10"/>
          <p:cNvSpPr/>
          <p:nvPr/>
        </p:nvSpPr>
        <p:spPr>
          <a:xfrm>
            <a:off x="4892040" y="1115060"/>
            <a:ext cx="2103120" cy="126238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019420" y="1156653"/>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virtual reality (VR)</a:t>
            </a:r>
            <a:endParaRPr sz="2400" b="1" i="0">
              <a:solidFill>
                <a:srgbClr val="267A66"/>
              </a:solidFill>
              <a:latin typeface="Times New Roman" panose="02020603050405020304"/>
            </a:endParaRPr>
          </a:p>
        </p:txBody>
      </p:sp>
      <p:sp>
        <p:nvSpPr>
          <p:cNvPr id="13" name="TextBox 12"/>
          <p:cNvSpPr txBox="1"/>
          <p:nvPr/>
        </p:nvSpPr>
        <p:spPr>
          <a:xfrm>
            <a:off x="5020055" y="2013458"/>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虚拟现实</a:t>
            </a:r>
            <a:endParaRPr sz="2000" b="0" i="0">
              <a:solidFill>
                <a:srgbClr val="2C3034"/>
              </a:solidFill>
              <a:latin typeface="Times New Roman" panose="02020603050405020304"/>
            </a:endParaRPr>
          </a:p>
        </p:txBody>
      </p:sp>
      <p:sp>
        <p:nvSpPr>
          <p:cNvPr id="14" name="Rounded Rectangle 13"/>
          <p:cNvSpPr/>
          <p:nvPr/>
        </p:nvSpPr>
        <p:spPr>
          <a:xfrm>
            <a:off x="4939157" y="2541905"/>
            <a:ext cx="2103120" cy="96012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067173" y="2691448"/>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immersive</a:t>
            </a:r>
            <a:endParaRPr sz="2400" b="1" i="0">
              <a:solidFill>
                <a:srgbClr val="B03026"/>
              </a:solidFill>
              <a:latin typeface="Times New Roman" panose="02020603050405020304"/>
            </a:endParaRPr>
          </a:p>
        </p:txBody>
      </p:sp>
      <p:sp>
        <p:nvSpPr>
          <p:cNvPr id="16" name="TextBox 15"/>
          <p:cNvSpPr txBox="1"/>
          <p:nvPr/>
        </p:nvSpPr>
        <p:spPr>
          <a:xfrm>
            <a:off x="5067173" y="3138043"/>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沉浸式的</a:t>
            </a:r>
            <a:endParaRPr sz="2000" b="0" i="0">
              <a:solidFill>
                <a:srgbClr val="2C3034"/>
              </a:solidFill>
              <a:latin typeface="Times New Roman" panose="02020603050405020304"/>
            </a:endParaRPr>
          </a:p>
        </p:txBody>
      </p:sp>
      <p:sp>
        <p:nvSpPr>
          <p:cNvPr id="17" name="Rounded Rectangle 16"/>
          <p:cNvSpPr/>
          <p:nvPr/>
        </p:nvSpPr>
        <p:spPr>
          <a:xfrm>
            <a:off x="9427210" y="1156335"/>
            <a:ext cx="2103120" cy="1221105"/>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ounded Rectangle 19"/>
          <p:cNvSpPr/>
          <p:nvPr/>
        </p:nvSpPr>
        <p:spPr>
          <a:xfrm>
            <a:off x="7086600" y="1156335"/>
            <a:ext cx="2103120" cy="1164590"/>
          </a:xfrm>
          <a:prstGeom prst="round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7181850" y="1156970"/>
            <a:ext cx="1953260" cy="727075"/>
          </a:xfrm>
          <a:prstGeom prst="rect">
            <a:avLst/>
          </a:prstGeom>
          <a:noFill/>
        </p:spPr>
        <p:txBody>
          <a:bodyPr wrap="square" lIns="0" tIns="0" rIns="0" bIns="0" anchor="ctr">
            <a:noAutofit/>
          </a:bodyPr>
          <a:lstStyle/>
          <a:p>
            <a:pPr algn="l">
              <a:lnSpc>
                <a:spcPct val="105000"/>
              </a:lnSpc>
              <a:spcBef>
                <a:spcPts val="0"/>
              </a:spcBef>
              <a:spcAft>
                <a:spcPts val="600"/>
              </a:spcAft>
            </a:pPr>
            <a:r>
              <a:rPr sz="2400" b="1" i="0">
                <a:solidFill>
                  <a:srgbClr val="5A4682"/>
                </a:solidFill>
                <a:latin typeface="Times New Roman" panose="02020603050405020304"/>
              </a:rPr>
              <a:t>holographic project</a:t>
            </a:r>
            <a:r>
              <a:rPr lang="en-US" sz="2400" b="1" i="0">
                <a:solidFill>
                  <a:srgbClr val="5A4682"/>
                </a:solidFill>
                <a:latin typeface="Times New Roman" panose="02020603050405020304"/>
              </a:rPr>
              <a:t> </a:t>
            </a:r>
            <a:r>
              <a:rPr sz="2400" b="1" i="0">
                <a:solidFill>
                  <a:srgbClr val="5A4682"/>
                </a:solidFill>
                <a:latin typeface="Times New Roman" panose="02020603050405020304"/>
              </a:rPr>
              <a:t>ion</a:t>
            </a:r>
            <a:endParaRPr sz="2400" b="1" i="0">
              <a:solidFill>
                <a:srgbClr val="5A4682"/>
              </a:solidFill>
              <a:latin typeface="Times New Roman" panose="02020603050405020304"/>
            </a:endParaRPr>
          </a:p>
        </p:txBody>
      </p:sp>
      <p:sp>
        <p:nvSpPr>
          <p:cNvPr id="22" name="TextBox 21"/>
          <p:cNvSpPr txBox="1"/>
          <p:nvPr/>
        </p:nvSpPr>
        <p:spPr>
          <a:xfrm>
            <a:off x="7159370" y="2013585"/>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全息投影</a:t>
            </a:r>
            <a:endParaRPr sz="2000" b="0" i="0">
              <a:solidFill>
                <a:srgbClr val="2C3034"/>
              </a:solidFill>
              <a:latin typeface="Times New Roman" panose="02020603050405020304"/>
            </a:endParaRPr>
          </a:p>
        </p:txBody>
      </p:sp>
      <p:sp>
        <p:nvSpPr>
          <p:cNvPr id="23" name="Rounded Rectangle 22"/>
          <p:cNvSpPr/>
          <p:nvPr/>
        </p:nvSpPr>
        <p:spPr>
          <a:xfrm>
            <a:off x="7159752" y="2542032"/>
            <a:ext cx="2103120" cy="96012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7287768" y="2691575"/>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simulate</a:t>
            </a:r>
            <a:endParaRPr sz="2400" b="1" i="0">
              <a:solidFill>
                <a:srgbClr val="267A66"/>
              </a:solidFill>
              <a:latin typeface="Times New Roman" panose="02020603050405020304"/>
            </a:endParaRPr>
          </a:p>
        </p:txBody>
      </p:sp>
      <p:sp>
        <p:nvSpPr>
          <p:cNvPr id="25" name="TextBox 24"/>
          <p:cNvSpPr txBox="1"/>
          <p:nvPr/>
        </p:nvSpPr>
        <p:spPr>
          <a:xfrm>
            <a:off x="7287768" y="3138170"/>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模拟</a:t>
            </a:r>
            <a:endParaRPr sz="2000" b="0" i="0">
              <a:solidFill>
                <a:srgbClr val="2C3034"/>
              </a:solidFill>
              <a:latin typeface="Times New Roman" panose="02020603050405020304"/>
            </a:endParaRPr>
          </a:p>
        </p:txBody>
      </p:sp>
      <p:sp>
        <p:nvSpPr>
          <p:cNvPr id="26" name="Rounded Rectangle 25"/>
          <p:cNvSpPr/>
          <p:nvPr/>
        </p:nvSpPr>
        <p:spPr>
          <a:xfrm>
            <a:off x="9427464" y="2542032"/>
            <a:ext cx="2103120" cy="96012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9555480" y="1156780"/>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virtual experience</a:t>
            </a:r>
            <a:endParaRPr sz="2400" b="1" i="0">
              <a:solidFill>
                <a:srgbClr val="B03026"/>
              </a:solidFill>
              <a:latin typeface="Times New Roman" panose="02020603050405020304"/>
            </a:endParaRPr>
          </a:p>
        </p:txBody>
      </p:sp>
      <p:sp>
        <p:nvSpPr>
          <p:cNvPr id="28" name="TextBox 27"/>
          <p:cNvSpPr txBox="1"/>
          <p:nvPr/>
        </p:nvSpPr>
        <p:spPr>
          <a:xfrm>
            <a:off x="9555480" y="2013585"/>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虚拟体验</a:t>
            </a:r>
            <a:endParaRPr sz="2000" b="0" i="0">
              <a:solidFill>
                <a:srgbClr val="2C3034"/>
              </a:solidFill>
              <a:latin typeface="Times New Roman" panose="02020603050405020304"/>
            </a:endParaRPr>
          </a:p>
        </p:txBody>
      </p:sp>
      <p:sp>
        <p:nvSpPr>
          <p:cNvPr id="29" name="Rounded Rectangle 28"/>
          <p:cNvSpPr/>
          <p:nvPr/>
        </p:nvSpPr>
        <p:spPr>
          <a:xfrm>
            <a:off x="4892040" y="3666490"/>
            <a:ext cx="2103120" cy="1262380"/>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5020055" y="3622611"/>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C9A24B"/>
                </a:solidFill>
                <a:latin typeface="Times New Roman" panose="02020603050405020304"/>
              </a:rPr>
              <a:t>augmented reality (AR)</a:t>
            </a:r>
            <a:endParaRPr sz="2400" b="1" i="0">
              <a:solidFill>
                <a:srgbClr val="C9A24B"/>
              </a:solidFill>
              <a:latin typeface="Times New Roman" panose="02020603050405020304"/>
            </a:endParaRPr>
          </a:p>
        </p:txBody>
      </p:sp>
      <p:sp>
        <p:nvSpPr>
          <p:cNvPr id="31" name="TextBox 30"/>
          <p:cNvSpPr txBox="1"/>
          <p:nvPr/>
        </p:nvSpPr>
        <p:spPr>
          <a:xfrm>
            <a:off x="5020055" y="4484497"/>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增强现实</a:t>
            </a:r>
            <a:endParaRPr sz="2000" b="0" i="0">
              <a:solidFill>
                <a:srgbClr val="2C3034"/>
              </a:solidFill>
              <a:latin typeface="Times New Roman" panose="02020603050405020304"/>
            </a:endParaRPr>
          </a:p>
        </p:txBody>
      </p:sp>
      <p:sp>
        <p:nvSpPr>
          <p:cNvPr id="32" name="Rounded Rectangle 31"/>
          <p:cNvSpPr/>
          <p:nvPr/>
        </p:nvSpPr>
        <p:spPr>
          <a:xfrm>
            <a:off x="7159625" y="3666490"/>
            <a:ext cx="2103120" cy="1267460"/>
          </a:xfrm>
          <a:prstGeom prst="round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7287768" y="3816286"/>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5A4682"/>
                </a:solidFill>
                <a:latin typeface="Times New Roman" panose="02020603050405020304"/>
              </a:rPr>
              <a:t>interactive</a:t>
            </a:r>
            <a:endParaRPr sz="2400" b="1" i="0">
              <a:solidFill>
                <a:srgbClr val="5A4682"/>
              </a:solidFill>
              <a:latin typeface="Times New Roman" panose="02020603050405020304"/>
            </a:endParaRPr>
          </a:p>
        </p:txBody>
      </p:sp>
      <p:sp>
        <p:nvSpPr>
          <p:cNvPr id="34" name="TextBox 33"/>
          <p:cNvSpPr txBox="1"/>
          <p:nvPr/>
        </p:nvSpPr>
        <p:spPr>
          <a:xfrm>
            <a:off x="7309993" y="4484497"/>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交互式的</a:t>
            </a:r>
            <a:endParaRPr sz="2000" b="0" i="0">
              <a:solidFill>
                <a:srgbClr val="2C3034"/>
              </a:solidFill>
              <a:latin typeface="Times New Roman" panose="02020603050405020304"/>
            </a:endParaRPr>
          </a:p>
        </p:txBody>
      </p:sp>
      <p:sp>
        <p:nvSpPr>
          <p:cNvPr id="35" name="Rounded Rectangle 34"/>
          <p:cNvSpPr/>
          <p:nvPr/>
        </p:nvSpPr>
        <p:spPr>
          <a:xfrm>
            <a:off x="9427210" y="3666490"/>
            <a:ext cx="2103120" cy="1262380"/>
          </a:xfrm>
          <a:prstGeom prst="round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TextBox 35"/>
          <p:cNvSpPr txBox="1"/>
          <p:nvPr/>
        </p:nvSpPr>
        <p:spPr>
          <a:xfrm>
            <a:off x="9554845" y="3666426"/>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267A66"/>
                </a:solidFill>
                <a:latin typeface="Times New Roman" panose="02020603050405020304"/>
              </a:rPr>
              <a:t>cutting-edge technology</a:t>
            </a:r>
            <a:endParaRPr sz="2400" b="1" i="0">
              <a:solidFill>
                <a:srgbClr val="267A66"/>
              </a:solidFill>
              <a:latin typeface="Times New Roman" panose="02020603050405020304"/>
            </a:endParaRPr>
          </a:p>
        </p:txBody>
      </p:sp>
      <p:sp>
        <p:nvSpPr>
          <p:cNvPr id="37" name="TextBox 36"/>
          <p:cNvSpPr txBox="1"/>
          <p:nvPr/>
        </p:nvSpPr>
        <p:spPr>
          <a:xfrm>
            <a:off x="9555480" y="4513707"/>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前沿科技</a:t>
            </a:r>
            <a:endParaRPr sz="2000" b="0" i="0">
              <a:solidFill>
                <a:srgbClr val="2C3034"/>
              </a:solidFill>
              <a:latin typeface="Times New Roman" panose="02020603050405020304"/>
            </a:endParaRPr>
          </a:p>
        </p:txBody>
      </p:sp>
      <p:sp>
        <p:nvSpPr>
          <p:cNvPr id="38" name="Rounded Rectangle 37"/>
          <p:cNvSpPr/>
          <p:nvPr/>
        </p:nvSpPr>
        <p:spPr>
          <a:xfrm>
            <a:off x="4892040" y="5078730"/>
            <a:ext cx="2103120" cy="1267460"/>
          </a:xfrm>
          <a:prstGeom prst="round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5018785" y="5084508"/>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B03026"/>
                </a:solidFill>
                <a:latin typeface="Times New Roman" panose="02020603050405020304"/>
              </a:rPr>
              <a:t>3D virtual world</a:t>
            </a:r>
            <a:endParaRPr sz="2400" b="1" i="0">
              <a:solidFill>
                <a:srgbClr val="B03026"/>
              </a:solidFill>
              <a:latin typeface="Times New Roman" panose="02020603050405020304"/>
            </a:endParaRPr>
          </a:p>
        </p:txBody>
      </p:sp>
      <p:sp>
        <p:nvSpPr>
          <p:cNvPr id="40" name="TextBox 39"/>
          <p:cNvSpPr txBox="1"/>
          <p:nvPr/>
        </p:nvSpPr>
        <p:spPr>
          <a:xfrm>
            <a:off x="5020055" y="5981954"/>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三维虚拟世界</a:t>
            </a:r>
            <a:endParaRPr sz="2000" b="0" i="0">
              <a:solidFill>
                <a:srgbClr val="2C3034"/>
              </a:solidFill>
              <a:latin typeface="Times New Roman" panose="02020603050405020304"/>
            </a:endParaRPr>
          </a:p>
        </p:txBody>
      </p:sp>
      <p:sp>
        <p:nvSpPr>
          <p:cNvPr id="41" name="Rounded Rectangle 40"/>
          <p:cNvSpPr/>
          <p:nvPr/>
        </p:nvSpPr>
        <p:spPr>
          <a:xfrm>
            <a:off x="7181850" y="5109845"/>
            <a:ext cx="2103120" cy="1208405"/>
          </a:xfrm>
          <a:prstGeom prst="round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TextBox 41"/>
          <p:cNvSpPr txBox="1"/>
          <p:nvPr/>
        </p:nvSpPr>
        <p:spPr>
          <a:xfrm>
            <a:off x="7309993" y="5083873"/>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C9A24B"/>
                </a:solidFill>
                <a:latin typeface="Times New Roman" panose="02020603050405020304"/>
              </a:rPr>
              <a:t>digital technology</a:t>
            </a:r>
            <a:endParaRPr sz="2400" b="1" i="0">
              <a:solidFill>
                <a:srgbClr val="C9A24B"/>
              </a:solidFill>
              <a:latin typeface="Times New Roman" panose="02020603050405020304"/>
            </a:endParaRPr>
          </a:p>
        </p:txBody>
      </p:sp>
      <p:sp>
        <p:nvSpPr>
          <p:cNvPr id="43" name="TextBox 42"/>
          <p:cNvSpPr txBox="1"/>
          <p:nvPr/>
        </p:nvSpPr>
        <p:spPr>
          <a:xfrm>
            <a:off x="7309993" y="5954014"/>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数字技术</a:t>
            </a:r>
            <a:endParaRPr sz="2000" b="0" i="0">
              <a:solidFill>
                <a:srgbClr val="2C3034"/>
              </a:solidFill>
              <a:latin typeface="Times New Roman" panose="02020603050405020304"/>
            </a:endParaRPr>
          </a:p>
        </p:txBody>
      </p:sp>
      <p:sp>
        <p:nvSpPr>
          <p:cNvPr id="44" name="Rounded Rectangle 43"/>
          <p:cNvSpPr/>
          <p:nvPr/>
        </p:nvSpPr>
        <p:spPr>
          <a:xfrm>
            <a:off x="9427210" y="5103495"/>
            <a:ext cx="2103120" cy="1214755"/>
          </a:xfrm>
          <a:prstGeom prst="round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9516745" y="5083238"/>
            <a:ext cx="1847087" cy="77406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5A4682"/>
                </a:solidFill>
                <a:latin typeface="Times New Roman" panose="02020603050405020304"/>
              </a:rPr>
              <a:t>bring ... back to life</a:t>
            </a:r>
            <a:endParaRPr sz="2400" b="1" i="0">
              <a:solidFill>
                <a:srgbClr val="5A4682"/>
              </a:solidFill>
              <a:latin typeface="Times New Roman" panose="02020603050405020304"/>
            </a:endParaRPr>
          </a:p>
        </p:txBody>
      </p:sp>
      <p:sp>
        <p:nvSpPr>
          <p:cNvPr id="46" name="TextBox 45"/>
          <p:cNvSpPr txBox="1"/>
          <p:nvPr/>
        </p:nvSpPr>
        <p:spPr>
          <a:xfrm>
            <a:off x="9555480" y="5954014"/>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使…重现生机</a:t>
            </a:r>
            <a:endParaRPr sz="2000" b="0" i="0">
              <a:solidFill>
                <a:srgbClr val="2C3034"/>
              </a:solidFill>
              <a:latin typeface="Times New Roman" panose="02020603050405020304"/>
            </a:endParaRPr>
          </a:p>
        </p:txBody>
      </p:sp>
      <p:sp>
        <p:nvSpPr>
          <p:cNvPr id="18" name="TextBox 17"/>
          <p:cNvSpPr txBox="1"/>
          <p:nvPr/>
        </p:nvSpPr>
        <p:spPr>
          <a:xfrm>
            <a:off x="9554845" y="2627948"/>
            <a:ext cx="1847087" cy="386715"/>
          </a:xfrm>
          <a:prstGeom prst="rect">
            <a:avLst/>
          </a:prstGeom>
          <a:noFill/>
        </p:spPr>
        <p:txBody>
          <a:bodyPr wrap="square" lIns="0" tIns="0" rIns="0" bIns="0" anchor="ctr">
            <a:spAutoFit/>
          </a:bodyPr>
          <a:lstStyle/>
          <a:p>
            <a:pPr algn="l">
              <a:lnSpc>
                <a:spcPct val="105000"/>
              </a:lnSpc>
              <a:spcBef>
                <a:spcPts val="0"/>
              </a:spcBef>
              <a:spcAft>
                <a:spcPts val="600"/>
              </a:spcAft>
            </a:pPr>
            <a:r>
              <a:rPr sz="2400" b="1" i="0">
                <a:solidFill>
                  <a:srgbClr val="C9A24B"/>
                </a:solidFill>
                <a:latin typeface="Times New Roman" panose="02020603050405020304"/>
              </a:rPr>
              <a:t>VR headset</a:t>
            </a:r>
            <a:endParaRPr sz="2400" b="1" i="0">
              <a:solidFill>
                <a:srgbClr val="C9A24B"/>
              </a:solidFill>
              <a:latin typeface="Times New Roman" panose="02020603050405020304"/>
            </a:endParaRPr>
          </a:p>
        </p:txBody>
      </p:sp>
      <p:sp>
        <p:nvSpPr>
          <p:cNvPr id="19" name="TextBox 18"/>
          <p:cNvSpPr txBox="1"/>
          <p:nvPr/>
        </p:nvSpPr>
        <p:spPr>
          <a:xfrm>
            <a:off x="9555480" y="3078353"/>
            <a:ext cx="1847087" cy="307340"/>
          </a:xfrm>
          <a:prstGeom prst="rect">
            <a:avLst/>
          </a:prstGeom>
          <a:noFill/>
        </p:spPr>
        <p:txBody>
          <a:bodyPr wrap="square" lIns="0" tIns="0" rIns="0" bIns="0" anchor="ctr">
            <a:spAutoFit/>
          </a:bodyPr>
          <a:lstStyle/>
          <a:p>
            <a:pPr algn="l">
              <a:lnSpc>
                <a:spcPct val="100000"/>
              </a:lnSpc>
              <a:spcBef>
                <a:spcPts val="0"/>
              </a:spcBef>
              <a:spcAft>
                <a:spcPts val="600"/>
              </a:spcAft>
            </a:pPr>
            <a:r>
              <a:rPr sz="2000" b="0" i="0">
                <a:solidFill>
                  <a:srgbClr val="2C3034"/>
                </a:solidFill>
                <a:latin typeface="Times New Roman" panose="02020603050405020304"/>
              </a:rPr>
              <a:t>VR 头显</a:t>
            </a:r>
            <a:endParaRPr sz="2000" b="0"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1000"/>
                                        <p:tgtEl>
                                          <p:spTgt spid="39"/>
                                        </p:tgtEl>
                                      </p:cBhvr>
                                    </p:animEffect>
                                    <p:anim calcmode="lin" valueType="num">
                                      <p:cBhvr>
                                        <p:cTn id="76" dur="1000" fill="hold"/>
                                        <p:tgtEl>
                                          <p:spTgt spid="39"/>
                                        </p:tgtEl>
                                        <p:attrNameLst>
                                          <p:attrName>ppt_x</p:attrName>
                                        </p:attrNameLst>
                                      </p:cBhvr>
                                      <p:tavLst>
                                        <p:tav tm="0">
                                          <p:val>
                                            <p:strVal val="#ppt_x"/>
                                          </p:val>
                                        </p:tav>
                                        <p:tav tm="100000">
                                          <p:val>
                                            <p:strVal val="#ppt_x"/>
                                          </p:val>
                                        </p:tav>
                                      </p:tavLst>
                                    </p:anim>
                                    <p:anim calcmode="lin" valueType="num">
                                      <p:cBhvr>
                                        <p:cTn id="7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1000"/>
                                        <p:tgtEl>
                                          <p:spTgt spid="45"/>
                                        </p:tgtEl>
                                      </p:cBhvr>
                                    </p:animEffect>
                                    <p:anim calcmode="lin" valueType="num">
                                      <p:cBhvr>
                                        <p:cTn id="90" dur="1000" fill="hold"/>
                                        <p:tgtEl>
                                          <p:spTgt spid="45"/>
                                        </p:tgtEl>
                                        <p:attrNameLst>
                                          <p:attrName>ppt_x</p:attrName>
                                        </p:attrNameLst>
                                      </p:cBhvr>
                                      <p:tavLst>
                                        <p:tav tm="0">
                                          <p:val>
                                            <p:strVal val="#ppt_x"/>
                                          </p:val>
                                        </p:tav>
                                        <p:tav tm="100000">
                                          <p:val>
                                            <p:strVal val="#ppt_x"/>
                                          </p:val>
                                        </p:tav>
                                      </p:tavLst>
                                    </p:anim>
                                    <p:anim calcmode="lin" valueType="num">
                                      <p:cBhvr>
                                        <p:cTn id="9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21" grpId="0"/>
      <p:bldP spid="21" grpId="1"/>
      <p:bldP spid="27" grpId="0"/>
      <p:bldP spid="27" grpId="1"/>
      <p:bldP spid="15" grpId="0"/>
      <p:bldP spid="15" grpId="1"/>
      <p:bldP spid="24" grpId="0"/>
      <p:bldP spid="24" grpId="1"/>
      <p:bldP spid="18" grpId="0"/>
      <p:bldP spid="18" grpId="1"/>
      <p:bldP spid="30" grpId="0"/>
      <p:bldP spid="30" grpId="1"/>
      <p:bldP spid="33" grpId="0"/>
      <p:bldP spid="33" grpId="1"/>
      <p:bldP spid="36" grpId="0"/>
      <p:bldP spid="36" grpId="1"/>
      <p:bldP spid="39" grpId="0"/>
      <p:bldP spid="39" grpId="1"/>
      <p:bldP spid="42" grpId="0"/>
      <p:bldP spid="42" grpId="1"/>
      <p:bldP spid="45" grpId="0"/>
      <p:bldP spid="4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文化输出进阶句型</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Sharing Culture</a:t>
            </a:r>
            <a:endParaRPr sz="1400" b="0" i="1">
              <a:solidFill>
                <a:srgbClr val="F5E1D2"/>
              </a:solidFill>
              <a:latin typeface="Times New Roman" panose="02020603050405020304"/>
            </a:endParaRPr>
          </a:p>
        </p:txBody>
      </p:sp>
      <p:sp>
        <p:nvSpPr>
          <p:cNvPr id="7" name="Rectangle 6"/>
          <p:cNvSpPr/>
          <p:nvPr>
            <p:custDataLst>
              <p:tags r:id="rId1"/>
            </p:custDataLst>
          </p:nvPr>
        </p:nvSpPr>
        <p:spPr>
          <a:xfrm>
            <a:off x="640080" y="1371600"/>
            <a:ext cx="5394960" cy="128016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custDataLst>
              <p:tags r:id="rId2"/>
            </p:custDataLst>
          </p:nvPr>
        </p:nvSpPr>
        <p:spPr>
          <a:xfrm>
            <a:off x="640080" y="1371600"/>
            <a:ext cx="146304" cy="12801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3"/>
            </p:custDataLst>
          </p:nvPr>
        </p:nvSpPr>
        <p:spPr>
          <a:xfrm>
            <a:off x="960119" y="1371727"/>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B03026"/>
                </a:solidFill>
                <a:latin typeface="Times New Roman" panose="02020603050405020304"/>
              </a:rPr>
              <a:t>This exhibition offers a rare window into Chinese heritage.</a:t>
            </a:r>
            <a:endParaRPr sz="2400" b="1" i="1">
              <a:solidFill>
                <a:srgbClr val="B03026"/>
              </a:solidFill>
              <a:latin typeface="Times New Roman" panose="02020603050405020304"/>
            </a:endParaRPr>
          </a:p>
        </p:txBody>
      </p:sp>
      <p:sp>
        <p:nvSpPr>
          <p:cNvPr id="10" name="TextBox 9"/>
          <p:cNvSpPr txBox="1"/>
          <p:nvPr>
            <p:custDataLst>
              <p:tags r:id="rId4"/>
            </p:custDataLst>
          </p:nvPr>
        </p:nvSpPr>
        <p:spPr>
          <a:xfrm>
            <a:off x="914399" y="2298827"/>
            <a:ext cx="4846320" cy="304165"/>
          </a:xfrm>
          <a:prstGeom prst="rect">
            <a:avLst/>
          </a:prstGeom>
          <a:noFill/>
        </p:spPr>
        <p:txBody>
          <a:bodyPr wrap="square" lIns="0" tIns="0" rIns="0" bIns="0" anchor="t">
            <a:spAutoFit/>
          </a:bodyPr>
          <a:lstStyle/>
          <a:p>
            <a:pPr algn="l">
              <a:lnSpc>
                <a:spcPct val="110000"/>
              </a:lnSpc>
              <a:spcBef>
                <a:spcPts val="0"/>
              </a:spcBef>
              <a:spcAft>
                <a:spcPts val="600"/>
              </a:spcAft>
            </a:pPr>
            <a:r>
              <a:rPr b="0" i="0">
                <a:solidFill>
                  <a:srgbClr val="2C3034"/>
                </a:solidFill>
                <a:latin typeface="Times New Roman" panose="02020603050405020304"/>
              </a:rPr>
              <a:t>这场展览是了解中国文化的难得窗口。</a:t>
            </a:r>
            <a:endParaRPr b="0" i="0">
              <a:solidFill>
                <a:srgbClr val="2C3034"/>
              </a:solidFill>
              <a:latin typeface="Times New Roman" panose="02020603050405020304"/>
            </a:endParaRPr>
          </a:p>
        </p:txBody>
      </p:sp>
      <p:sp>
        <p:nvSpPr>
          <p:cNvPr id="11" name="Rectangle 10"/>
          <p:cNvSpPr/>
          <p:nvPr>
            <p:custDataLst>
              <p:tags r:id="rId5"/>
            </p:custDataLst>
          </p:nvPr>
        </p:nvSpPr>
        <p:spPr>
          <a:xfrm>
            <a:off x="6172200" y="1371600"/>
            <a:ext cx="5394960" cy="128016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custDataLst>
              <p:tags r:id="rId6"/>
            </p:custDataLst>
          </p:nvPr>
        </p:nvSpPr>
        <p:spPr>
          <a:xfrm>
            <a:off x="6172200" y="1371600"/>
            <a:ext cx="146304" cy="12801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7"/>
            </p:custDataLst>
          </p:nvPr>
        </p:nvSpPr>
        <p:spPr>
          <a:xfrm>
            <a:off x="6455410" y="1371727"/>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267A66"/>
                </a:solidFill>
                <a:latin typeface="Times New Roman" panose="02020603050405020304"/>
              </a:rPr>
              <a:t>It bridges tradition and modernity, bringing our culture to life.</a:t>
            </a:r>
            <a:endParaRPr sz="2400" b="1" i="1">
              <a:solidFill>
                <a:srgbClr val="267A66"/>
              </a:solidFill>
              <a:latin typeface="Times New Roman" panose="02020603050405020304"/>
            </a:endParaRPr>
          </a:p>
        </p:txBody>
      </p:sp>
      <p:sp>
        <p:nvSpPr>
          <p:cNvPr id="14" name="TextBox 13"/>
          <p:cNvSpPr txBox="1"/>
          <p:nvPr>
            <p:custDataLst>
              <p:tags r:id="rId8"/>
            </p:custDataLst>
          </p:nvPr>
        </p:nvSpPr>
        <p:spPr>
          <a:xfrm>
            <a:off x="6492240" y="2298827"/>
            <a:ext cx="4846320" cy="338455"/>
          </a:xfrm>
          <a:prstGeom prst="rect">
            <a:avLst/>
          </a:prstGeom>
          <a:noFill/>
        </p:spPr>
        <p:txBody>
          <a:bodyPr wrap="square" lIns="0" tIns="0" rIns="0" bIns="0" anchor="t">
            <a:spAutoFit/>
          </a:bodyPr>
          <a:lstStyle/>
          <a:p>
            <a:pPr algn="l">
              <a:lnSpc>
                <a:spcPct val="110000"/>
              </a:lnSpc>
              <a:spcBef>
                <a:spcPts val="0"/>
              </a:spcBef>
              <a:spcAft>
                <a:spcPts val="600"/>
              </a:spcAft>
            </a:pPr>
            <a:r>
              <a:rPr sz="2000" b="0" i="0">
                <a:solidFill>
                  <a:srgbClr val="2C3034"/>
                </a:solidFill>
                <a:latin typeface="Times New Roman" panose="02020603050405020304"/>
              </a:rPr>
              <a:t>它连接传统与现代，让文化鲜活起来。</a:t>
            </a:r>
            <a:endParaRPr sz="2000" b="0" i="0">
              <a:solidFill>
                <a:srgbClr val="2C3034"/>
              </a:solidFill>
              <a:latin typeface="Times New Roman" panose="02020603050405020304"/>
            </a:endParaRPr>
          </a:p>
        </p:txBody>
      </p:sp>
      <p:sp>
        <p:nvSpPr>
          <p:cNvPr id="15" name="Rectangle 14"/>
          <p:cNvSpPr/>
          <p:nvPr>
            <p:custDataLst>
              <p:tags r:id="rId9"/>
            </p:custDataLst>
          </p:nvPr>
        </p:nvSpPr>
        <p:spPr>
          <a:xfrm>
            <a:off x="640080" y="2788920"/>
            <a:ext cx="5394960" cy="128016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custDataLst>
              <p:tags r:id="rId10"/>
            </p:custDataLst>
          </p:nvPr>
        </p:nvSpPr>
        <p:spPr>
          <a:xfrm>
            <a:off x="640080" y="2788920"/>
            <a:ext cx="146304" cy="1280160"/>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custDataLst>
              <p:tags r:id="rId11"/>
            </p:custDataLst>
          </p:nvPr>
        </p:nvSpPr>
        <p:spPr>
          <a:xfrm>
            <a:off x="960119" y="2953512"/>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C9A24B"/>
                </a:solidFill>
                <a:latin typeface="Times New Roman" panose="02020603050405020304"/>
              </a:rPr>
              <a:t>Such innovation helps Chinese culture go global.</a:t>
            </a:r>
            <a:endParaRPr sz="2400" b="1" i="1">
              <a:solidFill>
                <a:srgbClr val="C9A24B"/>
              </a:solidFill>
              <a:latin typeface="Times New Roman" panose="02020603050405020304"/>
            </a:endParaRPr>
          </a:p>
        </p:txBody>
      </p:sp>
      <p:sp>
        <p:nvSpPr>
          <p:cNvPr id="18" name="TextBox 17"/>
          <p:cNvSpPr txBox="1"/>
          <p:nvPr>
            <p:custDataLst>
              <p:tags r:id="rId12"/>
            </p:custDataLst>
          </p:nvPr>
        </p:nvSpPr>
        <p:spPr>
          <a:xfrm>
            <a:off x="960119" y="3785996"/>
            <a:ext cx="4846320" cy="338455"/>
          </a:xfrm>
          <a:prstGeom prst="rect">
            <a:avLst/>
          </a:prstGeom>
          <a:noFill/>
        </p:spPr>
        <p:txBody>
          <a:bodyPr wrap="square" lIns="0" tIns="0" rIns="0" bIns="0" anchor="t">
            <a:spAutoFit/>
          </a:bodyPr>
          <a:lstStyle/>
          <a:p>
            <a:pPr algn="l">
              <a:lnSpc>
                <a:spcPct val="110000"/>
              </a:lnSpc>
              <a:spcBef>
                <a:spcPts val="0"/>
              </a:spcBef>
              <a:spcAft>
                <a:spcPts val="600"/>
              </a:spcAft>
            </a:pPr>
            <a:r>
              <a:rPr sz="2000" b="1" i="0">
                <a:solidFill>
                  <a:srgbClr val="2C3034"/>
                </a:solidFill>
                <a:latin typeface="Times New Roman" panose="02020603050405020304"/>
              </a:rPr>
              <a:t>此类创新助力中国文化走向世界。</a:t>
            </a:r>
            <a:endParaRPr sz="2000" b="1" i="0">
              <a:solidFill>
                <a:srgbClr val="2C3034"/>
              </a:solidFill>
              <a:latin typeface="Times New Roman" panose="02020603050405020304"/>
            </a:endParaRPr>
          </a:p>
        </p:txBody>
      </p:sp>
      <p:sp>
        <p:nvSpPr>
          <p:cNvPr id="19" name="Rectangle 18"/>
          <p:cNvSpPr/>
          <p:nvPr>
            <p:custDataLst>
              <p:tags r:id="rId13"/>
            </p:custDataLst>
          </p:nvPr>
        </p:nvSpPr>
        <p:spPr>
          <a:xfrm>
            <a:off x="6172200" y="2788920"/>
            <a:ext cx="5394960" cy="128016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ectangle 19"/>
          <p:cNvSpPr/>
          <p:nvPr>
            <p:custDataLst>
              <p:tags r:id="rId14"/>
            </p:custDataLst>
          </p:nvPr>
        </p:nvSpPr>
        <p:spPr>
          <a:xfrm>
            <a:off x="6172200" y="2788920"/>
            <a:ext cx="146304" cy="1280160"/>
          </a:xfrm>
          <a:prstGeom prst="rect">
            <a:avLst/>
          </a:prstGeom>
          <a:solidFill>
            <a:srgbClr val="5A46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custDataLst>
              <p:tags r:id="rId15"/>
            </p:custDataLst>
          </p:nvPr>
        </p:nvSpPr>
        <p:spPr>
          <a:xfrm>
            <a:off x="6492240" y="2953512"/>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5A4682"/>
                </a:solidFill>
                <a:latin typeface="Times New Roman" panose="02020603050405020304"/>
              </a:rPr>
              <a:t>Through this, I gained a deeper insight into our roots.</a:t>
            </a:r>
            <a:endParaRPr sz="2400" b="1" i="1">
              <a:solidFill>
                <a:srgbClr val="5A4682"/>
              </a:solidFill>
              <a:latin typeface="Times New Roman" panose="02020603050405020304"/>
            </a:endParaRPr>
          </a:p>
        </p:txBody>
      </p:sp>
      <p:sp>
        <p:nvSpPr>
          <p:cNvPr id="22" name="TextBox 21"/>
          <p:cNvSpPr txBox="1"/>
          <p:nvPr>
            <p:custDataLst>
              <p:tags r:id="rId16"/>
            </p:custDataLst>
          </p:nvPr>
        </p:nvSpPr>
        <p:spPr>
          <a:xfrm>
            <a:off x="6492240" y="3783456"/>
            <a:ext cx="4846320" cy="338455"/>
          </a:xfrm>
          <a:prstGeom prst="rect">
            <a:avLst/>
          </a:prstGeom>
          <a:noFill/>
        </p:spPr>
        <p:txBody>
          <a:bodyPr wrap="square" lIns="0" tIns="0" rIns="0" bIns="0" anchor="t">
            <a:spAutoFit/>
          </a:bodyPr>
          <a:lstStyle/>
          <a:p>
            <a:pPr algn="l">
              <a:lnSpc>
                <a:spcPct val="110000"/>
              </a:lnSpc>
              <a:spcBef>
                <a:spcPts val="0"/>
              </a:spcBef>
              <a:spcAft>
                <a:spcPts val="600"/>
              </a:spcAft>
            </a:pPr>
            <a:r>
              <a:rPr sz="2000" b="1" i="0">
                <a:solidFill>
                  <a:srgbClr val="2C3034"/>
                </a:solidFill>
                <a:latin typeface="Times New Roman" panose="02020603050405020304"/>
              </a:rPr>
              <a:t>由此我对文化根源有了更深理解。</a:t>
            </a:r>
            <a:endParaRPr sz="2000" b="1" i="0">
              <a:solidFill>
                <a:srgbClr val="2C3034"/>
              </a:solidFill>
              <a:latin typeface="Times New Roman" panose="02020603050405020304"/>
            </a:endParaRPr>
          </a:p>
        </p:txBody>
      </p:sp>
      <p:sp>
        <p:nvSpPr>
          <p:cNvPr id="23" name="Rectangle 22"/>
          <p:cNvSpPr/>
          <p:nvPr>
            <p:custDataLst>
              <p:tags r:id="rId17"/>
            </p:custDataLst>
          </p:nvPr>
        </p:nvSpPr>
        <p:spPr>
          <a:xfrm>
            <a:off x="640080" y="4206240"/>
            <a:ext cx="5394960" cy="151511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ectangle 23"/>
          <p:cNvSpPr/>
          <p:nvPr>
            <p:custDataLst>
              <p:tags r:id="rId18"/>
            </p:custDataLst>
          </p:nvPr>
        </p:nvSpPr>
        <p:spPr>
          <a:xfrm>
            <a:off x="640080" y="4206240"/>
            <a:ext cx="146050" cy="15214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9"/>
            </p:custDataLst>
          </p:nvPr>
        </p:nvSpPr>
        <p:spPr>
          <a:xfrm>
            <a:off x="960119" y="4370831"/>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267A66"/>
                </a:solidFill>
                <a:latin typeface="Times New Roman" panose="02020603050405020304"/>
              </a:rPr>
              <a:t>It is our shared duty to keep traditions alive for generations.</a:t>
            </a:r>
            <a:endParaRPr sz="2400" b="1" i="1">
              <a:solidFill>
                <a:srgbClr val="267A66"/>
              </a:solidFill>
              <a:latin typeface="Times New Roman" panose="02020603050405020304"/>
            </a:endParaRPr>
          </a:p>
        </p:txBody>
      </p:sp>
      <p:sp>
        <p:nvSpPr>
          <p:cNvPr id="26" name="TextBox 25"/>
          <p:cNvSpPr txBox="1"/>
          <p:nvPr>
            <p:custDataLst>
              <p:tags r:id="rId20"/>
            </p:custDataLst>
          </p:nvPr>
        </p:nvSpPr>
        <p:spPr>
          <a:xfrm>
            <a:off x="914399" y="5307457"/>
            <a:ext cx="4846320" cy="338455"/>
          </a:xfrm>
          <a:prstGeom prst="rect">
            <a:avLst/>
          </a:prstGeom>
          <a:noFill/>
        </p:spPr>
        <p:txBody>
          <a:bodyPr wrap="square" lIns="0" tIns="0" rIns="0" bIns="0" anchor="t">
            <a:spAutoFit/>
          </a:bodyPr>
          <a:lstStyle/>
          <a:p>
            <a:pPr algn="l">
              <a:lnSpc>
                <a:spcPct val="110000"/>
              </a:lnSpc>
              <a:spcBef>
                <a:spcPts val="0"/>
              </a:spcBef>
              <a:spcAft>
                <a:spcPts val="600"/>
              </a:spcAft>
            </a:pPr>
            <a:r>
              <a:rPr sz="2000" b="1" i="0">
                <a:solidFill>
                  <a:srgbClr val="2C3034"/>
                </a:solidFill>
                <a:latin typeface="Times New Roman" panose="02020603050405020304"/>
              </a:rPr>
              <a:t>让传统代代相传是我们共同的责任。</a:t>
            </a:r>
            <a:endParaRPr sz="2000" b="1" i="0">
              <a:solidFill>
                <a:srgbClr val="2C3034"/>
              </a:solidFill>
              <a:latin typeface="Times New Roman" panose="02020603050405020304"/>
            </a:endParaRPr>
          </a:p>
        </p:txBody>
      </p:sp>
      <p:sp>
        <p:nvSpPr>
          <p:cNvPr id="27" name="Rectangle 26"/>
          <p:cNvSpPr/>
          <p:nvPr>
            <p:custDataLst>
              <p:tags r:id="rId21"/>
            </p:custDataLst>
          </p:nvPr>
        </p:nvSpPr>
        <p:spPr>
          <a:xfrm>
            <a:off x="6172200" y="4206240"/>
            <a:ext cx="5394960" cy="145796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Rectangle 27"/>
          <p:cNvSpPr/>
          <p:nvPr>
            <p:custDataLst>
              <p:tags r:id="rId22"/>
            </p:custDataLst>
          </p:nvPr>
        </p:nvSpPr>
        <p:spPr>
          <a:xfrm>
            <a:off x="6172200" y="4206240"/>
            <a:ext cx="146050" cy="1438275"/>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custDataLst>
              <p:tags r:id="rId23"/>
            </p:custDataLst>
          </p:nvPr>
        </p:nvSpPr>
        <p:spPr>
          <a:xfrm>
            <a:off x="6492240" y="4370831"/>
            <a:ext cx="4846320" cy="848360"/>
          </a:xfrm>
          <a:prstGeom prst="rect">
            <a:avLst/>
          </a:prstGeom>
          <a:noFill/>
        </p:spPr>
        <p:txBody>
          <a:bodyPr wrap="square" lIns="0" tIns="0" rIns="0" bIns="0" anchor="t">
            <a:spAutoFit/>
          </a:bodyPr>
          <a:lstStyle/>
          <a:p>
            <a:pPr algn="l">
              <a:lnSpc>
                <a:spcPct val="115000"/>
              </a:lnSpc>
              <a:spcBef>
                <a:spcPts val="0"/>
              </a:spcBef>
              <a:spcAft>
                <a:spcPts val="600"/>
              </a:spcAft>
            </a:pPr>
            <a:r>
              <a:rPr sz="2400" b="1" i="1">
                <a:solidFill>
                  <a:srgbClr val="B03026"/>
                </a:solidFill>
                <a:latin typeface="Times New Roman" panose="02020603050405020304"/>
              </a:rPr>
              <a:t>Far from fading, our heritage is being rediscovered by the young.</a:t>
            </a:r>
            <a:endParaRPr sz="2400" b="1" i="1">
              <a:solidFill>
                <a:srgbClr val="B03026"/>
              </a:solidFill>
              <a:latin typeface="Times New Roman" panose="02020603050405020304"/>
            </a:endParaRPr>
          </a:p>
        </p:txBody>
      </p:sp>
      <p:sp>
        <p:nvSpPr>
          <p:cNvPr id="30" name="TextBox 29"/>
          <p:cNvSpPr txBox="1"/>
          <p:nvPr>
            <p:custDataLst>
              <p:tags r:id="rId24"/>
            </p:custDataLst>
          </p:nvPr>
        </p:nvSpPr>
        <p:spPr>
          <a:xfrm>
            <a:off x="6492240" y="5240147"/>
            <a:ext cx="4846320" cy="338455"/>
          </a:xfrm>
          <a:prstGeom prst="rect">
            <a:avLst/>
          </a:prstGeom>
          <a:noFill/>
        </p:spPr>
        <p:txBody>
          <a:bodyPr wrap="square" lIns="0" tIns="0" rIns="0" bIns="0" anchor="t">
            <a:spAutoFit/>
          </a:bodyPr>
          <a:lstStyle/>
          <a:p>
            <a:pPr algn="l">
              <a:lnSpc>
                <a:spcPct val="110000"/>
              </a:lnSpc>
              <a:spcBef>
                <a:spcPts val="0"/>
              </a:spcBef>
              <a:spcAft>
                <a:spcPts val="600"/>
              </a:spcAft>
            </a:pPr>
            <a:r>
              <a:rPr sz="2000" b="1" i="0">
                <a:solidFill>
                  <a:srgbClr val="2C3034"/>
                </a:solidFill>
                <a:latin typeface="Times New Roman" panose="02020603050405020304"/>
              </a:rPr>
              <a:t>非遗并未消逝，正被年轻人重新发现。</a:t>
            </a:r>
            <a:endParaRPr sz="20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2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ppt_x</p:attrName>
                                        </p:attrNameLst>
                                      </p:cBhvr>
                                      <p:tavLst>
                                        <p:tav tm="0">
                                          <p:val>
                                            <p:strVal val="#ppt_x-.2"/>
                                          </p:val>
                                        </p:tav>
                                        <p:tav tm="100000">
                                          <p:val>
                                            <p:strVal val="#ppt_x"/>
                                          </p:val>
                                        </p:tav>
                                      </p:tavLst>
                                    </p:anim>
                                    <p:anim calcmode="lin" valueType="num">
                                      <p:cBhvr>
                                        <p:cTn id="1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ppt_x</p:attrName>
                                        </p:attrNameLst>
                                      </p:cBhvr>
                                      <p:tavLst>
                                        <p:tav tm="0">
                                          <p:val>
                                            <p:strVal val="#ppt_x-.2"/>
                                          </p:val>
                                        </p:tav>
                                        <p:tav tm="100000">
                                          <p:val>
                                            <p:strVal val="#ppt_x"/>
                                          </p:val>
                                        </p:tav>
                                      </p:tavLst>
                                    </p:anim>
                                    <p:anim calcmode="lin" valueType="num">
                                      <p:cBhvr>
                                        <p:cTn id="22"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ppt_x</p:attrName>
                                        </p:attrNameLst>
                                      </p:cBhvr>
                                      <p:tavLst>
                                        <p:tav tm="0">
                                          <p:val>
                                            <p:strVal val="#ppt_x-.2"/>
                                          </p:val>
                                        </p:tav>
                                        <p:tav tm="100000">
                                          <p:val>
                                            <p:strVal val="#ppt_x"/>
                                          </p:val>
                                        </p:tav>
                                      </p:tavLst>
                                    </p:anim>
                                    <p:anim calcmode="lin" valueType="num">
                                      <p:cBhvr>
                                        <p:cTn id="29"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ppt_x</p:attrName>
                                        </p:attrNameLst>
                                      </p:cBhvr>
                                      <p:tavLst>
                                        <p:tav tm="0">
                                          <p:val>
                                            <p:strVal val="#ppt_x-.2"/>
                                          </p:val>
                                        </p:tav>
                                        <p:tav tm="100000">
                                          <p:val>
                                            <p:strVal val="#ppt_x"/>
                                          </p:val>
                                        </p:tav>
                                      </p:tavLst>
                                    </p:anim>
                                    <p:anim calcmode="lin" valueType="num">
                                      <p:cBhvr>
                                        <p:cTn id="36"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1000" fill="hold"/>
                                        <p:tgtEl>
                                          <p:spTgt spid="29"/>
                                        </p:tgtEl>
                                        <p:attrNameLst>
                                          <p:attrName>ppt_x</p:attrName>
                                        </p:attrNameLst>
                                      </p:cBhvr>
                                      <p:tavLst>
                                        <p:tav tm="0">
                                          <p:val>
                                            <p:strVal val="#ppt_x-.2"/>
                                          </p:val>
                                        </p:tav>
                                        <p:tav tm="100000">
                                          <p:val>
                                            <p:strVal val="#ppt_x"/>
                                          </p:val>
                                        </p:tav>
                                      </p:tavLst>
                                    </p:anim>
                                    <p:anim calcmode="lin" valueType="num">
                                      <p:cBhvr>
                                        <p:cTn id="43"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3" grpId="1"/>
      <p:bldP spid="17" grpId="0"/>
      <p:bldP spid="17" grpId="1"/>
      <p:bldP spid="21" grpId="0"/>
      <p:bldP spid="21" grpId="1"/>
      <p:bldP spid="25" grpId="0"/>
      <p:bldP spid="25" grpId="1"/>
      <p:bldP spid="29" grpId="0"/>
      <p:bldP spid="2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真题变式 · 仿写微练</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Mini Practice</a:t>
            </a:r>
            <a:endParaRPr sz="1400" b="0" i="1">
              <a:solidFill>
                <a:srgbClr val="F5E1D2"/>
              </a:solidFill>
              <a:latin typeface="Times New Roman" panose="02020603050405020304"/>
            </a:endParaRPr>
          </a:p>
        </p:txBody>
      </p:sp>
      <p:sp>
        <p:nvSpPr>
          <p:cNvPr id="7" name="Rectangle 6"/>
          <p:cNvSpPr/>
          <p:nvPr/>
        </p:nvSpPr>
        <p:spPr>
          <a:xfrm>
            <a:off x="532765" y="1371600"/>
            <a:ext cx="5227955" cy="524891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543560" y="1371600"/>
            <a:ext cx="5217160" cy="567055"/>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8680" y="1462977"/>
            <a:ext cx="4754880" cy="384175"/>
          </a:xfrm>
          <a:prstGeom prst="rect">
            <a:avLst/>
          </a:prstGeom>
          <a:noFill/>
        </p:spPr>
        <p:txBody>
          <a:bodyPr wrap="square" lIns="0" tIns="0" rIns="0" bIns="0" anchor="ctr">
            <a:spAutoFit/>
          </a:bodyPr>
          <a:lstStyle/>
          <a:p>
            <a:pPr algn="l">
              <a:lnSpc>
                <a:spcPct val="125000"/>
              </a:lnSpc>
              <a:spcBef>
                <a:spcPts val="0"/>
              </a:spcBef>
              <a:spcAft>
                <a:spcPts val="600"/>
              </a:spcAft>
            </a:pPr>
            <a:r>
              <a:rPr sz="2000" b="1" i="0">
                <a:solidFill>
                  <a:srgbClr val="FFFFFF"/>
                </a:solidFill>
                <a:latin typeface="Times New Roman" panose="02020603050405020304"/>
              </a:rPr>
              <a:t>变式任务</a:t>
            </a:r>
            <a:endParaRPr sz="2000" b="1" i="0">
              <a:solidFill>
                <a:srgbClr val="FFFFFF"/>
              </a:solidFill>
              <a:latin typeface="Times New Roman" panose="02020603050405020304"/>
            </a:endParaRPr>
          </a:p>
        </p:txBody>
      </p:sp>
      <p:sp>
        <p:nvSpPr>
          <p:cNvPr id="10" name="TextBox 9"/>
          <p:cNvSpPr txBox="1"/>
          <p:nvPr/>
        </p:nvSpPr>
        <p:spPr>
          <a:xfrm>
            <a:off x="845820" y="2002155"/>
            <a:ext cx="4709160" cy="4565015"/>
          </a:xfrm>
          <a:prstGeom prst="rect">
            <a:avLst/>
          </a:prstGeom>
          <a:noFill/>
        </p:spPr>
        <p:txBody>
          <a:bodyPr wrap="square" lIns="0" tIns="0" rIns="0" bIns="0" anchor="t">
            <a:spAutoFit/>
          </a:bodyPr>
          <a:lstStyle/>
          <a:p>
            <a:pPr algn="l">
              <a:lnSpc>
                <a:spcPct val="150000"/>
              </a:lnSpc>
              <a:spcBef>
                <a:spcPts val="0"/>
              </a:spcBef>
              <a:spcAft>
                <a:spcPts val="800"/>
              </a:spcAft>
            </a:pPr>
            <a:r>
              <a:rPr lang="zh-CN" altLang="en-US" b="1">
                <a:solidFill>
                  <a:schemeClr val="tx1"/>
                </a:solidFill>
                <a:effectLst>
                  <a:outerShdw blurRad="38100" dist="19050" dir="2700000" algn="tl" rotWithShape="0">
                    <a:schemeClr val="dk1">
                      <a:alpha val="40000"/>
                    </a:schemeClr>
                  </a:outerShdw>
                </a:effectLst>
                <a:latin typeface="Times New Roman" panose="02020603050405020304"/>
              </a:rPr>
              <a:t>假定你是李华，你校英语俱乐部将举办题为"科技赋能传统文化"的主题沙龙。请你写一篇发言稿，向同学们介绍虚拟现实（</a:t>
            </a:r>
            <a:r>
              <a:rPr lang="en-US" altLang="zh-CN" b="1">
                <a:solidFill>
                  <a:schemeClr val="tx1"/>
                </a:solidFill>
                <a:effectLst>
                  <a:outerShdw blurRad="38100" dist="19050" dir="2700000" algn="tl" rotWithShape="0">
                    <a:schemeClr val="dk1">
                      <a:alpha val="40000"/>
                    </a:schemeClr>
                  </a:outerShdw>
                </a:effectLst>
                <a:latin typeface="Times New Roman" panose="02020603050405020304"/>
              </a:rPr>
              <a:t>VR）</a:t>
            </a:r>
            <a:r>
              <a:rPr lang="zh-CN" altLang="en-US" b="1">
                <a:solidFill>
                  <a:schemeClr val="tx1"/>
                </a:solidFill>
                <a:effectLst>
                  <a:outerShdw blurRad="38100" dist="19050" dir="2700000" algn="tl" rotWithShape="0">
                    <a:schemeClr val="dk1">
                      <a:alpha val="40000"/>
                    </a:schemeClr>
                  </a:outerShdw>
                </a:effectLst>
                <a:latin typeface="Times New Roman" panose="02020603050405020304"/>
              </a:rPr>
              <a:t>技术是怎样帮助非物质文化遗产"活起来"、走向更多人的，并号召大家主动走近非遗、体验科技。</a:t>
            </a:r>
            <a:endParaRPr lang="en-US" altLang="zh-CN" b="1">
              <a:solidFill>
                <a:schemeClr val="tx1"/>
              </a:solidFill>
              <a:effectLst>
                <a:outerShdw blurRad="38100" dist="19050" dir="2700000" algn="tl" rotWithShape="0">
                  <a:schemeClr val="dk1">
                    <a:alpha val="40000"/>
                  </a:schemeClr>
                </a:outerShdw>
              </a:effectLst>
              <a:latin typeface="Times New Roman" panose="02020603050405020304"/>
            </a:endParaRPr>
          </a:p>
          <a:p>
            <a:pPr algn="l">
              <a:lnSpc>
                <a:spcPct val="150000"/>
              </a:lnSpc>
              <a:spcBef>
                <a:spcPts val="0"/>
              </a:spcBef>
              <a:spcAft>
                <a:spcPts val="800"/>
              </a:spcAft>
            </a:pPr>
            <a:r>
              <a:rPr lang="zh-CN" altLang="en-US" b="1">
                <a:solidFill>
                  <a:schemeClr val="tx1"/>
                </a:solidFill>
                <a:effectLst>
                  <a:outerShdw blurRad="38100" dist="19050" dir="2700000" algn="tl" rotWithShape="0">
                    <a:schemeClr val="dk1">
                      <a:alpha val="40000"/>
                    </a:schemeClr>
                  </a:outerShdw>
                </a:effectLst>
                <a:latin typeface="Times New Roman" panose="02020603050405020304"/>
              </a:rPr>
              <a:t>要求：1. 写作词数约 80 词；2. 开头和结尾已给出，不计入总词数。</a:t>
            </a:r>
            <a:endParaRPr lang="en-US" altLang="zh-CN" b="1">
              <a:solidFill>
                <a:schemeClr val="tx1"/>
              </a:solidFill>
              <a:effectLst>
                <a:outerShdw blurRad="38100" dist="19050" dir="2700000" algn="tl" rotWithShape="0">
                  <a:schemeClr val="dk1">
                    <a:alpha val="40000"/>
                  </a:schemeClr>
                </a:outerShdw>
              </a:effectLst>
              <a:latin typeface="Times New Roman" panose="02020603050405020304"/>
            </a:endParaRPr>
          </a:p>
          <a:p>
            <a:pPr algn="l">
              <a:lnSpc>
                <a:spcPct val="150000"/>
              </a:lnSpc>
              <a:spcBef>
                <a:spcPts val="0"/>
              </a:spcBef>
              <a:spcAft>
                <a:spcPts val="800"/>
              </a:spcAft>
            </a:pPr>
            <a:r>
              <a:rPr lang="en-US" altLang="zh-CN" b="1">
                <a:solidFill>
                  <a:schemeClr val="tx1"/>
                </a:solidFill>
                <a:effectLst>
                  <a:outerShdw blurRad="38100" dist="19050" dir="2700000" algn="tl" rotWithShape="0">
                    <a:schemeClr val="dk1">
                      <a:alpha val="40000"/>
                    </a:schemeClr>
                  </a:outerShdw>
                </a:effectLst>
                <a:latin typeface="Times New Roman" panose="02020603050405020304"/>
              </a:rPr>
              <a:t>Dear fellow students,</a:t>
            </a:r>
            <a:endParaRPr lang="en-US" altLang="zh-CN" b="1">
              <a:solidFill>
                <a:schemeClr val="tx1"/>
              </a:solidFill>
              <a:effectLst>
                <a:outerShdw blurRad="38100" dist="19050" dir="2700000" algn="tl" rotWithShape="0">
                  <a:schemeClr val="dk1">
                    <a:alpha val="40000"/>
                  </a:schemeClr>
                </a:outerShdw>
              </a:effectLst>
              <a:latin typeface="Times New Roman" panose="02020603050405020304"/>
            </a:endParaRPr>
          </a:p>
          <a:p>
            <a:pPr algn="l">
              <a:lnSpc>
                <a:spcPct val="150000"/>
              </a:lnSpc>
              <a:spcBef>
                <a:spcPts val="0"/>
              </a:spcBef>
              <a:spcAft>
                <a:spcPts val="800"/>
              </a:spcAft>
            </a:pPr>
            <a:r>
              <a:rPr lang="en-US" altLang="zh-CN" b="1">
                <a:solidFill>
                  <a:schemeClr val="tx1"/>
                </a:solidFill>
                <a:effectLst>
                  <a:outerShdw blurRad="38100" dist="19050" dir="2700000" algn="tl" rotWithShape="0">
                    <a:schemeClr val="dk1">
                      <a:alpha val="40000"/>
                    </a:schemeClr>
                  </a:outerShdw>
                </a:effectLst>
                <a:latin typeface="Times New Roman" panose="02020603050405020304"/>
              </a:rPr>
              <a:t>…</a:t>
            </a:r>
            <a:endParaRPr lang="en-US" altLang="zh-CN" b="1">
              <a:solidFill>
                <a:schemeClr val="tx1"/>
              </a:solidFill>
              <a:effectLst>
                <a:outerShdw blurRad="38100" dist="19050" dir="2700000" algn="tl" rotWithShape="0">
                  <a:schemeClr val="dk1">
                    <a:alpha val="40000"/>
                  </a:schemeClr>
                </a:outerShdw>
              </a:effectLst>
              <a:latin typeface="Times New Roman" panose="02020603050405020304"/>
            </a:endParaRPr>
          </a:p>
          <a:p>
            <a:pPr algn="l">
              <a:lnSpc>
                <a:spcPct val="150000"/>
              </a:lnSpc>
              <a:spcBef>
                <a:spcPts val="0"/>
              </a:spcBef>
              <a:spcAft>
                <a:spcPts val="800"/>
              </a:spcAft>
            </a:pPr>
            <a:r>
              <a:rPr lang="en-US" altLang="zh-CN" b="1">
                <a:solidFill>
                  <a:schemeClr val="tx1"/>
                </a:solidFill>
                <a:effectLst>
                  <a:outerShdw blurRad="38100" dist="19050" dir="2700000" algn="tl" rotWithShape="0">
                    <a:schemeClr val="dk1">
                      <a:alpha val="40000"/>
                    </a:schemeClr>
                  </a:outerShdw>
                </a:effectLst>
                <a:latin typeface="Times New Roman" panose="02020603050405020304"/>
              </a:rPr>
              <a:t>Thank you.</a:t>
            </a:r>
            <a:endParaRPr lang="en-US" altLang="zh-CN" b="1">
              <a:solidFill>
                <a:schemeClr val="tx1"/>
              </a:solidFill>
              <a:effectLst>
                <a:outerShdw blurRad="38100" dist="19050" dir="2700000" algn="tl" rotWithShape="0">
                  <a:schemeClr val="dk1">
                    <a:alpha val="40000"/>
                  </a:schemeClr>
                </a:outerShdw>
              </a:effectLst>
              <a:latin typeface="Times New Roman" panose="02020603050405020304"/>
            </a:endParaRPr>
          </a:p>
        </p:txBody>
      </p:sp>
      <p:sp>
        <p:nvSpPr>
          <p:cNvPr id="11" name="Rectangle 10"/>
          <p:cNvSpPr/>
          <p:nvPr/>
        </p:nvSpPr>
        <p:spPr>
          <a:xfrm>
            <a:off x="6172200" y="1371600"/>
            <a:ext cx="5836920" cy="868680"/>
          </a:xfrm>
          <a:prstGeom prst="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nvSpPr>
        <p:spPr>
          <a:xfrm>
            <a:off x="6172200" y="1371600"/>
            <a:ext cx="128016" cy="86868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446520" y="1444752"/>
            <a:ext cx="5029200" cy="384175"/>
          </a:xfrm>
          <a:prstGeom prst="rect">
            <a:avLst/>
          </a:prstGeom>
          <a:noFill/>
        </p:spPr>
        <p:txBody>
          <a:bodyPr wrap="square" lIns="0" tIns="0" rIns="0" bIns="0" anchor="t">
            <a:spAutoFit/>
          </a:bodyPr>
          <a:lstStyle/>
          <a:p>
            <a:pPr algn="l">
              <a:lnSpc>
                <a:spcPct val="125000"/>
              </a:lnSpc>
              <a:spcBef>
                <a:spcPts val="0"/>
              </a:spcBef>
              <a:spcAft>
                <a:spcPts val="600"/>
              </a:spcAft>
            </a:pPr>
            <a:r>
              <a:rPr sz="2000" b="1" i="0">
                <a:solidFill>
                  <a:srgbClr val="B03026"/>
                </a:solidFill>
                <a:latin typeface="Times New Roman" panose="02020603050405020304"/>
              </a:rPr>
              <a:t>① </a:t>
            </a:r>
            <a:r>
              <a:rPr lang="zh-CN" altLang="en-US" sz="2000" b="1" i="0">
                <a:solidFill>
                  <a:srgbClr val="B03026"/>
                </a:solidFill>
                <a:latin typeface="Times New Roman" panose="02020603050405020304"/>
              </a:rPr>
              <a:t>用一句话把 </a:t>
            </a:r>
            <a:r>
              <a:rPr lang="en-US" altLang="zh-CN" sz="2000" b="1" i="0">
                <a:solidFill>
                  <a:srgbClr val="B03026"/>
                </a:solidFill>
                <a:latin typeface="Times New Roman" panose="02020603050405020304"/>
              </a:rPr>
              <a:t>VR </a:t>
            </a:r>
            <a:r>
              <a:rPr lang="zh-CN" altLang="en-US" sz="2000" b="1" i="0">
                <a:solidFill>
                  <a:srgbClr val="B03026"/>
                </a:solidFill>
                <a:latin typeface="Times New Roman" panose="02020603050405020304"/>
              </a:rPr>
              <a:t>和非遗"挂钩"</a:t>
            </a:r>
            <a:endParaRPr lang="zh-CN" altLang="en-US" sz="2000" b="1" i="0">
              <a:solidFill>
                <a:srgbClr val="B03026"/>
              </a:solidFill>
              <a:latin typeface="Times New Roman" panose="02020603050405020304"/>
            </a:endParaRPr>
          </a:p>
        </p:txBody>
      </p:sp>
      <p:sp>
        <p:nvSpPr>
          <p:cNvPr id="14" name="TextBox 13"/>
          <p:cNvSpPr txBox="1"/>
          <p:nvPr/>
        </p:nvSpPr>
        <p:spPr>
          <a:xfrm>
            <a:off x="6446520" y="1877060"/>
            <a:ext cx="5257800" cy="290195"/>
          </a:xfrm>
          <a:prstGeom prst="rect">
            <a:avLst/>
          </a:prstGeom>
          <a:noFill/>
        </p:spPr>
        <p:txBody>
          <a:bodyPr wrap="square" lIns="0" tIns="0" rIns="0" bIns="0" anchor="t">
            <a:spAutoFit/>
          </a:bodyPr>
          <a:lstStyle/>
          <a:p>
            <a:pPr algn="l">
              <a:lnSpc>
                <a:spcPct val="105000"/>
              </a:lnSpc>
              <a:spcBef>
                <a:spcPts val="0"/>
              </a:spcBef>
              <a:spcAft>
                <a:spcPts val="600"/>
              </a:spcAft>
            </a:pPr>
            <a:r>
              <a:rPr lang="en-US" altLang="zh-CN" b="1" i="0">
                <a:solidFill>
                  <a:srgbClr val="2C3034"/>
                </a:solidFill>
                <a:latin typeface="Times New Roman" panose="02020603050405020304"/>
              </a:rPr>
              <a:t>With VR, this is now possible.</a:t>
            </a:r>
            <a:endParaRPr lang="en-US" altLang="zh-CN" b="1" i="0">
              <a:solidFill>
                <a:srgbClr val="2C3034"/>
              </a:solidFill>
              <a:latin typeface="Times New Roman" panose="02020603050405020304"/>
            </a:endParaRPr>
          </a:p>
        </p:txBody>
      </p:sp>
      <p:sp>
        <p:nvSpPr>
          <p:cNvPr id="15" name="Rectangle 14"/>
          <p:cNvSpPr/>
          <p:nvPr/>
        </p:nvSpPr>
        <p:spPr>
          <a:xfrm>
            <a:off x="6172200" y="2331720"/>
            <a:ext cx="5972810" cy="1455420"/>
          </a:xfrm>
          <a:prstGeom prst="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6172200" y="2331720"/>
            <a:ext cx="123825" cy="141732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6446520" y="2496312"/>
            <a:ext cx="5029200" cy="384175"/>
          </a:xfrm>
          <a:prstGeom prst="rect">
            <a:avLst/>
          </a:prstGeom>
          <a:noFill/>
        </p:spPr>
        <p:txBody>
          <a:bodyPr wrap="square" lIns="0" tIns="0" rIns="0" bIns="0" anchor="t">
            <a:spAutoFit/>
          </a:bodyPr>
          <a:lstStyle/>
          <a:p>
            <a:pPr algn="l">
              <a:lnSpc>
                <a:spcPct val="125000"/>
              </a:lnSpc>
              <a:spcBef>
                <a:spcPts val="0"/>
              </a:spcBef>
              <a:spcAft>
                <a:spcPts val="600"/>
              </a:spcAft>
            </a:pPr>
            <a:r>
              <a:rPr sz="2000" b="1" i="0">
                <a:solidFill>
                  <a:srgbClr val="267A66"/>
                </a:solidFill>
                <a:latin typeface="Times New Roman" panose="02020603050405020304"/>
              </a:rPr>
              <a:t>② </a:t>
            </a:r>
            <a:r>
              <a:rPr lang="zh-CN" altLang="en-US" sz="2000" b="1" i="0">
                <a:solidFill>
                  <a:srgbClr val="267A66"/>
                </a:solidFill>
                <a:latin typeface="Times New Roman" panose="02020603050405020304"/>
              </a:rPr>
              <a:t>点出 </a:t>
            </a:r>
            <a:r>
              <a:rPr lang="en-US" altLang="zh-CN" sz="2000" b="1" i="0">
                <a:solidFill>
                  <a:srgbClr val="267A66"/>
                </a:solidFill>
                <a:latin typeface="Times New Roman" panose="02020603050405020304"/>
              </a:rPr>
              <a:t>VR </a:t>
            </a:r>
            <a:r>
              <a:rPr lang="zh-CN" altLang="en-US" sz="2000" b="1" i="0">
                <a:solidFill>
                  <a:srgbClr val="267A66"/>
                </a:solidFill>
                <a:latin typeface="Times New Roman" panose="02020603050405020304"/>
              </a:rPr>
              <a:t>让非遗"可看可感"</a:t>
            </a:r>
            <a:endParaRPr lang="zh-CN" altLang="en-US" sz="2000" b="1" i="0">
              <a:solidFill>
                <a:srgbClr val="267A66"/>
              </a:solidFill>
              <a:latin typeface="Times New Roman" panose="02020603050405020304"/>
            </a:endParaRPr>
          </a:p>
        </p:txBody>
      </p:sp>
      <p:sp>
        <p:nvSpPr>
          <p:cNvPr id="18" name="TextBox 17"/>
          <p:cNvSpPr txBox="1"/>
          <p:nvPr/>
        </p:nvSpPr>
        <p:spPr>
          <a:xfrm>
            <a:off x="6409055" y="3011170"/>
            <a:ext cx="5735955" cy="875030"/>
          </a:xfrm>
          <a:prstGeom prst="rect">
            <a:avLst/>
          </a:prstGeom>
          <a:noFill/>
        </p:spPr>
        <p:txBody>
          <a:bodyPr wrap="square" lIns="0" tIns="0" rIns="0" bIns="0" anchor="t">
            <a:noAutofit/>
          </a:bodyPr>
          <a:lstStyle/>
          <a:p>
            <a:pPr algn="l">
              <a:lnSpc>
                <a:spcPct val="105000"/>
              </a:lnSpc>
              <a:spcBef>
                <a:spcPts val="0"/>
              </a:spcBef>
              <a:spcAft>
                <a:spcPts val="600"/>
              </a:spcAft>
            </a:pPr>
            <a:r>
              <a:rPr lang="en-US" altLang="zh-CN" sz="2000" b="1" i="0">
                <a:solidFill>
                  <a:srgbClr val="2C3034"/>
                </a:solidFill>
                <a:latin typeface="Times New Roman" panose="02020603050405020304"/>
              </a:rPr>
              <a:t>immersive showrooms / bring … back to life / let everyone "touch" the beauty of tradition</a:t>
            </a:r>
            <a:endParaRPr lang="en-US" altLang="zh-CN" sz="2000" b="1" i="0">
              <a:solidFill>
                <a:srgbClr val="2C3034"/>
              </a:solidFill>
              <a:latin typeface="Times New Roman" panose="02020603050405020304"/>
            </a:endParaRPr>
          </a:p>
        </p:txBody>
      </p:sp>
      <p:sp>
        <p:nvSpPr>
          <p:cNvPr id="19" name="Rectangle 18"/>
          <p:cNvSpPr/>
          <p:nvPr/>
        </p:nvSpPr>
        <p:spPr>
          <a:xfrm>
            <a:off x="6170930" y="3951605"/>
            <a:ext cx="5974080" cy="1270000"/>
          </a:xfrm>
          <a:prstGeom prst="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ectangle 19"/>
          <p:cNvSpPr/>
          <p:nvPr/>
        </p:nvSpPr>
        <p:spPr>
          <a:xfrm>
            <a:off x="6172200" y="3961765"/>
            <a:ext cx="123825" cy="1257935"/>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6409055" y="4160646"/>
            <a:ext cx="5029200" cy="384175"/>
          </a:xfrm>
          <a:prstGeom prst="rect">
            <a:avLst/>
          </a:prstGeom>
          <a:noFill/>
        </p:spPr>
        <p:txBody>
          <a:bodyPr wrap="square" lIns="0" tIns="0" rIns="0" bIns="0" anchor="t">
            <a:spAutoFit/>
          </a:bodyPr>
          <a:lstStyle/>
          <a:p>
            <a:pPr algn="l">
              <a:lnSpc>
                <a:spcPct val="125000"/>
              </a:lnSpc>
              <a:spcBef>
                <a:spcPts val="0"/>
              </a:spcBef>
              <a:spcAft>
                <a:spcPts val="600"/>
              </a:spcAft>
            </a:pPr>
            <a:r>
              <a:rPr sz="2000" b="1" i="0">
                <a:solidFill>
                  <a:srgbClr val="C9A24B"/>
                </a:solidFill>
                <a:latin typeface="Times New Roman" panose="02020603050405020304"/>
              </a:rPr>
              <a:t>③ </a:t>
            </a:r>
            <a:r>
              <a:rPr lang="zh-CN" altLang="en-US" sz="2000" b="1" i="0">
                <a:solidFill>
                  <a:srgbClr val="C9A24B"/>
                </a:solidFill>
                <a:latin typeface="Times New Roman" panose="02020603050405020304"/>
              </a:rPr>
              <a:t>举一个小例子撑内容</a:t>
            </a:r>
            <a:endParaRPr lang="zh-CN" altLang="en-US" sz="2000" b="1" i="0">
              <a:solidFill>
                <a:srgbClr val="C9A24B"/>
              </a:solidFill>
              <a:latin typeface="Times New Roman" panose="02020603050405020304"/>
            </a:endParaRPr>
          </a:p>
        </p:txBody>
      </p:sp>
      <p:sp>
        <p:nvSpPr>
          <p:cNvPr id="22" name="TextBox 21"/>
          <p:cNvSpPr txBox="1"/>
          <p:nvPr/>
        </p:nvSpPr>
        <p:spPr>
          <a:xfrm>
            <a:off x="6409055" y="4573270"/>
            <a:ext cx="5608320" cy="556895"/>
          </a:xfrm>
          <a:prstGeom prst="rect">
            <a:avLst/>
          </a:prstGeom>
          <a:noFill/>
        </p:spPr>
        <p:txBody>
          <a:bodyPr wrap="square" lIns="0" tIns="0" rIns="0" bIns="0" anchor="t">
            <a:noAutofit/>
          </a:bodyPr>
          <a:lstStyle/>
          <a:p>
            <a:pPr algn="l">
              <a:lnSpc>
                <a:spcPct val="105000"/>
              </a:lnSpc>
              <a:spcBef>
                <a:spcPts val="0"/>
              </a:spcBef>
              <a:spcAft>
                <a:spcPts val="600"/>
              </a:spcAft>
            </a:pPr>
            <a:r>
              <a:rPr lang="en-US" altLang="zh-CN" sz="2000" b="1" i="0">
                <a:solidFill>
                  <a:srgbClr val="2C3034"/>
                </a:solidFill>
                <a:latin typeface="Times New Roman" panose="02020603050405020304"/>
              </a:rPr>
              <a:t>virtual porcelain showroom / online paper-cutting workshop</a:t>
            </a:r>
            <a:endParaRPr lang="en-US" altLang="zh-CN" sz="2000" b="1" i="0">
              <a:solidFill>
                <a:srgbClr val="2C3034"/>
              </a:solidFill>
              <a:latin typeface="Times New Roman" panose="02020603050405020304"/>
            </a:endParaRPr>
          </a:p>
        </p:txBody>
      </p:sp>
      <p:sp>
        <p:nvSpPr>
          <p:cNvPr id="23" name="Rectangle 22"/>
          <p:cNvSpPr/>
          <p:nvPr/>
        </p:nvSpPr>
        <p:spPr>
          <a:xfrm>
            <a:off x="6172200" y="5401945"/>
            <a:ext cx="5883275" cy="1056005"/>
          </a:xfrm>
          <a:prstGeom prst="rect">
            <a:avLst/>
          </a:prstGeom>
          <a:solidFill>
            <a:srgbClr val="E4D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ectangle 23"/>
          <p:cNvSpPr/>
          <p:nvPr/>
        </p:nvSpPr>
        <p:spPr>
          <a:xfrm>
            <a:off x="6172200" y="5401945"/>
            <a:ext cx="128270" cy="1017905"/>
          </a:xfrm>
          <a:prstGeom prst="rect">
            <a:avLst/>
          </a:prstGeom>
          <a:solidFill>
            <a:srgbClr val="5A46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46520" y="5475097"/>
            <a:ext cx="5029200" cy="384175"/>
          </a:xfrm>
          <a:prstGeom prst="rect">
            <a:avLst/>
          </a:prstGeom>
          <a:noFill/>
        </p:spPr>
        <p:txBody>
          <a:bodyPr wrap="square" lIns="0" tIns="0" rIns="0" bIns="0" anchor="t">
            <a:spAutoFit/>
          </a:bodyPr>
          <a:lstStyle/>
          <a:p>
            <a:pPr algn="l">
              <a:lnSpc>
                <a:spcPct val="125000"/>
              </a:lnSpc>
              <a:spcBef>
                <a:spcPts val="0"/>
              </a:spcBef>
              <a:spcAft>
                <a:spcPts val="600"/>
              </a:spcAft>
            </a:pPr>
            <a:r>
              <a:rPr sz="2000" b="1" i="0">
                <a:solidFill>
                  <a:srgbClr val="5A4682"/>
                </a:solidFill>
                <a:latin typeface="Times New Roman" panose="02020603050405020304"/>
              </a:rPr>
              <a:t>④ </a:t>
            </a:r>
            <a:r>
              <a:rPr lang="zh-CN" altLang="en-US" sz="2000" b="1" i="0">
                <a:solidFill>
                  <a:srgbClr val="5A4682"/>
                </a:solidFill>
                <a:latin typeface="Times New Roman" panose="02020603050405020304"/>
              </a:rPr>
              <a:t>收尾号召（呼应原题"传承"内核）</a:t>
            </a:r>
            <a:endParaRPr lang="zh-CN" altLang="en-US" sz="2000" b="1" i="0">
              <a:solidFill>
                <a:srgbClr val="5A4682"/>
              </a:solidFill>
              <a:latin typeface="Times New Roman" panose="02020603050405020304"/>
            </a:endParaRPr>
          </a:p>
        </p:txBody>
      </p:sp>
      <p:sp>
        <p:nvSpPr>
          <p:cNvPr id="26" name="TextBox 25"/>
          <p:cNvSpPr txBox="1"/>
          <p:nvPr/>
        </p:nvSpPr>
        <p:spPr>
          <a:xfrm>
            <a:off x="6446520" y="5982970"/>
            <a:ext cx="5608320" cy="321945"/>
          </a:xfrm>
          <a:prstGeom prst="rect">
            <a:avLst/>
          </a:prstGeom>
          <a:noFill/>
        </p:spPr>
        <p:txBody>
          <a:bodyPr wrap="square" lIns="0" tIns="0" rIns="0" bIns="0" anchor="t">
            <a:spAutoFit/>
          </a:bodyPr>
          <a:lstStyle/>
          <a:p>
            <a:pPr algn="l">
              <a:lnSpc>
                <a:spcPct val="105000"/>
              </a:lnSpc>
              <a:spcBef>
                <a:spcPts val="0"/>
              </a:spcBef>
              <a:spcAft>
                <a:spcPts val="600"/>
              </a:spcAft>
            </a:pPr>
            <a:r>
              <a:rPr lang="en-US" altLang="zh-CN" sz="2000" b="1" i="0">
                <a:solidFill>
                  <a:srgbClr val="2C3034"/>
                </a:solidFill>
                <a:latin typeface="Times New Roman" panose="02020603050405020304"/>
              </a:rPr>
              <a:t>pay a visit / get involved / pass it on</a:t>
            </a:r>
            <a:endParaRPr lang="en-US" altLang="zh-CN" sz="20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7980" y="748665"/>
            <a:ext cx="11586210" cy="6109970"/>
          </a:xfrm>
          <a:prstGeom prst="rect">
            <a:avLst/>
          </a:prstGeom>
        </p:spPr>
        <p:txBody>
          <a:bodyPr>
            <a:noAutofit/>
          </a:bodyPr>
          <a:p>
            <a:pPr marL="0" indent="0">
              <a:lnSpc>
                <a:spcPct val="150000"/>
              </a:lnSpc>
            </a:pPr>
            <a:r>
              <a:rPr lang="en-US" altLang="zh-CN" sz="2400" b="0" i="0">
                <a:latin typeface="-apple-system"/>
                <a:ea typeface="-apple-system"/>
              </a:rPr>
              <a:t>Dear fellow students,</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Have you ever imagined stepping into a Ming-dynasty porcelain workshop without leaving school? With VR, this is now possible. </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By building immersive showrooms, we can bring intangible cultural heritage — like paper-cutting and embroidery — back to life, allowing visitors to "touch" the beauty of tradition. Beyond that, online workshops let teenagers learn these skills at home, bridging the gap between the old and the young. </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I sincerely invite you all to visit the upcoming VR heritage exhibition and experience its charm yourself. Let's get close to our cultural roots and pass them on to the future.</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Thank you.</a:t>
            </a:r>
            <a:endParaRPr lang="en-US" altLang="zh-CN" sz="2400" b="0" i="0">
              <a:latin typeface="-apple-system"/>
              <a:ea typeface="-apple-system"/>
            </a:endParaRPr>
          </a:p>
        </p:txBody>
      </p:sp>
      <p:sp>
        <p:nvSpPr>
          <p:cNvPr id="3" name="Rectangle 2"/>
          <p:cNvSpPr/>
          <p:nvPr/>
        </p:nvSpPr>
        <p:spPr>
          <a:xfrm>
            <a:off x="0" y="0"/>
            <a:ext cx="12192000" cy="871855"/>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212217"/>
            <a:ext cx="8686800" cy="576580"/>
          </a:xfrm>
          <a:prstGeom prst="rect">
            <a:avLst/>
          </a:prstGeom>
          <a:noFill/>
        </p:spPr>
        <p:txBody>
          <a:bodyPr wrap="square" lIns="0" tIns="0" rIns="0" bIns="0" anchor="ctr">
            <a:spAutoFit/>
          </a:bodyPr>
          <a:lstStyle/>
          <a:p>
            <a:pPr algn="l">
              <a:lnSpc>
                <a:spcPct val="125000"/>
              </a:lnSpc>
              <a:spcBef>
                <a:spcPts val="0"/>
              </a:spcBef>
              <a:spcAft>
                <a:spcPts val="600"/>
              </a:spcAft>
            </a:pPr>
            <a:r>
              <a:rPr lang="zh-CN" sz="3000" b="1" i="0">
                <a:solidFill>
                  <a:srgbClr val="FFFFFF"/>
                </a:solidFill>
                <a:latin typeface="Times New Roman" panose="02020603050405020304"/>
              </a:rPr>
              <a:t>参考范文</a:t>
            </a:r>
            <a:endParaRPr lang="zh-CN" sz="3000" b="1" i="0">
              <a:solidFill>
                <a:srgbClr val="FFFFFF"/>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1F26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3" name="Picture 2" descr="Modern_poster_art__elegant_fus_2026-08-31T12-55-10.png"/>
          <p:cNvPicPr>
            <a:picLocks noChangeAspect="1"/>
          </p:cNvPicPr>
          <p:nvPr/>
        </p:nvPicPr>
        <p:blipFill>
          <a:blip r:embed="rId1"/>
          <a:srcRect b="6657"/>
          <a:stretch>
            <a:fillRect/>
          </a:stretch>
        </p:blipFill>
        <p:spPr>
          <a:xfrm>
            <a:off x="1901825" y="0"/>
            <a:ext cx="10287000" cy="6401435"/>
          </a:xfrm>
          <a:prstGeom prst="rect">
            <a:avLst/>
          </a:prstGeom>
        </p:spPr>
      </p:pic>
      <p:sp>
        <p:nvSpPr>
          <p:cNvPr id="4" name="Rectangle 3"/>
          <p:cNvSpPr/>
          <p:nvPr/>
        </p:nvSpPr>
        <p:spPr>
          <a:xfrm>
            <a:off x="0" y="0"/>
            <a:ext cx="6949440" cy="6858000"/>
          </a:xfrm>
          <a:prstGeom prst="rect">
            <a:avLst/>
          </a:prstGeom>
          <a:solidFill>
            <a:srgbClr val="1F262A">
              <a:alpha val="62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0" y="0"/>
            <a:ext cx="164592" cy="6858000"/>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640080" y="1371600"/>
            <a:ext cx="6035040" cy="914400"/>
          </a:xfrm>
          <a:prstGeom prst="rect">
            <a:avLst/>
          </a:prstGeom>
          <a:noFill/>
        </p:spPr>
        <p:txBody>
          <a:bodyPr wrap="square" lIns="0" tIns="0" rIns="0" bIns="0" anchor="t">
            <a:spAutoFit/>
          </a:bodyPr>
          <a:lstStyle/>
          <a:p>
            <a:pPr algn="l">
              <a:lnSpc>
                <a:spcPct val="125000"/>
              </a:lnSpc>
              <a:spcBef>
                <a:spcPts val="0"/>
              </a:spcBef>
              <a:spcAft>
                <a:spcPts val="600"/>
              </a:spcAft>
            </a:pPr>
            <a:r>
              <a:rPr sz="1800" b="0" i="0">
                <a:solidFill>
                  <a:srgbClr val="C9A24B"/>
                </a:solidFill>
                <a:latin typeface="Times New Roman" panose="02020603050405020304"/>
              </a:rPr>
              <a:t>应用文讲评课件</a:t>
            </a:r>
            <a:endParaRPr sz="1800" b="0" i="0">
              <a:solidFill>
                <a:srgbClr val="C9A24B"/>
              </a:solidFill>
              <a:latin typeface="Times New Roman" panose="02020603050405020304"/>
            </a:endParaRPr>
          </a:p>
        </p:txBody>
      </p:sp>
      <p:sp>
        <p:nvSpPr>
          <p:cNvPr id="7" name="TextBox 6"/>
          <p:cNvSpPr txBox="1"/>
          <p:nvPr/>
        </p:nvSpPr>
        <p:spPr>
          <a:xfrm>
            <a:off x="594360" y="1965960"/>
            <a:ext cx="6126480" cy="2011680"/>
          </a:xfrm>
          <a:prstGeom prst="rect">
            <a:avLst/>
          </a:prstGeom>
          <a:noFill/>
        </p:spPr>
        <p:txBody>
          <a:bodyPr wrap="square" lIns="0" tIns="0" rIns="0" bIns="0" anchor="t">
            <a:spAutoFit/>
          </a:bodyPr>
          <a:lstStyle/>
          <a:p>
            <a:pPr algn="l">
              <a:lnSpc>
                <a:spcPct val="100000"/>
              </a:lnSpc>
              <a:spcBef>
                <a:spcPts val="0"/>
              </a:spcBef>
              <a:spcAft>
                <a:spcPts val="0"/>
              </a:spcAft>
            </a:pPr>
            <a:r>
              <a:rPr sz="6000" b="1" i="0">
                <a:solidFill>
                  <a:srgbClr val="FFFFFF"/>
                </a:solidFill>
                <a:latin typeface="Times New Roman" panose="02020603050405020304"/>
              </a:rPr>
              <a:t>当非遗</a:t>
            </a:r>
            <a:endParaRPr sz="6000" b="1" i="0">
              <a:solidFill>
                <a:srgbClr val="FFFFFF"/>
              </a:solidFill>
              <a:latin typeface="Times New Roman" panose="02020603050405020304"/>
            </a:endParaRPr>
          </a:p>
          <a:p>
            <a:pPr algn="l">
              <a:lnSpc>
                <a:spcPct val="100000"/>
              </a:lnSpc>
              <a:spcBef>
                <a:spcPts val="0"/>
              </a:spcBef>
              <a:spcAft>
                <a:spcPts val="0"/>
              </a:spcAft>
            </a:pPr>
            <a:r>
              <a:rPr sz="6000" b="1" i="0">
                <a:solidFill>
                  <a:srgbClr val="C9A24B"/>
                </a:solidFill>
                <a:latin typeface="Times New Roman" panose="02020603050405020304"/>
              </a:rPr>
              <a:t>遇见 VR</a:t>
            </a:r>
            <a:endParaRPr sz="6000" b="1" i="0">
              <a:solidFill>
                <a:srgbClr val="C9A24B"/>
              </a:solidFill>
              <a:latin typeface="Times New Roman" panose="02020603050405020304"/>
            </a:endParaRPr>
          </a:p>
        </p:txBody>
      </p:sp>
      <p:sp>
        <p:nvSpPr>
          <p:cNvPr id="8" name="TextBox 7"/>
          <p:cNvSpPr txBox="1"/>
          <p:nvPr/>
        </p:nvSpPr>
        <p:spPr>
          <a:xfrm>
            <a:off x="640080" y="4160520"/>
            <a:ext cx="6035040" cy="822960"/>
          </a:xfrm>
          <a:prstGeom prst="rect">
            <a:avLst/>
          </a:prstGeom>
          <a:noFill/>
        </p:spPr>
        <p:txBody>
          <a:bodyPr wrap="square" lIns="0" tIns="0" rIns="0" bIns="0" anchor="t">
            <a:spAutoFit/>
          </a:bodyPr>
          <a:lstStyle/>
          <a:p>
            <a:pPr algn="l">
              <a:lnSpc>
                <a:spcPct val="140000"/>
              </a:lnSpc>
              <a:spcBef>
                <a:spcPts val="0"/>
              </a:spcBef>
              <a:spcAft>
                <a:spcPts val="800"/>
              </a:spcAft>
            </a:pPr>
            <a:r>
              <a:rPr sz="1700" b="0" i="0">
                <a:solidFill>
                  <a:srgbClr val="E6E8EA"/>
                </a:solidFill>
                <a:latin typeface="Times New Roman" panose="02020603050405020304"/>
              </a:rPr>
              <a:t>李华回信外国好友 Jim · 介绍“当非遗遇见 VR”展区</a:t>
            </a:r>
            <a:endParaRPr sz="1700" b="0" i="0">
              <a:solidFill>
                <a:srgbClr val="E6E8EA"/>
              </a:solidFill>
              <a:latin typeface="Times New Roman" panose="02020603050405020304"/>
            </a:endParaRPr>
          </a:p>
          <a:p>
            <a:pPr algn="l">
              <a:lnSpc>
                <a:spcPct val="140000"/>
              </a:lnSpc>
              <a:spcBef>
                <a:spcPts val="0"/>
              </a:spcBef>
              <a:spcAft>
                <a:spcPts val="800"/>
              </a:spcAft>
            </a:pPr>
            <a:r>
              <a:rPr sz="1500" b="0" i="0">
                <a:solidFill>
                  <a:srgbClr val="C8CDD0"/>
                </a:solidFill>
                <a:latin typeface="Times New Roman" panose="02020603050405020304"/>
              </a:rPr>
              <a:t>亮点与体会 · 词数 80 左右</a:t>
            </a:r>
            <a:endParaRPr sz="1500" b="0" i="0">
              <a:solidFill>
                <a:srgbClr val="C8CDD0"/>
              </a:solidFill>
              <a:latin typeface="Times New Roman" panose="02020603050405020304"/>
            </a:endParaRPr>
          </a:p>
        </p:txBody>
      </p:sp>
      <p:sp>
        <p:nvSpPr>
          <p:cNvPr id="9" name="Rectangle 8"/>
          <p:cNvSpPr/>
          <p:nvPr/>
        </p:nvSpPr>
        <p:spPr>
          <a:xfrm>
            <a:off x="640080" y="5212080"/>
            <a:ext cx="2194560" cy="36576"/>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0080" y="5349240"/>
            <a:ext cx="6400800" cy="731520"/>
          </a:xfrm>
          <a:prstGeom prst="rect">
            <a:avLst/>
          </a:prstGeom>
          <a:noFill/>
        </p:spPr>
        <p:txBody>
          <a:bodyPr wrap="square" lIns="0" tIns="0" rIns="0" bIns="0" anchor="t">
            <a:spAutoFit/>
          </a:bodyPr>
          <a:lstStyle/>
          <a:p>
            <a:pPr algn="l">
              <a:lnSpc>
                <a:spcPct val="125000"/>
              </a:lnSpc>
              <a:spcBef>
                <a:spcPts val="0"/>
              </a:spcBef>
              <a:spcAft>
                <a:spcPts val="600"/>
              </a:spcAft>
            </a:pPr>
            <a:r>
              <a:rPr sz="1400" b="0" i="0">
                <a:solidFill>
                  <a:srgbClr val="C9A24B"/>
                </a:solidFill>
                <a:latin typeface="Times New Roman" panose="02020603050405020304"/>
              </a:rPr>
              <a:t>雅礼中学高三开学考 · 2026 年 8 月</a:t>
            </a:r>
            <a:endParaRPr sz="1400" b="0" i="0">
              <a:solidFill>
                <a:srgbClr val="C9A24B"/>
              </a:solidFill>
              <a:latin typeface="Times New Roman" panose="02020603050405020304"/>
            </a:endParaRPr>
          </a:p>
        </p:txBody>
      </p:sp>
      <p:sp>
        <p:nvSpPr>
          <p:cNvPr id="11" name="Oval 10"/>
          <p:cNvSpPr/>
          <p:nvPr/>
        </p:nvSpPr>
        <p:spPr>
          <a:xfrm>
            <a:off x="10698480" y="6035040"/>
            <a:ext cx="502920" cy="502920"/>
          </a:xfrm>
          <a:prstGeom prst="ellipse">
            <a:avLst/>
          </a:prstGeom>
          <a:solidFill>
            <a:srgbClr val="B03026">
              <a:alpha val="9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10561320" y="6053328"/>
            <a:ext cx="822960" cy="457200"/>
          </a:xfrm>
          <a:prstGeom prst="rect">
            <a:avLst/>
          </a:prstGeom>
          <a:noFill/>
        </p:spPr>
        <p:txBody>
          <a:bodyPr wrap="square" lIns="0" tIns="0" rIns="0" bIns="0" anchor="t">
            <a:spAutoFit/>
          </a:bodyPr>
          <a:lstStyle/>
          <a:p>
            <a:pPr algn="ctr">
              <a:lnSpc>
                <a:spcPct val="125000"/>
              </a:lnSpc>
              <a:spcBef>
                <a:spcPts val="0"/>
              </a:spcBef>
              <a:spcAft>
                <a:spcPts val="600"/>
              </a:spcAft>
            </a:pPr>
            <a:r>
              <a:rPr sz="1300" b="1" i="0">
                <a:solidFill>
                  <a:srgbClr val="FFFFFF"/>
                </a:solidFill>
                <a:latin typeface="Times New Roman" panose="02020603050405020304"/>
              </a:rPr>
              <a:t>01</a:t>
            </a:r>
            <a:endParaRPr sz="1300" b="1" i="0">
              <a:solidFill>
                <a:srgbClr val="FFFFFF"/>
              </a:solidFill>
              <a:latin typeface="Times New Roman" panose="020206030504050203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7980" y="748665"/>
            <a:ext cx="11586210" cy="6109970"/>
          </a:xfrm>
          <a:prstGeom prst="rect">
            <a:avLst/>
          </a:prstGeom>
        </p:spPr>
        <p:txBody>
          <a:bodyPr>
            <a:noAutofit/>
          </a:bodyPr>
          <a:p>
            <a:pPr marL="0" indent="0">
              <a:lnSpc>
                <a:spcPct val="150000"/>
              </a:lnSpc>
            </a:pPr>
            <a:r>
              <a:rPr lang="en-US" altLang="zh-CN" sz="2400" b="0" i="0">
                <a:latin typeface="-apple-system"/>
                <a:ea typeface="-apple-system"/>
              </a:rPr>
              <a:t>Dear fellow students,</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Have you ever imagined stepping into a Ming-dynasty porcelain workshop without leaving school? With VR, this is now possible. </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By building immersive showrooms, we can bring intangible cultural heritage — like paper-cutting and embroidery — back to life, allowing visitors to "touch" the beauty of tradition. Beyond that, online workshops let teenagers learn these skills at home, bridging the gap between the old and the young. </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I sincerely invite you all to visit the upcoming VR heritage exhibition and experience its charm yourself. Let's get close to our cultural roots and pass them on to the future.</a:t>
            </a:r>
            <a:endParaRPr lang="en-US" altLang="zh-CN" sz="2400" b="0" i="0">
              <a:latin typeface="-apple-system"/>
              <a:ea typeface="-apple-system"/>
            </a:endParaRPr>
          </a:p>
          <a:p>
            <a:pPr marL="0" indent="457200">
              <a:lnSpc>
                <a:spcPct val="150000"/>
              </a:lnSpc>
            </a:pPr>
            <a:r>
              <a:rPr lang="en-US" altLang="zh-CN" sz="2400" b="0" i="0">
                <a:latin typeface="-apple-system"/>
                <a:ea typeface="-apple-system"/>
              </a:rPr>
              <a:t>Thank you.</a:t>
            </a:r>
            <a:endParaRPr lang="en-US" altLang="zh-CN" sz="2400" b="0" i="0">
              <a:latin typeface="-apple-system"/>
              <a:ea typeface="-apple-system"/>
            </a:endParaRPr>
          </a:p>
        </p:txBody>
      </p:sp>
      <p:sp>
        <p:nvSpPr>
          <p:cNvPr id="3" name="Rectangle 2"/>
          <p:cNvSpPr/>
          <p:nvPr/>
        </p:nvSpPr>
        <p:spPr>
          <a:xfrm>
            <a:off x="0" y="0"/>
            <a:ext cx="12192000" cy="871855"/>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212217"/>
            <a:ext cx="8686800" cy="576580"/>
          </a:xfrm>
          <a:prstGeom prst="rect">
            <a:avLst/>
          </a:prstGeom>
          <a:noFill/>
        </p:spPr>
        <p:txBody>
          <a:bodyPr wrap="square" lIns="0" tIns="0" rIns="0" bIns="0" anchor="ctr">
            <a:spAutoFit/>
          </a:bodyPr>
          <a:lstStyle/>
          <a:p>
            <a:pPr algn="l">
              <a:lnSpc>
                <a:spcPct val="125000"/>
              </a:lnSpc>
              <a:spcBef>
                <a:spcPts val="0"/>
              </a:spcBef>
              <a:spcAft>
                <a:spcPts val="600"/>
              </a:spcAft>
            </a:pPr>
            <a:r>
              <a:rPr lang="zh-CN" sz="3000" b="1" i="0">
                <a:solidFill>
                  <a:srgbClr val="FFFFFF"/>
                </a:solidFill>
                <a:latin typeface="Times New Roman" panose="02020603050405020304"/>
              </a:rPr>
              <a:t>参考范文</a:t>
            </a:r>
            <a:endParaRPr lang="zh-CN" sz="3000" b="1" i="0">
              <a:solidFill>
                <a:srgbClr val="FFFFFF"/>
              </a:solidFill>
              <a:latin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QQ_1788183298136"/>
          <p:cNvPicPr>
            <a:picLocks noChangeAspect="1"/>
          </p:cNvPicPr>
          <p:nvPr/>
        </p:nvPicPr>
        <p:blipFill>
          <a:blip r:embed="rId1"/>
          <a:srcRect l="1291"/>
          <a:stretch>
            <a:fillRect/>
          </a:stretch>
        </p:blipFill>
        <p:spPr>
          <a:xfrm>
            <a:off x="2310130" y="0"/>
            <a:ext cx="7571740" cy="6858000"/>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审题导航</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Examining the Task</a:t>
            </a:r>
            <a:endParaRPr sz="1400" b="0" i="1">
              <a:solidFill>
                <a:srgbClr val="F5E1D2"/>
              </a:solidFill>
              <a:latin typeface="Times New Roman" panose="02020603050405020304"/>
            </a:endParaRPr>
          </a:p>
        </p:txBody>
      </p:sp>
      <p:sp>
        <p:nvSpPr>
          <p:cNvPr id="7" name="Rectangle 6"/>
          <p:cNvSpPr/>
          <p:nvPr>
            <p:custDataLst>
              <p:tags r:id="rId1"/>
            </p:custDataLst>
          </p:nvPr>
        </p:nvSpPr>
        <p:spPr>
          <a:xfrm>
            <a:off x="640080" y="1463040"/>
            <a:ext cx="3520440" cy="4663440"/>
          </a:xfrm>
          <a:prstGeom prst="rect">
            <a:avLst/>
          </a:prstGeom>
          <a:solidFill>
            <a:srgbClr val="F4DF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custDataLst>
              <p:tags r:id="rId2"/>
            </p:custDataLst>
          </p:nvPr>
        </p:nvSpPr>
        <p:spPr>
          <a:xfrm>
            <a:off x="960119" y="1783080"/>
            <a:ext cx="868680" cy="868680"/>
          </a:xfrm>
          <a:prstGeom prst="ellipse">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3"/>
            </p:custDataLst>
          </p:nvPr>
        </p:nvSpPr>
        <p:spPr>
          <a:xfrm>
            <a:off x="960119" y="1801368"/>
            <a:ext cx="868680" cy="868680"/>
          </a:xfrm>
          <a:prstGeom prst="rect">
            <a:avLst/>
          </a:prstGeom>
          <a:noFill/>
        </p:spPr>
        <p:txBody>
          <a:bodyPr wrap="square" lIns="0" tIns="0" rIns="0" bIns="0" anchor="ctr">
            <a:spAutoFit/>
          </a:bodyPr>
          <a:lstStyle/>
          <a:p>
            <a:pPr algn="ctr">
              <a:lnSpc>
                <a:spcPct val="125000"/>
              </a:lnSpc>
              <a:spcBef>
                <a:spcPts val="0"/>
              </a:spcBef>
              <a:spcAft>
                <a:spcPts val="600"/>
              </a:spcAft>
            </a:pPr>
            <a:r>
              <a:rPr sz="3000" b="1" i="0">
                <a:solidFill>
                  <a:srgbClr val="FFFFFF"/>
                </a:solidFill>
                <a:latin typeface="Times New Roman" panose="02020603050405020304"/>
              </a:rPr>
              <a:t>①</a:t>
            </a:r>
            <a:endParaRPr sz="3000" b="1" i="0">
              <a:solidFill>
                <a:srgbClr val="FFFFFF"/>
              </a:solidFill>
              <a:latin typeface="Times New Roman" panose="02020603050405020304"/>
            </a:endParaRPr>
          </a:p>
        </p:txBody>
      </p:sp>
      <p:sp>
        <p:nvSpPr>
          <p:cNvPr id="10" name="TextBox 9"/>
          <p:cNvSpPr txBox="1"/>
          <p:nvPr>
            <p:custDataLst>
              <p:tags r:id="rId4"/>
            </p:custDataLst>
          </p:nvPr>
        </p:nvSpPr>
        <p:spPr>
          <a:xfrm>
            <a:off x="2011680" y="1971039"/>
            <a:ext cx="201168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B03026"/>
                </a:solidFill>
                <a:latin typeface="Times New Roman" panose="02020603050405020304"/>
              </a:rPr>
              <a:t>交际定位</a:t>
            </a:r>
            <a:endParaRPr sz="2800" b="1" i="0">
              <a:solidFill>
                <a:srgbClr val="B03026"/>
              </a:solidFill>
              <a:latin typeface="Times New Roman" panose="02020603050405020304"/>
            </a:endParaRPr>
          </a:p>
        </p:txBody>
      </p:sp>
      <p:sp>
        <p:nvSpPr>
          <p:cNvPr id="11" name="TextBox 10"/>
          <p:cNvSpPr txBox="1"/>
          <p:nvPr>
            <p:custDataLst>
              <p:tags r:id="rId5"/>
            </p:custDataLst>
          </p:nvPr>
        </p:nvSpPr>
        <p:spPr>
          <a:xfrm>
            <a:off x="855345" y="2926080"/>
            <a:ext cx="3030855" cy="2790190"/>
          </a:xfrm>
          <a:prstGeom prst="rect">
            <a:avLst/>
          </a:prstGeom>
          <a:noFill/>
        </p:spPr>
        <p:txBody>
          <a:bodyPr wrap="square" lIns="0" tIns="0" rIns="0" bIns="0" anchor="t">
            <a:spAutoFit/>
          </a:bodyPr>
          <a:lstStyle/>
          <a:p>
            <a:pPr algn="l">
              <a:lnSpc>
                <a:spcPct val="140000"/>
              </a:lnSpc>
              <a:spcBef>
                <a:spcPts val="0"/>
              </a:spcBef>
              <a:spcAft>
                <a:spcPts val="800"/>
              </a:spcAft>
            </a:pPr>
            <a:r>
              <a:rPr sz="2000" b="1" i="0">
                <a:solidFill>
                  <a:srgbClr val="2C3034"/>
                </a:solidFill>
                <a:latin typeface="Times New Roman" panose="02020603050405020304"/>
              </a:rPr>
              <a:t>写给外国好友 Jim，正式度中等偏书面。</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回信介绍展区亮点与体会，暗含文化向外</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输出的自豪感，措辞得体、避免说教。</a:t>
            </a:r>
            <a:endParaRPr sz="2000" b="1" i="0">
              <a:solidFill>
                <a:srgbClr val="2C3034"/>
              </a:solidFill>
              <a:latin typeface="Times New Roman" panose="02020603050405020304"/>
            </a:endParaRPr>
          </a:p>
        </p:txBody>
      </p:sp>
      <p:sp>
        <p:nvSpPr>
          <p:cNvPr id="12" name="Rectangle 11"/>
          <p:cNvSpPr/>
          <p:nvPr>
            <p:custDataLst>
              <p:tags r:id="rId6"/>
            </p:custDataLst>
          </p:nvPr>
        </p:nvSpPr>
        <p:spPr>
          <a:xfrm>
            <a:off x="4434840" y="1463040"/>
            <a:ext cx="3520440" cy="4663440"/>
          </a:xfrm>
          <a:prstGeom prst="rect">
            <a:avLst/>
          </a:prstGeom>
          <a:solidFill>
            <a:srgbClr val="D6EA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Oval 12"/>
          <p:cNvSpPr/>
          <p:nvPr>
            <p:custDataLst>
              <p:tags r:id="rId7"/>
            </p:custDataLst>
          </p:nvPr>
        </p:nvSpPr>
        <p:spPr>
          <a:xfrm>
            <a:off x="4754880" y="1783080"/>
            <a:ext cx="868680" cy="868680"/>
          </a:xfrm>
          <a:prstGeom prst="ellipse">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custDataLst>
              <p:tags r:id="rId8"/>
            </p:custDataLst>
          </p:nvPr>
        </p:nvSpPr>
        <p:spPr>
          <a:xfrm>
            <a:off x="4754880" y="1801368"/>
            <a:ext cx="868680" cy="868680"/>
          </a:xfrm>
          <a:prstGeom prst="rect">
            <a:avLst/>
          </a:prstGeom>
          <a:noFill/>
        </p:spPr>
        <p:txBody>
          <a:bodyPr wrap="square" lIns="0" tIns="0" rIns="0" bIns="0" anchor="ctr">
            <a:spAutoFit/>
          </a:bodyPr>
          <a:lstStyle/>
          <a:p>
            <a:pPr algn="ctr">
              <a:lnSpc>
                <a:spcPct val="125000"/>
              </a:lnSpc>
              <a:spcBef>
                <a:spcPts val="0"/>
              </a:spcBef>
              <a:spcAft>
                <a:spcPts val="600"/>
              </a:spcAft>
            </a:pPr>
            <a:r>
              <a:rPr sz="3000" b="1" i="0">
                <a:solidFill>
                  <a:srgbClr val="FFFFFF"/>
                </a:solidFill>
                <a:latin typeface="Times New Roman" panose="02020603050405020304"/>
              </a:rPr>
              <a:t>②</a:t>
            </a:r>
            <a:endParaRPr sz="3000" b="1" i="0">
              <a:solidFill>
                <a:srgbClr val="FFFFFF"/>
              </a:solidFill>
              <a:latin typeface="Times New Roman" panose="02020603050405020304"/>
            </a:endParaRPr>
          </a:p>
        </p:txBody>
      </p:sp>
      <p:sp>
        <p:nvSpPr>
          <p:cNvPr id="15" name="TextBox 14"/>
          <p:cNvSpPr txBox="1"/>
          <p:nvPr>
            <p:custDataLst>
              <p:tags r:id="rId9"/>
            </p:custDataLst>
          </p:nvPr>
        </p:nvSpPr>
        <p:spPr>
          <a:xfrm>
            <a:off x="5806440" y="1971039"/>
            <a:ext cx="201168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267A66"/>
                </a:solidFill>
                <a:latin typeface="Times New Roman" panose="02020603050405020304"/>
              </a:rPr>
              <a:t>内容要点</a:t>
            </a:r>
            <a:endParaRPr sz="2800" b="1" i="0">
              <a:solidFill>
                <a:srgbClr val="267A66"/>
              </a:solidFill>
              <a:latin typeface="Times New Roman" panose="02020603050405020304"/>
            </a:endParaRPr>
          </a:p>
        </p:txBody>
      </p:sp>
      <p:sp>
        <p:nvSpPr>
          <p:cNvPr id="16" name="TextBox 15"/>
          <p:cNvSpPr txBox="1"/>
          <p:nvPr>
            <p:custDataLst>
              <p:tags r:id="rId10"/>
            </p:custDataLst>
          </p:nvPr>
        </p:nvSpPr>
        <p:spPr>
          <a:xfrm>
            <a:off x="4754880" y="2926080"/>
            <a:ext cx="2926080" cy="2790190"/>
          </a:xfrm>
          <a:prstGeom prst="rect">
            <a:avLst/>
          </a:prstGeom>
          <a:noFill/>
        </p:spPr>
        <p:txBody>
          <a:bodyPr wrap="square" lIns="0" tIns="0" rIns="0" bIns="0" anchor="t">
            <a:spAutoFit/>
          </a:bodyPr>
          <a:lstStyle/>
          <a:p>
            <a:pPr algn="l">
              <a:lnSpc>
                <a:spcPct val="140000"/>
              </a:lnSpc>
              <a:spcBef>
                <a:spcPts val="0"/>
              </a:spcBef>
              <a:spcAft>
                <a:spcPts val="800"/>
              </a:spcAft>
            </a:pPr>
            <a:r>
              <a:rPr sz="2000" b="1" i="0">
                <a:solidFill>
                  <a:srgbClr val="2C3034"/>
                </a:solidFill>
                <a:latin typeface="Times New Roman" panose="02020603050405020304"/>
              </a:rPr>
              <a:t>要点一：展区亮点（VR+传统工艺融合）</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要点二：个人体会（科技赋能传承）</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要点三：建议双语导览 + 发出实地邀约</a:t>
            </a:r>
            <a:endParaRPr sz="2000" b="1" i="0">
              <a:solidFill>
                <a:srgbClr val="2C3034"/>
              </a:solidFill>
              <a:latin typeface="Times New Roman" panose="02020603050405020304"/>
            </a:endParaRPr>
          </a:p>
        </p:txBody>
      </p:sp>
      <p:sp>
        <p:nvSpPr>
          <p:cNvPr id="17" name="Rectangle 16"/>
          <p:cNvSpPr/>
          <p:nvPr>
            <p:custDataLst>
              <p:tags r:id="rId11"/>
            </p:custDataLst>
          </p:nvPr>
        </p:nvSpPr>
        <p:spPr>
          <a:xfrm>
            <a:off x="8229600" y="1463040"/>
            <a:ext cx="3520440" cy="4663440"/>
          </a:xfrm>
          <a:prstGeom prst="rect">
            <a:avLst/>
          </a:prstGeom>
          <a:solidFill>
            <a:srgbClr val="F7EE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custDataLst>
              <p:tags r:id="rId12"/>
            </p:custDataLst>
          </p:nvPr>
        </p:nvSpPr>
        <p:spPr>
          <a:xfrm>
            <a:off x="8549640" y="1783080"/>
            <a:ext cx="868680" cy="868680"/>
          </a:xfrm>
          <a:prstGeom prst="ellipse">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3"/>
            </p:custDataLst>
          </p:nvPr>
        </p:nvSpPr>
        <p:spPr>
          <a:xfrm>
            <a:off x="8549640" y="1801368"/>
            <a:ext cx="868680" cy="868680"/>
          </a:xfrm>
          <a:prstGeom prst="rect">
            <a:avLst/>
          </a:prstGeom>
          <a:noFill/>
        </p:spPr>
        <p:txBody>
          <a:bodyPr wrap="square" lIns="0" tIns="0" rIns="0" bIns="0" anchor="ctr">
            <a:spAutoFit/>
          </a:bodyPr>
          <a:lstStyle/>
          <a:p>
            <a:pPr algn="ctr">
              <a:lnSpc>
                <a:spcPct val="125000"/>
              </a:lnSpc>
              <a:spcBef>
                <a:spcPts val="0"/>
              </a:spcBef>
              <a:spcAft>
                <a:spcPts val="600"/>
              </a:spcAft>
            </a:pPr>
            <a:r>
              <a:rPr sz="3000" b="1" i="0">
                <a:solidFill>
                  <a:srgbClr val="FFFFFF"/>
                </a:solidFill>
                <a:latin typeface="Times New Roman" panose="02020603050405020304"/>
              </a:rPr>
              <a:t>③</a:t>
            </a:r>
            <a:endParaRPr sz="3000" b="1" i="0">
              <a:solidFill>
                <a:srgbClr val="FFFFFF"/>
              </a:solidFill>
              <a:latin typeface="Times New Roman" panose="02020603050405020304"/>
            </a:endParaRPr>
          </a:p>
        </p:txBody>
      </p:sp>
      <p:sp>
        <p:nvSpPr>
          <p:cNvPr id="20" name="TextBox 19"/>
          <p:cNvSpPr txBox="1"/>
          <p:nvPr>
            <p:custDataLst>
              <p:tags r:id="rId14"/>
            </p:custDataLst>
          </p:nvPr>
        </p:nvSpPr>
        <p:spPr>
          <a:xfrm>
            <a:off x="9601200" y="1971039"/>
            <a:ext cx="201168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C9A24B"/>
                </a:solidFill>
                <a:latin typeface="Times New Roman" panose="02020603050405020304"/>
              </a:rPr>
              <a:t>给定信息</a:t>
            </a:r>
            <a:endParaRPr sz="2800" b="1" i="0">
              <a:solidFill>
                <a:srgbClr val="C9A24B"/>
              </a:solidFill>
              <a:latin typeface="Times New Roman" panose="02020603050405020304"/>
            </a:endParaRPr>
          </a:p>
        </p:txBody>
      </p:sp>
      <p:sp>
        <p:nvSpPr>
          <p:cNvPr id="21" name="TextBox 20"/>
          <p:cNvSpPr txBox="1"/>
          <p:nvPr>
            <p:custDataLst>
              <p:tags r:id="rId15"/>
            </p:custDataLst>
          </p:nvPr>
        </p:nvSpPr>
        <p:spPr>
          <a:xfrm>
            <a:off x="8549640" y="2926080"/>
            <a:ext cx="3072130" cy="2359660"/>
          </a:xfrm>
          <a:prstGeom prst="rect">
            <a:avLst/>
          </a:prstGeom>
          <a:noFill/>
        </p:spPr>
        <p:txBody>
          <a:bodyPr wrap="square" lIns="0" tIns="0" rIns="0" bIns="0" anchor="t">
            <a:spAutoFit/>
          </a:bodyPr>
          <a:lstStyle/>
          <a:p>
            <a:pPr algn="l">
              <a:lnSpc>
                <a:spcPct val="140000"/>
              </a:lnSpc>
              <a:spcBef>
                <a:spcPts val="0"/>
              </a:spcBef>
              <a:spcAft>
                <a:spcPts val="800"/>
              </a:spcAft>
            </a:pPr>
            <a:r>
              <a:rPr sz="2000" b="1" i="0">
                <a:solidFill>
                  <a:srgbClr val="2C3034"/>
                </a:solidFill>
                <a:latin typeface="Times New Roman" panose="02020603050405020304"/>
              </a:rPr>
              <a:t>开头已给：Having visited the newly-launched</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exhibition …（三篇均沿用）</a:t>
            </a:r>
            <a:endParaRPr sz="2000" b="1" i="0">
              <a:solidFill>
                <a:srgbClr val="2C3034"/>
              </a:solidFill>
              <a:latin typeface="Times New Roman" panose="02020603050405020304"/>
            </a:endParaRPr>
          </a:p>
          <a:p>
            <a:pPr algn="l">
              <a:lnSpc>
                <a:spcPct val="140000"/>
              </a:lnSpc>
              <a:spcBef>
                <a:spcPts val="0"/>
              </a:spcBef>
              <a:spcAft>
                <a:spcPts val="800"/>
              </a:spcAft>
            </a:pPr>
            <a:r>
              <a:rPr sz="2000" b="1" i="0">
                <a:solidFill>
                  <a:srgbClr val="2C3034"/>
                </a:solidFill>
                <a:latin typeface="Times New Roman" panose="02020603050405020304"/>
              </a:rPr>
              <a:t>词数 80 左右 · 结尾固定 Yours, Li Hua</a:t>
            </a:r>
            <a:endParaRPr sz="2000" b="1" i="0">
              <a:solidFill>
                <a:srgbClr val="2C3034"/>
              </a:solidFill>
              <a:latin typeface="Times New Roman" panose="02020603050405020304"/>
            </a:endParaRPr>
          </a:p>
        </p:txBody>
      </p:sp>
      <p:sp>
        <p:nvSpPr>
          <p:cNvPr id="22" name="TextBox 21"/>
          <p:cNvSpPr txBox="1"/>
          <p:nvPr/>
        </p:nvSpPr>
        <p:spPr>
          <a:xfrm>
            <a:off x="640080" y="6355080"/>
            <a:ext cx="10972800" cy="365760"/>
          </a:xfrm>
          <a:prstGeom prst="rect">
            <a:avLst/>
          </a:prstGeom>
          <a:noFill/>
        </p:spPr>
        <p:txBody>
          <a:bodyPr wrap="square" lIns="0" tIns="0" rIns="0" bIns="0" anchor="t">
            <a:spAutoFit/>
          </a:bodyPr>
          <a:lstStyle/>
          <a:p>
            <a:pPr algn="l">
              <a:lnSpc>
                <a:spcPct val="125000"/>
              </a:lnSpc>
              <a:spcBef>
                <a:spcPts val="0"/>
              </a:spcBef>
              <a:spcAft>
                <a:spcPts val="600"/>
              </a:spcAft>
            </a:pPr>
            <a:r>
              <a:rPr sz="1200" b="0" i="1">
                <a:solidFill>
                  <a:srgbClr val="96786E"/>
                </a:solidFill>
                <a:latin typeface="Times New Roman" panose="02020603050405020304"/>
              </a:rPr>
              <a:t>提示：审题先锁定“谁写给谁 / 写什么 / 给定开头”，再布局三段。</a:t>
            </a:r>
            <a:endParaRPr sz="1200" b="0" i="1">
              <a:solidFill>
                <a:srgbClr val="96786E"/>
              </a:solidFill>
              <a:latin typeface="Times New Roman" panose="02020603050405020304"/>
            </a:endParaRPr>
          </a:p>
        </p:txBody>
      </p:sp>
      <p:pic>
        <p:nvPicPr>
          <p:cNvPr id="5124" name="图片 6" descr="logo横版 png"/>
          <p:cNvPicPr>
            <a:picLocks noChangeAspect="1"/>
          </p:cNvPicPr>
          <p:nvPr userDrawn="1"/>
        </p:nvPicPr>
        <p:blipFill>
          <a:blip r:embed="rId1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0.05"/>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 calcmode="lin" valueType="num">
                                      <p:cBhvr>
                                        <p:cTn id="9" dur="500" fill="hold"/>
                                        <p:tgtEl>
                                          <p:spTgt spid="11"/>
                                        </p:tgtEl>
                                        <p:attrNameLst>
                                          <p:attrName>ppt_x</p:attrName>
                                        </p:attrNameLst>
                                      </p:cBhvr>
                                      <p:tavLst>
                                        <p:tav tm="0">
                                          <p:val>
                                            <p:strVal val="#ppt_x-.2"/>
                                          </p:val>
                                        </p:tav>
                                        <p:tav tm="100000">
                                          <p:val>
                                            <p:strVal val="#ppt_x"/>
                                          </p:val>
                                        </p:tav>
                                      </p:tavLst>
                                    </p:anim>
                                    <p:anim calcmode="lin" valueType="num">
                                      <p:cBhvr>
                                        <p:cTn id="10" dur="500" fill="hold"/>
                                        <p:tgtEl>
                                          <p:spTgt spid="11"/>
                                        </p:tgtEl>
                                        <p:attrNameLst>
                                          <p:attrName>ppt_y</p:attrName>
                                        </p:attrNameLst>
                                      </p:cBhvr>
                                      <p:tavLst>
                                        <p:tav tm="0">
                                          <p:val>
                                            <p:strVal val="#ppt_y"/>
                                          </p:val>
                                        </p:tav>
                                        <p:tav tm="100000">
                                          <p:val>
                                            <p:strVal val="#ppt_y"/>
                                          </p:val>
                                        </p:tav>
                                      </p:tavLst>
                                    </p:anim>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1000" fill="hold"/>
                                        <p:tgtEl>
                                          <p:spTgt spid="16"/>
                                        </p:tgtEl>
                                        <p:attrNameLst>
                                          <p:attrName>ppt_w</p:attrName>
                                        </p:attrNameLst>
                                      </p:cBhvr>
                                      <p:tavLst>
                                        <p:tav tm="0">
                                          <p:val>
                                            <p:strVal val="#ppt_w*0.70"/>
                                          </p:val>
                                        </p:tav>
                                        <p:tav tm="100000">
                                          <p:val>
                                            <p:strVal val="#ppt_w"/>
                                          </p:val>
                                        </p:tav>
                                      </p:tavLst>
                                    </p:anim>
                                    <p:anim calcmode="lin" valueType="num">
                                      <p:cBhvr>
                                        <p:cTn id="17" dur="1000" fill="hold"/>
                                        <p:tgtEl>
                                          <p:spTgt spid="16"/>
                                        </p:tgtEl>
                                        <p:attrNameLst>
                                          <p:attrName>ppt_h</p:attrName>
                                        </p:attrNameLst>
                                      </p:cBhvr>
                                      <p:tavLst>
                                        <p:tav tm="0">
                                          <p:val>
                                            <p:strVal val="#ppt_h"/>
                                          </p:val>
                                        </p:tav>
                                        <p:tav tm="100000">
                                          <p:val>
                                            <p:strVal val="#ppt_h"/>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900" decel="100000" fill="hold"/>
                                        <p:tgtEl>
                                          <p:spTgt spid="2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6" grpId="0"/>
      <p:bldP spid="16" grpId="1"/>
      <p:bldP spid="21" grpId="0"/>
      <p:bldP spid="2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思路逻辑链</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Logic Chain</a:t>
            </a:r>
            <a:endParaRPr sz="1400" b="0" i="1">
              <a:solidFill>
                <a:srgbClr val="F5E1D2"/>
              </a:solidFill>
              <a:latin typeface="Times New Roman" panose="02020603050405020304"/>
            </a:endParaRPr>
          </a:p>
        </p:txBody>
      </p:sp>
      <p:sp>
        <p:nvSpPr>
          <p:cNvPr id="7" name="Rectangle 6"/>
          <p:cNvSpPr/>
          <p:nvPr>
            <p:custDataLst>
              <p:tags r:id="rId1"/>
            </p:custDataLst>
          </p:nvPr>
        </p:nvSpPr>
        <p:spPr>
          <a:xfrm>
            <a:off x="914400" y="3200400"/>
            <a:ext cx="10332720" cy="54864"/>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custDataLst>
              <p:tags r:id="rId2"/>
            </p:custDataLst>
          </p:nvPr>
        </p:nvSpPr>
        <p:spPr>
          <a:xfrm>
            <a:off x="1554480" y="2788920"/>
            <a:ext cx="868680" cy="868680"/>
          </a:xfrm>
          <a:prstGeom prst="ellipse">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3"/>
            </p:custDataLst>
          </p:nvPr>
        </p:nvSpPr>
        <p:spPr>
          <a:xfrm>
            <a:off x="1220470" y="2651760"/>
            <a:ext cx="1202690" cy="1024255"/>
          </a:xfrm>
          <a:prstGeom prst="rect">
            <a:avLst/>
          </a:prstGeom>
          <a:noFill/>
        </p:spPr>
        <p:txBody>
          <a:bodyPr wrap="square" lIns="0" tIns="0" rIns="0" bIns="0" anchor="ctr">
            <a:noAutofit/>
          </a:bodyPr>
          <a:lstStyle/>
          <a:p>
            <a:pPr algn="ctr">
              <a:lnSpc>
                <a:spcPct val="125000"/>
              </a:lnSpc>
              <a:spcBef>
                <a:spcPts val="0"/>
              </a:spcBef>
              <a:spcAft>
                <a:spcPts val="600"/>
              </a:spcAft>
            </a:pPr>
            <a:r>
              <a:rPr lang="en-US" sz="2000" b="1" i="0">
                <a:solidFill>
                  <a:srgbClr val="FFFFFF"/>
                </a:solidFill>
                <a:latin typeface="Times New Roman" panose="02020603050405020304"/>
              </a:rPr>
              <a:t>     </a:t>
            </a:r>
            <a:r>
              <a:rPr sz="2000" b="1" i="0">
                <a:solidFill>
                  <a:srgbClr val="FFFFFF"/>
                </a:solidFill>
                <a:latin typeface="Times New Roman" panose="02020603050405020304"/>
              </a:rPr>
              <a:t>Para.1</a:t>
            </a:r>
            <a:endParaRPr sz="2000" b="1" i="0">
              <a:solidFill>
                <a:srgbClr val="FFFFFF"/>
              </a:solidFill>
              <a:latin typeface="Times New Roman" panose="02020603050405020304"/>
            </a:endParaRPr>
          </a:p>
        </p:txBody>
      </p:sp>
      <p:sp>
        <p:nvSpPr>
          <p:cNvPr id="10" name="Rectangle 9"/>
          <p:cNvSpPr/>
          <p:nvPr>
            <p:custDataLst>
              <p:tags r:id="rId4"/>
            </p:custDataLst>
          </p:nvPr>
        </p:nvSpPr>
        <p:spPr>
          <a:xfrm>
            <a:off x="1417320" y="1371600"/>
            <a:ext cx="1143000" cy="118872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custDataLst>
              <p:tags r:id="rId5"/>
            </p:custDataLst>
          </p:nvPr>
        </p:nvSpPr>
        <p:spPr>
          <a:xfrm>
            <a:off x="825500" y="1658303"/>
            <a:ext cx="1734820" cy="615315"/>
          </a:xfrm>
          <a:prstGeom prst="rect">
            <a:avLst/>
          </a:prstGeom>
          <a:noFill/>
        </p:spPr>
        <p:txBody>
          <a:bodyPr wrap="square" lIns="0" tIns="0" rIns="0" bIns="0" anchor="ctr">
            <a:spAutoFit/>
          </a:bodyPr>
          <a:lstStyle/>
          <a:p>
            <a:pPr algn="ctr">
              <a:lnSpc>
                <a:spcPct val="125000"/>
              </a:lnSpc>
              <a:spcBef>
                <a:spcPts val="0"/>
              </a:spcBef>
              <a:spcAft>
                <a:spcPts val="600"/>
              </a:spcAft>
            </a:pPr>
            <a:r>
              <a:rPr sz="3200" b="1" i="0">
                <a:solidFill>
                  <a:srgbClr val="B03026"/>
                </a:solidFill>
                <a:latin typeface="Times New Roman" panose="02020603050405020304"/>
              </a:rPr>
              <a:t>引出展区</a:t>
            </a:r>
            <a:endParaRPr sz="3200" b="1" i="0">
              <a:solidFill>
                <a:srgbClr val="B03026"/>
              </a:solidFill>
              <a:latin typeface="Times New Roman" panose="02020603050405020304"/>
            </a:endParaRPr>
          </a:p>
        </p:txBody>
      </p:sp>
      <p:sp>
        <p:nvSpPr>
          <p:cNvPr id="12" name="Rectangle 11"/>
          <p:cNvSpPr/>
          <p:nvPr>
            <p:custDataLst>
              <p:tags r:id="rId6"/>
            </p:custDataLst>
          </p:nvPr>
        </p:nvSpPr>
        <p:spPr>
          <a:xfrm>
            <a:off x="502920" y="3945255"/>
            <a:ext cx="2538730" cy="1678305"/>
          </a:xfrm>
          <a:prstGeom prst="rect">
            <a:avLst/>
          </a:prstGeom>
          <a:solidFill>
            <a:srgbClr val="F7F3E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7"/>
            </p:custDataLst>
          </p:nvPr>
        </p:nvSpPr>
        <p:spPr>
          <a:xfrm>
            <a:off x="640080" y="4069080"/>
            <a:ext cx="2280920" cy="1523365"/>
          </a:xfrm>
          <a:prstGeom prst="rect">
            <a:avLst/>
          </a:prstGeom>
          <a:noFill/>
        </p:spPr>
        <p:txBody>
          <a:bodyPr wrap="square" lIns="0" tIns="0" rIns="0" bIns="0" anchor="t">
            <a:spAutoFit/>
          </a:bodyPr>
          <a:lstStyle/>
          <a:p>
            <a:pPr algn="ctr">
              <a:lnSpc>
                <a:spcPct val="135000"/>
              </a:lnSpc>
              <a:spcBef>
                <a:spcPts val="0"/>
              </a:spcBef>
              <a:spcAft>
                <a:spcPts val="600"/>
              </a:spcAft>
            </a:pPr>
            <a:r>
              <a:rPr sz="2200" b="1" i="0">
                <a:solidFill>
                  <a:srgbClr val="2C3034"/>
                </a:solidFill>
                <a:latin typeface="Times New Roman" panose="02020603050405020304"/>
              </a:rPr>
              <a:t>回应对方兴趣 →</a:t>
            </a:r>
            <a:endParaRPr sz="2200" b="1" i="0">
              <a:solidFill>
                <a:srgbClr val="2C3034"/>
              </a:solidFill>
              <a:latin typeface="Times New Roman" panose="02020603050405020304"/>
            </a:endParaRPr>
          </a:p>
          <a:p>
            <a:pPr algn="ctr">
              <a:lnSpc>
                <a:spcPct val="135000"/>
              </a:lnSpc>
              <a:spcBef>
                <a:spcPts val="0"/>
              </a:spcBef>
              <a:spcAft>
                <a:spcPts val="600"/>
              </a:spcAft>
            </a:pPr>
            <a:r>
              <a:rPr sz="2200" b="1" i="0">
                <a:solidFill>
                  <a:srgbClr val="2C3034"/>
                </a:solidFill>
                <a:latin typeface="Times New Roman" panose="02020603050405020304"/>
              </a:rPr>
              <a:t>过渡点出“当非遗</a:t>
            </a:r>
            <a:endParaRPr sz="2200" b="1" i="0">
              <a:solidFill>
                <a:srgbClr val="2C3034"/>
              </a:solidFill>
              <a:latin typeface="Times New Roman" panose="02020603050405020304"/>
            </a:endParaRPr>
          </a:p>
          <a:p>
            <a:pPr algn="ctr">
              <a:lnSpc>
                <a:spcPct val="135000"/>
              </a:lnSpc>
              <a:spcBef>
                <a:spcPts val="0"/>
              </a:spcBef>
              <a:spcAft>
                <a:spcPts val="600"/>
              </a:spcAft>
            </a:pPr>
            <a:r>
              <a:rPr sz="2200" b="1" i="0">
                <a:solidFill>
                  <a:srgbClr val="2C3034"/>
                </a:solidFill>
                <a:latin typeface="Times New Roman" panose="02020603050405020304"/>
              </a:rPr>
              <a:t>遇见 VR”展区</a:t>
            </a:r>
            <a:endParaRPr sz="2200" b="1" i="0">
              <a:solidFill>
                <a:srgbClr val="2C3034"/>
              </a:solidFill>
              <a:latin typeface="Times New Roman" panose="02020603050405020304"/>
            </a:endParaRPr>
          </a:p>
        </p:txBody>
      </p:sp>
      <p:sp>
        <p:nvSpPr>
          <p:cNvPr id="14" name="Oval 13"/>
          <p:cNvSpPr/>
          <p:nvPr>
            <p:custDataLst>
              <p:tags r:id="rId8"/>
            </p:custDataLst>
          </p:nvPr>
        </p:nvSpPr>
        <p:spPr>
          <a:xfrm>
            <a:off x="4937760" y="2788920"/>
            <a:ext cx="868680" cy="868680"/>
          </a:xfrm>
          <a:prstGeom prst="ellipse">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9"/>
            </p:custDataLst>
          </p:nvPr>
        </p:nvSpPr>
        <p:spPr>
          <a:xfrm>
            <a:off x="4857750" y="2670175"/>
            <a:ext cx="948690" cy="1005840"/>
          </a:xfrm>
          <a:prstGeom prst="rect">
            <a:avLst/>
          </a:prstGeom>
          <a:noFill/>
        </p:spPr>
        <p:txBody>
          <a:bodyPr wrap="square" lIns="0" tIns="0" rIns="0" bIns="0" anchor="ctr">
            <a:noAutofit/>
          </a:bodyPr>
          <a:lstStyle/>
          <a:p>
            <a:pPr algn="ctr">
              <a:lnSpc>
                <a:spcPct val="125000"/>
              </a:lnSpc>
              <a:spcBef>
                <a:spcPts val="0"/>
              </a:spcBef>
              <a:spcAft>
                <a:spcPts val="600"/>
              </a:spcAft>
            </a:pPr>
            <a:r>
              <a:rPr sz="2000" b="1" i="0">
                <a:solidFill>
                  <a:srgbClr val="FFFFFF"/>
                </a:solidFill>
                <a:latin typeface="Times New Roman" panose="02020603050405020304"/>
              </a:rPr>
              <a:t>Para.2</a:t>
            </a:r>
            <a:endParaRPr lang="zh-CN" sz="2000" b="1" i="0">
              <a:solidFill>
                <a:srgbClr val="FFFFFF"/>
              </a:solidFill>
              <a:latin typeface="Times New Roman" panose="02020603050405020304"/>
            </a:endParaRPr>
          </a:p>
        </p:txBody>
      </p:sp>
      <p:sp>
        <p:nvSpPr>
          <p:cNvPr id="16" name="Rectangle 15"/>
          <p:cNvSpPr/>
          <p:nvPr>
            <p:custDataLst>
              <p:tags r:id="rId10"/>
            </p:custDataLst>
          </p:nvPr>
        </p:nvSpPr>
        <p:spPr>
          <a:xfrm>
            <a:off x="4800600" y="1371600"/>
            <a:ext cx="1143000" cy="118872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custDataLst>
              <p:tags r:id="rId11"/>
            </p:custDataLst>
          </p:nvPr>
        </p:nvSpPr>
        <p:spPr>
          <a:xfrm>
            <a:off x="4231005" y="1661478"/>
            <a:ext cx="2281555" cy="615315"/>
          </a:xfrm>
          <a:prstGeom prst="rect">
            <a:avLst/>
          </a:prstGeom>
          <a:noFill/>
        </p:spPr>
        <p:txBody>
          <a:bodyPr wrap="square" lIns="0" tIns="0" rIns="0" bIns="0" anchor="ctr">
            <a:spAutoFit/>
          </a:bodyPr>
          <a:lstStyle/>
          <a:p>
            <a:pPr algn="ctr">
              <a:lnSpc>
                <a:spcPct val="125000"/>
              </a:lnSpc>
              <a:spcBef>
                <a:spcPts val="0"/>
              </a:spcBef>
              <a:spcAft>
                <a:spcPts val="600"/>
              </a:spcAft>
            </a:pPr>
            <a:r>
              <a:rPr sz="3200" b="1" i="0">
                <a:solidFill>
                  <a:srgbClr val="267A66"/>
                </a:solidFill>
                <a:latin typeface="Times New Roman" panose="02020603050405020304"/>
              </a:rPr>
              <a:t>亮点 · 体会</a:t>
            </a:r>
            <a:endParaRPr sz="3200" b="1" i="0">
              <a:solidFill>
                <a:srgbClr val="267A66"/>
              </a:solidFill>
              <a:latin typeface="Times New Roman" panose="02020603050405020304"/>
            </a:endParaRPr>
          </a:p>
        </p:txBody>
      </p:sp>
      <p:sp>
        <p:nvSpPr>
          <p:cNvPr id="18" name="Rectangle 17"/>
          <p:cNvSpPr/>
          <p:nvPr>
            <p:custDataLst>
              <p:tags r:id="rId12"/>
            </p:custDataLst>
          </p:nvPr>
        </p:nvSpPr>
        <p:spPr>
          <a:xfrm>
            <a:off x="3886200" y="3880485"/>
            <a:ext cx="2597785" cy="1743075"/>
          </a:xfrm>
          <a:prstGeom prst="rect">
            <a:avLst/>
          </a:prstGeom>
          <a:solidFill>
            <a:srgbClr val="F7F3E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3"/>
            </p:custDataLst>
          </p:nvPr>
        </p:nvSpPr>
        <p:spPr>
          <a:xfrm>
            <a:off x="3933825" y="4025265"/>
            <a:ext cx="2459355" cy="1523365"/>
          </a:xfrm>
          <a:prstGeom prst="rect">
            <a:avLst/>
          </a:prstGeom>
          <a:noFill/>
        </p:spPr>
        <p:txBody>
          <a:bodyPr wrap="square" lIns="0" tIns="0" rIns="0" bIns="0" anchor="t">
            <a:spAutoFit/>
          </a:bodyPr>
          <a:lstStyle/>
          <a:p>
            <a:pPr algn="ctr">
              <a:lnSpc>
                <a:spcPct val="135000"/>
              </a:lnSpc>
              <a:spcBef>
                <a:spcPts val="0"/>
              </a:spcBef>
              <a:spcAft>
                <a:spcPts val="600"/>
              </a:spcAft>
            </a:pPr>
            <a:r>
              <a:rPr sz="2200" b="1" i="0">
                <a:solidFill>
                  <a:srgbClr val="2C3034"/>
                </a:solidFill>
                <a:latin typeface="Times New Roman" panose="02020603050405020304"/>
              </a:rPr>
              <a:t>VR+非遗完美融合</a:t>
            </a:r>
            <a:endParaRPr sz="2200" b="1" i="0">
              <a:solidFill>
                <a:srgbClr val="2C3034"/>
              </a:solidFill>
              <a:latin typeface="Times New Roman" panose="02020603050405020304"/>
            </a:endParaRPr>
          </a:p>
          <a:p>
            <a:pPr algn="ctr">
              <a:lnSpc>
                <a:spcPct val="135000"/>
              </a:lnSpc>
              <a:spcBef>
                <a:spcPts val="0"/>
              </a:spcBef>
              <a:spcAft>
                <a:spcPts val="600"/>
              </a:spcAft>
            </a:pPr>
            <a:r>
              <a:rPr sz="2200" b="1" i="0">
                <a:solidFill>
                  <a:srgbClr val="2C3034"/>
                </a:solidFill>
                <a:latin typeface="Times New Roman" panose="02020603050405020304"/>
              </a:rPr>
              <a:t>沉浸式体验工艺</a:t>
            </a:r>
            <a:endParaRPr sz="2200" b="1" i="0">
              <a:solidFill>
                <a:srgbClr val="2C3034"/>
              </a:solidFill>
              <a:latin typeface="Times New Roman" panose="02020603050405020304"/>
            </a:endParaRPr>
          </a:p>
          <a:p>
            <a:pPr algn="ctr">
              <a:lnSpc>
                <a:spcPct val="135000"/>
              </a:lnSpc>
              <a:spcBef>
                <a:spcPts val="0"/>
              </a:spcBef>
              <a:spcAft>
                <a:spcPts val="600"/>
              </a:spcAft>
            </a:pPr>
            <a:r>
              <a:rPr sz="2200" b="1" i="0">
                <a:solidFill>
                  <a:srgbClr val="2C3034"/>
                </a:solidFill>
                <a:latin typeface="Times New Roman" panose="02020603050405020304"/>
              </a:rPr>
              <a:t>科技赋能传承</a:t>
            </a:r>
            <a:endParaRPr sz="2200" b="1" i="0">
              <a:solidFill>
                <a:srgbClr val="2C3034"/>
              </a:solidFill>
              <a:latin typeface="Times New Roman" panose="02020603050405020304"/>
            </a:endParaRPr>
          </a:p>
        </p:txBody>
      </p:sp>
      <p:sp>
        <p:nvSpPr>
          <p:cNvPr id="20" name="Oval 19"/>
          <p:cNvSpPr/>
          <p:nvPr>
            <p:custDataLst>
              <p:tags r:id="rId14"/>
            </p:custDataLst>
          </p:nvPr>
        </p:nvSpPr>
        <p:spPr>
          <a:xfrm>
            <a:off x="8321040" y="2788920"/>
            <a:ext cx="868680" cy="868680"/>
          </a:xfrm>
          <a:prstGeom prst="ellipse">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custDataLst>
              <p:tags r:id="rId15"/>
            </p:custDataLst>
          </p:nvPr>
        </p:nvSpPr>
        <p:spPr>
          <a:xfrm>
            <a:off x="8321040" y="2807335"/>
            <a:ext cx="1306830" cy="932815"/>
          </a:xfrm>
          <a:prstGeom prst="rect">
            <a:avLst/>
          </a:prstGeom>
          <a:noFill/>
        </p:spPr>
        <p:txBody>
          <a:bodyPr wrap="square" lIns="0" tIns="0" rIns="0" bIns="0" anchor="ctr">
            <a:noAutofit/>
          </a:bodyPr>
          <a:lstStyle/>
          <a:p>
            <a:pPr algn="ctr">
              <a:lnSpc>
                <a:spcPct val="125000"/>
              </a:lnSpc>
              <a:spcBef>
                <a:spcPts val="0"/>
              </a:spcBef>
              <a:spcAft>
                <a:spcPts val="600"/>
              </a:spcAft>
            </a:pPr>
            <a:endParaRPr sz="1500" b="1" i="0">
              <a:solidFill>
                <a:srgbClr val="FFFFFF"/>
              </a:solidFill>
              <a:latin typeface="Times New Roman" panose="02020603050405020304"/>
            </a:endParaRPr>
          </a:p>
        </p:txBody>
      </p:sp>
      <p:sp>
        <p:nvSpPr>
          <p:cNvPr id="22" name="Rectangle 21"/>
          <p:cNvSpPr/>
          <p:nvPr>
            <p:custDataLst>
              <p:tags r:id="rId16"/>
            </p:custDataLst>
          </p:nvPr>
        </p:nvSpPr>
        <p:spPr>
          <a:xfrm>
            <a:off x="8183879" y="1371600"/>
            <a:ext cx="1143000" cy="118872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custDataLst>
              <p:tags r:id="rId17"/>
            </p:custDataLst>
          </p:nvPr>
        </p:nvSpPr>
        <p:spPr>
          <a:xfrm>
            <a:off x="7667625" y="1661478"/>
            <a:ext cx="2515235" cy="615315"/>
          </a:xfrm>
          <a:prstGeom prst="rect">
            <a:avLst/>
          </a:prstGeom>
          <a:noFill/>
        </p:spPr>
        <p:txBody>
          <a:bodyPr wrap="square" lIns="0" tIns="0" rIns="0" bIns="0" anchor="ctr">
            <a:spAutoFit/>
          </a:bodyPr>
          <a:lstStyle/>
          <a:p>
            <a:pPr algn="ctr">
              <a:lnSpc>
                <a:spcPct val="125000"/>
              </a:lnSpc>
              <a:spcBef>
                <a:spcPts val="0"/>
              </a:spcBef>
              <a:spcAft>
                <a:spcPts val="600"/>
              </a:spcAft>
            </a:pPr>
            <a:r>
              <a:rPr sz="3200" b="1" i="0">
                <a:solidFill>
                  <a:srgbClr val="C9A24B"/>
                </a:solidFill>
                <a:latin typeface="Times New Roman" panose="02020603050405020304"/>
              </a:rPr>
              <a:t>建议 · 邀约</a:t>
            </a:r>
            <a:endParaRPr sz="3200" b="1" i="0">
              <a:solidFill>
                <a:srgbClr val="C9A24B"/>
              </a:solidFill>
              <a:latin typeface="Times New Roman" panose="02020603050405020304"/>
            </a:endParaRPr>
          </a:p>
        </p:txBody>
      </p:sp>
      <p:sp>
        <p:nvSpPr>
          <p:cNvPr id="24" name="Rectangle 23"/>
          <p:cNvSpPr/>
          <p:nvPr>
            <p:custDataLst>
              <p:tags r:id="rId18"/>
            </p:custDataLst>
          </p:nvPr>
        </p:nvSpPr>
        <p:spPr>
          <a:xfrm>
            <a:off x="7269480" y="3856355"/>
            <a:ext cx="2661285" cy="1767205"/>
          </a:xfrm>
          <a:prstGeom prst="rect">
            <a:avLst/>
          </a:prstGeom>
          <a:solidFill>
            <a:srgbClr val="F7F3E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9"/>
            </p:custDataLst>
          </p:nvPr>
        </p:nvSpPr>
        <p:spPr>
          <a:xfrm>
            <a:off x="7406640" y="4069080"/>
            <a:ext cx="2372360" cy="1523365"/>
          </a:xfrm>
          <a:prstGeom prst="rect">
            <a:avLst/>
          </a:prstGeom>
          <a:noFill/>
        </p:spPr>
        <p:txBody>
          <a:bodyPr wrap="square" lIns="0" tIns="0" rIns="0" bIns="0" anchor="t">
            <a:spAutoFit/>
          </a:bodyPr>
          <a:lstStyle/>
          <a:p>
            <a:pPr algn="ctr">
              <a:lnSpc>
                <a:spcPct val="135000"/>
              </a:lnSpc>
              <a:spcBef>
                <a:spcPts val="0"/>
              </a:spcBef>
              <a:spcAft>
                <a:spcPts val="600"/>
              </a:spcAft>
              <a:buClrTx/>
              <a:buSzTx/>
              <a:buNone/>
            </a:pPr>
            <a:r>
              <a:rPr sz="2200" b="1" i="0">
                <a:solidFill>
                  <a:srgbClr val="2C3034"/>
                </a:solidFill>
                <a:latin typeface="Times New Roman" panose="02020603050405020304"/>
              </a:rPr>
              <a:t>建议加双语导览</a:t>
            </a:r>
            <a:endParaRPr sz="2200" b="1" i="0">
              <a:solidFill>
                <a:srgbClr val="2C3034"/>
              </a:solidFill>
              <a:latin typeface="Times New Roman" panose="02020603050405020304"/>
            </a:endParaRPr>
          </a:p>
          <a:p>
            <a:pPr algn="ctr">
              <a:lnSpc>
                <a:spcPct val="135000"/>
              </a:lnSpc>
              <a:spcBef>
                <a:spcPts val="0"/>
              </a:spcBef>
              <a:spcAft>
                <a:spcPts val="600"/>
              </a:spcAft>
              <a:buClrTx/>
              <a:buSzTx/>
              <a:buNone/>
            </a:pPr>
            <a:r>
              <a:rPr sz="2200" b="1" i="0">
                <a:solidFill>
                  <a:srgbClr val="2C3034"/>
                </a:solidFill>
                <a:latin typeface="Times New Roman" panose="02020603050405020304"/>
              </a:rPr>
              <a:t>发出实地参观</a:t>
            </a:r>
            <a:endParaRPr sz="2200" b="1" i="0">
              <a:solidFill>
                <a:srgbClr val="2C3034"/>
              </a:solidFill>
              <a:latin typeface="Times New Roman" panose="02020603050405020304"/>
            </a:endParaRPr>
          </a:p>
          <a:p>
            <a:pPr algn="ctr">
              <a:lnSpc>
                <a:spcPct val="135000"/>
              </a:lnSpc>
              <a:spcBef>
                <a:spcPts val="0"/>
              </a:spcBef>
              <a:spcAft>
                <a:spcPts val="600"/>
              </a:spcAft>
              <a:buClrTx/>
              <a:buSzTx/>
              <a:buNone/>
            </a:pPr>
            <a:r>
              <a:rPr sz="2200" b="1" i="0">
                <a:solidFill>
                  <a:srgbClr val="2C3034"/>
                </a:solidFill>
                <a:latin typeface="Times New Roman" panose="02020603050405020304"/>
              </a:rPr>
              <a:t>邀约收束</a:t>
            </a:r>
            <a:endParaRPr sz="2200" b="1" i="0">
              <a:solidFill>
                <a:srgbClr val="2C3034"/>
              </a:solidFill>
              <a:latin typeface="Times New Roman" panose="02020603050405020304"/>
            </a:endParaRPr>
          </a:p>
        </p:txBody>
      </p:sp>
      <p:sp>
        <p:nvSpPr>
          <p:cNvPr id="26" name="Rectangle 25"/>
          <p:cNvSpPr/>
          <p:nvPr/>
        </p:nvSpPr>
        <p:spPr>
          <a:xfrm>
            <a:off x="640080" y="5897880"/>
            <a:ext cx="10881360" cy="566928"/>
          </a:xfrm>
          <a:prstGeom prst="rect">
            <a:avLst/>
          </a:prstGeom>
          <a:solidFill>
            <a:srgbClr val="1F26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868680" y="5897880"/>
            <a:ext cx="10515600" cy="566928"/>
          </a:xfrm>
          <a:prstGeom prst="rect">
            <a:avLst/>
          </a:prstGeom>
          <a:noFill/>
        </p:spPr>
        <p:txBody>
          <a:bodyPr wrap="square" lIns="0" tIns="0" rIns="0" bIns="0" anchor="ctr">
            <a:spAutoFit/>
          </a:bodyPr>
          <a:lstStyle/>
          <a:p>
            <a:pPr algn="l">
              <a:lnSpc>
                <a:spcPct val="125000"/>
              </a:lnSpc>
              <a:spcBef>
                <a:spcPts val="0"/>
              </a:spcBef>
              <a:spcAft>
                <a:spcPts val="600"/>
              </a:spcAft>
            </a:pPr>
            <a:r>
              <a:rPr sz="1400" b="1" i="0">
                <a:solidFill>
                  <a:srgbClr val="C9A24B"/>
                </a:solidFill>
                <a:latin typeface="Times New Roman" panose="02020603050405020304"/>
              </a:rPr>
              <a:t>句式策略：</a:t>
            </a:r>
            <a:r>
              <a:rPr sz="1350" b="0" i="0">
                <a:solidFill>
                  <a:srgbClr val="FFFFFF"/>
                </a:solidFill>
                <a:latin typeface="Times New Roman" panose="02020603050405020304"/>
              </a:rPr>
              <a:t>优先非谓语作状语 · 被动语态 · Not only…but also 倒装 · 非限制性定语从句；规避 I think / I believe 单调表达</a:t>
            </a:r>
            <a:endParaRPr sz="1350" b="0" i="0">
              <a:solidFill>
                <a:srgbClr val="FFFFFF"/>
              </a:solidFill>
              <a:latin typeface="Times New Roman" panose="02020603050405020304"/>
            </a:endParaRPr>
          </a:p>
        </p:txBody>
      </p:sp>
      <p:sp>
        <p:nvSpPr>
          <p:cNvPr id="28" name="文本框 27"/>
          <p:cNvSpPr txBox="1"/>
          <p:nvPr/>
        </p:nvSpPr>
        <p:spPr>
          <a:xfrm>
            <a:off x="8321040" y="2992120"/>
            <a:ext cx="1099820" cy="645160"/>
          </a:xfrm>
          <a:prstGeom prst="rect">
            <a:avLst/>
          </a:prstGeom>
          <a:noFill/>
        </p:spPr>
        <p:txBody>
          <a:bodyPr wrap="square" rtlCol="0">
            <a:spAutoFit/>
          </a:bodyPr>
          <a:p>
            <a:r>
              <a:rPr b="1">
                <a:solidFill>
                  <a:srgbClr val="FFFFFF"/>
                </a:solidFill>
                <a:latin typeface="Times New Roman" panose="02020603050405020304"/>
                <a:sym typeface="+mn-ea"/>
              </a:rPr>
              <a:t>Para.</a:t>
            </a:r>
            <a:r>
              <a:rPr lang="en-US" b="1">
                <a:solidFill>
                  <a:srgbClr val="FFFFFF"/>
                </a:solidFill>
                <a:latin typeface="Times New Roman" panose="02020603050405020304"/>
                <a:sym typeface="+mn-ea"/>
              </a:rPr>
              <a:t>3</a:t>
            </a:r>
            <a:endParaRPr lang="zh-CN" b="1" i="0">
              <a:solidFill>
                <a:srgbClr val="FFFFFF"/>
              </a:solidFill>
              <a:latin typeface="Times New Roman" panose="02020603050405020304"/>
            </a:endParaRPr>
          </a:p>
          <a:p>
            <a:endParaRPr lang="zh-CN" altLang="en-US"/>
          </a:p>
        </p:txBody>
      </p:sp>
      <p:pic>
        <p:nvPicPr>
          <p:cNvPr id="5124" name="图片 6" descr="logo横版 png"/>
          <p:cNvPicPr>
            <a:picLocks noChangeAspect="1"/>
          </p:cNvPicPr>
          <p:nvPr userDrawn="1"/>
        </p:nvPicPr>
        <p:blipFill>
          <a:blip r:embed="rId20"/>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900" decel="100000" fill="hold"/>
                                        <p:tgtEl>
                                          <p:spTgt spid="1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900" decel="100000" fill="hold"/>
                                        <p:tgtEl>
                                          <p:spTgt spid="2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9" grpId="0"/>
      <p:bldP spid="19" grpId="1"/>
      <p:bldP spid="25" grpId="0"/>
      <p:bldP spid="2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语料库 · 上</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Lexicon Ⅰ</a:t>
            </a:r>
            <a:endParaRPr sz="1400" b="0" i="1">
              <a:solidFill>
                <a:srgbClr val="F5E1D2"/>
              </a:solidFill>
              <a:latin typeface="Times New Roman" panose="02020603050405020304"/>
            </a:endParaRPr>
          </a:p>
        </p:txBody>
      </p:sp>
      <p:sp>
        <p:nvSpPr>
          <p:cNvPr id="7" name="Rectangle 6"/>
          <p:cNvSpPr/>
          <p:nvPr/>
        </p:nvSpPr>
        <p:spPr>
          <a:xfrm>
            <a:off x="640080" y="1371600"/>
            <a:ext cx="5394960" cy="475488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640080" y="1371600"/>
            <a:ext cx="5394960" cy="566928"/>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8680" y="1385824"/>
            <a:ext cx="502920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FFFFFF"/>
                </a:solidFill>
                <a:latin typeface="Times New Roman" panose="02020603050405020304"/>
              </a:rPr>
              <a:t>1️开篇交际块</a:t>
            </a:r>
            <a:endParaRPr sz="2800" b="1" i="0">
              <a:solidFill>
                <a:srgbClr val="FFFFFF"/>
              </a:solidFill>
              <a:latin typeface="Times New Roman" panose="02020603050405020304"/>
            </a:endParaRPr>
          </a:p>
        </p:txBody>
      </p:sp>
      <p:sp>
        <p:nvSpPr>
          <p:cNvPr id="10" name="TextBox 9"/>
          <p:cNvSpPr txBox="1"/>
          <p:nvPr/>
        </p:nvSpPr>
        <p:spPr>
          <a:xfrm>
            <a:off x="868680" y="2148840"/>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thrilled to share … with you</a:t>
            </a:r>
            <a:endParaRPr sz="2800" b="1" i="0">
              <a:solidFill>
                <a:srgbClr val="B03026"/>
              </a:solidFill>
              <a:latin typeface="Times New Roman" panose="02020603050405020304"/>
            </a:endParaRPr>
          </a:p>
        </p:txBody>
      </p:sp>
      <p:sp>
        <p:nvSpPr>
          <p:cNvPr id="11" name="TextBox 10"/>
          <p:cNvSpPr txBox="1"/>
          <p:nvPr/>
        </p:nvSpPr>
        <p:spPr>
          <a:xfrm>
            <a:off x="868680" y="2728468"/>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0" i="0">
                <a:solidFill>
                  <a:srgbClr val="2C3034"/>
                </a:solidFill>
                <a:latin typeface="Times New Roman" panose="02020603050405020304"/>
              </a:rPr>
              <a:t>很激动地与你分享亮点与体会</a:t>
            </a:r>
            <a:endParaRPr sz="2400" b="0" i="0">
              <a:solidFill>
                <a:srgbClr val="2C3034"/>
              </a:solidFill>
              <a:latin typeface="Times New Roman" panose="02020603050405020304"/>
            </a:endParaRPr>
          </a:p>
        </p:txBody>
      </p:sp>
      <p:sp>
        <p:nvSpPr>
          <p:cNvPr id="12" name="TextBox 11"/>
          <p:cNvSpPr txBox="1"/>
          <p:nvPr/>
        </p:nvSpPr>
        <p:spPr>
          <a:xfrm>
            <a:off x="868680" y="3347085"/>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newly-launched exhibition</a:t>
            </a:r>
            <a:endParaRPr sz="2800" b="1" i="0">
              <a:solidFill>
                <a:srgbClr val="B03026"/>
              </a:solidFill>
              <a:latin typeface="Times New Roman" panose="02020603050405020304"/>
            </a:endParaRPr>
          </a:p>
        </p:txBody>
      </p:sp>
      <p:sp>
        <p:nvSpPr>
          <p:cNvPr id="13" name="TextBox 12"/>
          <p:cNvSpPr txBox="1"/>
          <p:nvPr/>
        </p:nvSpPr>
        <p:spPr>
          <a:xfrm>
            <a:off x="868680" y="3910838"/>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0" i="0">
                <a:solidFill>
                  <a:srgbClr val="2C3034"/>
                </a:solidFill>
                <a:latin typeface="Times New Roman" panose="02020603050405020304"/>
              </a:rPr>
              <a:t>新开设的展区</a:t>
            </a:r>
            <a:endParaRPr sz="2400" b="0" i="0">
              <a:solidFill>
                <a:srgbClr val="2C3034"/>
              </a:solidFill>
              <a:latin typeface="Times New Roman" panose="02020603050405020304"/>
            </a:endParaRPr>
          </a:p>
        </p:txBody>
      </p:sp>
      <p:sp>
        <p:nvSpPr>
          <p:cNvPr id="14" name="TextBox 13"/>
          <p:cNvSpPr txBox="1"/>
          <p:nvPr/>
        </p:nvSpPr>
        <p:spPr>
          <a:xfrm>
            <a:off x="868680" y="4544695"/>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share what makes it special</a:t>
            </a:r>
            <a:endParaRPr sz="2800" b="1" i="0">
              <a:solidFill>
                <a:srgbClr val="B03026"/>
              </a:solidFill>
              <a:latin typeface="Times New Roman" panose="02020603050405020304"/>
            </a:endParaRPr>
          </a:p>
        </p:txBody>
      </p:sp>
      <p:sp>
        <p:nvSpPr>
          <p:cNvPr id="15" name="TextBox 14"/>
          <p:cNvSpPr txBox="1"/>
          <p:nvPr/>
        </p:nvSpPr>
        <p:spPr>
          <a:xfrm>
            <a:off x="868680" y="5109718"/>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0" i="0">
                <a:solidFill>
                  <a:srgbClr val="2C3034"/>
                </a:solidFill>
                <a:latin typeface="Times New Roman" panose="02020603050405020304"/>
              </a:rPr>
              <a:t>分享它的特别之处与收获</a:t>
            </a:r>
            <a:endParaRPr sz="2400" b="0" i="0">
              <a:solidFill>
                <a:srgbClr val="2C3034"/>
              </a:solidFill>
              <a:latin typeface="Times New Roman" panose="02020603050405020304"/>
            </a:endParaRPr>
          </a:p>
        </p:txBody>
      </p:sp>
      <p:sp>
        <p:nvSpPr>
          <p:cNvPr id="16" name="Rectangle 15"/>
          <p:cNvSpPr/>
          <p:nvPr/>
        </p:nvSpPr>
        <p:spPr>
          <a:xfrm>
            <a:off x="6172200" y="1371600"/>
            <a:ext cx="5394960" cy="475488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172200" y="1371600"/>
            <a:ext cx="5394960" cy="566928"/>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400800" y="1385824"/>
            <a:ext cx="502920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FFFFFF"/>
                </a:solidFill>
                <a:latin typeface="Times New Roman" panose="02020603050405020304"/>
              </a:rPr>
              <a:t>2️展区亮点（VR+非遗融合）</a:t>
            </a:r>
            <a:endParaRPr sz="2800" b="1" i="0">
              <a:solidFill>
                <a:srgbClr val="FFFFFF"/>
              </a:solidFill>
              <a:latin typeface="Times New Roman" panose="02020603050405020304"/>
            </a:endParaRPr>
          </a:p>
        </p:txBody>
      </p:sp>
      <p:sp>
        <p:nvSpPr>
          <p:cNvPr id="19" name="TextBox 18"/>
          <p:cNvSpPr txBox="1"/>
          <p:nvPr>
            <p:custDataLst>
              <p:tags r:id="rId1"/>
            </p:custDataLst>
          </p:nvPr>
        </p:nvSpPr>
        <p:spPr>
          <a:xfrm>
            <a:off x="6400800" y="2148840"/>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stand out for</a:t>
            </a:r>
            <a:endParaRPr sz="2800" b="1" i="0">
              <a:solidFill>
                <a:srgbClr val="267A66"/>
              </a:solidFill>
              <a:latin typeface="Times New Roman" panose="02020603050405020304"/>
            </a:endParaRPr>
          </a:p>
        </p:txBody>
      </p:sp>
      <p:sp>
        <p:nvSpPr>
          <p:cNvPr id="20" name="TextBox 19"/>
          <p:cNvSpPr txBox="1"/>
          <p:nvPr>
            <p:custDataLst>
              <p:tags r:id="rId2"/>
            </p:custDataLst>
          </p:nvPr>
        </p:nvSpPr>
        <p:spPr>
          <a:xfrm>
            <a:off x="6355080" y="2276475"/>
            <a:ext cx="2564130" cy="483870"/>
          </a:xfrm>
          <a:prstGeom prst="rect">
            <a:avLst/>
          </a:prstGeom>
          <a:solidFill>
            <a:schemeClr val="bg2"/>
          </a:solidFill>
        </p:spPr>
        <p:txBody>
          <a:bodyPr wrap="square" lIns="0" tIns="0" rIns="0" bIns="0" anchor="t">
            <a:no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因……而突出</a:t>
            </a:r>
            <a:endParaRPr sz="2800" b="1" i="0">
              <a:solidFill>
                <a:srgbClr val="2C3034"/>
              </a:solidFill>
              <a:latin typeface="Times New Roman" panose="02020603050405020304"/>
            </a:endParaRPr>
          </a:p>
        </p:txBody>
      </p:sp>
      <p:sp>
        <p:nvSpPr>
          <p:cNvPr id="21" name="TextBox 20"/>
          <p:cNvSpPr txBox="1"/>
          <p:nvPr>
            <p:custDataLst>
              <p:tags r:id="rId3"/>
            </p:custDataLst>
          </p:nvPr>
        </p:nvSpPr>
        <p:spPr>
          <a:xfrm>
            <a:off x="6400800" y="2862072"/>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the perfect integration of …</a:t>
            </a:r>
            <a:endParaRPr sz="2800" b="1" i="0">
              <a:solidFill>
                <a:srgbClr val="267A66"/>
              </a:solidFill>
              <a:latin typeface="Times New Roman" panose="02020603050405020304"/>
            </a:endParaRPr>
          </a:p>
        </p:txBody>
      </p:sp>
      <p:sp>
        <p:nvSpPr>
          <p:cNvPr id="22" name="TextBox 21"/>
          <p:cNvSpPr txBox="1"/>
          <p:nvPr>
            <p:custDataLst>
              <p:tags r:id="rId4"/>
            </p:custDataLst>
          </p:nvPr>
        </p:nvSpPr>
        <p:spPr>
          <a:xfrm>
            <a:off x="6352540" y="2862580"/>
            <a:ext cx="4464685" cy="538480"/>
          </a:xfrm>
          <a:prstGeom prst="rect">
            <a:avLst/>
          </a:prstGeom>
          <a:solidFill>
            <a:schemeClr val="accent4">
              <a:lumMod val="20000"/>
              <a:lumOff val="80000"/>
            </a:schemeClr>
          </a:solidFill>
        </p:spPr>
        <p:txBody>
          <a:bodyPr wrap="square" lIns="0" tIns="0" rIns="0" bIns="0" anchor="t">
            <a:no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……的完美融合</a:t>
            </a:r>
            <a:endParaRPr sz="2800" b="1" i="0">
              <a:solidFill>
                <a:srgbClr val="2C3034"/>
              </a:solidFill>
              <a:latin typeface="Times New Roman" panose="02020603050405020304"/>
            </a:endParaRPr>
          </a:p>
        </p:txBody>
      </p:sp>
      <p:sp>
        <p:nvSpPr>
          <p:cNvPr id="23" name="TextBox 22"/>
          <p:cNvSpPr txBox="1"/>
          <p:nvPr>
            <p:custDataLst>
              <p:tags r:id="rId5"/>
            </p:custDataLst>
          </p:nvPr>
        </p:nvSpPr>
        <p:spPr>
          <a:xfrm>
            <a:off x="6400800" y="3621659"/>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immersive VR headsets</a:t>
            </a:r>
            <a:endParaRPr sz="2800" b="1" i="0">
              <a:solidFill>
                <a:srgbClr val="267A66"/>
              </a:solidFill>
              <a:latin typeface="Times New Roman" panose="02020603050405020304"/>
            </a:endParaRPr>
          </a:p>
        </p:txBody>
      </p:sp>
      <p:sp>
        <p:nvSpPr>
          <p:cNvPr id="24" name="TextBox 23"/>
          <p:cNvSpPr txBox="1"/>
          <p:nvPr>
            <p:custDataLst>
              <p:tags r:id="rId6"/>
            </p:custDataLst>
          </p:nvPr>
        </p:nvSpPr>
        <p:spPr>
          <a:xfrm>
            <a:off x="6353175" y="3720465"/>
            <a:ext cx="4464050" cy="538480"/>
          </a:xfrm>
          <a:prstGeom prst="rect">
            <a:avLst/>
          </a:prstGeom>
          <a:solidFill>
            <a:schemeClr val="bg2"/>
          </a:solidFill>
        </p:spPr>
        <p:txBody>
          <a:bodyPr wrap="square" lIns="0" tIns="0" rIns="0" bIns="0" anchor="t">
            <a:sp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沉浸式 VR 头显</a:t>
            </a:r>
            <a:endParaRPr sz="2800" b="1" i="0">
              <a:solidFill>
                <a:srgbClr val="2C3034"/>
              </a:solidFill>
              <a:latin typeface="Times New Roman" panose="02020603050405020304"/>
            </a:endParaRPr>
          </a:p>
        </p:txBody>
      </p:sp>
      <p:sp>
        <p:nvSpPr>
          <p:cNvPr id="25" name="TextBox 24"/>
          <p:cNvSpPr txBox="1"/>
          <p:nvPr>
            <p:custDataLst>
              <p:tags r:id="rId7"/>
            </p:custDataLst>
          </p:nvPr>
        </p:nvSpPr>
        <p:spPr>
          <a:xfrm>
            <a:off x="6400800" y="4288790"/>
            <a:ext cx="556133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be transported back to ancient times</a:t>
            </a:r>
            <a:endParaRPr sz="2800" b="1" i="0">
              <a:solidFill>
                <a:srgbClr val="267A66"/>
              </a:solidFill>
              <a:latin typeface="Times New Roman" panose="02020603050405020304"/>
            </a:endParaRPr>
          </a:p>
        </p:txBody>
      </p:sp>
      <p:sp>
        <p:nvSpPr>
          <p:cNvPr id="26" name="TextBox 25"/>
          <p:cNvSpPr txBox="1"/>
          <p:nvPr>
            <p:custDataLst>
              <p:tags r:id="rId8"/>
            </p:custDataLst>
          </p:nvPr>
        </p:nvSpPr>
        <p:spPr>
          <a:xfrm>
            <a:off x="6355080" y="4385310"/>
            <a:ext cx="5606415" cy="538480"/>
          </a:xfrm>
          <a:prstGeom prst="rect">
            <a:avLst/>
          </a:prstGeom>
          <a:solidFill>
            <a:schemeClr val="accent4">
              <a:lumMod val="20000"/>
              <a:lumOff val="80000"/>
            </a:schemeClr>
          </a:solidFill>
        </p:spPr>
        <p:txBody>
          <a:bodyPr wrap="square" lIns="0" tIns="0" rIns="0" bIns="0" anchor="t">
            <a:sp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被带回古代</a:t>
            </a:r>
            <a:endParaRPr sz="2800" b="1" i="0">
              <a:solidFill>
                <a:srgbClr val="2C3034"/>
              </a:solidFill>
              <a:latin typeface="Times New Roman" panose="02020603050405020304"/>
            </a:endParaRPr>
          </a:p>
        </p:txBody>
      </p:sp>
      <p:sp>
        <p:nvSpPr>
          <p:cNvPr id="27" name="TextBox 26"/>
          <p:cNvSpPr txBox="1"/>
          <p:nvPr>
            <p:custDataLst>
              <p:tags r:id="rId9"/>
            </p:custDataLst>
          </p:nvPr>
        </p:nvSpPr>
        <p:spPr>
          <a:xfrm>
            <a:off x="6400800" y="5001895"/>
            <a:ext cx="5845175"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virtually experience … procedures</a:t>
            </a:r>
            <a:endParaRPr sz="2800" b="1" i="0">
              <a:solidFill>
                <a:srgbClr val="267A66"/>
              </a:solidFill>
              <a:latin typeface="Times New Roman" panose="02020603050405020304"/>
            </a:endParaRPr>
          </a:p>
        </p:txBody>
      </p:sp>
      <p:sp>
        <p:nvSpPr>
          <p:cNvPr id="28" name="TextBox 27"/>
          <p:cNvSpPr txBox="1"/>
          <p:nvPr>
            <p:custDataLst>
              <p:tags r:id="rId10"/>
            </p:custDataLst>
          </p:nvPr>
        </p:nvSpPr>
        <p:spPr>
          <a:xfrm>
            <a:off x="6355080" y="5050155"/>
            <a:ext cx="5560695" cy="538480"/>
          </a:xfrm>
          <a:prstGeom prst="rect">
            <a:avLst/>
          </a:prstGeom>
          <a:solidFill>
            <a:schemeClr val="bg2"/>
          </a:solidFill>
        </p:spPr>
        <p:txBody>
          <a:bodyPr wrap="square" lIns="0" tIns="0" rIns="0" bIns="0" anchor="t">
            <a:sp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虚拟体验工艺流程</a:t>
            </a:r>
            <a:endParaRPr sz="2800" b="1" i="0">
              <a:solidFill>
                <a:srgbClr val="2C3034"/>
              </a:solidFill>
              <a:latin typeface="Times New Roman" panose="02020603050405020304"/>
            </a:endParaRPr>
          </a:p>
        </p:txBody>
      </p:sp>
      <p:sp>
        <p:nvSpPr>
          <p:cNvPr id="29" name="TextBox 28"/>
          <p:cNvSpPr txBox="1"/>
          <p:nvPr>
            <p:custDataLst>
              <p:tags r:id="rId11"/>
            </p:custDataLst>
          </p:nvPr>
        </p:nvSpPr>
        <p:spPr>
          <a:xfrm>
            <a:off x="6400800" y="5715000"/>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267A66"/>
                </a:solidFill>
                <a:latin typeface="Times New Roman" panose="02020603050405020304"/>
              </a:rPr>
              <a:t>paper-making and paper-cutting</a:t>
            </a:r>
            <a:endParaRPr sz="2800" b="1" i="0">
              <a:solidFill>
                <a:srgbClr val="267A66"/>
              </a:solidFill>
              <a:latin typeface="Times New Roman" panose="02020603050405020304"/>
            </a:endParaRPr>
          </a:p>
        </p:txBody>
      </p:sp>
      <p:sp>
        <p:nvSpPr>
          <p:cNvPr id="30" name="TextBox 29"/>
          <p:cNvSpPr txBox="1"/>
          <p:nvPr>
            <p:custDataLst>
              <p:tags r:id="rId12"/>
            </p:custDataLst>
          </p:nvPr>
        </p:nvSpPr>
        <p:spPr>
          <a:xfrm>
            <a:off x="6355080" y="5802757"/>
            <a:ext cx="5029200" cy="538480"/>
          </a:xfrm>
          <a:prstGeom prst="rect">
            <a:avLst/>
          </a:prstGeom>
          <a:solidFill>
            <a:schemeClr val="accent4">
              <a:lumMod val="20000"/>
              <a:lumOff val="80000"/>
            </a:schemeClr>
          </a:solidFill>
        </p:spPr>
        <p:txBody>
          <a:bodyPr wrap="square" lIns="0" tIns="0" rIns="0" bIns="0" anchor="t">
            <a:spAutoFit/>
          </a:bodyPr>
          <a:lstStyle/>
          <a:p>
            <a:pPr algn="l">
              <a:lnSpc>
                <a:spcPct val="125000"/>
              </a:lnSpc>
              <a:spcBef>
                <a:spcPts val="0"/>
              </a:spcBef>
              <a:spcAft>
                <a:spcPts val="600"/>
              </a:spcAft>
            </a:pPr>
            <a:r>
              <a:rPr lang="en-US" sz="2800" b="1" i="0">
                <a:solidFill>
                  <a:srgbClr val="2C3034"/>
                </a:solidFill>
                <a:latin typeface="Times New Roman" panose="02020603050405020304"/>
              </a:rPr>
              <a:t>  </a:t>
            </a:r>
            <a:r>
              <a:rPr sz="2800" b="1" i="0">
                <a:solidFill>
                  <a:srgbClr val="2C3034"/>
                </a:solidFill>
                <a:latin typeface="Times New Roman" panose="02020603050405020304"/>
              </a:rPr>
              <a:t>造纸与剪纸</a:t>
            </a:r>
            <a:endParaRPr sz="28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
                                        </p:tgtEl>
                                        <p:attrNameLst>
                                          <p:attrName>style.visibility</p:attrName>
                                        </p:attrNameLst>
                                      </p:cBhvr>
                                      <p:to>
                                        <p:strVal val="visible"/>
                                      </p:to>
                                    </p:set>
                                    <p:anim calcmode="discrete" valueType="clr">
                                      <p:cBhvr override="childStyle">
                                        <p:cTn id="14"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
                                        </p:tgtEl>
                                        <p:attrNameLst>
                                          <p:attrName>fillcolor</p:attrName>
                                        </p:attrNameLst>
                                      </p:cBhvr>
                                      <p:tavLst>
                                        <p:tav tm="0">
                                          <p:val>
                                            <p:clrVal>
                                              <a:schemeClr val="accent2"/>
                                            </p:clrVal>
                                          </p:val>
                                        </p:tav>
                                        <p:tav tm="50000">
                                          <p:val>
                                            <p:clrVal>
                                              <a:schemeClr val="hlink"/>
                                            </p:clrVal>
                                          </p:val>
                                        </p:tav>
                                      </p:tavLst>
                                    </p:anim>
                                    <p:set>
                                      <p:cBhvr>
                                        <p:cTn id="16" dur="80"/>
                                        <p:tgtEl>
                                          <p:spTgt spid="1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4"/>
                                        </p:tgtEl>
                                        <p:attrNameLst>
                                          <p:attrName>style.visibility</p:attrName>
                                        </p:attrNameLst>
                                      </p:cBhvr>
                                      <p:to>
                                        <p:strVal val="visible"/>
                                      </p:to>
                                    </p:set>
                                    <p:anim calcmode="discrete" valueType="clr">
                                      <p:cBhvr override="childStyle">
                                        <p:cTn id="21"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4"/>
                                        </p:tgtEl>
                                        <p:attrNameLst>
                                          <p:attrName>fillcolor</p:attrName>
                                        </p:attrNameLst>
                                      </p:cBhvr>
                                      <p:tavLst>
                                        <p:tav tm="0">
                                          <p:val>
                                            <p:clrVal>
                                              <a:schemeClr val="accent2"/>
                                            </p:clrVal>
                                          </p:val>
                                        </p:tav>
                                        <p:tav tm="50000">
                                          <p:val>
                                            <p:clrVal>
                                              <a:schemeClr val="hlink"/>
                                            </p:clrVal>
                                          </p:val>
                                        </p:tav>
                                      </p:tavLst>
                                    </p:anim>
                                    <p:set>
                                      <p:cBhvr>
                                        <p:cTn id="23" dur="80"/>
                                        <p:tgtEl>
                                          <p:spTgt spid="14"/>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0" nodeType="clickEffect">
                                  <p:stCondLst>
                                    <p:cond delay="0"/>
                                  </p:stCondLst>
                                  <p:childTnLst>
                                    <p:anim calcmode="lin" valueType="num">
                                      <p:cBhvr additive="base">
                                        <p:cTn id="27" dur="500"/>
                                        <p:tgtEl>
                                          <p:spTgt spid="20"/>
                                        </p:tgtEl>
                                        <p:attrNameLst>
                                          <p:attrName>ppt_x</p:attrName>
                                        </p:attrNameLst>
                                      </p:cBhvr>
                                      <p:tavLst>
                                        <p:tav tm="0">
                                          <p:val>
                                            <p:strVal val="ppt_x"/>
                                          </p:val>
                                        </p:tav>
                                        <p:tav tm="100000">
                                          <p:val>
                                            <p:strVal val="ppt_x"/>
                                          </p:val>
                                        </p:tav>
                                      </p:tavLst>
                                    </p:anim>
                                    <p:anim calcmode="lin" valueType="num">
                                      <p:cBhvr additive="base">
                                        <p:cTn id="28" dur="500"/>
                                        <p:tgtEl>
                                          <p:spTgt spid="20"/>
                                        </p:tgtEl>
                                        <p:attrNameLst>
                                          <p:attrName>ppt_y</p:attrName>
                                        </p:attrNameLst>
                                      </p:cBhvr>
                                      <p:tavLst>
                                        <p:tav tm="0">
                                          <p:val>
                                            <p:strVal val="ppt_y"/>
                                          </p:val>
                                        </p:tav>
                                        <p:tav tm="100000">
                                          <p:val>
                                            <p:strVal val="1+ppt_h/2"/>
                                          </p:val>
                                        </p:tav>
                                      </p:tavLst>
                                    </p:anim>
                                    <p:set>
                                      <p:cBhvr>
                                        <p:cTn id="29" dur="1" fill="hold">
                                          <p:stCondLst>
                                            <p:cond delay="499"/>
                                          </p:stCondLst>
                                        </p:cTn>
                                        <p:tgtEl>
                                          <p:spTgt spid="2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0" nodeType="clickEffect">
                                  <p:stCondLst>
                                    <p:cond delay="0"/>
                                  </p:stCondLst>
                                  <p:childTnLst>
                                    <p:anim calcmode="lin" valueType="num">
                                      <p:cBhvr additive="base">
                                        <p:cTn id="33" dur="500"/>
                                        <p:tgtEl>
                                          <p:spTgt spid="22"/>
                                        </p:tgtEl>
                                        <p:attrNameLst>
                                          <p:attrName>ppt_x</p:attrName>
                                        </p:attrNameLst>
                                      </p:cBhvr>
                                      <p:tavLst>
                                        <p:tav tm="0">
                                          <p:val>
                                            <p:strVal val="ppt_x"/>
                                          </p:val>
                                        </p:tav>
                                        <p:tav tm="100000">
                                          <p:val>
                                            <p:strVal val="ppt_x"/>
                                          </p:val>
                                        </p:tav>
                                      </p:tavLst>
                                    </p:anim>
                                    <p:anim calcmode="lin" valueType="num">
                                      <p:cBhvr additive="base">
                                        <p:cTn id="34" dur="500"/>
                                        <p:tgtEl>
                                          <p:spTgt spid="22"/>
                                        </p:tgtEl>
                                        <p:attrNameLst>
                                          <p:attrName>ppt_y</p:attrName>
                                        </p:attrNameLst>
                                      </p:cBhvr>
                                      <p:tavLst>
                                        <p:tav tm="0">
                                          <p:val>
                                            <p:strVal val="ppt_y"/>
                                          </p:val>
                                        </p:tav>
                                        <p:tav tm="100000">
                                          <p:val>
                                            <p:strVal val="1+ppt_h/2"/>
                                          </p:val>
                                        </p:tav>
                                      </p:tavLst>
                                    </p:anim>
                                    <p:set>
                                      <p:cBhvr>
                                        <p:cTn id="35" dur="1" fill="hold">
                                          <p:stCondLst>
                                            <p:cond delay="499"/>
                                          </p:stCondLst>
                                        </p:cTn>
                                        <p:tgtEl>
                                          <p:spTgt spid="2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0" nodeType="clickEffect">
                                  <p:stCondLst>
                                    <p:cond delay="0"/>
                                  </p:stCondLst>
                                  <p:childTnLst>
                                    <p:anim calcmode="lin" valueType="num">
                                      <p:cBhvr additive="base">
                                        <p:cTn id="39" dur="500"/>
                                        <p:tgtEl>
                                          <p:spTgt spid="24"/>
                                        </p:tgtEl>
                                        <p:attrNameLst>
                                          <p:attrName>ppt_x</p:attrName>
                                        </p:attrNameLst>
                                      </p:cBhvr>
                                      <p:tavLst>
                                        <p:tav tm="0">
                                          <p:val>
                                            <p:strVal val="ppt_x"/>
                                          </p:val>
                                        </p:tav>
                                        <p:tav tm="100000">
                                          <p:val>
                                            <p:strVal val="ppt_x"/>
                                          </p:val>
                                        </p:tav>
                                      </p:tavLst>
                                    </p:anim>
                                    <p:anim calcmode="lin" valueType="num">
                                      <p:cBhvr additive="base">
                                        <p:cTn id="40" dur="500"/>
                                        <p:tgtEl>
                                          <p:spTgt spid="24"/>
                                        </p:tgtEl>
                                        <p:attrNameLst>
                                          <p:attrName>ppt_y</p:attrName>
                                        </p:attrNameLst>
                                      </p:cBhvr>
                                      <p:tavLst>
                                        <p:tav tm="0">
                                          <p:val>
                                            <p:strVal val="ppt_y"/>
                                          </p:val>
                                        </p:tav>
                                        <p:tav tm="100000">
                                          <p:val>
                                            <p:strVal val="1+ppt_h/2"/>
                                          </p:val>
                                        </p:tav>
                                      </p:tavLst>
                                    </p:anim>
                                    <p:set>
                                      <p:cBhvr>
                                        <p:cTn id="41" dur="1" fill="hold">
                                          <p:stCondLst>
                                            <p:cond delay="499"/>
                                          </p:stCondLst>
                                        </p:cTn>
                                        <p:tgtEl>
                                          <p:spTgt spid="24"/>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grpId="0" nodeType="clickEffect">
                                  <p:stCondLst>
                                    <p:cond delay="0"/>
                                  </p:stCondLst>
                                  <p:childTnLst>
                                    <p:anim calcmode="lin" valueType="num">
                                      <p:cBhvr additive="base">
                                        <p:cTn id="45" dur="500"/>
                                        <p:tgtEl>
                                          <p:spTgt spid="26"/>
                                        </p:tgtEl>
                                        <p:attrNameLst>
                                          <p:attrName>ppt_x</p:attrName>
                                        </p:attrNameLst>
                                      </p:cBhvr>
                                      <p:tavLst>
                                        <p:tav tm="0">
                                          <p:val>
                                            <p:strVal val="ppt_x"/>
                                          </p:val>
                                        </p:tav>
                                        <p:tav tm="100000">
                                          <p:val>
                                            <p:strVal val="ppt_x"/>
                                          </p:val>
                                        </p:tav>
                                      </p:tavLst>
                                    </p:anim>
                                    <p:anim calcmode="lin" valueType="num">
                                      <p:cBhvr additive="base">
                                        <p:cTn id="46" dur="500"/>
                                        <p:tgtEl>
                                          <p:spTgt spid="26"/>
                                        </p:tgtEl>
                                        <p:attrNameLst>
                                          <p:attrName>ppt_y</p:attrName>
                                        </p:attrNameLst>
                                      </p:cBhvr>
                                      <p:tavLst>
                                        <p:tav tm="0">
                                          <p:val>
                                            <p:strVal val="ppt_y"/>
                                          </p:val>
                                        </p:tav>
                                        <p:tav tm="100000">
                                          <p:val>
                                            <p:strVal val="1+ppt_h/2"/>
                                          </p:val>
                                        </p:tav>
                                      </p:tavLst>
                                    </p:anim>
                                    <p:set>
                                      <p:cBhvr>
                                        <p:cTn id="47" dur="1" fill="hold">
                                          <p:stCondLst>
                                            <p:cond delay="499"/>
                                          </p:stCondLst>
                                        </p:cTn>
                                        <p:tgtEl>
                                          <p:spTgt spid="2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xit" presetSubtype="4" fill="hold" grpId="0" nodeType="clickEffect">
                                  <p:stCondLst>
                                    <p:cond delay="0"/>
                                  </p:stCondLst>
                                  <p:childTnLst>
                                    <p:anim calcmode="lin" valueType="num">
                                      <p:cBhvr additive="base">
                                        <p:cTn id="51" dur="500"/>
                                        <p:tgtEl>
                                          <p:spTgt spid="28"/>
                                        </p:tgtEl>
                                        <p:attrNameLst>
                                          <p:attrName>ppt_x</p:attrName>
                                        </p:attrNameLst>
                                      </p:cBhvr>
                                      <p:tavLst>
                                        <p:tav tm="0">
                                          <p:val>
                                            <p:strVal val="ppt_x"/>
                                          </p:val>
                                        </p:tav>
                                        <p:tav tm="100000">
                                          <p:val>
                                            <p:strVal val="ppt_x"/>
                                          </p:val>
                                        </p:tav>
                                      </p:tavLst>
                                    </p:anim>
                                    <p:anim calcmode="lin" valueType="num">
                                      <p:cBhvr additive="base">
                                        <p:cTn id="52" dur="500"/>
                                        <p:tgtEl>
                                          <p:spTgt spid="28"/>
                                        </p:tgtEl>
                                        <p:attrNameLst>
                                          <p:attrName>ppt_y</p:attrName>
                                        </p:attrNameLst>
                                      </p:cBhvr>
                                      <p:tavLst>
                                        <p:tav tm="0">
                                          <p:val>
                                            <p:strVal val="ppt_y"/>
                                          </p:val>
                                        </p:tav>
                                        <p:tav tm="100000">
                                          <p:val>
                                            <p:strVal val="1+ppt_h/2"/>
                                          </p:val>
                                        </p:tav>
                                      </p:tavLst>
                                    </p:anim>
                                    <p:set>
                                      <p:cBhvr>
                                        <p:cTn id="53" dur="1" fill="hold">
                                          <p:stCondLst>
                                            <p:cond delay="499"/>
                                          </p:stCondLst>
                                        </p:cTn>
                                        <p:tgtEl>
                                          <p:spTgt spid="28"/>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xit" presetSubtype="4" fill="hold" grpId="0" nodeType="clickEffect">
                                  <p:stCondLst>
                                    <p:cond delay="0"/>
                                  </p:stCondLst>
                                  <p:childTnLst>
                                    <p:anim calcmode="lin" valueType="num">
                                      <p:cBhvr additive="base">
                                        <p:cTn id="57" dur="500"/>
                                        <p:tgtEl>
                                          <p:spTgt spid="30"/>
                                        </p:tgtEl>
                                        <p:attrNameLst>
                                          <p:attrName>ppt_x</p:attrName>
                                        </p:attrNameLst>
                                      </p:cBhvr>
                                      <p:tavLst>
                                        <p:tav tm="0">
                                          <p:val>
                                            <p:strVal val="ppt_x"/>
                                          </p:val>
                                        </p:tav>
                                        <p:tav tm="100000">
                                          <p:val>
                                            <p:strVal val="ppt_x"/>
                                          </p:val>
                                        </p:tav>
                                      </p:tavLst>
                                    </p:anim>
                                    <p:anim calcmode="lin" valueType="num">
                                      <p:cBhvr additive="base">
                                        <p:cTn id="58" dur="500"/>
                                        <p:tgtEl>
                                          <p:spTgt spid="30"/>
                                        </p:tgtEl>
                                        <p:attrNameLst>
                                          <p:attrName>ppt_y</p:attrName>
                                        </p:attrNameLst>
                                      </p:cBhvr>
                                      <p:tavLst>
                                        <p:tav tm="0">
                                          <p:val>
                                            <p:strVal val="ppt_y"/>
                                          </p:val>
                                        </p:tav>
                                        <p:tav tm="100000">
                                          <p:val>
                                            <p:strVal val="1+ppt_h/2"/>
                                          </p:val>
                                        </p:tav>
                                      </p:tavLst>
                                    </p:anim>
                                    <p:set>
                                      <p:cBhvr>
                                        <p:cTn id="59"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14" grpId="0"/>
      <p:bldP spid="14" grpId="1"/>
      <p:bldP spid="22" grpId="0" bldLvl="0" animBg="1"/>
      <p:bldP spid="22" grpId="1" animBg="1"/>
      <p:bldP spid="24" grpId="0" bldLvl="0" animBg="1"/>
      <p:bldP spid="24" grpId="1" animBg="1"/>
      <p:bldP spid="26" grpId="0" animBg="1"/>
      <p:bldP spid="26" grpId="1" animBg="1"/>
      <p:bldP spid="28" grpId="0" bldLvl="0" animBg="1"/>
      <p:bldP spid="28" grpId="1" animBg="1"/>
      <p:bldP spid="20" grpId="0" bldLvl="0" animBg="1"/>
      <p:bldP spid="20" grpId="1" animBg="1"/>
      <p:bldP spid="30" grpId="0" animBg="1"/>
      <p:bldP spid="3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语料库 · 下</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Lexicon Ⅱ</a:t>
            </a:r>
            <a:endParaRPr sz="1400" b="0" i="1">
              <a:solidFill>
                <a:srgbClr val="F5E1D2"/>
              </a:solidFill>
              <a:latin typeface="Times New Roman" panose="02020603050405020304"/>
            </a:endParaRPr>
          </a:p>
        </p:txBody>
      </p:sp>
      <p:sp>
        <p:nvSpPr>
          <p:cNvPr id="7" name="Rectangle 6"/>
          <p:cNvSpPr/>
          <p:nvPr/>
        </p:nvSpPr>
        <p:spPr>
          <a:xfrm>
            <a:off x="640080" y="1371600"/>
            <a:ext cx="5394960" cy="475488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640080" y="1371600"/>
            <a:ext cx="5394960" cy="56692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8680" y="1385824"/>
            <a:ext cx="502920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FFFFFF"/>
                </a:solidFill>
                <a:latin typeface="Times New Roman" panose="02020603050405020304"/>
              </a:rPr>
              <a:t>3️ 体会 · 感悟（传承与焕新）</a:t>
            </a:r>
            <a:endParaRPr sz="2800" b="1" i="0">
              <a:solidFill>
                <a:srgbClr val="FFFFFF"/>
              </a:solidFill>
              <a:latin typeface="Times New Roman" panose="02020603050405020304"/>
            </a:endParaRPr>
          </a:p>
        </p:txBody>
      </p:sp>
      <p:sp>
        <p:nvSpPr>
          <p:cNvPr id="10" name="TextBox 9"/>
          <p:cNvSpPr txBox="1"/>
          <p:nvPr/>
        </p:nvSpPr>
        <p:spPr>
          <a:xfrm>
            <a:off x="868680" y="2034540"/>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A06E1E"/>
                </a:solidFill>
                <a:latin typeface="Times New Roman" panose="02020603050405020304"/>
              </a:rPr>
              <a:t>revitalize fading cultural heritage</a:t>
            </a:r>
            <a:endParaRPr sz="2400" b="1" i="0">
              <a:solidFill>
                <a:srgbClr val="A06E1E"/>
              </a:solidFill>
              <a:latin typeface="Times New Roman" panose="02020603050405020304"/>
            </a:endParaRPr>
          </a:p>
        </p:txBody>
      </p:sp>
      <p:sp>
        <p:nvSpPr>
          <p:cNvPr id="11" name="TextBox 10"/>
          <p:cNvSpPr txBox="1"/>
          <p:nvPr/>
        </p:nvSpPr>
        <p:spPr>
          <a:xfrm>
            <a:off x="868680" y="2496312"/>
            <a:ext cx="5029200" cy="422910"/>
          </a:xfrm>
          <a:prstGeom prst="rect">
            <a:avLst/>
          </a:prstGeom>
          <a:noFill/>
        </p:spPr>
        <p:txBody>
          <a:bodyPr wrap="square" lIns="0" tIns="0" rIns="0" bIns="0" anchor="t">
            <a:spAutoFit/>
          </a:bodyPr>
          <a:lstStyle/>
          <a:p>
            <a:pPr algn="l">
              <a:lnSpc>
                <a:spcPct val="125000"/>
              </a:lnSpc>
              <a:spcBef>
                <a:spcPts val="0"/>
              </a:spcBef>
              <a:spcAft>
                <a:spcPts val="600"/>
              </a:spcAft>
            </a:pPr>
            <a:r>
              <a:rPr sz="2200" b="1" i="0">
                <a:solidFill>
                  <a:srgbClr val="2C3034"/>
                </a:solidFill>
                <a:latin typeface="Times New Roman" panose="02020603050405020304"/>
              </a:rPr>
              <a:t>让濒危文化遗产焕发生机</a:t>
            </a:r>
            <a:endParaRPr sz="2200" b="1" i="0">
              <a:solidFill>
                <a:srgbClr val="2C3034"/>
              </a:solidFill>
              <a:latin typeface="Times New Roman" panose="02020603050405020304"/>
            </a:endParaRPr>
          </a:p>
        </p:txBody>
      </p:sp>
      <p:sp>
        <p:nvSpPr>
          <p:cNvPr id="12" name="TextBox 11"/>
          <p:cNvSpPr txBox="1"/>
          <p:nvPr/>
        </p:nvSpPr>
        <p:spPr>
          <a:xfrm>
            <a:off x="868680" y="2971800"/>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A06E1E"/>
                </a:solidFill>
                <a:latin typeface="Times New Roman" panose="02020603050405020304"/>
              </a:rPr>
              <a:t>help youth inherit traditional culture</a:t>
            </a:r>
            <a:endParaRPr sz="2400" b="1" i="0">
              <a:solidFill>
                <a:srgbClr val="A06E1E"/>
              </a:solidFill>
              <a:latin typeface="Times New Roman" panose="02020603050405020304"/>
            </a:endParaRPr>
          </a:p>
        </p:txBody>
      </p:sp>
      <p:sp>
        <p:nvSpPr>
          <p:cNvPr id="13" name="TextBox 12"/>
          <p:cNvSpPr txBox="1"/>
          <p:nvPr/>
        </p:nvSpPr>
        <p:spPr>
          <a:xfrm>
            <a:off x="868680" y="3476752"/>
            <a:ext cx="5029200" cy="422910"/>
          </a:xfrm>
          <a:prstGeom prst="rect">
            <a:avLst/>
          </a:prstGeom>
          <a:noFill/>
        </p:spPr>
        <p:txBody>
          <a:bodyPr wrap="square" lIns="0" tIns="0" rIns="0" bIns="0" anchor="t">
            <a:spAutoFit/>
          </a:bodyPr>
          <a:lstStyle/>
          <a:p>
            <a:pPr algn="l">
              <a:lnSpc>
                <a:spcPct val="125000"/>
              </a:lnSpc>
              <a:spcBef>
                <a:spcPts val="0"/>
              </a:spcBef>
              <a:spcAft>
                <a:spcPts val="600"/>
              </a:spcAft>
            </a:pPr>
            <a:r>
              <a:rPr sz="2200" b="1" i="0">
                <a:solidFill>
                  <a:srgbClr val="2C3034"/>
                </a:solidFill>
                <a:latin typeface="Times New Roman" panose="02020603050405020304"/>
              </a:rPr>
              <a:t>助力青年传承传统文化</a:t>
            </a:r>
            <a:endParaRPr sz="2200" b="1" i="0">
              <a:solidFill>
                <a:srgbClr val="2C3034"/>
              </a:solidFill>
              <a:latin typeface="Times New Roman" panose="02020603050405020304"/>
            </a:endParaRPr>
          </a:p>
        </p:txBody>
      </p:sp>
      <p:sp>
        <p:nvSpPr>
          <p:cNvPr id="16" name="TextBox 15"/>
          <p:cNvSpPr txBox="1"/>
          <p:nvPr/>
        </p:nvSpPr>
        <p:spPr>
          <a:xfrm>
            <a:off x="868680" y="4147820"/>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A06E1E"/>
                </a:solidFill>
                <a:latin typeface="Times New Roman" panose="02020603050405020304"/>
              </a:rPr>
              <a:t>complement each other</a:t>
            </a:r>
            <a:endParaRPr sz="2800" b="1" i="0">
              <a:solidFill>
                <a:srgbClr val="A06E1E"/>
              </a:solidFill>
              <a:latin typeface="Times New Roman" panose="02020603050405020304"/>
            </a:endParaRPr>
          </a:p>
        </p:txBody>
      </p:sp>
      <p:sp>
        <p:nvSpPr>
          <p:cNvPr id="17" name="TextBox 16"/>
          <p:cNvSpPr txBox="1"/>
          <p:nvPr/>
        </p:nvSpPr>
        <p:spPr>
          <a:xfrm>
            <a:off x="868680" y="4742942"/>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2C3034"/>
                </a:solidFill>
                <a:latin typeface="Times New Roman" panose="02020603050405020304"/>
              </a:rPr>
              <a:t>传统与创新相辅相成</a:t>
            </a:r>
            <a:endParaRPr sz="2400" b="1" i="0">
              <a:solidFill>
                <a:srgbClr val="2C3034"/>
              </a:solidFill>
              <a:latin typeface="Times New Roman" panose="02020603050405020304"/>
            </a:endParaRPr>
          </a:p>
        </p:txBody>
      </p:sp>
      <p:sp>
        <p:nvSpPr>
          <p:cNvPr id="18" name="TextBox 17"/>
          <p:cNvSpPr txBox="1"/>
          <p:nvPr/>
        </p:nvSpPr>
        <p:spPr>
          <a:xfrm>
            <a:off x="843915" y="5289550"/>
            <a:ext cx="5556885"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A06E1E"/>
                </a:solidFill>
                <a:latin typeface="Times New Roman" panose="02020603050405020304"/>
              </a:rPr>
              <a:t>bilingual guidance / visitor-friendly</a:t>
            </a:r>
            <a:endParaRPr sz="2800" b="1" i="0">
              <a:solidFill>
                <a:srgbClr val="A06E1E"/>
              </a:solidFill>
              <a:latin typeface="Times New Roman" panose="02020603050405020304"/>
            </a:endParaRPr>
          </a:p>
        </p:txBody>
      </p:sp>
      <p:sp>
        <p:nvSpPr>
          <p:cNvPr id="19" name="TextBox 18"/>
          <p:cNvSpPr txBox="1"/>
          <p:nvPr/>
        </p:nvSpPr>
        <p:spPr>
          <a:xfrm>
            <a:off x="868680" y="5788152"/>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2C3034"/>
                </a:solidFill>
                <a:latin typeface="Times New Roman" panose="02020603050405020304"/>
              </a:rPr>
              <a:t>双语导览 / 对游客友好</a:t>
            </a:r>
            <a:endParaRPr sz="2400" b="1" i="0">
              <a:solidFill>
                <a:srgbClr val="2C3034"/>
              </a:solidFill>
              <a:latin typeface="Times New Roman" panose="02020603050405020304"/>
            </a:endParaRPr>
          </a:p>
        </p:txBody>
      </p:sp>
      <p:sp>
        <p:nvSpPr>
          <p:cNvPr id="20" name="Rectangle 19"/>
          <p:cNvSpPr/>
          <p:nvPr/>
        </p:nvSpPr>
        <p:spPr>
          <a:xfrm>
            <a:off x="6172200" y="1371600"/>
            <a:ext cx="5394960" cy="475488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172200" y="1371600"/>
            <a:ext cx="5394960" cy="566928"/>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400800" y="1385824"/>
            <a:ext cx="5029200" cy="538480"/>
          </a:xfrm>
          <a:prstGeom prst="rect">
            <a:avLst/>
          </a:prstGeom>
          <a:noFill/>
        </p:spPr>
        <p:txBody>
          <a:bodyPr wrap="square" lIns="0" tIns="0" rIns="0" bIns="0" anchor="ctr">
            <a:spAutoFit/>
          </a:bodyPr>
          <a:lstStyle/>
          <a:p>
            <a:pPr algn="l">
              <a:lnSpc>
                <a:spcPct val="125000"/>
              </a:lnSpc>
              <a:spcBef>
                <a:spcPts val="0"/>
              </a:spcBef>
              <a:spcAft>
                <a:spcPts val="600"/>
              </a:spcAft>
            </a:pPr>
            <a:r>
              <a:rPr sz="2800" b="1" i="0">
                <a:solidFill>
                  <a:srgbClr val="FFFFFF"/>
                </a:solidFill>
                <a:latin typeface="Times New Roman" panose="02020603050405020304"/>
              </a:rPr>
              <a:t>4️ 结尾邀约（实地参观）</a:t>
            </a:r>
            <a:endParaRPr sz="2800" b="1" i="0">
              <a:solidFill>
                <a:srgbClr val="FFFFFF"/>
              </a:solidFill>
              <a:latin typeface="Times New Roman" panose="02020603050405020304"/>
            </a:endParaRPr>
          </a:p>
        </p:txBody>
      </p:sp>
      <p:sp>
        <p:nvSpPr>
          <p:cNvPr id="23" name="TextBox 22"/>
          <p:cNvSpPr txBox="1"/>
          <p:nvPr/>
        </p:nvSpPr>
        <p:spPr>
          <a:xfrm>
            <a:off x="6400800" y="2067560"/>
            <a:ext cx="5029200"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innovative exhibition</a:t>
            </a:r>
            <a:endParaRPr sz="2800" b="1" i="0">
              <a:solidFill>
                <a:srgbClr val="B03026"/>
              </a:solidFill>
              <a:latin typeface="Times New Roman" panose="02020603050405020304"/>
            </a:endParaRPr>
          </a:p>
        </p:txBody>
      </p:sp>
      <p:sp>
        <p:nvSpPr>
          <p:cNvPr id="24" name="TextBox 23"/>
          <p:cNvSpPr txBox="1"/>
          <p:nvPr/>
        </p:nvSpPr>
        <p:spPr>
          <a:xfrm>
            <a:off x="6400800" y="2598293"/>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2C3034"/>
                </a:solidFill>
                <a:latin typeface="Times New Roman" panose="02020603050405020304"/>
              </a:rPr>
              <a:t>创新的展区</a:t>
            </a:r>
            <a:endParaRPr sz="2400" b="1" i="0">
              <a:solidFill>
                <a:srgbClr val="2C3034"/>
              </a:solidFill>
              <a:latin typeface="Times New Roman" panose="02020603050405020304"/>
            </a:endParaRPr>
          </a:p>
        </p:txBody>
      </p:sp>
      <p:sp>
        <p:nvSpPr>
          <p:cNvPr id="25" name="TextBox 24"/>
          <p:cNvSpPr txBox="1"/>
          <p:nvPr/>
        </p:nvSpPr>
        <p:spPr>
          <a:xfrm>
            <a:off x="6400800" y="3108960"/>
            <a:ext cx="5556885"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worthy of every minute of your visit</a:t>
            </a:r>
            <a:endParaRPr sz="2800" b="1" i="0">
              <a:solidFill>
                <a:srgbClr val="B03026"/>
              </a:solidFill>
              <a:latin typeface="Times New Roman" panose="02020603050405020304"/>
            </a:endParaRPr>
          </a:p>
        </p:txBody>
      </p:sp>
      <p:sp>
        <p:nvSpPr>
          <p:cNvPr id="26" name="TextBox 25"/>
          <p:cNvSpPr txBox="1"/>
          <p:nvPr/>
        </p:nvSpPr>
        <p:spPr>
          <a:xfrm>
            <a:off x="6400800" y="3586988"/>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2C3034"/>
                </a:solidFill>
                <a:latin typeface="Times New Roman" panose="02020603050405020304"/>
              </a:rPr>
              <a:t>值得你花每一分钟</a:t>
            </a:r>
            <a:endParaRPr sz="2400" b="1" i="0">
              <a:solidFill>
                <a:srgbClr val="2C3034"/>
              </a:solidFill>
              <a:latin typeface="Times New Roman" panose="02020603050405020304"/>
            </a:endParaRPr>
          </a:p>
        </p:txBody>
      </p:sp>
      <p:sp>
        <p:nvSpPr>
          <p:cNvPr id="27" name="TextBox 26"/>
          <p:cNvSpPr txBox="1"/>
          <p:nvPr/>
        </p:nvSpPr>
        <p:spPr>
          <a:xfrm>
            <a:off x="6400800" y="4069080"/>
            <a:ext cx="5394325"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if you have a chance to visit China</a:t>
            </a:r>
            <a:endParaRPr sz="2800" b="1" i="0">
              <a:solidFill>
                <a:srgbClr val="B03026"/>
              </a:solidFill>
              <a:latin typeface="Times New Roman" panose="02020603050405020304"/>
            </a:endParaRPr>
          </a:p>
        </p:txBody>
      </p:sp>
      <p:sp>
        <p:nvSpPr>
          <p:cNvPr id="28" name="TextBox 27"/>
          <p:cNvSpPr txBox="1"/>
          <p:nvPr/>
        </p:nvSpPr>
        <p:spPr>
          <a:xfrm>
            <a:off x="6400800" y="4575683"/>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0" i="0">
                <a:solidFill>
                  <a:srgbClr val="2C3034"/>
                </a:solidFill>
                <a:latin typeface="Times New Roman" panose="02020603050405020304"/>
              </a:rPr>
              <a:t>若你有机会来中国</a:t>
            </a:r>
            <a:endParaRPr sz="2400" b="0" i="0">
              <a:solidFill>
                <a:srgbClr val="2C3034"/>
              </a:solidFill>
              <a:latin typeface="Times New Roman" panose="02020603050405020304"/>
            </a:endParaRPr>
          </a:p>
        </p:txBody>
      </p:sp>
      <p:sp>
        <p:nvSpPr>
          <p:cNvPr id="29" name="TextBox 28"/>
          <p:cNvSpPr txBox="1"/>
          <p:nvPr/>
        </p:nvSpPr>
        <p:spPr>
          <a:xfrm>
            <a:off x="6400800" y="5204460"/>
            <a:ext cx="5556885" cy="538480"/>
          </a:xfrm>
          <a:prstGeom prst="rect">
            <a:avLst/>
          </a:prstGeom>
          <a:noFill/>
        </p:spPr>
        <p:txBody>
          <a:bodyPr wrap="square" lIns="0" tIns="0" rIns="0" bIns="0" anchor="t">
            <a:spAutoFit/>
          </a:bodyPr>
          <a:lstStyle/>
          <a:p>
            <a:pPr algn="l">
              <a:lnSpc>
                <a:spcPct val="125000"/>
              </a:lnSpc>
              <a:spcBef>
                <a:spcPts val="0"/>
              </a:spcBef>
              <a:spcAft>
                <a:spcPts val="600"/>
              </a:spcAft>
            </a:pPr>
            <a:r>
              <a:rPr sz="2800" b="1" i="0">
                <a:solidFill>
                  <a:srgbClr val="B03026"/>
                </a:solidFill>
                <a:latin typeface="Times New Roman" panose="02020603050405020304"/>
              </a:rPr>
              <a:t>a rare window into Chinese heritage</a:t>
            </a:r>
            <a:endParaRPr sz="2800" b="1" i="0">
              <a:solidFill>
                <a:srgbClr val="B03026"/>
              </a:solidFill>
              <a:latin typeface="Times New Roman" panose="02020603050405020304"/>
            </a:endParaRPr>
          </a:p>
        </p:txBody>
      </p:sp>
      <p:sp>
        <p:nvSpPr>
          <p:cNvPr id="30" name="TextBox 29"/>
          <p:cNvSpPr txBox="1"/>
          <p:nvPr/>
        </p:nvSpPr>
        <p:spPr>
          <a:xfrm>
            <a:off x="6400800" y="5742178"/>
            <a:ext cx="5029200" cy="461645"/>
          </a:xfrm>
          <a:prstGeom prst="rect">
            <a:avLst/>
          </a:prstGeom>
          <a:noFill/>
        </p:spPr>
        <p:txBody>
          <a:bodyPr wrap="square" lIns="0" tIns="0" rIns="0" bIns="0" anchor="t">
            <a:spAutoFit/>
          </a:bodyPr>
          <a:lstStyle/>
          <a:p>
            <a:pPr algn="l">
              <a:lnSpc>
                <a:spcPct val="125000"/>
              </a:lnSpc>
              <a:spcBef>
                <a:spcPts val="0"/>
              </a:spcBef>
              <a:spcAft>
                <a:spcPts val="600"/>
              </a:spcAft>
            </a:pPr>
            <a:r>
              <a:rPr sz="2400" b="1" i="0">
                <a:solidFill>
                  <a:srgbClr val="2C3034"/>
                </a:solidFill>
                <a:latin typeface="Times New Roman" panose="02020603050405020304"/>
              </a:rPr>
              <a:t>了解中国文化的窗口</a:t>
            </a:r>
            <a:endParaRPr sz="24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p:tgtEl>
                                          <p:spTgt spid="25"/>
                                        </p:tgtEl>
                                        <p:attrNameLst>
                                          <p:attrName>ppt_y</p:attrName>
                                        </p:attrNameLst>
                                      </p:cBhvr>
                                      <p:tavLst>
                                        <p:tav tm="0">
                                          <p:val>
                                            <p:strVal val="#ppt_y+#ppt_h*1.125000"/>
                                          </p:val>
                                        </p:tav>
                                        <p:tav tm="100000">
                                          <p:val>
                                            <p:strVal val="#ppt_y"/>
                                          </p:val>
                                        </p:tav>
                                      </p:tavLst>
                                    </p:anim>
                                    <p:animEffect transition="in" filter="wipe(up)">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p:tgtEl>
                                          <p:spTgt spid="27"/>
                                        </p:tgtEl>
                                        <p:attrNameLst>
                                          <p:attrName>ppt_y</p:attrName>
                                        </p:attrNameLst>
                                      </p:cBhvr>
                                      <p:tavLst>
                                        <p:tav tm="0">
                                          <p:val>
                                            <p:strVal val="#ppt_y+#ppt_h*1.125000"/>
                                          </p:val>
                                        </p:tav>
                                        <p:tav tm="100000">
                                          <p:val>
                                            <p:strVal val="#ppt_y"/>
                                          </p:val>
                                        </p:tav>
                                      </p:tavLst>
                                    </p:anim>
                                    <p:animEffect transition="in" filter="wipe(up)">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p:tgtEl>
                                          <p:spTgt spid="29"/>
                                        </p:tgtEl>
                                        <p:attrNameLst>
                                          <p:attrName>ppt_y</p:attrName>
                                        </p:attrNameLst>
                                      </p:cBhvr>
                                      <p:tavLst>
                                        <p:tav tm="0">
                                          <p:val>
                                            <p:strVal val="#ppt_y+#ppt_h*1.125000"/>
                                          </p:val>
                                        </p:tav>
                                        <p:tav tm="100000">
                                          <p:val>
                                            <p:strVal val="#ppt_y"/>
                                          </p:val>
                                        </p:tav>
                                      </p:tavLst>
                                    </p:anim>
                                    <p:animEffect transition="in" filter="wipe(up)">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16" grpId="0"/>
      <p:bldP spid="16" grpId="1"/>
      <p:bldP spid="18" grpId="0"/>
      <p:bldP spid="18" grpId="1"/>
      <p:bldP spid="23" grpId="0"/>
      <p:bldP spid="23" grpId="1"/>
      <p:bldP spid="25" grpId="0"/>
      <p:bldP spid="25" grpId="1"/>
      <p:bldP spid="27" grpId="0"/>
      <p:bldP spid="27" grpId="1"/>
      <p:bldP spid="29" grpId="0"/>
      <p:bldP spid="2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FFC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高级句式支架</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Sentence Scaffolds</a:t>
            </a:r>
            <a:endParaRPr sz="1400" b="0" i="1">
              <a:solidFill>
                <a:srgbClr val="F5E1D2"/>
              </a:solidFill>
              <a:latin typeface="Times New Roman" panose="02020603050405020304"/>
            </a:endParaRPr>
          </a:p>
        </p:txBody>
      </p:sp>
      <p:sp>
        <p:nvSpPr>
          <p:cNvPr id="7" name="Rectangle 6"/>
          <p:cNvSpPr/>
          <p:nvPr/>
        </p:nvSpPr>
        <p:spPr>
          <a:xfrm>
            <a:off x="640080" y="1417320"/>
            <a:ext cx="146304" cy="841248"/>
          </a:xfrm>
          <a:prstGeom prst="rect">
            <a:avLst/>
          </a:prstGeom>
          <a:solidFill>
            <a:srgbClr val="B030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914400" y="1644206"/>
            <a:ext cx="3108960" cy="405765"/>
          </a:xfrm>
          <a:prstGeom prst="rect">
            <a:avLst/>
          </a:prstGeom>
          <a:noFill/>
        </p:spPr>
        <p:txBody>
          <a:bodyPr wrap="square" lIns="0" tIns="0" rIns="0" bIns="0" anchor="ctr">
            <a:spAutoFit/>
          </a:bodyPr>
          <a:lstStyle/>
          <a:p>
            <a:pPr algn="l">
              <a:lnSpc>
                <a:spcPct val="110000"/>
              </a:lnSpc>
              <a:spcBef>
                <a:spcPts val="0"/>
              </a:spcBef>
              <a:spcAft>
                <a:spcPts val="600"/>
              </a:spcAft>
            </a:pPr>
            <a:r>
              <a:rPr sz="2400" b="1" i="0">
                <a:solidFill>
                  <a:srgbClr val="B03026"/>
                </a:solidFill>
                <a:latin typeface="Times New Roman" panose="02020603050405020304"/>
              </a:rPr>
              <a:t>① 分词完成式状语</a:t>
            </a:r>
            <a:endParaRPr sz="2400" b="1" i="0">
              <a:solidFill>
                <a:srgbClr val="B03026"/>
              </a:solidFill>
              <a:latin typeface="Times New Roman" panose="02020603050405020304"/>
            </a:endParaRPr>
          </a:p>
        </p:txBody>
      </p:sp>
      <p:sp>
        <p:nvSpPr>
          <p:cNvPr id="9" name="TextBox 8"/>
          <p:cNvSpPr txBox="1"/>
          <p:nvPr/>
        </p:nvSpPr>
        <p:spPr>
          <a:xfrm>
            <a:off x="4114800" y="1441323"/>
            <a:ext cx="475488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1">
                <a:solidFill>
                  <a:srgbClr val="FF0000"/>
                </a:solidFill>
                <a:latin typeface="Times New Roman" panose="02020603050405020304"/>
              </a:rPr>
              <a:t>Having visited …, I'm thrilled to share …</a:t>
            </a:r>
            <a:endParaRPr sz="2400" b="1" i="1">
              <a:solidFill>
                <a:srgbClr val="FF0000"/>
              </a:solidFill>
              <a:latin typeface="Times New Roman" panose="02020603050405020304"/>
            </a:endParaRPr>
          </a:p>
        </p:txBody>
      </p:sp>
      <p:sp>
        <p:nvSpPr>
          <p:cNvPr id="10" name="TextBox 9"/>
          <p:cNvSpPr txBox="1"/>
          <p:nvPr/>
        </p:nvSpPr>
        <p:spPr>
          <a:xfrm>
            <a:off x="9052560" y="1458151"/>
            <a:ext cx="2651760" cy="777875"/>
          </a:xfrm>
          <a:prstGeom prst="rect">
            <a:avLst/>
          </a:prstGeom>
          <a:noFill/>
        </p:spPr>
        <p:txBody>
          <a:bodyPr wrap="square" lIns="0" tIns="0" rIns="0" bIns="0" anchor="ctr">
            <a:spAutoFit/>
          </a:bodyPr>
          <a:lstStyle/>
          <a:p>
            <a:pPr algn="l">
              <a:lnSpc>
                <a:spcPct val="115000"/>
              </a:lnSpc>
              <a:spcBef>
                <a:spcPts val="0"/>
              </a:spcBef>
              <a:spcAft>
                <a:spcPts val="600"/>
              </a:spcAft>
            </a:pPr>
            <a:r>
              <a:rPr sz="2200" b="1" i="0">
                <a:solidFill>
                  <a:srgbClr val="5A5A5A"/>
                </a:solidFill>
                <a:latin typeface="Times New Roman" panose="02020603050405020304"/>
              </a:rPr>
              <a:t>参观过展区后，我激动地分享亮点</a:t>
            </a:r>
            <a:endParaRPr sz="2200" b="1" i="0">
              <a:solidFill>
                <a:srgbClr val="5A5A5A"/>
              </a:solidFill>
              <a:latin typeface="Times New Roman" panose="02020603050405020304"/>
            </a:endParaRPr>
          </a:p>
        </p:txBody>
      </p:sp>
      <p:sp>
        <p:nvSpPr>
          <p:cNvPr id="11" name="Rectangle 10"/>
          <p:cNvSpPr/>
          <p:nvPr/>
        </p:nvSpPr>
        <p:spPr>
          <a:xfrm>
            <a:off x="640080" y="2350008"/>
            <a:ext cx="146304" cy="841248"/>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4400" y="2542921"/>
            <a:ext cx="3108960" cy="473710"/>
          </a:xfrm>
          <a:prstGeom prst="rect">
            <a:avLst/>
          </a:prstGeom>
          <a:noFill/>
        </p:spPr>
        <p:txBody>
          <a:bodyPr wrap="square" lIns="0" tIns="0" rIns="0" bIns="0" anchor="ctr">
            <a:spAutoFit/>
          </a:bodyPr>
          <a:lstStyle/>
          <a:p>
            <a:pPr algn="l">
              <a:lnSpc>
                <a:spcPct val="110000"/>
              </a:lnSpc>
              <a:spcBef>
                <a:spcPts val="0"/>
              </a:spcBef>
              <a:spcAft>
                <a:spcPts val="600"/>
              </a:spcAft>
            </a:pPr>
            <a:r>
              <a:rPr sz="2800" b="1" i="0">
                <a:solidFill>
                  <a:srgbClr val="267A66"/>
                </a:solidFill>
                <a:latin typeface="Times New Roman" panose="02020603050405020304"/>
              </a:rPr>
              <a:t>② With + 被动</a:t>
            </a:r>
            <a:endParaRPr sz="2800" b="1" i="0">
              <a:solidFill>
                <a:srgbClr val="267A66"/>
              </a:solidFill>
              <a:latin typeface="Times New Roman" panose="02020603050405020304"/>
            </a:endParaRPr>
          </a:p>
        </p:txBody>
      </p:sp>
      <p:sp>
        <p:nvSpPr>
          <p:cNvPr id="13" name="TextBox 12"/>
          <p:cNvSpPr txBox="1"/>
          <p:nvPr/>
        </p:nvSpPr>
        <p:spPr>
          <a:xfrm>
            <a:off x="4114800" y="2374011"/>
            <a:ext cx="475488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1">
                <a:solidFill>
                  <a:srgbClr val="FF0000"/>
                </a:solidFill>
                <a:latin typeface="Times New Roman" panose="02020603050405020304"/>
              </a:rPr>
              <a:t>With VR headsets, visitors are transported back …</a:t>
            </a:r>
            <a:endParaRPr sz="2400" b="1" i="1">
              <a:solidFill>
                <a:srgbClr val="FF0000"/>
              </a:solidFill>
              <a:latin typeface="Times New Roman" panose="02020603050405020304"/>
            </a:endParaRPr>
          </a:p>
        </p:txBody>
      </p:sp>
      <p:sp>
        <p:nvSpPr>
          <p:cNvPr id="14" name="TextBox 13"/>
          <p:cNvSpPr txBox="1"/>
          <p:nvPr/>
        </p:nvSpPr>
        <p:spPr>
          <a:xfrm>
            <a:off x="9052560" y="2390839"/>
            <a:ext cx="2651760" cy="777875"/>
          </a:xfrm>
          <a:prstGeom prst="rect">
            <a:avLst/>
          </a:prstGeom>
          <a:noFill/>
        </p:spPr>
        <p:txBody>
          <a:bodyPr wrap="square" lIns="0" tIns="0" rIns="0" bIns="0" anchor="ctr">
            <a:spAutoFit/>
          </a:bodyPr>
          <a:lstStyle/>
          <a:p>
            <a:pPr algn="l">
              <a:lnSpc>
                <a:spcPct val="115000"/>
              </a:lnSpc>
              <a:spcBef>
                <a:spcPts val="0"/>
              </a:spcBef>
              <a:spcAft>
                <a:spcPts val="600"/>
              </a:spcAft>
            </a:pPr>
            <a:r>
              <a:rPr sz="2200" b="1" i="0">
                <a:solidFill>
                  <a:srgbClr val="5A5A5A"/>
                </a:solidFill>
                <a:latin typeface="Times New Roman" panose="02020603050405020304"/>
              </a:rPr>
              <a:t>借助VR头显，仿佛被带回古代</a:t>
            </a:r>
            <a:endParaRPr sz="2200" b="1" i="0">
              <a:solidFill>
                <a:srgbClr val="5A5A5A"/>
              </a:solidFill>
              <a:latin typeface="Times New Roman" panose="02020603050405020304"/>
            </a:endParaRPr>
          </a:p>
        </p:txBody>
      </p:sp>
      <p:sp>
        <p:nvSpPr>
          <p:cNvPr id="15" name="Rectangle 14"/>
          <p:cNvSpPr/>
          <p:nvPr/>
        </p:nvSpPr>
        <p:spPr>
          <a:xfrm>
            <a:off x="640080" y="3282696"/>
            <a:ext cx="146304" cy="84124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4400" y="3306699"/>
            <a:ext cx="310896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0">
                <a:solidFill>
                  <a:srgbClr val="C9A24B"/>
                </a:solidFill>
                <a:latin typeface="Times New Roman" panose="02020603050405020304"/>
              </a:rPr>
              <a:t>③ Not only…but also 倒装</a:t>
            </a:r>
            <a:endParaRPr sz="2400" b="1" i="0">
              <a:solidFill>
                <a:srgbClr val="C9A24B"/>
              </a:solidFill>
              <a:latin typeface="Times New Roman" panose="02020603050405020304"/>
            </a:endParaRPr>
          </a:p>
        </p:txBody>
      </p:sp>
      <p:sp>
        <p:nvSpPr>
          <p:cNvPr id="17" name="TextBox 16"/>
          <p:cNvSpPr txBox="1"/>
          <p:nvPr/>
        </p:nvSpPr>
        <p:spPr>
          <a:xfrm>
            <a:off x="4114800" y="3306699"/>
            <a:ext cx="475488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1">
                <a:solidFill>
                  <a:srgbClr val="FF0000"/>
                </a:solidFill>
                <a:latin typeface="Times New Roman" panose="02020603050405020304"/>
              </a:rPr>
              <a:t>Not only does technology revitalize …, but it also …</a:t>
            </a:r>
            <a:endParaRPr sz="2400" b="1" i="1">
              <a:solidFill>
                <a:srgbClr val="FF0000"/>
              </a:solidFill>
              <a:latin typeface="Times New Roman" panose="02020603050405020304"/>
            </a:endParaRPr>
          </a:p>
        </p:txBody>
      </p:sp>
      <p:sp>
        <p:nvSpPr>
          <p:cNvPr id="18" name="TextBox 17"/>
          <p:cNvSpPr txBox="1"/>
          <p:nvPr/>
        </p:nvSpPr>
        <p:spPr>
          <a:xfrm>
            <a:off x="9052560" y="3323527"/>
            <a:ext cx="2651760" cy="777875"/>
          </a:xfrm>
          <a:prstGeom prst="rect">
            <a:avLst/>
          </a:prstGeom>
          <a:noFill/>
        </p:spPr>
        <p:txBody>
          <a:bodyPr wrap="square" lIns="0" tIns="0" rIns="0" bIns="0" anchor="ctr">
            <a:spAutoFit/>
          </a:bodyPr>
          <a:lstStyle/>
          <a:p>
            <a:pPr algn="l">
              <a:lnSpc>
                <a:spcPct val="115000"/>
              </a:lnSpc>
              <a:spcBef>
                <a:spcPts val="0"/>
              </a:spcBef>
              <a:spcAft>
                <a:spcPts val="600"/>
              </a:spcAft>
            </a:pPr>
            <a:r>
              <a:rPr sz="2200" b="1" i="0">
                <a:solidFill>
                  <a:srgbClr val="5A5A5A"/>
                </a:solidFill>
                <a:latin typeface="Times New Roman" panose="02020603050405020304"/>
              </a:rPr>
              <a:t>不仅焕新非遗，也助力传承</a:t>
            </a:r>
            <a:endParaRPr sz="2200" b="1" i="0">
              <a:solidFill>
                <a:srgbClr val="5A5A5A"/>
              </a:solidFill>
              <a:latin typeface="Times New Roman" panose="02020603050405020304"/>
            </a:endParaRPr>
          </a:p>
        </p:txBody>
      </p:sp>
      <p:sp>
        <p:nvSpPr>
          <p:cNvPr id="19" name="Rectangle 18"/>
          <p:cNvSpPr/>
          <p:nvPr/>
        </p:nvSpPr>
        <p:spPr>
          <a:xfrm>
            <a:off x="640080" y="4215384"/>
            <a:ext cx="146304" cy="841248"/>
          </a:xfrm>
          <a:prstGeom prst="rect">
            <a:avLst/>
          </a:prstGeom>
          <a:solidFill>
            <a:srgbClr val="5A46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914400" y="4408297"/>
            <a:ext cx="3108960" cy="473710"/>
          </a:xfrm>
          <a:prstGeom prst="rect">
            <a:avLst/>
          </a:prstGeom>
          <a:noFill/>
        </p:spPr>
        <p:txBody>
          <a:bodyPr wrap="square" lIns="0" tIns="0" rIns="0" bIns="0" anchor="ctr">
            <a:spAutoFit/>
          </a:bodyPr>
          <a:lstStyle/>
          <a:p>
            <a:pPr algn="l">
              <a:lnSpc>
                <a:spcPct val="110000"/>
              </a:lnSpc>
              <a:spcBef>
                <a:spcPts val="0"/>
              </a:spcBef>
              <a:spcAft>
                <a:spcPts val="600"/>
              </a:spcAft>
            </a:pPr>
            <a:r>
              <a:rPr sz="2800" b="1" i="0">
                <a:solidFill>
                  <a:srgbClr val="5A4682"/>
                </a:solidFill>
                <a:latin typeface="Times New Roman" panose="02020603050405020304"/>
              </a:rPr>
              <a:t>④ What 主语从句</a:t>
            </a:r>
            <a:endParaRPr sz="2800" b="1" i="0">
              <a:solidFill>
                <a:srgbClr val="5A4682"/>
              </a:solidFill>
              <a:latin typeface="Times New Roman" panose="02020603050405020304"/>
            </a:endParaRPr>
          </a:p>
        </p:txBody>
      </p:sp>
      <p:sp>
        <p:nvSpPr>
          <p:cNvPr id="21" name="TextBox 20"/>
          <p:cNvSpPr txBox="1"/>
          <p:nvPr/>
        </p:nvSpPr>
        <p:spPr>
          <a:xfrm>
            <a:off x="4114800" y="4239387"/>
            <a:ext cx="475488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1">
                <a:solidFill>
                  <a:srgbClr val="FF0000"/>
                </a:solidFill>
                <a:latin typeface="Times New Roman" panose="02020603050405020304"/>
              </a:rPr>
              <a:t>What struck me most was how VR brings traditions back.</a:t>
            </a:r>
            <a:endParaRPr sz="2400" b="1" i="1">
              <a:solidFill>
                <a:srgbClr val="FF0000"/>
              </a:solidFill>
              <a:latin typeface="Times New Roman" panose="02020603050405020304"/>
            </a:endParaRPr>
          </a:p>
        </p:txBody>
      </p:sp>
      <p:sp>
        <p:nvSpPr>
          <p:cNvPr id="22" name="TextBox 21"/>
          <p:cNvSpPr txBox="1"/>
          <p:nvPr/>
        </p:nvSpPr>
        <p:spPr>
          <a:xfrm>
            <a:off x="9052560" y="4256215"/>
            <a:ext cx="2651760" cy="777875"/>
          </a:xfrm>
          <a:prstGeom prst="rect">
            <a:avLst/>
          </a:prstGeom>
          <a:noFill/>
        </p:spPr>
        <p:txBody>
          <a:bodyPr wrap="square" lIns="0" tIns="0" rIns="0" bIns="0" anchor="ctr">
            <a:spAutoFit/>
          </a:bodyPr>
          <a:lstStyle/>
          <a:p>
            <a:pPr algn="l">
              <a:lnSpc>
                <a:spcPct val="115000"/>
              </a:lnSpc>
              <a:spcBef>
                <a:spcPts val="0"/>
              </a:spcBef>
              <a:spcAft>
                <a:spcPts val="600"/>
              </a:spcAft>
            </a:pPr>
            <a:r>
              <a:rPr sz="2200" b="0" i="0">
                <a:solidFill>
                  <a:srgbClr val="5A5A5A"/>
                </a:solidFill>
                <a:latin typeface="Times New Roman" panose="02020603050405020304"/>
              </a:rPr>
              <a:t>最触动我的是VR让传统焕发生机</a:t>
            </a:r>
            <a:endParaRPr sz="2200" b="0" i="0">
              <a:solidFill>
                <a:srgbClr val="5A5A5A"/>
              </a:solidFill>
              <a:latin typeface="Times New Roman" panose="02020603050405020304"/>
            </a:endParaRPr>
          </a:p>
        </p:txBody>
      </p:sp>
      <p:sp>
        <p:nvSpPr>
          <p:cNvPr id="23" name="Rectangle 22"/>
          <p:cNvSpPr/>
          <p:nvPr/>
        </p:nvSpPr>
        <p:spPr>
          <a:xfrm>
            <a:off x="640080" y="5148072"/>
            <a:ext cx="146304" cy="841248"/>
          </a:xfrm>
          <a:prstGeom prst="rect">
            <a:avLst/>
          </a:prstGeom>
          <a:solidFill>
            <a:srgbClr val="1E6E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914400" y="5358130"/>
            <a:ext cx="3108960" cy="439420"/>
          </a:xfrm>
          <a:prstGeom prst="rect">
            <a:avLst/>
          </a:prstGeom>
          <a:noFill/>
        </p:spPr>
        <p:txBody>
          <a:bodyPr wrap="square" lIns="0" tIns="0" rIns="0" bIns="0" anchor="ctr">
            <a:spAutoFit/>
          </a:bodyPr>
          <a:lstStyle/>
          <a:p>
            <a:pPr algn="l">
              <a:lnSpc>
                <a:spcPct val="110000"/>
              </a:lnSpc>
              <a:spcBef>
                <a:spcPts val="0"/>
              </a:spcBef>
              <a:spcAft>
                <a:spcPts val="600"/>
              </a:spcAft>
            </a:pPr>
            <a:r>
              <a:rPr sz="2600" b="1" i="0">
                <a:solidFill>
                  <a:srgbClr val="1E6E78"/>
                </a:solidFill>
                <a:latin typeface="Times New Roman" panose="02020603050405020304"/>
              </a:rPr>
              <a:t>⑤ Only by 倒装收尾</a:t>
            </a:r>
            <a:endParaRPr sz="2600" b="1" i="0">
              <a:solidFill>
                <a:srgbClr val="1E6E78"/>
              </a:solidFill>
              <a:latin typeface="Times New Roman" panose="02020603050405020304"/>
            </a:endParaRPr>
          </a:p>
        </p:txBody>
      </p:sp>
      <p:sp>
        <p:nvSpPr>
          <p:cNvPr id="25" name="TextBox 24"/>
          <p:cNvSpPr txBox="1"/>
          <p:nvPr/>
        </p:nvSpPr>
        <p:spPr>
          <a:xfrm>
            <a:off x="4114800" y="5172075"/>
            <a:ext cx="4754880" cy="811530"/>
          </a:xfrm>
          <a:prstGeom prst="rect">
            <a:avLst/>
          </a:prstGeom>
          <a:noFill/>
        </p:spPr>
        <p:txBody>
          <a:bodyPr wrap="square" lIns="0" tIns="0" rIns="0" bIns="0" anchor="ctr">
            <a:spAutoFit/>
          </a:bodyPr>
          <a:lstStyle/>
          <a:p>
            <a:pPr algn="l">
              <a:lnSpc>
                <a:spcPct val="110000"/>
              </a:lnSpc>
              <a:spcBef>
                <a:spcPts val="0"/>
              </a:spcBef>
              <a:spcAft>
                <a:spcPts val="600"/>
              </a:spcAft>
            </a:pPr>
            <a:r>
              <a:rPr sz="2400" b="1" i="1">
                <a:solidFill>
                  <a:srgbClr val="FF0000"/>
                </a:solidFill>
                <a:latin typeface="Times New Roman" panose="02020603050405020304"/>
              </a:rPr>
              <a:t>Only by bridging past and future can we keep it alive.</a:t>
            </a:r>
            <a:endParaRPr sz="2400" b="1" i="1">
              <a:solidFill>
                <a:srgbClr val="FF0000"/>
              </a:solidFill>
              <a:latin typeface="Times New Roman" panose="02020603050405020304"/>
            </a:endParaRPr>
          </a:p>
        </p:txBody>
      </p:sp>
      <p:sp>
        <p:nvSpPr>
          <p:cNvPr id="26" name="TextBox 25"/>
          <p:cNvSpPr txBox="1"/>
          <p:nvPr/>
        </p:nvSpPr>
        <p:spPr>
          <a:xfrm>
            <a:off x="9052560" y="5188903"/>
            <a:ext cx="2651760" cy="777875"/>
          </a:xfrm>
          <a:prstGeom prst="rect">
            <a:avLst/>
          </a:prstGeom>
          <a:noFill/>
        </p:spPr>
        <p:txBody>
          <a:bodyPr wrap="square" lIns="0" tIns="0" rIns="0" bIns="0" anchor="ctr">
            <a:spAutoFit/>
          </a:bodyPr>
          <a:lstStyle/>
          <a:p>
            <a:pPr algn="l">
              <a:lnSpc>
                <a:spcPct val="115000"/>
              </a:lnSpc>
              <a:spcBef>
                <a:spcPts val="0"/>
              </a:spcBef>
              <a:spcAft>
                <a:spcPts val="600"/>
              </a:spcAft>
            </a:pPr>
            <a:r>
              <a:rPr sz="2200" b="0" i="0">
                <a:solidFill>
                  <a:srgbClr val="5A5A5A"/>
                </a:solidFill>
                <a:latin typeface="Times New Roman" panose="02020603050405020304"/>
              </a:rPr>
              <a:t>唯有连接古今，方能永葆生机</a:t>
            </a:r>
            <a:endParaRPr sz="2200" b="0" i="0">
              <a:solidFill>
                <a:srgbClr val="5A5A5A"/>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ppt_x</p:attrName>
                                        </p:attrNameLst>
                                      </p:cBhvr>
                                      <p:tavLst>
                                        <p:tav tm="0">
                                          <p:val>
                                            <p:strVal val="#ppt_x-.2"/>
                                          </p:val>
                                        </p:tav>
                                        <p:tav tm="100000">
                                          <p:val>
                                            <p:strVal val="#ppt_x"/>
                                          </p:val>
                                        </p:tav>
                                      </p:tavLst>
                                    </p:anim>
                                    <p:anim calcmode="lin" valueType="num">
                                      <p:cBhvr>
                                        <p:cTn id="1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ppt_x</p:attrName>
                                        </p:attrNameLst>
                                      </p:cBhvr>
                                      <p:tavLst>
                                        <p:tav tm="0">
                                          <p:val>
                                            <p:strVal val="#ppt_x-.2"/>
                                          </p:val>
                                        </p:tav>
                                        <p:tav tm="100000">
                                          <p:val>
                                            <p:strVal val="#ppt_x"/>
                                          </p:val>
                                        </p:tav>
                                      </p:tavLst>
                                    </p:anim>
                                    <p:anim calcmode="lin" valueType="num">
                                      <p:cBhvr>
                                        <p:cTn id="22"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ppt_x</p:attrName>
                                        </p:attrNameLst>
                                      </p:cBhvr>
                                      <p:tavLst>
                                        <p:tav tm="0">
                                          <p:val>
                                            <p:strVal val="#ppt_x-.2"/>
                                          </p:val>
                                        </p:tav>
                                        <p:tav tm="100000">
                                          <p:val>
                                            <p:strVal val="#ppt_x"/>
                                          </p:val>
                                        </p:tav>
                                      </p:tavLst>
                                    </p:anim>
                                    <p:anim calcmode="lin" valueType="num">
                                      <p:cBhvr>
                                        <p:cTn id="29"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ppt_x</p:attrName>
                                        </p:attrNameLst>
                                      </p:cBhvr>
                                      <p:tavLst>
                                        <p:tav tm="0">
                                          <p:val>
                                            <p:strVal val="#ppt_x-.2"/>
                                          </p:val>
                                        </p:tav>
                                        <p:tav tm="100000">
                                          <p:val>
                                            <p:strVal val="#ppt_x"/>
                                          </p:val>
                                        </p:tav>
                                      </p:tavLst>
                                    </p:anim>
                                    <p:anim calcmode="lin" valueType="num">
                                      <p:cBhvr>
                                        <p:cTn id="36"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3" grpId="1"/>
      <p:bldP spid="17" grpId="0"/>
      <p:bldP spid="17" grpId="1"/>
      <p:bldP spid="21" grpId="0"/>
      <p:bldP spid="21" grpId="1"/>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AF6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1051560"/>
          </a:xfrm>
          <a:prstGeom prst="rect">
            <a:avLst/>
          </a:prstGeom>
          <a:solidFill>
            <a:srgbClr val="267A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1051560"/>
            <a:ext cx="12191695" cy="64008"/>
          </a:xfrm>
          <a:prstGeom prst="rect">
            <a:avLst/>
          </a:prstGeom>
          <a:solidFill>
            <a:srgbClr val="C9A2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164592"/>
            <a:ext cx="8686800" cy="868680"/>
          </a:xfrm>
          <a:prstGeom prst="rect">
            <a:avLst/>
          </a:prstGeom>
          <a:noFill/>
        </p:spPr>
        <p:txBody>
          <a:bodyPr wrap="square" lIns="0" tIns="0" rIns="0" bIns="0" anchor="ctr">
            <a:spAutoFit/>
          </a:bodyPr>
          <a:lstStyle/>
          <a:p>
            <a:pPr algn="l">
              <a:lnSpc>
                <a:spcPct val="125000"/>
              </a:lnSpc>
              <a:spcBef>
                <a:spcPts val="0"/>
              </a:spcBef>
              <a:spcAft>
                <a:spcPts val="600"/>
              </a:spcAft>
            </a:pPr>
            <a:r>
              <a:rPr sz="3000" b="1" i="0">
                <a:solidFill>
                  <a:srgbClr val="FFFFFF"/>
                </a:solidFill>
                <a:latin typeface="Times New Roman" panose="02020603050405020304"/>
              </a:rPr>
              <a:t>官方范文 · 译文</a:t>
            </a:r>
            <a:endParaRPr sz="3000" b="1" i="0">
              <a:solidFill>
                <a:srgbClr val="FFFFFF"/>
              </a:solidFill>
              <a:latin typeface="Times New Roman" panose="02020603050405020304"/>
            </a:endParaRPr>
          </a:p>
        </p:txBody>
      </p:sp>
      <p:sp>
        <p:nvSpPr>
          <p:cNvPr id="6" name="TextBox 5"/>
          <p:cNvSpPr txBox="1"/>
          <p:nvPr/>
        </p:nvSpPr>
        <p:spPr>
          <a:xfrm>
            <a:off x="8961120" y="274320"/>
            <a:ext cx="2743200" cy="640080"/>
          </a:xfrm>
          <a:prstGeom prst="rect">
            <a:avLst/>
          </a:prstGeom>
          <a:noFill/>
        </p:spPr>
        <p:txBody>
          <a:bodyPr wrap="square" lIns="0" tIns="0" rIns="0" bIns="0" anchor="ctr">
            <a:spAutoFit/>
          </a:bodyPr>
          <a:lstStyle/>
          <a:p>
            <a:pPr algn="r">
              <a:lnSpc>
                <a:spcPct val="125000"/>
              </a:lnSpc>
              <a:spcBef>
                <a:spcPts val="0"/>
              </a:spcBef>
              <a:spcAft>
                <a:spcPts val="600"/>
              </a:spcAft>
            </a:pPr>
            <a:r>
              <a:rPr sz="1400" b="0" i="1">
                <a:solidFill>
                  <a:srgbClr val="F5E1D2"/>
                </a:solidFill>
                <a:latin typeface="Times New Roman" panose="02020603050405020304"/>
              </a:rPr>
              <a:t>Translation</a:t>
            </a:r>
            <a:endParaRPr sz="1400" b="0" i="1">
              <a:solidFill>
                <a:srgbClr val="F5E1D2"/>
              </a:solidFill>
              <a:latin typeface="Times New Roman" panose="02020603050405020304"/>
            </a:endParaRPr>
          </a:p>
        </p:txBody>
      </p:sp>
      <p:sp>
        <p:nvSpPr>
          <p:cNvPr id="7" name="TextBox 6"/>
          <p:cNvSpPr txBox="1"/>
          <p:nvPr/>
        </p:nvSpPr>
        <p:spPr>
          <a:xfrm>
            <a:off x="822960" y="1463040"/>
            <a:ext cx="10515600" cy="4967605"/>
          </a:xfrm>
          <a:prstGeom prst="rect">
            <a:avLst/>
          </a:prstGeom>
          <a:noFill/>
        </p:spPr>
        <p:txBody>
          <a:bodyPr wrap="square">
            <a:spAutoFit/>
          </a:bodyPr>
          <a:lstStyle/>
          <a:p>
            <a:pPr>
              <a:lnSpc>
                <a:spcPct val="145000"/>
              </a:lnSpc>
              <a:spcAft>
                <a:spcPts val="900"/>
              </a:spcAft>
            </a:pPr>
            <a:r>
              <a:rPr sz="2200" b="1" i="0">
                <a:solidFill>
                  <a:srgbClr val="2C3034"/>
                </a:solidFill>
                <a:latin typeface="Times New Roman" panose="02020603050405020304"/>
              </a:rPr>
              <a:t>亲爱的 Jim：</a:t>
            </a:r>
            <a:endParaRPr sz="2200" b="1" i="0">
              <a:solidFill>
                <a:srgbClr val="2C3034"/>
              </a:solidFill>
              <a:latin typeface="Times New Roman" panose="02020603050405020304"/>
            </a:endParaRPr>
          </a:p>
          <a:p>
            <a:pPr>
              <a:lnSpc>
                <a:spcPct val="145000"/>
              </a:lnSpc>
              <a:spcAft>
                <a:spcPts val="900"/>
              </a:spcAft>
            </a:pPr>
            <a:r>
              <a:rPr lang="en-US" sz="2200" b="1" i="0">
                <a:solidFill>
                  <a:srgbClr val="2C3034"/>
                </a:solidFill>
                <a:latin typeface="Times New Roman" panose="02020603050405020304"/>
              </a:rPr>
              <a:t>    </a:t>
            </a:r>
            <a:r>
              <a:rPr sz="2200" b="1" i="0">
                <a:solidFill>
                  <a:srgbClr val="2C3034"/>
                </a:solidFill>
                <a:latin typeface="Times New Roman" panose="02020603050405020304"/>
              </a:rPr>
              <a:t>今年暑假，我参观了省博物馆新开设的“当非遗遇见 VR”展区。我很激动地与你分享它的亮点与我的感受。</a:t>
            </a:r>
            <a:endParaRPr sz="2200" b="1" i="0">
              <a:solidFill>
                <a:srgbClr val="2C3034"/>
              </a:solidFill>
              <a:latin typeface="Times New Roman" panose="02020603050405020304"/>
            </a:endParaRPr>
          </a:p>
          <a:p>
            <a:pPr>
              <a:lnSpc>
                <a:spcPct val="145000"/>
              </a:lnSpc>
              <a:spcAft>
                <a:spcPts val="900"/>
              </a:spcAft>
            </a:pPr>
            <a:r>
              <a:rPr lang="en-US" sz="2200" b="1" i="0">
                <a:solidFill>
                  <a:srgbClr val="2C3034"/>
                </a:solidFill>
                <a:latin typeface="Times New Roman" panose="02020603050405020304"/>
              </a:rPr>
              <a:t>     </a:t>
            </a:r>
            <a:r>
              <a:rPr sz="2200" b="1" i="0">
                <a:solidFill>
                  <a:srgbClr val="2C3034"/>
                </a:solidFill>
                <a:latin typeface="Times New Roman" panose="02020603050405020304"/>
              </a:rPr>
              <a:t>该展区的突出之处在于 VR 技术与传统民间工艺的完美融合。借助沉浸式 VR 头显，参观者仿佛被带回古代，可以虚拟体验造纸、剪纸等经典手工艺流程。先进技术不仅让正在消逝的文化遗产焕发新生，也帮助年轻人更好地传承传统文化。</a:t>
            </a:r>
            <a:endParaRPr sz="2200" b="1" i="0">
              <a:solidFill>
                <a:srgbClr val="2C3034"/>
              </a:solidFill>
              <a:latin typeface="Times New Roman" panose="02020603050405020304"/>
            </a:endParaRPr>
          </a:p>
          <a:p>
            <a:pPr>
              <a:lnSpc>
                <a:spcPct val="145000"/>
              </a:lnSpc>
              <a:spcAft>
                <a:spcPts val="900"/>
              </a:spcAft>
            </a:pPr>
            <a:r>
              <a:rPr lang="en-US" sz="2200" b="1" i="0">
                <a:solidFill>
                  <a:srgbClr val="2C3034"/>
                </a:solidFill>
                <a:latin typeface="Times New Roman" panose="02020603050405020304"/>
              </a:rPr>
              <a:t>    </a:t>
            </a:r>
            <a:r>
              <a:rPr sz="2200" b="1" i="0">
                <a:solidFill>
                  <a:srgbClr val="2C3034"/>
                </a:solidFill>
                <a:latin typeface="Times New Roman" panose="02020603050405020304"/>
              </a:rPr>
              <a:t>诚然，若增加双语导览，会让展览对游客更友好，让更多外国参观者欣赏到它独特的魅力。若你将来有机会来中国，这场创新的展览绝对值得你花上每一分钟。</a:t>
            </a:r>
            <a:endParaRPr sz="2200" b="1" i="0">
              <a:solidFill>
                <a:srgbClr val="2C3034"/>
              </a:solidFill>
              <a:latin typeface="Times New Roman" panose="02020603050405020304"/>
            </a:endParaRPr>
          </a:p>
          <a:p>
            <a:pPr>
              <a:lnSpc>
                <a:spcPct val="145000"/>
              </a:lnSpc>
              <a:spcAft>
                <a:spcPts val="900"/>
              </a:spcAft>
            </a:pPr>
            <a:endParaRPr sz="2200" b="1" i="0">
              <a:solidFill>
                <a:srgbClr val="2C3034"/>
              </a:solidFill>
              <a:latin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tags/tag1.xml><?xml version="1.0" encoding="utf-8"?>
<p:tagLst xmlns:p="http://schemas.openxmlformats.org/presentationml/2006/main">
  <p:tag name="KSO_WM_DIAGRAM_VIRTUALLY_FRAME" val="{&quot;height&quot;:367.2,&quot;left&quot;:50.4,&quot;top&quot;:115.2,&quot;width&quot;:874.8}"/>
</p:tagLst>
</file>

<file path=ppt/tags/tag10.xml><?xml version="1.0" encoding="utf-8"?>
<p:tagLst xmlns:p="http://schemas.openxmlformats.org/presentationml/2006/main">
  <p:tag name="KSO_WM_DIAGRAM_VIRTUALLY_FRAME" val="{&quot;height&quot;:367.2,&quot;left&quot;:50.4,&quot;top&quot;:115.2,&quot;width&quot;:874.8}"/>
</p:tagLst>
</file>

<file path=ppt/tags/tag100.xml><?xml version="1.0" encoding="utf-8"?>
<p:tagLst xmlns:p="http://schemas.openxmlformats.org/presentationml/2006/main">
  <p:tag name="KSO_WM_DIAGRAM_VIRTUALLY_FRAME" val="{&quot;height&quot;:343,&quot;left&quot;:50.4,&quot;top&quot;:108,&quot;width&quot;:860.4}"/>
</p:tagLst>
</file>

<file path=ppt/tags/tag101.xml><?xml version="1.0" encoding="utf-8"?>
<p:tagLst xmlns:p="http://schemas.openxmlformats.org/presentationml/2006/main">
  <p:tag name="KSO_WM_DIAGRAM_VIRTUALLY_FRAME" val="{&quot;height&quot;:343,&quot;left&quot;:50.4,&quot;top&quot;:108,&quot;width&quot;:860.4}"/>
</p:tagLst>
</file>

<file path=ppt/tags/tag102.xml><?xml version="1.0" encoding="utf-8"?>
<p:tagLst xmlns:p="http://schemas.openxmlformats.org/presentationml/2006/main">
  <p:tag name="KSO_WM_DIAGRAM_VIRTUALLY_FRAME" val="{&quot;height&quot;:343,&quot;left&quot;:50.4,&quot;top&quot;:108,&quot;width&quot;:860.4}"/>
</p:tagLst>
</file>

<file path=ppt/tags/tag103.xml><?xml version="1.0" encoding="utf-8"?>
<p:tagLst xmlns:p="http://schemas.openxmlformats.org/presentationml/2006/main">
  <p:tag name="KSO_WM_DIAGRAM_VIRTUALLY_FRAME" val="{&quot;height&quot;:343,&quot;left&quot;:50.4,&quot;top&quot;:108,&quot;width&quot;:860.4}"/>
</p:tagLst>
</file>

<file path=ppt/tags/tag104.xml><?xml version="1.0" encoding="utf-8"?>
<p:tagLst xmlns:p="http://schemas.openxmlformats.org/presentationml/2006/main">
  <p:tag name="KSO_WM_DIAGRAM_VIRTUALLY_FRAME" val="{&quot;height&quot;:343,&quot;left&quot;:50.4,&quot;top&quot;:108,&quot;width&quot;:860.4}"/>
</p:tagLst>
</file>

<file path=ppt/tags/tag105.xml><?xml version="1.0" encoding="utf-8"?>
<p:tagLst xmlns:p="http://schemas.openxmlformats.org/presentationml/2006/main">
  <p:tag name="KSO_WM_DIAGRAM_VIRTUALLY_FRAME" val="{&quot;height&quot;:343,&quot;left&quot;:50.4,&quot;top&quot;:108,&quot;width&quot;:860.4}"/>
</p:tagLst>
</file>

<file path=ppt/tags/tag106.xml><?xml version="1.0" encoding="utf-8"?>
<p:tagLst xmlns:p="http://schemas.openxmlformats.org/presentationml/2006/main">
  <p:tag name="KSO_WM_DIAGRAM_VIRTUALLY_FRAME" val="{&quot;height&quot;:343,&quot;left&quot;:50.4,&quot;top&quot;:108,&quot;width&quot;:860.4}"/>
</p:tagLst>
</file>

<file path=ppt/tags/tag107.xml><?xml version="1.0" encoding="utf-8"?>
<p:tagLst xmlns:p="http://schemas.openxmlformats.org/presentationml/2006/main">
  <p:tag name="KSO_WM_DIAGRAM_VIRTUALLY_FRAME" val="{&quot;height&quot;:343,&quot;left&quot;:50.4,&quot;top&quot;:108,&quot;width&quot;:860.4}"/>
</p:tagLst>
</file>

<file path=ppt/tags/tag108.xml><?xml version="1.0" encoding="utf-8"?>
<p:tagLst xmlns:p="http://schemas.openxmlformats.org/presentationml/2006/main">
  <p:tag name="KSO_WM_DIAGRAM_VIRTUALLY_FRAME" val="{&quot;height&quot;:343,&quot;left&quot;:50.4,&quot;top&quot;:108,&quot;width&quot;:860.4}"/>
</p:tagLst>
</file>

<file path=ppt/tags/tag109.xml><?xml version="1.0" encoding="utf-8"?>
<p:tagLst xmlns:p="http://schemas.openxmlformats.org/presentationml/2006/main">
  <p:tag name="KSO_WM_DIAGRAM_VIRTUALLY_FRAME" val="{&quot;height&quot;:343,&quot;left&quot;:50.4,&quot;top&quot;:108,&quot;width&quot;:860.4}"/>
</p:tagLst>
</file>

<file path=ppt/tags/tag11.xml><?xml version="1.0" encoding="utf-8"?>
<p:tagLst xmlns:p="http://schemas.openxmlformats.org/presentationml/2006/main">
  <p:tag name="KSO_WM_DIAGRAM_VIRTUALLY_FRAME" val="{&quot;height&quot;:367.2,&quot;left&quot;:50.4,&quot;top&quot;:115.2,&quot;width&quot;:874.8}"/>
</p:tagLst>
</file>

<file path=ppt/tags/tag110.xml><?xml version="1.0" encoding="utf-8"?>
<p:tagLst xmlns:p="http://schemas.openxmlformats.org/presentationml/2006/main">
  <p:tag name="KSO_WM_DIAGRAM_VIRTUALLY_FRAME" val="{&quot;height&quot;:343,&quot;left&quot;:50.4,&quot;top&quot;:108,&quot;width&quot;:860.4}"/>
</p:tagLst>
</file>

<file path=ppt/tags/tag111.xml><?xml version="1.0" encoding="utf-8"?>
<p:tagLst xmlns:p="http://schemas.openxmlformats.org/presentationml/2006/main">
  <p:tag name="KSO_WM_DIAGRAM_VIRTUALLY_FRAME" val="{&quot;height&quot;:343,&quot;left&quot;:50.4,&quot;top&quot;:108,&quot;width&quot;:860.4}"/>
</p:tagLst>
</file>

<file path=ppt/tags/tag112.xml><?xml version="1.0" encoding="utf-8"?>
<p:tagLst xmlns:p="http://schemas.openxmlformats.org/presentationml/2006/main">
  <p:tag name="KSO_WM_DIAGRAM_VIRTUALLY_FRAME" val="{&quot;height&quot;:343,&quot;left&quot;:50.4,&quot;top&quot;:108,&quot;width&quot;:860.4}"/>
</p:tagLst>
</file>

<file path=ppt/tags/tag113.xml><?xml version="1.0" encoding="utf-8"?>
<p:tagLst xmlns:p="http://schemas.openxmlformats.org/presentationml/2006/main">
  <p:tag name="KSO_WM_DIAGRAM_VIRTUALLY_FRAME" val="{&quot;height&quot;:343,&quot;left&quot;:50.4,&quot;top&quot;:108,&quot;width&quot;:860.4}"/>
</p:tagLst>
</file>

<file path=ppt/tags/tag114.xml><?xml version="1.0" encoding="utf-8"?>
<p:tagLst xmlns:p="http://schemas.openxmlformats.org/presentationml/2006/main">
  <p:tag name="KSO_WM_DIAGRAM_VIRTUALLY_FRAME" val="{&quot;height&quot;:343,&quot;left&quot;:50.4,&quot;top&quot;:108,&quot;width&quot;:860.4}"/>
</p:tagLst>
</file>

<file path=ppt/tags/tag115.xml><?xml version="1.0" encoding="utf-8"?>
<p:tagLst xmlns:p="http://schemas.openxmlformats.org/presentationml/2006/main">
  <p:tag name="KSO_WM_DIAGRAM_VIRTUALLY_FRAME" val="{&quot;height&quot;:343,&quot;left&quot;:50.4,&quot;top&quot;:108,&quot;width&quot;:860.4}"/>
</p:tagLst>
</file>

<file path=ppt/tags/tag116.xml><?xml version="1.0" encoding="utf-8"?>
<p:tagLst xmlns:p="http://schemas.openxmlformats.org/presentationml/2006/main">
  <p:tag name="KSO_WM_DIAGRAM_VIRTUALLY_FRAME" val="{&quot;height&quot;:343,&quot;left&quot;:50.4,&quot;top&quot;:108,&quot;width&quot;:860.4}"/>
</p:tagLst>
</file>

<file path=ppt/tags/tag117.xml><?xml version="1.0" encoding="utf-8"?>
<p:tagLst xmlns:p="http://schemas.openxmlformats.org/presentationml/2006/main">
  <p:tag name="KSO_WM_DIAGRAM_VIRTUALLY_FRAME" val="{&quot;height&quot;:343,&quot;left&quot;:50.4,&quot;top&quot;:108,&quot;width&quot;:860.4}"/>
</p:tagLst>
</file>

<file path=ppt/tags/tag118.xml><?xml version="1.0" encoding="utf-8"?>
<p:tagLst xmlns:p="http://schemas.openxmlformats.org/presentationml/2006/main">
  <p:tag name="KSO_WM_DIAGRAM_VIRTUALLY_FRAME" val="{&quot;height&quot;:343,&quot;left&quot;:50.4,&quot;top&quot;:108,&quot;width&quot;:860.4}"/>
</p:tagLst>
</file>

<file path=ppt/tags/tag119.xml><?xml version="1.0" encoding="utf-8"?>
<p:tagLst xmlns:p="http://schemas.openxmlformats.org/presentationml/2006/main">
  <p:tag name="KSO_WM_DIAGRAM_VIRTUALLY_FRAME" val="{&quot;height&quot;:343,&quot;left&quot;:50.4,&quot;top&quot;:108,&quot;width&quot;:860.4}"/>
</p:tagLst>
</file>

<file path=ppt/tags/tag12.xml><?xml version="1.0" encoding="utf-8"?>
<p:tagLst xmlns:p="http://schemas.openxmlformats.org/presentationml/2006/main">
  <p:tag name="KSO_WM_DIAGRAM_VIRTUALLY_FRAME" val="{&quot;height&quot;:367.2,&quot;left&quot;:50.4,&quot;top&quot;:115.2,&quot;width&quot;:874.8}"/>
</p:tagLst>
</file>

<file path=ppt/tags/tag120.xml><?xml version="1.0" encoding="utf-8"?>
<p:tagLst xmlns:p="http://schemas.openxmlformats.org/presentationml/2006/main">
  <p:tag name="KSO_WM_DIAGRAM_VIRTUALLY_FRAME" val="{&quot;height&quot;:343,&quot;left&quot;:50.4,&quot;top&quot;:108,&quot;width&quot;:860.4}"/>
</p:tagLst>
</file>

<file path=ppt/tags/tag13.xml><?xml version="1.0" encoding="utf-8"?>
<p:tagLst xmlns:p="http://schemas.openxmlformats.org/presentationml/2006/main">
  <p:tag name="KSO_WM_DIAGRAM_VIRTUALLY_FRAME" val="{&quot;height&quot;:367.2,&quot;left&quot;:50.4,&quot;top&quot;:115.2,&quot;width&quot;:874.8}"/>
</p:tagLst>
</file>

<file path=ppt/tags/tag14.xml><?xml version="1.0" encoding="utf-8"?>
<p:tagLst xmlns:p="http://schemas.openxmlformats.org/presentationml/2006/main">
  <p:tag name="KSO_WM_DIAGRAM_VIRTUALLY_FRAME" val="{&quot;height&quot;:367.2,&quot;left&quot;:50.4,&quot;top&quot;:115.2,&quot;width&quot;:874.8}"/>
</p:tagLst>
</file>

<file path=ppt/tags/tag15.xml><?xml version="1.0" encoding="utf-8"?>
<p:tagLst xmlns:p="http://schemas.openxmlformats.org/presentationml/2006/main">
  <p:tag name="KSO_WM_DIAGRAM_VIRTUALLY_FRAME" val="{&quot;height&quot;:367.2,&quot;left&quot;:50.4,&quot;top&quot;:115.2,&quot;width&quot;:874.8}"/>
</p:tagLst>
</file>

<file path=ppt/tags/tag16.xml><?xml version="1.0" encoding="utf-8"?>
<p:tagLst xmlns:p="http://schemas.openxmlformats.org/presentationml/2006/main">
  <p:tag name="KSO_WM_DIAGRAM_VIRTUALLY_FRAME" val="{&quot;height&quot;:336.45,&quot;left&quot;:39.6,&quot;top&quot;:106.35,&quot;width&quot;:846}"/>
</p:tagLst>
</file>

<file path=ppt/tags/tag17.xml><?xml version="1.0" encoding="utf-8"?>
<p:tagLst xmlns:p="http://schemas.openxmlformats.org/presentationml/2006/main">
  <p:tag name="KSO_WM_DIAGRAM_VIRTUALLY_FRAME" val="{&quot;height&quot;:336.45,&quot;left&quot;:39.6,&quot;top&quot;:106.35,&quot;width&quot;:846}"/>
</p:tagLst>
</file>

<file path=ppt/tags/tag18.xml><?xml version="1.0" encoding="utf-8"?>
<p:tagLst xmlns:p="http://schemas.openxmlformats.org/presentationml/2006/main">
  <p:tag name="KSO_WM_DIAGRAM_VIRTUALLY_FRAME" val="{&quot;height&quot;:336.45,&quot;left&quot;:39.6,&quot;top&quot;:106.35,&quot;width&quot;:846}"/>
</p:tagLst>
</file>

<file path=ppt/tags/tag19.xml><?xml version="1.0" encoding="utf-8"?>
<p:tagLst xmlns:p="http://schemas.openxmlformats.org/presentationml/2006/main">
  <p:tag name="KSO_WM_DIAGRAM_VIRTUALLY_FRAME" val="{&quot;height&quot;:336.45,&quot;left&quot;:39.6,&quot;top&quot;:106.35,&quot;width&quot;:846}"/>
</p:tagLst>
</file>

<file path=ppt/tags/tag2.xml><?xml version="1.0" encoding="utf-8"?>
<p:tagLst xmlns:p="http://schemas.openxmlformats.org/presentationml/2006/main">
  <p:tag name="KSO_WM_DIAGRAM_VIRTUALLY_FRAME" val="{&quot;height&quot;:367.2,&quot;left&quot;:50.4,&quot;top&quot;:115.2,&quot;width&quot;:874.8}"/>
</p:tagLst>
</file>

<file path=ppt/tags/tag20.xml><?xml version="1.0" encoding="utf-8"?>
<p:tagLst xmlns:p="http://schemas.openxmlformats.org/presentationml/2006/main">
  <p:tag name="KSO_WM_DIAGRAM_VIRTUALLY_FRAME" val="{&quot;height&quot;:336.45,&quot;left&quot;:39.6,&quot;top&quot;:106.35,&quot;width&quot;:846}"/>
</p:tagLst>
</file>

<file path=ppt/tags/tag21.xml><?xml version="1.0" encoding="utf-8"?>
<p:tagLst xmlns:p="http://schemas.openxmlformats.org/presentationml/2006/main">
  <p:tag name="KSO_WM_DIAGRAM_VIRTUALLY_FRAME" val="{&quot;height&quot;:336.45,&quot;left&quot;:39.6,&quot;top&quot;:106.35,&quot;width&quot;:846}"/>
</p:tagLst>
</file>

<file path=ppt/tags/tag22.xml><?xml version="1.0" encoding="utf-8"?>
<p:tagLst xmlns:p="http://schemas.openxmlformats.org/presentationml/2006/main">
  <p:tag name="KSO_WM_DIAGRAM_VIRTUALLY_FRAME" val="{&quot;height&quot;:336.45,&quot;left&quot;:39.6,&quot;top&quot;:106.35,&quot;width&quot;:846}"/>
</p:tagLst>
</file>

<file path=ppt/tags/tag23.xml><?xml version="1.0" encoding="utf-8"?>
<p:tagLst xmlns:p="http://schemas.openxmlformats.org/presentationml/2006/main">
  <p:tag name="KSO_WM_DIAGRAM_VIRTUALLY_FRAME" val="{&quot;height&quot;:336.45,&quot;left&quot;:39.6,&quot;top&quot;:106.35,&quot;width&quot;:846}"/>
</p:tagLst>
</file>

<file path=ppt/tags/tag24.xml><?xml version="1.0" encoding="utf-8"?>
<p:tagLst xmlns:p="http://schemas.openxmlformats.org/presentationml/2006/main">
  <p:tag name="KSO_WM_DIAGRAM_VIRTUALLY_FRAME" val="{&quot;height&quot;:336.45,&quot;left&quot;:39.6,&quot;top&quot;:106.35,&quot;width&quot;:846}"/>
</p:tagLst>
</file>

<file path=ppt/tags/tag25.xml><?xml version="1.0" encoding="utf-8"?>
<p:tagLst xmlns:p="http://schemas.openxmlformats.org/presentationml/2006/main">
  <p:tag name="KSO_WM_DIAGRAM_VIRTUALLY_FRAME" val="{&quot;height&quot;:336.45,&quot;left&quot;:39.6,&quot;top&quot;:106.35,&quot;width&quot;:846}"/>
</p:tagLst>
</file>

<file path=ppt/tags/tag26.xml><?xml version="1.0" encoding="utf-8"?>
<p:tagLst xmlns:p="http://schemas.openxmlformats.org/presentationml/2006/main">
  <p:tag name="KSO_WM_DIAGRAM_VIRTUALLY_FRAME" val="{&quot;height&quot;:336.45,&quot;left&quot;:39.6,&quot;top&quot;:106.35,&quot;width&quot;:846}"/>
</p:tagLst>
</file>

<file path=ppt/tags/tag27.xml><?xml version="1.0" encoding="utf-8"?>
<p:tagLst xmlns:p="http://schemas.openxmlformats.org/presentationml/2006/main">
  <p:tag name="KSO_WM_DIAGRAM_VIRTUALLY_FRAME" val="{&quot;height&quot;:336.45,&quot;left&quot;:39.6,&quot;top&quot;:106.35,&quot;width&quot;:846}"/>
</p:tagLst>
</file>

<file path=ppt/tags/tag28.xml><?xml version="1.0" encoding="utf-8"?>
<p:tagLst xmlns:p="http://schemas.openxmlformats.org/presentationml/2006/main">
  <p:tag name="KSO_WM_DIAGRAM_VIRTUALLY_FRAME" val="{&quot;height&quot;:336.45,&quot;left&quot;:39.6,&quot;top&quot;:106.35,&quot;width&quot;:846}"/>
</p:tagLst>
</file>

<file path=ppt/tags/tag29.xml><?xml version="1.0" encoding="utf-8"?>
<p:tagLst xmlns:p="http://schemas.openxmlformats.org/presentationml/2006/main">
  <p:tag name="KSO_WM_DIAGRAM_VIRTUALLY_FRAME" val="{&quot;height&quot;:336.45,&quot;left&quot;:39.6,&quot;top&quot;:106.35,&quot;width&quot;:846}"/>
</p:tagLst>
</file>

<file path=ppt/tags/tag3.xml><?xml version="1.0" encoding="utf-8"?>
<p:tagLst xmlns:p="http://schemas.openxmlformats.org/presentationml/2006/main">
  <p:tag name="KSO_WM_DIAGRAM_VIRTUALLY_FRAME" val="{&quot;height&quot;:367.2,&quot;left&quot;:50.4,&quot;top&quot;:115.2,&quot;width&quot;:874.8}"/>
</p:tagLst>
</file>

<file path=ppt/tags/tag30.xml><?xml version="1.0" encoding="utf-8"?>
<p:tagLst xmlns:p="http://schemas.openxmlformats.org/presentationml/2006/main">
  <p:tag name="KSO_WM_DIAGRAM_VIRTUALLY_FRAME" val="{&quot;height&quot;:336.45,&quot;left&quot;:39.6,&quot;top&quot;:106.35,&quot;width&quot;:846}"/>
</p:tagLst>
</file>

<file path=ppt/tags/tag31.xml><?xml version="1.0" encoding="utf-8"?>
<p:tagLst xmlns:p="http://schemas.openxmlformats.org/presentationml/2006/main">
  <p:tag name="KSO_WM_DIAGRAM_VIRTUALLY_FRAME" val="{&quot;height&quot;:336.45,&quot;left&quot;:39.6,&quot;top&quot;:106.35,&quot;width&quot;:846}"/>
</p:tagLst>
</file>

<file path=ppt/tags/tag32.xml><?xml version="1.0" encoding="utf-8"?>
<p:tagLst xmlns:p="http://schemas.openxmlformats.org/presentationml/2006/main">
  <p:tag name="KSO_WM_DIAGRAM_VIRTUALLY_FRAME" val="{&quot;height&quot;:336.45,&quot;left&quot;:39.6,&quot;top&quot;:106.35,&quot;width&quot;:846}"/>
</p:tagLst>
</file>

<file path=ppt/tags/tag33.xml><?xml version="1.0" encoding="utf-8"?>
<p:tagLst xmlns:p="http://schemas.openxmlformats.org/presentationml/2006/main">
  <p:tag name="KSO_WM_DIAGRAM_VIRTUALLY_FRAME" val="{&quot;height&quot;:336.45,&quot;left&quot;:39.6,&quot;top&quot;:106.35,&quot;width&quot;:846}"/>
</p:tagLst>
</file>

<file path=ppt/tags/tag34.xml><?xml version="1.0" encoding="utf-8"?>
<p:tagLst xmlns:p="http://schemas.openxmlformats.org/presentationml/2006/main">
  <p:tag name="KSO_WM_DIAGRAM_VIRTUALLY_FRAME" val="{&quot;height&quot;:336.45,&quot;left&quot;:39.6,&quot;top&quot;:106.35,&quot;width&quot;:846}"/>
</p:tagLst>
</file>

<file path=ppt/tags/tag35.xml><?xml version="1.0" encoding="utf-8"?>
<p:tagLst xmlns:p="http://schemas.openxmlformats.org/presentationml/2006/main">
  <p:tag name="KSO_WM_DIAGRAM_VIRTUALLY_FRAME" val="{&quot;height&quot;:333.36,&quot;left&quot;:500.2,&quot;top&quot;:169.2,&quot;width&quot;:464.05}"/>
</p:tagLst>
</file>

<file path=ppt/tags/tag36.xml><?xml version="1.0" encoding="utf-8"?>
<p:tagLst xmlns:p="http://schemas.openxmlformats.org/presentationml/2006/main">
  <p:tag name="KSO_WM_DIAGRAM_VIRTUALLY_FRAME" val="{&quot;height&quot;:333.36,&quot;left&quot;:500.2,&quot;top&quot;:169.2,&quot;width&quot;:464.05}"/>
</p:tagLst>
</file>

<file path=ppt/tags/tag37.xml><?xml version="1.0" encoding="utf-8"?>
<p:tagLst xmlns:p="http://schemas.openxmlformats.org/presentationml/2006/main">
  <p:tag name="KSO_WM_DIAGRAM_VIRTUALLY_FRAME" val="{&quot;height&quot;:333.36,&quot;left&quot;:500.2,&quot;top&quot;:169.2,&quot;width&quot;:464.05}"/>
</p:tagLst>
</file>

<file path=ppt/tags/tag38.xml><?xml version="1.0" encoding="utf-8"?>
<p:tagLst xmlns:p="http://schemas.openxmlformats.org/presentationml/2006/main">
  <p:tag name="KSO_WM_DIAGRAM_VIRTUALLY_FRAME" val="{&quot;height&quot;:333.36,&quot;left&quot;:500.2,&quot;top&quot;:169.2,&quot;width&quot;:464.05}"/>
</p:tagLst>
</file>

<file path=ppt/tags/tag39.xml><?xml version="1.0" encoding="utf-8"?>
<p:tagLst xmlns:p="http://schemas.openxmlformats.org/presentationml/2006/main">
  <p:tag name="KSO_WM_DIAGRAM_VIRTUALLY_FRAME" val="{&quot;height&quot;:333.36,&quot;left&quot;:500.2,&quot;top&quot;:169.2,&quot;width&quot;:464.05}"/>
</p:tagLst>
</file>

<file path=ppt/tags/tag4.xml><?xml version="1.0" encoding="utf-8"?>
<p:tagLst xmlns:p="http://schemas.openxmlformats.org/presentationml/2006/main">
  <p:tag name="KSO_WM_DIAGRAM_VIRTUALLY_FRAME" val="{&quot;height&quot;:367.2,&quot;left&quot;:50.4,&quot;top&quot;:115.2,&quot;width&quot;:874.8}"/>
</p:tagLst>
</file>

<file path=ppt/tags/tag40.xml><?xml version="1.0" encoding="utf-8"?>
<p:tagLst xmlns:p="http://schemas.openxmlformats.org/presentationml/2006/main">
  <p:tag name="KSO_WM_DIAGRAM_VIRTUALLY_FRAME" val="{&quot;height&quot;:333.36,&quot;left&quot;:500.2,&quot;top&quot;:169.2,&quot;width&quot;:464.05}"/>
</p:tagLst>
</file>

<file path=ppt/tags/tag41.xml><?xml version="1.0" encoding="utf-8"?>
<p:tagLst xmlns:p="http://schemas.openxmlformats.org/presentationml/2006/main">
  <p:tag name="KSO_WM_DIAGRAM_VIRTUALLY_FRAME" val="{&quot;height&quot;:333.36,&quot;left&quot;:500.2,&quot;top&quot;:169.2,&quot;width&quot;:464.05}"/>
</p:tagLst>
</file>

<file path=ppt/tags/tag42.xml><?xml version="1.0" encoding="utf-8"?>
<p:tagLst xmlns:p="http://schemas.openxmlformats.org/presentationml/2006/main">
  <p:tag name="KSO_WM_DIAGRAM_VIRTUALLY_FRAME" val="{&quot;height&quot;:333.36,&quot;left&quot;:500.2,&quot;top&quot;:169.2,&quot;width&quot;:464.05}"/>
</p:tagLst>
</file>

<file path=ppt/tags/tag43.xml><?xml version="1.0" encoding="utf-8"?>
<p:tagLst xmlns:p="http://schemas.openxmlformats.org/presentationml/2006/main">
  <p:tag name="KSO_WM_DIAGRAM_VIRTUALLY_FRAME" val="{&quot;height&quot;:333.36,&quot;left&quot;:500.2,&quot;top&quot;:169.2,&quot;width&quot;:464.05}"/>
</p:tagLst>
</file>

<file path=ppt/tags/tag44.xml><?xml version="1.0" encoding="utf-8"?>
<p:tagLst xmlns:p="http://schemas.openxmlformats.org/presentationml/2006/main">
  <p:tag name="KSO_WM_DIAGRAM_VIRTUALLY_FRAME" val="{&quot;height&quot;:333.36,&quot;left&quot;:500.2,&quot;top&quot;:169.2,&quot;width&quot;:464.05}"/>
</p:tagLst>
</file>

<file path=ppt/tags/tag45.xml><?xml version="1.0" encoding="utf-8"?>
<p:tagLst xmlns:p="http://schemas.openxmlformats.org/presentationml/2006/main">
  <p:tag name="KSO_WM_DIAGRAM_VIRTUALLY_FRAME" val="{&quot;height&quot;:333.36,&quot;left&quot;:500.2,&quot;top&quot;:169.2,&quot;width&quot;:464.05}"/>
</p:tagLst>
</file>

<file path=ppt/tags/tag46.xml><?xml version="1.0" encoding="utf-8"?>
<p:tagLst xmlns:p="http://schemas.openxmlformats.org/presentationml/2006/main">
  <p:tag name="KSO_WM_DIAGRAM_VIRTUALLY_FRAME" val="{&quot;height&quot;:333.36,&quot;left&quot;:500.2,&quot;top&quot;:169.2,&quot;width&quot;:464.05}"/>
</p:tagLst>
</file>

<file path=ppt/tags/tag47.xml><?xml version="1.0" encoding="utf-8"?>
<p:tagLst xmlns:p="http://schemas.openxmlformats.org/presentationml/2006/main">
  <p:tag name="KSO_WM_DIAGRAM_VIRTUALLY_FRAME" val="{&quot;height&quot;:338.4,&quot;left&quot;:50.4,&quot;top&quot;:111.6,&quot;width&quot;:860.4}"/>
</p:tagLst>
</file>

<file path=ppt/tags/tag48.xml><?xml version="1.0" encoding="utf-8"?>
<p:tagLst xmlns:p="http://schemas.openxmlformats.org/presentationml/2006/main">
  <p:tag name="KSO_WM_DIAGRAM_VIRTUALLY_FRAME" val="{&quot;height&quot;:338.4,&quot;left&quot;:50.4,&quot;top&quot;:111.6,&quot;width&quot;:860.4}"/>
</p:tagLst>
</file>

<file path=ppt/tags/tag49.xml><?xml version="1.0" encoding="utf-8"?>
<p:tagLst xmlns:p="http://schemas.openxmlformats.org/presentationml/2006/main">
  <p:tag name="KSO_WM_DIAGRAM_VIRTUALLY_FRAME" val="{&quot;height&quot;:338.4,&quot;left&quot;:50.4,&quot;top&quot;:111.6,&quot;width&quot;:860.4}"/>
</p:tagLst>
</file>

<file path=ppt/tags/tag5.xml><?xml version="1.0" encoding="utf-8"?>
<p:tagLst xmlns:p="http://schemas.openxmlformats.org/presentationml/2006/main">
  <p:tag name="KSO_WM_DIAGRAM_VIRTUALLY_FRAME" val="{&quot;height&quot;:367.2,&quot;left&quot;:50.4,&quot;top&quot;:115.2,&quot;width&quot;:874.8}"/>
</p:tagLst>
</file>

<file path=ppt/tags/tag50.xml><?xml version="1.0" encoding="utf-8"?>
<p:tagLst xmlns:p="http://schemas.openxmlformats.org/presentationml/2006/main">
  <p:tag name="KSO_WM_DIAGRAM_VIRTUALLY_FRAME" val="{&quot;height&quot;:338.4,&quot;left&quot;:50.4,&quot;top&quot;:111.6,&quot;width&quot;:860.4}"/>
</p:tagLst>
</file>

<file path=ppt/tags/tag51.xml><?xml version="1.0" encoding="utf-8"?>
<p:tagLst xmlns:p="http://schemas.openxmlformats.org/presentationml/2006/main">
  <p:tag name="KSO_WM_DIAGRAM_VIRTUALLY_FRAME" val="{&quot;height&quot;:338.4,&quot;left&quot;:50.4,&quot;top&quot;:111.6,&quot;width&quot;:860.4}"/>
</p:tagLst>
</file>

<file path=ppt/tags/tag52.xml><?xml version="1.0" encoding="utf-8"?>
<p:tagLst xmlns:p="http://schemas.openxmlformats.org/presentationml/2006/main">
  <p:tag name="KSO_WM_DIAGRAM_VIRTUALLY_FRAME" val="{&quot;height&quot;:338.4,&quot;left&quot;:50.4,&quot;top&quot;:111.6,&quot;width&quot;:860.4}"/>
</p:tagLst>
</file>

<file path=ppt/tags/tag53.xml><?xml version="1.0" encoding="utf-8"?>
<p:tagLst xmlns:p="http://schemas.openxmlformats.org/presentationml/2006/main">
  <p:tag name="KSO_WM_DIAGRAM_VIRTUALLY_FRAME" val="{&quot;height&quot;:338.4,&quot;left&quot;:50.4,&quot;top&quot;:111.6,&quot;width&quot;:860.4}"/>
</p:tagLst>
</file>

<file path=ppt/tags/tag54.xml><?xml version="1.0" encoding="utf-8"?>
<p:tagLst xmlns:p="http://schemas.openxmlformats.org/presentationml/2006/main">
  <p:tag name="KSO_WM_DIAGRAM_VIRTUALLY_FRAME" val="{&quot;height&quot;:338.4,&quot;left&quot;:50.4,&quot;top&quot;:111.6,&quot;width&quot;:860.4}"/>
</p:tagLst>
</file>

<file path=ppt/tags/tag55.xml><?xml version="1.0" encoding="utf-8"?>
<p:tagLst xmlns:p="http://schemas.openxmlformats.org/presentationml/2006/main">
  <p:tag name="KSO_WM_DIAGRAM_VIRTUALLY_FRAME" val="{&quot;height&quot;:338.4,&quot;left&quot;:50.4,&quot;top&quot;:111.6,&quot;width&quot;:860.4}"/>
</p:tagLst>
</file>

<file path=ppt/tags/tag56.xml><?xml version="1.0" encoding="utf-8"?>
<p:tagLst xmlns:p="http://schemas.openxmlformats.org/presentationml/2006/main">
  <p:tag name="KSO_WM_DIAGRAM_VIRTUALLY_FRAME" val="{&quot;height&quot;:338.4,&quot;left&quot;:50.4,&quot;top&quot;:111.6,&quot;width&quot;:860.4}"/>
</p:tagLst>
</file>

<file path=ppt/tags/tag57.xml><?xml version="1.0" encoding="utf-8"?>
<p:tagLst xmlns:p="http://schemas.openxmlformats.org/presentationml/2006/main">
  <p:tag name="KSO_WM_DIAGRAM_VIRTUALLY_FRAME" val="{&quot;height&quot;:338.4,&quot;left&quot;:50.4,&quot;top&quot;:111.6,&quot;width&quot;:860.4}"/>
</p:tagLst>
</file>

<file path=ppt/tags/tag58.xml><?xml version="1.0" encoding="utf-8"?>
<p:tagLst xmlns:p="http://schemas.openxmlformats.org/presentationml/2006/main">
  <p:tag name="KSO_WM_DIAGRAM_VIRTUALLY_FRAME" val="{&quot;height&quot;:338.4,&quot;left&quot;:50.4,&quot;top&quot;:111.6,&quot;width&quot;:860.4}"/>
</p:tagLst>
</file>

<file path=ppt/tags/tag59.xml><?xml version="1.0" encoding="utf-8"?>
<p:tagLst xmlns:p="http://schemas.openxmlformats.org/presentationml/2006/main">
  <p:tag name="KSO_WM_DIAGRAM_VIRTUALLY_FRAME" val="{&quot;height&quot;:338.4,&quot;left&quot;:50.4,&quot;top&quot;:111.6,&quot;width&quot;:860.4}"/>
</p:tagLst>
</file>

<file path=ppt/tags/tag6.xml><?xml version="1.0" encoding="utf-8"?>
<p:tagLst xmlns:p="http://schemas.openxmlformats.org/presentationml/2006/main">
  <p:tag name="KSO_WM_DIAGRAM_VIRTUALLY_FRAME" val="{&quot;height&quot;:367.2,&quot;left&quot;:50.4,&quot;top&quot;:115.2,&quot;width&quot;:874.8}"/>
</p:tagLst>
</file>

<file path=ppt/tags/tag60.xml><?xml version="1.0" encoding="utf-8"?>
<p:tagLst xmlns:p="http://schemas.openxmlformats.org/presentationml/2006/main">
  <p:tag name="KSO_WM_DIAGRAM_VIRTUALLY_FRAME" val="{&quot;height&quot;:338.4,&quot;left&quot;:50.4,&quot;top&quot;:111.6,&quot;width&quot;:860.4}"/>
</p:tagLst>
</file>

<file path=ppt/tags/tag61.xml><?xml version="1.0" encoding="utf-8"?>
<p:tagLst xmlns:p="http://schemas.openxmlformats.org/presentationml/2006/main">
  <p:tag name="KSO_WM_DIAGRAM_VIRTUALLY_FRAME" val="{&quot;height&quot;:338.4,&quot;left&quot;:50.4,&quot;top&quot;:111.6,&quot;width&quot;:860.4}"/>
</p:tagLst>
</file>

<file path=ppt/tags/tag62.xml><?xml version="1.0" encoding="utf-8"?>
<p:tagLst xmlns:p="http://schemas.openxmlformats.org/presentationml/2006/main">
  <p:tag name="KSO_WM_DIAGRAM_VIRTUALLY_FRAME" val="{&quot;height&quot;:338.4,&quot;left&quot;:50.4,&quot;top&quot;:111.6,&quot;width&quot;:860.4}"/>
</p:tagLst>
</file>

<file path=ppt/tags/tag63.xml><?xml version="1.0" encoding="utf-8"?>
<p:tagLst xmlns:p="http://schemas.openxmlformats.org/presentationml/2006/main">
  <p:tag name="KSO_WM_DIAGRAM_VIRTUALLY_FRAME" val="{&quot;height&quot;:338.4,&quot;left&quot;:50.4,&quot;top&quot;:111.6,&quot;width&quot;:860.4}"/>
</p:tagLst>
</file>

<file path=ppt/tags/tag64.xml><?xml version="1.0" encoding="utf-8"?>
<p:tagLst xmlns:p="http://schemas.openxmlformats.org/presentationml/2006/main">
  <p:tag name="KSO_WM_DIAGRAM_VIRTUALLY_FRAME" val="{&quot;height&quot;:338.4,&quot;left&quot;:50.4,&quot;top&quot;:111.6,&quot;width&quot;:860.4}"/>
</p:tagLst>
</file>

<file path=ppt/tags/tag65.xml><?xml version="1.0" encoding="utf-8"?>
<p:tagLst xmlns:p="http://schemas.openxmlformats.org/presentationml/2006/main">
  <p:tag name="KSO_WM_DIAGRAM_VIRTUALLY_FRAME" val="{&quot;height&quot;:338.4,&quot;left&quot;:50.4,&quot;top&quot;:111.6,&quot;width&quot;:860.4}"/>
</p:tagLst>
</file>

<file path=ppt/tags/tag66.xml><?xml version="1.0" encoding="utf-8"?>
<p:tagLst xmlns:p="http://schemas.openxmlformats.org/presentationml/2006/main">
  <p:tag name="KSO_WM_DIAGRAM_VIRTUALLY_FRAME" val="{&quot;height&quot;:338.4,&quot;left&quot;:50.4,&quot;top&quot;:111.6,&quot;width&quot;:860.4}"/>
</p:tagLst>
</file>

<file path=ppt/tags/tag67.xml><?xml version="1.0" encoding="utf-8"?>
<p:tagLst xmlns:p="http://schemas.openxmlformats.org/presentationml/2006/main">
  <p:tag name="KSO_WM_DIAGRAM_VIRTUALLY_FRAME" val="{&quot;height&quot;:338.4,&quot;left&quot;:50.4,&quot;top&quot;:111.6,&quot;width&quot;:860.4}"/>
</p:tagLst>
</file>

<file path=ppt/tags/tag68.xml><?xml version="1.0" encoding="utf-8"?>
<p:tagLst xmlns:p="http://schemas.openxmlformats.org/presentationml/2006/main">
  <p:tag name="KSO_WM_DIAGRAM_VIRTUALLY_FRAME" val="{&quot;height&quot;:338.4,&quot;left&quot;:50.4,&quot;top&quot;:111.6,&quot;width&quot;:860.4}"/>
</p:tagLst>
</file>

<file path=ppt/tags/tag69.xml><?xml version="1.0" encoding="utf-8"?>
<p:tagLst xmlns:p="http://schemas.openxmlformats.org/presentationml/2006/main">
  <p:tag name="KSO_WM_DIAGRAM_VIRTUALLY_FRAME" val="{&quot;height&quot;:338.4,&quot;left&quot;:50.4,&quot;top&quot;:111.6,&quot;width&quot;:860.4}"/>
</p:tagLst>
</file>

<file path=ppt/tags/tag7.xml><?xml version="1.0" encoding="utf-8"?>
<p:tagLst xmlns:p="http://schemas.openxmlformats.org/presentationml/2006/main">
  <p:tag name="KSO_WM_DIAGRAM_VIRTUALLY_FRAME" val="{&quot;height&quot;:367.2,&quot;left&quot;:50.4,&quot;top&quot;:115.2,&quot;width&quot;:874.8}"/>
</p:tagLst>
</file>

<file path=ppt/tags/tag70.xml><?xml version="1.0" encoding="utf-8"?>
<p:tagLst xmlns:p="http://schemas.openxmlformats.org/presentationml/2006/main">
  <p:tag name="KSO_WM_DIAGRAM_VIRTUALLY_FRAME" val="{&quot;height&quot;:338.4,&quot;left&quot;:50.4,&quot;top&quot;:111.6,&quot;width&quot;:860.4}"/>
</p:tagLst>
</file>

<file path=ppt/tags/tag71.xml><?xml version="1.0" encoding="utf-8"?>
<p:tagLst xmlns:p="http://schemas.openxmlformats.org/presentationml/2006/main">
  <p:tag name="KSO_WM_DIAGRAM_VIRTUALLY_FRAME" val="{&quot;height&quot;:338.4,&quot;left&quot;:50.4,&quot;top&quot;:111.6,&quot;width&quot;:860.4}"/>
</p:tagLst>
</file>

<file path=ppt/tags/tag72.xml><?xml version="1.0" encoding="utf-8"?>
<p:tagLst xmlns:p="http://schemas.openxmlformats.org/presentationml/2006/main">
  <p:tag name="KSO_WM_DIAGRAM_VIRTUALLY_FRAME" val="{&quot;height&quot;:338.4,&quot;left&quot;:50.4,&quot;top&quot;:111.6,&quot;width&quot;:860.4}"/>
</p:tagLst>
</file>

<file path=ppt/tags/tag73.xml><?xml version="1.0" encoding="utf-8"?>
<p:tagLst xmlns:p="http://schemas.openxmlformats.org/presentationml/2006/main">
  <p:tag name="KSO_WM_DIAGRAM_VIRTUALLY_FRAME" val="{&quot;height&quot;:338.4,&quot;left&quot;:50.4,&quot;top&quot;:111.6,&quot;width&quot;:860.4}"/>
</p:tagLst>
</file>

<file path=ppt/tags/tag74.xml><?xml version="1.0" encoding="utf-8"?>
<p:tagLst xmlns:p="http://schemas.openxmlformats.org/presentationml/2006/main">
  <p:tag name="KSO_WM_DIAGRAM_VIRTUALLY_FRAME" val="{&quot;height&quot;:338.4,&quot;left&quot;:50.4,&quot;top&quot;:111.6,&quot;width&quot;:860.4}"/>
</p:tagLst>
</file>

<file path=ppt/tags/tag75.xml><?xml version="1.0" encoding="utf-8"?>
<p:tagLst xmlns:p="http://schemas.openxmlformats.org/presentationml/2006/main">
  <p:tag name="KSO_WM_DIAGRAM_VIRTUALLY_FRAME" val="{&quot;height&quot;:338.4,&quot;left&quot;:50.4,&quot;top&quot;:111.6,&quot;width&quot;:860.4}"/>
</p:tagLst>
</file>

<file path=ppt/tags/tag76.xml><?xml version="1.0" encoding="utf-8"?>
<p:tagLst xmlns:p="http://schemas.openxmlformats.org/presentationml/2006/main">
  <p:tag name="KSO_WM_DIAGRAM_VIRTUALLY_FRAME" val="{&quot;height&quot;:338.4,&quot;left&quot;:50.4,&quot;top&quot;:111.6,&quot;width&quot;:860.4}"/>
</p:tagLst>
</file>

<file path=ppt/tags/tag77.xml><?xml version="1.0" encoding="utf-8"?>
<p:tagLst xmlns:p="http://schemas.openxmlformats.org/presentationml/2006/main">
  <p:tag name="KSO_WM_DIAGRAM_VIRTUALLY_FRAME" val="{&quot;height&quot;:316.8,&quot;left&quot;:50.4,&quot;top&quot;:140.4,&quot;width&quot;:878.4}"/>
</p:tagLst>
</file>

<file path=ppt/tags/tag78.xml><?xml version="1.0" encoding="utf-8"?>
<p:tagLst xmlns:p="http://schemas.openxmlformats.org/presentationml/2006/main">
  <p:tag name="KSO_WM_DIAGRAM_VIRTUALLY_FRAME" val="{&quot;height&quot;:316.8,&quot;left&quot;:50.4,&quot;top&quot;:140.4,&quot;width&quot;:878.4}"/>
</p:tagLst>
</file>

<file path=ppt/tags/tag79.xml><?xml version="1.0" encoding="utf-8"?>
<p:tagLst xmlns:p="http://schemas.openxmlformats.org/presentationml/2006/main">
  <p:tag name="KSO_WM_DIAGRAM_VIRTUALLY_FRAME" val="{&quot;height&quot;:316.8,&quot;left&quot;:50.4,&quot;top&quot;:140.4,&quot;width&quot;:878.4}"/>
</p:tagLst>
</file>

<file path=ppt/tags/tag8.xml><?xml version="1.0" encoding="utf-8"?>
<p:tagLst xmlns:p="http://schemas.openxmlformats.org/presentationml/2006/main">
  <p:tag name="KSO_WM_DIAGRAM_VIRTUALLY_FRAME" val="{&quot;height&quot;:367.2,&quot;left&quot;:50.4,&quot;top&quot;:115.2,&quot;width&quot;:874.8}"/>
</p:tagLst>
</file>

<file path=ppt/tags/tag80.xml><?xml version="1.0" encoding="utf-8"?>
<p:tagLst xmlns:p="http://schemas.openxmlformats.org/presentationml/2006/main">
  <p:tag name="KSO_WM_DIAGRAM_VIRTUALLY_FRAME" val="{&quot;height&quot;:316.8,&quot;left&quot;:50.4,&quot;top&quot;:140.4,&quot;width&quot;:878.4}"/>
</p:tagLst>
</file>

<file path=ppt/tags/tag81.xml><?xml version="1.0" encoding="utf-8"?>
<p:tagLst xmlns:p="http://schemas.openxmlformats.org/presentationml/2006/main">
  <p:tag name="KSO_WM_DIAGRAM_VIRTUALLY_FRAME" val="{&quot;height&quot;:316.8,&quot;left&quot;:50.4,&quot;top&quot;:140.4,&quot;width&quot;:878.4}"/>
</p:tagLst>
</file>

<file path=ppt/tags/tag82.xml><?xml version="1.0" encoding="utf-8"?>
<p:tagLst xmlns:p="http://schemas.openxmlformats.org/presentationml/2006/main">
  <p:tag name="KSO_WM_DIAGRAM_VIRTUALLY_FRAME" val="{&quot;height&quot;:316.8,&quot;left&quot;:50.4,&quot;top&quot;:140.4,&quot;width&quot;:878.4}"/>
</p:tagLst>
</file>

<file path=ppt/tags/tag83.xml><?xml version="1.0" encoding="utf-8"?>
<p:tagLst xmlns:p="http://schemas.openxmlformats.org/presentationml/2006/main">
  <p:tag name="KSO_WM_DIAGRAM_VIRTUALLY_FRAME" val="{&quot;height&quot;:316.8,&quot;left&quot;:50.4,&quot;top&quot;:140.4,&quot;width&quot;:878.4}"/>
</p:tagLst>
</file>

<file path=ppt/tags/tag84.xml><?xml version="1.0" encoding="utf-8"?>
<p:tagLst xmlns:p="http://schemas.openxmlformats.org/presentationml/2006/main">
  <p:tag name="KSO_WM_DIAGRAM_VIRTUALLY_FRAME" val="{&quot;height&quot;:316.8,&quot;left&quot;:50.4,&quot;top&quot;:140.4,&quot;width&quot;:878.4}"/>
</p:tagLst>
</file>

<file path=ppt/tags/tag85.xml><?xml version="1.0" encoding="utf-8"?>
<p:tagLst xmlns:p="http://schemas.openxmlformats.org/presentationml/2006/main">
  <p:tag name="KSO_WM_DIAGRAM_VIRTUALLY_FRAME" val="{&quot;height&quot;:316.8,&quot;left&quot;:50.4,&quot;top&quot;:140.4,&quot;width&quot;:878.4}"/>
</p:tagLst>
</file>

<file path=ppt/tags/tag86.xml><?xml version="1.0" encoding="utf-8"?>
<p:tagLst xmlns:p="http://schemas.openxmlformats.org/presentationml/2006/main">
  <p:tag name="KSO_WM_DIAGRAM_VIRTUALLY_FRAME" val="{&quot;height&quot;:316.8,&quot;left&quot;:50.4,&quot;top&quot;:140.4,&quot;width&quot;:878.4}"/>
</p:tagLst>
</file>

<file path=ppt/tags/tag87.xml><?xml version="1.0" encoding="utf-8"?>
<p:tagLst xmlns:p="http://schemas.openxmlformats.org/presentationml/2006/main">
  <p:tag name="KSO_WM_DIAGRAM_VIRTUALLY_FRAME" val="{&quot;height&quot;:316.8,&quot;left&quot;:50.4,&quot;top&quot;:140.4,&quot;width&quot;:878.4}"/>
</p:tagLst>
</file>

<file path=ppt/tags/tag88.xml><?xml version="1.0" encoding="utf-8"?>
<p:tagLst xmlns:p="http://schemas.openxmlformats.org/presentationml/2006/main">
  <p:tag name="KSO_WM_DIAGRAM_VIRTUALLY_FRAME" val="{&quot;height&quot;:316.8,&quot;left&quot;:50.4,&quot;top&quot;:140.4,&quot;width&quot;:878.4}"/>
</p:tagLst>
</file>

<file path=ppt/tags/tag89.xml><?xml version="1.0" encoding="utf-8"?>
<p:tagLst xmlns:p="http://schemas.openxmlformats.org/presentationml/2006/main">
  <p:tag name="KSO_WM_DIAGRAM_VIRTUALLY_FRAME" val="{&quot;height&quot;:316.8,&quot;left&quot;:50.4,&quot;top&quot;:140.4,&quot;width&quot;:878.4}"/>
</p:tagLst>
</file>

<file path=ppt/tags/tag9.xml><?xml version="1.0" encoding="utf-8"?>
<p:tagLst xmlns:p="http://schemas.openxmlformats.org/presentationml/2006/main">
  <p:tag name="KSO_WM_DIAGRAM_VIRTUALLY_FRAME" val="{&quot;height&quot;:367.2,&quot;left&quot;:50.4,&quot;top&quot;:115.2,&quot;width&quot;:874.8}"/>
</p:tagLst>
</file>

<file path=ppt/tags/tag90.xml><?xml version="1.0" encoding="utf-8"?>
<p:tagLst xmlns:p="http://schemas.openxmlformats.org/presentationml/2006/main">
  <p:tag name="KSO_WM_DIAGRAM_VIRTUALLY_FRAME" val="{&quot;height&quot;:316.8,&quot;left&quot;:50.4,&quot;top&quot;:140.4,&quot;width&quot;:878.4}"/>
</p:tagLst>
</file>

<file path=ppt/tags/tag91.xml><?xml version="1.0" encoding="utf-8"?>
<p:tagLst xmlns:p="http://schemas.openxmlformats.org/presentationml/2006/main">
  <p:tag name="KSO_WM_DIAGRAM_VIRTUALLY_FRAME" val="{&quot;height&quot;:316.8,&quot;left&quot;:50.4,&quot;top&quot;:140.4,&quot;width&quot;:878.4}"/>
</p:tagLst>
</file>

<file path=ppt/tags/tag92.xml><?xml version="1.0" encoding="utf-8"?>
<p:tagLst xmlns:p="http://schemas.openxmlformats.org/presentationml/2006/main">
  <p:tag name="KSO_WM_DIAGRAM_VIRTUALLY_FRAME" val="{&quot;height&quot;:316.8,&quot;left&quot;:50.4,&quot;top&quot;:140.4,&quot;width&quot;:878.4}"/>
</p:tagLst>
</file>

<file path=ppt/tags/tag93.xml><?xml version="1.0" encoding="utf-8"?>
<p:tagLst xmlns:p="http://schemas.openxmlformats.org/presentationml/2006/main">
  <p:tag name="KSO_WM_DIAGRAM_VIRTUALLY_FRAME" val="{&quot;height&quot;:316.8,&quot;left&quot;:50.4,&quot;top&quot;:140.4,&quot;width&quot;:878.4}"/>
</p:tagLst>
</file>

<file path=ppt/tags/tag94.xml><?xml version="1.0" encoding="utf-8"?>
<p:tagLst xmlns:p="http://schemas.openxmlformats.org/presentationml/2006/main">
  <p:tag name="KSO_WM_DIAGRAM_VIRTUALLY_FRAME" val="{&quot;height&quot;:316.8,&quot;left&quot;:50.4,&quot;top&quot;:140.4,&quot;width&quot;:878.4}"/>
</p:tagLst>
</file>

<file path=ppt/tags/tag95.xml><?xml version="1.0" encoding="utf-8"?>
<p:tagLst xmlns:p="http://schemas.openxmlformats.org/presentationml/2006/main">
  <p:tag name="KSO_WM_DIAGRAM_VIRTUALLY_FRAME" val="{&quot;height&quot;:316.8,&quot;left&quot;:50.4,&quot;top&quot;:140.4,&quot;width&quot;:878.4}"/>
</p:tagLst>
</file>

<file path=ppt/tags/tag96.xml><?xml version="1.0" encoding="utf-8"?>
<p:tagLst xmlns:p="http://schemas.openxmlformats.org/presentationml/2006/main">
  <p:tag name="KSO_WM_DIAGRAM_VIRTUALLY_FRAME" val="{&quot;height&quot;:316.8,&quot;left&quot;:50.4,&quot;top&quot;:140.4,&quot;width&quot;:878.4}"/>
</p:tagLst>
</file>

<file path=ppt/tags/tag97.xml><?xml version="1.0" encoding="utf-8"?>
<p:tagLst xmlns:p="http://schemas.openxmlformats.org/presentationml/2006/main">
  <p:tag name="KSO_WM_DIAGRAM_VIRTUALLY_FRAME" val="{&quot;height&quot;:343,&quot;left&quot;:50.4,&quot;top&quot;:108,&quot;width&quot;:860.4}"/>
</p:tagLst>
</file>

<file path=ppt/tags/tag98.xml><?xml version="1.0" encoding="utf-8"?>
<p:tagLst xmlns:p="http://schemas.openxmlformats.org/presentationml/2006/main">
  <p:tag name="KSO_WM_DIAGRAM_VIRTUALLY_FRAME" val="{&quot;height&quot;:343,&quot;left&quot;:50.4,&quot;top&quot;:108,&quot;width&quot;:860.4}"/>
</p:tagLst>
</file>

<file path=ppt/tags/tag99.xml><?xml version="1.0" encoding="utf-8"?>
<p:tagLst xmlns:p="http://schemas.openxmlformats.org/presentationml/2006/main">
  <p:tag name="KSO_WM_DIAGRAM_VIRTUALLY_FRAME" val="{&quot;height&quot;:343,&quot;left&quot;:50.4,&quot;top&quot;:108,&quot;width&quot;:860.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8899</Words>
  <Application>WPS 演示</Application>
  <PresentationFormat>On-screen Show (4:3)</PresentationFormat>
  <Paragraphs>520</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Arial</vt:lpstr>
      <vt:lpstr>Times New Roman</vt:lpstr>
      <vt:lpstr>兰米粗楷简体</vt:lpstr>
      <vt:lpstr>-apple-system</vt:lpstr>
      <vt:lpstr>Calibri</vt:lpstr>
      <vt:lpstr>微软雅黑</vt:lpstr>
      <vt:lpstr>Arial Unicode MS</vt:lpstr>
      <vt:lpstr>HelveticaNeue</vt:lpstr>
      <vt:lpstr>华文新魏</vt:lpstr>
      <vt:lpstr>语文格子</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generated using python-pptx</dc:description>
  <cp:lastModifiedBy>Administrator</cp:lastModifiedBy>
  <cp:revision>18</cp:revision>
  <dcterms:created xsi:type="dcterms:W3CDTF">2013-01-27T09:14:00Z</dcterms:created>
  <dcterms:modified xsi:type="dcterms:W3CDTF">2026-09-03T02:49:41Z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4FDA4D3A1AE84A26AB34C8927DF633AA_12</vt:lpwstr>
  </property>
  <property fmtid="{D5CDD505-2E9C-101B-9397-08002B2CF9AE}" pid="3" name="KSOProductBuildVer">
    <vt:lpwstr>2052-11.8.2.7978</vt:lpwstr>
  </property>
</Properties>
</file>