
<file path=[Content_Types].xml><?xml version="1.0" encoding="utf-8"?>
<Types xmlns="http://schemas.openxmlformats.org/package/2006/content-types">
  <Default Extension="jpeg" ContentType="image/jpeg"/>
  <Default Extension="png" ContentType="image/png"/>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91" r:id="rId3"/>
  </p:sldMasterIdLst>
  <p:notesMasterIdLst>
    <p:notesMasterId r:id="rId6"/>
  </p:notesMasterIdLst>
  <p:sldIdLst>
    <p:sldId id="350" r:id="rId4"/>
    <p:sldId id="256" r:id="rId5"/>
    <p:sldId id="277" r:id="rId7"/>
    <p:sldId id="300"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317" r:id="rId24"/>
    <p:sldId id="316" r:id="rId25"/>
    <p:sldId id="318"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 id="336" r:id="rId44"/>
    <p:sldId id="337" r:id="rId45"/>
    <p:sldId id="338" r:id="rId46"/>
    <p:sldId id="339" r:id="rId47"/>
    <p:sldId id="340" r:id="rId48"/>
    <p:sldId id="341" r:id="rId49"/>
    <p:sldId id="342" r:id="rId50"/>
    <p:sldId id="343" r:id="rId51"/>
    <p:sldId id="344" r:id="rId52"/>
    <p:sldId id="345" r:id="rId53"/>
    <p:sldId id="346" r:id="rId54"/>
    <p:sldId id="347" r:id="rId55"/>
    <p:sldId id="257"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631F"/>
    <a:srgbClr val="B9CF78"/>
    <a:srgbClr val="EEB256"/>
    <a:srgbClr val="FC7E2B"/>
    <a:srgbClr val="A6C254"/>
    <a:srgbClr val="F9FBE5"/>
    <a:srgbClr val="D60000"/>
    <a:srgbClr val="C3943A"/>
    <a:srgbClr val="75452F"/>
    <a:srgbClr val="F5F8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89" autoAdjust="0"/>
    <p:restoredTop sz="94660"/>
  </p:normalViewPr>
  <p:slideViewPr>
    <p:cSldViewPr snapToGrid="0" showGuides="1">
      <p:cViewPr>
        <p:scale>
          <a:sx n="66" d="100"/>
          <a:sy n="66" d="100"/>
        </p:scale>
        <p:origin x="2004" y="1131"/>
      </p:cViewPr>
      <p:guideLst>
        <p:guide orient="horz" pos="2174"/>
        <p:guide pos="3766"/>
        <p:guide pos="7219"/>
        <p:guide orient="horz" pos="29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4750A0-CD61-44AA-A09B-7DD50C4CFF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E11574-B344-4EA9-82CF-75AB52A09ED3}" type="slidenum">
              <a:rPr lang="zh-CN" altLang="en-US" smtClean="0"/>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418800" y="400803"/>
            <a:ext cx="11354400" cy="605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userDrawn="1"/>
        </p:nvSpPr>
        <p:spPr>
          <a:xfrm flipH="1">
            <a:off x="5257800" y="0"/>
            <a:ext cx="838200" cy="6858000"/>
          </a:xfrm>
          <a:prstGeom prst="rect">
            <a:avLst/>
          </a:prstGeom>
          <a:gradFill flip="none" rotWithShape="1">
            <a:gsLst>
              <a:gs pos="100000">
                <a:schemeClr val="tx1">
                  <a:alpha val="18000"/>
                </a:schemeClr>
              </a:gs>
              <a:gs pos="0">
                <a:schemeClr val="accent1">
                  <a:lumMod val="5000"/>
                  <a:lumOff val="95000"/>
                  <a:alpha val="0"/>
                </a:schemeClr>
              </a:gs>
              <a:gs pos="100000">
                <a:schemeClr val="tx1">
                  <a:alpha val="3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1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1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1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1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1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1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1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2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2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2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2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2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2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2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2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3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3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089739-B38C-487E-9E4D-9455025ECD5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6F7ADE-7F53-4DB7-930C-6ADB775307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image" Target="../media/image1.jpeg"/><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6C254">
            <a:alpha val="79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089739-B38C-487E-9E4D-9455025ECD5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6F7ADE-7F53-4DB7-930C-6ADB7753073C}" type="slidenum">
              <a:rPr lang="zh-CN" altLang="en-US" smtClean="0"/>
            </a:fld>
            <a:endParaRPr lang="zh-CN" altLang="en-US"/>
          </a:p>
        </p:txBody>
      </p:sp>
      <p:pic>
        <p:nvPicPr>
          <p:cNvPr id="5124" name="图片 6" descr="logo横版 png"/>
          <p:cNvPicPr>
            <a:picLocks noChangeAspect="1"/>
          </p:cNvPicPr>
          <p:nvPr userDrawn="1"/>
        </p:nvPicPr>
        <p:blipFill>
          <a:blip r:embed="rId4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mc:AlternateContent xmlns:mc="http://schemas.openxmlformats.org/markup-compatibility/2006">
    <mc:Choice xmlns:p14="http://schemas.microsoft.com/office/powerpoint/2010/main" Requires="p14">
      <p:transition spd="slow" p14:dur="2000"/>
    </mc:Choice>
    <mc:Fallback>
      <p:transition spd="slow"/>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image" Target="../media/image16.png"/><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notesSlide" Target="../notesSlides/notesSlide9.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8.xml"/><Relationship Id="rId2" Type="http://schemas.openxmlformats.org/officeDocument/2006/relationships/image" Target="../media/image17.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8.xml"/><Relationship Id="rId2" Type="http://schemas.openxmlformats.org/officeDocument/2006/relationships/image" Target="../media/image18.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8.xml"/><Relationship Id="rId2" Type="http://schemas.openxmlformats.org/officeDocument/2006/relationships/image" Target="../media/image19.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8.xml"/><Relationship Id="rId2" Type="http://schemas.openxmlformats.org/officeDocument/2006/relationships/image" Target="../media/image20.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8.xml"/><Relationship Id="rId2" Type="http://schemas.openxmlformats.org/officeDocument/2006/relationships/image" Target="../media/image21.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8.xml"/><Relationship Id="rId2" Type="http://schemas.openxmlformats.org/officeDocument/2006/relationships/image" Target="../media/image22.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8.xml"/><Relationship Id="rId2" Type="http://schemas.openxmlformats.org/officeDocument/2006/relationships/image" Target="../media/image23.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8.xml"/><Relationship Id="rId2" Type="http://schemas.openxmlformats.org/officeDocument/2006/relationships/image" Target="../media/image24.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8.xml"/><Relationship Id="rId2" Type="http://schemas.openxmlformats.org/officeDocument/2006/relationships/image" Target="../media/image25.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38.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8.xml"/><Relationship Id="rId2" Type="http://schemas.openxmlformats.org/officeDocument/2006/relationships/image" Target="../media/image26.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8.xml"/><Relationship Id="rId2" Type="http://schemas.openxmlformats.org/officeDocument/2006/relationships/image" Target="../media/image27.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8.xml"/><Relationship Id="rId2" Type="http://schemas.openxmlformats.org/officeDocument/2006/relationships/image" Target="../media/image28.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8.xml"/><Relationship Id="rId2" Type="http://schemas.openxmlformats.org/officeDocument/2006/relationships/image" Target="../media/image29.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8.xml"/><Relationship Id="rId2" Type="http://schemas.openxmlformats.org/officeDocument/2006/relationships/image" Target="../media/image30.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8.xml"/><Relationship Id="rId2" Type="http://schemas.openxmlformats.org/officeDocument/2006/relationships/image" Target="../media/image31.png"/><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8.xml"/><Relationship Id="rId2" Type="http://schemas.openxmlformats.org/officeDocument/2006/relationships/image" Target="../media/image32.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38.xml"/><Relationship Id="rId2" Type="http://schemas.openxmlformats.org/officeDocument/2006/relationships/image" Target="../media/image33.png"/><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38.xml"/><Relationship Id="rId2" Type="http://schemas.openxmlformats.org/officeDocument/2006/relationships/image" Target="../media/image34.pn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38.xml"/><Relationship Id="rId2" Type="http://schemas.openxmlformats.org/officeDocument/2006/relationships/image" Target="../media/image35.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8.xml"/><Relationship Id="rId2" Type="http://schemas.openxmlformats.org/officeDocument/2006/relationships/image" Target="../media/image9.png"/><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1" Type="http://schemas.openxmlformats.org/officeDocument/2006/relationships/notesSlide" Target="../notesSlides/notesSlide29.xml"/><Relationship Id="rId10" Type="http://schemas.openxmlformats.org/officeDocument/2006/relationships/slideLayout" Target="../slideLayouts/slideLayout38.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38.xml"/><Relationship Id="rId2" Type="http://schemas.openxmlformats.org/officeDocument/2006/relationships/image" Target="../media/image37.png"/><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38.xml"/><Relationship Id="rId2" Type="http://schemas.openxmlformats.org/officeDocument/2006/relationships/image" Target="../media/image38.png"/><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8.xml"/><Relationship Id="rId2" Type="http://schemas.openxmlformats.org/officeDocument/2006/relationships/image" Target="../media/image39.png"/><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38.xml"/><Relationship Id="rId2" Type="http://schemas.openxmlformats.org/officeDocument/2006/relationships/image" Target="../media/image40.pn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8.xml"/><Relationship Id="rId2" Type="http://schemas.openxmlformats.org/officeDocument/2006/relationships/image" Target="../media/image41.png"/><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notesSlide" Target="../notesSlides/notesSlide35.xml"/><Relationship Id="rId10" Type="http://schemas.openxmlformats.org/officeDocument/2006/relationships/slideLayout" Target="../slideLayouts/slideLayout38.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38.xml"/><Relationship Id="rId2" Type="http://schemas.openxmlformats.org/officeDocument/2006/relationships/image" Target="../media/image43.pn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38.xml"/><Relationship Id="rId2" Type="http://schemas.openxmlformats.org/officeDocument/2006/relationships/image" Target="../media/image44.GIF"/><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38.xml"/><Relationship Id="rId2" Type="http://schemas.openxmlformats.org/officeDocument/2006/relationships/image" Target="../media/image45.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8.xml"/><Relationship Id="rId2" Type="http://schemas.openxmlformats.org/officeDocument/2006/relationships/image" Target="../media/image10.png"/><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38.xml"/><Relationship Id="rId2" Type="http://schemas.openxmlformats.org/officeDocument/2006/relationships/image" Target="../media/image46.pn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38.xml"/><Relationship Id="rId2" Type="http://schemas.openxmlformats.org/officeDocument/2006/relationships/image" Target="../media/image47.pn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38.xml"/><Relationship Id="rId2" Type="http://schemas.openxmlformats.org/officeDocument/2006/relationships/image" Target="../media/image48.png"/><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9" Type="http://schemas.openxmlformats.org/officeDocument/2006/relationships/image" Target="../media/image49.png"/><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1" Type="http://schemas.openxmlformats.org/officeDocument/2006/relationships/notesSlide" Target="../notesSlides/notesSlide42.xml"/><Relationship Id="rId10" Type="http://schemas.openxmlformats.org/officeDocument/2006/relationships/slideLayout" Target="../slideLayouts/slideLayout38.xml"/><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38.xml"/><Relationship Id="rId2" Type="http://schemas.openxmlformats.org/officeDocument/2006/relationships/image" Target="../media/image50.png"/><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38.xml"/><Relationship Id="rId2" Type="http://schemas.openxmlformats.org/officeDocument/2006/relationships/image" Target="../media/image51.png"/><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9" Type="http://schemas.openxmlformats.org/officeDocument/2006/relationships/image" Target="../media/image52.png"/><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1" Type="http://schemas.openxmlformats.org/officeDocument/2006/relationships/notesSlide" Target="../notesSlides/notesSlide45.xml"/><Relationship Id="rId10" Type="http://schemas.openxmlformats.org/officeDocument/2006/relationships/slideLayout" Target="../slideLayouts/slideLayout38.xml"/><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38.xml"/><Relationship Id="rId5" Type="http://schemas.openxmlformats.org/officeDocument/2006/relationships/image" Target="../media/image53.png"/><Relationship Id="rId4" Type="http://schemas.openxmlformats.org/officeDocument/2006/relationships/tags" Target="../tags/tag37.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38.xml"/><Relationship Id="rId2" Type="http://schemas.openxmlformats.org/officeDocument/2006/relationships/image" Target="../media/image54.png"/><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38.xml"/><Relationship Id="rId2" Type="http://schemas.openxmlformats.org/officeDocument/2006/relationships/image" Target="../media/image55.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8.xml"/><Relationship Id="rId2" Type="http://schemas.openxmlformats.org/officeDocument/2006/relationships/image" Target="../media/image11.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1" Type="http://schemas.openxmlformats.org/officeDocument/2006/relationships/notesSlide" Target="../notesSlides/notesSlide49.xml"/><Relationship Id="rId10" Type="http://schemas.openxmlformats.org/officeDocument/2006/relationships/slideLayout" Target="../slideLayouts/slideLayout38.xml"/><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3" Type="http://schemas.openxmlformats.org/officeDocument/2006/relationships/notesSlide" Target="../notesSlides/notesSlide50.xml"/><Relationship Id="rId12" Type="http://schemas.openxmlformats.org/officeDocument/2006/relationships/slideLayout" Target="../slideLayouts/slideLayout38.xml"/><Relationship Id="rId11" Type="http://schemas.openxmlformats.org/officeDocument/2006/relationships/image" Target="../media/image57.png"/><Relationship Id="rId10" Type="http://schemas.openxmlformats.org/officeDocument/2006/relationships/tags" Target="../tags/tag53.xm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51.xml"/><Relationship Id="rId6" Type="http://schemas.openxmlformats.org/officeDocument/2006/relationships/slideLayout" Target="../slideLayouts/slideLayout38.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58.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8.xml"/><Relationship Id="rId2" Type="http://schemas.openxmlformats.org/officeDocument/2006/relationships/image" Target="../media/image12.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8.xml"/><Relationship Id="rId2" Type="http://schemas.openxmlformats.org/officeDocument/2006/relationships/image" Target="../media/image13.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8.xml"/><Relationship Id="rId2" Type="http://schemas.openxmlformats.org/officeDocument/2006/relationships/image" Target="../media/image14.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8.xml"/><Relationship Id="rId2" Type="http://schemas.openxmlformats.org/officeDocument/2006/relationships/image" Target="../media/image15.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cue	/kju:/	n.</a:t>
            </a:r>
            <a:r>
              <a:rPr lang="zh-CN" altLang="en-US" sz="2800">
                <a:latin typeface="Times New Roman" panose="02020603050405020304" charset="0"/>
                <a:ea typeface="华文中宋" panose="02010600040101010101" charset="-122"/>
                <a:cs typeface="Times New Roman" panose="02020603050405020304" charset="0"/>
              </a:rPr>
              <a:t>提示</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暗示</a:t>
            </a:r>
            <a:r>
              <a:rPr lang="en-US" altLang="zh-CN" sz="2800">
                <a:latin typeface="Times New Roman" panose="02020603050405020304" charset="0"/>
                <a:ea typeface="华文中宋" panose="02010600040101010101" charset="-122"/>
                <a:cs typeface="Times New Roman" panose="02020603050405020304" charset="0"/>
              </a:rPr>
              <a:t> vt.</a:t>
            </a:r>
            <a:r>
              <a:rPr lang="zh-CN" altLang="en-US" sz="2800">
                <a:latin typeface="Times New Roman" panose="02020603050405020304" charset="0"/>
                <a:ea typeface="华文中宋" panose="02010600040101010101" charset="-122"/>
                <a:cs typeface="Times New Roman" panose="02020603050405020304" charset="0"/>
              </a:rPr>
              <a:t>给</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暗示</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custDataLst>
              <p:tags r:id="rId2"/>
            </p:custDataLst>
          </p:nvPr>
        </p:nvSpPr>
        <p:spPr>
          <a:xfrm>
            <a:off x="42545" y="1311910"/>
            <a:ext cx="11490325" cy="521970"/>
          </a:xfrm>
          <a:prstGeom prst="rect">
            <a:avLst/>
          </a:prstGeom>
        </p:spPr>
        <p:txBody>
          <a:bodyPr wrap="square">
            <a:spAutoFit/>
          </a:bodyPr>
          <a:p>
            <a:pPr marL="0" indent="0" algn="just" defTabSz="266700">
              <a:spcBef>
                <a:spcPct val="0"/>
              </a:spcBef>
              <a:spcAft>
                <a:spcPct val="0"/>
              </a:spcAft>
            </a:pPr>
            <a:r>
              <a:rPr lang="en-US" altLang="zh-CN" sz="2800">
                <a:solidFill>
                  <a:srgbClr val="0A0A0A"/>
                </a:solidFill>
                <a:latin typeface="Times New Roman" panose="02020603050405020304" charset="0"/>
                <a:ea typeface="华文中宋" panose="02010600040101010101" charset="-122"/>
              </a:rPr>
              <a:t> In reality, he had trained her to respond to </a:t>
            </a:r>
            <a:r>
              <a:rPr lang="zh-CN" altLang="en-US" sz="2800" b="1">
                <a:solidFill>
                  <a:srgbClr val="C00000"/>
                </a:solidFill>
                <a:latin typeface="Times New Roman" panose="02020603050405020304" charset="0"/>
                <a:ea typeface="华文中宋" panose="02010600040101010101" charset="-122"/>
              </a:rPr>
              <a:t>certain cues</a:t>
            </a:r>
            <a:r>
              <a:rPr lang="en-US" altLang="zh-CN" sz="2800">
                <a:solidFill>
                  <a:srgbClr val="0A0A0A"/>
                </a:solidFill>
                <a:latin typeface="Times New Roman" panose="02020603050405020304" charset="0"/>
                <a:ea typeface="华文中宋" panose="02010600040101010101" charset="-122"/>
              </a:rPr>
              <a:t>. </a:t>
            </a:r>
            <a:endParaRPr lang="en-US" altLang="zh-CN" sz="2800">
              <a:solidFill>
                <a:srgbClr val="0A0A0A"/>
              </a:solidFill>
              <a:latin typeface="Times New Roman" panose="02020603050405020304" charset="0"/>
              <a:ea typeface="华文中宋" panose="02010600040101010101" charset="-122"/>
            </a:endParaRPr>
          </a:p>
        </p:txBody>
      </p:sp>
      <p:sp>
        <p:nvSpPr>
          <p:cNvPr id="3" name="文本框 2"/>
          <p:cNvSpPr txBox="1"/>
          <p:nvPr>
            <p:custDataLst>
              <p:tags r:id="rId3"/>
            </p:custDataLst>
          </p:nvPr>
        </p:nvSpPr>
        <p:spPr>
          <a:xfrm>
            <a:off x="42545" y="830580"/>
            <a:ext cx="11490325" cy="5219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实际上，他已经训练她能够对</a:t>
            </a:r>
            <a:r>
              <a:rPr lang="zh-CN" altLang="en-US" sz="2800" b="1">
                <a:solidFill>
                  <a:srgbClr val="C00000"/>
                </a:solidFill>
                <a:latin typeface="Times New Roman" panose="02020603050405020304" charset="0"/>
                <a:ea typeface="华文中宋" panose="02010600040101010101" charset="-122"/>
              </a:rPr>
              <a:t>某些信号</a:t>
            </a:r>
            <a:r>
              <a:rPr lang="zh-CN" altLang="en-US" sz="2800">
                <a:latin typeface="Times New Roman" panose="02020603050405020304" charset="0"/>
                <a:ea typeface="华文中宋" panose="02010600040101010101" charset="-122"/>
              </a:rPr>
              <a:t>做出反应。</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4" name="文本框 3"/>
          <p:cNvSpPr txBox="1"/>
          <p:nvPr>
            <p:custDataLst>
              <p:tags r:id="rId4"/>
            </p:custDataLst>
          </p:nvPr>
        </p:nvSpPr>
        <p:spPr>
          <a:xfrm>
            <a:off x="43180" y="2134870"/>
            <a:ext cx="11811000"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dark clouds in the sky were </a:t>
            </a:r>
            <a:r>
              <a:rPr lang="zh-CN" altLang="en-US" sz="2800" b="1" i="0">
                <a:solidFill>
                  <a:srgbClr val="C00000"/>
                </a:solidFill>
                <a:latin typeface="Times New Roman" panose="02020603050405020304" charset="0"/>
                <a:ea typeface="华文中宋" panose="02010600040101010101" charset="-122"/>
              </a:rPr>
              <a:t>a clear cue</a:t>
            </a:r>
            <a:r>
              <a:rPr lang="en-US" altLang="zh-CN" sz="2800" b="0" i="0">
                <a:latin typeface="Times New Roman" panose="02020603050405020304" charset="0"/>
                <a:ea typeface="华文中宋" panose="02010600040101010101" charset="-122"/>
              </a:rPr>
              <a:t> that a storm was coming, so the farmers hurried to collect their crops.</a:t>
            </a:r>
            <a:endParaRPr lang="zh-CN" altLang="en-US" sz="2800" b="0" i="0">
              <a:latin typeface="Times New Roman" panose="02020603050405020304" charset="0"/>
              <a:ea typeface="华文中宋" panose="02010600040101010101" charset="-122"/>
            </a:endParaRPr>
          </a:p>
        </p:txBody>
      </p:sp>
      <p:sp>
        <p:nvSpPr>
          <p:cNvPr id="5" name="文本框 4"/>
          <p:cNvSpPr txBox="1"/>
          <p:nvPr>
            <p:custDataLst>
              <p:tags r:id="rId5"/>
            </p:custDataLst>
          </p:nvPr>
        </p:nvSpPr>
        <p:spPr>
          <a:xfrm>
            <a:off x="43180" y="3388995"/>
            <a:ext cx="11490325"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school will </a:t>
            </a:r>
            <a:r>
              <a:rPr lang="zh-CN" altLang="en-US" sz="2800" b="1" i="0">
                <a:solidFill>
                  <a:srgbClr val="C00000"/>
                </a:solidFill>
                <a:latin typeface="Times New Roman" panose="02020603050405020304" charset="0"/>
                <a:ea typeface="华文中宋" panose="02010600040101010101" charset="-122"/>
              </a:rPr>
              <a:t>give a 10-minute cue</a:t>
            </a:r>
            <a:r>
              <a:rPr lang="en-US" altLang="zh-CN" sz="2800" b="0" i="0">
                <a:latin typeface="Times New Roman" panose="02020603050405020304" charset="0"/>
                <a:ea typeface="华文中宋" panose="02010600040101010101" charset="-122"/>
              </a:rPr>
              <a:t> before the exam starts—please use this time to check your exam materials.</a:t>
            </a:r>
            <a:endParaRPr lang="zh-CN" altLang="en-US" sz="2800" b="0" i="0">
              <a:latin typeface="Times New Roman" panose="02020603050405020304" charset="0"/>
              <a:ea typeface="华文中宋" panose="02010600040101010101" charset="-122"/>
            </a:endParaRPr>
          </a:p>
        </p:txBody>
      </p:sp>
      <p:sp>
        <p:nvSpPr>
          <p:cNvPr id="6" name="文本框 5"/>
          <p:cNvSpPr txBox="1"/>
          <p:nvPr/>
        </p:nvSpPr>
        <p:spPr>
          <a:xfrm>
            <a:off x="226695" y="5193030"/>
            <a:ext cx="7047865" cy="138366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I'd like to end my speech with a quote from Shakespeare, which serves as </a:t>
            </a:r>
            <a:r>
              <a:rPr lang="zh-CN" altLang="en-US" sz="2800" b="1" i="0">
                <a:solidFill>
                  <a:srgbClr val="C00000"/>
                </a:solidFill>
                <a:latin typeface="Times New Roman" panose="02020603050405020304" charset="0"/>
                <a:ea typeface="华文中宋" panose="02010600040101010101" charset="-122"/>
              </a:rPr>
              <a:t>a perfect </a:t>
            </a:r>
            <a:r>
              <a:rPr lang="zh-CN" altLang="en-US" sz="2800" b="1">
                <a:solidFill>
                  <a:srgbClr val="C00000"/>
                </a:solidFill>
                <a:latin typeface="Times New Roman" panose="02020603050405020304" charset="0"/>
                <a:ea typeface="华文中宋" panose="02010600040101010101" charset="-122"/>
              </a:rPr>
              <a:t>cue</a:t>
            </a:r>
            <a:r>
              <a:rPr lang="zh-CN" altLang="en-US" sz="2800" b="1" i="0">
                <a:solidFill>
                  <a:srgbClr val="C00000"/>
                </a:solidFill>
                <a:latin typeface="Times New Roman" panose="02020603050405020304" charset="0"/>
                <a:ea typeface="华文中宋" panose="02010600040101010101" charset="-122"/>
              </a:rPr>
              <a:t> for my final point</a:t>
            </a:r>
            <a:r>
              <a:rPr lang="en-US" altLang="zh-CN" sz="2800" b="0" i="0">
                <a:solidFill>
                  <a:srgbClr val="0F1115"/>
                </a:solidFill>
                <a:latin typeface="Times New Roman" panose="02020603050405020304" charset="0"/>
                <a:ea typeface="华文中宋" panose="02010600040101010101" charset="-122"/>
              </a:rPr>
              <a:t>. </a:t>
            </a:r>
            <a:endParaRPr lang="zh-CN" altLang="en-US" sz="2800" b="0" i="0">
              <a:solidFill>
                <a:srgbClr val="0F1115"/>
              </a:solidFill>
              <a:latin typeface="Times New Roman" panose="02020603050405020304" charset="0"/>
              <a:ea typeface="华文中宋" panose="02010600040101010101" charset="-122"/>
            </a:endParaRPr>
          </a:p>
        </p:txBody>
      </p:sp>
      <p:sp>
        <p:nvSpPr>
          <p:cNvPr id="8" name="文本框 7"/>
          <p:cNvSpPr txBox="1"/>
          <p:nvPr>
            <p:custDataLst>
              <p:tags r:id="rId6"/>
            </p:custDataLst>
          </p:nvPr>
        </p:nvSpPr>
        <p:spPr>
          <a:xfrm>
            <a:off x="43180" y="1719580"/>
            <a:ext cx="12148820" cy="52197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天空中的乌云是暴风雨即将来临的</a:t>
            </a:r>
            <a:r>
              <a:rPr lang="zh-CN" altLang="en-US" sz="2800" b="1">
                <a:solidFill>
                  <a:srgbClr val="C00000"/>
                </a:solidFill>
                <a:latin typeface="Times New Roman" panose="02020603050405020304" charset="0"/>
                <a:ea typeface="华文中宋" panose="02010600040101010101" charset="-122"/>
                <a:sym typeface="+mn-ea"/>
              </a:rPr>
              <a:t>明显提示</a:t>
            </a:r>
            <a:r>
              <a:rPr lang="zh-CN" altLang="en-US" sz="2800">
                <a:latin typeface="Times New Roman" panose="02020603050405020304" charset="0"/>
                <a:ea typeface="华文中宋" panose="02010600040101010101" charset="-122"/>
                <a:sym typeface="+mn-ea"/>
              </a:rPr>
              <a:t>，农民们赶紧去收庄稼。</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9" name="文本框 8"/>
          <p:cNvSpPr txBox="1"/>
          <p:nvPr>
            <p:custDataLst>
              <p:tags r:id="rId7"/>
            </p:custDataLst>
          </p:nvPr>
        </p:nvSpPr>
        <p:spPr>
          <a:xfrm>
            <a:off x="43180" y="2981960"/>
            <a:ext cx="12148820" cy="521970"/>
          </a:xfrm>
          <a:prstGeom prst="rect">
            <a:avLst/>
          </a:prstGeom>
          <a:noFill/>
        </p:spPr>
        <p:txBody>
          <a:bodyPr wrap="square" rtlCol="0" anchor="t">
            <a:spAutoFit/>
          </a:bodyPr>
          <a:p>
            <a:pPr marL="0" indent="0" algn="l"/>
            <a:r>
              <a:rPr lang="en-US" altLang="zh-CN" sz="2400">
                <a:latin typeface="Times New Roman" panose="02020603050405020304" charset="0"/>
                <a:ea typeface="华文中宋" panose="02010600040101010101" charset="-122"/>
                <a:sym typeface="+mn-ea"/>
              </a:rPr>
              <a:t>3.</a:t>
            </a:r>
            <a:r>
              <a:rPr lang="zh-CN" altLang="en-US" sz="2400">
                <a:latin typeface="Times New Roman" panose="02020603050405020304" charset="0"/>
                <a:ea typeface="华文中宋" panose="02010600040101010101" charset="-122"/>
                <a:sym typeface="+mn-ea"/>
              </a:rPr>
              <a:t>考试开始前学校会</a:t>
            </a:r>
            <a:r>
              <a:rPr lang="zh-CN" altLang="en-US" sz="2800" b="1">
                <a:solidFill>
                  <a:srgbClr val="C00000"/>
                </a:solidFill>
                <a:latin typeface="Times New Roman" panose="02020603050405020304" charset="0"/>
                <a:ea typeface="华文中宋" panose="02010600040101010101" charset="-122"/>
                <a:sym typeface="+mn-ea"/>
              </a:rPr>
              <a:t>给出 10 分钟提示</a:t>
            </a:r>
            <a:r>
              <a:rPr lang="zh-CN" altLang="en-US" sz="2400">
                <a:latin typeface="Times New Roman" panose="02020603050405020304" charset="0"/>
                <a:ea typeface="华文中宋" panose="02010600040101010101" charset="-122"/>
                <a:sym typeface="+mn-ea"/>
              </a:rPr>
              <a:t>，请利用这段时间检查考试用品。</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latin typeface="Times New Roman" panose="02020603050405020304" charset="0"/>
              <a:ea typeface="华文中宋" panose="02010600040101010101" charset="-122"/>
              <a:sym typeface="+mn-ea"/>
            </a:endParaRPr>
          </a:p>
        </p:txBody>
      </p:sp>
      <p:sp>
        <p:nvSpPr>
          <p:cNvPr id="10" name="文本框 9"/>
          <p:cNvSpPr txBox="1"/>
          <p:nvPr/>
        </p:nvSpPr>
        <p:spPr>
          <a:xfrm>
            <a:off x="226695" y="4260215"/>
            <a:ext cx="7491730" cy="953135"/>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4. </a:t>
            </a:r>
            <a:r>
              <a:rPr lang="zh-CN" altLang="en-US" sz="2800">
                <a:solidFill>
                  <a:srgbClr val="0F1115"/>
                </a:solidFill>
                <a:latin typeface="Times New Roman" panose="02020603050405020304" charset="0"/>
                <a:ea typeface="华文中宋" panose="02010600040101010101" charset="-122"/>
                <a:sym typeface="+mn-ea"/>
              </a:rPr>
              <a:t>我想用莎士比亚的一句话来结束我的演讲，它</a:t>
            </a:r>
            <a:r>
              <a:rPr lang="zh-CN" altLang="en-US" sz="2800" b="1">
                <a:solidFill>
                  <a:srgbClr val="C00000"/>
                </a:solidFill>
                <a:latin typeface="Times New Roman" panose="02020603050405020304" charset="0"/>
                <a:ea typeface="华文中宋" panose="02010600040101010101" charset="-122"/>
                <a:sym typeface="+mn-ea"/>
              </a:rPr>
              <a:t>完美地引出了我的最后一点</a:t>
            </a:r>
            <a:r>
              <a:rPr lang="zh-CN" altLang="en-US" sz="2800">
                <a:solidFill>
                  <a:srgbClr val="0F1115"/>
                </a:solidFill>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11" name="图片 10"/>
          <p:cNvPicPr>
            <a:picLocks noChangeAspect="1"/>
          </p:cNvPicPr>
          <p:nvPr/>
        </p:nvPicPr>
        <p:blipFill>
          <a:blip r:embed="rId8"/>
          <a:stretch>
            <a:fillRect/>
          </a:stretch>
        </p:blipFill>
        <p:spPr>
          <a:xfrm>
            <a:off x="7550785" y="4127500"/>
            <a:ext cx="3533775" cy="1909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00544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in response to	/</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n r</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sp</a:t>
            </a:r>
            <a:r>
              <a:rPr lang="en-US" altLang="en-US" sz="2800">
                <a:latin typeface="Times New Roman" panose="02020603050405020304" charset="0"/>
                <a:ea typeface="华文中宋" panose="02010600040101010101" charset="-122"/>
                <a:cs typeface="Times New Roman" panose="02020603050405020304" charset="0"/>
              </a:rPr>
              <a:t>ɒ</a:t>
            </a:r>
            <a:r>
              <a:rPr lang="en-US" altLang="zh-CN" sz="2800">
                <a:latin typeface="Times New Roman" panose="02020603050405020304" charset="0"/>
                <a:ea typeface="华文中宋" panose="02010600040101010101" charset="-122"/>
                <a:cs typeface="Times New Roman" panose="02020603050405020304" charset="0"/>
              </a:rPr>
              <a:t>ns t</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回答</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答复</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4" name="文本框 3"/>
          <p:cNvSpPr txBox="1"/>
          <p:nvPr/>
        </p:nvSpPr>
        <p:spPr>
          <a:xfrm>
            <a:off x="-243205" y="1673225"/>
            <a:ext cx="12319000" cy="1383665"/>
          </a:xfrm>
          <a:prstGeom prst="rect">
            <a:avLst/>
          </a:prstGeom>
        </p:spPr>
        <p:txBody>
          <a:bodyPr wrap="square">
            <a:spAutoFit/>
          </a:bodyPr>
          <a:p>
            <a:pPr marL="455295" indent="0" algn="just" defTabSz="266700" fontAlgn="auto">
              <a:lnSpc>
                <a:spcPct val="100000"/>
              </a:lnSpc>
              <a:spcBef>
                <a:spcPct val="0"/>
              </a:spcBef>
              <a:spcAft>
                <a:spcPct val="0"/>
              </a:spcAft>
            </a:pPr>
            <a:r>
              <a:rPr lang="en-US" altLang="zh-CN" sz="2800">
                <a:solidFill>
                  <a:srgbClr val="0A0A0A"/>
                </a:solidFill>
                <a:latin typeface="Times New Roman" panose="02020603050405020304" charset="0"/>
                <a:ea typeface="华文中宋" panose="02010600040101010101" charset="-122"/>
              </a:rPr>
              <a:t>The event received an overwhelmingly </a:t>
            </a:r>
            <a:r>
              <a:rPr lang="zh-CN" altLang="en-US" sz="2800" b="1">
                <a:solidFill>
                  <a:srgbClr val="C00000"/>
                </a:solidFill>
                <a:latin typeface="Times New Roman" panose="02020603050405020304" charset="0"/>
                <a:ea typeface="华文中宋" panose="02010600040101010101" charset="-122"/>
              </a:rPr>
              <a:t>positive response</a:t>
            </a:r>
            <a:r>
              <a:rPr lang="en-US" altLang="zh-CN" sz="2800">
                <a:solidFill>
                  <a:srgbClr val="0A0A0A"/>
                </a:solidFill>
                <a:latin typeface="Times New Roman" panose="02020603050405020304" charset="0"/>
                <a:ea typeface="华文中宋" panose="02010600040101010101" charset="-122"/>
              </a:rPr>
              <a:t> from students, with many appreciating the school's emphasis on mental health care and its focus on reducing academic pressure</a:t>
            </a:r>
            <a:endParaRPr lang="en-US" altLang="zh-CN" sz="2800">
              <a:solidFill>
                <a:srgbClr val="0A0A0A"/>
              </a:solidFill>
              <a:latin typeface="Times New Roman" panose="02020603050405020304" charset="0"/>
              <a:ea typeface="华文中宋" panose="02010600040101010101" charset="-122"/>
            </a:endParaRPr>
          </a:p>
        </p:txBody>
      </p:sp>
      <p:sp>
        <p:nvSpPr>
          <p:cNvPr id="5" name="文本框 4"/>
          <p:cNvSpPr txBox="1"/>
          <p:nvPr/>
        </p:nvSpPr>
        <p:spPr>
          <a:xfrm>
            <a:off x="253365" y="779780"/>
            <a:ext cx="11938635"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该活动得到了学生们的</a:t>
            </a:r>
            <a:r>
              <a:rPr lang="zh-CN" altLang="en-US" sz="2800" b="1">
                <a:solidFill>
                  <a:srgbClr val="C00000"/>
                </a:solidFill>
                <a:latin typeface="Times New Roman" panose="02020603050405020304" charset="0"/>
                <a:ea typeface="华文中宋" panose="02010600040101010101" charset="-122"/>
              </a:rPr>
              <a:t>高度好评</a:t>
            </a:r>
            <a:r>
              <a:rPr lang="zh-CN" altLang="en-US" sz="2800">
                <a:latin typeface="Times New Roman" panose="02020603050405020304" charset="0"/>
                <a:ea typeface="华文中宋" panose="02010600040101010101" charset="-122"/>
              </a:rPr>
              <a:t>，许多人赞赏学校对心理健康问题的重视以及其旨在减轻学业压力的举措。</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latin typeface="Times New Roman" panose="02020603050405020304" charset="0"/>
              <a:ea typeface="华文中宋" panose="02010600040101010101" charset="-122"/>
            </a:endParaRPr>
          </a:p>
        </p:txBody>
      </p:sp>
      <p:sp>
        <p:nvSpPr>
          <p:cNvPr id="6" name="文本框 5"/>
          <p:cNvSpPr txBox="1"/>
          <p:nvPr/>
        </p:nvSpPr>
        <p:spPr>
          <a:xfrm>
            <a:off x="253365" y="3474085"/>
            <a:ext cx="11715115" cy="953135"/>
          </a:xfrm>
          <a:prstGeom prst="rect">
            <a:avLst/>
          </a:prstGeom>
        </p:spPr>
        <p:txBody>
          <a:bodyPr wrap="square">
            <a:spAutoFit/>
          </a:bodyPr>
          <a:p>
            <a:pPr marL="0" indent="0" algn="l"/>
            <a:r>
              <a:rPr lang="zh-CN" altLang="en-US" sz="2800" b="1">
                <a:solidFill>
                  <a:srgbClr val="C00000"/>
                </a:solidFill>
                <a:latin typeface="Times New Roman" panose="02020603050405020304" charset="0"/>
                <a:ea typeface="华文中宋" panose="02010600040101010101" charset="-122"/>
                <a:sym typeface="+mn-ea"/>
              </a:rPr>
              <a:t>In response to students’ suggestions</a:t>
            </a:r>
            <a:r>
              <a:rPr lang="en-US" altLang="zh-CN" sz="2800">
                <a:solidFill>
                  <a:srgbClr val="000000"/>
                </a:solidFill>
                <a:latin typeface="Times New Roman" panose="02020603050405020304" charset="0"/>
                <a:ea typeface="华文中宋" panose="02010600040101010101" charset="-122"/>
                <a:sym typeface="+mn-ea"/>
              </a:rPr>
              <a:t>, the school will extend the library’s opening hours from next week.</a:t>
            </a:r>
            <a:endParaRPr lang="zh-CN" altLang="en-US" sz="2800" b="0" i="0">
              <a:solidFill>
                <a:srgbClr val="0F1115"/>
              </a:solidFill>
              <a:latin typeface="Times New Roman" panose="02020603050405020304" charset="0"/>
              <a:ea typeface="华文中宋" panose="02010600040101010101" charset="-122"/>
            </a:endParaRPr>
          </a:p>
        </p:txBody>
      </p:sp>
      <p:sp>
        <p:nvSpPr>
          <p:cNvPr id="8" name="文本框 7"/>
          <p:cNvSpPr txBox="1"/>
          <p:nvPr/>
        </p:nvSpPr>
        <p:spPr>
          <a:xfrm>
            <a:off x="253365" y="5380355"/>
            <a:ext cx="7539990" cy="1383665"/>
          </a:xfrm>
          <a:prstGeom prst="rect">
            <a:avLst/>
          </a:prstGeom>
        </p:spPr>
        <p:txBody>
          <a:bodyPr wrap="square">
            <a:spAutoFit/>
          </a:bodyPr>
          <a:p>
            <a:pPr marL="0" indent="0">
              <a:buNone/>
            </a:pPr>
            <a:r>
              <a:rPr lang="zh-CN" altLang="en-US" sz="2800" b="1" i="0">
                <a:solidFill>
                  <a:srgbClr val="C00000"/>
                </a:solidFill>
                <a:latin typeface="Times New Roman" panose="02020603050405020304" charset="0"/>
                <a:ea typeface="华文中宋" panose="02010600040101010101" charset="-122"/>
              </a:rPr>
              <a:t>In response to the call for environmental protection,</a:t>
            </a:r>
            <a:r>
              <a:rPr lang="en-US" altLang="zh-CN" sz="2800" b="0" i="0">
                <a:solidFill>
                  <a:srgbClr val="000000"/>
                </a:solidFill>
                <a:latin typeface="Times New Roman" panose="02020603050405020304" charset="0"/>
                <a:ea typeface="华文中宋" panose="02010600040101010101" charset="-122"/>
              </a:rPr>
              <a:t> we encourage everyone to use reusable bags instead of plastic ones.</a:t>
            </a:r>
            <a:r>
              <a:rPr lang="zh-CN" altLang="en-US" sz="2800" b="0" i="0">
                <a:solidFill>
                  <a:srgbClr val="000000"/>
                </a:solidFill>
                <a:latin typeface="Times New Roman" panose="02020603050405020304" charset="0"/>
                <a:ea typeface="华文中宋" panose="02010600040101010101" charset="-122"/>
              </a:rPr>
              <a:t>。</a:t>
            </a:r>
            <a:endParaRPr lang="zh-CN" altLang="en-US" sz="2800" b="0" i="0">
              <a:solidFill>
                <a:srgbClr val="000000"/>
              </a:solidFill>
              <a:latin typeface="Times New Roman" panose="02020603050405020304" charset="0"/>
              <a:ea typeface="华文中宋" panose="02010600040101010101" charset="-122"/>
            </a:endParaRPr>
          </a:p>
        </p:txBody>
      </p:sp>
      <p:sp>
        <p:nvSpPr>
          <p:cNvPr id="9" name="文本框 8"/>
          <p:cNvSpPr txBox="1"/>
          <p:nvPr/>
        </p:nvSpPr>
        <p:spPr>
          <a:xfrm>
            <a:off x="253365" y="2952115"/>
            <a:ext cx="11823065" cy="521970"/>
          </a:xfrm>
          <a:prstGeom prst="rect">
            <a:avLst/>
          </a:prstGeom>
          <a:noFill/>
        </p:spPr>
        <p:txBody>
          <a:bodyPr wrap="square" rtlCol="0" anchor="t">
            <a:spAutoFit/>
          </a:bodyPr>
          <a:p>
            <a:r>
              <a:rPr lang="en-US" altLang="zh-CN" sz="2800">
                <a:solidFill>
                  <a:srgbClr val="000000"/>
                </a:solidFill>
                <a:latin typeface="Times New Roman" panose="02020603050405020304" charset="0"/>
                <a:ea typeface="华文中宋" panose="02010600040101010101" charset="-122"/>
                <a:sym typeface="+mn-ea"/>
              </a:rPr>
              <a:t>2.</a:t>
            </a:r>
            <a:r>
              <a:rPr lang="zh-CN" altLang="en-US" sz="2800" b="1">
                <a:solidFill>
                  <a:srgbClr val="C00000"/>
                </a:solidFill>
                <a:latin typeface="Times New Roman" panose="02020603050405020304" charset="0"/>
                <a:ea typeface="华文中宋" panose="02010600040101010101" charset="-122"/>
                <a:sym typeface="+mn-ea"/>
              </a:rPr>
              <a:t>作为对学生建议的回应</a:t>
            </a:r>
            <a:r>
              <a:rPr lang="zh-CN" altLang="en-US" sz="2800">
                <a:solidFill>
                  <a:srgbClr val="000000"/>
                </a:solidFill>
                <a:latin typeface="Times New Roman" panose="02020603050405020304" charset="0"/>
                <a:ea typeface="华文中宋" panose="02010600040101010101" charset="-122"/>
                <a:sym typeface="+mn-ea"/>
              </a:rPr>
              <a:t>，学校从下周起将延长图书馆开放时间。</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solidFill>
                <a:srgbClr val="000000"/>
              </a:solidFill>
              <a:latin typeface="Times New Roman" panose="02020603050405020304" charset="0"/>
              <a:ea typeface="华文中宋" panose="02010600040101010101" charset="-122"/>
              <a:sym typeface="+mn-ea"/>
            </a:endParaRPr>
          </a:p>
        </p:txBody>
      </p:sp>
      <p:sp>
        <p:nvSpPr>
          <p:cNvPr id="10" name="文本框 9"/>
          <p:cNvSpPr txBox="1"/>
          <p:nvPr/>
        </p:nvSpPr>
        <p:spPr>
          <a:xfrm>
            <a:off x="253365" y="4427220"/>
            <a:ext cx="7539990" cy="953135"/>
          </a:xfrm>
          <a:prstGeom prst="rect">
            <a:avLst/>
          </a:prstGeom>
          <a:noFill/>
        </p:spPr>
        <p:txBody>
          <a:bodyPr wrap="square" rtlCol="0" anchor="t">
            <a:spAutoFit/>
          </a:bodyPr>
          <a:p>
            <a:r>
              <a:rPr lang="en-US" altLang="zh-CN" sz="2800">
                <a:solidFill>
                  <a:srgbClr val="000000"/>
                </a:solidFill>
                <a:latin typeface="Times New Roman" panose="02020603050405020304" charset="0"/>
                <a:ea typeface="华文中宋" panose="02010600040101010101" charset="-122"/>
                <a:sym typeface="+mn-ea"/>
              </a:rPr>
              <a:t>3.</a:t>
            </a:r>
            <a:r>
              <a:rPr lang="zh-CN" altLang="en-US" sz="2800" b="1">
                <a:solidFill>
                  <a:srgbClr val="C00000"/>
                </a:solidFill>
                <a:latin typeface="Times New Roman" panose="02020603050405020304" charset="0"/>
                <a:ea typeface="华文中宋" panose="02010600040101010101" charset="-122"/>
                <a:sym typeface="+mn-ea"/>
              </a:rPr>
              <a:t>作为对环保呼吁的回应</a:t>
            </a:r>
            <a:r>
              <a:rPr lang="zh-CN" altLang="en-US" sz="2800">
                <a:solidFill>
                  <a:srgbClr val="000000"/>
                </a:solidFill>
                <a:latin typeface="Times New Roman" panose="02020603050405020304" charset="0"/>
                <a:ea typeface="华文中宋" panose="02010600040101010101" charset="-122"/>
                <a:sym typeface="+mn-ea"/>
              </a:rPr>
              <a:t>，我们鼓励大家使用环保袋而非塑料袋。</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b="1">
              <a:solidFill>
                <a:srgbClr val="C00000"/>
              </a:solidFill>
              <a:latin typeface="Times New Roman" panose="02020603050405020304" charset="0"/>
              <a:ea typeface="华文中宋" panose="02010600040101010101" charset="-122"/>
              <a:sym typeface="+mn-ea"/>
            </a:endParaRPr>
          </a:p>
        </p:txBody>
      </p:sp>
      <p:pic>
        <p:nvPicPr>
          <p:cNvPr id="2" name="图片 1"/>
          <p:cNvPicPr>
            <a:picLocks noChangeAspect="1"/>
          </p:cNvPicPr>
          <p:nvPr/>
        </p:nvPicPr>
        <p:blipFill>
          <a:blip r:embed="rId2"/>
          <a:stretch>
            <a:fillRect/>
          </a:stretch>
        </p:blipFill>
        <p:spPr>
          <a:xfrm>
            <a:off x="8380730" y="4099560"/>
            <a:ext cx="2628900" cy="243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797496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reward	/r</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w</a:t>
            </a:r>
            <a:r>
              <a:rPr lang="en-US" altLang="en-US" sz="2800">
                <a:latin typeface="Times New Roman" panose="02020603050405020304" charset="0"/>
                <a:ea typeface="华文中宋" panose="02010600040101010101" charset="-122"/>
                <a:cs typeface="Times New Roman" panose="02020603050405020304" charset="0"/>
              </a:rPr>
              <a:t>ɔ</a:t>
            </a:r>
            <a:r>
              <a:rPr lang="en-US" altLang="zh-CN" sz="2800">
                <a:latin typeface="Times New Roman" panose="02020603050405020304" charset="0"/>
                <a:ea typeface="华文中宋" panose="02010600040101010101" charset="-122"/>
                <a:cs typeface="Times New Roman" panose="02020603050405020304" charset="0"/>
              </a:rPr>
              <a:t>:d/	n.</a:t>
            </a:r>
            <a:r>
              <a:rPr lang="zh-CN" altLang="en-US" sz="2800">
                <a:latin typeface="Times New Roman" panose="02020603050405020304" charset="0"/>
                <a:ea typeface="华文中宋" panose="02010600040101010101" charset="-122"/>
                <a:cs typeface="Times New Roman" panose="02020603050405020304" charset="0"/>
              </a:rPr>
              <a:t>回报</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奖励</a:t>
            </a:r>
            <a:r>
              <a:rPr lang="en-US" altLang="zh-CN" sz="2800">
                <a:latin typeface="Times New Roman" panose="02020603050405020304" charset="0"/>
                <a:ea typeface="华文中宋" panose="02010600040101010101" charset="-122"/>
                <a:cs typeface="Times New Roman" panose="02020603050405020304" charset="0"/>
              </a:rPr>
              <a:t> vt.</a:t>
            </a:r>
            <a:r>
              <a:rPr lang="zh-CN" altLang="en-US" sz="2800">
                <a:latin typeface="Times New Roman" panose="02020603050405020304" charset="0"/>
                <a:ea typeface="华文中宋" panose="02010600040101010101" charset="-122"/>
                <a:cs typeface="Times New Roman" panose="02020603050405020304" charset="0"/>
              </a:rPr>
              <a:t>奖励</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奖赏</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0" y="3161665"/>
            <a:ext cx="1143000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With grateful tears hanging in his eyes, he insisted on </a:t>
            </a:r>
            <a:r>
              <a:rPr lang="zh-CN" altLang="en-US" sz="2800" b="1">
                <a:solidFill>
                  <a:srgbClr val="C00000"/>
                </a:solidFill>
                <a:latin typeface="Times New Roman" panose="02020603050405020304" charset="0"/>
                <a:ea typeface="华文中宋" panose="02010600040101010101" charset="-122"/>
              </a:rPr>
              <a:t>rewarding us with a lot of money</a:t>
            </a:r>
            <a:r>
              <a:rPr lang="en-US" altLang="zh-CN" sz="2800">
                <a:latin typeface="Times New Roman" panose="02020603050405020304" charset="0"/>
                <a:ea typeface="华文中宋" panose="02010600040101010101" charset="-122"/>
              </a:rPr>
              <a:t> for helping him.</a:t>
            </a:r>
            <a:endParaRPr lang="zh-CN" altLang="en-US" sz="2800">
              <a:latin typeface="Times New Roman" panose="02020603050405020304" charset="0"/>
              <a:ea typeface="华文中宋" panose="02010600040101010101" charset="-122"/>
            </a:endParaRPr>
          </a:p>
        </p:txBody>
      </p:sp>
      <p:sp>
        <p:nvSpPr>
          <p:cNvPr id="5" name="文本框 4"/>
          <p:cNvSpPr txBox="1"/>
          <p:nvPr/>
        </p:nvSpPr>
        <p:spPr>
          <a:xfrm>
            <a:off x="0" y="5067935"/>
            <a:ext cx="715962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When Tom </a:t>
            </a:r>
            <a:r>
              <a:rPr lang="zh-CN" altLang="en-US" sz="2800" b="1" i="0">
                <a:solidFill>
                  <a:srgbClr val="C00000"/>
                </a:solidFill>
                <a:latin typeface="Times New Roman" panose="02020603050405020304" charset="0"/>
                <a:ea typeface="华文中宋" panose="02010600040101010101" charset="-122"/>
              </a:rPr>
              <a:t>received the reward</a:t>
            </a:r>
            <a:r>
              <a:rPr lang="en-US" altLang="zh-CN" sz="2800" b="0" i="0">
                <a:latin typeface="Times New Roman" panose="02020603050405020304" charset="0"/>
                <a:ea typeface="华文中宋" panose="02010600040101010101" charset="-122"/>
              </a:rPr>
              <a:t> for his hard work, he felt a strong sense of pride—all his late-night study had paid off.</a:t>
            </a:r>
            <a:endParaRPr lang="zh-CN" altLang="en-US" sz="2800" b="0" i="0">
              <a:latin typeface="Times New Roman" panose="02020603050405020304" charset="0"/>
              <a:ea typeface="华文中宋" panose="02010600040101010101" charset="-122"/>
            </a:endParaRPr>
          </a:p>
        </p:txBody>
      </p:sp>
      <p:sp>
        <p:nvSpPr>
          <p:cNvPr id="3" name="文本框 2"/>
          <p:cNvSpPr txBox="1"/>
          <p:nvPr/>
        </p:nvSpPr>
        <p:spPr>
          <a:xfrm>
            <a:off x="0" y="733425"/>
            <a:ext cx="1219200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通过这个有意义的仪式</a:t>
            </a:r>
            <a:r>
              <a:rPr lang="en-US" altLang="zh-CN" sz="2800">
                <a:latin typeface="Times New Roman" panose="02020603050405020304" charset="0"/>
                <a:ea typeface="华文中宋" panose="02010600040101010101" charset="-122"/>
                <a:sym typeface="+mn-ea"/>
              </a:rPr>
              <a:t>,</a:t>
            </a:r>
            <a:r>
              <a:rPr lang="zh-CN" altLang="en-US" sz="2800">
                <a:latin typeface="Times New Roman" panose="02020603050405020304" charset="0"/>
                <a:ea typeface="华文中宋" panose="02010600040101010101" charset="-122"/>
                <a:sym typeface="+mn-ea"/>
              </a:rPr>
              <a:t>我们意识到我们应更加努力学习</a:t>
            </a:r>
            <a:r>
              <a:rPr lang="en-US" altLang="zh-CN" sz="2800">
                <a:latin typeface="Times New Roman" panose="02020603050405020304" charset="0"/>
                <a:ea typeface="华文中宋" panose="02010600040101010101" charset="-122"/>
                <a:sym typeface="+mn-ea"/>
              </a:rPr>
              <a:t>,</a:t>
            </a:r>
            <a:r>
              <a:rPr lang="zh-CN" altLang="en-US" sz="2800">
                <a:latin typeface="Times New Roman" panose="02020603050405020304" charset="0"/>
                <a:ea typeface="华文中宋" panose="02010600040101010101" charset="-122"/>
                <a:sym typeface="+mn-ea"/>
              </a:rPr>
              <a:t>以</a:t>
            </a:r>
            <a:r>
              <a:rPr lang="zh-CN" altLang="en-US" sz="2800" b="1">
                <a:solidFill>
                  <a:srgbClr val="C00000"/>
                </a:solidFill>
                <a:latin typeface="Times New Roman" panose="02020603050405020304" charset="0"/>
                <a:ea typeface="华文中宋" panose="02010600040101010101" charset="-122"/>
                <a:sym typeface="+mn-ea"/>
              </a:rPr>
              <a:t>回报父母和老师的耐心的教导</a:t>
            </a:r>
            <a:r>
              <a:rPr lang="zh-CN" altLang="en-US" sz="2800">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latin typeface="Times New Roman" panose="02020603050405020304" charset="0"/>
              <a:ea typeface="华文中宋" panose="02010600040101010101" charset="-122"/>
              <a:sym typeface="+mn-ea"/>
            </a:endParaRPr>
          </a:p>
        </p:txBody>
      </p:sp>
      <p:sp>
        <p:nvSpPr>
          <p:cNvPr id="4" name="文本框 3"/>
          <p:cNvSpPr txBox="1"/>
          <p:nvPr/>
        </p:nvSpPr>
        <p:spPr>
          <a:xfrm>
            <a:off x="0" y="1686560"/>
            <a:ext cx="12032615"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Through the rewarding ceremony, we are aware that we should study harder</a:t>
            </a:r>
            <a:r>
              <a:rPr lang="zh-CN" altLang="en-US" sz="2800" b="1">
                <a:solidFill>
                  <a:srgbClr val="C00000"/>
                </a:solidFill>
                <a:latin typeface="Times New Roman" panose="02020603050405020304" charset="0"/>
                <a:ea typeface="华文中宋" panose="02010600040101010101" charset="-122"/>
                <a:sym typeface="+mn-ea"/>
              </a:rPr>
              <a:t> in reward for the patient instructions of our parents and teachers</a:t>
            </a:r>
            <a:r>
              <a:rPr lang="en-US" altLang="zh-CN" sz="2800">
                <a:latin typeface="Times New Roman" panose="02020603050405020304" charset="0"/>
                <a:ea typeface="华文中宋" panose="02010600040101010101" charset="-122"/>
                <a:sym typeface="+mn-ea"/>
              </a:rPr>
              <a:t>.</a:t>
            </a:r>
            <a:endParaRPr lang="en-US" altLang="zh-CN" sz="2800">
              <a:latin typeface="Times New Roman" panose="02020603050405020304" charset="0"/>
              <a:ea typeface="华文中宋" panose="02010600040101010101" charset="-122"/>
              <a:sym typeface="+mn-ea"/>
            </a:endParaRPr>
          </a:p>
        </p:txBody>
      </p:sp>
      <p:sp>
        <p:nvSpPr>
          <p:cNvPr id="8" name="文本框 7"/>
          <p:cNvSpPr txBox="1"/>
          <p:nvPr/>
        </p:nvSpPr>
        <p:spPr>
          <a:xfrm>
            <a:off x="-100330" y="2639695"/>
            <a:ext cx="11374755" cy="5219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他眼中满是感激的泪水</a:t>
            </a:r>
            <a:r>
              <a:rPr lang="en-US" altLang="zh-CN" sz="2800">
                <a:latin typeface="Times New Roman" panose="02020603050405020304" charset="0"/>
                <a:ea typeface="华文中宋" panose="02010600040101010101" charset="-122"/>
                <a:sym typeface="+mn-ea"/>
              </a:rPr>
              <a:t>,</a:t>
            </a:r>
            <a:r>
              <a:rPr lang="zh-CN" altLang="en-US" sz="2800">
                <a:latin typeface="Times New Roman" panose="02020603050405020304" charset="0"/>
                <a:ea typeface="华文中宋" panose="02010600040101010101" charset="-122"/>
                <a:sym typeface="+mn-ea"/>
              </a:rPr>
              <a:t>坚持</a:t>
            </a:r>
            <a:r>
              <a:rPr lang="zh-CN" altLang="en-US" sz="2800" b="1">
                <a:solidFill>
                  <a:srgbClr val="C00000"/>
                </a:solidFill>
                <a:latin typeface="Times New Roman" panose="02020603050405020304" charset="0"/>
                <a:ea typeface="华文中宋" panose="02010600040101010101" charset="-122"/>
                <a:sym typeface="+mn-ea"/>
              </a:rPr>
              <a:t>给我们大笔钱酬谢我们</a:t>
            </a:r>
            <a:r>
              <a:rPr lang="zh-CN" altLang="en-US" sz="2800">
                <a:latin typeface="Times New Roman" panose="02020603050405020304" charset="0"/>
                <a:ea typeface="华文中宋" panose="02010600040101010101" charset="-122"/>
                <a:sym typeface="+mn-ea"/>
              </a:rPr>
              <a:t>的帮助。</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9" name="文本框 8"/>
          <p:cNvSpPr txBox="1"/>
          <p:nvPr/>
        </p:nvSpPr>
        <p:spPr>
          <a:xfrm>
            <a:off x="0" y="4114800"/>
            <a:ext cx="812863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当汤姆因努力</a:t>
            </a:r>
            <a:r>
              <a:rPr lang="zh-CN" altLang="en-US" sz="2800" b="1">
                <a:solidFill>
                  <a:srgbClr val="C00000"/>
                </a:solidFill>
                <a:latin typeface="Times New Roman" panose="02020603050405020304" charset="0"/>
                <a:ea typeface="华文中宋" panose="02010600040101010101" charset="-122"/>
                <a:sym typeface="+mn-ea"/>
              </a:rPr>
              <a:t>获得奖励</a:t>
            </a:r>
            <a:r>
              <a:rPr lang="zh-CN" altLang="en-US" sz="2800">
                <a:latin typeface="Times New Roman" panose="02020603050405020304" charset="0"/>
                <a:ea typeface="华文中宋" panose="02010600040101010101" charset="-122"/>
                <a:sym typeface="+mn-ea"/>
              </a:rPr>
              <a:t>时，他感到强烈的自豪感，所有熬夜学习的付出都有了回报。</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8366125" y="3840480"/>
            <a:ext cx="2743200" cy="2611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436495" y="211455"/>
            <a:ext cx="805053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rely	/r</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la</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	vi.</a:t>
            </a:r>
            <a:r>
              <a:rPr lang="zh-CN" altLang="en-US" sz="2800">
                <a:latin typeface="Times New Roman" panose="02020603050405020304" charset="0"/>
                <a:ea typeface="华文中宋" panose="02010600040101010101" charset="-122"/>
                <a:cs typeface="Times New Roman" panose="02020603050405020304" charset="0"/>
              </a:rPr>
              <a:t>依赖</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依靠</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信赖</a:t>
            </a:r>
            <a:endParaRPr lang="zh-CN" altLang="en-US" sz="2800">
              <a:latin typeface="Times New Roman" panose="02020603050405020304" charset="0"/>
              <a:ea typeface="华文中宋" panose="02010600040101010101" charset="-122"/>
              <a:cs typeface="Times New Roman" panose="02020603050405020304" charset="0"/>
            </a:endParaRPr>
          </a:p>
          <a:p>
            <a:r>
              <a:rPr lang="en-US" altLang="zh-CN" sz="2800">
                <a:latin typeface="Times New Roman" panose="02020603050405020304" charset="0"/>
                <a:ea typeface="华文中宋" panose="02010600040101010101" charset="-122"/>
                <a:cs typeface="Times New Roman" panose="02020603050405020304" charset="0"/>
              </a:rPr>
              <a:t>rely on	/r</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la</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 </a:t>
            </a:r>
            <a:r>
              <a:rPr lang="en-US" altLang="en-US" sz="2800">
                <a:latin typeface="Times New Roman" panose="02020603050405020304" charset="0"/>
                <a:ea typeface="华文中宋" panose="02010600040101010101" charset="-122"/>
                <a:cs typeface="Times New Roman" panose="02020603050405020304" charset="0"/>
              </a:rPr>
              <a:t>ɒ</a:t>
            </a:r>
            <a:r>
              <a:rPr lang="en-US" altLang="zh-CN" sz="2800">
                <a:latin typeface="Times New Roman" panose="02020603050405020304" charset="0"/>
                <a:ea typeface="华文中宋" panose="02010600040101010101" charset="-122"/>
                <a:cs typeface="Times New Roman" panose="02020603050405020304" charset="0"/>
              </a:rPr>
              <a:t>n/	</a:t>
            </a:r>
            <a:r>
              <a:rPr lang="zh-CN" altLang="en-US" sz="2800">
                <a:latin typeface="Times New Roman" panose="02020603050405020304" charset="0"/>
                <a:ea typeface="华文中宋" panose="02010600040101010101" charset="-122"/>
                <a:cs typeface="Times New Roman" panose="02020603050405020304" charset="0"/>
              </a:rPr>
              <a:t>依赖</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依靠</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信赖</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3" name="文本框 2"/>
          <p:cNvSpPr txBox="1"/>
          <p:nvPr/>
        </p:nvSpPr>
        <p:spPr>
          <a:xfrm>
            <a:off x="139065" y="1870075"/>
            <a:ext cx="11928475" cy="953135"/>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It seems that some of them are</a:t>
            </a:r>
            <a:r>
              <a:rPr lang="zh-CN" altLang="en-US" sz="2800" b="1">
                <a:solidFill>
                  <a:srgbClr val="C00000"/>
                </a:solidFill>
                <a:latin typeface="Times New Roman" panose="02020603050405020304" charset="0"/>
                <a:ea typeface="华文中宋" panose="02010600040101010101" charset="-122"/>
              </a:rPr>
              <a:t> relying heavily on rote memorization</a:t>
            </a:r>
            <a:r>
              <a:rPr lang="en-US" altLang="zh-CN" sz="2800">
                <a:latin typeface="Times New Roman" panose="02020603050405020304" charset="0"/>
                <a:ea typeface="华文中宋" panose="02010600040101010101" charset="-122"/>
              </a:rPr>
              <a:t>, repeatedly copying down words to learn them. </a:t>
            </a:r>
            <a:endParaRPr lang="en-US" altLang="zh-CN" sz="2800">
              <a:latin typeface="Times New Roman" panose="02020603050405020304" charset="0"/>
              <a:ea typeface="华文中宋" panose="02010600040101010101" charset="-122"/>
            </a:endParaRPr>
          </a:p>
        </p:txBody>
      </p:sp>
      <p:sp>
        <p:nvSpPr>
          <p:cNvPr id="5" name="文本框 4"/>
          <p:cNvSpPr txBox="1"/>
          <p:nvPr/>
        </p:nvSpPr>
        <p:spPr>
          <a:xfrm>
            <a:off x="139065" y="1028065"/>
            <a:ext cx="12052935"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似乎他们当中有些人</a:t>
            </a:r>
            <a:r>
              <a:rPr lang="zh-CN" altLang="en-US" sz="2800" b="1">
                <a:solidFill>
                  <a:srgbClr val="C00000"/>
                </a:solidFill>
                <a:latin typeface="Times New Roman" panose="02020603050405020304" charset="0"/>
                <a:ea typeface="华文中宋" panose="02010600040101010101" charset="-122"/>
              </a:rPr>
              <a:t>过于依赖死记硬背</a:t>
            </a:r>
            <a:r>
              <a:rPr lang="zh-CN" altLang="en-US" sz="2800">
                <a:latin typeface="Times New Roman" panose="02020603050405020304" charset="0"/>
                <a:ea typeface="华文中宋" panose="02010600040101010101" charset="-122"/>
              </a:rPr>
              <a:t>的方法，就是不停地抄写单词来学习它们。</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6" name="文本框 5"/>
          <p:cNvSpPr txBox="1"/>
          <p:nvPr/>
        </p:nvSpPr>
        <p:spPr>
          <a:xfrm>
            <a:off x="0" y="4714240"/>
            <a:ext cx="7651750"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You can always </a:t>
            </a:r>
            <a:r>
              <a:rPr lang="zh-CN" altLang="en-US" sz="2800" b="1">
                <a:solidFill>
                  <a:srgbClr val="C00000"/>
                </a:solidFill>
                <a:latin typeface="Times New Roman" panose="02020603050405020304" charset="0"/>
                <a:ea typeface="华文中宋" panose="02010600040101010101" charset="-122"/>
              </a:rPr>
              <a:t>rely</a:t>
            </a:r>
            <a:r>
              <a:rPr lang="zh-CN" altLang="en-US" sz="2800" b="1" i="0">
                <a:solidFill>
                  <a:srgbClr val="C00000"/>
                </a:solidFill>
                <a:latin typeface="Times New Roman" panose="02020603050405020304" charset="0"/>
                <a:ea typeface="华文中宋" panose="02010600040101010101" charset="-122"/>
              </a:rPr>
              <a:t> on me</a:t>
            </a:r>
            <a:r>
              <a:rPr lang="en-US" altLang="zh-CN" sz="2800" b="0" i="0">
                <a:solidFill>
                  <a:srgbClr val="0F1115"/>
                </a:solidFill>
                <a:latin typeface="Times New Roman" panose="02020603050405020304" charset="0"/>
                <a:ea typeface="华文中宋" panose="02010600040101010101" charset="-122"/>
              </a:rPr>
              <a:t> for support whenever you need it. </a:t>
            </a:r>
            <a:endParaRPr lang="zh-CN" altLang="en-US" sz="2800" b="0" i="0">
              <a:solidFill>
                <a:srgbClr val="0F1115"/>
              </a:solidFill>
              <a:latin typeface="Times New Roman" panose="02020603050405020304" charset="0"/>
              <a:ea typeface="华文中宋" panose="02010600040101010101" charset="-122"/>
            </a:endParaRPr>
          </a:p>
        </p:txBody>
      </p:sp>
      <p:sp>
        <p:nvSpPr>
          <p:cNvPr id="4" name="文本框 3"/>
          <p:cNvSpPr txBox="1"/>
          <p:nvPr/>
        </p:nvSpPr>
        <p:spPr>
          <a:xfrm>
            <a:off x="139065" y="2809240"/>
            <a:ext cx="11929110" cy="5219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b="1">
                <a:solidFill>
                  <a:srgbClr val="C00000"/>
                </a:solidFill>
                <a:latin typeface="Times New Roman" panose="02020603050405020304" charset="0"/>
                <a:ea typeface="华文中宋" panose="02010600040101010101" charset="-122"/>
                <a:sym typeface="+mn-ea"/>
              </a:rPr>
              <a:t>相信</a:t>
            </a:r>
            <a:r>
              <a:rPr lang="zh-CN" altLang="en-US" sz="2800">
                <a:latin typeface="Times New Roman" panose="02020603050405020304" charset="0"/>
                <a:ea typeface="华文中宋" panose="02010600040101010101" charset="-122"/>
                <a:sym typeface="+mn-ea"/>
              </a:rPr>
              <a:t>我的介绍和努力会加深参观者对中国传统文化的了解。</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9" name="文本框 8"/>
          <p:cNvSpPr txBox="1"/>
          <p:nvPr/>
        </p:nvSpPr>
        <p:spPr>
          <a:xfrm>
            <a:off x="139065" y="3331210"/>
            <a:ext cx="1192911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You can </a:t>
            </a:r>
            <a:r>
              <a:rPr lang="zh-CN" altLang="en-US" sz="2800" b="1">
                <a:solidFill>
                  <a:srgbClr val="C00000"/>
                </a:solidFill>
                <a:latin typeface="Times New Roman" panose="02020603050405020304" charset="0"/>
                <a:ea typeface="华文中宋" panose="02010600040101010101" charset="-122"/>
                <a:sym typeface="+mn-ea"/>
              </a:rPr>
              <a:t>rely on it that</a:t>
            </a:r>
            <a:r>
              <a:rPr lang="en-US" altLang="zh-CN" sz="2800">
                <a:latin typeface="Times New Roman" panose="02020603050405020304" charset="0"/>
                <a:ea typeface="华文中宋" panose="02010600040101010101" charset="-122"/>
                <a:sym typeface="+mn-ea"/>
              </a:rPr>
              <a:t> my introduction and efforts can deepen visitors understanding of traditional Chinese culture.</a:t>
            </a:r>
            <a:endParaRPr lang="en-US" altLang="zh-CN" sz="2800">
              <a:latin typeface="Times New Roman" panose="02020603050405020304" charset="0"/>
              <a:ea typeface="华文中宋" panose="02010600040101010101" charset="-122"/>
              <a:sym typeface="+mn-ea"/>
            </a:endParaRPr>
          </a:p>
        </p:txBody>
      </p:sp>
      <p:sp>
        <p:nvSpPr>
          <p:cNvPr id="11" name="文本框 10"/>
          <p:cNvSpPr txBox="1"/>
          <p:nvPr/>
        </p:nvSpPr>
        <p:spPr>
          <a:xfrm>
            <a:off x="139065" y="4159250"/>
            <a:ext cx="1034732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无论何时你需要帮助，你总是可以</a:t>
            </a:r>
            <a:r>
              <a:rPr lang="zh-CN" altLang="en-US" sz="2800" b="1">
                <a:solidFill>
                  <a:srgbClr val="C00000"/>
                </a:solidFill>
                <a:latin typeface="Times New Roman" panose="02020603050405020304" charset="0"/>
                <a:ea typeface="华文中宋" panose="02010600040101010101" charset="-122"/>
                <a:sym typeface="+mn-ea"/>
              </a:rPr>
              <a:t>依靠我</a:t>
            </a:r>
            <a:r>
              <a:rPr lang="zh-CN" altLang="en-US" sz="2800">
                <a:solidFill>
                  <a:srgbClr val="0F1115"/>
                </a:solidFill>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2" name="图片 1"/>
          <p:cNvPicPr>
            <a:picLocks noChangeAspect="1"/>
          </p:cNvPicPr>
          <p:nvPr/>
        </p:nvPicPr>
        <p:blipFill>
          <a:blip r:embed="rId2"/>
          <a:stretch>
            <a:fillRect/>
          </a:stretch>
        </p:blipFill>
        <p:spPr>
          <a:xfrm>
            <a:off x="7722870" y="4792345"/>
            <a:ext cx="3994785" cy="1844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9" grpId="0"/>
      <p:bldP spid="9"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798893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facilitate	/f</a:t>
            </a:r>
            <a:r>
              <a:rPr lang="en-US" altLang="en-US" sz="2800">
                <a:latin typeface="Times New Roman" panose="02020603050405020304" charset="0"/>
                <a:ea typeface="华文中宋" panose="02010600040101010101" charset="-122"/>
                <a:cs typeface="Times New Roman" panose="02020603050405020304" charset="0"/>
              </a:rPr>
              <a:t>əˈ</a:t>
            </a:r>
            <a:r>
              <a:rPr lang="en-US" altLang="zh-CN" sz="2800">
                <a:latin typeface="Times New Roman" panose="02020603050405020304" charset="0"/>
                <a:ea typeface="华文中宋" panose="02010600040101010101" charset="-122"/>
                <a:cs typeface="Times New Roman" panose="02020603050405020304" charset="0"/>
              </a:rPr>
              <a:t>s</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l</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te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t/	vt.</a:t>
            </a:r>
            <a:r>
              <a:rPr lang="zh-CN" altLang="en-US" sz="2800">
                <a:latin typeface="Times New Roman" panose="02020603050405020304" charset="0"/>
                <a:ea typeface="华文中宋" panose="02010600040101010101" charset="-122"/>
                <a:cs typeface="Times New Roman" panose="02020603050405020304" charset="0"/>
              </a:rPr>
              <a:t>促进</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促使</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使便利</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436880" y="1683385"/>
            <a:ext cx="9746615"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The student union will </a:t>
            </a:r>
            <a:r>
              <a:rPr lang="zh-CN" altLang="en-US" sz="2800" b="1">
                <a:solidFill>
                  <a:srgbClr val="C00000"/>
                </a:solidFill>
                <a:latin typeface="Times New Roman" panose="02020603050405020304" charset="0"/>
                <a:ea typeface="华文中宋" panose="02010600040101010101" charset="-122"/>
              </a:rPr>
              <a:t>facilitate</a:t>
            </a:r>
            <a:r>
              <a:rPr lang="zh-CN" altLang="en-US" sz="2800" b="1" i="0">
                <a:solidFill>
                  <a:srgbClr val="C00000"/>
                </a:solidFill>
                <a:latin typeface="Times New Roman" panose="02020603050405020304" charset="0"/>
                <a:ea typeface="华文中宋" panose="02010600040101010101" charset="-122"/>
              </a:rPr>
              <a:t> a series of workshops</a:t>
            </a:r>
            <a:r>
              <a:rPr lang="en-US" altLang="zh-CN" sz="2800" b="0" i="0">
                <a:solidFill>
                  <a:srgbClr val="0F1115"/>
                </a:solidFill>
                <a:latin typeface="Times New Roman" panose="02020603050405020304" charset="0"/>
                <a:ea typeface="华文中宋" panose="02010600040101010101" charset="-122"/>
              </a:rPr>
              <a:t> to help freshmen adapt to college life.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222250" y="995045"/>
            <a:ext cx="1122299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学生会将</a:t>
            </a:r>
            <a:r>
              <a:rPr lang="zh-CN" altLang="en-US" sz="2800" b="1">
                <a:solidFill>
                  <a:srgbClr val="C00000"/>
                </a:solidFill>
                <a:latin typeface="Times New Roman" panose="02020603050405020304" charset="0"/>
                <a:ea typeface="华文中宋" panose="02010600040101010101" charset="-122"/>
                <a:sym typeface="+mn-ea"/>
              </a:rPr>
              <a:t>协助举办一系列工作坊</a:t>
            </a:r>
            <a:r>
              <a:rPr lang="zh-CN" altLang="en-US" sz="2800">
                <a:solidFill>
                  <a:srgbClr val="0F1115"/>
                </a:solidFill>
                <a:latin typeface="Times New Roman" panose="02020603050405020304" charset="0"/>
                <a:ea typeface="华文中宋" panose="02010600040101010101" charset="-122"/>
                <a:sym typeface="+mn-ea"/>
              </a:rPr>
              <a:t>，帮助新生适应大学生活。</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4" name="图片 3"/>
          <p:cNvPicPr>
            <a:picLocks noChangeAspect="1"/>
          </p:cNvPicPr>
          <p:nvPr/>
        </p:nvPicPr>
        <p:blipFill>
          <a:blip r:embed="rId2"/>
          <a:stretch>
            <a:fillRect/>
          </a:stretch>
        </p:blipFill>
        <p:spPr>
          <a:xfrm>
            <a:off x="5752465" y="2389505"/>
            <a:ext cx="3274060" cy="3818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29564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examine	/</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g</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z</a:t>
            </a:r>
            <a:r>
              <a:rPr lang="en-US" altLang="en-US" sz="2800">
                <a:latin typeface="Times New Roman" panose="02020603050405020304" charset="0"/>
                <a:ea typeface="华文中宋" panose="02010600040101010101" charset="-122"/>
                <a:cs typeface="Times New Roman" panose="02020603050405020304" charset="0"/>
              </a:rPr>
              <a:t>æ</a:t>
            </a:r>
            <a:r>
              <a:rPr lang="en-US" altLang="zh-CN" sz="2800">
                <a:latin typeface="Times New Roman" panose="02020603050405020304" charset="0"/>
                <a:ea typeface="华文中宋" panose="02010600040101010101" charset="-122"/>
                <a:cs typeface="Times New Roman" panose="02020603050405020304" charset="0"/>
              </a:rPr>
              <a:t>m</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n/	vt.(</a:t>
            </a:r>
            <a:r>
              <a:rPr lang="zh-CN" altLang="en-US" sz="2800">
                <a:latin typeface="Times New Roman" panose="02020603050405020304" charset="0"/>
                <a:ea typeface="华文中宋" panose="02010600040101010101" charset="-122"/>
                <a:cs typeface="Times New Roman" panose="02020603050405020304" charset="0"/>
              </a:rPr>
              <a:t>仔细</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检查</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审查</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测验</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234950" y="1604645"/>
            <a:ext cx="11957050" cy="953135"/>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Under your expert guidance, we have had a better command of English than before and have achieved satisfactory results in </a:t>
            </a:r>
            <a:r>
              <a:rPr lang="zh-CN" altLang="en-US" sz="2800" b="1">
                <a:solidFill>
                  <a:srgbClr val="C00000"/>
                </a:solidFill>
                <a:latin typeface="Times New Roman" panose="02020603050405020304" charset="0"/>
                <a:ea typeface="华文中宋" panose="02010600040101010101" charset="-122"/>
              </a:rPr>
              <a:t>recent examinations</a:t>
            </a:r>
            <a:r>
              <a:rPr lang="en-US" altLang="zh-CN" sz="2800">
                <a:latin typeface="Times New Roman" panose="02020603050405020304" charset="0"/>
                <a:ea typeface="华文中宋" panose="02010600040101010101" charset="-122"/>
              </a:rPr>
              <a:t>.</a:t>
            </a:r>
            <a:endParaRPr lang="en-US" altLang="zh-CN" sz="2800">
              <a:latin typeface="Times New Roman" panose="02020603050405020304" charset="0"/>
              <a:ea typeface="华文中宋" panose="02010600040101010101" charset="-122"/>
            </a:endParaRPr>
          </a:p>
        </p:txBody>
      </p:sp>
      <p:sp>
        <p:nvSpPr>
          <p:cNvPr id="4" name="文本框 3"/>
          <p:cNvSpPr txBox="1"/>
          <p:nvPr/>
        </p:nvSpPr>
        <p:spPr>
          <a:xfrm>
            <a:off x="119380" y="3406140"/>
            <a:ext cx="12072620" cy="1383665"/>
          </a:xfrm>
          <a:prstGeom prst="rect">
            <a:avLst/>
          </a:prstGeom>
        </p:spPr>
        <p:txBody>
          <a:bodyPr wrap="square">
            <a:spAutoFit/>
          </a:bodyPr>
          <a:p>
            <a:pPr marL="0" indent="0" algn="just" defTabSz="266700">
              <a:spcBef>
                <a:spcPct val="0"/>
              </a:spcBef>
              <a:spcAft>
                <a:spcPct val="0"/>
              </a:spcAft>
            </a:pPr>
            <a:r>
              <a:rPr lang="en-US" altLang="zh-CN" sz="2800" b="0">
                <a:latin typeface="Times New Roman" panose="02020603050405020304" charset="0"/>
                <a:ea typeface="华文中宋" panose="02010600040101010101" charset="-122"/>
              </a:rPr>
              <a:t>What's more, I hold, before organizing morning running, we should give students </a:t>
            </a:r>
            <a:r>
              <a:rPr lang="zh-CN" altLang="en-US" sz="2800" b="1">
                <a:solidFill>
                  <a:srgbClr val="C00000"/>
                </a:solidFill>
                <a:latin typeface="Times New Roman" panose="02020603050405020304" charset="0"/>
                <a:ea typeface="华文中宋" panose="02010600040101010101" charset="-122"/>
              </a:rPr>
              <a:t>a comprehensive physical examination</a:t>
            </a:r>
            <a:r>
              <a:rPr lang="en-US" altLang="zh-CN" sz="2800" b="0">
                <a:latin typeface="Times New Roman" panose="02020603050405020304" charset="0"/>
                <a:ea typeface="华文中宋" panose="02010600040101010101" charset="-122"/>
              </a:rPr>
              <a:t> to ensure that everyone's physical condition is suitable for running. </a:t>
            </a:r>
            <a:endParaRPr lang="en-US" altLang="zh-CN" sz="2800" b="0">
              <a:latin typeface="Times New Roman" panose="02020603050405020304" charset="0"/>
              <a:ea typeface="华文中宋" panose="02010600040101010101" charset="-122"/>
            </a:endParaRPr>
          </a:p>
        </p:txBody>
      </p:sp>
      <p:sp>
        <p:nvSpPr>
          <p:cNvPr id="8" name="文本框 7"/>
          <p:cNvSpPr txBox="1"/>
          <p:nvPr/>
        </p:nvSpPr>
        <p:spPr>
          <a:xfrm>
            <a:off x="119380" y="5501640"/>
            <a:ext cx="6731000" cy="138366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The detective</a:t>
            </a:r>
            <a:r>
              <a:rPr lang="zh-CN" altLang="en-US" sz="2800" b="1" i="0">
                <a:solidFill>
                  <a:srgbClr val="C00000"/>
                </a:solidFill>
                <a:latin typeface="Times New Roman" panose="02020603050405020304" charset="0"/>
                <a:ea typeface="华文中宋" panose="02010600040101010101" charset="-122"/>
              </a:rPr>
              <a:t> </a:t>
            </a:r>
            <a:r>
              <a:rPr lang="zh-CN" altLang="en-US" sz="2800" b="1">
                <a:solidFill>
                  <a:srgbClr val="C00000"/>
                </a:solidFill>
                <a:latin typeface="Times New Roman" panose="02020603050405020304" charset="0"/>
                <a:ea typeface="华文中宋" panose="02010600040101010101" charset="-122"/>
              </a:rPr>
              <a:t>examined</a:t>
            </a:r>
            <a:r>
              <a:rPr lang="zh-CN" altLang="en-US" sz="2800" b="1" i="0">
                <a:solidFill>
                  <a:srgbClr val="C00000"/>
                </a:solidFill>
                <a:latin typeface="Times New Roman" panose="02020603050405020304" charset="0"/>
                <a:ea typeface="华文中宋" panose="02010600040101010101" charset="-122"/>
              </a:rPr>
              <a:t> the clue carefully</a:t>
            </a:r>
            <a:r>
              <a:rPr lang="en-US" altLang="zh-CN" sz="2800" b="0" i="0">
                <a:solidFill>
                  <a:srgbClr val="0F1115"/>
                </a:solidFill>
                <a:latin typeface="Times New Roman" panose="02020603050405020304" charset="0"/>
                <a:ea typeface="华文中宋" panose="02010600040101010101" charset="-122"/>
              </a:rPr>
              <a:t> under a magnifying glass, searching for any missed detail. </a:t>
            </a:r>
            <a:endParaRPr lang="zh-CN" altLang="en-US" sz="2800" b="0" i="0">
              <a:solidFill>
                <a:srgbClr val="0F1115"/>
              </a:solidFill>
              <a:latin typeface="Times New Roman" panose="02020603050405020304" charset="0"/>
              <a:ea typeface="华文中宋" panose="02010600040101010101" charset="-122"/>
            </a:endParaRPr>
          </a:p>
        </p:txBody>
      </p:sp>
      <p:sp>
        <p:nvSpPr>
          <p:cNvPr id="9" name="文本框 8"/>
          <p:cNvSpPr txBox="1"/>
          <p:nvPr/>
        </p:nvSpPr>
        <p:spPr>
          <a:xfrm>
            <a:off x="143510" y="777875"/>
            <a:ext cx="1193673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在您的悉心指导下，我们的语水平比以前有了更大的提高，并且在</a:t>
            </a:r>
            <a:r>
              <a:rPr lang="zh-CN" altLang="en-US" sz="2800" b="1">
                <a:solidFill>
                  <a:srgbClr val="C00000"/>
                </a:solidFill>
                <a:latin typeface="Times New Roman" panose="02020603050405020304" charset="0"/>
                <a:ea typeface="华文中宋" panose="02010600040101010101" charset="-122"/>
              </a:rPr>
              <a:t>最近的考试</a:t>
            </a:r>
            <a:r>
              <a:rPr lang="zh-CN" altLang="en-US" sz="2800">
                <a:latin typeface="Times New Roman" panose="02020603050405020304" charset="0"/>
                <a:ea typeface="华文中宋" panose="02010600040101010101" charset="-122"/>
              </a:rPr>
              <a:t>中也取得了令人满意的成绩。</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10" name="文本框 9"/>
          <p:cNvSpPr txBox="1"/>
          <p:nvPr/>
        </p:nvSpPr>
        <p:spPr>
          <a:xfrm>
            <a:off x="143510" y="2453005"/>
            <a:ext cx="1193673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2. </a:t>
            </a:r>
            <a:r>
              <a:rPr lang="zh-CN" altLang="en-US" sz="2800">
                <a:latin typeface="Times New Roman" panose="02020603050405020304" charset="0"/>
                <a:ea typeface="华文中宋" panose="02010600040101010101" charset="-122"/>
              </a:rPr>
              <a:t>此外，我认为在组织晨跑之前，我们应该先对学生进行一次</a:t>
            </a:r>
            <a:r>
              <a:rPr lang="zh-CN" altLang="en-US" sz="2800" b="1">
                <a:solidFill>
                  <a:srgbClr val="C00000"/>
                </a:solidFill>
                <a:latin typeface="Times New Roman" panose="02020603050405020304" charset="0"/>
                <a:ea typeface="华文中宋" panose="02010600040101010101" charset="-122"/>
              </a:rPr>
              <a:t>全面的身体检查</a:t>
            </a:r>
            <a:r>
              <a:rPr lang="zh-CN" altLang="en-US" sz="2800">
                <a:latin typeface="Times New Roman" panose="02020603050405020304" charset="0"/>
                <a:ea typeface="华文中宋" panose="02010600040101010101" charset="-122"/>
              </a:rPr>
              <a:t>，以确保每个人的体能状况适合进行跑步运动。</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5" name="文本框 4"/>
          <p:cNvSpPr txBox="1"/>
          <p:nvPr/>
        </p:nvSpPr>
        <p:spPr>
          <a:xfrm>
            <a:off x="143510" y="4665980"/>
            <a:ext cx="6286500" cy="953135"/>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侦探在放大镜下</a:t>
            </a:r>
            <a:r>
              <a:rPr lang="zh-CN" altLang="en-US" sz="2800" b="1">
                <a:solidFill>
                  <a:srgbClr val="C00000"/>
                </a:solidFill>
                <a:latin typeface="Times New Roman" panose="02020603050405020304" charset="0"/>
                <a:ea typeface="华文中宋" panose="02010600040101010101" charset="-122"/>
                <a:sym typeface="+mn-ea"/>
              </a:rPr>
              <a:t>仔细检查线索</a:t>
            </a:r>
            <a:r>
              <a:rPr lang="zh-CN" altLang="en-US" sz="2800">
                <a:solidFill>
                  <a:srgbClr val="0F1115"/>
                </a:solidFill>
                <a:latin typeface="Times New Roman" panose="02020603050405020304" charset="0"/>
                <a:ea typeface="华文中宋" panose="02010600040101010101" charset="-122"/>
                <a:sym typeface="+mn-ea"/>
              </a:rPr>
              <a:t>，寻找任何遗漏的细节。</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b="1">
              <a:solidFill>
                <a:srgbClr val="C00000"/>
              </a:solidFill>
              <a:latin typeface="Times New Roman" panose="02020603050405020304" charset="0"/>
              <a:ea typeface="华文中宋" panose="02010600040101010101" charset="-122"/>
              <a:sym typeface="+mn-ea"/>
            </a:endParaRPr>
          </a:p>
        </p:txBody>
      </p:sp>
      <p:pic>
        <p:nvPicPr>
          <p:cNvPr id="3" name="图片 2"/>
          <p:cNvPicPr>
            <a:picLocks noChangeAspect="1"/>
          </p:cNvPicPr>
          <p:nvPr/>
        </p:nvPicPr>
        <p:blipFill>
          <a:blip r:embed="rId2"/>
          <a:stretch>
            <a:fillRect/>
          </a:stretch>
        </p:blipFill>
        <p:spPr>
          <a:xfrm>
            <a:off x="7122160" y="4379595"/>
            <a:ext cx="2088515" cy="2317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99795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negative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neg</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t</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v/	a.</a:t>
            </a:r>
            <a:r>
              <a:rPr lang="zh-CN" altLang="en-US" sz="2800">
                <a:latin typeface="Times New Roman" panose="02020603050405020304" charset="0"/>
                <a:ea typeface="华文中宋" panose="02010600040101010101" charset="-122"/>
                <a:cs typeface="Times New Roman" panose="02020603050405020304" charset="0"/>
              </a:rPr>
              <a:t>消极的</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有害的</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否定的</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3" name="文本框 2"/>
          <p:cNvSpPr txBox="1"/>
          <p:nvPr/>
        </p:nvSpPr>
        <p:spPr>
          <a:xfrm>
            <a:off x="88900" y="3981450"/>
            <a:ext cx="12292330" cy="953135"/>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Not only can physical exercise enhance our immune system, but working out can help us reduce stress and </a:t>
            </a:r>
            <a:r>
              <a:rPr lang="zh-CN" altLang="en-US" sz="2800" b="1">
                <a:solidFill>
                  <a:srgbClr val="C00000"/>
                </a:solidFill>
                <a:latin typeface="Times New Roman" panose="02020603050405020304" charset="0"/>
                <a:ea typeface="华文中宋" panose="02010600040101010101" charset="-122"/>
              </a:rPr>
              <a:t>negative feelings</a:t>
            </a:r>
            <a:r>
              <a:rPr lang="en-US" altLang="zh-CN" sz="2800">
                <a:latin typeface="Times New Roman" panose="02020603050405020304" charset="0"/>
                <a:ea typeface="华文中宋" panose="02010600040101010101" charset="-122"/>
              </a:rPr>
              <a:t>. </a:t>
            </a:r>
            <a:endParaRPr lang="en-US" altLang="zh-CN" sz="2800">
              <a:latin typeface="Times New Roman" panose="02020603050405020304" charset="0"/>
              <a:ea typeface="华文中宋" panose="02010600040101010101" charset="-122"/>
            </a:endParaRPr>
          </a:p>
        </p:txBody>
      </p:sp>
      <p:sp>
        <p:nvSpPr>
          <p:cNvPr id="6" name="文本框 5"/>
          <p:cNvSpPr txBox="1"/>
          <p:nvPr/>
        </p:nvSpPr>
        <p:spPr>
          <a:xfrm>
            <a:off x="0" y="733425"/>
            <a:ext cx="12192635" cy="17532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再者，这个话题非常理性且具有逻辑性，它使得双方能够深入探讨技术在促进人际关系方面以及在造成个体之间隔阂方面所具有的</a:t>
            </a:r>
            <a:r>
              <a:rPr lang="zh-CN" altLang="en-US" sz="2800" b="1">
                <a:solidFill>
                  <a:srgbClr val="C00000"/>
                </a:solidFill>
                <a:latin typeface="Times New Roman" panose="02020603050405020304" charset="0"/>
                <a:ea typeface="华文中宋" panose="02010600040101010101" charset="-122"/>
              </a:rPr>
              <a:t>积极与消极影响</a:t>
            </a:r>
            <a:r>
              <a:rPr lang="zh-CN" altLang="en-US" sz="2800">
                <a:latin typeface="Times New Roman" panose="02020603050405020304" charset="0"/>
                <a:ea typeface="华文中宋" panose="02010600040101010101" charset="-122"/>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en-US" altLang="zh-CN" sz="2400" b="1">
              <a:solidFill>
                <a:srgbClr val="E6631F"/>
              </a:solidFill>
              <a:latin typeface="Times New Roman" panose="02020603050405020304" charset="0"/>
              <a:ea typeface="仿宋" panose="02010609060101010101" charset="-122"/>
              <a:sym typeface="+mn-ea"/>
            </a:endParaRPr>
          </a:p>
          <a:p>
            <a:endParaRPr lang="zh-CN" altLang="en-US" sz="2800">
              <a:latin typeface="Times New Roman" panose="02020603050405020304" charset="0"/>
              <a:ea typeface="华文中宋" panose="02010600040101010101" charset="-122"/>
            </a:endParaRPr>
          </a:p>
        </p:txBody>
      </p:sp>
      <p:sp>
        <p:nvSpPr>
          <p:cNvPr id="8" name="文本框 7"/>
          <p:cNvSpPr txBox="1"/>
          <p:nvPr/>
        </p:nvSpPr>
        <p:spPr>
          <a:xfrm>
            <a:off x="0" y="3168015"/>
            <a:ext cx="12381230" cy="89154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2. </a:t>
            </a:r>
            <a:r>
              <a:rPr lang="zh-CN" altLang="en-US" sz="2800">
                <a:latin typeface="Times New Roman" panose="02020603050405020304" charset="0"/>
                <a:ea typeface="华文中宋" panose="02010600040101010101" charset="-122"/>
              </a:rPr>
              <a:t>体育锻炼不仅能增强我们的免疫系统，还能帮助我们减轻压力和</a:t>
            </a:r>
            <a:r>
              <a:rPr lang="zh-CN" altLang="en-US" sz="2800" b="1">
                <a:solidFill>
                  <a:srgbClr val="C00000"/>
                </a:solidFill>
                <a:latin typeface="Times New Roman" panose="02020603050405020304" charset="0"/>
                <a:ea typeface="华文中宋" panose="02010600040101010101" charset="-122"/>
              </a:rPr>
              <a:t>不良情绪</a:t>
            </a:r>
            <a:r>
              <a:rPr lang="zh-CN" altLang="en-US" sz="2800">
                <a:latin typeface="Times New Roman" panose="02020603050405020304" charset="0"/>
                <a:ea typeface="华文中宋" panose="02010600040101010101" charset="-122"/>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9" name="文本框 8"/>
          <p:cNvSpPr txBox="1"/>
          <p:nvPr/>
        </p:nvSpPr>
        <p:spPr>
          <a:xfrm>
            <a:off x="0" y="5559425"/>
            <a:ext cx="8955405"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Social media can sometimes</a:t>
            </a:r>
            <a:r>
              <a:rPr lang="zh-CN" altLang="en-US" sz="2800" b="1" i="0">
                <a:solidFill>
                  <a:srgbClr val="C00000"/>
                </a:solidFill>
                <a:latin typeface="Times New Roman" panose="02020603050405020304" charset="0"/>
                <a:ea typeface="华文中宋" panose="02010600040101010101" charset="-122"/>
              </a:rPr>
              <a:t> have a </a:t>
            </a:r>
            <a:r>
              <a:rPr lang="zh-CN" altLang="en-US" sz="2800" b="1">
                <a:solidFill>
                  <a:srgbClr val="C00000"/>
                </a:solidFill>
                <a:latin typeface="Times New Roman" panose="02020603050405020304" charset="0"/>
                <a:ea typeface="华文中宋" panose="02010600040101010101" charset="-122"/>
              </a:rPr>
              <a:t>negative</a:t>
            </a:r>
            <a:r>
              <a:rPr lang="zh-CN" altLang="en-US" sz="2800" b="1" i="0">
                <a:solidFill>
                  <a:srgbClr val="C00000"/>
                </a:solidFill>
                <a:latin typeface="Times New Roman" panose="02020603050405020304" charset="0"/>
                <a:ea typeface="华文中宋" panose="02010600040101010101" charset="-122"/>
              </a:rPr>
              <a:t> influence on</a:t>
            </a:r>
            <a:r>
              <a:rPr lang="en-US" altLang="zh-CN" sz="2800" b="0" i="0">
                <a:solidFill>
                  <a:srgbClr val="0F1115"/>
                </a:solidFill>
                <a:latin typeface="Times New Roman" panose="02020603050405020304" charset="0"/>
                <a:ea typeface="华文中宋" panose="02010600040101010101" charset="-122"/>
              </a:rPr>
              <a:t> teenagers' body image.</a:t>
            </a:r>
            <a:endParaRPr lang="zh-CN" altLang="en-US" sz="2800" b="0" i="0">
              <a:solidFill>
                <a:srgbClr val="0F1115"/>
              </a:solidFill>
              <a:latin typeface="Times New Roman" panose="02020603050405020304" charset="0"/>
              <a:ea typeface="华文中宋" panose="02010600040101010101" charset="-122"/>
            </a:endParaRPr>
          </a:p>
        </p:txBody>
      </p:sp>
      <p:sp>
        <p:nvSpPr>
          <p:cNvPr id="10" name="文本框 9"/>
          <p:cNvSpPr txBox="1"/>
          <p:nvPr/>
        </p:nvSpPr>
        <p:spPr>
          <a:xfrm>
            <a:off x="0" y="1972945"/>
            <a:ext cx="12192635" cy="1383665"/>
          </a:xfrm>
          <a:prstGeom prst="rect">
            <a:avLst/>
          </a:prstGeom>
          <a:noFill/>
        </p:spPr>
        <p:txBody>
          <a:bodyPr wrap="square" rtlCol="0" anchor="t">
            <a:spAutoFit/>
          </a:bodyPr>
          <a:p>
            <a:pPr>
              <a:lnSpc>
                <a:spcPct val="100000"/>
              </a:lnSpc>
            </a:pPr>
            <a:r>
              <a:rPr lang="en-US" altLang="zh-CN" sz="2800">
                <a:latin typeface="Times New Roman" panose="02020603050405020304" charset="0"/>
                <a:cs typeface="Times New Roman" panose="02020603050405020304" charset="0"/>
              </a:rPr>
              <a:t>For another, so rational and logical is the topic that it allows both sides to delve into </a:t>
            </a:r>
            <a:r>
              <a:rPr lang="zh-CN" altLang="en-US" sz="2800" b="1">
                <a:solidFill>
                  <a:srgbClr val="C00000"/>
                </a:solidFill>
                <a:latin typeface="Times New Roman" panose="02020603050405020304" charset="0"/>
                <a:ea typeface="华文中宋" panose="02010600040101010101" charset="-122"/>
              </a:rPr>
              <a:t>the positive and negative aspects </a:t>
            </a:r>
            <a:r>
              <a:rPr lang="en-US" altLang="zh-CN" sz="2800">
                <a:latin typeface="Times New Roman" panose="02020603050405020304" charset="0"/>
                <a:cs typeface="Times New Roman" panose="02020603050405020304" charset="0"/>
              </a:rPr>
              <a:t>of technology in terms of fostering </a:t>
            </a:r>
            <a:r>
              <a:rPr lang="en-US" altLang="en-US" sz="2800">
                <a:latin typeface="Times New Roman" panose="02020603050405020304" charset="0"/>
                <a:cs typeface="Times New Roman" panose="02020603050405020304" charset="0"/>
              </a:rPr>
              <a:t> </a:t>
            </a:r>
            <a:endParaRPr lang="en-US" altLang="en-US" sz="2800">
              <a:latin typeface="Times New Roman" panose="02020603050405020304" charset="0"/>
              <a:cs typeface="Times New Roman" panose="02020603050405020304" charset="0"/>
            </a:endParaRPr>
          </a:p>
          <a:p>
            <a:pPr>
              <a:lnSpc>
                <a:spcPct val="100000"/>
              </a:lnSpc>
            </a:pPr>
            <a:r>
              <a:rPr lang="en-US" altLang="zh-CN" sz="2800">
                <a:latin typeface="Times New Roman" panose="02020603050405020304" charset="0"/>
                <a:cs typeface="Times New Roman" panose="02020603050405020304" charset="0"/>
              </a:rPr>
              <a:t>relationships </a:t>
            </a:r>
            <a:r>
              <a:rPr lang="en-US" altLang="en-US"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or creating </a:t>
            </a:r>
            <a:r>
              <a:rPr lang="en-US" altLang="en-US"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barriers </a:t>
            </a:r>
            <a:r>
              <a:rPr lang="en-US" altLang="en-US"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between individuals. </a:t>
            </a:r>
            <a:endParaRPr lang="zh-CN" altLang="en-US" sz="2800">
              <a:latin typeface="Times New Roman" panose="02020603050405020304" charset="0"/>
              <a:cs typeface="Times New Roman" panose="02020603050405020304" charset="0"/>
            </a:endParaRPr>
          </a:p>
        </p:txBody>
      </p:sp>
      <p:sp>
        <p:nvSpPr>
          <p:cNvPr id="11" name="文本框 10"/>
          <p:cNvSpPr txBox="1"/>
          <p:nvPr/>
        </p:nvSpPr>
        <p:spPr>
          <a:xfrm>
            <a:off x="0" y="4839335"/>
            <a:ext cx="9062085" cy="89154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 3. </a:t>
            </a:r>
            <a:r>
              <a:rPr lang="zh-CN" altLang="en-US" sz="2800">
                <a:solidFill>
                  <a:srgbClr val="0F1115"/>
                </a:solidFill>
                <a:latin typeface="Times New Roman" panose="02020603050405020304" charset="0"/>
                <a:ea typeface="华文中宋" panose="02010600040101010101" charset="-122"/>
                <a:sym typeface="+mn-ea"/>
              </a:rPr>
              <a:t>社交媒体有时会对青少年的身体形象</a:t>
            </a:r>
            <a:r>
              <a:rPr lang="zh-CN" altLang="en-US" sz="2800" b="1">
                <a:solidFill>
                  <a:srgbClr val="C00000"/>
                </a:solidFill>
                <a:latin typeface="Times New Roman" panose="02020603050405020304" charset="0"/>
                <a:ea typeface="华文中宋" panose="02010600040101010101" charset="-122"/>
                <a:sym typeface="+mn-ea"/>
              </a:rPr>
              <a:t>产生负面影响</a:t>
            </a:r>
            <a:r>
              <a:rPr lang="zh-CN" altLang="en-US" sz="2800">
                <a:solidFill>
                  <a:srgbClr val="0F1115"/>
                </a:solidFill>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2" name="图片 1"/>
          <p:cNvPicPr>
            <a:picLocks noChangeAspect="1"/>
          </p:cNvPicPr>
          <p:nvPr/>
        </p:nvPicPr>
        <p:blipFill>
          <a:blip r:embed="rId2"/>
          <a:stretch>
            <a:fillRect/>
          </a:stretch>
        </p:blipFill>
        <p:spPr>
          <a:xfrm>
            <a:off x="9154795" y="4596130"/>
            <a:ext cx="2463800" cy="2431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to="" calcmode="lin" valueType="num">
                                      <p:cBhvr>
                                        <p:cTn id="17"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3" grpId="0"/>
      <p:bldP spid="3" grpId="1"/>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3566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escalator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esk</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le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t</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(r)/	n.</a:t>
            </a:r>
            <a:r>
              <a:rPr lang="zh-CN" altLang="en-US" sz="2800">
                <a:latin typeface="Times New Roman" panose="02020603050405020304" charset="0"/>
                <a:ea typeface="华文中宋" panose="02010600040101010101" charset="-122"/>
                <a:cs typeface="Times New Roman" panose="02020603050405020304" charset="0"/>
              </a:rPr>
              <a:t>自动扶梯</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滚梯</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183515" y="1469390"/>
            <a:ext cx="11795125"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Standing on </a:t>
            </a:r>
            <a:r>
              <a:rPr lang="zh-CN" altLang="en-US" sz="2800" b="1" i="0">
                <a:solidFill>
                  <a:srgbClr val="C00000"/>
                </a:solidFill>
                <a:latin typeface="Times New Roman" panose="02020603050405020304" charset="0"/>
                <a:ea typeface="华文中宋" panose="02010600040101010101" charset="-122"/>
              </a:rPr>
              <a:t>the descending </a:t>
            </a:r>
            <a:r>
              <a:rPr lang="zh-CN" altLang="en-US" sz="2800" b="1">
                <a:solidFill>
                  <a:srgbClr val="C00000"/>
                </a:solidFill>
                <a:latin typeface="Times New Roman" panose="02020603050405020304" charset="0"/>
                <a:ea typeface="华文中宋" panose="02010600040101010101" charset="-122"/>
              </a:rPr>
              <a:t>escalator</a:t>
            </a:r>
            <a:r>
              <a:rPr lang="en-US" altLang="zh-CN" sz="2800" b="0" i="0">
                <a:solidFill>
                  <a:srgbClr val="0F1115"/>
                </a:solidFill>
                <a:latin typeface="Times New Roman" panose="02020603050405020304" charset="0"/>
                <a:ea typeface="华文中宋" panose="02010600040101010101" charset="-122"/>
              </a:rPr>
              <a:t>, he felt like he was moving away from his dreams.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231140" y="3429000"/>
            <a:ext cx="8795385"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When Lucy saw </a:t>
            </a:r>
            <a:r>
              <a:rPr lang="zh-CN" altLang="en-US" sz="2800" b="1" i="0">
                <a:solidFill>
                  <a:srgbClr val="C00000"/>
                </a:solidFill>
                <a:latin typeface="Times New Roman" panose="02020603050405020304" charset="0"/>
                <a:ea typeface="华文中宋" panose="02010600040101010101" charset="-122"/>
              </a:rPr>
              <a:t>the long escalator going up</a:t>
            </a:r>
            <a:r>
              <a:rPr lang="en-US" altLang="zh-CN" sz="2800" b="0" i="0">
                <a:latin typeface="Times New Roman" panose="02020603050405020304" charset="0"/>
                <a:ea typeface="华文中宋" panose="02010600040101010101" charset="-122"/>
              </a:rPr>
              <a:t>, she felt a little scared—she had never taken one alone before.</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183515" y="947420"/>
            <a:ext cx="1030287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站在</a:t>
            </a:r>
            <a:r>
              <a:rPr lang="zh-CN" altLang="en-US" sz="2800" b="1">
                <a:solidFill>
                  <a:srgbClr val="C00000"/>
                </a:solidFill>
                <a:latin typeface="Times New Roman" panose="02020603050405020304" charset="0"/>
                <a:ea typeface="华文中宋" panose="02010600040101010101" charset="-122"/>
                <a:sym typeface="+mn-ea"/>
              </a:rPr>
              <a:t>下行的自动扶梯</a:t>
            </a:r>
            <a:r>
              <a:rPr lang="zh-CN" altLang="en-US" sz="2800">
                <a:solidFill>
                  <a:srgbClr val="0F1115"/>
                </a:solidFill>
                <a:latin typeface="Times New Roman" panose="02020603050405020304" charset="0"/>
                <a:ea typeface="华文中宋" panose="02010600040101010101" charset="-122"/>
                <a:sym typeface="+mn-ea"/>
              </a:rPr>
              <a:t>上，他感觉自己正远离梦想。</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5" name="文本框 4"/>
          <p:cNvSpPr txBox="1"/>
          <p:nvPr/>
        </p:nvSpPr>
        <p:spPr>
          <a:xfrm>
            <a:off x="183515" y="2353310"/>
            <a:ext cx="852551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a:t>
            </a:r>
            <a:r>
              <a:rPr lang="zh-CN" altLang="en-US" sz="2800">
                <a:latin typeface="Times New Roman" panose="02020603050405020304" charset="0"/>
                <a:ea typeface="华文中宋" panose="02010600040101010101" charset="-122"/>
                <a:sym typeface="+mn-ea"/>
              </a:rPr>
              <a:t>当露西看到那部长长的</a:t>
            </a:r>
            <a:r>
              <a:rPr lang="zh-CN" altLang="en-US" sz="2800" b="1">
                <a:solidFill>
                  <a:srgbClr val="C00000"/>
                </a:solidFill>
                <a:latin typeface="Times New Roman" panose="02020603050405020304" charset="0"/>
                <a:ea typeface="华文中宋" panose="02010600040101010101" charset="-122"/>
                <a:sym typeface="+mn-ea"/>
              </a:rPr>
              <a:t>上行自动扶梯</a:t>
            </a:r>
            <a:r>
              <a:rPr lang="zh-CN" altLang="en-US" sz="2800">
                <a:latin typeface="Times New Roman" panose="02020603050405020304" charset="0"/>
                <a:ea typeface="华文中宋" panose="02010600040101010101" charset="-122"/>
                <a:sym typeface="+mn-ea"/>
              </a:rPr>
              <a:t>时，她有点害怕，因为她以前从未独自乘坐过。</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8925560" y="3571875"/>
            <a:ext cx="2792095" cy="2686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760857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straight away	/stre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t </a:t>
            </a:r>
            <a:r>
              <a:rPr lang="en-US" altLang="en-US" sz="2800">
                <a:latin typeface="Times New Roman" panose="02020603050405020304" charset="0"/>
                <a:ea typeface="华文中宋" panose="02010600040101010101" charset="-122"/>
                <a:cs typeface="Times New Roman" panose="02020603050405020304" charset="0"/>
              </a:rPr>
              <a:t>əˈ</a:t>
            </a:r>
            <a:r>
              <a:rPr lang="en-US" altLang="zh-CN" sz="2800">
                <a:latin typeface="Times New Roman" panose="02020603050405020304" charset="0"/>
                <a:ea typeface="华文中宋" panose="02010600040101010101" charset="-122"/>
                <a:cs typeface="Times New Roman" panose="02020603050405020304" charset="0"/>
              </a:rPr>
              <a:t>we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立即</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马上</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0" y="3258820"/>
            <a:ext cx="12049125" cy="953135"/>
          </a:xfrm>
          <a:prstGeom prst="rect">
            <a:avLst/>
          </a:prstGeom>
        </p:spPr>
        <p:txBody>
          <a:bodyPr wrap="square">
            <a:spAutoFit/>
          </a:bodyPr>
          <a:p>
            <a:pPr marL="0" indent="0">
              <a:spcBef>
                <a:spcPct val="0"/>
              </a:spcBef>
              <a:spcAft>
                <a:spcPct val="0"/>
              </a:spcAft>
              <a:buNone/>
            </a:pPr>
            <a:r>
              <a:rPr lang="en-US" altLang="zh-CN" sz="2800" b="0" i="0">
                <a:solidFill>
                  <a:srgbClr val="000000"/>
                </a:solidFill>
                <a:latin typeface="Times New Roman" panose="02020603050405020304" charset="0"/>
                <a:ea typeface="华文中宋" panose="02010600040101010101" charset="-122"/>
              </a:rPr>
              <a:t>The lifeguard saw a child struggling in the water and jumped into the pool </a:t>
            </a:r>
            <a:r>
              <a:rPr lang="zh-CN" altLang="en-US" sz="2800" b="1" i="0">
                <a:solidFill>
                  <a:srgbClr val="C00000"/>
                </a:solidFill>
                <a:latin typeface="Times New Roman" panose="02020603050405020304" charset="0"/>
                <a:ea typeface="华文中宋" panose="02010600040101010101" charset="-122"/>
              </a:rPr>
              <a:t>straight away</a:t>
            </a:r>
            <a:r>
              <a:rPr lang="en-US" altLang="zh-CN" sz="2800" b="0" i="0">
                <a:solidFill>
                  <a:srgbClr val="000000"/>
                </a:solidFill>
                <a:latin typeface="Times New Roman" panose="02020603050405020304" charset="0"/>
                <a:ea typeface="华文中宋" panose="02010600040101010101" charset="-122"/>
              </a:rPr>
              <a:t>, swimming towards the child as fast as he could.</a:t>
            </a:r>
            <a:endParaRPr lang="zh-CN" altLang="en-US" sz="2800" b="0" i="0">
              <a:solidFill>
                <a:srgbClr val="000000"/>
              </a:solidFill>
              <a:latin typeface="Times New Roman" panose="02020603050405020304" charset="0"/>
              <a:ea typeface="华文中宋" panose="02010600040101010101" charset="-122"/>
            </a:endParaRPr>
          </a:p>
        </p:txBody>
      </p:sp>
      <p:sp>
        <p:nvSpPr>
          <p:cNvPr id="3" name="文本框 2"/>
          <p:cNvSpPr txBox="1"/>
          <p:nvPr/>
        </p:nvSpPr>
        <p:spPr>
          <a:xfrm>
            <a:off x="0" y="5090795"/>
            <a:ext cx="800163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Dear Mike, if you have any problems with the project, please call me </a:t>
            </a:r>
            <a:r>
              <a:rPr lang="zh-CN" altLang="en-US" sz="2800" b="1" i="0">
                <a:solidFill>
                  <a:srgbClr val="C00000"/>
                </a:solidFill>
                <a:latin typeface="Times New Roman" panose="02020603050405020304" charset="0"/>
                <a:ea typeface="华文中宋" panose="02010600040101010101" charset="-122"/>
              </a:rPr>
              <a:t>straight away</a:t>
            </a:r>
            <a:r>
              <a:rPr lang="en-US" altLang="zh-CN" sz="2800" b="0" i="0">
                <a:latin typeface="Times New Roman" panose="02020603050405020304" charset="0"/>
                <a:ea typeface="华文中宋" panose="02010600040101010101" charset="-122"/>
              </a:rPr>
              <a:t>—I’m always available to help.</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0" y="733425"/>
            <a:ext cx="12049125" cy="953135"/>
          </a:xfrm>
          <a:prstGeom prst="rect">
            <a:avLst/>
          </a:prstGeom>
          <a:noFill/>
        </p:spPr>
        <p:txBody>
          <a:bodyPr wrap="square" rtlCol="0" anchor="t">
            <a:spAutoFit/>
          </a:bodyPr>
          <a:p>
            <a:pPr algn="l"/>
            <a:r>
              <a:rPr lang="en-US" altLang="zh-CN" sz="2800">
                <a:solidFill>
                  <a:srgbClr val="000000"/>
                </a:solidFill>
                <a:latin typeface="Times New Roman" panose="02020603050405020304" charset="0"/>
                <a:ea typeface="华文中宋" panose="02010600040101010101" charset="-122"/>
                <a:sym typeface="+mn-ea"/>
              </a:rPr>
              <a:t>1. </a:t>
            </a:r>
            <a:r>
              <a:rPr lang="zh-CN" altLang="en-US" sz="2800">
                <a:solidFill>
                  <a:srgbClr val="000000"/>
                </a:solidFill>
                <a:latin typeface="Times New Roman" panose="02020603050405020304" charset="0"/>
                <a:ea typeface="华文中宋" panose="02010600040101010101" charset="-122"/>
                <a:sym typeface="+mn-ea"/>
              </a:rPr>
              <a:t>当汤姆意识到自己把课本落在教室时，他决定</a:t>
            </a:r>
            <a:r>
              <a:rPr lang="zh-CN" altLang="en-US" sz="2800" b="1">
                <a:solidFill>
                  <a:srgbClr val="C00000"/>
                </a:solidFill>
                <a:latin typeface="Times New Roman" panose="02020603050405020304" charset="0"/>
                <a:ea typeface="华文中宋" panose="02010600040101010101" charset="-122"/>
                <a:sym typeface="+mn-ea"/>
              </a:rPr>
              <a:t>立刻</a:t>
            </a:r>
            <a:r>
              <a:rPr lang="zh-CN" altLang="en-US" sz="2800">
                <a:solidFill>
                  <a:srgbClr val="000000"/>
                </a:solidFill>
                <a:latin typeface="Times New Roman" panose="02020603050405020304" charset="0"/>
                <a:ea typeface="华文中宋" panose="02010600040101010101" charset="-122"/>
                <a:sym typeface="+mn-ea"/>
              </a:rPr>
              <a:t>回去取，因为他不能错过第二天的课。</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00000"/>
              </a:solidFill>
              <a:latin typeface="Times New Roman" panose="02020603050405020304" charset="0"/>
              <a:ea typeface="华文中宋" panose="02010600040101010101" charset="-122"/>
              <a:sym typeface="+mn-ea"/>
            </a:endParaRPr>
          </a:p>
        </p:txBody>
      </p:sp>
      <p:sp>
        <p:nvSpPr>
          <p:cNvPr id="5" name="文本框 4"/>
          <p:cNvSpPr txBox="1"/>
          <p:nvPr/>
        </p:nvSpPr>
        <p:spPr>
          <a:xfrm>
            <a:off x="0" y="1686560"/>
            <a:ext cx="11718290" cy="953135"/>
          </a:xfrm>
          <a:prstGeom prst="rect">
            <a:avLst/>
          </a:prstGeom>
          <a:noFill/>
        </p:spPr>
        <p:txBody>
          <a:bodyPr wrap="square" rtlCol="0" anchor="t">
            <a:spAutoFit/>
          </a:bodyPr>
          <a:p>
            <a:pPr marL="0" indent="0">
              <a:buNone/>
            </a:pPr>
            <a:r>
              <a:rPr lang="en-US" altLang="zh-CN" sz="2800">
                <a:solidFill>
                  <a:srgbClr val="000000"/>
                </a:solidFill>
                <a:latin typeface="Times New Roman" panose="02020603050405020304" charset="0"/>
                <a:ea typeface="华文中宋" panose="02010600040101010101" charset="-122"/>
                <a:sym typeface="+mn-ea"/>
              </a:rPr>
              <a:t>When Tom realized he had left his textbook in the classroom, he decided to go back </a:t>
            </a:r>
            <a:r>
              <a:rPr lang="zh-CN" altLang="en-US" sz="2800" b="1">
                <a:solidFill>
                  <a:srgbClr val="C00000"/>
                </a:solidFill>
                <a:latin typeface="Times New Roman" panose="02020603050405020304" charset="0"/>
                <a:ea typeface="华文中宋" panose="02010600040101010101" charset="-122"/>
                <a:sym typeface="+mn-ea"/>
              </a:rPr>
              <a:t>straight away</a:t>
            </a:r>
            <a:r>
              <a:rPr lang="en-US" altLang="zh-CN" sz="2800">
                <a:solidFill>
                  <a:srgbClr val="000000"/>
                </a:solidFill>
                <a:latin typeface="Times New Roman" panose="02020603050405020304" charset="0"/>
                <a:ea typeface="华文中宋" panose="02010600040101010101" charset="-122"/>
                <a:sym typeface="+mn-ea"/>
              </a:rPr>
              <a:t>—he couldn’t afford to miss the next day’s class.</a:t>
            </a:r>
            <a:endParaRPr lang="en-US" altLang="zh-CN" sz="2800">
              <a:solidFill>
                <a:srgbClr val="000000"/>
              </a:solidFill>
              <a:latin typeface="Times New Roman" panose="02020603050405020304" charset="0"/>
              <a:ea typeface="华文中宋" panose="02010600040101010101" charset="-122"/>
              <a:sym typeface="+mn-ea"/>
            </a:endParaRPr>
          </a:p>
        </p:txBody>
      </p:sp>
      <p:sp>
        <p:nvSpPr>
          <p:cNvPr id="6" name="文本框 5"/>
          <p:cNvSpPr txBox="1"/>
          <p:nvPr/>
        </p:nvSpPr>
        <p:spPr>
          <a:xfrm>
            <a:off x="0" y="2651125"/>
            <a:ext cx="12191365" cy="891540"/>
          </a:xfrm>
          <a:prstGeom prst="rect">
            <a:avLst/>
          </a:prstGeom>
          <a:noFill/>
        </p:spPr>
        <p:txBody>
          <a:bodyPr wrap="square" rtlCol="0" anchor="t">
            <a:spAutoFit/>
          </a:bodyPr>
          <a:p>
            <a:pPr marL="0" indent="0" algn="l"/>
            <a:r>
              <a:rPr lang="en-US" altLang="zh-CN" sz="2800">
                <a:solidFill>
                  <a:srgbClr val="000000"/>
                </a:solidFill>
                <a:latin typeface="Times New Roman" panose="02020603050405020304" charset="0"/>
                <a:ea typeface="华文中宋" panose="02010600040101010101" charset="-122"/>
                <a:sym typeface="+mn-ea"/>
              </a:rPr>
              <a:t>2. </a:t>
            </a:r>
            <a:r>
              <a:rPr lang="zh-CN" altLang="en-US" sz="2800">
                <a:solidFill>
                  <a:srgbClr val="000000"/>
                </a:solidFill>
                <a:latin typeface="Times New Roman" panose="02020603050405020304" charset="0"/>
                <a:ea typeface="华文中宋" panose="02010600040101010101" charset="-122"/>
                <a:sym typeface="+mn-ea"/>
              </a:rPr>
              <a:t>救生员看到一个孩子在水里挣扎，</a:t>
            </a:r>
            <a:r>
              <a:rPr lang="zh-CN" altLang="en-US" sz="2800" b="1">
                <a:solidFill>
                  <a:srgbClr val="C00000"/>
                </a:solidFill>
                <a:latin typeface="Times New Roman" panose="02020603050405020304" charset="0"/>
                <a:ea typeface="华文中宋" panose="02010600040101010101" charset="-122"/>
                <a:sym typeface="+mn-ea"/>
              </a:rPr>
              <a:t>立刻</a:t>
            </a:r>
            <a:r>
              <a:rPr lang="zh-CN" altLang="en-US" sz="2800">
                <a:solidFill>
                  <a:srgbClr val="000000"/>
                </a:solidFill>
                <a:latin typeface="Times New Roman" panose="02020603050405020304" charset="0"/>
                <a:ea typeface="华文中宋" panose="02010600040101010101" charset="-122"/>
                <a:sym typeface="+mn-ea"/>
              </a:rPr>
              <a:t>跳进泳池，以最快速度向孩子游去。</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00000"/>
              </a:solidFill>
              <a:latin typeface="Times New Roman" panose="02020603050405020304" charset="0"/>
              <a:ea typeface="华文中宋" panose="02010600040101010101" charset="-122"/>
              <a:sym typeface="+mn-ea"/>
            </a:endParaRPr>
          </a:p>
        </p:txBody>
      </p:sp>
      <p:sp>
        <p:nvSpPr>
          <p:cNvPr id="8" name="文本框 7"/>
          <p:cNvSpPr txBox="1"/>
          <p:nvPr/>
        </p:nvSpPr>
        <p:spPr>
          <a:xfrm>
            <a:off x="0" y="4137660"/>
            <a:ext cx="834898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亲爱的迈克，如果你在项目上有任何问题，请</a:t>
            </a:r>
            <a:r>
              <a:rPr lang="zh-CN" altLang="en-US" sz="2800" b="1">
                <a:solidFill>
                  <a:srgbClr val="C00000"/>
                </a:solidFill>
                <a:latin typeface="Times New Roman" panose="02020603050405020304" charset="0"/>
                <a:ea typeface="华文中宋" panose="02010600040101010101" charset="-122"/>
                <a:sym typeface="+mn-ea"/>
              </a:rPr>
              <a:t>立刻</a:t>
            </a:r>
            <a:r>
              <a:rPr lang="zh-CN" altLang="en-US" sz="2800">
                <a:latin typeface="Times New Roman" panose="02020603050405020304" charset="0"/>
                <a:ea typeface="华文中宋" panose="02010600040101010101" charset="-122"/>
                <a:sym typeface="+mn-ea"/>
              </a:rPr>
              <a:t>给我打电话，我随时可以帮忙。</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8231505" y="3845560"/>
            <a:ext cx="3486150" cy="1962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907351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pessimistic	/</a:t>
            </a:r>
            <a:r>
              <a:rPr lang="en-US" altLang="en-US" sz="2800">
                <a:latin typeface="Times New Roman" panose="02020603050405020304" charset="0"/>
                <a:ea typeface="华文中宋" panose="02010600040101010101" charset="-122"/>
                <a:cs typeface="Times New Roman" panose="02020603050405020304" charset="0"/>
              </a:rPr>
              <a:t>ˌ</a:t>
            </a:r>
            <a:r>
              <a:rPr lang="en-US" altLang="zh-CN" sz="2800">
                <a:latin typeface="Times New Roman" panose="02020603050405020304" charset="0"/>
                <a:ea typeface="华文中宋" panose="02010600040101010101" charset="-122"/>
                <a:cs typeface="Times New Roman" panose="02020603050405020304" charset="0"/>
              </a:rPr>
              <a:t>pes</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m</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st</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k/	a.</a:t>
            </a:r>
            <a:r>
              <a:rPr lang="zh-CN" altLang="en-US" sz="2800">
                <a:latin typeface="Times New Roman" panose="02020603050405020304" charset="0"/>
                <a:ea typeface="华文中宋" panose="02010600040101010101" charset="-122"/>
                <a:cs typeface="Times New Roman" panose="02020603050405020304" charset="0"/>
              </a:rPr>
              <a:t>悲观的</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悲观主义的</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95250" y="1347470"/>
            <a:ext cx="12096115"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"It'll never work," she said </a:t>
            </a:r>
            <a:r>
              <a:rPr lang="zh-CN" altLang="en-US" sz="2800" b="1" i="0">
                <a:solidFill>
                  <a:srgbClr val="C00000"/>
                </a:solidFill>
                <a:latin typeface="Times New Roman" panose="02020603050405020304" charset="0"/>
                <a:ea typeface="华文中宋" panose="02010600040101010101" charset="-122"/>
              </a:rPr>
              <a:t>with a </a:t>
            </a:r>
            <a:r>
              <a:rPr lang="zh-CN" altLang="en-US" sz="2800" b="1">
                <a:solidFill>
                  <a:srgbClr val="C00000"/>
                </a:solidFill>
                <a:latin typeface="Times New Roman" panose="02020603050405020304" charset="0"/>
                <a:ea typeface="华文中宋" panose="02010600040101010101" charset="-122"/>
              </a:rPr>
              <a:t>pessimistic</a:t>
            </a:r>
            <a:r>
              <a:rPr lang="zh-CN" altLang="en-US" sz="2800" b="1" i="0">
                <a:solidFill>
                  <a:srgbClr val="C00000"/>
                </a:solidFill>
                <a:latin typeface="Times New Roman" panose="02020603050405020304" charset="0"/>
                <a:ea typeface="华文中宋" panose="02010600040101010101" charset="-122"/>
              </a:rPr>
              <a:t> sigh</a:t>
            </a:r>
            <a:r>
              <a:rPr lang="en-US" altLang="zh-CN" sz="2800" b="0" i="0">
                <a:solidFill>
                  <a:srgbClr val="0F1115"/>
                </a:solidFill>
                <a:latin typeface="Times New Roman" panose="02020603050405020304" charset="0"/>
                <a:ea typeface="华文中宋" panose="02010600040101010101" charset="-122"/>
              </a:rPr>
              <a:t>, slumping into the chair.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258445" y="4210050"/>
            <a:ext cx="793686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gray sky and empty streets created </a:t>
            </a:r>
            <a:r>
              <a:rPr lang="zh-CN" altLang="en-US" sz="2800" b="1" i="0">
                <a:solidFill>
                  <a:srgbClr val="C00000"/>
                </a:solidFill>
                <a:latin typeface="Times New Roman" panose="02020603050405020304" charset="0"/>
                <a:ea typeface="华文中宋" panose="02010600040101010101" charset="-122"/>
              </a:rPr>
              <a:t>a pessimistic atmosphere</a:t>
            </a:r>
            <a:r>
              <a:rPr lang="en-US" altLang="zh-CN" sz="2800" b="0" i="0">
                <a:latin typeface="Times New Roman" panose="02020603050405020304" charset="0"/>
                <a:ea typeface="华文中宋" panose="02010600040101010101" charset="-122"/>
              </a:rPr>
              <a:t>, making people feel that the town would never return to its former glory.</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163195" y="2668270"/>
            <a:ext cx="1183894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We should not</a:t>
            </a:r>
            <a:r>
              <a:rPr lang="zh-CN" altLang="en-US" sz="2800" b="1">
                <a:solidFill>
                  <a:srgbClr val="C00000"/>
                </a:solidFill>
                <a:latin typeface="Times New Roman" panose="02020603050405020304" charset="0"/>
                <a:ea typeface="华文中宋" panose="02010600040101010101" charset="-122"/>
              </a:rPr>
              <a:t> be pessimistic about the challenges we face</a:t>
            </a:r>
            <a:r>
              <a:rPr lang="en-US" altLang="zh-CN" sz="2800">
                <a:latin typeface="Times New Roman" panose="02020603050405020304" charset="0"/>
                <a:ea typeface="华文中宋" panose="02010600040101010101" charset="-122"/>
              </a:rPr>
              <a:t>—instead, we should face them with courage and confidence.</a:t>
            </a:r>
            <a:endParaRPr lang="zh-CN" altLang="en-US" sz="2800">
              <a:latin typeface="Times New Roman" panose="02020603050405020304" charset="0"/>
              <a:ea typeface="华文中宋" panose="02010600040101010101" charset="-122"/>
            </a:endParaRPr>
          </a:p>
        </p:txBody>
      </p:sp>
      <p:sp>
        <p:nvSpPr>
          <p:cNvPr id="5" name="文本框 4"/>
          <p:cNvSpPr txBox="1"/>
          <p:nvPr/>
        </p:nvSpPr>
        <p:spPr>
          <a:xfrm>
            <a:off x="95250" y="838200"/>
            <a:ext cx="1190625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这绝不会成功的，</a:t>
            </a:r>
            <a:r>
              <a:rPr lang="en-US" altLang="zh-CN" sz="2800">
                <a:solidFill>
                  <a:srgbClr val="0F1115"/>
                </a:solidFill>
                <a:latin typeface="Times New Roman" panose="02020603050405020304" charset="0"/>
                <a:ea typeface="华文中宋" panose="02010600040101010101" charset="-122"/>
                <a:sym typeface="+mn-ea"/>
              </a:rPr>
              <a:t>"</a:t>
            </a:r>
            <a:r>
              <a:rPr lang="zh-CN" altLang="en-US" sz="2800">
                <a:solidFill>
                  <a:srgbClr val="0F1115"/>
                </a:solidFill>
                <a:latin typeface="Times New Roman" panose="02020603050405020304" charset="0"/>
                <a:ea typeface="华文中宋" panose="02010600040101010101" charset="-122"/>
                <a:sym typeface="+mn-ea"/>
              </a:rPr>
              <a:t>她</a:t>
            </a:r>
            <a:r>
              <a:rPr lang="zh-CN" altLang="en-US" sz="2800" b="1">
                <a:solidFill>
                  <a:srgbClr val="C00000"/>
                </a:solidFill>
                <a:latin typeface="Times New Roman" panose="02020603050405020304" charset="0"/>
                <a:ea typeface="华文中宋" panose="02010600040101010101" charset="-122"/>
                <a:sym typeface="+mn-ea"/>
              </a:rPr>
              <a:t>悲观地叹了口气</a:t>
            </a:r>
            <a:r>
              <a:rPr lang="zh-CN" altLang="en-US" sz="2800">
                <a:solidFill>
                  <a:srgbClr val="0F1115"/>
                </a:solidFill>
                <a:latin typeface="Times New Roman" panose="02020603050405020304" charset="0"/>
                <a:ea typeface="华文中宋" panose="02010600040101010101" charset="-122"/>
                <a:sym typeface="+mn-ea"/>
              </a:rPr>
              <a:t>，瘫倒在椅子上。</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nvSpPr>
        <p:spPr>
          <a:xfrm>
            <a:off x="95250" y="1869440"/>
            <a:ext cx="12328525" cy="89154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a:t>
            </a:r>
            <a:r>
              <a:rPr lang="zh-CN" altLang="en-US" sz="2800">
                <a:latin typeface="Times New Roman" panose="02020603050405020304" charset="0"/>
                <a:ea typeface="华文中宋" panose="02010600040101010101" charset="-122"/>
                <a:sym typeface="+mn-ea"/>
              </a:rPr>
              <a:t>我们不应</a:t>
            </a:r>
            <a:r>
              <a:rPr lang="zh-CN" altLang="en-US" sz="2800" b="1">
                <a:solidFill>
                  <a:srgbClr val="C00000"/>
                </a:solidFill>
                <a:latin typeface="Times New Roman" panose="02020603050405020304" charset="0"/>
                <a:ea typeface="华文中宋" panose="02010600040101010101" charset="-122"/>
                <a:sym typeface="+mn-ea"/>
              </a:rPr>
              <a:t>对面临的挑战持悲观态度</a:t>
            </a:r>
            <a:r>
              <a:rPr lang="zh-CN" altLang="en-US" sz="2800">
                <a:latin typeface="Times New Roman" panose="02020603050405020304" charset="0"/>
                <a:ea typeface="华文中宋" panose="02010600040101010101" charset="-122"/>
                <a:sym typeface="+mn-ea"/>
              </a:rPr>
              <a:t>，相反，我们应勇敢自信地面对它们。</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8" name="文本框 7"/>
          <p:cNvSpPr txBox="1"/>
          <p:nvPr/>
        </p:nvSpPr>
        <p:spPr>
          <a:xfrm>
            <a:off x="95250" y="3436620"/>
            <a:ext cx="1162240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灰蒙蒙的天空和空荡荡的街道营造出</a:t>
            </a:r>
            <a:r>
              <a:rPr lang="zh-CN" altLang="en-US" sz="2800" b="1">
                <a:solidFill>
                  <a:srgbClr val="C00000"/>
                </a:solidFill>
                <a:latin typeface="Times New Roman" panose="02020603050405020304" charset="0"/>
                <a:ea typeface="华文中宋" panose="02010600040101010101" charset="-122"/>
                <a:sym typeface="+mn-ea"/>
              </a:rPr>
              <a:t>一种悲观氛围</a:t>
            </a:r>
            <a:r>
              <a:rPr lang="zh-CN" altLang="en-US" sz="2800">
                <a:latin typeface="Times New Roman" panose="02020603050405020304" charset="0"/>
                <a:ea typeface="华文中宋" panose="02010600040101010101" charset="-122"/>
                <a:sym typeface="+mn-ea"/>
              </a:rPr>
              <a:t>，让人觉得这个小镇再也回不到往日的繁荣。</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8703945" y="3931920"/>
            <a:ext cx="2292985" cy="2729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98468" y="400802"/>
            <a:ext cx="10795063" cy="605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2" name="图片 11"/>
          <p:cNvPicPr>
            <a:picLocks noChangeAspect="1"/>
          </p:cNvPicPr>
          <p:nvPr/>
        </p:nvPicPr>
        <p:blipFill rotWithShape="1">
          <a:blip r:embed="rId1" cstate="screen">
            <a:alphaModFix amt="20000"/>
          </a:blip>
          <a:srcRect/>
          <a:stretch>
            <a:fillRect/>
          </a:stretch>
        </p:blipFill>
        <p:spPr>
          <a:xfrm>
            <a:off x="418800" y="400801"/>
            <a:ext cx="11354400" cy="6056395"/>
          </a:xfrm>
          <a:prstGeom prst="rect">
            <a:avLst/>
          </a:prstGeom>
        </p:spPr>
      </p:pic>
      <p:sp>
        <p:nvSpPr>
          <p:cNvPr id="18" name="文本框 17"/>
          <p:cNvSpPr txBox="1"/>
          <p:nvPr/>
        </p:nvSpPr>
        <p:spPr>
          <a:xfrm>
            <a:off x="2622550" y="2106930"/>
            <a:ext cx="7093585" cy="1322070"/>
          </a:xfrm>
          <a:prstGeom prst="rect">
            <a:avLst/>
          </a:prstGeom>
          <a:noFill/>
        </p:spPr>
        <p:txBody>
          <a:bodyPr wrap="square" rtlCol="0">
            <a:spAutoFit/>
          </a:bodyPr>
          <a:lstStyle/>
          <a:p>
            <a:pPr algn="ctr"/>
            <a:r>
              <a:rPr lang="en-US" altLang="zh-CN" sz="8000" b="1" dirty="0">
                <a:solidFill>
                  <a:schemeClr val="accent6">
                    <a:lumMod val="75000"/>
                  </a:schemeClr>
                </a:solidFill>
                <a:cs typeface="+mn-ea"/>
                <a:sym typeface="+mn-lt"/>
              </a:rPr>
              <a:t>M6U2 </a:t>
            </a:r>
            <a:r>
              <a:rPr lang="zh-CN" altLang="en-US" sz="8000" b="1" dirty="0">
                <a:solidFill>
                  <a:schemeClr val="accent6">
                    <a:lumMod val="75000"/>
                  </a:schemeClr>
                </a:solidFill>
                <a:cs typeface="+mn-ea"/>
                <a:sym typeface="+mn-lt"/>
              </a:rPr>
              <a:t>单词拓展</a:t>
            </a:r>
            <a:endParaRPr lang="zh-CN" altLang="en-US" sz="8000" b="1" dirty="0">
              <a:solidFill>
                <a:schemeClr val="accent6">
                  <a:lumMod val="75000"/>
                </a:schemeClr>
              </a:solidFill>
              <a:cs typeface="+mn-ea"/>
              <a:sym typeface="+mn-lt"/>
            </a:endParaRPr>
          </a:p>
        </p:txBody>
      </p:sp>
      <p:pic>
        <p:nvPicPr>
          <p:cNvPr id="9" name="图片 8"/>
          <p:cNvPicPr>
            <a:picLocks noChangeAspect="1"/>
          </p:cNvPicPr>
          <p:nvPr/>
        </p:nvPicPr>
        <p:blipFill rotWithShape="1">
          <a:blip r:embed="rId2" cstate="screen"/>
          <a:srcRect/>
          <a:stretch>
            <a:fillRect/>
          </a:stretch>
        </p:blipFill>
        <p:spPr>
          <a:xfrm rot="2106135">
            <a:off x="491130" y="5003519"/>
            <a:ext cx="2755106" cy="1122933"/>
          </a:xfrm>
          <a:prstGeom prst="rect">
            <a:avLst/>
          </a:prstGeom>
        </p:spPr>
      </p:pic>
      <p:pic>
        <p:nvPicPr>
          <p:cNvPr id="6" name="图片 5"/>
          <p:cNvPicPr>
            <a:picLocks noChangeAspect="1"/>
          </p:cNvPicPr>
          <p:nvPr/>
        </p:nvPicPr>
        <p:blipFill rotWithShape="1">
          <a:blip r:embed="rId3" cstate="screen"/>
          <a:srcRect/>
          <a:stretch>
            <a:fillRect/>
          </a:stretch>
        </p:blipFill>
        <p:spPr>
          <a:xfrm>
            <a:off x="698719" y="5231963"/>
            <a:ext cx="1187109" cy="1225656"/>
          </a:xfrm>
          <a:prstGeom prst="rect">
            <a:avLst/>
          </a:prstGeom>
        </p:spPr>
      </p:pic>
      <p:pic>
        <p:nvPicPr>
          <p:cNvPr id="11" name="图片 10"/>
          <p:cNvPicPr>
            <a:picLocks noChangeAspect="1"/>
          </p:cNvPicPr>
          <p:nvPr/>
        </p:nvPicPr>
        <p:blipFill>
          <a:blip r:embed="rId4" cstate="screen"/>
          <a:stretch>
            <a:fillRect/>
          </a:stretch>
        </p:blipFill>
        <p:spPr>
          <a:xfrm>
            <a:off x="2138888" y="5492955"/>
            <a:ext cx="1031480" cy="1031480"/>
          </a:xfrm>
          <a:prstGeom prst="rect">
            <a:avLst/>
          </a:prstGeom>
        </p:spPr>
      </p:pic>
      <p:sp>
        <p:nvSpPr>
          <p:cNvPr id="2" name="矩形 259"/>
          <p:cNvSpPr>
            <a:spLocks noChangeArrowheads="1"/>
          </p:cNvSpPr>
          <p:nvPr>
            <p:custDataLst>
              <p:tags r:id="rId5"/>
            </p:custDataLst>
          </p:nvPr>
        </p:nvSpPr>
        <p:spPr bwMode="auto">
          <a:xfrm>
            <a:off x="-1164590" y="400368"/>
            <a:ext cx="11022013"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auto">
              <a:buNone/>
            </a:pPr>
            <a:r>
              <a:rPr sz="4400" b="1" strike="noStrike" cap="all" noProof="1" dirty="0">
                <a:solidFill>
                  <a:schemeClr val="accent2">
                    <a:lumMod val="75000"/>
                  </a:schemeClr>
                </a:solidFill>
                <a:latin typeface="新宋体" panose="02010609030101010101" charset="-122"/>
                <a:ea typeface="新宋体" panose="02010609030101010101" charset="-122"/>
                <a:cs typeface="Arial" panose="020B0604020202020204" pitchFamily="34" charset="0"/>
                <a:sym typeface="Times New Roman" panose="02020603050405020304" charset="0"/>
              </a:rPr>
              <a:t>活用教材词汇，靶向高考写作</a:t>
            </a:r>
            <a:endParaRPr sz="4400" b="1" strike="noStrike" cap="all" noProof="1" dirty="0">
              <a:solidFill>
                <a:schemeClr val="accent2">
                  <a:lumMod val="75000"/>
                </a:schemeClr>
              </a:solidFill>
              <a:latin typeface="新宋体" panose="02010609030101010101" charset="-122"/>
              <a:ea typeface="新宋体" panose="02010609030101010101" charset="-122"/>
              <a:cs typeface="Arial" panose="020B0604020202020204" pitchFamily="34" charset="0"/>
              <a:sym typeface="Times New Roman" panose="02020603050405020304" charset="0"/>
            </a:endParaRPr>
          </a:p>
        </p:txBody>
      </p:sp>
      <p:sp>
        <p:nvSpPr>
          <p:cNvPr id="5" name="矩形 259"/>
          <p:cNvSpPr>
            <a:spLocks noChangeArrowheads="1"/>
          </p:cNvSpPr>
          <p:nvPr>
            <p:custDataLst>
              <p:tags r:id="rId6"/>
            </p:custDataLst>
          </p:nvPr>
        </p:nvSpPr>
        <p:spPr bwMode="auto">
          <a:xfrm>
            <a:off x="3453130" y="3636328"/>
            <a:ext cx="8540750"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auto">
              <a:buNone/>
            </a:pPr>
            <a:r>
              <a:rPr lang="en-US" sz="4400" b="1" strike="noStrike" noProof="1" dirty="0" smtClean="0">
                <a:solidFill>
                  <a:schemeClr val="accent4">
                    <a:lumMod val="50000"/>
                  </a:schemeClr>
                </a:solidFill>
                <a:latin typeface="Times New Roman" panose="02020603050405020304" charset="0"/>
                <a:ea typeface="汉仪文黑-55简" charset="0"/>
                <a:cs typeface="Arial" panose="020B0604020202020204" pitchFamily="34" charset="0"/>
                <a:sym typeface="Times New Roman" panose="02020603050405020304" charset="0"/>
              </a:rPr>
              <a:t>Healthy Lifestyle</a:t>
            </a:r>
            <a:endParaRPr lang="en-US" sz="4400" b="1" strike="noStrike" noProof="1" dirty="0" smtClean="0">
              <a:solidFill>
                <a:schemeClr val="accent4">
                  <a:lumMod val="50000"/>
                </a:schemeClr>
              </a:solidFill>
              <a:latin typeface="Times New Roman" panose="02020603050405020304" charset="0"/>
              <a:ea typeface="汉仪文黑-55简" charset="0"/>
              <a:cs typeface="Arial" panose="020B0604020202020204" pitchFamily="34" charset="0"/>
              <a:sym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pill	/p</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l/	n.</a:t>
            </a:r>
            <a:r>
              <a:rPr lang="zh-CN" altLang="en-US" sz="2800">
                <a:latin typeface="Times New Roman" panose="02020603050405020304" charset="0"/>
                <a:ea typeface="华文中宋" panose="02010600040101010101" charset="-122"/>
                <a:cs typeface="Times New Roman" panose="02020603050405020304" charset="0"/>
              </a:rPr>
              <a:t>药丸</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药片</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226695" y="1835150"/>
            <a:ext cx="11715115" cy="953135"/>
          </a:xfrm>
          <a:prstGeom prst="rect">
            <a:avLst/>
          </a:prstGeom>
        </p:spPr>
        <p:txBody>
          <a:bodyPr wrap="square">
            <a:spAutoFit/>
          </a:bodyPr>
          <a:p>
            <a:pPr marL="0" indent="0" algn="just" defTabSz="266700">
              <a:spcBef>
                <a:spcPct val="0"/>
              </a:spcBef>
              <a:spcAft>
                <a:spcPct val="0"/>
              </a:spcAft>
            </a:pPr>
            <a:r>
              <a:rPr lang="en-US" altLang="zh-CN" sz="2800">
                <a:solidFill>
                  <a:srgbClr val="262626"/>
                </a:solidFill>
                <a:latin typeface="Times New Roman" panose="02020603050405020304" charset="0"/>
                <a:ea typeface="华文中宋" panose="02010600040101010101" charset="-122"/>
              </a:rPr>
              <a:t>All the teachers filled the sidewalk, waving goodbye to the kids as the bused </a:t>
            </a:r>
            <a:r>
              <a:rPr lang="zh-CN" altLang="en-US" sz="2800" b="1">
                <a:solidFill>
                  <a:srgbClr val="C00000"/>
                </a:solidFill>
                <a:latin typeface="Times New Roman" panose="02020603050405020304" charset="0"/>
                <a:ea typeface="华文中宋" panose="02010600040101010101" charset="-122"/>
              </a:rPr>
              <a:t>pilled out with their horns honking</a:t>
            </a:r>
            <a:r>
              <a:rPr lang="en-US" altLang="zh-CN" sz="2800">
                <a:solidFill>
                  <a:srgbClr val="262626"/>
                </a:solidFill>
                <a:latin typeface="Times New Roman" panose="02020603050405020304" charset="0"/>
                <a:ea typeface="华文中宋" panose="02010600040101010101" charset="-122"/>
              </a:rPr>
              <a:t>. </a:t>
            </a:r>
            <a:endParaRPr lang="en-US" altLang="zh-CN" sz="2800">
              <a:solidFill>
                <a:srgbClr val="262626"/>
              </a:solidFill>
              <a:latin typeface="Times New Roman" panose="02020603050405020304" charset="0"/>
              <a:ea typeface="华文中宋" panose="02010600040101010101" charset="-122"/>
            </a:endParaRPr>
          </a:p>
        </p:txBody>
      </p:sp>
      <p:sp>
        <p:nvSpPr>
          <p:cNvPr id="3" name="文本框 2"/>
          <p:cNvSpPr txBox="1"/>
          <p:nvPr/>
        </p:nvSpPr>
        <p:spPr>
          <a:xfrm>
            <a:off x="226695" y="882015"/>
            <a:ext cx="1171575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所有的老师都站在人行道上，向下车的孩子们挥手道别，此时</a:t>
            </a:r>
            <a:r>
              <a:rPr lang="zh-CN" altLang="en-US" sz="2800" b="1">
                <a:solidFill>
                  <a:srgbClr val="C00000"/>
                </a:solidFill>
                <a:latin typeface="Times New Roman" panose="02020603050405020304" charset="0"/>
                <a:ea typeface="华文中宋" panose="02010600040101010101" charset="-122"/>
              </a:rPr>
              <a:t>校车的喇叭声此起彼伏</a:t>
            </a:r>
            <a:r>
              <a:rPr lang="zh-CN" altLang="en-US" sz="2800">
                <a:latin typeface="Times New Roman" panose="02020603050405020304" charset="0"/>
                <a:ea typeface="华文中宋" panose="02010600040101010101" charset="-122"/>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5" name="文本框 4"/>
          <p:cNvSpPr txBox="1"/>
          <p:nvPr/>
        </p:nvSpPr>
        <p:spPr>
          <a:xfrm>
            <a:off x="226695" y="3741420"/>
            <a:ext cx="7428230"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old man took a glass of warm water, </a:t>
            </a:r>
            <a:r>
              <a:rPr lang="zh-CN" altLang="en-US" sz="2800" b="1" i="0">
                <a:solidFill>
                  <a:srgbClr val="C00000"/>
                </a:solidFill>
                <a:latin typeface="Times New Roman" panose="02020603050405020304" charset="0"/>
                <a:ea typeface="华文中宋" panose="02010600040101010101" charset="-122"/>
              </a:rPr>
              <a:t>put the pill in his mouth</a:t>
            </a:r>
            <a:r>
              <a:rPr lang="en-US" altLang="zh-CN" sz="2800" b="0" i="0">
                <a:latin typeface="Times New Roman" panose="02020603050405020304" charset="0"/>
                <a:ea typeface="华文中宋" panose="02010600040101010101" charset="-122"/>
              </a:rPr>
              <a:t>, and swallowed it slowly, making sure it didn’t get stuck in his throat.</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226695" y="2788285"/>
            <a:ext cx="723836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老人端起一杯温水，</a:t>
            </a:r>
            <a:r>
              <a:rPr lang="zh-CN" altLang="en-US" sz="2800" b="1">
                <a:solidFill>
                  <a:srgbClr val="C00000"/>
                </a:solidFill>
                <a:latin typeface="Times New Roman" panose="02020603050405020304" charset="0"/>
                <a:ea typeface="华文中宋" panose="02010600040101010101" charset="-122"/>
                <a:sym typeface="+mn-ea"/>
              </a:rPr>
              <a:t>把药片放进嘴里</a:t>
            </a:r>
            <a:r>
              <a:rPr lang="zh-CN" altLang="en-US" sz="2800">
                <a:latin typeface="Times New Roman" panose="02020603050405020304" charset="0"/>
                <a:ea typeface="华文中宋" panose="02010600040101010101" charset="-122"/>
                <a:sym typeface="+mn-ea"/>
              </a:rPr>
              <a:t>慢慢咽下，确保它没有卡在喉咙里。</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b="1">
              <a:solidFill>
                <a:srgbClr val="C00000"/>
              </a:solidFill>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7940040" y="2550160"/>
            <a:ext cx="3660775" cy="3130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76935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discipline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d</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s</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pl</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n/	n.</a:t>
            </a:r>
            <a:r>
              <a:rPr lang="zh-CN" altLang="en-US" sz="2800">
                <a:latin typeface="Times New Roman" panose="02020603050405020304" charset="0"/>
                <a:ea typeface="华文中宋" panose="02010600040101010101" charset="-122"/>
                <a:cs typeface="Times New Roman" panose="02020603050405020304" charset="0"/>
              </a:rPr>
              <a:t>自制力</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纪律</a:t>
            </a:r>
            <a:r>
              <a:rPr lang="en-US" altLang="zh-CN" sz="2800">
                <a:latin typeface="Times New Roman" panose="02020603050405020304" charset="0"/>
                <a:ea typeface="华文中宋" panose="02010600040101010101" charset="-122"/>
                <a:cs typeface="Times New Roman" panose="02020603050405020304" charset="0"/>
              </a:rPr>
              <a:t> vt.</a:t>
            </a:r>
            <a:r>
              <a:rPr lang="zh-CN" altLang="en-US" sz="2800">
                <a:latin typeface="Times New Roman" panose="02020603050405020304" charset="0"/>
                <a:ea typeface="华文中宋" panose="02010600040101010101" charset="-122"/>
                <a:cs typeface="Times New Roman" panose="02020603050405020304" charset="0"/>
              </a:rPr>
              <a:t>自我控制</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255905" y="1686560"/>
            <a:ext cx="11810365" cy="953135"/>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 However, some students who </a:t>
            </a:r>
            <a:r>
              <a:rPr lang="zh-CN" altLang="en-US" sz="2800" b="1">
                <a:solidFill>
                  <a:srgbClr val="C00000"/>
                </a:solidFill>
                <a:latin typeface="Times New Roman" panose="02020603050405020304" charset="0"/>
                <a:ea typeface="华文中宋" panose="02010600040101010101" charset="-122"/>
              </a:rPr>
              <a:t>lack self-discipline</a:t>
            </a:r>
            <a:r>
              <a:rPr lang="en-US" altLang="zh-CN" sz="2800">
                <a:latin typeface="Times New Roman" panose="02020603050405020304" charset="0"/>
                <a:ea typeface="华文中宋" panose="02010600040101010101" charset="-122"/>
              </a:rPr>
              <a:t> may find their minds wandering when facing a screen rather than the faces of their teachers.</a:t>
            </a:r>
            <a:endParaRPr lang="en-US" altLang="zh-CN" sz="2800">
              <a:latin typeface="Times New Roman" panose="02020603050405020304" charset="0"/>
              <a:ea typeface="华文中宋" panose="02010600040101010101" charset="-122"/>
            </a:endParaRPr>
          </a:p>
        </p:txBody>
      </p:sp>
      <p:sp>
        <p:nvSpPr>
          <p:cNvPr id="3" name="文本框 2"/>
          <p:cNvSpPr txBox="1"/>
          <p:nvPr/>
        </p:nvSpPr>
        <p:spPr>
          <a:xfrm>
            <a:off x="255905" y="3376930"/>
            <a:ext cx="11647805" cy="953135"/>
          </a:xfrm>
          <a:prstGeom prst="rect">
            <a:avLst/>
          </a:prstGeom>
        </p:spPr>
        <p:txBody>
          <a:bodyPr wrap="square">
            <a:spAutoFit/>
          </a:bodyPr>
          <a:p>
            <a:pPr marL="0" indent="0" algn="just" defTabSz="266700">
              <a:spcBef>
                <a:spcPct val="0"/>
              </a:spcBef>
              <a:spcAft>
                <a:spcPct val="0"/>
              </a:spcAft>
            </a:pPr>
            <a:r>
              <a:rPr lang="en-US" altLang="zh-CN" sz="2800">
                <a:solidFill>
                  <a:srgbClr val="000000"/>
                </a:solidFill>
                <a:latin typeface="Times New Roman" panose="02020603050405020304" charset="0"/>
                <a:ea typeface="华文中宋" panose="02010600040101010101" charset="-122"/>
              </a:rPr>
              <a:t>Then I held an online discussion with my classmates on </a:t>
            </a:r>
            <a:r>
              <a:rPr lang="zh-CN" altLang="en-US" sz="2800" b="1">
                <a:solidFill>
                  <a:srgbClr val="C00000"/>
                </a:solidFill>
                <a:latin typeface="Times New Roman" panose="02020603050405020304" charset="0"/>
                <a:ea typeface="华文中宋" panose="02010600040101010101" charset="-122"/>
              </a:rPr>
              <a:t>how to well discipline ourselves</a:t>
            </a:r>
            <a:r>
              <a:rPr lang="en-US" altLang="zh-CN" sz="2800">
                <a:solidFill>
                  <a:srgbClr val="000000"/>
                </a:solidFill>
                <a:latin typeface="Times New Roman" panose="02020603050405020304" charset="0"/>
                <a:ea typeface="华文中宋" panose="02010600040101010101" charset="-122"/>
              </a:rPr>
              <a:t>. </a:t>
            </a:r>
            <a:endParaRPr lang="en-US" altLang="zh-CN" sz="2800">
              <a:solidFill>
                <a:srgbClr val="000000"/>
              </a:solidFill>
              <a:latin typeface="Times New Roman" panose="02020603050405020304" charset="0"/>
              <a:ea typeface="华文中宋" panose="02010600040101010101" charset="-122"/>
            </a:endParaRPr>
          </a:p>
        </p:txBody>
      </p:sp>
      <p:sp>
        <p:nvSpPr>
          <p:cNvPr id="4" name="文本框 3"/>
          <p:cNvSpPr txBox="1"/>
          <p:nvPr/>
        </p:nvSpPr>
        <p:spPr>
          <a:xfrm>
            <a:off x="100965" y="733425"/>
            <a:ext cx="1196467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然而，一些</a:t>
            </a:r>
            <a:r>
              <a:rPr lang="zh-CN" altLang="en-US" sz="2800" b="1">
                <a:solidFill>
                  <a:srgbClr val="C00000"/>
                </a:solidFill>
                <a:latin typeface="Times New Roman" panose="02020603050405020304" charset="0"/>
                <a:ea typeface="华文中宋" panose="02010600040101010101" charset="-122"/>
              </a:rPr>
              <a:t>缺乏自律能力</a:t>
            </a:r>
            <a:r>
              <a:rPr lang="zh-CN" altLang="en-US" sz="2800">
                <a:latin typeface="Times New Roman" panose="02020603050405020304" charset="0"/>
                <a:ea typeface="华文中宋" panose="02010600040101010101" charset="-122"/>
              </a:rPr>
              <a:t>的学生可能会发现，当面对屏幕时，他们的思绪会不由自主地飘走，而不是专注于老师们的面容。</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5" name="文本框 4"/>
          <p:cNvSpPr txBox="1"/>
          <p:nvPr/>
        </p:nvSpPr>
        <p:spPr>
          <a:xfrm>
            <a:off x="255905" y="2639695"/>
            <a:ext cx="11353800" cy="89154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2. </a:t>
            </a:r>
            <a:r>
              <a:rPr lang="zh-CN" altLang="en-US" sz="2800">
                <a:latin typeface="Times New Roman" panose="02020603050405020304" charset="0"/>
                <a:ea typeface="华文中宋" panose="02010600040101010101" charset="-122"/>
              </a:rPr>
              <a:t>然后，我与同学们进行了一次线上讨论，探讨</a:t>
            </a:r>
            <a:r>
              <a:rPr lang="zh-CN" altLang="en-US" sz="2800" b="1">
                <a:solidFill>
                  <a:srgbClr val="C00000"/>
                </a:solidFill>
                <a:latin typeface="Times New Roman" panose="02020603050405020304" charset="0"/>
                <a:ea typeface="华文中宋" panose="02010600040101010101" charset="-122"/>
              </a:rPr>
              <a:t>如何更好地约束自己</a:t>
            </a:r>
            <a:r>
              <a:rPr lang="zh-CN" altLang="en-US" sz="2800">
                <a:latin typeface="Times New Roman" panose="02020603050405020304" charset="0"/>
                <a:ea typeface="华文中宋" panose="02010600040101010101" charset="-122"/>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6" name="文本框 5"/>
          <p:cNvSpPr txBox="1"/>
          <p:nvPr/>
        </p:nvSpPr>
        <p:spPr>
          <a:xfrm>
            <a:off x="255905" y="5252085"/>
            <a:ext cx="9535160"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When Sarah managed to get up at 6 a.m. to study for a month, she </a:t>
            </a:r>
            <a:r>
              <a:rPr lang="zh-CN" altLang="en-US" sz="2800" b="1" i="0">
                <a:solidFill>
                  <a:srgbClr val="C00000"/>
                </a:solidFill>
                <a:latin typeface="Times New Roman" panose="02020603050405020304" charset="0"/>
                <a:ea typeface="华文中宋" panose="02010600040101010101" charset="-122"/>
              </a:rPr>
              <a:t>felt proud of her discipline</a:t>
            </a:r>
            <a:r>
              <a:rPr lang="en-US" altLang="zh-CN" sz="2800" b="0" i="0">
                <a:latin typeface="Times New Roman" panose="02020603050405020304" charset="0"/>
                <a:ea typeface="华文中宋" panose="02010600040101010101" charset="-122"/>
              </a:rPr>
              <a:t>—she had never stuck to a routine before.</a:t>
            </a:r>
            <a:endParaRPr lang="zh-CN" altLang="en-US" sz="2800" b="0" i="0">
              <a:latin typeface="Times New Roman" panose="02020603050405020304" charset="0"/>
              <a:ea typeface="华文中宋" panose="02010600040101010101" charset="-122"/>
            </a:endParaRPr>
          </a:p>
        </p:txBody>
      </p:sp>
      <p:sp>
        <p:nvSpPr>
          <p:cNvPr id="8" name="文本框 7"/>
          <p:cNvSpPr txBox="1"/>
          <p:nvPr/>
        </p:nvSpPr>
        <p:spPr>
          <a:xfrm>
            <a:off x="255905" y="4330065"/>
            <a:ext cx="974026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当萨拉坚持一个月早上 </a:t>
            </a:r>
            <a:r>
              <a:rPr lang="en-US" altLang="zh-CN" sz="2800">
                <a:latin typeface="Times New Roman" panose="02020603050405020304" charset="0"/>
                <a:ea typeface="华文中宋" panose="02010600040101010101" charset="-122"/>
                <a:sym typeface="+mn-ea"/>
              </a:rPr>
              <a:t>6 </a:t>
            </a:r>
            <a:r>
              <a:rPr lang="zh-CN" altLang="en-US" sz="2800">
                <a:latin typeface="Times New Roman" panose="02020603050405020304" charset="0"/>
                <a:ea typeface="华文中宋" panose="02010600040101010101" charset="-122"/>
                <a:sym typeface="+mn-ea"/>
              </a:rPr>
              <a:t>点起床学习时，她</a:t>
            </a:r>
            <a:r>
              <a:rPr lang="zh-CN" altLang="en-US" sz="2800" b="1">
                <a:solidFill>
                  <a:srgbClr val="C00000"/>
                </a:solidFill>
                <a:latin typeface="Times New Roman" panose="02020603050405020304" charset="0"/>
                <a:ea typeface="华文中宋" panose="02010600040101010101" charset="-122"/>
                <a:sym typeface="+mn-ea"/>
              </a:rPr>
              <a:t>为自己的自律感到骄傲</a:t>
            </a:r>
            <a:r>
              <a:rPr lang="zh-CN" altLang="en-US" sz="2800">
                <a:latin typeface="Times New Roman" panose="02020603050405020304" charset="0"/>
                <a:ea typeface="华文中宋" panose="02010600040101010101" charset="-122"/>
                <a:sym typeface="+mn-ea"/>
              </a:rPr>
              <a:t>，因为她以前从未坚持过固定作息。</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9996170" y="4013835"/>
            <a:ext cx="1907540" cy="2844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delete	/d</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li:t/	v.</a:t>
            </a:r>
            <a:r>
              <a:rPr lang="zh-CN" altLang="en-US" sz="2800">
                <a:latin typeface="Times New Roman" panose="02020603050405020304" charset="0"/>
                <a:ea typeface="华文中宋" panose="02010600040101010101" charset="-122"/>
                <a:cs typeface="Times New Roman" panose="02020603050405020304" charset="0"/>
              </a:rPr>
              <a:t>删去</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删除</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270510" y="1255395"/>
            <a:ext cx="11746865"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I accidentally </a:t>
            </a:r>
            <a:r>
              <a:rPr lang="zh-CN" altLang="en-US" sz="2800" b="1">
                <a:solidFill>
                  <a:srgbClr val="C00000"/>
                </a:solidFill>
                <a:latin typeface="Times New Roman" panose="02020603050405020304" charset="0"/>
                <a:ea typeface="华文中宋" panose="02010600040101010101" charset="-122"/>
              </a:rPr>
              <a:t>deleted</a:t>
            </a:r>
            <a:r>
              <a:rPr lang="zh-CN" altLang="en-US" sz="2800" b="1" i="0">
                <a:solidFill>
                  <a:srgbClr val="C00000"/>
                </a:solidFill>
                <a:latin typeface="Times New Roman" panose="02020603050405020304" charset="0"/>
                <a:ea typeface="华文中宋" panose="02010600040101010101" charset="-122"/>
              </a:rPr>
              <a:t> the email with the attachment</a:t>
            </a:r>
            <a:r>
              <a:rPr lang="en-US" altLang="zh-CN" sz="2800" b="0" i="0">
                <a:solidFill>
                  <a:srgbClr val="0F1115"/>
                </a:solidFill>
                <a:latin typeface="Times New Roman" panose="02020603050405020304" charset="0"/>
                <a:ea typeface="华文中宋" panose="02010600040101010101" charset="-122"/>
              </a:rPr>
              <a:t>. Could you please send it again?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159385" y="2788920"/>
            <a:ext cx="11716385"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Think before you post; once it's online, it's hard to </a:t>
            </a:r>
            <a:r>
              <a:rPr lang="zh-CN" altLang="en-US" sz="2800" b="1" i="0">
                <a:solidFill>
                  <a:srgbClr val="C00000"/>
                </a:solidFill>
                <a:latin typeface="Times New Roman" panose="02020603050405020304" charset="0"/>
                <a:ea typeface="华文中宋" panose="02010600040101010101" charset="-122"/>
              </a:rPr>
              <a:t>completely </a:t>
            </a:r>
            <a:r>
              <a:rPr lang="zh-CN" altLang="en-US" sz="2800" b="1">
                <a:solidFill>
                  <a:srgbClr val="C00000"/>
                </a:solidFill>
                <a:latin typeface="Times New Roman" panose="02020603050405020304" charset="0"/>
                <a:ea typeface="华文中宋" panose="02010600040101010101" charset="-122"/>
              </a:rPr>
              <a:t>delete</a:t>
            </a:r>
            <a:r>
              <a:rPr lang="en-US" altLang="zh-CN" sz="2800" b="0" i="0">
                <a:solidFill>
                  <a:srgbClr val="0F1115"/>
                </a:solidFill>
                <a:latin typeface="Times New Roman" panose="02020603050405020304" charset="0"/>
                <a:ea typeface="华文中宋" panose="02010600040101010101" charset="-122"/>
              </a:rPr>
              <a:t> it. </a:t>
            </a:r>
            <a:endParaRPr lang="zh-CN" altLang="en-US" sz="2800" b="0" i="0">
              <a:solidFill>
                <a:srgbClr val="0F1115"/>
              </a:solidFill>
              <a:latin typeface="Times New Roman" panose="02020603050405020304" charset="0"/>
              <a:ea typeface="华文中宋" panose="02010600040101010101" charset="-122"/>
            </a:endParaRPr>
          </a:p>
        </p:txBody>
      </p:sp>
      <p:sp>
        <p:nvSpPr>
          <p:cNvPr id="4" name="文本框 3"/>
          <p:cNvSpPr txBox="1"/>
          <p:nvPr/>
        </p:nvSpPr>
        <p:spPr>
          <a:xfrm>
            <a:off x="270510" y="4264025"/>
            <a:ext cx="6779260"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computer screen showed a pop-up window asking if he wanted to </a:t>
            </a:r>
            <a:r>
              <a:rPr lang="zh-CN" altLang="en-US" sz="2800" b="1" i="0">
                <a:solidFill>
                  <a:srgbClr val="C00000"/>
                </a:solidFill>
                <a:latin typeface="Times New Roman" panose="02020603050405020304" charset="0"/>
                <a:ea typeface="华文中宋" panose="02010600040101010101" charset="-122"/>
              </a:rPr>
              <a:t>delete the file</a:t>
            </a:r>
            <a:r>
              <a:rPr lang="en-US" altLang="zh-CN" sz="2800" b="0" i="0">
                <a:latin typeface="Times New Roman" panose="02020603050405020304" charset="0"/>
                <a:ea typeface="华文中宋" panose="02010600040101010101" charset="-122"/>
              </a:rPr>
              <a:t>, with “Yes” and “No” buttons glowing in blue.</a:t>
            </a:r>
            <a:endParaRPr lang="en-US" altLang="zh-CN" sz="2800" b="0" i="0">
              <a:latin typeface="Times New Roman" panose="02020603050405020304" charset="0"/>
              <a:ea typeface="华文中宋" panose="02010600040101010101" charset="-122"/>
            </a:endParaRPr>
          </a:p>
        </p:txBody>
      </p:sp>
      <p:sp>
        <p:nvSpPr>
          <p:cNvPr id="5" name="文本框 4"/>
          <p:cNvSpPr txBox="1"/>
          <p:nvPr/>
        </p:nvSpPr>
        <p:spPr>
          <a:xfrm>
            <a:off x="159385" y="733425"/>
            <a:ext cx="1111250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我不小心</a:t>
            </a:r>
            <a:r>
              <a:rPr lang="zh-CN" altLang="en-US" sz="2800" b="1">
                <a:solidFill>
                  <a:srgbClr val="C00000"/>
                </a:solidFill>
                <a:latin typeface="Times New Roman" panose="02020603050405020304" charset="0"/>
                <a:ea typeface="华文中宋" panose="02010600040101010101" charset="-122"/>
                <a:sym typeface="+mn-ea"/>
              </a:rPr>
              <a:t>删除了带附件的邮件</a:t>
            </a:r>
            <a:r>
              <a:rPr lang="zh-CN" altLang="en-US" sz="2800">
                <a:solidFill>
                  <a:srgbClr val="0F1115"/>
                </a:solidFill>
                <a:latin typeface="Times New Roman" panose="02020603050405020304" charset="0"/>
                <a:ea typeface="华文中宋" panose="02010600040101010101" charset="-122"/>
                <a:sym typeface="+mn-ea"/>
              </a:rPr>
              <a:t>。您能再发一次吗？</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nvSpPr>
        <p:spPr>
          <a:xfrm>
            <a:off x="159385" y="2237740"/>
            <a:ext cx="1111250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发帖前请三思；一旦发布上网，就很难</a:t>
            </a:r>
            <a:r>
              <a:rPr lang="zh-CN" altLang="en-US" sz="2800" b="1">
                <a:solidFill>
                  <a:srgbClr val="C00000"/>
                </a:solidFill>
                <a:latin typeface="Times New Roman" panose="02020603050405020304" charset="0"/>
                <a:ea typeface="华文中宋" panose="02010600040101010101" charset="-122"/>
                <a:sym typeface="+mn-ea"/>
              </a:rPr>
              <a:t>完全删除</a:t>
            </a:r>
            <a:r>
              <a:rPr lang="zh-CN" altLang="en-US" sz="2800">
                <a:solidFill>
                  <a:srgbClr val="0F1115"/>
                </a:solidFill>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9" name="文本框 8"/>
          <p:cNvSpPr txBox="1"/>
          <p:nvPr/>
        </p:nvSpPr>
        <p:spPr>
          <a:xfrm>
            <a:off x="270510" y="3310890"/>
            <a:ext cx="1116012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电脑屏幕上弹出一个窗口，询问是否要</a:t>
            </a:r>
            <a:r>
              <a:rPr lang="zh-CN" altLang="en-US" sz="2800" b="1">
                <a:solidFill>
                  <a:srgbClr val="C00000"/>
                </a:solidFill>
                <a:latin typeface="Times New Roman" panose="02020603050405020304" charset="0"/>
                <a:ea typeface="华文中宋" panose="02010600040101010101" charset="-122"/>
                <a:sym typeface="+mn-ea"/>
              </a:rPr>
              <a:t>删除该文件</a:t>
            </a:r>
            <a:r>
              <a:rPr lang="zh-CN" altLang="en-US" sz="2800">
                <a:latin typeface="Times New Roman" panose="02020603050405020304" charset="0"/>
                <a:ea typeface="华文中宋" panose="02010600040101010101" charset="-122"/>
                <a:sym typeface="+mn-ea"/>
              </a:rPr>
              <a:t>，“是” 和 “否” 按钮泛着蓝色的光。</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7498715" y="3891280"/>
            <a:ext cx="2670175" cy="2503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decide on	/d</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sa</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d </a:t>
            </a:r>
            <a:r>
              <a:rPr lang="en-US" altLang="en-US" sz="2800">
                <a:latin typeface="Times New Roman" panose="02020603050405020304" charset="0"/>
                <a:ea typeface="华文中宋" panose="02010600040101010101" charset="-122"/>
                <a:cs typeface="Times New Roman" panose="02020603050405020304" charset="0"/>
              </a:rPr>
              <a:t>ɒ</a:t>
            </a:r>
            <a:r>
              <a:rPr lang="en-US" altLang="zh-CN" sz="2800">
                <a:latin typeface="Times New Roman" panose="02020603050405020304" charset="0"/>
                <a:ea typeface="华文中宋" panose="02010600040101010101" charset="-122"/>
                <a:cs typeface="Times New Roman" panose="02020603050405020304" charset="0"/>
              </a:rPr>
              <a:t>n/	</a:t>
            </a:r>
            <a:r>
              <a:rPr lang="zh-CN" altLang="en-US" sz="2800">
                <a:latin typeface="Times New Roman" panose="02020603050405020304" charset="0"/>
                <a:ea typeface="华文中宋" panose="02010600040101010101" charset="-122"/>
                <a:cs typeface="Times New Roman" panose="02020603050405020304" charset="0"/>
              </a:rPr>
              <a:t>决定</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选定</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79375" y="1694180"/>
            <a:ext cx="11826240" cy="953135"/>
          </a:xfrm>
          <a:prstGeom prst="rect">
            <a:avLst/>
          </a:prstGeom>
        </p:spPr>
        <p:txBody>
          <a:bodyPr wrap="square">
            <a:spAutoFit/>
          </a:bodyPr>
          <a:p>
            <a:pPr indent="0" algn="just" defTabSz="266700" fontAlgn="auto">
              <a:spcBef>
                <a:spcPct val="0"/>
              </a:spcBef>
              <a:spcAft>
                <a:spcPct val="0"/>
              </a:spcAft>
            </a:pPr>
            <a:r>
              <a:rPr lang="en-US" altLang="zh-CN" sz="2800">
                <a:latin typeface="Times New Roman" panose="02020603050405020304" charset="0"/>
                <a:ea typeface="华文中宋" panose="02010600040101010101" charset="-122"/>
              </a:rPr>
              <a:t>During this meeting, we can finalize the list of representing dishes, </a:t>
            </a:r>
            <a:r>
              <a:rPr lang="zh-CN" altLang="en-US" sz="2800" b="1">
                <a:solidFill>
                  <a:srgbClr val="C00000"/>
                </a:solidFill>
                <a:latin typeface="Times New Roman" panose="02020603050405020304" charset="0"/>
                <a:ea typeface="华文中宋" panose="02010600040101010101" charset="-122"/>
              </a:rPr>
              <a:t>decide on our responsibilities</a:t>
            </a:r>
            <a:r>
              <a:rPr lang="en-US" altLang="zh-CN" sz="2800">
                <a:latin typeface="Times New Roman" panose="02020603050405020304" charset="0"/>
                <a:ea typeface="华文中宋" panose="02010600040101010101" charset="-122"/>
              </a:rPr>
              <a:t>, and create a timeline for preparations.</a:t>
            </a:r>
            <a:endParaRPr lang="en-US" altLang="zh-CN" sz="2800">
              <a:latin typeface="Times New Roman" panose="02020603050405020304" charset="0"/>
              <a:ea typeface="华文中宋" panose="02010600040101010101" charset="-122"/>
            </a:endParaRPr>
          </a:p>
        </p:txBody>
      </p:sp>
      <p:sp>
        <p:nvSpPr>
          <p:cNvPr id="3" name="文本框 2"/>
          <p:cNvSpPr txBox="1"/>
          <p:nvPr/>
        </p:nvSpPr>
        <p:spPr>
          <a:xfrm>
            <a:off x="100965" y="3346450"/>
            <a:ext cx="11953875" cy="521970"/>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The talk will be about an hour, and you can </a:t>
            </a:r>
            <a:r>
              <a:rPr lang="zh-CN" altLang="en-US" sz="2800" b="1">
                <a:solidFill>
                  <a:srgbClr val="C00000"/>
                </a:solidFill>
                <a:latin typeface="Times New Roman" panose="02020603050405020304" charset="0"/>
                <a:ea typeface="华文中宋" panose="02010600040101010101" charset="-122"/>
              </a:rPr>
              <a:t>decide on a date </a:t>
            </a:r>
            <a:r>
              <a:rPr lang="en-US" altLang="zh-CN" sz="2800">
                <a:latin typeface="Times New Roman" panose="02020603050405020304" charset="0"/>
                <a:ea typeface="华文中宋" panose="02010600040101010101" charset="-122"/>
              </a:rPr>
              <a:t>at your convenience.</a:t>
            </a:r>
            <a:endParaRPr lang="en-US" altLang="zh-CN" sz="2800">
              <a:latin typeface="Times New Roman" panose="02020603050405020304" charset="0"/>
              <a:ea typeface="华文中宋" panose="02010600040101010101" charset="-122"/>
            </a:endParaRPr>
          </a:p>
        </p:txBody>
      </p:sp>
      <p:sp>
        <p:nvSpPr>
          <p:cNvPr id="4" name="文本框 3"/>
          <p:cNvSpPr txBox="1"/>
          <p:nvPr/>
        </p:nvSpPr>
        <p:spPr>
          <a:xfrm>
            <a:off x="126365" y="833120"/>
            <a:ext cx="11207115"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在本次会议中，我们可以确定代表菜品的清单，</a:t>
            </a:r>
            <a:r>
              <a:rPr lang="zh-CN" altLang="en-US" sz="2800" b="1">
                <a:solidFill>
                  <a:srgbClr val="C00000"/>
                </a:solidFill>
                <a:latin typeface="Times New Roman" panose="02020603050405020304" charset="0"/>
                <a:ea typeface="华文中宋" panose="02010600040101010101" charset="-122"/>
              </a:rPr>
              <a:t>明确各自的职责</a:t>
            </a:r>
            <a:r>
              <a:rPr lang="zh-CN" altLang="en-US" sz="2800">
                <a:latin typeface="Times New Roman" panose="02020603050405020304" charset="0"/>
                <a:ea typeface="华文中宋" panose="02010600040101010101" charset="-122"/>
              </a:rPr>
              <a:t>，并制定出准备工作的时间表。</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8" name="文本框 7"/>
          <p:cNvSpPr txBox="1"/>
          <p:nvPr/>
        </p:nvSpPr>
        <p:spPr>
          <a:xfrm>
            <a:off x="100965" y="2475865"/>
            <a:ext cx="1185291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2. </a:t>
            </a:r>
            <a:r>
              <a:rPr lang="zh-CN" altLang="en-US" sz="2800">
                <a:latin typeface="Times New Roman" panose="02020603050405020304" charset="0"/>
                <a:ea typeface="华文中宋" panose="02010600040101010101" charset="-122"/>
              </a:rPr>
              <a:t>这次谈话大约需要一个小时，您可以根据自己的方便时间来</a:t>
            </a:r>
            <a:r>
              <a:rPr lang="zh-CN" altLang="en-US" sz="2800" b="1">
                <a:solidFill>
                  <a:srgbClr val="C00000"/>
                </a:solidFill>
                <a:latin typeface="Times New Roman" panose="02020603050405020304" charset="0"/>
                <a:ea typeface="华文中宋" panose="02010600040101010101" charset="-122"/>
              </a:rPr>
              <a:t>选定一个日期</a:t>
            </a:r>
            <a:r>
              <a:rPr lang="zh-CN" altLang="en-US" sz="2800">
                <a:latin typeface="Times New Roman" panose="02020603050405020304" charset="0"/>
                <a:ea typeface="华文中宋" panose="02010600040101010101" charset="-122"/>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11" name="文本框 10"/>
          <p:cNvSpPr txBox="1"/>
          <p:nvPr/>
        </p:nvSpPr>
        <p:spPr>
          <a:xfrm>
            <a:off x="246380" y="4567555"/>
            <a:ext cx="692975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school has </a:t>
            </a:r>
            <a:r>
              <a:rPr lang="zh-CN" altLang="en-US" sz="2800" b="1" i="0">
                <a:solidFill>
                  <a:srgbClr val="C00000"/>
                </a:solidFill>
                <a:latin typeface="Times New Roman" panose="02020603050405020304" charset="0"/>
                <a:ea typeface="华文中宋" panose="02010600040101010101" charset="-122"/>
              </a:rPr>
              <a:t>decided on holding the sports meet on October 15th</a:t>
            </a:r>
            <a:r>
              <a:rPr lang="en-US" altLang="zh-CN" sz="2800" b="0" i="0">
                <a:latin typeface="Times New Roman" panose="02020603050405020304" charset="0"/>
                <a:ea typeface="华文中宋" panose="02010600040101010101" charset="-122"/>
              </a:rPr>
              <a:t>—please prepare your sports clothes and shoes in advance.</a:t>
            </a:r>
            <a:endParaRPr lang="zh-CN" altLang="en-US" sz="2800" b="0" i="0">
              <a:latin typeface="Times New Roman" panose="02020603050405020304" charset="0"/>
              <a:ea typeface="华文中宋" panose="02010600040101010101" charset="-122"/>
            </a:endParaRPr>
          </a:p>
        </p:txBody>
      </p:sp>
      <p:sp>
        <p:nvSpPr>
          <p:cNvPr id="5" name="文本框 4"/>
          <p:cNvSpPr txBox="1"/>
          <p:nvPr/>
        </p:nvSpPr>
        <p:spPr>
          <a:xfrm>
            <a:off x="79375" y="3784600"/>
            <a:ext cx="11975465" cy="89154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学校已</a:t>
            </a:r>
            <a:r>
              <a:rPr lang="zh-CN" altLang="en-US" sz="2800" b="1">
                <a:solidFill>
                  <a:srgbClr val="C00000"/>
                </a:solidFill>
                <a:latin typeface="Times New Roman" panose="02020603050405020304" charset="0"/>
                <a:ea typeface="华文中宋" panose="02010600040101010101" charset="-122"/>
                <a:sym typeface="+mn-ea"/>
              </a:rPr>
              <a:t>决定在 10 月 15 日举办运动会</a:t>
            </a:r>
            <a:r>
              <a:rPr lang="zh-CN" altLang="en-US" sz="2800">
                <a:latin typeface="Times New Roman" panose="02020603050405020304" charset="0"/>
                <a:ea typeface="华文中宋" panose="02010600040101010101" charset="-122"/>
                <a:sym typeface="+mn-ea"/>
              </a:rPr>
              <a:t>，请提前准备好运动服和运动鞋。</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7176135" y="4306570"/>
            <a:ext cx="4010025" cy="2306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11" grpId="0"/>
      <p:bldP spid="1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919035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make up one's mind	/me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k </a:t>
            </a:r>
            <a:r>
              <a:rPr lang="en-US" altLang="en-US" sz="2800">
                <a:latin typeface="Times New Roman" panose="02020603050405020304" charset="0"/>
                <a:ea typeface="华文中宋" panose="02010600040101010101" charset="-122"/>
                <a:cs typeface="Times New Roman" panose="02020603050405020304" charset="0"/>
              </a:rPr>
              <a:t>ʌ</a:t>
            </a:r>
            <a:r>
              <a:rPr lang="en-US" altLang="zh-CN" sz="2800">
                <a:latin typeface="Times New Roman" panose="02020603050405020304" charset="0"/>
                <a:ea typeface="华文中宋" panose="02010600040101010101" charset="-122"/>
                <a:cs typeface="Times New Roman" panose="02020603050405020304" charset="0"/>
              </a:rPr>
              <a:t>p w</a:t>
            </a:r>
            <a:r>
              <a:rPr lang="en-US" altLang="en-US" sz="2800">
                <a:latin typeface="Times New Roman" panose="02020603050405020304" charset="0"/>
                <a:ea typeface="华文中宋" panose="02010600040101010101" charset="-122"/>
                <a:cs typeface="Times New Roman" panose="02020603050405020304" charset="0"/>
              </a:rPr>
              <a:t>ʌ</a:t>
            </a:r>
            <a:r>
              <a:rPr lang="en-US" altLang="zh-CN" sz="2800">
                <a:latin typeface="Times New Roman" panose="02020603050405020304" charset="0"/>
                <a:ea typeface="华文中宋" panose="02010600040101010101" charset="-122"/>
                <a:cs typeface="Times New Roman" panose="02020603050405020304" charset="0"/>
              </a:rPr>
              <a:t>nz ma</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nd/	</a:t>
            </a:r>
            <a:r>
              <a:rPr lang="zh-CN" altLang="en-US" sz="2800">
                <a:latin typeface="Times New Roman" panose="02020603050405020304" charset="0"/>
                <a:ea typeface="华文中宋" panose="02010600040101010101" charset="-122"/>
                <a:cs typeface="Times New Roman" panose="02020603050405020304" charset="0"/>
              </a:rPr>
              <a:t>下定决心</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5" name="文本框 4"/>
          <p:cNvSpPr txBox="1"/>
          <p:nvPr/>
        </p:nvSpPr>
        <p:spPr>
          <a:xfrm>
            <a:off x="207010" y="4288790"/>
            <a:ext cx="6000115" cy="181483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Looking at the sunset over the sea, Tom </a:t>
            </a:r>
            <a:r>
              <a:rPr lang="zh-CN" altLang="en-US" sz="2800" b="1">
                <a:solidFill>
                  <a:srgbClr val="C00000"/>
                </a:solidFill>
                <a:latin typeface="Times New Roman" panose="02020603050405020304" charset="0"/>
                <a:ea typeface="华文中宋" panose="02010600040101010101" charset="-122"/>
              </a:rPr>
              <a:t>made up his mind to </a:t>
            </a:r>
            <a:r>
              <a:rPr lang="en-US" altLang="zh-CN" sz="2800">
                <a:latin typeface="Times New Roman" panose="02020603050405020304" charset="0"/>
                <a:ea typeface="华文中宋" panose="02010600040101010101" charset="-122"/>
              </a:rPr>
              <a:t>tell his parents the truth about his part-time job—he didn’t want to lie anymore.	</a:t>
            </a:r>
            <a:endParaRPr lang="zh-CN" altLang="en-US" sz="2800">
              <a:latin typeface="Times New Roman" panose="02020603050405020304" charset="0"/>
              <a:ea typeface="华文中宋" panose="02010600040101010101" charset="-122"/>
            </a:endParaRPr>
          </a:p>
        </p:txBody>
      </p:sp>
      <p:sp>
        <p:nvSpPr>
          <p:cNvPr id="4" name="文本框 3"/>
          <p:cNvSpPr txBox="1"/>
          <p:nvPr/>
        </p:nvSpPr>
        <p:spPr>
          <a:xfrm>
            <a:off x="111760" y="803910"/>
            <a:ext cx="6096000" cy="5219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我</a:t>
            </a:r>
            <a:r>
              <a:rPr lang="zh-CN" altLang="en-US" sz="2800" b="1">
                <a:solidFill>
                  <a:srgbClr val="C00000"/>
                </a:solidFill>
                <a:latin typeface="Times New Roman" panose="02020603050405020304" charset="0"/>
                <a:ea typeface="华文中宋" panose="02010600040101010101" charset="-122"/>
                <a:sym typeface="+mn-ea"/>
              </a:rPr>
              <a:t>决心</a:t>
            </a:r>
            <a:r>
              <a:rPr lang="zh-CN" altLang="en-US" sz="2800">
                <a:latin typeface="Times New Roman" panose="02020603050405020304" charset="0"/>
                <a:ea typeface="华文中宋" panose="02010600040101010101" charset="-122"/>
                <a:sym typeface="+mn-ea"/>
              </a:rPr>
              <a:t>肩负起养家的责任。</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6" name="文本框 5"/>
          <p:cNvSpPr txBox="1"/>
          <p:nvPr/>
        </p:nvSpPr>
        <p:spPr>
          <a:xfrm>
            <a:off x="207010" y="1325880"/>
            <a:ext cx="1198499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I </a:t>
            </a:r>
            <a:r>
              <a:rPr lang="zh-CN" altLang="en-US" sz="2800" b="1">
                <a:solidFill>
                  <a:srgbClr val="C00000"/>
                </a:solidFill>
                <a:latin typeface="Times New Roman" panose="02020603050405020304" charset="0"/>
                <a:ea typeface="华文中宋" panose="02010600040101010101" charset="-122"/>
                <a:sym typeface="+mn-ea"/>
              </a:rPr>
              <a:t>made up my mind </a:t>
            </a:r>
            <a:r>
              <a:rPr lang="en-US" altLang="zh-CN" sz="2800">
                <a:latin typeface="Times New Roman" panose="02020603050405020304" charset="0"/>
                <a:ea typeface="华文中宋" panose="02010600040101010101" charset="-122"/>
                <a:sym typeface="+mn-ea"/>
              </a:rPr>
              <a:t>to shoulder my own responsibility to support the family.</a:t>
            </a:r>
            <a:endParaRPr lang="en-US" altLang="zh-CN" sz="2800">
              <a:latin typeface="Times New Roman" panose="02020603050405020304" charset="0"/>
              <a:ea typeface="华文中宋" panose="02010600040101010101" charset="-122"/>
              <a:sym typeface="+mn-ea"/>
            </a:endParaRPr>
          </a:p>
        </p:txBody>
      </p:sp>
      <p:sp>
        <p:nvSpPr>
          <p:cNvPr id="8" name="文本框 7"/>
          <p:cNvSpPr txBox="1"/>
          <p:nvPr/>
        </p:nvSpPr>
        <p:spPr>
          <a:xfrm>
            <a:off x="207010" y="1820545"/>
            <a:ext cx="9000490" cy="5219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每次</a:t>
            </a:r>
            <a:r>
              <a:rPr lang="zh-CN" altLang="en-US" sz="2800" b="1">
                <a:solidFill>
                  <a:srgbClr val="C00000"/>
                </a:solidFill>
                <a:latin typeface="Times New Roman" panose="02020603050405020304" charset="0"/>
                <a:ea typeface="华文中宋" panose="02010600040101010101" charset="-122"/>
                <a:sym typeface="+mn-ea"/>
              </a:rPr>
              <a:t>回想</a:t>
            </a:r>
            <a:r>
              <a:rPr lang="zh-CN" altLang="en-US" sz="2800">
                <a:latin typeface="Times New Roman" panose="02020603050405020304" charset="0"/>
                <a:ea typeface="华文中宋" panose="02010600040101010101" charset="-122"/>
                <a:sym typeface="+mn-ea"/>
              </a:rPr>
              <a:t>起万圣节的事</a:t>
            </a:r>
            <a:r>
              <a:rPr lang="en-US" altLang="zh-CN" sz="2800">
                <a:latin typeface="Times New Roman" panose="02020603050405020304" charset="0"/>
                <a:ea typeface="华文中宋" panose="02010600040101010101" charset="-122"/>
                <a:sym typeface="+mn-ea"/>
              </a:rPr>
              <a:t>,</a:t>
            </a:r>
            <a:r>
              <a:rPr lang="zh-CN" altLang="en-US" sz="2800">
                <a:latin typeface="Times New Roman" panose="02020603050405020304" charset="0"/>
                <a:ea typeface="华文中宋" panose="02010600040101010101" charset="-122"/>
                <a:sym typeface="+mn-ea"/>
              </a:rPr>
              <a:t>我就笑得要死。</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9" name="文本框 8"/>
          <p:cNvSpPr txBox="1"/>
          <p:nvPr/>
        </p:nvSpPr>
        <p:spPr>
          <a:xfrm>
            <a:off x="111760" y="2355850"/>
            <a:ext cx="1181100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Every time the memory of the Halloween </a:t>
            </a:r>
            <a:r>
              <a:rPr lang="zh-CN" altLang="en-US" sz="2800" b="1">
                <a:solidFill>
                  <a:srgbClr val="C00000"/>
                </a:solidFill>
                <a:latin typeface="Times New Roman" panose="02020603050405020304" charset="0"/>
                <a:ea typeface="华文中宋" panose="02010600040101010101" charset="-122"/>
                <a:sym typeface="+mn-ea"/>
              </a:rPr>
              <a:t>crossed/flashed through my mind</a:t>
            </a:r>
            <a:r>
              <a:rPr lang="en-US" altLang="zh-CN" sz="2800">
                <a:latin typeface="Times New Roman" panose="02020603050405020304" charset="0"/>
                <a:ea typeface="华文中宋" panose="02010600040101010101" charset="-122"/>
                <a:sym typeface="+mn-ea"/>
              </a:rPr>
              <a:t>, I laughed myself to death.</a:t>
            </a:r>
            <a:endParaRPr lang="en-US" altLang="zh-CN" sz="2800">
              <a:latin typeface="Times New Roman" panose="02020603050405020304" charset="0"/>
              <a:ea typeface="华文中宋" panose="02010600040101010101" charset="-122"/>
              <a:sym typeface="+mn-ea"/>
            </a:endParaRPr>
          </a:p>
        </p:txBody>
      </p:sp>
      <p:sp>
        <p:nvSpPr>
          <p:cNvPr id="10" name="文本框 9"/>
          <p:cNvSpPr txBox="1"/>
          <p:nvPr/>
        </p:nvSpPr>
        <p:spPr>
          <a:xfrm>
            <a:off x="207010" y="3322320"/>
            <a:ext cx="11160125"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望着海上的日落，汤姆</a:t>
            </a:r>
            <a:r>
              <a:rPr lang="zh-CN" altLang="en-US" sz="2800" b="1">
                <a:solidFill>
                  <a:srgbClr val="C00000"/>
                </a:solidFill>
                <a:latin typeface="Times New Roman" panose="02020603050405020304" charset="0"/>
                <a:ea typeface="华文中宋" panose="02010600040101010101" charset="-122"/>
                <a:sym typeface="+mn-ea"/>
              </a:rPr>
              <a:t>下定决心</a:t>
            </a:r>
            <a:r>
              <a:rPr lang="zh-CN" altLang="en-US" sz="2800">
                <a:latin typeface="Times New Roman" panose="02020603050405020304" charset="0"/>
                <a:ea typeface="华文中宋" panose="02010600040101010101" charset="-122"/>
                <a:sym typeface="+mn-ea"/>
              </a:rPr>
              <a:t>告诉父母自己兼职的真相，他不想再撒谎了。</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2" name="图片 1"/>
          <p:cNvPicPr>
            <a:picLocks noChangeAspect="1"/>
          </p:cNvPicPr>
          <p:nvPr/>
        </p:nvPicPr>
        <p:blipFill>
          <a:blip r:embed="rId2"/>
          <a:stretch>
            <a:fillRect/>
          </a:stretch>
        </p:blipFill>
        <p:spPr>
          <a:xfrm>
            <a:off x="6588125" y="4003675"/>
            <a:ext cx="4191000" cy="2499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933450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compose	/k</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m</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p</a:t>
            </a:r>
            <a:r>
              <a:rPr lang="en-US" altLang="en-US" sz="2800">
                <a:latin typeface="Times New Roman" panose="02020603050405020304" charset="0"/>
                <a:ea typeface="华文中宋" panose="02010600040101010101" charset="-122"/>
                <a:cs typeface="Times New Roman" panose="02020603050405020304" charset="0"/>
              </a:rPr>
              <a:t>əʊ</a:t>
            </a:r>
            <a:r>
              <a:rPr lang="en-US" altLang="zh-CN" sz="2800">
                <a:latin typeface="Times New Roman" panose="02020603050405020304" charset="0"/>
                <a:ea typeface="华文中宋" panose="02010600040101010101" charset="-122"/>
                <a:cs typeface="Times New Roman" panose="02020603050405020304" charset="0"/>
              </a:rPr>
              <a:t>z/	vt.&amp;vi.</a:t>
            </a:r>
            <a:r>
              <a:rPr lang="zh-CN" altLang="en-US" sz="2800">
                <a:latin typeface="Times New Roman" panose="02020603050405020304" charset="0"/>
                <a:ea typeface="华文中宋" panose="02010600040101010101" charset="-122"/>
                <a:cs typeface="Times New Roman" panose="02020603050405020304" charset="0"/>
              </a:rPr>
              <a:t>组成</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作曲</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撰写</a:t>
            </a:r>
            <a:endParaRPr lang="zh-CN" altLang="en-US" sz="2800">
              <a:latin typeface="Times New Roman" panose="02020603050405020304" charset="0"/>
              <a:ea typeface="华文中宋" panose="02010600040101010101" charset="-122"/>
              <a:cs typeface="Times New Roman" panose="02020603050405020304" charset="0"/>
            </a:endParaRPr>
          </a:p>
          <a:p>
            <a:r>
              <a:rPr lang="en-US" altLang="zh-CN" sz="2800">
                <a:latin typeface="Times New Roman" panose="02020603050405020304" charset="0"/>
                <a:ea typeface="华文中宋" panose="02010600040101010101" charset="-122"/>
                <a:cs typeface="Times New Roman" panose="02020603050405020304" charset="0"/>
              </a:rPr>
              <a:t>be composed of	/bi k</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m</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p</a:t>
            </a:r>
            <a:r>
              <a:rPr lang="en-US" altLang="en-US" sz="2800">
                <a:latin typeface="Times New Roman" panose="02020603050405020304" charset="0"/>
                <a:ea typeface="华文中宋" panose="02010600040101010101" charset="-122"/>
                <a:cs typeface="Times New Roman" panose="02020603050405020304" charset="0"/>
              </a:rPr>
              <a:t>əʊ</a:t>
            </a:r>
            <a:r>
              <a:rPr lang="en-US" altLang="zh-CN" sz="2800">
                <a:latin typeface="Times New Roman" panose="02020603050405020304" charset="0"/>
                <a:ea typeface="华文中宋" panose="02010600040101010101" charset="-122"/>
                <a:cs typeface="Times New Roman" panose="02020603050405020304" charset="0"/>
              </a:rPr>
              <a:t>zd </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v/	</a:t>
            </a:r>
            <a:r>
              <a:rPr lang="zh-CN" altLang="en-US" sz="2800">
                <a:latin typeface="Times New Roman" panose="02020603050405020304" charset="0"/>
                <a:ea typeface="华文中宋" panose="02010600040101010101" charset="-122"/>
                <a:cs typeface="Times New Roman" panose="02020603050405020304" charset="0"/>
              </a:rPr>
              <a:t>由</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组成</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或构成</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的</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115570" y="1863090"/>
            <a:ext cx="12077065" cy="1383665"/>
          </a:xfrm>
          <a:prstGeom prst="rect">
            <a:avLst/>
          </a:prstGeom>
        </p:spPr>
        <p:txBody>
          <a:bodyPr wrap="square">
            <a:spAutoFit/>
          </a:bodyPr>
          <a:p>
            <a:pPr marL="0" indent="0" algn="just" defTabSz="266700">
              <a:spcBef>
                <a:spcPct val="0"/>
              </a:spcBef>
              <a:spcAft>
                <a:spcPct val="0"/>
              </a:spcAft>
            </a:pPr>
            <a:r>
              <a:rPr lang="en-US" altLang="zh-CN" sz="2800">
                <a:solidFill>
                  <a:srgbClr val="000000"/>
                </a:solidFill>
                <a:latin typeface="Times New Roman" panose="02020603050405020304" charset="0"/>
                <a:ea typeface="华文中宋" panose="02010600040101010101" charset="-122"/>
              </a:rPr>
              <a:t>Besides, Chinese cultural also includes various cultural thoughts and spiritual concepts in the national history, which</a:t>
            </a:r>
            <a:r>
              <a:rPr lang="en-US" altLang="zh-CN" sz="2800" b="1">
                <a:solidFill>
                  <a:srgbClr val="C00000"/>
                </a:solidFill>
                <a:latin typeface="Times New Roman" panose="02020603050405020304" charset="0"/>
                <a:ea typeface="华文中宋" panose="02010600040101010101" charset="-122"/>
              </a:rPr>
              <a:t> is mainly composed of Confucianism, Buddhism and Taoism</a:t>
            </a:r>
            <a:r>
              <a:rPr lang="en-US" altLang="zh-CN" sz="2800">
                <a:solidFill>
                  <a:srgbClr val="000000"/>
                </a:solidFill>
                <a:latin typeface="Times New Roman" panose="02020603050405020304" charset="0"/>
                <a:ea typeface="华文中宋" panose="02010600040101010101" charset="-122"/>
              </a:rPr>
              <a:t>. </a:t>
            </a:r>
            <a:endParaRPr lang="en-US" altLang="zh-CN" sz="2800">
              <a:solidFill>
                <a:srgbClr val="000000"/>
              </a:solidFill>
              <a:latin typeface="Times New Roman" panose="02020603050405020304" charset="0"/>
              <a:ea typeface="华文中宋" panose="02010600040101010101" charset="-122"/>
            </a:endParaRPr>
          </a:p>
        </p:txBody>
      </p:sp>
      <p:sp>
        <p:nvSpPr>
          <p:cNvPr id="6" name="文本框 5"/>
          <p:cNvSpPr txBox="1"/>
          <p:nvPr/>
        </p:nvSpPr>
        <p:spPr>
          <a:xfrm>
            <a:off x="115570" y="4114800"/>
            <a:ext cx="7980045" cy="1814830"/>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As one of the participants, we were encouraged to </a:t>
            </a:r>
            <a:r>
              <a:rPr lang="en-US" altLang="zh-CN" sz="2800" b="1">
                <a:solidFill>
                  <a:srgbClr val="C00000"/>
                </a:solidFill>
                <a:latin typeface="Times New Roman" panose="02020603050405020304" charset="0"/>
                <a:ea typeface="华文中宋" panose="02010600040101010101" charset="-122"/>
              </a:rPr>
              <a:t>recite English poems composed by ourselves</a:t>
            </a:r>
            <a:r>
              <a:rPr lang="en-US" altLang="zh-CN" sz="2800">
                <a:latin typeface="Times New Roman" panose="02020603050405020304" charset="0"/>
                <a:ea typeface="华文中宋" panose="02010600040101010101" charset="-122"/>
              </a:rPr>
              <a:t> based on the writing techniques which we had learned in our literature course, regardless of topics or genres. </a:t>
            </a:r>
            <a:endParaRPr lang="en-US" altLang="zh-CN" sz="2800">
              <a:latin typeface="Times New Roman" panose="02020603050405020304" charset="0"/>
              <a:ea typeface="华文中宋" panose="02010600040101010101" charset="-122"/>
            </a:endParaRPr>
          </a:p>
        </p:txBody>
      </p:sp>
      <p:sp>
        <p:nvSpPr>
          <p:cNvPr id="8" name="文本框 7"/>
          <p:cNvSpPr txBox="1"/>
          <p:nvPr/>
        </p:nvSpPr>
        <p:spPr>
          <a:xfrm>
            <a:off x="0" y="993140"/>
            <a:ext cx="12192635"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此外，中国文化还涵盖了国家历史中各种文化思想和精神理念，其</a:t>
            </a:r>
            <a:r>
              <a:rPr lang="zh-CN" altLang="en-US" sz="2800" b="1">
                <a:solidFill>
                  <a:srgbClr val="C00000"/>
                </a:solidFill>
                <a:latin typeface="Times New Roman" panose="02020603050405020304" charset="0"/>
                <a:ea typeface="华文中宋" panose="02010600040101010101" charset="-122"/>
              </a:rPr>
              <a:t>主要由儒家思想、佛教和道教构成</a:t>
            </a:r>
            <a:r>
              <a:rPr lang="zh-CN" altLang="en-US" sz="2800">
                <a:latin typeface="Times New Roman" panose="02020603050405020304" charset="0"/>
                <a:ea typeface="华文中宋" panose="02010600040101010101" charset="-122"/>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10" name="文本框 9"/>
          <p:cNvSpPr txBox="1"/>
          <p:nvPr/>
        </p:nvSpPr>
        <p:spPr>
          <a:xfrm>
            <a:off x="0" y="3133090"/>
            <a:ext cx="12063095"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2. </a:t>
            </a:r>
            <a:r>
              <a:rPr lang="zh-CN" altLang="en-US" sz="2800">
                <a:latin typeface="Times New Roman" panose="02020603050405020304" charset="0"/>
                <a:ea typeface="华文中宋" panose="02010600040101010101" charset="-122"/>
              </a:rPr>
              <a:t>作为参与者之一，我们被鼓励根据在文学课程中学到的写作技巧，自由创作并</a:t>
            </a:r>
            <a:r>
              <a:rPr lang="en-US" altLang="zh-CN" sz="2800" b="1">
                <a:solidFill>
                  <a:srgbClr val="C00000"/>
                </a:solidFill>
                <a:latin typeface="Times New Roman" panose="02020603050405020304" charset="0"/>
                <a:ea typeface="华文中宋" panose="02010600040101010101" charset="-122"/>
              </a:rPr>
              <a:t>朗诵自己编写的英语诗歌</a:t>
            </a:r>
            <a:r>
              <a:rPr lang="zh-CN" altLang="en-US" sz="2800">
                <a:latin typeface="Times New Roman" panose="02020603050405020304" charset="0"/>
                <a:ea typeface="华文中宋" panose="02010600040101010101" charset="-122"/>
              </a:rPr>
              <a:t>，无需考虑主题或体裁。</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pic>
        <p:nvPicPr>
          <p:cNvPr id="3" name="图片 2"/>
          <p:cNvPicPr>
            <a:picLocks noChangeAspect="1"/>
          </p:cNvPicPr>
          <p:nvPr/>
        </p:nvPicPr>
        <p:blipFill>
          <a:blip r:embed="rId2"/>
          <a:stretch>
            <a:fillRect/>
          </a:stretch>
        </p:blipFill>
        <p:spPr>
          <a:xfrm>
            <a:off x="9928225" y="3945255"/>
            <a:ext cx="1934210" cy="2914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9189085"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surgeon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s</a:t>
            </a:r>
            <a:r>
              <a:rPr lang="en-US" altLang="en-US" sz="2800">
                <a:latin typeface="Times New Roman" panose="02020603050405020304" charset="0"/>
                <a:ea typeface="华文中宋" panose="02010600040101010101" charset="-122"/>
                <a:cs typeface="Times New Roman" panose="02020603050405020304" charset="0"/>
              </a:rPr>
              <a:t>ɜ</a:t>
            </a:r>
            <a:r>
              <a:rPr lang="en-US" altLang="zh-CN" sz="2800">
                <a:latin typeface="Times New Roman" panose="02020603050405020304" charset="0"/>
                <a:ea typeface="华文中宋" panose="02010600040101010101" charset="-122"/>
                <a:cs typeface="Times New Roman" panose="02020603050405020304" charset="0"/>
              </a:rPr>
              <a:t>:d</a:t>
            </a:r>
            <a:r>
              <a:rPr lang="en-US" altLang="en-US" sz="2800">
                <a:latin typeface="Times New Roman" panose="02020603050405020304" charset="0"/>
                <a:ea typeface="华文中宋" panose="02010600040101010101" charset="-122"/>
                <a:cs typeface="Times New Roman" panose="02020603050405020304" charset="0"/>
              </a:rPr>
              <a:t>ʒə</a:t>
            </a:r>
            <a:r>
              <a:rPr lang="en-US" altLang="zh-CN" sz="2800">
                <a:latin typeface="Times New Roman" panose="02020603050405020304" charset="0"/>
                <a:ea typeface="华文中宋" panose="02010600040101010101" charset="-122"/>
                <a:cs typeface="Times New Roman" panose="02020603050405020304" charset="0"/>
              </a:rPr>
              <a:t>n/	n.</a:t>
            </a:r>
            <a:r>
              <a:rPr lang="zh-CN" altLang="en-US" sz="2800">
                <a:latin typeface="Times New Roman" panose="02020603050405020304" charset="0"/>
                <a:ea typeface="华文中宋" panose="02010600040101010101" charset="-122"/>
                <a:cs typeface="Times New Roman" panose="02020603050405020304" charset="0"/>
              </a:rPr>
              <a:t>外科医生</a:t>
            </a:r>
            <a:endParaRPr lang="zh-CN" altLang="en-US" sz="2800">
              <a:latin typeface="Times New Roman" panose="02020603050405020304" charset="0"/>
              <a:ea typeface="华文中宋" panose="02010600040101010101" charset="-122"/>
              <a:cs typeface="Times New Roman" panose="02020603050405020304" charset="0"/>
            </a:endParaRPr>
          </a:p>
          <a:p>
            <a:r>
              <a:rPr lang="en-US" altLang="zh-CN" sz="2800">
                <a:latin typeface="Times New Roman" panose="02020603050405020304" charset="0"/>
                <a:ea typeface="华文中宋" panose="02010600040101010101" charset="-122"/>
                <a:cs typeface="Times New Roman" panose="02020603050405020304" charset="0"/>
              </a:rPr>
              <a:t>surgery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s</a:t>
            </a:r>
            <a:r>
              <a:rPr lang="en-US" altLang="en-US" sz="2800">
                <a:latin typeface="Times New Roman" panose="02020603050405020304" charset="0"/>
                <a:ea typeface="华文中宋" panose="02010600040101010101" charset="-122"/>
                <a:cs typeface="Times New Roman" panose="02020603050405020304" charset="0"/>
              </a:rPr>
              <a:t>ɜ</a:t>
            </a:r>
            <a:r>
              <a:rPr lang="en-US" altLang="zh-CN" sz="2800">
                <a:latin typeface="Times New Roman" panose="02020603050405020304" charset="0"/>
                <a:ea typeface="华文中宋" panose="02010600040101010101" charset="-122"/>
                <a:cs typeface="Times New Roman" panose="02020603050405020304" charset="0"/>
              </a:rPr>
              <a:t>:d</a:t>
            </a:r>
            <a:r>
              <a:rPr lang="en-US" altLang="en-US" sz="2800">
                <a:latin typeface="Times New Roman" panose="02020603050405020304" charset="0"/>
                <a:ea typeface="华文中宋" panose="02010600040101010101" charset="-122"/>
                <a:cs typeface="Times New Roman" panose="02020603050405020304" charset="0"/>
              </a:rPr>
              <a:t>ʒə</a:t>
            </a:r>
            <a:r>
              <a:rPr lang="en-US" altLang="zh-CN" sz="2800">
                <a:latin typeface="Times New Roman" panose="02020603050405020304" charset="0"/>
                <a:ea typeface="华文中宋" panose="02010600040101010101" charset="-122"/>
                <a:cs typeface="Times New Roman" panose="02020603050405020304" charset="0"/>
              </a:rPr>
              <a:t>ri/	n.</a:t>
            </a:r>
            <a:r>
              <a:rPr lang="zh-CN" altLang="en-US" sz="2800">
                <a:latin typeface="Times New Roman" panose="02020603050405020304" charset="0"/>
                <a:ea typeface="华文中宋" panose="02010600040101010101" charset="-122"/>
                <a:cs typeface="Times New Roman" panose="02020603050405020304" charset="0"/>
              </a:rPr>
              <a:t>外科手术</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外科学</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335280" y="1652905"/>
            <a:ext cx="11382375" cy="953135"/>
          </a:xfrm>
          <a:prstGeom prst="rect">
            <a:avLst/>
          </a:prstGeom>
        </p:spPr>
        <p:txBody>
          <a:bodyPr wrap="square">
            <a:spAutoFit/>
          </a:bodyPr>
          <a:p>
            <a:pPr marL="0" indent="0" algn="just" defTabSz="266700">
              <a:spcBef>
                <a:spcPct val="0"/>
              </a:spcBef>
              <a:spcAft>
                <a:spcPct val="0"/>
              </a:spcAft>
            </a:pPr>
            <a:r>
              <a:rPr lang="en-US" altLang="zh-CN" sz="2800">
                <a:solidFill>
                  <a:schemeClr val="tx1"/>
                </a:solidFill>
                <a:latin typeface="Times New Roman" panose="02020603050405020304" charset="0"/>
                <a:ea typeface="华文中宋" panose="02010600040101010101" charset="-122"/>
              </a:rPr>
              <a:t> That well-dressed man turned out to be</a:t>
            </a:r>
            <a:r>
              <a:rPr lang="en-US" altLang="zh-CN" sz="2800" b="1">
                <a:solidFill>
                  <a:srgbClr val="C00000"/>
                </a:solidFill>
                <a:latin typeface="Times New Roman" panose="02020603050405020304" charset="0"/>
                <a:ea typeface="华文中宋" panose="02010600040101010101" charset="-122"/>
              </a:rPr>
              <a:t> a surgeon</a:t>
            </a:r>
            <a:r>
              <a:rPr lang="en-US" altLang="zh-CN" sz="2800">
                <a:solidFill>
                  <a:schemeClr val="tx1"/>
                </a:solidFill>
                <a:latin typeface="Times New Roman" panose="02020603050405020304" charset="0"/>
                <a:ea typeface="华文中宋" panose="02010600040101010101" charset="-122"/>
              </a:rPr>
              <a:t>, specializing in neural surgery. </a:t>
            </a:r>
            <a:endParaRPr lang="en-US" altLang="zh-CN" sz="2800">
              <a:solidFill>
                <a:schemeClr val="tx1"/>
              </a:solidFill>
              <a:latin typeface="Times New Roman" panose="02020603050405020304" charset="0"/>
              <a:ea typeface="华文中宋" panose="02010600040101010101" charset="-122"/>
            </a:endParaRPr>
          </a:p>
        </p:txBody>
      </p:sp>
      <p:sp>
        <p:nvSpPr>
          <p:cNvPr id="3" name="文本框 2"/>
          <p:cNvSpPr txBox="1"/>
          <p:nvPr/>
        </p:nvSpPr>
        <p:spPr>
          <a:xfrm>
            <a:off x="287020" y="1166495"/>
            <a:ext cx="11430000" cy="5219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那个穿着得体的男子原来是</a:t>
            </a:r>
            <a:r>
              <a:rPr lang="en-US" altLang="zh-CN" sz="2800" b="1">
                <a:solidFill>
                  <a:srgbClr val="C00000"/>
                </a:solidFill>
                <a:latin typeface="Times New Roman" panose="02020603050405020304" charset="0"/>
                <a:ea typeface="华文中宋" panose="02010600040101010101" charset="-122"/>
              </a:rPr>
              <a:t>一名神经外科医生</a:t>
            </a:r>
            <a:r>
              <a:rPr lang="zh-CN" altLang="en-US" sz="2800">
                <a:latin typeface="Times New Roman" panose="02020603050405020304" charset="0"/>
                <a:ea typeface="华文中宋" panose="02010600040101010101" charset="-122"/>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5" name="文本框 4"/>
          <p:cNvSpPr txBox="1"/>
          <p:nvPr/>
        </p:nvSpPr>
        <p:spPr>
          <a:xfrm>
            <a:off x="335280" y="3525520"/>
            <a:ext cx="11572875"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When</a:t>
            </a:r>
            <a:r>
              <a:rPr lang="en-US" altLang="zh-CN" sz="2800" b="1">
                <a:solidFill>
                  <a:srgbClr val="C00000"/>
                </a:solidFill>
                <a:latin typeface="Times New Roman" panose="02020603050405020304" charset="0"/>
                <a:ea typeface="华文中宋" panose="02010600040101010101" charset="-122"/>
              </a:rPr>
              <a:t> the surgeon</a:t>
            </a:r>
            <a:r>
              <a:rPr lang="en-US" altLang="zh-CN" sz="2800">
                <a:latin typeface="Times New Roman" panose="02020603050405020304" charset="0"/>
                <a:ea typeface="华文中宋" panose="02010600040101010101" charset="-122"/>
              </a:rPr>
              <a:t> told her that her mother’s operation would be successful, Sarah felt a huge weight lifted from her shoulders.</a:t>
            </a:r>
            <a:endParaRPr lang="zh-CN" altLang="en-US" sz="2800">
              <a:latin typeface="Times New Roman" panose="02020603050405020304" charset="0"/>
              <a:ea typeface="华文中宋" panose="02010600040101010101" charset="-122"/>
            </a:endParaRPr>
          </a:p>
        </p:txBody>
      </p:sp>
      <p:sp>
        <p:nvSpPr>
          <p:cNvPr id="6" name="文本框 5"/>
          <p:cNvSpPr txBox="1"/>
          <p:nvPr/>
        </p:nvSpPr>
        <p:spPr>
          <a:xfrm>
            <a:off x="436880" y="5398135"/>
            <a:ext cx="7110730" cy="138366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Advances</a:t>
            </a:r>
            <a:r>
              <a:rPr lang="en-US" altLang="zh-CN" sz="2800" b="1" i="0">
                <a:solidFill>
                  <a:srgbClr val="C00000"/>
                </a:solidFill>
                <a:latin typeface="Times New Roman" panose="02020603050405020304" charset="0"/>
                <a:ea typeface="华文中宋" panose="02010600040101010101" charset="-122"/>
              </a:rPr>
              <a:t> </a:t>
            </a:r>
            <a:r>
              <a:rPr lang="en-US" altLang="zh-CN" sz="2800" b="0" i="0">
                <a:solidFill>
                  <a:srgbClr val="0F1115"/>
                </a:solidFill>
                <a:latin typeface="Times New Roman" panose="02020603050405020304" charset="0"/>
                <a:ea typeface="华文中宋" panose="02010600040101010101" charset="-122"/>
              </a:rPr>
              <a:t>in </a:t>
            </a:r>
            <a:r>
              <a:rPr lang="en-US" altLang="zh-CN" sz="2800" b="1" i="0">
                <a:solidFill>
                  <a:srgbClr val="C00000"/>
                </a:solidFill>
                <a:latin typeface="Times New Roman" panose="02020603050405020304" charset="0"/>
                <a:ea typeface="华文中宋" panose="02010600040101010101" charset="-122"/>
              </a:rPr>
              <a:t>robotic </a:t>
            </a:r>
            <a:r>
              <a:rPr lang="en-US" altLang="zh-CN" sz="2800" b="1">
                <a:solidFill>
                  <a:srgbClr val="C00000"/>
                </a:solidFill>
                <a:latin typeface="Times New Roman" panose="02020603050405020304" charset="0"/>
                <a:ea typeface="华文中宋" panose="02010600040101010101" charset="-122"/>
              </a:rPr>
              <a:t>surgery</a:t>
            </a:r>
            <a:r>
              <a:rPr lang="en-US" altLang="zh-CN" sz="2800" b="0" i="0">
                <a:solidFill>
                  <a:srgbClr val="0F1115"/>
                </a:solidFill>
                <a:latin typeface="Times New Roman" panose="02020603050405020304" charset="0"/>
                <a:ea typeface="华文中宋" panose="02010600040101010101" charset="-122"/>
              </a:rPr>
              <a:t> are making operations less invasive and recovery times shorter. </a:t>
            </a:r>
            <a:endParaRPr lang="zh-CN" altLang="en-US" sz="2800" b="0" i="0">
              <a:solidFill>
                <a:srgbClr val="0F1115"/>
              </a:solidFill>
              <a:latin typeface="Times New Roman" panose="02020603050405020304" charset="0"/>
              <a:ea typeface="华文中宋" panose="02010600040101010101" charset="-122"/>
            </a:endParaRPr>
          </a:p>
        </p:txBody>
      </p:sp>
      <p:sp>
        <p:nvSpPr>
          <p:cNvPr id="4" name="文本框 3"/>
          <p:cNvSpPr txBox="1"/>
          <p:nvPr/>
        </p:nvSpPr>
        <p:spPr>
          <a:xfrm>
            <a:off x="335280" y="2606040"/>
            <a:ext cx="1138301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当</a:t>
            </a:r>
            <a:r>
              <a:rPr lang="en-US" altLang="zh-CN" sz="2800" b="1">
                <a:solidFill>
                  <a:srgbClr val="C00000"/>
                </a:solidFill>
                <a:latin typeface="Times New Roman" panose="02020603050405020304" charset="0"/>
                <a:ea typeface="华文中宋" panose="02010600040101010101" charset="-122"/>
                <a:sym typeface="+mn-ea"/>
              </a:rPr>
              <a:t>外科医生</a:t>
            </a:r>
            <a:r>
              <a:rPr lang="zh-CN" altLang="en-US" sz="2800">
                <a:latin typeface="Times New Roman" panose="02020603050405020304" charset="0"/>
                <a:ea typeface="华文中宋" panose="02010600040101010101" charset="-122"/>
                <a:sym typeface="+mn-ea"/>
              </a:rPr>
              <a:t>告诉她母亲的手术会成功时，萨拉感觉肩上的重担一下子卸了下来。</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8" name="文本框 7"/>
          <p:cNvSpPr txBox="1"/>
          <p:nvPr/>
        </p:nvSpPr>
        <p:spPr>
          <a:xfrm>
            <a:off x="335280" y="4476750"/>
            <a:ext cx="7571105" cy="953135"/>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en-US" altLang="zh-CN" sz="2800" b="1">
                <a:solidFill>
                  <a:srgbClr val="C00000"/>
                </a:solidFill>
                <a:latin typeface="Times New Roman" panose="02020603050405020304" charset="0"/>
                <a:ea typeface="华文中宋" panose="02010600040101010101" charset="-122"/>
                <a:sym typeface="+mn-ea"/>
              </a:rPr>
              <a:t>机器人手术</a:t>
            </a:r>
            <a:r>
              <a:rPr lang="zh-CN" altLang="en-US" sz="2800">
                <a:solidFill>
                  <a:srgbClr val="0F1115"/>
                </a:solidFill>
                <a:latin typeface="Times New Roman" panose="02020603050405020304" charset="0"/>
                <a:ea typeface="华文中宋" panose="02010600040101010101" charset="-122"/>
                <a:sym typeface="+mn-ea"/>
              </a:rPr>
              <a:t>的进步正使手术创伤更小，恢复时间更短。</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7906385" y="4378960"/>
            <a:ext cx="2879725" cy="1938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liberation	/</a:t>
            </a:r>
            <a:r>
              <a:rPr lang="en-US" altLang="en-US" sz="2800">
                <a:latin typeface="Times New Roman" panose="02020603050405020304" charset="0"/>
                <a:ea typeface="华文中宋" panose="02010600040101010101" charset="-122"/>
                <a:cs typeface="Times New Roman" panose="02020603050405020304" charset="0"/>
              </a:rPr>
              <a:t>ˌ</a:t>
            </a:r>
            <a:r>
              <a:rPr lang="en-US" altLang="zh-CN" sz="2800">
                <a:latin typeface="Times New Roman" panose="02020603050405020304" charset="0"/>
                <a:ea typeface="华文中宋" panose="02010600040101010101" charset="-122"/>
                <a:cs typeface="Times New Roman" panose="02020603050405020304" charset="0"/>
              </a:rPr>
              <a:t>l</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b</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're</a:t>
            </a:r>
            <a:r>
              <a:rPr lang="en-US" altLang="en-US" sz="2800">
                <a:latin typeface="Times New Roman" panose="02020603050405020304" charset="0"/>
                <a:ea typeface="华文中宋" panose="02010600040101010101" charset="-122"/>
                <a:cs typeface="Times New Roman" panose="02020603050405020304" charset="0"/>
              </a:rPr>
              <a:t>ɪʃ</a:t>
            </a:r>
            <a:r>
              <a:rPr lang="en-US" altLang="zh-CN" sz="2800">
                <a:latin typeface="Times New Roman" panose="02020603050405020304" charset="0"/>
                <a:ea typeface="华文中宋" panose="02010600040101010101" charset="-122"/>
                <a:cs typeface="Times New Roman" panose="02020603050405020304" charset="0"/>
              </a:rPr>
              <a:t>n/	n.</a:t>
            </a:r>
            <a:r>
              <a:rPr lang="zh-CN" altLang="en-US" sz="2800">
                <a:latin typeface="Times New Roman" panose="02020603050405020304" charset="0"/>
                <a:ea typeface="华文中宋" panose="02010600040101010101" charset="-122"/>
                <a:cs typeface="Times New Roman" panose="02020603050405020304" charset="0"/>
              </a:rPr>
              <a:t>解放</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摆脱</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225425" y="1837690"/>
            <a:ext cx="10701020" cy="953135"/>
          </a:xfrm>
          <a:prstGeom prst="rect">
            <a:avLst/>
          </a:prstGeom>
        </p:spPr>
        <p:txBody>
          <a:bodyPr wrap="square">
            <a:spAutoFit/>
          </a:bodyPr>
          <a:p>
            <a:pPr marL="0" indent="0" algn="just" defTabSz="266700">
              <a:spcBef>
                <a:spcPct val="0"/>
              </a:spcBef>
              <a:spcAft>
                <a:spcPct val="0"/>
              </a:spcAft>
            </a:pPr>
            <a:r>
              <a:rPr lang="en-US" altLang="zh-CN" sz="2800" i="0">
                <a:latin typeface="Times New Roman" panose="02020603050405020304" charset="0"/>
                <a:ea typeface="华文中宋" panose="02010600040101010101" charset="-122"/>
              </a:rPr>
              <a:t> In offering forgiveness, they found not just peace for the one who was forgiven but also </a:t>
            </a:r>
            <a:r>
              <a:rPr lang="en-US" altLang="zh-CN" sz="2800" b="1" i="0">
                <a:solidFill>
                  <a:srgbClr val="C00000"/>
                </a:solidFill>
                <a:latin typeface="Times New Roman" panose="02020603050405020304" charset="0"/>
                <a:ea typeface="华文中宋" panose="02010600040101010101" charset="-122"/>
              </a:rPr>
              <a:t>a liberation for their own soul</a:t>
            </a:r>
            <a:r>
              <a:rPr lang="en-US" altLang="zh-CN" sz="2800" i="0">
                <a:latin typeface="Times New Roman" panose="02020603050405020304" charset="0"/>
                <a:ea typeface="华文中宋" panose="02010600040101010101" charset="-122"/>
              </a:rPr>
              <a:t>.</a:t>
            </a:r>
            <a:endParaRPr lang="zh-CN" altLang="en-US" sz="2800" i="0">
              <a:latin typeface="Times New Roman" panose="02020603050405020304" charset="0"/>
              <a:ea typeface="华文中宋" panose="02010600040101010101" charset="-122"/>
            </a:endParaRPr>
          </a:p>
        </p:txBody>
      </p:sp>
      <p:sp>
        <p:nvSpPr>
          <p:cNvPr id="4" name="文本框 3"/>
          <p:cNvSpPr txBox="1"/>
          <p:nvPr/>
        </p:nvSpPr>
        <p:spPr>
          <a:xfrm>
            <a:off x="333375" y="3743960"/>
            <a:ext cx="7197725" cy="138366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A series of activities, including exhibitions and lectures, will be held to celebrate the 75th anniversary of </a:t>
            </a:r>
            <a:r>
              <a:rPr lang="en-US" altLang="zh-CN" sz="2800" b="1">
                <a:solidFill>
                  <a:srgbClr val="C00000"/>
                </a:solidFill>
                <a:latin typeface="Times New Roman" panose="02020603050405020304" charset="0"/>
                <a:ea typeface="华文中宋" panose="02010600040101010101" charset="-122"/>
              </a:rPr>
              <a:t>the country’s liberation</a:t>
            </a:r>
            <a:r>
              <a:rPr lang="en-US" altLang="zh-CN" sz="2800">
                <a:latin typeface="Times New Roman" panose="02020603050405020304" charset="0"/>
                <a:ea typeface="华文中宋" panose="02010600040101010101" charset="-122"/>
              </a:rPr>
              <a:t>.	</a:t>
            </a:r>
            <a:endParaRPr lang="zh-CN" altLang="en-US" sz="2800">
              <a:latin typeface="Times New Roman" panose="02020603050405020304" charset="0"/>
              <a:ea typeface="华文中宋" panose="02010600040101010101" charset="-122"/>
            </a:endParaRPr>
          </a:p>
        </p:txBody>
      </p:sp>
      <p:sp>
        <p:nvSpPr>
          <p:cNvPr id="3" name="文本框 2"/>
          <p:cNvSpPr txBox="1"/>
          <p:nvPr/>
        </p:nvSpPr>
        <p:spPr>
          <a:xfrm>
            <a:off x="225425" y="995045"/>
            <a:ext cx="11064875" cy="953135"/>
          </a:xfrm>
          <a:prstGeom prst="rect">
            <a:avLst/>
          </a:prstGeom>
          <a:noFill/>
        </p:spPr>
        <p:txBody>
          <a:bodyPr wrap="square" rtlCol="0" anchor="t">
            <a:spAutoFit/>
          </a:bodyPr>
          <a:p>
            <a:pPr marL="0" indent="0" algn="l" defTabSz="914400"/>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在给予原谅时，他们不仅为被原谅的人找到了和平，也为</a:t>
            </a:r>
            <a:r>
              <a:rPr lang="en-US" altLang="zh-CN" sz="2800" b="1">
                <a:solidFill>
                  <a:srgbClr val="C00000"/>
                </a:solidFill>
                <a:latin typeface="Times New Roman" panose="02020603050405020304" charset="0"/>
                <a:ea typeface="华文中宋" panose="02010600040101010101" charset="-122"/>
                <a:sym typeface="+mn-ea"/>
              </a:rPr>
              <a:t>自己的内心带来了解放</a:t>
            </a:r>
            <a:r>
              <a:rPr lang="zh-CN" altLang="en-US" sz="2800">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5" name="文本框 4"/>
          <p:cNvSpPr txBox="1"/>
          <p:nvPr/>
        </p:nvSpPr>
        <p:spPr>
          <a:xfrm>
            <a:off x="333375" y="2790825"/>
            <a:ext cx="669925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为庆祝</a:t>
            </a:r>
            <a:r>
              <a:rPr lang="en-US" altLang="zh-CN" sz="2800" b="1">
                <a:solidFill>
                  <a:srgbClr val="C00000"/>
                </a:solidFill>
                <a:latin typeface="Times New Roman" panose="02020603050405020304" charset="0"/>
                <a:ea typeface="华文中宋" panose="02010600040101010101" charset="-122"/>
                <a:sym typeface="+mn-ea"/>
              </a:rPr>
              <a:t>国家解放</a:t>
            </a:r>
            <a:r>
              <a:rPr lang="en-US" altLang="zh-CN" sz="2800">
                <a:latin typeface="Times New Roman" panose="02020603050405020304" charset="0"/>
                <a:ea typeface="华文中宋" panose="02010600040101010101" charset="-122"/>
                <a:sym typeface="+mn-ea"/>
              </a:rPr>
              <a:t> 75 </a:t>
            </a:r>
            <a:r>
              <a:rPr lang="zh-CN" altLang="en-US" sz="2800">
                <a:latin typeface="Times New Roman" panose="02020603050405020304" charset="0"/>
                <a:ea typeface="华文中宋" panose="02010600040101010101" charset="-122"/>
                <a:sym typeface="+mn-ea"/>
              </a:rPr>
              <a:t>周年，将举办包括展览和讲座在内的一系列活动。</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7531100" y="2508250"/>
            <a:ext cx="2320290" cy="3507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shave	/</a:t>
            </a:r>
            <a:r>
              <a:rPr lang="en-US" altLang="en-US" sz="2800">
                <a:latin typeface="Times New Roman" panose="02020603050405020304" charset="0"/>
                <a:ea typeface="华文中宋" panose="02010600040101010101" charset="-122"/>
                <a:cs typeface="Times New Roman" panose="02020603050405020304" charset="0"/>
              </a:rPr>
              <a:t>ʃ</a:t>
            </a:r>
            <a:r>
              <a:rPr lang="en-US" altLang="zh-CN" sz="2800">
                <a:latin typeface="Times New Roman" panose="02020603050405020304" charset="0"/>
                <a:ea typeface="华文中宋" panose="02010600040101010101" charset="-122"/>
                <a:cs typeface="Times New Roman" panose="02020603050405020304" charset="0"/>
              </a:rPr>
              <a:t>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v/	vi,vt.&amp;n.</a:t>
            </a:r>
            <a:r>
              <a:rPr lang="zh-CN" altLang="en-US" sz="2800">
                <a:latin typeface="Times New Roman" panose="02020603050405020304" charset="0"/>
                <a:ea typeface="华文中宋" panose="02010600040101010101" charset="-122"/>
                <a:cs typeface="Times New Roman" panose="02020603050405020304" charset="0"/>
              </a:rPr>
              <a:t>剃</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须发</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刮脸</a:t>
            </a:r>
            <a:endParaRPr lang="zh-CN" altLang="en-US" sz="2800">
              <a:latin typeface="Times New Roman" panose="02020603050405020304" charset="0"/>
              <a:ea typeface="华文中宋" panose="02010600040101010101" charset="-122"/>
              <a:cs typeface="Times New Roman" panose="02020603050405020304" charset="0"/>
            </a:endParaRPr>
          </a:p>
          <a:p>
            <a:r>
              <a:rPr lang="en-US" altLang="zh-CN" sz="2800">
                <a:latin typeface="Times New Roman" panose="02020603050405020304" charset="0"/>
                <a:ea typeface="华文中宋" panose="02010600040101010101" charset="-122"/>
                <a:cs typeface="Times New Roman" panose="02020603050405020304" charset="0"/>
              </a:rPr>
              <a:t>shave off	/</a:t>
            </a:r>
            <a:r>
              <a:rPr lang="en-US" altLang="en-US" sz="2800">
                <a:latin typeface="Times New Roman" panose="02020603050405020304" charset="0"/>
                <a:ea typeface="华文中宋" panose="02010600040101010101" charset="-122"/>
                <a:cs typeface="Times New Roman" panose="02020603050405020304" charset="0"/>
              </a:rPr>
              <a:t>ʃ</a:t>
            </a:r>
            <a:r>
              <a:rPr lang="en-US" altLang="zh-CN" sz="2800">
                <a:latin typeface="Times New Roman" panose="02020603050405020304" charset="0"/>
                <a:ea typeface="华文中宋" panose="02010600040101010101" charset="-122"/>
                <a:cs typeface="Times New Roman" panose="02020603050405020304" charset="0"/>
              </a:rPr>
              <a:t>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v </a:t>
            </a:r>
            <a:r>
              <a:rPr lang="en-US" altLang="en-US" sz="2800">
                <a:latin typeface="Times New Roman" panose="02020603050405020304" charset="0"/>
                <a:ea typeface="华文中宋" panose="02010600040101010101" charset="-122"/>
                <a:cs typeface="Times New Roman" panose="02020603050405020304" charset="0"/>
              </a:rPr>
              <a:t>ɒ</a:t>
            </a:r>
            <a:r>
              <a:rPr lang="en-US" altLang="zh-CN" sz="2800">
                <a:latin typeface="Times New Roman" panose="02020603050405020304" charset="0"/>
                <a:ea typeface="华文中宋" panose="02010600040101010101" charset="-122"/>
                <a:cs typeface="Times New Roman" panose="02020603050405020304" charset="0"/>
              </a:rPr>
              <a:t>f/	</a:t>
            </a:r>
            <a:r>
              <a:rPr lang="zh-CN" altLang="en-US" sz="2800">
                <a:latin typeface="Times New Roman" panose="02020603050405020304" charset="0"/>
                <a:ea typeface="华文中宋" panose="02010600040101010101" charset="-122"/>
                <a:cs typeface="Times New Roman" panose="02020603050405020304" charset="0"/>
              </a:rPr>
              <a:t>剃掉</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刮去</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3" name="文本框 2"/>
          <p:cNvSpPr txBox="1"/>
          <p:nvPr/>
        </p:nvSpPr>
        <p:spPr>
          <a:xfrm>
            <a:off x="222885" y="2049780"/>
            <a:ext cx="1165225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The old man stood in front of the mirror, put some </a:t>
            </a:r>
            <a:r>
              <a:rPr lang="en-US" altLang="zh-CN" sz="2800" b="1">
                <a:solidFill>
                  <a:srgbClr val="C00000"/>
                </a:solidFill>
                <a:latin typeface="Times New Roman" panose="02020603050405020304" charset="0"/>
                <a:ea typeface="华文中宋" panose="02010600040101010101" charset="-122"/>
              </a:rPr>
              <a:t>shaving cream</a:t>
            </a:r>
            <a:r>
              <a:rPr lang="en-US" altLang="zh-CN" sz="2800">
                <a:latin typeface="Times New Roman" panose="02020603050405020304" charset="0"/>
                <a:ea typeface="华文中宋" panose="02010600040101010101" charset="-122"/>
              </a:rPr>
              <a:t> on his face, and began to </a:t>
            </a:r>
            <a:r>
              <a:rPr lang="en-US" altLang="zh-CN" sz="2800" b="1">
                <a:solidFill>
                  <a:srgbClr val="C00000"/>
                </a:solidFill>
                <a:latin typeface="Times New Roman" panose="02020603050405020304" charset="0"/>
                <a:ea typeface="华文中宋" panose="02010600040101010101" charset="-122"/>
              </a:rPr>
              <a:t>shave carefully with a razor</a:t>
            </a:r>
            <a:r>
              <a:rPr lang="en-US" altLang="zh-CN" sz="2800">
                <a:latin typeface="Times New Roman" panose="02020603050405020304" charset="0"/>
                <a:ea typeface="华文中宋" panose="02010600040101010101" charset="-122"/>
              </a:rPr>
              <a:t>, avoiding cutting his skin.	</a:t>
            </a:r>
            <a:endParaRPr lang="zh-CN" altLang="en-US" sz="2800">
              <a:latin typeface="Times New Roman" panose="02020603050405020304" charset="0"/>
              <a:ea typeface="华文中宋" panose="02010600040101010101" charset="-122"/>
            </a:endParaRPr>
          </a:p>
        </p:txBody>
      </p:sp>
      <p:sp>
        <p:nvSpPr>
          <p:cNvPr id="4" name="文本框 3"/>
          <p:cNvSpPr txBox="1"/>
          <p:nvPr/>
        </p:nvSpPr>
        <p:spPr>
          <a:xfrm>
            <a:off x="222885" y="3506470"/>
            <a:ext cx="11860530"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The athlete </a:t>
            </a:r>
            <a:r>
              <a:rPr lang="en-US" altLang="zh-CN" sz="2800" b="1">
                <a:solidFill>
                  <a:srgbClr val="C00000"/>
                </a:solidFill>
                <a:latin typeface="Times New Roman" panose="02020603050405020304" charset="0"/>
                <a:ea typeface="华文中宋" panose="02010600040101010101" charset="-122"/>
              </a:rPr>
              <a:t>shaved</a:t>
            </a:r>
            <a:r>
              <a:rPr lang="en-US" altLang="zh-CN" sz="2800" b="1" i="0">
                <a:solidFill>
                  <a:srgbClr val="C00000"/>
                </a:solidFill>
                <a:latin typeface="Times New Roman" panose="02020603050405020304" charset="0"/>
                <a:ea typeface="华文中宋" panose="02010600040101010101" charset="-122"/>
              </a:rPr>
              <a:t> a full second off</a:t>
            </a:r>
            <a:r>
              <a:rPr lang="en-US" altLang="zh-CN" sz="2800" b="0" i="0">
                <a:solidFill>
                  <a:srgbClr val="0F1115"/>
                </a:solidFill>
                <a:latin typeface="Times New Roman" panose="02020603050405020304" charset="0"/>
                <a:ea typeface="华文中宋" panose="02010600040101010101" charset="-122"/>
              </a:rPr>
              <a:t> the world record, stunning the audience. </a:t>
            </a:r>
            <a:endParaRPr lang="zh-CN" altLang="en-US" sz="2800" b="0" i="0">
              <a:solidFill>
                <a:srgbClr val="0F1115"/>
              </a:solidFill>
              <a:latin typeface="Times New Roman" panose="02020603050405020304" charset="0"/>
              <a:ea typeface="华文中宋" panose="02010600040101010101" charset="-122"/>
            </a:endParaRPr>
          </a:p>
        </p:txBody>
      </p:sp>
      <p:sp>
        <p:nvSpPr>
          <p:cNvPr id="5" name="文本框 4"/>
          <p:cNvSpPr txBox="1"/>
          <p:nvPr/>
        </p:nvSpPr>
        <p:spPr>
          <a:xfrm>
            <a:off x="320675" y="5078730"/>
            <a:ext cx="6934200" cy="953135"/>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The graffiti was </a:t>
            </a:r>
            <a:r>
              <a:rPr lang="en-US" altLang="zh-CN" sz="2800" b="1">
                <a:solidFill>
                  <a:srgbClr val="C00000"/>
                </a:solidFill>
                <a:latin typeface="Times New Roman" panose="02020603050405020304" charset="0"/>
                <a:ea typeface="华文中宋" panose="02010600040101010101" charset="-122"/>
              </a:rPr>
              <a:t>shaved off</a:t>
            </a:r>
            <a:r>
              <a:rPr lang="en-US" altLang="zh-CN" sz="2800" b="1" i="0">
                <a:solidFill>
                  <a:srgbClr val="C00000"/>
                </a:solidFill>
                <a:latin typeface="Times New Roman" panose="02020603050405020304" charset="0"/>
                <a:ea typeface="华文中宋" panose="02010600040101010101" charset="-122"/>
              </a:rPr>
              <a:t> the wall</a:t>
            </a:r>
            <a:r>
              <a:rPr lang="en-US" altLang="zh-CN" sz="2800" b="0" i="0">
                <a:solidFill>
                  <a:srgbClr val="0F1115"/>
                </a:solidFill>
                <a:latin typeface="Times New Roman" panose="02020603050405020304" charset="0"/>
                <a:ea typeface="华文中宋" panose="02010600040101010101" charset="-122"/>
              </a:rPr>
              <a:t>, leaving a patch cleaner than the rest of the surface. </a:t>
            </a:r>
            <a:r>
              <a:rPr lang="zh-CN" altLang="en-US" sz="2800" b="0" i="0">
                <a:solidFill>
                  <a:srgbClr val="0F1115"/>
                </a:solidFill>
                <a:latin typeface="Times New Roman" panose="02020603050405020304" charset="0"/>
                <a:ea typeface="华文中宋" panose="02010600040101010101" charset="-122"/>
              </a:rPr>
              <a:t>。</a:t>
            </a:r>
            <a:endParaRPr lang="zh-CN" altLang="en-US" sz="2800" b="0" i="0">
              <a:solidFill>
                <a:srgbClr val="0F1115"/>
              </a:solidFill>
              <a:latin typeface="Times New Roman" panose="02020603050405020304" charset="0"/>
              <a:ea typeface="华文中宋" panose="02010600040101010101" charset="-122"/>
            </a:endParaRPr>
          </a:p>
        </p:txBody>
      </p:sp>
      <p:sp>
        <p:nvSpPr>
          <p:cNvPr id="2" name="文本框 1"/>
          <p:cNvSpPr txBox="1"/>
          <p:nvPr/>
        </p:nvSpPr>
        <p:spPr>
          <a:xfrm>
            <a:off x="222885" y="1174115"/>
            <a:ext cx="1186053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老人站在镜子前，往脸上抹了些</a:t>
            </a:r>
            <a:r>
              <a:rPr lang="en-US" altLang="zh-CN" sz="2800" b="1">
                <a:solidFill>
                  <a:srgbClr val="C00000"/>
                </a:solidFill>
                <a:latin typeface="Times New Roman" panose="02020603050405020304" charset="0"/>
                <a:ea typeface="华文中宋" panose="02010600040101010101" charset="-122"/>
                <a:sym typeface="+mn-ea"/>
              </a:rPr>
              <a:t>剃须膏</a:t>
            </a:r>
            <a:r>
              <a:rPr lang="zh-CN" altLang="en-US" sz="2800">
                <a:latin typeface="Times New Roman" panose="02020603050405020304" charset="0"/>
                <a:ea typeface="华文中宋" panose="02010600040101010101" charset="-122"/>
                <a:sym typeface="+mn-ea"/>
              </a:rPr>
              <a:t>，然后</a:t>
            </a:r>
            <a:r>
              <a:rPr lang="en-US" altLang="zh-CN" sz="2800" b="1">
                <a:solidFill>
                  <a:srgbClr val="C00000"/>
                </a:solidFill>
                <a:latin typeface="Times New Roman" panose="02020603050405020304" charset="0"/>
                <a:ea typeface="华文中宋" panose="02010600040101010101" charset="-122"/>
                <a:sym typeface="+mn-ea"/>
              </a:rPr>
              <a:t>用剃须刀小心地刮胡子</a:t>
            </a:r>
            <a:r>
              <a:rPr lang="zh-CN" altLang="en-US" sz="2800">
                <a:latin typeface="Times New Roman" panose="02020603050405020304" charset="0"/>
                <a:ea typeface="华文中宋" panose="02010600040101010101" charset="-122"/>
                <a:sym typeface="+mn-ea"/>
              </a:rPr>
              <a:t>，避免划伤皮肤。</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6" name="文本框 5"/>
          <p:cNvSpPr txBox="1"/>
          <p:nvPr/>
        </p:nvSpPr>
        <p:spPr>
          <a:xfrm>
            <a:off x="222885" y="2956560"/>
            <a:ext cx="11494770" cy="521970"/>
          </a:xfrm>
          <a:prstGeom prst="rect">
            <a:avLst/>
          </a:prstGeom>
          <a:noFill/>
        </p:spPr>
        <p:txBody>
          <a:bodyPr wrap="square" rtlCol="0" anchor="t">
            <a:spAutoFit/>
          </a:bodyPr>
          <a:p>
            <a:pPr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这名运动员将世界纪录</a:t>
            </a:r>
            <a:r>
              <a:rPr lang="en-US" altLang="zh-CN" sz="2800" b="1">
                <a:solidFill>
                  <a:srgbClr val="C00000"/>
                </a:solidFill>
                <a:latin typeface="Times New Roman" panose="02020603050405020304" charset="0"/>
                <a:ea typeface="华文中宋" panose="02010600040101010101" charset="-122"/>
                <a:sym typeface="+mn-ea"/>
              </a:rPr>
              <a:t>缩短了整整一秒</a:t>
            </a:r>
            <a:r>
              <a:rPr lang="zh-CN" altLang="en-US" sz="2800">
                <a:solidFill>
                  <a:srgbClr val="0F1115"/>
                </a:solidFill>
                <a:latin typeface="Times New Roman" panose="02020603050405020304" charset="0"/>
                <a:ea typeface="华文中宋" panose="02010600040101010101" charset="-122"/>
                <a:sym typeface="+mn-ea"/>
              </a:rPr>
              <a:t>，震惊了观众。</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nvSpPr>
        <p:spPr>
          <a:xfrm>
            <a:off x="222885" y="4030345"/>
            <a:ext cx="7731125" cy="953135"/>
          </a:xfrm>
          <a:prstGeom prst="rect">
            <a:avLst/>
          </a:prstGeom>
          <a:noFill/>
        </p:spPr>
        <p:txBody>
          <a:bodyPr wrap="square" rtlCol="0" anchor="t">
            <a:spAutoFit/>
          </a:bodyPr>
          <a:p>
            <a:pPr algn="l"/>
            <a:r>
              <a:rPr lang="en-US" altLang="zh-CN" sz="2800">
                <a:solidFill>
                  <a:srgbClr val="0F1115"/>
                </a:solidFill>
                <a:latin typeface="Times New Roman" panose="02020603050405020304" charset="0"/>
                <a:ea typeface="华文中宋" panose="02010600040101010101" charset="-122"/>
                <a:sym typeface="+mn-ea"/>
              </a:rPr>
              <a:t>3. </a:t>
            </a:r>
            <a:r>
              <a:rPr lang="en-US" altLang="zh-CN" sz="2800" b="1">
                <a:solidFill>
                  <a:srgbClr val="C00000"/>
                </a:solidFill>
                <a:latin typeface="Times New Roman" panose="02020603050405020304" charset="0"/>
                <a:ea typeface="华文中宋" panose="02010600040101010101" charset="-122"/>
                <a:sym typeface="+mn-ea"/>
              </a:rPr>
              <a:t>墙上的涂鸦被刮掉了</a:t>
            </a:r>
            <a:r>
              <a:rPr lang="zh-CN" altLang="en-US" sz="2800">
                <a:solidFill>
                  <a:srgbClr val="0F1115"/>
                </a:solidFill>
                <a:latin typeface="Times New Roman" panose="02020603050405020304" charset="0"/>
                <a:ea typeface="华文中宋" panose="02010600040101010101" charset="-122"/>
                <a:sym typeface="+mn-ea"/>
              </a:rPr>
              <a:t>，留下一块比其余表面更干净的区域。</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10" name="图片 9"/>
          <p:cNvPicPr>
            <a:picLocks noChangeAspect="1"/>
          </p:cNvPicPr>
          <p:nvPr/>
        </p:nvPicPr>
        <p:blipFill>
          <a:blip r:embed="rId2"/>
          <a:stretch>
            <a:fillRect/>
          </a:stretch>
        </p:blipFill>
        <p:spPr>
          <a:xfrm>
            <a:off x="8472805" y="4110355"/>
            <a:ext cx="2994025" cy="2275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beard	/b</a:t>
            </a:r>
            <a:r>
              <a:rPr lang="en-US" altLang="en-US" sz="2800">
                <a:latin typeface="Times New Roman" panose="02020603050405020304" charset="0"/>
                <a:ea typeface="华文中宋" panose="02010600040101010101" charset="-122"/>
                <a:cs typeface="Times New Roman" panose="02020603050405020304" charset="0"/>
              </a:rPr>
              <a:t>ɪə</a:t>
            </a:r>
            <a:r>
              <a:rPr lang="en-US" altLang="zh-CN" sz="2800">
                <a:latin typeface="Times New Roman" panose="02020603050405020304" charset="0"/>
                <a:ea typeface="华文中宋" panose="02010600040101010101" charset="-122"/>
                <a:cs typeface="Times New Roman" panose="02020603050405020304" charset="0"/>
              </a:rPr>
              <a:t>d/	n.</a:t>
            </a:r>
            <a:r>
              <a:rPr lang="zh-CN" altLang="en-US" sz="2800">
                <a:latin typeface="Times New Roman" panose="02020603050405020304" charset="0"/>
                <a:ea typeface="华文中宋" panose="02010600040101010101" charset="-122"/>
                <a:cs typeface="Times New Roman" panose="02020603050405020304" charset="0"/>
              </a:rPr>
              <a:t>胡须</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络腮胡子</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3" name="文本框 2"/>
          <p:cNvSpPr txBox="1"/>
          <p:nvPr/>
        </p:nvSpPr>
        <p:spPr>
          <a:xfrm>
            <a:off x="174625" y="4069080"/>
            <a:ext cx="827087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When Tom </a:t>
            </a:r>
            <a:r>
              <a:rPr lang="en-US" altLang="zh-CN" sz="2800" b="1" i="0">
                <a:solidFill>
                  <a:srgbClr val="C00000"/>
                </a:solidFill>
                <a:latin typeface="Times New Roman" panose="02020603050405020304" charset="0"/>
                <a:ea typeface="华文中宋" panose="02010600040101010101" charset="-122"/>
              </a:rPr>
              <a:t>noticed his father’s beard had turned white at the edges</a:t>
            </a:r>
            <a:r>
              <a:rPr lang="en-US" altLang="zh-CN" sz="2800" b="0" i="0">
                <a:latin typeface="Times New Roman" panose="02020603050405020304" charset="0"/>
                <a:ea typeface="华文中宋" panose="02010600040101010101" charset="-122"/>
              </a:rPr>
              <a:t>, he suddenly realized his dad was getting old, and a sense of sadness welled up in his heart.</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174625" y="879475"/>
            <a:ext cx="10794365" cy="521970"/>
          </a:xfrm>
          <a:prstGeom prst="rect">
            <a:avLst/>
          </a:prstGeom>
          <a:noFill/>
        </p:spPr>
        <p:txBody>
          <a:bodyPr wrap="square" rtlCol="0" anchor="t">
            <a:spAutoFit/>
          </a:bodyPr>
          <a:p>
            <a:pPr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老人说话时，他那</a:t>
            </a:r>
            <a:r>
              <a:rPr lang="en-US" altLang="zh-CN" sz="2800" b="1">
                <a:solidFill>
                  <a:srgbClr val="C00000"/>
                </a:solidFill>
                <a:latin typeface="Times New Roman" panose="02020603050405020304" charset="0"/>
                <a:ea typeface="华文中宋" panose="02010600040101010101" charset="-122"/>
                <a:sym typeface="+mn-ea"/>
              </a:rPr>
              <a:t>长长的白胡子</a:t>
            </a:r>
            <a:r>
              <a:rPr lang="zh-CN" altLang="en-US" sz="2800">
                <a:solidFill>
                  <a:srgbClr val="0F1115"/>
                </a:solidFill>
                <a:latin typeface="Times New Roman" panose="02020603050405020304" charset="0"/>
                <a:ea typeface="华文中宋" panose="02010600040101010101" charset="-122"/>
                <a:sym typeface="+mn-ea"/>
              </a:rPr>
              <a:t>微微颤抖。</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5" name="文本框 4"/>
          <p:cNvSpPr txBox="1"/>
          <p:nvPr/>
        </p:nvSpPr>
        <p:spPr>
          <a:xfrm>
            <a:off x="300990" y="1496695"/>
            <a:ext cx="11416665" cy="521970"/>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The old man's long, </a:t>
            </a:r>
            <a:r>
              <a:rPr lang="en-US" altLang="zh-CN" sz="2800" b="1">
                <a:solidFill>
                  <a:srgbClr val="C00000"/>
                </a:solidFill>
                <a:latin typeface="Times New Roman" panose="02020603050405020304" charset="0"/>
                <a:ea typeface="华文中宋" panose="02010600040101010101" charset="-122"/>
                <a:sym typeface="+mn-ea"/>
              </a:rPr>
              <a:t>white beard </a:t>
            </a:r>
            <a:r>
              <a:rPr lang="en-US" altLang="zh-CN" sz="2800">
                <a:solidFill>
                  <a:srgbClr val="0F1115"/>
                </a:solidFill>
                <a:latin typeface="Times New Roman" panose="02020603050405020304" charset="0"/>
                <a:ea typeface="华文中宋" panose="02010600040101010101" charset="-122"/>
                <a:sym typeface="+mn-ea"/>
              </a:rPr>
              <a:t>trembled slightly as he spoke.</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nvSpPr>
        <p:spPr>
          <a:xfrm>
            <a:off x="174625" y="2083435"/>
            <a:ext cx="1173099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一个留着</a:t>
            </a:r>
            <a:r>
              <a:rPr lang="en-US" altLang="zh-CN" sz="2800" b="1">
                <a:solidFill>
                  <a:srgbClr val="C00000"/>
                </a:solidFill>
                <a:latin typeface="Times New Roman" panose="02020603050405020304" charset="0"/>
                <a:ea typeface="华文中宋" panose="02010600040101010101" charset="-122"/>
                <a:sym typeface="+mn-ea"/>
              </a:rPr>
              <a:t>浓密胡子</a:t>
            </a:r>
            <a:r>
              <a:rPr lang="zh-CN" altLang="en-US" sz="2800">
                <a:solidFill>
                  <a:srgbClr val="0F1115"/>
                </a:solidFill>
                <a:latin typeface="Times New Roman" panose="02020603050405020304" charset="0"/>
                <a:ea typeface="华文中宋" panose="02010600040101010101" charset="-122"/>
                <a:sym typeface="+mn-ea"/>
              </a:rPr>
              <a:t>、面带和善微笑的男人主动提出帮她拿行李。</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nvSpPr>
        <p:spPr>
          <a:xfrm>
            <a:off x="300990" y="2593975"/>
            <a:ext cx="11746865" cy="521970"/>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A man with </a:t>
            </a:r>
            <a:r>
              <a:rPr lang="en-US" altLang="zh-CN" sz="2800" b="1">
                <a:solidFill>
                  <a:srgbClr val="C00000"/>
                </a:solidFill>
                <a:latin typeface="Times New Roman" panose="02020603050405020304" charset="0"/>
                <a:ea typeface="华文中宋" panose="02010600040101010101" charset="-122"/>
                <a:sym typeface="+mn-ea"/>
              </a:rPr>
              <a:t>a bushy beard</a:t>
            </a:r>
            <a:r>
              <a:rPr lang="en-US" altLang="zh-CN" sz="2800">
                <a:solidFill>
                  <a:srgbClr val="0F1115"/>
                </a:solidFill>
                <a:latin typeface="Times New Roman" panose="02020603050405020304" charset="0"/>
                <a:ea typeface="华文中宋" panose="02010600040101010101" charset="-122"/>
                <a:sym typeface="+mn-ea"/>
              </a:rPr>
              <a:t> and a kind smile offered to help her with her luggage.</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9" name="文本框 8"/>
          <p:cNvSpPr txBox="1"/>
          <p:nvPr/>
        </p:nvSpPr>
        <p:spPr>
          <a:xfrm>
            <a:off x="174625" y="3115945"/>
            <a:ext cx="855535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当汤姆</a:t>
            </a:r>
            <a:r>
              <a:rPr lang="en-US" altLang="zh-CN" sz="2800" b="1">
                <a:solidFill>
                  <a:srgbClr val="C00000"/>
                </a:solidFill>
                <a:latin typeface="Times New Roman" panose="02020603050405020304" charset="0"/>
                <a:ea typeface="华文中宋" panose="02010600040101010101" charset="-122"/>
                <a:sym typeface="+mn-ea"/>
              </a:rPr>
              <a:t>注意到父亲的胡子边缘已变白</a:t>
            </a:r>
            <a:r>
              <a:rPr lang="zh-CN" altLang="en-US" sz="2800">
                <a:latin typeface="Times New Roman" panose="02020603050405020304" charset="0"/>
                <a:ea typeface="华文中宋" panose="02010600040101010101" charset="-122"/>
                <a:sym typeface="+mn-ea"/>
              </a:rPr>
              <a:t>时，他突然意识到爸爸在变老，一股伤感涌上心头。</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2" name="图片 1"/>
          <p:cNvPicPr>
            <a:picLocks noChangeAspect="1"/>
          </p:cNvPicPr>
          <p:nvPr/>
        </p:nvPicPr>
        <p:blipFill>
          <a:blip r:embed="rId2"/>
          <a:stretch>
            <a:fillRect/>
          </a:stretch>
        </p:blipFill>
        <p:spPr>
          <a:xfrm>
            <a:off x="8623935" y="3115945"/>
            <a:ext cx="2790825" cy="2776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to="" calcmode="lin" valueType="num">
                                      <p:cBhvr>
                                        <p:cTn id="12" dur="1" fill="hold"/>
                                        <p:tgtEl>
                                          <p:spTgt spid="8"/>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tobacco	/t</a:t>
            </a:r>
            <a:r>
              <a:rPr lang="en-US" altLang="en-US" sz="2800">
                <a:latin typeface="Times New Roman" panose="02020603050405020304" charset="0"/>
                <a:ea typeface="华文中宋" panose="02010600040101010101" charset="-122"/>
                <a:cs typeface="Times New Roman" panose="02020603050405020304" charset="0"/>
              </a:rPr>
              <a:t>əˈ</a:t>
            </a:r>
            <a:r>
              <a:rPr lang="en-US" altLang="zh-CN" sz="2800">
                <a:latin typeface="Times New Roman" panose="02020603050405020304" charset="0"/>
                <a:ea typeface="华文中宋" panose="02010600040101010101" charset="-122"/>
                <a:cs typeface="Times New Roman" panose="02020603050405020304" charset="0"/>
              </a:rPr>
              <a:t>b</a:t>
            </a:r>
            <a:r>
              <a:rPr lang="en-US" altLang="en-US" sz="2800">
                <a:latin typeface="Times New Roman" panose="02020603050405020304" charset="0"/>
                <a:ea typeface="华文中宋" panose="02010600040101010101" charset="-122"/>
                <a:cs typeface="Times New Roman" panose="02020603050405020304" charset="0"/>
              </a:rPr>
              <a:t>æ</a:t>
            </a:r>
            <a:r>
              <a:rPr lang="en-US" altLang="zh-CN" sz="2800">
                <a:latin typeface="Times New Roman" panose="02020603050405020304" charset="0"/>
                <a:ea typeface="华文中宋" panose="02010600040101010101" charset="-122"/>
                <a:cs typeface="Times New Roman" panose="02020603050405020304" charset="0"/>
              </a:rPr>
              <a:t>k</a:t>
            </a:r>
            <a:r>
              <a:rPr lang="en-US" altLang="en-US" sz="2800">
                <a:latin typeface="Times New Roman" panose="02020603050405020304" charset="0"/>
                <a:ea typeface="华文中宋" panose="02010600040101010101" charset="-122"/>
                <a:cs typeface="Times New Roman" panose="02020603050405020304" charset="0"/>
              </a:rPr>
              <a:t>əʊ</a:t>
            </a:r>
            <a:r>
              <a:rPr lang="en-US" altLang="zh-CN" sz="2800">
                <a:latin typeface="Times New Roman" panose="02020603050405020304" charset="0"/>
                <a:ea typeface="华文中宋" panose="02010600040101010101" charset="-122"/>
                <a:cs typeface="Times New Roman" panose="02020603050405020304" charset="0"/>
              </a:rPr>
              <a:t>	n.</a:t>
            </a:r>
            <a:r>
              <a:rPr lang="zh-CN" altLang="en-US" sz="2800">
                <a:latin typeface="Times New Roman" panose="02020603050405020304" charset="0"/>
                <a:ea typeface="华文中宋" panose="02010600040101010101" charset="-122"/>
                <a:cs typeface="Times New Roman" panose="02020603050405020304" charset="0"/>
              </a:rPr>
              <a:t>烟草</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烟叶</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3" name="文本框 2"/>
          <p:cNvSpPr txBox="1"/>
          <p:nvPr/>
        </p:nvSpPr>
        <p:spPr>
          <a:xfrm>
            <a:off x="0" y="1686560"/>
            <a:ext cx="11985625" cy="1383665"/>
          </a:xfrm>
          <a:prstGeom prst="rect">
            <a:avLst/>
          </a:prstGeom>
        </p:spPr>
        <p:txBody>
          <a:bodyPr wrap="square">
            <a:spAutoFit/>
          </a:bodyPr>
          <a:p>
            <a:pPr marL="0" indent="0" algn="just" defTabSz="266700">
              <a:spcBef>
                <a:spcPct val="0"/>
              </a:spcBef>
              <a:spcAft>
                <a:spcPct val="0"/>
              </a:spcAft>
            </a:pPr>
            <a:r>
              <a:rPr lang="en-US" altLang="zh-CN" sz="2800">
                <a:solidFill>
                  <a:srgbClr val="0A0A0A"/>
                </a:solidFill>
                <a:latin typeface="Times New Roman" panose="02020603050405020304" charset="0"/>
                <a:ea typeface="华文中宋" panose="02010600040101010101" charset="-122"/>
              </a:rPr>
              <a:t>To create a smoke-free world, tobacco control regulations should be strictly enforced and campaigns to educate both the young population and adults about </a:t>
            </a:r>
            <a:r>
              <a:rPr lang="zh-CN" altLang="en-US" sz="2800" b="1">
                <a:solidFill>
                  <a:srgbClr val="C00000"/>
                </a:solidFill>
                <a:latin typeface="Times New Roman" panose="02020603050405020304" charset="0"/>
                <a:ea typeface="华文中宋" panose="02010600040101010101" charset="-122"/>
              </a:rPr>
              <a:t>the health risks of tobacco use should be stepped up</a:t>
            </a:r>
            <a:r>
              <a:rPr lang="en-US" altLang="zh-CN" sz="2800">
                <a:solidFill>
                  <a:srgbClr val="0A0A0A"/>
                </a:solidFill>
                <a:latin typeface="Times New Roman" panose="02020603050405020304" charset="0"/>
                <a:ea typeface="华文中宋" panose="02010600040101010101" charset="-122"/>
              </a:rPr>
              <a:t>. </a:t>
            </a:r>
            <a:endParaRPr lang="en-US" altLang="zh-CN" sz="2800">
              <a:solidFill>
                <a:srgbClr val="0A0A0A"/>
              </a:solidFill>
              <a:latin typeface="Times New Roman" panose="02020603050405020304" charset="0"/>
              <a:ea typeface="华文中宋" panose="02010600040101010101" charset="-122"/>
            </a:endParaRPr>
          </a:p>
        </p:txBody>
      </p:sp>
      <p:sp>
        <p:nvSpPr>
          <p:cNvPr id="4" name="文本框 3"/>
          <p:cNvSpPr txBox="1"/>
          <p:nvPr/>
        </p:nvSpPr>
        <p:spPr>
          <a:xfrm>
            <a:off x="0" y="733425"/>
            <a:ext cx="12192635" cy="13220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要打造一个无烟的世界，必须严格实施烟草控制法规，并且应当加强针对青少年和成年人的宣传教育活动，让他们</a:t>
            </a:r>
            <a:r>
              <a:rPr lang="zh-CN" altLang="en-US" sz="2800" b="1">
                <a:solidFill>
                  <a:srgbClr val="C00000"/>
                </a:solidFill>
                <a:latin typeface="Times New Roman" panose="02020603050405020304" charset="0"/>
                <a:ea typeface="华文中宋" panose="02010600040101010101" charset="-122"/>
              </a:rPr>
              <a:t>了解烟草使用的健康危害</a:t>
            </a:r>
            <a:r>
              <a:rPr lang="zh-CN" altLang="en-US" sz="2800">
                <a:latin typeface="Times New Roman" panose="02020603050405020304" charset="0"/>
                <a:ea typeface="华文中宋" panose="02010600040101010101" charset="-122"/>
              </a:rPr>
              <a:t>。</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400" b="1">
              <a:solidFill>
                <a:srgbClr val="E6631F"/>
              </a:solidFill>
              <a:latin typeface="Times New Roman" panose="02020603050405020304" charset="0"/>
              <a:ea typeface="宋体" panose="02010600030101010101" pitchFamily="2" charset="-122"/>
              <a:sym typeface="+mn-ea"/>
            </a:endParaRPr>
          </a:p>
          <a:p>
            <a:endParaRPr lang="zh-CN" altLang="en-US" sz="2400" b="1">
              <a:solidFill>
                <a:srgbClr val="E6631F"/>
              </a:solidFill>
              <a:latin typeface="Times New Roman" panose="02020603050405020304" charset="0"/>
              <a:ea typeface="宋体" panose="02010600030101010101" pitchFamily="2" charset="-122"/>
              <a:sym typeface="+mn-ea"/>
            </a:endParaRPr>
          </a:p>
        </p:txBody>
      </p:sp>
      <p:sp>
        <p:nvSpPr>
          <p:cNvPr id="5" name="文本框 4"/>
          <p:cNvSpPr txBox="1"/>
          <p:nvPr/>
        </p:nvSpPr>
        <p:spPr>
          <a:xfrm>
            <a:off x="0" y="3481705"/>
            <a:ext cx="12080875" cy="953135"/>
          </a:xfrm>
          <a:prstGeom prst="rect">
            <a:avLst/>
          </a:prstGeom>
          <a:noFill/>
        </p:spPr>
        <p:txBody>
          <a:bodyPr wrap="square" rtlCol="0">
            <a:spAutoFit/>
          </a:bodyPr>
          <a:p>
            <a:pPr marL="0" indent="0" algn="just" defTabSz="266700">
              <a:spcBef>
                <a:spcPct val="0"/>
              </a:spcBef>
              <a:spcAft>
                <a:spcPct val="0"/>
              </a:spcAft>
            </a:pPr>
            <a:r>
              <a:rPr lang="en-US" altLang="zh-CN" sz="2800">
                <a:solidFill>
                  <a:srgbClr val="0A0A0A"/>
                </a:solidFill>
                <a:latin typeface="Times New Roman" panose="02020603050405020304" charset="0"/>
                <a:ea typeface="华文中宋" panose="02010600040101010101" charset="-122"/>
                <a:sym typeface="+mn-ea"/>
              </a:rPr>
              <a:t> Around seven million people die of </a:t>
            </a:r>
            <a:r>
              <a:rPr lang="zh-CN" altLang="en-US" sz="2800" b="1">
                <a:solidFill>
                  <a:srgbClr val="C00000"/>
                </a:solidFill>
                <a:latin typeface="Times New Roman" panose="02020603050405020304" charset="0"/>
                <a:ea typeface="华文中宋" panose="02010600040101010101" charset="-122"/>
                <a:sym typeface="+mn-ea"/>
              </a:rPr>
              <a:t>tobacco-related diseases</a:t>
            </a:r>
            <a:r>
              <a:rPr lang="en-US" altLang="zh-CN" sz="2800">
                <a:solidFill>
                  <a:srgbClr val="0A0A0A"/>
                </a:solidFill>
                <a:latin typeface="Times New Roman" panose="02020603050405020304" charset="0"/>
                <a:ea typeface="华文中宋" panose="02010600040101010101" charset="-122"/>
                <a:sym typeface="+mn-ea"/>
              </a:rPr>
              <a:t> in the world every year.</a:t>
            </a:r>
            <a:endParaRPr lang="en-US" altLang="zh-CN" sz="2800">
              <a:solidFill>
                <a:srgbClr val="0A0A0A"/>
              </a:solidFill>
              <a:latin typeface="Times New Roman" panose="02020603050405020304" charset="0"/>
              <a:ea typeface="华文中宋" panose="02010600040101010101" charset="-122"/>
              <a:sym typeface="+mn-ea"/>
            </a:endParaRPr>
          </a:p>
        </p:txBody>
      </p:sp>
      <p:sp>
        <p:nvSpPr>
          <p:cNvPr id="6" name="文本框 5"/>
          <p:cNvSpPr txBox="1"/>
          <p:nvPr/>
        </p:nvSpPr>
        <p:spPr>
          <a:xfrm>
            <a:off x="0" y="3070225"/>
            <a:ext cx="998474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2. </a:t>
            </a:r>
            <a:r>
              <a:rPr lang="zh-CN" altLang="en-US" sz="2800">
                <a:latin typeface="Times New Roman" panose="02020603050405020304" charset="0"/>
                <a:ea typeface="华文中宋" panose="02010600040101010101" charset="-122"/>
              </a:rPr>
              <a:t>每年全世界约有</a:t>
            </a:r>
            <a:r>
              <a:rPr lang="en-US" altLang="zh-CN" sz="2800">
                <a:latin typeface="Times New Roman" panose="02020603050405020304" charset="0"/>
                <a:ea typeface="华文中宋" panose="02010600040101010101" charset="-122"/>
              </a:rPr>
              <a:t> 700 </a:t>
            </a:r>
            <a:r>
              <a:rPr lang="zh-CN" altLang="en-US" sz="2800">
                <a:latin typeface="Times New Roman" panose="02020603050405020304" charset="0"/>
                <a:ea typeface="华文中宋" panose="02010600040101010101" charset="-122"/>
              </a:rPr>
              <a:t>万人死于</a:t>
            </a:r>
            <a:r>
              <a:rPr lang="zh-CN" altLang="en-US" sz="2800" b="1">
                <a:solidFill>
                  <a:srgbClr val="C00000"/>
                </a:solidFill>
                <a:latin typeface="Times New Roman" panose="02020603050405020304" charset="0"/>
                <a:ea typeface="华文中宋" panose="02010600040101010101" charset="-122"/>
              </a:rPr>
              <a:t>与烟草有关的疾病</a:t>
            </a:r>
            <a:r>
              <a:rPr lang="zh-CN" altLang="en-US" sz="2800">
                <a:latin typeface="Times New Roman" panose="02020603050405020304" charset="0"/>
                <a:ea typeface="华文中宋" panose="02010600040101010101" charset="-122"/>
              </a:rPr>
              <a:t>。</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latin typeface="Times New Roman" panose="02020603050405020304" charset="0"/>
              <a:ea typeface="华文中宋" panose="02010600040101010101" charset="-122"/>
            </a:endParaRPr>
          </a:p>
        </p:txBody>
      </p:sp>
      <p:sp>
        <p:nvSpPr>
          <p:cNvPr id="8" name="文本框 7"/>
          <p:cNvSpPr txBox="1"/>
          <p:nvPr/>
        </p:nvSpPr>
        <p:spPr>
          <a:xfrm>
            <a:off x="0" y="5229225"/>
            <a:ext cx="8415655"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I'm writing to urge you to </a:t>
            </a:r>
            <a:r>
              <a:rPr lang="zh-CN" altLang="en-US" sz="2800" b="1" i="0">
                <a:solidFill>
                  <a:srgbClr val="C00000"/>
                </a:solidFill>
                <a:latin typeface="Times New Roman" panose="02020603050405020304" charset="0"/>
                <a:ea typeface="华文中宋" panose="02010600040101010101" charset="-122"/>
              </a:rPr>
              <a:t>stay away from </a:t>
            </a:r>
            <a:r>
              <a:rPr lang="zh-CN" altLang="en-US" sz="2800" b="1">
                <a:solidFill>
                  <a:srgbClr val="C00000"/>
                </a:solidFill>
                <a:latin typeface="Times New Roman" panose="02020603050405020304" charset="0"/>
                <a:ea typeface="华文中宋" panose="02010600040101010101" charset="-122"/>
              </a:rPr>
              <a:t>tobacco</a:t>
            </a:r>
            <a:r>
              <a:rPr lang="en-US" altLang="zh-CN" sz="2800" b="0" i="0">
                <a:solidFill>
                  <a:srgbClr val="0F1115"/>
                </a:solidFill>
                <a:latin typeface="Times New Roman" panose="02020603050405020304" charset="0"/>
                <a:ea typeface="华文中宋" panose="02010600040101010101" charset="-122"/>
              </a:rPr>
              <a:t>, for the sake of your own health and our family's happiness. </a:t>
            </a:r>
            <a:endParaRPr lang="zh-CN" altLang="en-US" sz="2800" b="0" i="0">
              <a:solidFill>
                <a:srgbClr val="0F1115"/>
              </a:solidFill>
              <a:latin typeface="Times New Roman" panose="02020603050405020304" charset="0"/>
              <a:ea typeface="华文中宋" panose="02010600040101010101" charset="-122"/>
            </a:endParaRPr>
          </a:p>
        </p:txBody>
      </p:sp>
      <p:sp>
        <p:nvSpPr>
          <p:cNvPr id="2" name="文本框 1"/>
          <p:cNvSpPr txBox="1"/>
          <p:nvPr/>
        </p:nvSpPr>
        <p:spPr>
          <a:xfrm>
            <a:off x="-100330" y="4276090"/>
            <a:ext cx="8724265" cy="953135"/>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我写这封信是恳求您</a:t>
            </a:r>
            <a:r>
              <a:rPr lang="zh-CN" altLang="en-US" sz="2800" b="1">
                <a:solidFill>
                  <a:srgbClr val="C00000"/>
                </a:solidFill>
                <a:latin typeface="Times New Roman" panose="02020603050405020304" charset="0"/>
                <a:ea typeface="华文中宋" panose="02010600040101010101" charset="-122"/>
                <a:sym typeface="+mn-ea"/>
              </a:rPr>
              <a:t>远离烟草</a:t>
            </a:r>
            <a:r>
              <a:rPr lang="zh-CN" altLang="en-US" sz="2800">
                <a:solidFill>
                  <a:srgbClr val="0F1115"/>
                </a:solidFill>
                <a:latin typeface="Times New Roman" panose="02020603050405020304" charset="0"/>
                <a:ea typeface="华文中宋" panose="02010600040101010101" charset="-122"/>
                <a:sym typeface="+mn-ea"/>
              </a:rPr>
              <a:t>，为了您自己的健康，也为了我们家庭的幸福。</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8527415" y="3916045"/>
            <a:ext cx="2470150" cy="2934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23404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disturb	/d</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st</a:t>
            </a:r>
            <a:r>
              <a:rPr lang="en-US" altLang="en-US" sz="2800">
                <a:latin typeface="Times New Roman" panose="02020603050405020304" charset="0"/>
                <a:ea typeface="华文中宋" panose="02010600040101010101" charset="-122"/>
                <a:cs typeface="Times New Roman" panose="02020603050405020304" charset="0"/>
              </a:rPr>
              <a:t>ɜ</a:t>
            </a:r>
            <a:r>
              <a:rPr lang="en-US" altLang="zh-CN" sz="2800">
                <a:latin typeface="Times New Roman" panose="02020603050405020304" charset="0"/>
                <a:ea typeface="华文中宋" panose="02010600040101010101" charset="-122"/>
                <a:cs typeface="Times New Roman" panose="02020603050405020304" charset="0"/>
              </a:rPr>
              <a:t>:b/	vt.</a:t>
            </a:r>
            <a:r>
              <a:rPr lang="zh-CN" altLang="en-US" sz="2800">
                <a:latin typeface="Times New Roman" panose="02020603050405020304" charset="0"/>
                <a:ea typeface="华文中宋" panose="02010600040101010101" charset="-122"/>
                <a:cs typeface="Times New Roman" panose="02020603050405020304" charset="0"/>
              </a:rPr>
              <a:t>打扰</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搅乱</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使烦恼</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custDataLst>
              <p:tags r:id="rId2"/>
            </p:custDataLst>
          </p:nvPr>
        </p:nvSpPr>
        <p:spPr>
          <a:xfrm>
            <a:off x="301625" y="3611880"/>
            <a:ext cx="11603990"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little boy put his finger to his lips, signaling his sister not to make noise and </a:t>
            </a:r>
            <a:r>
              <a:rPr lang="en-US" altLang="zh-CN" sz="2800" b="1" i="0">
                <a:solidFill>
                  <a:srgbClr val="C00000"/>
                </a:solidFill>
                <a:latin typeface="Times New Roman" panose="02020603050405020304" charset="0"/>
                <a:ea typeface="华文中宋" panose="02010600040101010101" charset="-122"/>
              </a:rPr>
              <a:t>disturb the bird that had landed on the windowsill</a:t>
            </a:r>
            <a:r>
              <a:rPr lang="en-US" altLang="zh-CN" sz="2800" b="0" i="0">
                <a:latin typeface="Times New Roman" panose="02020603050405020304" charset="0"/>
                <a:ea typeface="华文中宋" panose="02010600040101010101" charset="-122"/>
              </a:rPr>
              <a:t>.</a:t>
            </a:r>
            <a:endParaRPr lang="zh-CN" altLang="en-US" sz="2800" b="0" i="0">
              <a:latin typeface="Times New Roman" panose="02020603050405020304" charset="0"/>
              <a:ea typeface="华文中宋" panose="02010600040101010101" charset="-122"/>
            </a:endParaRPr>
          </a:p>
        </p:txBody>
      </p:sp>
      <p:sp>
        <p:nvSpPr>
          <p:cNvPr id="3" name="文本框 2"/>
          <p:cNvSpPr txBox="1"/>
          <p:nvPr>
            <p:custDataLst>
              <p:tags r:id="rId3"/>
            </p:custDataLst>
          </p:nvPr>
        </p:nvSpPr>
        <p:spPr>
          <a:xfrm>
            <a:off x="301625" y="1826895"/>
            <a:ext cx="11603355"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Dear neighbor, I’m writing to ask if you could turn down your music at night—it’s starting to </a:t>
            </a:r>
            <a:r>
              <a:rPr lang="en-US" altLang="zh-CN" sz="2800" b="1" i="0">
                <a:solidFill>
                  <a:srgbClr val="C00000"/>
                </a:solidFill>
                <a:latin typeface="Times New Roman" panose="02020603050405020304" charset="0"/>
                <a:ea typeface="华文中宋" panose="02010600040101010101" charset="-122"/>
              </a:rPr>
              <a:t>disturb my family’s sleep</a:t>
            </a:r>
            <a:r>
              <a:rPr lang="en-US" altLang="zh-CN" sz="2800" b="0" i="0">
                <a:latin typeface="Times New Roman" panose="02020603050405020304" charset="0"/>
                <a:ea typeface="华文中宋" panose="02010600040101010101" charset="-122"/>
              </a:rPr>
              <a:t>.</a:t>
            </a:r>
            <a:endParaRPr lang="zh-CN" altLang="en-US" sz="2800" b="0" i="0">
              <a:latin typeface="Times New Roman" panose="02020603050405020304" charset="0"/>
              <a:ea typeface="华文中宋" panose="02010600040101010101" charset="-122"/>
            </a:endParaRPr>
          </a:p>
        </p:txBody>
      </p:sp>
      <p:sp>
        <p:nvSpPr>
          <p:cNvPr id="4" name="文本框 3"/>
          <p:cNvSpPr txBox="1"/>
          <p:nvPr>
            <p:custDataLst>
              <p:tags r:id="rId4"/>
            </p:custDataLst>
          </p:nvPr>
        </p:nvSpPr>
        <p:spPr>
          <a:xfrm>
            <a:off x="301625" y="5194935"/>
            <a:ext cx="8207375"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I'm sorry to </a:t>
            </a:r>
            <a:r>
              <a:rPr lang="en-US" altLang="zh-CN" sz="2800" b="1">
                <a:solidFill>
                  <a:srgbClr val="C00000"/>
                </a:solidFill>
                <a:latin typeface="Times New Roman" panose="02020603050405020304" charset="0"/>
                <a:ea typeface="华文中宋" panose="02010600040101010101" charset="-122"/>
              </a:rPr>
              <a:t>disturb</a:t>
            </a:r>
            <a:r>
              <a:rPr lang="en-US" altLang="zh-CN" sz="2800" b="1" i="0">
                <a:solidFill>
                  <a:srgbClr val="C00000"/>
                </a:solidFill>
                <a:latin typeface="Times New Roman" panose="02020603050405020304" charset="0"/>
                <a:ea typeface="华文中宋" panose="02010600040101010101" charset="-122"/>
              </a:rPr>
              <a:t> you</a:t>
            </a:r>
            <a:r>
              <a:rPr lang="en-US" altLang="zh-CN" sz="2800" b="0" i="0">
                <a:solidFill>
                  <a:srgbClr val="0F1115"/>
                </a:solidFill>
                <a:latin typeface="Times New Roman" panose="02020603050405020304" charset="0"/>
                <a:ea typeface="华文中宋" panose="02010600040101010101" charset="-122"/>
              </a:rPr>
              <a:t> during your vacation, but an urgent matter has come up. </a:t>
            </a:r>
            <a:endParaRPr lang="zh-CN" altLang="en-US" sz="2800" b="0" i="0">
              <a:solidFill>
                <a:srgbClr val="0F1115"/>
              </a:solidFill>
              <a:latin typeface="Times New Roman" panose="02020603050405020304" charset="0"/>
              <a:ea typeface="华文中宋" panose="02010600040101010101" charset="-122"/>
            </a:endParaRPr>
          </a:p>
        </p:txBody>
      </p:sp>
      <p:sp>
        <p:nvSpPr>
          <p:cNvPr id="5" name="文本框 4"/>
          <p:cNvSpPr txBox="1"/>
          <p:nvPr>
            <p:custDataLst>
              <p:tags r:id="rId5"/>
            </p:custDataLst>
          </p:nvPr>
        </p:nvSpPr>
        <p:spPr>
          <a:xfrm>
            <a:off x="301625" y="995045"/>
            <a:ext cx="1160399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亲爱的邻居，我写信是想问问您能否在晚上把音乐调小一点，它开始</a:t>
            </a:r>
            <a:r>
              <a:rPr lang="en-US" altLang="zh-CN" sz="2800" b="1">
                <a:solidFill>
                  <a:srgbClr val="C00000"/>
                </a:solidFill>
                <a:latin typeface="Times New Roman" panose="02020603050405020304" charset="0"/>
                <a:ea typeface="华文中宋" panose="02010600040101010101" charset="-122"/>
                <a:sym typeface="+mn-ea"/>
              </a:rPr>
              <a:t>影响我家人的睡眠</a:t>
            </a:r>
            <a:r>
              <a:rPr lang="zh-CN" altLang="en-US" sz="2800">
                <a:latin typeface="Times New Roman" panose="02020603050405020304" charset="0"/>
                <a:ea typeface="华文中宋" panose="02010600040101010101" charset="-122"/>
                <a:sym typeface="+mn-ea"/>
              </a:rPr>
              <a:t>了。</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6" name="文本框 5"/>
          <p:cNvSpPr txBox="1"/>
          <p:nvPr>
            <p:custDataLst>
              <p:tags r:id="rId6"/>
            </p:custDataLst>
          </p:nvPr>
        </p:nvSpPr>
        <p:spPr>
          <a:xfrm>
            <a:off x="301625" y="2703195"/>
            <a:ext cx="11891010" cy="89154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小男孩把手指放在嘴边，示意妹妹别出声，以免</a:t>
            </a:r>
            <a:r>
              <a:rPr lang="en-US" altLang="zh-CN" sz="2800" b="1">
                <a:solidFill>
                  <a:srgbClr val="C00000"/>
                </a:solidFill>
                <a:latin typeface="Times New Roman" panose="02020603050405020304" charset="0"/>
                <a:ea typeface="华文中宋" panose="02010600040101010101" charset="-122"/>
                <a:sym typeface="+mn-ea"/>
              </a:rPr>
              <a:t>打扰落在窗台上的小鸟</a:t>
            </a:r>
            <a:r>
              <a:rPr lang="zh-CN" altLang="en-US" sz="2800">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8" name="文本框 7"/>
          <p:cNvSpPr txBox="1"/>
          <p:nvPr>
            <p:custDataLst>
              <p:tags r:id="rId7"/>
            </p:custDataLst>
          </p:nvPr>
        </p:nvSpPr>
        <p:spPr>
          <a:xfrm>
            <a:off x="158750" y="4642485"/>
            <a:ext cx="1109662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很抱歉在您度假时</a:t>
            </a:r>
            <a:r>
              <a:rPr lang="en-US" altLang="zh-CN" sz="2800" b="1">
                <a:solidFill>
                  <a:srgbClr val="C00000"/>
                </a:solidFill>
                <a:latin typeface="Times New Roman" panose="02020603050405020304" charset="0"/>
                <a:ea typeface="华文中宋" panose="02010600040101010101" charset="-122"/>
                <a:sym typeface="+mn-ea"/>
              </a:rPr>
              <a:t>打扰您</a:t>
            </a:r>
            <a:r>
              <a:rPr lang="zh-CN" altLang="en-US" sz="2800">
                <a:solidFill>
                  <a:srgbClr val="0F1115"/>
                </a:solidFill>
                <a:latin typeface="Times New Roman" panose="02020603050405020304" charset="0"/>
                <a:ea typeface="华文中宋" panose="02010600040101010101" charset="-122"/>
                <a:sym typeface="+mn-ea"/>
              </a:rPr>
              <a:t>，但出现了一件紧急事情。</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9" name="图片 8"/>
          <p:cNvPicPr>
            <a:picLocks noChangeAspect="1"/>
          </p:cNvPicPr>
          <p:nvPr>
            <p:custDataLst>
              <p:tags r:id="rId8"/>
            </p:custDataLst>
          </p:nvPr>
        </p:nvPicPr>
        <p:blipFill>
          <a:blip r:embed="rId9"/>
          <a:stretch>
            <a:fillRect/>
          </a:stretch>
        </p:blipFill>
        <p:spPr>
          <a:xfrm>
            <a:off x="9607550" y="3980180"/>
            <a:ext cx="2584450" cy="2860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cigarette	/</a:t>
            </a:r>
            <a:r>
              <a:rPr lang="en-US" altLang="en-US" sz="2800">
                <a:latin typeface="Times New Roman" panose="02020603050405020304" charset="0"/>
                <a:ea typeface="华文中宋" panose="02010600040101010101" charset="-122"/>
                <a:cs typeface="Times New Roman" panose="02020603050405020304" charset="0"/>
              </a:rPr>
              <a:t>ˌ</a:t>
            </a:r>
            <a:r>
              <a:rPr lang="en-US" altLang="zh-CN" sz="2800">
                <a:latin typeface="Times New Roman" panose="02020603050405020304" charset="0"/>
                <a:ea typeface="华文中宋" panose="02010600040101010101" charset="-122"/>
                <a:cs typeface="Times New Roman" panose="02020603050405020304" charset="0"/>
              </a:rPr>
              <a:t>s</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g</a:t>
            </a:r>
            <a:r>
              <a:rPr lang="en-US" altLang="en-US" sz="2800">
                <a:latin typeface="Times New Roman" panose="02020603050405020304" charset="0"/>
                <a:ea typeface="华文中宋" panose="02010600040101010101" charset="-122"/>
                <a:cs typeface="Times New Roman" panose="02020603050405020304" charset="0"/>
              </a:rPr>
              <a:t>əˈ</a:t>
            </a:r>
            <a:r>
              <a:rPr lang="en-US" altLang="zh-CN" sz="2800">
                <a:latin typeface="Times New Roman" panose="02020603050405020304" charset="0"/>
                <a:ea typeface="华文中宋" panose="02010600040101010101" charset="-122"/>
                <a:cs typeface="Times New Roman" panose="02020603050405020304" charset="0"/>
              </a:rPr>
              <a:t>ret/	n.</a:t>
            </a:r>
            <a:r>
              <a:rPr lang="zh-CN" altLang="en-US" sz="2800">
                <a:latin typeface="Times New Roman" panose="02020603050405020304" charset="0"/>
                <a:ea typeface="华文中宋" panose="02010600040101010101" charset="-122"/>
                <a:cs typeface="Times New Roman" panose="02020603050405020304" charset="0"/>
              </a:rPr>
              <a:t>香烟</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卷烟</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333375" y="1523365"/>
            <a:ext cx="11525250"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The sight of </a:t>
            </a:r>
            <a:r>
              <a:rPr lang="en-US" altLang="zh-CN" sz="2800" b="1" i="0">
                <a:solidFill>
                  <a:srgbClr val="C00000"/>
                </a:solidFill>
                <a:latin typeface="Times New Roman" panose="02020603050405020304" charset="0"/>
                <a:ea typeface="华文中宋" panose="02010600040101010101" charset="-122"/>
              </a:rPr>
              <a:t>a half-smoked </a:t>
            </a:r>
            <a:r>
              <a:rPr lang="en-US" altLang="zh-CN" sz="2800" b="1">
                <a:solidFill>
                  <a:srgbClr val="C00000"/>
                </a:solidFill>
                <a:latin typeface="Times New Roman" panose="02020603050405020304" charset="0"/>
                <a:ea typeface="华文中宋" panose="02010600040101010101" charset="-122"/>
              </a:rPr>
              <a:t>cigarette</a:t>
            </a:r>
            <a:r>
              <a:rPr lang="en-US" altLang="zh-CN" sz="2800" b="0" i="0">
                <a:solidFill>
                  <a:srgbClr val="0F1115"/>
                </a:solidFill>
                <a:latin typeface="Times New Roman" panose="02020603050405020304" charset="0"/>
                <a:ea typeface="华文中宋" panose="02010600040101010101" charset="-122"/>
              </a:rPr>
              <a:t> butt brought back a flood of memories about his late grandfather.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436880" y="3432810"/>
            <a:ext cx="804481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We call on all citizens to not </a:t>
            </a:r>
            <a:r>
              <a:rPr lang="en-US" altLang="zh-CN" sz="2800" b="1" i="0">
                <a:solidFill>
                  <a:srgbClr val="C00000"/>
                </a:solidFill>
                <a:latin typeface="Times New Roman" panose="02020603050405020304" charset="0"/>
                <a:ea typeface="华文中宋" panose="02010600040101010101" charset="-122"/>
              </a:rPr>
              <a:t>throw cigarette butts</a:t>
            </a:r>
            <a:r>
              <a:rPr lang="en-US" altLang="zh-CN" sz="2800" b="0" i="0">
                <a:latin typeface="Times New Roman" panose="02020603050405020304" charset="0"/>
                <a:ea typeface="华文中宋" panose="02010600040101010101" charset="-122"/>
              </a:rPr>
              <a:t> on the street and to support the “no-smoking” rule in public places.</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333375" y="998220"/>
            <a:ext cx="1152525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看到</a:t>
            </a:r>
            <a:r>
              <a:rPr lang="en-US" altLang="zh-CN" sz="2800" b="1">
                <a:solidFill>
                  <a:srgbClr val="C00000"/>
                </a:solidFill>
                <a:latin typeface="Times New Roman" panose="02020603050405020304" charset="0"/>
                <a:ea typeface="华文中宋" panose="02010600040101010101" charset="-122"/>
                <a:sym typeface="+mn-ea"/>
              </a:rPr>
              <a:t>半截烟头</a:t>
            </a:r>
            <a:r>
              <a:rPr lang="zh-CN" altLang="en-US" sz="2800">
                <a:solidFill>
                  <a:srgbClr val="0F1115"/>
                </a:solidFill>
                <a:latin typeface="Times New Roman" panose="02020603050405020304" charset="0"/>
                <a:ea typeface="华文中宋" panose="02010600040101010101" charset="-122"/>
                <a:sym typeface="+mn-ea"/>
              </a:rPr>
              <a:t>，让他涌起了关于已故祖父的回忆。</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5" name="文本框 4"/>
          <p:cNvSpPr txBox="1"/>
          <p:nvPr/>
        </p:nvSpPr>
        <p:spPr>
          <a:xfrm>
            <a:off x="333375" y="2479675"/>
            <a:ext cx="829056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我们呼吁所有市民不要在街头</a:t>
            </a:r>
            <a:r>
              <a:rPr lang="en-US" altLang="zh-CN" sz="2800" b="1">
                <a:solidFill>
                  <a:srgbClr val="C00000"/>
                </a:solidFill>
                <a:latin typeface="Times New Roman" panose="02020603050405020304" charset="0"/>
                <a:ea typeface="华文中宋" panose="02010600040101010101" charset="-122"/>
                <a:sym typeface="+mn-ea"/>
              </a:rPr>
              <a:t>乱扔烟蒂</a:t>
            </a:r>
            <a:r>
              <a:rPr lang="zh-CN" altLang="en-US" sz="2800">
                <a:latin typeface="Times New Roman" panose="02020603050405020304" charset="0"/>
                <a:ea typeface="华文中宋" panose="02010600040101010101" charset="-122"/>
                <a:sym typeface="+mn-ea"/>
              </a:rPr>
              <a:t>，并支持公共场所 “禁烟” 规定。</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8481695" y="2476500"/>
            <a:ext cx="3025775" cy="3299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11149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specialist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spe</a:t>
            </a:r>
            <a:r>
              <a:rPr lang="en-US" altLang="en-US" sz="2800">
                <a:latin typeface="Times New Roman" panose="02020603050405020304" charset="0"/>
                <a:ea typeface="华文中宋" panose="02010600040101010101" charset="-122"/>
                <a:cs typeface="Times New Roman" panose="02020603050405020304" charset="0"/>
              </a:rPr>
              <a:t>ʃə</a:t>
            </a:r>
            <a:r>
              <a:rPr lang="en-US" altLang="zh-CN" sz="2800">
                <a:latin typeface="Times New Roman" panose="02020603050405020304" charset="0"/>
                <a:ea typeface="华文中宋" panose="02010600040101010101" charset="-122"/>
                <a:cs typeface="Times New Roman" panose="02020603050405020304" charset="0"/>
              </a:rPr>
              <a:t>l</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st/	n.</a:t>
            </a:r>
            <a:r>
              <a:rPr lang="zh-CN" altLang="en-US" sz="2800">
                <a:latin typeface="Times New Roman" panose="02020603050405020304" charset="0"/>
                <a:ea typeface="华文中宋" panose="02010600040101010101" charset="-122"/>
                <a:cs typeface="Times New Roman" panose="02020603050405020304" charset="0"/>
              </a:rPr>
              <a:t>专科医生</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专家</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436880" y="1461770"/>
            <a:ext cx="11412855" cy="953135"/>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The environmental specialist </a:t>
            </a:r>
            <a:r>
              <a:rPr lang="en-US" altLang="zh-CN" sz="2800" b="0" i="0">
                <a:latin typeface="Times New Roman" panose="02020603050405020304" charset="0"/>
                <a:ea typeface="华文中宋" panose="02010600040101010101" charset="-122"/>
              </a:rPr>
              <a:t>knelt down to collect a sample of the water from the river, putting it into a small bottle to take back for testing.</a:t>
            </a:r>
            <a:endParaRPr lang="zh-CN" altLang="en-US" sz="2800" b="0" i="0">
              <a:latin typeface="Times New Roman" panose="02020603050405020304" charset="0"/>
              <a:ea typeface="华文中宋" panose="02010600040101010101" charset="-122"/>
            </a:endParaRPr>
          </a:p>
        </p:txBody>
      </p:sp>
      <p:sp>
        <p:nvSpPr>
          <p:cNvPr id="3" name="文本框 2"/>
          <p:cNvSpPr txBox="1"/>
          <p:nvPr/>
        </p:nvSpPr>
        <p:spPr>
          <a:xfrm>
            <a:off x="436880" y="3545205"/>
            <a:ext cx="6793865" cy="1814830"/>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school will invite</a:t>
            </a:r>
            <a:r>
              <a:rPr lang="en-US" altLang="zh-CN" sz="2800" b="1" i="0">
                <a:solidFill>
                  <a:srgbClr val="C00000"/>
                </a:solidFill>
                <a:latin typeface="Times New Roman" panose="02020603050405020304" charset="0"/>
                <a:ea typeface="华文中宋" panose="02010600040101010101" charset="-122"/>
              </a:rPr>
              <a:t> a language specialist</a:t>
            </a:r>
            <a:r>
              <a:rPr lang="en-US" altLang="zh-CN" sz="2800" b="0" i="0">
                <a:latin typeface="Times New Roman" panose="02020603050405020304" charset="0"/>
                <a:ea typeface="华文中宋" panose="02010600040101010101" charset="-122"/>
              </a:rPr>
              <a:t> to give a lecture on “how to improve English writing” next Thursday—all students are welcome to attend.</a:t>
            </a:r>
            <a:r>
              <a:rPr lang="zh-CN" altLang="en-US" sz="2800" b="0" i="0">
                <a:latin typeface="Times New Roman" panose="02020603050405020304" charset="0"/>
                <a:ea typeface="华文中宋" panose="02010600040101010101" charset="-122"/>
              </a:rPr>
              <a:t>。</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436880" y="762635"/>
            <a:ext cx="11280775" cy="89154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1. </a:t>
            </a:r>
            <a:r>
              <a:rPr lang="en-US" altLang="zh-CN" sz="2800" b="1">
                <a:solidFill>
                  <a:srgbClr val="C00000"/>
                </a:solidFill>
                <a:latin typeface="Times New Roman" panose="02020603050405020304" charset="0"/>
                <a:ea typeface="华文中宋" panose="02010600040101010101" charset="-122"/>
                <a:sym typeface="+mn-ea"/>
              </a:rPr>
              <a:t>专家</a:t>
            </a:r>
            <a:r>
              <a:rPr lang="zh-CN" altLang="en-US" sz="2800">
                <a:latin typeface="Times New Roman" panose="02020603050405020304" charset="0"/>
                <a:ea typeface="华文中宋" panose="02010600040101010101" charset="-122"/>
                <a:sym typeface="+mn-ea"/>
              </a:rPr>
              <a:t>跪下来采集河水样本，把它装进一个小瓶子里带回实验室检测。</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5" name="文本框 4"/>
          <p:cNvSpPr txBox="1"/>
          <p:nvPr/>
        </p:nvSpPr>
        <p:spPr>
          <a:xfrm>
            <a:off x="436880" y="2414905"/>
            <a:ext cx="7899400" cy="13220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学校将于下周四邀请</a:t>
            </a:r>
            <a:r>
              <a:rPr lang="en-US" altLang="zh-CN" sz="2800" b="1">
                <a:solidFill>
                  <a:srgbClr val="C00000"/>
                </a:solidFill>
                <a:latin typeface="Times New Roman" panose="02020603050405020304" charset="0"/>
                <a:ea typeface="华文中宋" panose="02010600040101010101" charset="-122"/>
                <a:sym typeface="+mn-ea"/>
              </a:rPr>
              <a:t>一位语言专家</a:t>
            </a:r>
            <a:r>
              <a:rPr lang="zh-CN" altLang="en-US" sz="2800">
                <a:latin typeface="Times New Roman" panose="02020603050405020304" charset="0"/>
                <a:ea typeface="华文中宋" panose="02010600040101010101" charset="-122"/>
                <a:sym typeface="+mn-ea"/>
              </a:rPr>
              <a:t>开展 “如何提高英语写作” 讲座，欢迎所有学生参加。</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8336280" y="2538095"/>
            <a:ext cx="2885440" cy="2948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782193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consultant	/k</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n</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s</a:t>
            </a:r>
            <a:r>
              <a:rPr lang="en-US" altLang="en-US" sz="2800">
                <a:latin typeface="Times New Roman" panose="02020603050405020304" charset="0"/>
                <a:ea typeface="华文中宋" panose="02010600040101010101" charset="-122"/>
                <a:cs typeface="Times New Roman" panose="02020603050405020304" charset="0"/>
              </a:rPr>
              <a:t>ʌ</a:t>
            </a:r>
            <a:r>
              <a:rPr lang="en-US" altLang="zh-CN" sz="2800">
                <a:latin typeface="Times New Roman" panose="02020603050405020304" charset="0"/>
                <a:ea typeface="华文中宋" panose="02010600040101010101" charset="-122"/>
                <a:cs typeface="Times New Roman" panose="02020603050405020304" charset="0"/>
              </a:rPr>
              <a:t>lt</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nt/	n.</a:t>
            </a:r>
            <a:r>
              <a:rPr lang="zh-CN" altLang="en-US" sz="2800">
                <a:latin typeface="Times New Roman" panose="02020603050405020304" charset="0"/>
                <a:ea typeface="华文中宋" panose="02010600040101010101" charset="-122"/>
                <a:cs typeface="Times New Roman" panose="02020603050405020304" charset="0"/>
              </a:rPr>
              <a:t>顾问</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高级顾问医师</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436880" y="1343025"/>
            <a:ext cx="11659235" cy="953135"/>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Career </a:t>
            </a:r>
            <a:r>
              <a:rPr lang="en-US" altLang="zh-CN" sz="2800" b="1">
                <a:solidFill>
                  <a:srgbClr val="C00000"/>
                </a:solidFill>
                <a:latin typeface="Times New Roman" panose="02020603050405020304" charset="0"/>
                <a:ea typeface="华文中宋" panose="02010600040101010101" charset="-122"/>
              </a:rPr>
              <a:t>consultants</a:t>
            </a:r>
            <a:r>
              <a:rPr lang="en-US" altLang="zh-CN" sz="2800" b="0" i="0">
                <a:solidFill>
                  <a:srgbClr val="0F1115"/>
                </a:solidFill>
                <a:latin typeface="Times New Roman" panose="02020603050405020304" charset="0"/>
                <a:ea typeface="华文中宋" panose="02010600040101010101" charset="-122"/>
              </a:rPr>
              <a:t> will be available throughout the week to advise students on their future paths. </a:t>
            </a:r>
            <a:endParaRPr lang="en-US" altLang="zh-CN"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436880" y="3248025"/>
            <a:ext cx="7682865" cy="1814830"/>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When </a:t>
            </a:r>
            <a:r>
              <a:rPr lang="en-US" altLang="zh-CN" sz="2800" b="1" i="0">
                <a:solidFill>
                  <a:srgbClr val="C00000"/>
                </a:solidFill>
                <a:latin typeface="Times New Roman" panose="02020603050405020304" charset="0"/>
                <a:ea typeface="华文中宋" panose="02010600040101010101" charset="-122"/>
              </a:rPr>
              <a:t>the career consultant </a:t>
            </a:r>
            <a:r>
              <a:rPr lang="en-US" altLang="zh-CN" sz="2800" b="0" i="0">
                <a:latin typeface="Times New Roman" panose="02020603050405020304" charset="0"/>
                <a:ea typeface="华文中宋" panose="02010600040101010101" charset="-122"/>
              </a:rPr>
              <a:t>said her interest in design matched a promising job, Lisa felt a surge of hope—she’d been confused about her future for months.</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269875" y="840740"/>
            <a:ext cx="1182687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en-US" altLang="zh-CN" sz="2800" b="1">
                <a:solidFill>
                  <a:srgbClr val="C00000"/>
                </a:solidFill>
                <a:latin typeface="Times New Roman" panose="02020603050405020304" charset="0"/>
                <a:ea typeface="华文中宋" panose="02010600040101010101" charset="-122"/>
                <a:sym typeface="+mn-ea"/>
              </a:rPr>
              <a:t>职业顾问</a:t>
            </a:r>
            <a:r>
              <a:rPr lang="zh-CN" altLang="en-US" sz="2800">
                <a:solidFill>
                  <a:srgbClr val="0F1115"/>
                </a:solidFill>
                <a:latin typeface="Times New Roman" panose="02020603050405020304" charset="0"/>
                <a:ea typeface="华文中宋" panose="02010600040101010101" charset="-122"/>
                <a:sym typeface="+mn-ea"/>
              </a:rPr>
              <a:t>本周将全程为学生提供未来道路的咨询。</a:t>
            </a:r>
            <a:r>
              <a:rPr lang="en-US" altLang="zh-CN" sz="2800">
                <a:solidFill>
                  <a:srgbClr val="0F1115"/>
                </a:solidFill>
                <a:latin typeface="Times New Roman" panose="02020603050405020304" charset="0"/>
                <a:ea typeface="华文中宋" panose="02010600040101010101" charset="-122"/>
                <a:sym typeface="+mn-ea"/>
              </a:rPr>
              <a:t> </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r>
              <a:rPr lang="en-US" altLang="zh-CN" sz="2800">
                <a:solidFill>
                  <a:srgbClr val="0F1115"/>
                </a:solidFill>
                <a:latin typeface="Times New Roman" panose="02020603050405020304" charset="0"/>
                <a:ea typeface="华文中宋" panose="02010600040101010101" charset="-122"/>
                <a:sym typeface="+mn-ea"/>
              </a:rPr>
              <a:t>  </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5" name="文本框 4"/>
          <p:cNvSpPr txBox="1"/>
          <p:nvPr/>
        </p:nvSpPr>
        <p:spPr>
          <a:xfrm>
            <a:off x="269875" y="2167890"/>
            <a:ext cx="1165860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当</a:t>
            </a:r>
            <a:r>
              <a:rPr lang="en-US" altLang="zh-CN" sz="2800" b="1">
                <a:solidFill>
                  <a:srgbClr val="C00000"/>
                </a:solidFill>
                <a:latin typeface="Times New Roman" panose="02020603050405020304" charset="0"/>
                <a:ea typeface="华文中宋" panose="02010600040101010101" charset="-122"/>
                <a:sym typeface="+mn-ea"/>
              </a:rPr>
              <a:t>职业顾问</a:t>
            </a:r>
            <a:r>
              <a:rPr lang="zh-CN" altLang="en-US" sz="2800">
                <a:latin typeface="Times New Roman" panose="02020603050405020304" charset="0"/>
                <a:ea typeface="华文中宋" panose="02010600040101010101" charset="-122"/>
                <a:sym typeface="+mn-ea"/>
              </a:rPr>
              <a:t>说她对设计的兴趣刚好匹配一份有前景的工作时，莉萨心中燃起一阵希望，这几个月她一直对未来感到迷茫。</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8119745" y="3248025"/>
            <a:ext cx="3406140" cy="2192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drug	/dr</a:t>
            </a:r>
            <a:r>
              <a:rPr lang="en-US" altLang="en-US" sz="2800">
                <a:latin typeface="Times New Roman" panose="02020603050405020304" charset="0"/>
                <a:ea typeface="华文中宋" panose="02010600040101010101" charset="-122"/>
                <a:cs typeface="Times New Roman" panose="02020603050405020304" charset="0"/>
              </a:rPr>
              <a:t>ʌ</a:t>
            </a:r>
            <a:r>
              <a:rPr lang="en-US" altLang="zh-CN" sz="2800">
                <a:latin typeface="Times New Roman" panose="02020603050405020304" charset="0"/>
                <a:ea typeface="华文中宋" panose="02010600040101010101" charset="-122"/>
                <a:cs typeface="Times New Roman" panose="02020603050405020304" charset="0"/>
              </a:rPr>
              <a:t>g/	n.</a:t>
            </a:r>
            <a:r>
              <a:rPr lang="zh-CN" altLang="en-US" sz="2800">
                <a:latin typeface="Times New Roman" panose="02020603050405020304" charset="0"/>
                <a:ea typeface="华文中宋" panose="02010600040101010101" charset="-122"/>
                <a:cs typeface="Times New Roman" panose="02020603050405020304" charset="0"/>
              </a:rPr>
              <a:t>毒品</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药物</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132080" y="1255395"/>
            <a:ext cx="12060555"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doctor wrote down </a:t>
            </a:r>
            <a:r>
              <a:rPr lang="en-US" altLang="zh-CN" sz="2800" b="1" i="0">
                <a:solidFill>
                  <a:srgbClr val="C00000"/>
                </a:solidFill>
                <a:latin typeface="Times New Roman" panose="02020603050405020304" charset="0"/>
                <a:ea typeface="华文中宋" panose="02010600040101010101" charset="-122"/>
              </a:rPr>
              <a:t>the dosage of the drug</a:t>
            </a:r>
            <a:r>
              <a:rPr lang="en-US" altLang="zh-CN" sz="2800" b="0" i="0">
                <a:latin typeface="Times New Roman" panose="02020603050405020304" charset="0"/>
                <a:ea typeface="华文中宋" panose="02010600040101010101" charset="-122"/>
              </a:rPr>
              <a:t> on a piece of paper, telling Tom to give it to his mother three times a day after meals.</a:t>
            </a:r>
            <a:endParaRPr lang="zh-CN" altLang="en-US" sz="2800" b="0" i="0">
              <a:latin typeface="Times New Roman" panose="02020603050405020304" charset="0"/>
              <a:ea typeface="华文中宋" panose="02010600040101010101" charset="-122"/>
            </a:endParaRPr>
          </a:p>
        </p:txBody>
      </p:sp>
      <p:sp>
        <p:nvSpPr>
          <p:cNvPr id="3" name="文本框 2"/>
          <p:cNvSpPr txBox="1"/>
          <p:nvPr/>
        </p:nvSpPr>
        <p:spPr>
          <a:xfrm>
            <a:off x="132080" y="2730500"/>
            <a:ext cx="11922760"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Students are not allowed to bring any </a:t>
            </a:r>
            <a:r>
              <a:rPr lang="en-US" altLang="zh-CN" sz="2800" b="1" i="0">
                <a:solidFill>
                  <a:srgbClr val="C00000"/>
                </a:solidFill>
                <a:latin typeface="Times New Roman" panose="02020603050405020304" charset="0"/>
                <a:ea typeface="华文中宋" panose="02010600040101010101" charset="-122"/>
              </a:rPr>
              <a:t>prescription drugs</a:t>
            </a:r>
            <a:r>
              <a:rPr lang="en-US" altLang="zh-CN" sz="2800" b="0" i="0">
                <a:latin typeface="Times New Roman" panose="02020603050405020304" charset="0"/>
                <a:ea typeface="华文中宋" panose="02010600040101010101" charset="-122"/>
              </a:rPr>
              <a:t> to school without a doctor’s note and the school nurse’s approval.</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132080" y="4205605"/>
            <a:ext cx="7922260" cy="521970"/>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 Say no to </a:t>
            </a:r>
            <a:r>
              <a:rPr lang="en-US" altLang="zh-CN" sz="2800" b="1">
                <a:solidFill>
                  <a:srgbClr val="C00000"/>
                </a:solidFill>
                <a:latin typeface="Times New Roman" panose="02020603050405020304" charset="0"/>
                <a:ea typeface="华文中宋" panose="02010600040101010101" charset="-122"/>
              </a:rPr>
              <a:t>drugs</a:t>
            </a:r>
            <a:r>
              <a:rPr lang="en-US" altLang="zh-CN" sz="2800" b="0" i="0">
                <a:solidFill>
                  <a:srgbClr val="0F1115"/>
                </a:solidFill>
                <a:latin typeface="Times New Roman" panose="02020603050405020304" charset="0"/>
                <a:ea typeface="华文中宋" panose="02010600040101010101" charset="-122"/>
              </a:rPr>
              <a:t> and yes to a healthy, fulfilling life. </a:t>
            </a:r>
            <a:endParaRPr lang="en-US" altLang="zh-CN" sz="2800" b="0" i="0">
              <a:solidFill>
                <a:srgbClr val="0F1115"/>
              </a:solidFill>
              <a:latin typeface="Times New Roman" panose="02020603050405020304" charset="0"/>
              <a:ea typeface="华文中宋" panose="02010600040101010101" charset="-122"/>
            </a:endParaRPr>
          </a:p>
        </p:txBody>
      </p:sp>
      <p:sp>
        <p:nvSpPr>
          <p:cNvPr id="5" name="文本框 4"/>
          <p:cNvSpPr txBox="1"/>
          <p:nvPr/>
        </p:nvSpPr>
        <p:spPr>
          <a:xfrm>
            <a:off x="132080" y="733425"/>
            <a:ext cx="12059920" cy="52197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医生在纸上写下</a:t>
            </a:r>
            <a:r>
              <a:rPr lang="en-US" altLang="zh-CN" sz="2800" b="1">
                <a:solidFill>
                  <a:srgbClr val="C00000"/>
                </a:solidFill>
                <a:latin typeface="Times New Roman" panose="02020603050405020304" charset="0"/>
                <a:ea typeface="华文中宋" panose="02010600040101010101" charset="-122"/>
                <a:sym typeface="+mn-ea"/>
              </a:rPr>
              <a:t>药品的服用剂量</a:t>
            </a:r>
            <a:r>
              <a:rPr lang="zh-CN" altLang="en-US" sz="2800">
                <a:latin typeface="Times New Roman" panose="02020603050405020304" charset="0"/>
                <a:ea typeface="华文中宋" panose="02010600040101010101" charset="-122"/>
                <a:sym typeface="+mn-ea"/>
              </a:rPr>
              <a:t>，告诉汤姆每天饭后给妈妈吃三次。</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6" name="文本框 5"/>
          <p:cNvSpPr txBox="1"/>
          <p:nvPr/>
        </p:nvSpPr>
        <p:spPr>
          <a:xfrm>
            <a:off x="132080" y="2208530"/>
            <a:ext cx="11779250" cy="52197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学生若无医生证明和校医批准，不得将</a:t>
            </a:r>
            <a:r>
              <a:rPr lang="en-US" altLang="zh-CN" sz="2800" b="1">
                <a:solidFill>
                  <a:srgbClr val="C00000"/>
                </a:solidFill>
                <a:latin typeface="Times New Roman" panose="02020603050405020304" charset="0"/>
                <a:ea typeface="华文中宋" panose="02010600040101010101" charset="-122"/>
                <a:sym typeface="+mn-ea"/>
              </a:rPr>
              <a:t>处方药</a:t>
            </a:r>
            <a:r>
              <a:rPr lang="zh-CN" altLang="en-US" sz="2800">
                <a:latin typeface="Times New Roman" panose="02020603050405020304" charset="0"/>
                <a:ea typeface="华文中宋" panose="02010600040101010101" charset="-122"/>
                <a:sym typeface="+mn-ea"/>
              </a:rPr>
              <a:t>带入学校。</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8" name="文本框 7"/>
          <p:cNvSpPr txBox="1"/>
          <p:nvPr/>
        </p:nvSpPr>
        <p:spPr>
          <a:xfrm>
            <a:off x="132080" y="3683635"/>
            <a:ext cx="849185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en-US" altLang="zh-CN" sz="2800" b="1">
                <a:solidFill>
                  <a:srgbClr val="C00000"/>
                </a:solidFill>
                <a:latin typeface="Times New Roman" panose="02020603050405020304" charset="0"/>
                <a:ea typeface="华文中宋" panose="02010600040101010101" charset="-122"/>
                <a:sym typeface="+mn-ea"/>
              </a:rPr>
              <a:t>对毒品说不</a:t>
            </a:r>
            <a:r>
              <a:rPr lang="zh-CN" altLang="en-US" sz="2800">
                <a:solidFill>
                  <a:srgbClr val="0F1115"/>
                </a:solidFill>
                <a:latin typeface="Times New Roman" panose="02020603050405020304" charset="0"/>
                <a:ea typeface="华文中宋" panose="02010600040101010101" charset="-122"/>
                <a:sym typeface="+mn-ea"/>
              </a:rPr>
              <a:t>，对健康充实的生活说是。</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7922260" y="3275330"/>
            <a:ext cx="2571115" cy="3521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skip	/sk</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p/	v.</a:t>
            </a:r>
            <a:r>
              <a:rPr lang="zh-CN" altLang="en-US" sz="2800">
                <a:latin typeface="Times New Roman" panose="02020603050405020304" charset="0"/>
                <a:ea typeface="华文中宋" panose="02010600040101010101" charset="-122"/>
                <a:cs typeface="Times New Roman" panose="02020603050405020304" charset="0"/>
              </a:rPr>
              <a:t>跳过</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不参加</a:t>
            </a:r>
            <a:r>
              <a:rPr lang="en-US" altLang="zh-CN" sz="2800">
                <a:latin typeface="Times New Roman" panose="02020603050405020304" charset="0"/>
                <a:ea typeface="华文中宋" panose="02010600040101010101" charset="-122"/>
                <a:cs typeface="Times New Roman" panose="02020603050405020304" charset="0"/>
              </a:rPr>
              <a:t> vi.</a:t>
            </a:r>
            <a:r>
              <a:rPr lang="zh-CN" altLang="en-US" sz="2800">
                <a:latin typeface="Times New Roman" panose="02020603050405020304" charset="0"/>
                <a:ea typeface="华文中宋" panose="02010600040101010101" charset="-122"/>
                <a:cs typeface="Times New Roman" panose="02020603050405020304" charset="0"/>
              </a:rPr>
              <a:t>跳绳</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376555" y="1255395"/>
            <a:ext cx="10398125"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The happy child </a:t>
            </a:r>
            <a:r>
              <a:rPr lang="en-US" altLang="zh-CN" sz="2800" b="1">
                <a:solidFill>
                  <a:srgbClr val="C00000"/>
                </a:solidFill>
                <a:latin typeface="Times New Roman" panose="02020603050405020304" charset="0"/>
                <a:ea typeface="华文中宋" panose="02010600040101010101" charset="-122"/>
              </a:rPr>
              <a:t>skipped</a:t>
            </a:r>
            <a:r>
              <a:rPr lang="en-US" altLang="zh-CN" sz="2800" b="1" i="0">
                <a:solidFill>
                  <a:srgbClr val="C00000"/>
                </a:solidFill>
                <a:latin typeface="Times New Roman" panose="02020603050405020304" charset="0"/>
                <a:ea typeface="华文中宋" panose="02010600040101010101" charset="-122"/>
              </a:rPr>
              <a:t> along the path</a:t>
            </a:r>
            <a:r>
              <a:rPr lang="en-US" altLang="zh-CN" sz="2800" b="0" i="0">
                <a:solidFill>
                  <a:srgbClr val="0F1115"/>
                </a:solidFill>
                <a:latin typeface="Times New Roman" panose="02020603050405020304" charset="0"/>
                <a:ea typeface="华文中宋" panose="02010600040101010101" charset="-122"/>
              </a:rPr>
              <a:t>, swinging her little backpack.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335280" y="2625725"/>
            <a:ext cx="11382375"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When Tom thought about </a:t>
            </a:r>
            <a:r>
              <a:rPr lang="en-US" altLang="zh-CN" sz="2800" b="1" i="0">
                <a:solidFill>
                  <a:srgbClr val="C00000"/>
                </a:solidFill>
                <a:latin typeface="Times New Roman" panose="02020603050405020304" charset="0"/>
                <a:ea typeface="华文中宋" panose="02010600040101010101" charset="-122"/>
              </a:rPr>
              <a:t>skipping math class</a:t>
            </a:r>
            <a:r>
              <a:rPr lang="en-US" altLang="zh-CN" sz="2800" b="0" i="0">
                <a:latin typeface="Times New Roman" panose="02020603050405020304" charset="0"/>
                <a:ea typeface="华文中宋" panose="02010600040101010101" charset="-122"/>
              </a:rPr>
              <a:t> to play basketball, he felt guilty—he knew his parents would be disappointed if they found out.</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436880" y="4518025"/>
            <a:ext cx="5888990"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A new study shows that students who </a:t>
            </a:r>
            <a:r>
              <a:rPr lang="en-US" altLang="zh-CN" sz="2800" b="1" i="0">
                <a:solidFill>
                  <a:srgbClr val="C00000"/>
                </a:solidFill>
                <a:latin typeface="Times New Roman" panose="02020603050405020304" charset="0"/>
                <a:ea typeface="华文中宋" panose="02010600040101010101" charset="-122"/>
              </a:rPr>
              <a:t>skip breakfast </a:t>
            </a:r>
            <a:r>
              <a:rPr lang="en-US" altLang="zh-CN" sz="2800" b="0" i="0">
                <a:latin typeface="Times New Roman" panose="02020603050405020304" charset="0"/>
                <a:ea typeface="华文中宋" panose="02010600040101010101" charset="-122"/>
              </a:rPr>
              <a:t>are more likely to feel tired in class and have lower test scores.</a:t>
            </a:r>
            <a:endParaRPr lang="zh-CN" altLang="en-US" sz="2800" b="0" i="0">
              <a:latin typeface="Times New Roman" panose="02020603050405020304" charset="0"/>
              <a:ea typeface="华文中宋" panose="02010600040101010101" charset="-122"/>
            </a:endParaRPr>
          </a:p>
        </p:txBody>
      </p:sp>
      <p:sp>
        <p:nvSpPr>
          <p:cNvPr id="5" name="文本框 4"/>
          <p:cNvSpPr txBox="1"/>
          <p:nvPr/>
        </p:nvSpPr>
        <p:spPr>
          <a:xfrm>
            <a:off x="436880" y="733425"/>
            <a:ext cx="1138237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那个快乐的孩子</a:t>
            </a:r>
            <a:r>
              <a:rPr lang="en-US" altLang="zh-CN" sz="2800" b="1">
                <a:solidFill>
                  <a:srgbClr val="C00000"/>
                </a:solidFill>
                <a:latin typeface="Times New Roman" panose="02020603050405020304" charset="0"/>
                <a:ea typeface="华文中宋" panose="02010600040101010101" charset="-122"/>
                <a:sym typeface="+mn-ea"/>
              </a:rPr>
              <a:t>沿着小路蹦蹦跳跳</a:t>
            </a:r>
            <a:r>
              <a:rPr lang="zh-CN" altLang="en-US" sz="2800">
                <a:solidFill>
                  <a:srgbClr val="0F1115"/>
                </a:solidFill>
                <a:latin typeface="Times New Roman" panose="02020603050405020304" charset="0"/>
                <a:ea typeface="华文中宋" panose="02010600040101010101" charset="-122"/>
                <a:sym typeface="+mn-ea"/>
              </a:rPr>
              <a:t>，甩着她的小背包。</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nvSpPr>
        <p:spPr>
          <a:xfrm>
            <a:off x="376555" y="1672590"/>
            <a:ext cx="1157287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当汤姆想</a:t>
            </a:r>
            <a:r>
              <a:rPr lang="en-US" altLang="zh-CN" sz="2800" b="1">
                <a:solidFill>
                  <a:srgbClr val="C00000"/>
                </a:solidFill>
                <a:latin typeface="Times New Roman" panose="02020603050405020304" charset="0"/>
                <a:ea typeface="华文中宋" panose="02010600040101010101" charset="-122"/>
                <a:sym typeface="+mn-ea"/>
              </a:rPr>
              <a:t>逃课</a:t>
            </a:r>
            <a:r>
              <a:rPr lang="zh-CN" altLang="en-US" sz="2800">
                <a:latin typeface="Times New Roman" panose="02020603050405020304" charset="0"/>
                <a:ea typeface="华文中宋" panose="02010600040101010101" charset="-122"/>
                <a:sym typeface="+mn-ea"/>
              </a:rPr>
              <a:t>去打篮球时，心里充满愧疚，他知道如果父母发现，一定会很失望。</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8" name="文本框 7"/>
          <p:cNvSpPr txBox="1"/>
          <p:nvPr/>
        </p:nvSpPr>
        <p:spPr>
          <a:xfrm>
            <a:off x="376555" y="3564890"/>
            <a:ext cx="1157351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一项新研究显示，</a:t>
            </a:r>
            <a:r>
              <a:rPr lang="en-US" altLang="zh-CN" sz="2800" b="1">
                <a:solidFill>
                  <a:srgbClr val="C00000"/>
                </a:solidFill>
                <a:latin typeface="Times New Roman" panose="02020603050405020304" charset="0"/>
                <a:ea typeface="华文中宋" panose="02010600040101010101" charset="-122"/>
                <a:sym typeface="+mn-ea"/>
              </a:rPr>
              <a:t>不吃早餐</a:t>
            </a:r>
            <a:r>
              <a:rPr lang="zh-CN" altLang="en-US" sz="2800">
                <a:latin typeface="Times New Roman" panose="02020603050405020304" charset="0"/>
                <a:ea typeface="华文中宋" panose="02010600040101010101" charset="-122"/>
                <a:sym typeface="+mn-ea"/>
              </a:rPr>
              <a:t>的学生更容易在课堂上感到疲倦，考试分数也更低。</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6718935" y="4076700"/>
            <a:ext cx="2159000" cy="2552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dizzy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d</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zi/	a.</a:t>
            </a:r>
            <a:r>
              <a:rPr lang="zh-CN" altLang="en-US" sz="2800">
                <a:latin typeface="Times New Roman" panose="02020603050405020304" charset="0"/>
                <a:ea typeface="华文中宋" panose="02010600040101010101" charset="-122"/>
                <a:cs typeface="Times New Roman" panose="02020603050405020304" charset="0"/>
              </a:rPr>
              <a:t>头晕目眩的</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custDataLst>
              <p:tags r:id="rId2"/>
            </p:custDataLst>
          </p:nvPr>
        </p:nvSpPr>
        <p:spPr>
          <a:xfrm>
            <a:off x="93980" y="1517015"/>
            <a:ext cx="11986260"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old man held onto the wall with one hand, closing his eyes tightly because he </a:t>
            </a:r>
            <a:r>
              <a:rPr lang="en-US" altLang="zh-CN" sz="2800" b="1" i="0">
                <a:solidFill>
                  <a:srgbClr val="C00000"/>
                </a:solidFill>
                <a:latin typeface="Times New Roman" panose="02020603050405020304" charset="0"/>
                <a:ea typeface="华文中宋" panose="02010600040101010101" charset="-122"/>
              </a:rPr>
              <a:t>felt dizzy</a:t>
            </a:r>
            <a:r>
              <a:rPr lang="en-US" altLang="zh-CN" sz="2800" b="0" i="0">
                <a:latin typeface="Times New Roman" panose="02020603050405020304" charset="0"/>
                <a:ea typeface="华文中宋" panose="02010600040101010101" charset="-122"/>
              </a:rPr>
              <a:t>, and his legs shook a little.</a:t>
            </a:r>
            <a:endParaRPr lang="zh-CN" altLang="en-US" sz="2800" b="0" i="0">
              <a:latin typeface="Times New Roman" panose="02020603050405020304" charset="0"/>
              <a:ea typeface="华文中宋" panose="02010600040101010101" charset="-122"/>
            </a:endParaRPr>
          </a:p>
        </p:txBody>
      </p:sp>
      <p:sp>
        <p:nvSpPr>
          <p:cNvPr id="4" name="文本框 3"/>
          <p:cNvSpPr txBox="1"/>
          <p:nvPr>
            <p:custDataLst>
              <p:tags r:id="rId3"/>
            </p:custDataLst>
          </p:nvPr>
        </p:nvSpPr>
        <p:spPr>
          <a:xfrm>
            <a:off x="205740" y="995045"/>
            <a:ext cx="11874500" cy="52197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老人一只手扶住墙，因为</a:t>
            </a:r>
            <a:r>
              <a:rPr lang="en-US" altLang="zh-CN" sz="2800" b="1">
                <a:solidFill>
                  <a:srgbClr val="C00000"/>
                </a:solidFill>
                <a:latin typeface="Times New Roman" panose="02020603050405020304" charset="0"/>
                <a:ea typeface="华文中宋" panose="02010600040101010101" charset="-122"/>
                <a:sym typeface="+mn-ea"/>
              </a:rPr>
              <a:t>头晕</a:t>
            </a:r>
            <a:r>
              <a:rPr lang="zh-CN" altLang="en-US" sz="2800">
                <a:latin typeface="Times New Roman" panose="02020603050405020304" charset="0"/>
                <a:ea typeface="华文中宋" panose="02010600040101010101" charset="-122"/>
                <a:sym typeface="+mn-ea"/>
              </a:rPr>
              <a:t>紧紧闭着眼睛，腿还微微发抖。</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5" name="文本框 4"/>
          <p:cNvSpPr txBox="1"/>
          <p:nvPr>
            <p:custDataLst>
              <p:tags r:id="rId4"/>
            </p:custDataLst>
          </p:nvPr>
        </p:nvSpPr>
        <p:spPr>
          <a:xfrm>
            <a:off x="205740" y="2470150"/>
            <a:ext cx="11096625" cy="521970"/>
          </a:xfrm>
          <a:prstGeom prst="rect">
            <a:avLst/>
          </a:prstGeom>
          <a:noFill/>
        </p:spPr>
        <p:txBody>
          <a:bodyPr wrap="square" rtlCol="0" anchor="t">
            <a:spAutoFit/>
          </a:bodyPr>
          <a:p>
            <a:pPr algn="l"/>
            <a:r>
              <a:rPr lang="en-US" altLang="zh-CN" sz="2800">
                <a:solidFill>
                  <a:srgbClr val="0F1115"/>
                </a:solidFill>
                <a:latin typeface="Times New Roman" panose="02020603050405020304" charset="0"/>
                <a:ea typeface="华文中宋" panose="02010600040101010101" charset="-122"/>
                <a:sym typeface="+mn-ea"/>
              </a:rPr>
              <a:t>2. </a:t>
            </a:r>
            <a:r>
              <a:rPr lang="en-US" altLang="zh-CN" sz="2800" b="1">
                <a:solidFill>
                  <a:srgbClr val="C00000"/>
                </a:solidFill>
                <a:latin typeface="Times New Roman" panose="02020603050405020304" charset="0"/>
                <a:ea typeface="华文中宋" panose="02010600040101010101" charset="-122"/>
                <a:sym typeface="+mn-ea"/>
              </a:rPr>
              <a:t>令人眩晕的悬崖高度</a:t>
            </a:r>
            <a:r>
              <a:rPr lang="zh-CN" altLang="en-US" sz="2800">
                <a:solidFill>
                  <a:srgbClr val="0F1115"/>
                </a:solidFill>
                <a:latin typeface="Times New Roman" panose="02020603050405020304" charset="0"/>
                <a:ea typeface="华文中宋" panose="02010600040101010101" charset="-122"/>
                <a:sym typeface="+mn-ea"/>
              </a:rPr>
              <a:t>让他手心出汗，心跳加速。</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custDataLst>
              <p:tags r:id="rId5"/>
            </p:custDataLst>
          </p:nvPr>
        </p:nvSpPr>
        <p:spPr>
          <a:xfrm>
            <a:off x="205740" y="2992120"/>
            <a:ext cx="9607550" cy="953135"/>
          </a:xfrm>
          <a:prstGeom prst="rect">
            <a:avLst/>
          </a:prstGeom>
          <a:noFill/>
        </p:spPr>
        <p:txBody>
          <a:bodyPr wrap="square" rtlCol="0" anchor="t">
            <a:spAutoFit/>
          </a:bodyPr>
          <a:p>
            <a:r>
              <a:rPr lang="en-US" altLang="zh-CN" sz="2800" b="1">
                <a:solidFill>
                  <a:srgbClr val="C00000"/>
                </a:solidFill>
                <a:latin typeface="Times New Roman" panose="02020603050405020304" charset="0"/>
                <a:ea typeface="华文中宋" panose="02010600040101010101" charset="-122"/>
                <a:sym typeface="+mn-ea"/>
              </a:rPr>
              <a:t>The dizzying height of the cliff</a:t>
            </a:r>
            <a:r>
              <a:rPr lang="en-US" altLang="zh-CN" sz="2800">
                <a:solidFill>
                  <a:srgbClr val="0F1115"/>
                </a:solidFill>
                <a:latin typeface="Times New Roman" panose="02020603050405020304" charset="0"/>
                <a:ea typeface="华文中宋" panose="02010600040101010101" charset="-122"/>
                <a:sym typeface="+mn-ea"/>
              </a:rPr>
              <a:t> made his palms sweat and his heart race.</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custDataLst>
              <p:tags r:id="rId6"/>
            </p:custDataLst>
          </p:nvPr>
        </p:nvSpPr>
        <p:spPr>
          <a:xfrm>
            <a:off x="93980" y="3810000"/>
            <a:ext cx="8656320" cy="953135"/>
          </a:xfrm>
          <a:prstGeom prst="rect">
            <a:avLst/>
          </a:prstGeom>
          <a:noFill/>
        </p:spPr>
        <p:txBody>
          <a:bodyPr wrap="square" rtlCol="0" anchor="t">
            <a:spAutoFit/>
          </a:bodyPr>
          <a:p>
            <a:pPr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如果您在乘坐过程中</a:t>
            </a:r>
            <a:r>
              <a:rPr lang="en-US" altLang="zh-CN" sz="2800" b="1">
                <a:solidFill>
                  <a:srgbClr val="C00000"/>
                </a:solidFill>
                <a:latin typeface="Times New Roman" panose="02020603050405020304" charset="0"/>
                <a:ea typeface="华文中宋" panose="02010600040101010101" charset="-122"/>
                <a:sym typeface="+mn-ea"/>
              </a:rPr>
              <a:t>感到头晕或恶心</a:t>
            </a:r>
            <a:r>
              <a:rPr lang="zh-CN" altLang="en-US" sz="2800">
                <a:solidFill>
                  <a:srgbClr val="0F1115"/>
                </a:solidFill>
                <a:latin typeface="Times New Roman" panose="02020603050405020304" charset="0"/>
                <a:ea typeface="华文中宋" panose="02010600040101010101" charset="-122"/>
                <a:sym typeface="+mn-ea"/>
              </a:rPr>
              <a:t>，请立即通知工作人员。</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9" name="文本框 8"/>
          <p:cNvSpPr txBox="1"/>
          <p:nvPr>
            <p:custDataLst>
              <p:tags r:id="rId7"/>
            </p:custDataLst>
          </p:nvPr>
        </p:nvSpPr>
        <p:spPr>
          <a:xfrm>
            <a:off x="135255" y="4808220"/>
            <a:ext cx="11167110" cy="953135"/>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If you </a:t>
            </a:r>
            <a:r>
              <a:rPr lang="en-US" altLang="zh-CN" sz="2800" b="1">
                <a:solidFill>
                  <a:srgbClr val="C00000"/>
                </a:solidFill>
                <a:latin typeface="Times New Roman" panose="02020603050405020304" charset="0"/>
                <a:ea typeface="华文中宋" panose="02010600040101010101" charset="-122"/>
                <a:sym typeface="+mn-ea"/>
              </a:rPr>
              <a:t>feel dizzy or nauseous</a:t>
            </a:r>
            <a:r>
              <a:rPr lang="en-US" altLang="zh-CN" sz="2800">
                <a:solidFill>
                  <a:srgbClr val="0F1115"/>
                </a:solidFill>
                <a:latin typeface="Times New Roman" panose="02020603050405020304" charset="0"/>
                <a:ea typeface="华文中宋" panose="02010600040101010101" charset="-122"/>
                <a:sym typeface="+mn-ea"/>
              </a:rPr>
              <a:t> during the ride, please inform the staff immediately.</a:t>
            </a:r>
            <a:endParaRPr lang="en-US" altLang="zh-CN" sz="2800">
              <a:solidFill>
                <a:srgbClr val="0F1115"/>
              </a:solidFill>
              <a:latin typeface="Times New Roman" panose="02020603050405020304" charset="0"/>
              <a:ea typeface="华文中宋" panose="02010600040101010101" charset="-122"/>
              <a:sym typeface="+mn-ea"/>
            </a:endParaRPr>
          </a:p>
        </p:txBody>
      </p:sp>
      <p:pic>
        <p:nvPicPr>
          <p:cNvPr id="3" name="图片 2"/>
          <p:cNvPicPr>
            <a:picLocks noChangeAspect="1"/>
          </p:cNvPicPr>
          <p:nvPr>
            <p:custDataLst>
              <p:tags r:id="rId8"/>
            </p:custDataLst>
          </p:nvPr>
        </p:nvPicPr>
        <p:blipFill>
          <a:blip r:embed="rId9"/>
          <a:stretch>
            <a:fillRect/>
          </a:stretch>
        </p:blipFill>
        <p:spPr>
          <a:xfrm>
            <a:off x="9813290" y="2311400"/>
            <a:ext cx="2076450" cy="2647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to="" calcmode="lin" valueType="num">
                                      <p:cBhvr>
                                        <p:cTn id="17"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9" grpId="0"/>
      <p:bldP spid="9"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flu	/flu:/	n.</a:t>
            </a:r>
            <a:r>
              <a:rPr lang="zh-CN" altLang="en-US" sz="2800">
                <a:latin typeface="Times New Roman" panose="02020603050405020304" charset="0"/>
                <a:ea typeface="华文中宋" panose="02010600040101010101" charset="-122"/>
                <a:cs typeface="Times New Roman" panose="02020603050405020304" charset="0"/>
              </a:rPr>
              <a:t>流感</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3" name="文本框 2"/>
          <p:cNvSpPr txBox="1"/>
          <p:nvPr/>
        </p:nvSpPr>
        <p:spPr>
          <a:xfrm>
            <a:off x="436880" y="2582545"/>
            <a:ext cx="11281410"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I won't be able to attend the meeting as I've come down with </a:t>
            </a:r>
            <a:r>
              <a:rPr lang="en-US" altLang="zh-CN" sz="2800" b="1" i="0">
                <a:solidFill>
                  <a:srgbClr val="C00000"/>
                </a:solidFill>
                <a:latin typeface="Times New Roman" panose="02020603050405020304" charset="0"/>
                <a:ea typeface="华文中宋" panose="02010600040101010101" charset="-122"/>
              </a:rPr>
              <a:t>a bad case of the </a:t>
            </a:r>
            <a:r>
              <a:rPr lang="en-US" altLang="zh-CN" sz="2800" b="1">
                <a:solidFill>
                  <a:srgbClr val="C00000"/>
                </a:solidFill>
                <a:latin typeface="Times New Roman" panose="02020603050405020304" charset="0"/>
                <a:ea typeface="华文中宋" panose="02010600040101010101" charset="-122"/>
              </a:rPr>
              <a:t>flu</a:t>
            </a:r>
            <a:r>
              <a:rPr lang="en-US" altLang="zh-CN" sz="2800" b="0" i="0">
                <a:solidFill>
                  <a:srgbClr val="0F1115"/>
                </a:solidFill>
                <a:latin typeface="Times New Roman" panose="02020603050405020304" charset="0"/>
                <a:ea typeface="华文中宋" panose="02010600040101010101" charset="-122"/>
              </a:rPr>
              <a:t>. </a:t>
            </a:r>
            <a:endParaRPr lang="zh-CN" altLang="en-US" sz="2800" b="0" i="0">
              <a:solidFill>
                <a:srgbClr val="0F1115"/>
              </a:solidFill>
              <a:latin typeface="Times New Roman" panose="02020603050405020304" charset="0"/>
              <a:ea typeface="华文中宋" panose="02010600040101010101" charset="-122"/>
            </a:endParaRPr>
          </a:p>
        </p:txBody>
      </p:sp>
      <p:sp>
        <p:nvSpPr>
          <p:cNvPr id="4" name="文本框 3"/>
          <p:cNvSpPr txBox="1"/>
          <p:nvPr/>
        </p:nvSpPr>
        <p:spPr>
          <a:xfrm>
            <a:off x="333375" y="4068445"/>
            <a:ext cx="5762625" cy="1814830"/>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Due to the recent flu outbreak</a:t>
            </a:r>
            <a:r>
              <a:rPr lang="en-US" altLang="zh-CN" sz="2800" b="0" i="0">
                <a:latin typeface="Times New Roman" panose="02020603050405020304" charset="0"/>
                <a:ea typeface="华文中宋" panose="02010600040101010101" charset="-122"/>
              </a:rPr>
              <a:t>, the school will disinfect classrooms every day—students are advised to wear masks and wash hands frequently.</a:t>
            </a:r>
            <a:endParaRPr lang="zh-CN" altLang="en-US" sz="2800" b="0" i="0">
              <a:latin typeface="Times New Roman" panose="02020603050405020304" charset="0"/>
              <a:ea typeface="华文中宋" panose="02010600040101010101" charset="-122"/>
            </a:endParaRPr>
          </a:p>
        </p:txBody>
      </p:sp>
      <p:sp>
        <p:nvSpPr>
          <p:cNvPr id="5" name="文本框 4"/>
          <p:cNvSpPr txBox="1"/>
          <p:nvPr/>
        </p:nvSpPr>
        <p:spPr>
          <a:xfrm>
            <a:off x="333375" y="1005840"/>
            <a:ext cx="1104900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他打电话请病假，声音因</a:t>
            </a:r>
            <a:r>
              <a:rPr lang="en-US" altLang="zh-CN" sz="2800" b="1">
                <a:solidFill>
                  <a:srgbClr val="C00000"/>
                </a:solidFill>
                <a:latin typeface="Times New Roman" panose="02020603050405020304" charset="0"/>
                <a:ea typeface="华文中宋" panose="02010600040101010101" charset="-122"/>
                <a:sym typeface="+mn-ea"/>
              </a:rPr>
              <a:t>流感</a:t>
            </a:r>
            <a:r>
              <a:rPr lang="zh-CN" altLang="en-US" sz="2800">
                <a:solidFill>
                  <a:srgbClr val="0F1115"/>
                </a:solidFill>
                <a:latin typeface="Times New Roman" panose="02020603050405020304" charset="0"/>
                <a:ea typeface="华文中宋" panose="02010600040101010101" charset="-122"/>
                <a:sym typeface="+mn-ea"/>
              </a:rPr>
              <a:t>而嘶哑。</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nvSpPr>
        <p:spPr>
          <a:xfrm>
            <a:off x="436880" y="1527810"/>
            <a:ext cx="9953625" cy="521970"/>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 He called in sick, his voice hoarse from</a:t>
            </a:r>
            <a:r>
              <a:rPr lang="en-US" altLang="zh-CN" sz="2800" b="1">
                <a:solidFill>
                  <a:srgbClr val="C00000"/>
                </a:solidFill>
                <a:latin typeface="Times New Roman" panose="02020603050405020304" charset="0"/>
                <a:ea typeface="华文中宋" panose="02010600040101010101" charset="-122"/>
                <a:sym typeface="+mn-ea"/>
              </a:rPr>
              <a:t> the flu</a:t>
            </a:r>
            <a:r>
              <a:rPr lang="en-US" altLang="zh-CN" sz="2800">
                <a:solidFill>
                  <a:srgbClr val="0F1115"/>
                </a:solidFill>
                <a:latin typeface="Times New Roman" panose="02020603050405020304" charset="0"/>
                <a:ea typeface="华文中宋" panose="02010600040101010101" charset="-122"/>
                <a:sym typeface="+mn-ea"/>
              </a:rPr>
              <a:t>. </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nvSpPr>
        <p:spPr>
          <a:xfrm>
            <a:off x="222250" y="2049780"/>
            <a:ext cx="1065149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我将无法参加会议，因为我得了</a:t>
            </a:r>
            <a:r>
              <a:rPr lang="en-US" altLang="zh-CN" sz="2800" b="1">
                <a:solidFill>
                  <a:srgbClr val="C00000"/>
                </a:solidFill>
                <a:latin typeface="Times New Roman" panose="02020603050405020304" charset="0"/>
                <a:ea typeface="华文中宋" panose="02010600040101010101" charset="-122"/>
                <a:sym typeface="+mn-ea"/>
              </a:rPr>
              <a:t>严重的流感</a:t>
            </a:r>
            <a:r>
              <a:rPr lang="zh-CN" altLang="en-US" sz="2800">
                <a:solidFill>
                  <a:srgbClr val="0F1115"/>
                </a:solidFill>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9" name="文本框 8"/>
          <p:cNvSpPr txBox="1"/>
          <p:nvPr/>
        </p:nvSpPr>
        <p:spPr>
          <a:xfrm>
            <a:off x="222250" y="3413760"/>
            <a:ext cx="11495405" cy="89154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en-US" altLang="zh-CN" sz="2800" b="1">
                <a:solidFill>
                  <a:srgbClr val="C00000"/>
                </a:solidFill>
                <a:latin typeface="Times New Roman" panose="02020603050405020304" charset="0"/>
                <a:ea typeface="华文中宋" panose="02010600040101010101" charset="-122"/>
                <a:sym typeface="+mn-ea"/>
              </a:rPr>
              <a:t>近期流感高发</a:t>
            </a:r>
            <a:r>
              <a:rPr lang="zh-CN" altLang="en-US" sz="2800">
                <a:latin typeface="Times New Roman" panose="02020603050405020304" charset="0"/>
                <a:ea typeface="华文中宋" panose="02010600040101010101" charset="-122"/>
                <a:sym typeface="+mn-ea"/>
              </a:rPr>
              <a:t>，学校将每日对教室消毒，请学生佩戴口罩并勤洗手。</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2" name="图片 1"/>
          <p:cNvPicPr>
            <a:picLocks noChangeAspect="1"/>
          </p:cNvPicPr>
          <p:nvPr/>
        </p:nvPicPr>
        <p:blipFill>
          <a:blip r:embed="rId2"/>
          <a:stretch>
            <a:fillRect/>
          </a:stretch>
        </p:blipFill>
        <p:spPr>
          <a:xfrm>
            <a:off x="6537325" y="4068445"/>
            <a:ext cx="3069590" cy="2243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4" grpId="0"/>
      <p:bldP spid="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774509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stimulate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st</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mjule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t/	vt.</a:t>
            </a:r>
            <a:r>
              <a:rPr lang="zh-CN" altLang="en-US" sz="2800">
                <a:latin typeface="Times New Roman" panose="02020603050405020304" charset="0"/>
                <a:ea typeface="华文中宋" panose="02010600040101010101" charset="-122"/>
                <a:cs typeface="Times New Roman" panose="02020603050405020304" charset="0"/>
              </a:rPr>
              <a:t>激发</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促进</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刺激</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192405" y="1368425"/>
            <a:ext cx="11525250"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Reading widely can</a:t>
            </a:r>
            <a:r>
              <a:rPr lang="en-US" altLang="zh-CN" sz="2800" b="1" i="0">
                <a:solidFill>
                  <a:srgbClr val="C00000"/>
                </a:solidFill>
                <a:latin typeface="Times New Roman" panose="02020603050405020304" charset="0"/>
                <a:ea typeface="华文中宋" panose="02010600040101010101" charset="-122"/>
              </a:rPr>
              <a:t> </a:t>
            </a:r>
            <a:r>
              <a:rPr lang="en-US" altLang="zh-CN" sz="2800" b="1">
                <a:solidFill>
                  <a:srgbClr val="C00000"/>
                </a:solidFill>
                <a:latin typeface="Times New Roman" panose="02020603050405020304" charset="0"/>
                <a:ea typeface="华文中宋" panose="02010600040101010101" charset="-122"/>
              </a:rPr>
              <a:t>stimulate</a:t>
            </a:r>
            <a:r>
              <a:rPr lang="en-US" altLang="zh-CN" sz="2800" b="1" i="0">
                <a:solidFill>
                  <a:srgbClr val="C00000"/>
                </a:solidFill>
                <a:latin typeface="Times New Roman" panose="02020603050405020304" charset="0"/>
                <a:ea typeface="华文中宋" panose="02010600040101010101" charset="-122"/>
              </a:rPr>
              <a:t> your imagination</a:t>
            </a:r>
            <a:r>
              <a:rPr lang="en-US" altLang="zh-CN" sz="2800" b="0" i="0">
                <a:solidFill>
                  <a:srgbClr val="0F1115"/>
                </a:solidFill>
                <a:latin typeface="Times New Roman" panose="02020603050405020304" charset="0"/>
                <a:ea typeface="华文中宋" panose="02010600040101010101" charset="-122"/>
              </a:rPr>
              <a:t> and broaden your horizons.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192405" y="2843530"/>
            <a:ext cx="11817350"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When the teacher showed the class a video about space exploration, it </a:t>
            </a:r>
            <a:r>
              <a:rPr lang="en-US" altLang="zh-CN" sz="2800" b="1" i="0">
                <a:solidFill>
                  <a:srgbClr val="C00000"/>
                </a:solidFill>
                <a:latin typeface="Times New Roman" panose="02020603050405020304" charset="0"/>
                <a:ea typeface="华文中宋" panose="02010600040101010101" charset="-122"/>
              </a:rPr>
              <a:t>stimulated Tom’s interest in astronomy</a:t>
            </a:r>
            <a:r>
              <a:rPr lang="en-US" altLang="zh-CN" sz="2800" b="0" i="0">
                <a:latin typeface="Times New Roman" panose="02020603050405020304" charset="0"/>
                <a:ea typeface="华文中宋" panose="02010600040101010101" charset="-122"/>
              </a:rPr>
              <a:t>—he decided to read more books about stars.</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192405" y="4318635"/>
            <a:ext cx="7412990"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article suggests that schools should organize more science activities to </a:t>
            </a:r>
            <a:r>
              <a:rPr lang="en-US" altLang="zh-CN" sz="2800" b="1" i="0">
                <a:solidFill>
                  <a:srgbClr val="C00000"/>
                </a:solidFill>
                <a:latin typeface="Times New Roman" panose="02020603050405020304" charset="0"/>
                <a:ea typeface="华文中宋" panose="02010600040101010101" charset="-122"/>
              </a:rPr>
              <a:t>stimulate students’ creativity and curiosity</a:t>
            </a:r>
            <a:r>
              <a:rPr lang="en-US" altLang="zh-CN" sz="2800" b="0" i="0">
                <a:latin typeface="Times New Roman" panose="02020603050405020304" charset="0"/>
                <a:ea typeface="华文中宋" panose="02010600040101010101" charset="-122"/>
              </a:rPr>
              <a:t>.</a:t>
            </a:r>
            <a:endParaRPr lang="zh-CN" altLang="en-US" sz="2800" b="0" i="0">
              <a:latin typeface="Times New Roman" panose="02020603050405020304" charset="0"/>
              <a:ea typeface="华文中宋" panose="02010600040101010101" charset="-122"/>
            </a:endParaRPr>
          </a:p>
        </p:txBody>
      </p:sp>
      <p:sp>
        <p:nvSpPr>
          <p:cNvPr id="5" name="文本框 4"/>
          <p:cNvSpPr txBox="1"/>
          <p:nvPr/>
        </p:nvSpPr>
        <p:spPr>
          <a:xfrm>
            <a:off x="143510" y="821690"/>
            <a:ext cx="11280775" cy="521970"/>
          </a:xfrm>
          <a:prstGeom prst="rect">
            <a:avLst/>
          </a:prstGeom>
          <a:noFill/>
        </p:spPr>
        <p:txBody>
          <a:bodyPr wrap="square" rtlCol="0" anchor="t">
            <a:spAutoFit/>
          </a:bodyPr>
          <a:p>
            <a:pPr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广泛阅读可以</a:t>
            </a:r>
            <a:r>
              <a:rPr lang="en-US" altLang="zh-CN" sz="2800" b="1">
                <a:solidFill>
                  <a:srgbClr val="C00000"/>
                </a:solidFill>
                <a:latin typeface="Times New Roman" panose="02020603050405020304" charset="0"/>
                <a:ea typeface="华文中宋" panose="02010600040101010101" charset="-122"/>
                <a:sym typeface="+mn-ea"/>
              </a:rPr>
              <a:t>刺激你的想象力</a:t>
            </a:r>
            <a:r>
              <a:rPr lang="zh-CN" altLang="en-US" sz="2800">
                <a:solidFill>
                  <a:srgbClr val="0F1115"/>
                </a:solidFill>
                <a:latin typeface="Times New Roman" panose="02020603050405020304" charset="0"/>
                <a:ea typeface="华文中宋" panose="02010600040101010101" charset="-122"/>
                <a:sym typeface="+mn-ea"/>
              </a:rPr>
              <a:t>，开阔你的视野。</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nvSpPr>
        <p:spPr>
          <a:xfrm>
            <a:off x="143510" y="1890395"/>
            <a:ext cx="1157351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老师给全班看太空探索的视频时，</a:t>
            </a:r>
            <a:r>
              <a:rPr lang="en-US" altLang="zh-CN" sz="2800" b="1">
                <a:solidFill>
                  <a:srgbClr val="C00000"/>
                </a:solidFill>
                <a:latin typeface="Times New Roman" panose="02020603050405020304" charset="0"/>
                <a:ea typeface="华文中宋" panose="02010600040101010101" charset="-122"/>
                <a:sym typeface="+mn-ea"/>
              </a:rPr>
              <a:t>激发了汤姆对天文学的兴趣</a:t>
            </a:r>
            <a:r>
              <a:rPr lang="zh-CN" altLang="en-US" sz="2800">
                <a:latin typeface="Times New Roman" panose="02020603050405020304" charset="0"/>
                <a:ea typeface="华文中宋" panose="02010600040101010101" charset="-122"/>
                <a:sym typeface="+mn-ea"/>
              </a:rPr>
              <a:t>，他决定读更多关于星星的书。</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8" name="文本框 7"/>
          <p:cNvSpPr txBox="1"/>
          <p:nvPr/>
        </p:nvSpPr>
        <p:spPr>
          <a:xfrm>
            <a:off x="192405" y="3796665"/>
            <a:ext cx="12000230" cy="52197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文章提出，学校应多组织科学活动，</a:t>
            </a:r>
            <a:r>
              <a:rPr lang="en-US" altLang="zh-CN" sz="2800" b="1">
                <a:solidFill>
                  <a:srgbClr val="C00000"/>
                </a:solidFill>
                <a:latin typeface="Times New Roman" panose="02020603050405020304" charset="0"/>
                <a:ea typeface="华文中宋" panose="02010600040101010101" charset="-122"/>
                <a:sym typeface="+mn-ea"/>
              </a:rPr>
              <a:t>激发学生的创造力和好奇心</a:t>
            </a:r>
            <a:r>
              <a:rPr lang="zh-CN" altLang="en-US" sz="2800">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9" name="图片 8" descr="航天宇航员挥舞旗子宇宙太空旅行星球"/>
          <p:cNvPicPr>
            <a:picLocks noChangeAspect="1"/>
          </p:cNvPicPr>
          <p:nvPr/>
        </p:nvPicPr>
        <p:blipFill>
          <a:blip r:embed="rId2"/>
          <a:stretch>
            <a:fillRect/>
          </a:stretch>
        </p:blipFill>
        <p:spPr>
          <a:xfrm>
            <a:off x="7343140" y="3596005"/>
            <a:ext cx="3430270" cy="3430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dentist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dent</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st/	n.</a:t>
            </a:r>
            <a:r>
              <a:rPr lang="zh-CN" altLang="en-US" sz="2800">
                <a:latin typeface="Times New Roman" panose="02020603050405020304" charset="0"/>
                <a:ea typeface="华文中宋" panose="02010600040101010101" charset="-122"/>
                <a:cs typeface="Times New Roman" panose="02020603050405020304" charset="0"/>
              </a:rPr>
              <a:t>牙科医生</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281305" y="1394460"/>
            <a:ext cx="11779250" cy="953135"/>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The dentist</a:t>
            </a:r>
            <a:r>
              <a:rPr lang="en-US" altLang="zh-CN" sz="2800" b="0" i="0">
                <a:latin typeface="Times New Roman" panose="02020603050405020304" charset="0"/>
                <a:ea typeface="华文中宋" panose="02010600040101010101" charset="-122"/>
              </a:rPr>
              <a:t> put on a pair of gloves, picked up a small mirror, and gently looked inside Lisa’s mouth to check her teeth.</a:t>
            </a:r>
            <a:endParaRPr lang="zh-CN" altLang="en-US" sz="2800" b="0" i="0">
              <a:latin typeface="Times New Roman" panose="02020603050405020304" charset="0"/>
              <a:ea typeface="华文中宋" panose="02010600040101010101" charset="-122"/>
            </a:endParaRPr>
          </a:p>
        </p:txBody>
      </p:sp>
      <p:sp>
        <p:nvSpPr>
          <p:cNvPr id="3" name="文本框 2"/>
          <p:cNvSpPr txBox="1"/>
          <p:nvPr/>
        </p:nvSpPr>
        <p:spPr>
          <a:xfrm>
            <a:off x="387985" y="4344670"/>
            <a:ext cx="775779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school will arrange for</a:t>
            </a:r>
            <a:r>
              <a:rPr lang="en-US" altLang="zh-CN" sz="2800" b="1" i="0">
                <a:solidFill>
                  <a:srgbClr val="C00000"/>
                </a:solidFill>
                <a:latin typeface="Times New Roman" panose="02020603050405020304" charset="0"/>
                <a:ea typeface="华文中宋" panose="02010600040101010101" charset="-122"/>
              </a:rPr>
              <a:t> a dentist</a:t>
            </a:r>
            <a:r>
              <a:rPr lang="en-US" altLang="zh-CN" sz="2800" b="0" i="0">
                <a:latin typeface="Times New Roman" panose="02020603050405020304" charset="0"/>
                <a:ea typeface="华文中宋" panose="02010600040101010101" charset="-122"/>
              </a:rPr>
              <a:t> to give free teeth checks to all students next month—please bring your student ID on the check day.</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399415" y="2869565"/>
            <a:ext cx="11318240" cy="521970"/>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Regular visits to the </a:t>
            </a:r>
            <a:r>
              <a:rPr lang="en-US" altLang="zh-CN" sz="2800" b="1">
                <a:solidFill>
                  <a:srgbClr val="C00000"/>
                </a:solidFill>
                <a:latin typeface="Times New Roman" panose="02020603050405020304" charset="0"/>
                <a:ea typeface="华文中宋" panose="02010600040101010101" charset="-122"/>
              </a:rPr>
              <a:t>dentist</a:t>
            </a:r>
            <a:r>
              <a:rPr lang="en-US" altLang="zh-CN" sz="2800" b="1" i="0">
                <a:solidFill>
                  <a:srgbClr val="C00000"/>
                </a:solidFill>
                <a:latin typeface="Times New Roman" panose="02020603050405020304" charset="0"/>
                <a:ea typeface="华文中宋" panose="02010600040101010101" charset="-122"/>
              </a:rPr>
              <a:t> </a:t>
            </a:r>
            <a:r>
              <a:rPr lang="en-US" altLang="zh-CN" sz="2800" b="0" i="0">
                <a:solidFill>
                  <a:srgbClr val="0F1115"/>
                </a:solidFill>
                <a:latin typeface="Times New Roman" panose="02020603050405020304" charset="0"/>
                <a:ea typeface="华文中宋" panose="02010600040101010101" charset="-122"/>
              </a:rPr>
              <a:t>are essential for maintaining good oral health. </a:t>
            </a:r>
            <a:endParaRPr lang="zh-CN" altLang="en-US" sz="2800" b="0" i="0">
              <a:solidFill>
                <a:srgbClr val="0F1115"/>
              </a:solidFill>
              <a:latin typeface="Times New Roman" panose="02020603050405020304" charset="0"/>
              <a:ea typeface="华文中宋" panose="02010600040101010101" charset="-122"/>
            </a:endParaRPr>
          </a:p>
        </p:txBody>
      </p:sp>
      <p:sp>
        <p:nvSpPr>
          <p:cNvPr id="5" name="文本框 4"/>
          <p:cNvSpPr txBox="1"/>
          <p:nvPr/>
        </p:nvSpPr>
        <p:spPr>
          <a:xfrm>
            <a:off x="281305" y="872490"/>
            <a:ext cx="11779250" cy="52197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1. </a:t>
            </a:r>
            <a:r>
              <a:rPr lang="en-US" altLang="zh-CN" sz="2800" b="1">
                <a:solidFill>
                  <a:srgbClr val="C00000"/>
                </a:solidFill>
                <a:latin typeface="Times New Roman" panose="02020603050405020304" charset="0"/>
                <a:ea typeface="华文中宋" panose="02010600040101010101" charset="-122"/>
                <a:sym typeface="+mn-ea"/>
              </a:rPr>
              <a:t>牙医</a:t>
            </a:r>
            <a:r>
              <a:rPr lang="zh-CN" altLang="en-US" sz="2800">
                <a:latin typeface="Times New Roman" panose="02020603050405020304" charset="0"/>
                <a:ea typeface="华文中宋" panose="02010600040101010101" charset="-122"/>
                <a:sym typeface="+mn-ea"/>
              </a:rPr>
              <a:t>戴上手套，拿起小镜子，轻轻探进莉萨的嘴里检查牙齿。</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6" name="文本框 5"/>
          <p:cNvSpPr txBox="1"/>
          <p:nvPr/>
        </p:nvSpPr>
        <p:spPr>
          <a:xfrm>
            <a:off x="399415" y="2347595"/>
            <a:ext cx="12049125" cy="521970"/>
          </a:xfrm>
          <a:prstGeom prst="rect">
            <a:avLst/>
          </a:prstGeom>
          <a:noFill/>
        </p:spPr>
        <p:txBody>
          <a:bodyPr wrap="square" rtlCol="0" anchor="t">
            <a:spAutoFit/>
          </a:bodyPr>
          <a:p>
            <a:pPr algn="l"/>
            <a:r>
              <a:rPr lang="en-US" altLang="zh-CN" sz="2800">
                <a:solidFill>
                  <a:srgbClr val="0F1115"/>
                </a:solidFill>
                <a:latin typeface="Times New Roman" panose="02020603050405020304" charset="0"/>
                <a:ea typeface="华文中宋" panose="02010600040101010101" charset="-122"/>
                <a:sym typeface="+mn-ea"/>
              </a:rPr>
              <a:t>2.</a:t>
            </a:r>
            <a:r>
              <a:rPr lang="en-US" altLang="zh-CN" sz="2800" b="1">
                <a:solidFill>
                  <a:srgbClr val="C00000"/>
                </a:solidFill>
                <a:latin typeface="Times New Roman" panose="02020603050405020304" charset="0"/>
                <a:ea typeface="华文中宋" panose="02010600040101010101" charset="-122"/>
                <a:sym typeface="+mn-ea"/>
              </a:rPr>
              <a:t> 定期看牙医</a:t>
            </a:r>
            <a:r>
              <a:rPr lang="zh-CN" altLang="en-US" sz="2800">
                <a:solidFill>
                  <a:srgbClr val="0F1115"/>
                </a:solidFill>
                <a:latin typeface="Times New Roman" panose="02020603050405020304" charset="0"/>
                <a:ea typeface="华文中宋" panose="02010600040101010101" charset="-122"/>
                <a:sym typeface="+mn-ea"/>
              </a:rPr>
              <a:t>对于保持良好口腔健康至关重要。</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nvSpPr>
        <p:spPr>
          <a:xfrm>
            <a:off x="399415" y="3391535"/>
            <a:ext cx="1144587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学校将于下月安排</a:t>
            </a:r>
            <a:r>
              <a:rPr lang="en-US" altLang="zh-CN" sz="2800" b="1">
                <a:solidFill>
                  <a:srgbClr val="C00000"/>
                </a:solidFill>
                <a:latin typeface="Times New Roman" panose="02020603050405020304" charset="0"/>
                <a:ea typeface="华文中宋" panose="02010600040101010101" charset="-122"/>
                <a:sym typeface="+mn-ea"/>
              </a:rPr>
              <a:t>牙医</a:t>
            </a:r>
            <a:r>
              <a:rPr lang="zh-CN" altLang="en-US" sz="2800">
                <a:latin typeface="Times New Roman" panose="02020603050405020304" charset="0"/>
                <a:ea typeface="华文中宋" panose="02010600040101010101" charset="-122"/>
                <a:sym typeface="+mn-ea"/>
              </a:rPr>
              <a:t>为全体学生免费检查牙齿，请检查当天携带学生证。</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8145780" y="4222115"/>
            <a:ext cx="2879725" cy="2072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alcohol	/</a:t>
            </a:r>
            <a:r>
              <a:rPr lang="en-US" altLang="en-US" sz="2800">
                <a:latin typeface="Times New Roman" panose="02020603050405020304" charset="0"/>
                <a:ea typeface="华文中宋" panose="02010600040101010101" charset="-122"/>
                <a:cs typeface="Times New Roman" panose="02020603050405020304" charset="0"/>
              </a:rPr>
              <a:t>ˈæ</a:t>
            </a:r>
            <a:r>
              <a:rPr lang="en-US" altLang="zh-CN" sz="2800">
                <a:latin typeface="Times New Roman" panose="02020603050405020304" charset="0"/>
                <a:ea typeface="华文中宋" panose="02010600040101010101" charset="-122"/>
                <a:cs typeface="Times New Roman" panose="02020603050405020304" charset="0"/>
              </a:rPr>
              <a:t>lk</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h</a:t>
            </a:r>
            <a:r>
              <a:rPr lang="en-US" altLang="en-US" sz="2800">
                <a:latin typeface="Times New Roman" panose="02020603050405020304" charset="0"/>
                <a:ea typeface="华文中宋" panose="02010600040101010101" charset="-122"/>
                <a:cs typeface="Times New Roman" panose="02020603050405020304" charset="0"/>
              </a:rPr>
              <a:t>ɒ</a:t>
            </a:r>
            <a:r>
              <a:rPr lang="en-US" altLang="zh-CN" sz="2800">
                <a:latin typeface="Times New Roman" panose="02020603050405020304" charset="0"/>
                <a:ea typeface="华文中宋" panose="02010600040101010101" charset="-122"/>
                <a:cs typeface="Times New Roman" panose="02020603050405020304" charset="0"/>
              </a:rPr>
              <a:t>l/	n.</a:t>
            </a:r>
            <a:r>
              <a:rPr lang="zh-CN" altLang="en-US" sz="2800">
                <a:latin typeface="Times New Roman" panose="02020603050405020304" charset="0"/>
                <a:ea typeface="华文中宋" panose="02010600040101010101" charset="-122"/>
                <a:cs typeface="Times New Roman" panose="02020603050405020304" charset="0"/>
              </a:rPr>
              <a:t>酒</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酒精</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335280" y="1948180"/>
            <a:ext cx="11382375"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Underage drinking is a serious issue. </a:t>
            </a:r>
            <a:r>
              <a:rPr lang="zh-CN" altLang="en-US" sz="2800" b="1">
                <a:solidFill>
                  <a:srgbClr val="C00000"/>
                </a:solidFill>
                <a:latin typeface="Times New Roman" panose="02020603050405020304" charset="0"/>
                <a:ea typeface="华文中宋" panose="02010600040101010101" charset="-122"/>
              </a:rPr>
              <a:t>Alcohol</a:t>
            </a:r>
            <a:r>
              <a:rPr lang="zh-CN" altLang="en-US" sz="2800" b="1" i="0">
                <a:solidFill>
                  <a:srgbClr val="C00000"/>
                </a:solidFill>
                <a:latin typeface="Times New Roman" panose="02020603050405020304" charset="0"/>
                <a:ea typeface="华文中宋" panose="02010600040101010101" charset="-122"/>
              </a:rPr>
              <a:t> abuse</a:t>
            </a:r>
            <a:r>
              <a:rPr lang="en-US" altLang="zh-CN" sz="2800" b="0" i="0">
                <a:solidFill>
                  <a:srgbClr val="0F1115"/>
                </a:solidFill>
                <a:latin typeface="Times New Roman" panose="02020603050405020304" charset="0"/>
                <a:ea typeface="华文中宋" panose="02010600040101010101" charset="-122"/>
              </a:rPr>
              <a:t> can damage your developing brain and lead to poor decision-making.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253365" y="3854450"/>
            <a:ext cx="9841230"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A pang of guilt hit him as he stared at </a:t>
            </a:r>
            <a:r>
              <a:rPr lang="zh-CN" altLang="en-US" sz="2800" b="1" i="0">
                <a:solidFill>
                  <a:srgbClr val="C00000"/>
                </a:solidFill>
                <a:latin typeface="Times New Roman" panose="02020603050405020304" charset="0"/>
                <a:ea typeface="华文中宋" panose="02010600040101010101" charset="-122"/>
              </a:rPr>
              <a:t>the bottle of </a:t>
            </a:r>
            <a:r>
              <a:rPr lang="zh-CN" altLang="en-US" sz="2800" b="1">
                <a:solidFill>
                  <a:srgbClr val="C00000"/>
                </a:solidFill>
                <a:latin typeface="Times New Roman" panose="02020603050405020304" charset="0"/>
                <a:ea typeface="华文中宋" panose="02010600040101010101" charset="-122"/>
              </a:rPr>
              <a:t>alcohol</a:t>
            </a:r>
            <a:r>
              <a:rPr lang="en-US" altLang="zh-CN" sz="2800" b="0" i="0">
                <a:solidFill>
                  <a:srgbClr val="0F1115"/>
                </a:solidFill>
                <a:latin typeface="Times New Roman" panose="02020603050405020304" charset="0"/>
                <a:ea typeface="华文中宋" panose="02010600040101010101" charset="-122"/>
              </a:rPr>
              <a:t>, realizing it had become his false solution to all problems. </a:t>
            </a:r>
            <a:endParaRPr lang="zh-CN" altLang="en-US" sz="2800" b="0" i="0">
              <a:solidFill>
                <a:srgbClr val="0F1115"/>
              </a:solidFill>
              <a:latin typeface="Times New Roman" panose="02020603050405020304" charset="0"/>
              <a:ea typeface="华文中宋" panose="02010600040101010101" charset="-122"/>
            </a:endParaRPr>
          </a:p>
        </p:txBody>
      </p:sp>
      <p:sp>
        <p:nvSpPr>
          <p:cNvPr id="4" name="文本框 3"/>
          <p:cNvSpPr txBox="1"/>
          <p:nvPr/>
        </p:nvSpPr>
        <p:spPr>
          <a:xfrm>
            <a:off x="253365" y="995045"/>
            <a:ext cx="11350625" cy="953135"/>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未成年人饮酒是一个严重的问题。</a:t>
            </a:r>
            <a:r>
              <a:rPr lang="zh-CN" altLang="en-US" sz="2800" b="1">
                <a:solidFill>
                  <a:srgbClr val="C00000"/>
                </a:solidFill>
                <a:latin typeface="Times New Roman" panose="02020603050405020304" charset="0"/>
                <a:ea typeface="华文中宋" panose="02010600040101010101" charset="-122"/>
                <a:sym typeface="+mn-ea"/>
              </a:rPr>
              <a:t>滥用酒精</a:t>
            </a:r>
            <a:r>
              <a:rPr lang="zh-CN" altLang="en-US" sz="2800">
                <a:solidFill>
                  <a:srgbClr val="0F1115"/>
                </a:solidFill>
                <a:latin typeface="Times New Roman" panose="02020603050405020304" charset="0"/>
                <a:ea typeface="华文中宋" panose="02010600040101010101" charset="-122"/>
                <a:sym typeface="+mn-ea"/>
              </a:rPr>
              <a:t>会损害你们正在发育的大脑并导致做出糟糕的决定。</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5" name="文本框 4"/>
          <p:cNvSpPr txBox="1"/>
          <p:nvPr/>
        </p:nvSpPr>
        <p:spPr>
          <a:xfrm>
            <a:off x="253365" y="2901315"/>
            <a:ext cx="8476615" cy="953135"/>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当他凝视着</a:t>
            </a:r>
            <a:r>
              <a:rPr lang="zh-CN" altLang="en-US" sz="2800" b="1">
                <a:solidFill>
                  <a:srgbClr val="C00000"/>
                </a:solidFill>
                <a:latin typeface="Times New Roman" panose="02020603050405020304" charset="0"/>
                <a:ea typeface="华文中宋" panose="02010600040101010101" charset="-122"/>
                <a:sym typeface="+mn-ea"/>
              </a:rPr>
              <a:t>那瓶酒</a:t>
            </a:r>
            <a:r>
              <a:rPr lang="zh-CN" altLang="en-US" sz="2800">
                <a:solidFill>
                  <a:srgbClr val="0F1115"/>
                </a:solidFill>
                <a:latin typeface="Times New Roman" panose="02020603050405020304" charset="0"/>
                <a:ea typeface="华文中宋" panose="02010600040101010101" charset="-122"/>
                <a:sym typeface="+mn-ea"/>
              </a:rPr>
              <a:t>时，一阵内疚感击中了他，他意识到这已成为他解决所有问题的错误方法。</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6" name="图片 5"/>
          <p:cNvPicPr>
            <a:picLocks noChangeAspect="1"/>
          </p:cNvPicPr>
          <p:nvPr/>
        </p:nvPicPr>
        <p:blipFill>
          <a:blip r:embed="rId2"/>
          <a:stretch>
            <a:fillRect/>
          </a:stretch>
        </p:blipFill>
        <p:spPr>
          <a:xfrm>
            <a:off x="8909685" y="3670935"/>
            <a:ext cx="2694305" cy="2737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sugary	/</a:t>
            </a:r>
            <a:r>
              <a:rPr lang="en-US" altLang="en-US" sz="2800">
                <a:latin typeface="Times New Roman" panose="02020603050405020304" charset="0"/>
                <a:ea typeface="华文中宋" panose="02010600040101010101" charset="-122"/>
                <a:cs typeface="Times New Roman" panose="02020603050405020304" charset="0"/>
              </a:rPr>
              <a:t>ˈʃʊ</a:t>
            </a:r>
            <a:r>
              <a:rPr lang="en-US" altLang="zh-CN" sz="2800">
                <a:latin typeface="Times New Roman" panose="02020603050405020304" charset="0"/>
                <a:ea typeface="华文中宋" panose="02010600040101010101" charset="-122"/>
                <a:cs typeface="Times New Roman" panose="02020603050405020304" charset="0"/>
              </a:rPr>
              <a:t>g</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ri/	a.</a:t>
            </a:r>
            <a:r>
              <a:rPr lang="zh-CN" altLang="en-US" sz="2800">
                <a:latin typeface="Times New Roman" panose="02020603050405020304" charset="0"/>
                <a:ea typeface="华文中宋" panose="02010600040101010101" charset="-122"/>
                <a:cs typeface="Times New Roman" panose="02020603050405020304" charset="0"/>
              </a:rPr>
              <a:t>含糖的</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甜的</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259715" y="1328420"/>
            <a:ext cx="10556875"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He avoided </a:t>
            </a:r>
            <a:r>
              <a:rPr lang="en-US" altLang="zh-CN" sz="2800" b="1" i="0">
                <a:solidFill>
                  <a:srgbClr val="C00000"/>
                </a:solidFill>
                <a:latin typeface="Times New Roman" panose="02020603050405020304" charset="0"/>
                <a:ea typeface="华文中宋" panose="02010600040101010101" charset="-122"/>
              </a:rPr>
              <a:t>the </a:t>
            </a:r>
            <a:r>
              <a:rPr lang="en-US" altLang="zh-CN" sz="2800" b="1">
                <a:solidFill>
                  <a:srgbClr val="C00000"/>
                </a:solidFill>
                <a:latin typeface="Times New Roman" panose="02020603050405020304" charset="0"/>
                <a:ea typeface="华文中宋" panose="02010600040101010101" charset="-122"/>
              </a:rPr>
              <a:t>sugary</a:t>
            </a:r>
            <a:r>
              <a:rPr lang="en-US" altLang="zh-CN" sz="2800" b="1" i="0">
                <a:solidFill>
                  <a:srgbClr val="C00000"/>
                </a:solidFill>
                <a:latin typeface="Times New Roman" panose="02020603050405020304" charset="0"/>
                <a:ea typeface="华文中宋" panose="02010600040101010101" charset="-122"/>
              </a:rPr>
              <a:t> drinks</a:t>
            </a:r>
            <a:r>
              <a:rPr lang="en-US" altLang="zh-CN" sz="2800" b="0" i="0">
                <a:solidFill>
                  <a:srgbClr val="0F1115"/>
                </a:solidFill>
                <a:latin typeface="Times New Roman" panose="02020603050405020304" charset="0"/>
                <a:ea typeface="华文中宋" panose="02010600040101010101" charset="-122"/>
              </a:rPr>
              <a:t>, opting for a bottle of plain water instead.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259715" y="2088515"/>
            <a:ext cx="11264265"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While</a:t>
            </a:r>
            <a:r>
              <a:rPr lang="en-US" altLang="zh-CN" sz="2800" b="1" i="0">
                <a:solidFill>
                  <a:srgbClr val="C00000"/>
                </a:solidFill>
                <a:latin typeface="Times New Roman" panose="02020603050405020304" charset="0"/>
                <a:ea typeface="华文中宋" panose="02010600040101010101" charset="-122"/>
              </a:rPr>
              <a:t> </a:t>
            </a:r>
            <a:r>
              <a:rPr lang="en-US" altLang="zh-CN" sz="2800" b="1">
                <a:solidFill>
                  <a:srgbClr val="C00000"/>
                </a:solidFill>
                <a:latin typeface="Times New Roman" panose="02020603050405020304" charset="0"/>
                <a:ea typeface="华文中宋" panose="02010600040101010101" charset="-122"/>
              </a:rPr>
              <a:t>sugary</a:t>
            </a:r>
            <a:r>
              <a:rPr lang="en-US" altLang="zh-CN" sz="2800" b="1" i="0">
                <a:solidFill>
                  <a:srgbClr val="C00000"/>
                </a:solidFill>
                <a:latin typeface="Times New Roman" panose="02020603050405020304" charset="0"/>
                <a:ea typeface="华文中宋" panose="02010600040101010101" charset="-122"/>
              </a:rPr>
              <a:t> treats </a:t>
            </a:r>
            <a:r>
              <a:rPr lang="en-US" altLang="zh-CN" sz="2800" b="0" i="0">
                <a:solidFill>
                  <a:srgbClr val="0F1115"/>
                </a:solidFill>
                <a:latin typeface="Times New Roman" panose="02020603050405020304" charset="0"/>
                <a:ea typeface="华文中宋" panose="02010600040101010101" charset="-122"/>
              </a:rPr>
              <a:t>are tempting, they offer little nutritional value. </a:t>
            </a:r>
            <a:endParaRPr lang="zh-CN" altLang="en-US" sz="2800" b="0" i="0">
              <a:solidFill>
                <a:srgbClr val="0F1115"/>
              </a:solidFill>
              <a:latin typeface="Times New Roman" panose="02020603050405020304" charset="0"/>
              <a:ea typeface="华文中宋" panose="02010600040101010101" charset="-122"/>
            </a:endParaRPr>
          </a:p>
        </p:txBody>
      </p:sp>
      <p:sp>
        <p:nvSpPr>
          <p:cNvPr id="4" name="文本框 3"/>
          <p:cNvSpPr txBox="1"/>
          <p:nvPr/>
        </p:nvSpPr>
        <p:spPr>
          <a:xfrm>
            <a:off x="259715" y="3372485"/>
            <a:ext cx="11458575"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When Lisa saw the sugary candies on the table, she wanted to take one, but she remembered her dentist’s advice to</a:t>
            </a:r>
            <a:r>
              <a:rPr lang="en-US" altLang="zh-CN" sz="2800" b="1" i="0">
                <a:solidFill>
                  <a:srgbClr val="C00000"/>
                </a:solidFill>
                <a:latin typeface="Times New Roman" panose="02020603050405020304" charset="0"/>
                <a:ea typeface="华文中宋" panose="02010600040101010101" charset="-122"/>
              </a:rPr>
              <a:t> eat less sugar</a:t>
            </a:r>
            <a:r>
              <a:rPr lang="en-US" altLang="zh-CN" sz="2800" b="0" i="0">
                <a:latin typeface="Times New Roman" panose="02020603050405020304" charset="0"/>
                <a:ea typeface="华文中宋" panose="02010600040101010101" charset="-122"/>
              </a:rPr>
              <a:t>—she finally walked away.</a:t>
            </a:r>
            <a:endParaRPr lang="zh-CN" altLang="en-US" sz="2800" b="0" i="0">
              <a:latin typeface="Times New Roman" panose="02020603050405020304" charset="0"/>
              <a:ea typeface="华文中宋" panose="02010600040101010101" charset="-122"/>
            </a:endParaRPr>
          </a:p>
        </p:txBody>
      </p:sp>
      <p:sp>
        <p:nvSpPr>
          <p:cNvPr id="5" name="文本框 4"/>
          <p:cNvSpPr txBox="1"/>
          <p:nvPr/>
        </p:nvSpPr>
        <p:spPr>
          <a:xfrm>
            <a:off x="259715" y="5215890"/>
            <a:ext cx="823912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We suggest everyone </a:t>
            </a:r>
            <a:r>
              <a:rPr lang="en-US" altLang="zh-CN" sz="2800" b="1" i="0">
                <a:solidFill>
                  <a:srgbClr val="C00000"/>
                </a:solidFill>
                <a:latin typeface="Times New Roman" panose="02020603050405020304" charset="0"/>
                <a:ea typeface="华文中宋" panose="02010600040101010101" charset="-122"/>
              </a:rPr>
              <a:t>reduce the intake of sugary foods and drinks</a:t>
            </a:r>
            <a:r>
              <a:rPr lang="en-US" altLang="zh-CN" sz="2800" b="0" i="0">
                <a:latin typeface="Times New Roman" panose="02020603050405020304" charset="0"/>
                <a:ea typeface="华文中宋" panose="02010600040101010101" charset="-122"/>
              </a:rPr>
              <a:t>, as too much sugar can lead to tooth decay and weight gain.</a:t>
            </a:r>
            <a:endParaRPr lang="zh-CN" altLang="en-US" sz="2800" b="0" i="0">
              <a:latin typeface="Times New Roman" panose="02020603050405020304" charset="0"/>
              <a:ea typeface="华文中宋" panose="02010600040101010101" charset="-122"/>
            </a:endParaRPr>
          </a:p>
        </p:txBody>
      </p:sp>
      <p:sp>
        <p:nvSpPr>
          <p:cNvPr id="6" name="文本框 5"/>
          <p:cNvSpPr txBox="1"/>
          <p:nvPr/>
        </p:nvSpPr>
        <p:spPr>
          <a:xfrm>
            <a:off x="259715" y="804545"/>
            <a:ext cx="849185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他避开了</a:t>
            </a:r>
            <a:r>
              <a:rPr lang="en-US" altLang="zh-CN" sz="2800" b="1">
                <a:solidFill>
                  <a:srgbClr val="C00000"/>
                </a:solidFill>
                <a:latin typeface="Times New Roman" panose="02020603050405020304" charset="0"/>
                <a:ea typeface="华文中宋" panose="02010600040101010101" charset="-122"/>
                <a:sym typeface="+mn-ea"/>
              </a:rPr>
              <a:t>含糖饮料</a:t>
            </a:r>
            <a:r>
              <a:rPr lang="zh-CN" altLang="en-US" sz="2800">
                <a:solidFill>
                  <a:srgbClr val="0F1115"/>
                </a:solidFill>
                <a:latin typeface="Times New Roman" panose="02020603050405020304" charset="0"/>
                <a:ea typeface="华文中宋" panose="02010600040101010101" charset="-122"/>
                <a:sym typeface="+mn-ea"/>
              </a:rPr>
              <a:t>，选择了一瓶白水。</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nvSpPr>
        <p:spPr>
          <a:xfrm>
            <a:off x="259715" y="1707515"/>
            <a:ext cx="1042352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虽然</a:t>
            </a:r>
            <a:r>
              <a:rPr lang="en-US" altLang="zh-CN" sz="2800" b="1">
                <a:solidFill>
                  <a:srgbClr val="C00000"/>
                </a:solidFill>
                <a:latin typeface="Times New Roman" panose="02020603050405020304" charset="0"/>
                <a:ea typeface="华文中宋" panose="02010600040101010101" charset="-122"/>
                <a:sym typeface="+mn-ea"/>
              </a:rPr>
              <a:t>含糖的零食</a:t>
            </a:r>
            <a:r>
              <a:rPr lang="zh-CN" altLang="en-US" sz="2800">
                <a:solidFill>
                  <a:srgbClr val="0F1115"/>
                </a:solidFill>
                <a:latin typeface="Times New Roman" panose="02020603050405020304" charset="0"/>
                <a:ea typeface="华文中宋" panose="02010600040101010101" charset="-122"/>
                <a:sym typeface="+mn-ea"/>
              </a:rPr>
              <a:t>很诱人，但它们提供的营养价值很低。</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9" name="文本框 8"/>
          <p:cNvSpPr txBox="1"/>
          <p:nvPr/>
        </p:nvSpPr>
        <p:spPr>
          <a:xfrm>
            <a:off x="259715" y="2498090"/>
            <a:ext cx="1168400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莉萨看到桌上的糖果时，很想吃一颗，但想起牙医让她</a:t>
            </a:r>
            <a:r>
              <a:rPr lang="en-US" altLang="zh-CN" sz="2800" b="1">
                <a:solidFill>
                  <a:srgbClr val="C00000"/>
                </a:solidFill>
                <a:latin typeface="Times New Roman" panose="02020603050405020304" charset="0"/>
                <a:ea typeface="华文中宋" panose="02010600040101010101" charset="-122"/>
                <a:sym typeface="+mn-ea"/>
              </a:rPr>
              <a:t>少吃糖</a:t>
            </a:r>
            <a:r>
              <a:rPr lang="zh-CN" altLang="en-US" sz="2800">
                <a:latin typeface="Times New Roman" panose="02020603050405020304" charset="0"/>
                <a:ea typeface="华文中宋" panose="02010600040101010101" charset="-122"/>
                <a:sym typeface="+mn-ea"/>
              </a:rPr>
              <a:t>的建议，最终还是走开了。</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10" name="文本框 9"/>
          <p:cNvSpPr txBox="1"/>
          <p:nvPr/>
        </p:nvSpPr>
        <p:spPr>
          <a:xfrm>
            <a:off x="259715" y="4246880"/>
            <a:ext cx="823912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4. </a:t>
            </a:r>
            <a:r>
              <a:rPr lang="zh-CN" altLang="en-US" sz="2800">
                <a:latin typeface="Times New Roman" panose="02020603050405020304" charset="0"/>
                <a:ea typeface="华文中宋" panose="02010600040101010101" charset="-122"/>
                <a:sym typeface="+mn-ea"/>
              </a:rPr>
              <a:t>我们建议大家</a:t>
            </a:r>
            <a:r>
              <a:rPr lang="en-US" altLang="zh-CN" sz="2800" b="1">
                <a:solidFill>
                  <a:srgbClr val="C00000"/>
                </a:solidFill>
                <a:latin typeface="Times New Roman" panose="02020603050405020304" charset="0"/>
                <a:ea typeface="华文中宋" panose="02010600040101010101" charset="-122"/>
                <a:sym typeface="+mn-ea"/>
              </a:rPr>
              <a:t>减少含糖食物和饮料</a:t>
            </a:r>
            <a:r>
              <a:rPr lang="zh-CN" altLang="en-US" sz="2800">
                <a:latin typeface="Times New Roman" panose="02020603050405020304" charset="0"/>
                <a:ea typeface="华文中宋" panose="02010600040101010101" charset="-122"/>
                <a:sym typeface="+mn-ea"/>
              </a:rPr>
              <a:t>的摄入，过多糖分可能导致蛀牙和体重增加。</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11" name="图片 10"/>
          <p:cNvPicPr>
            <a:picLocks noChangeAspect="1"/>
          </p:cNvPicPr>
          <p:nvPr/>
        </p:nvPicPr>
        <p:blipFill>
          <a:blip r:embed="rId2"/>
          <a:stretch>
            <a:fillRect/>
          </a:stretch>
        </p:blipFill>
        <p:spPr>
          <a:xfrm>
            <a:off x="8751570" y="4246880"/>
            <a:ext cx="2124075" cy="2600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nut	/n</a:t>
            </a:r>
            <a:r>
              <a:rPr lang="en-US" altLang="en-US" sz="2800">
                <a:latin typeface="Times New Roman" panose="02020603050405020304" charset="0"/>
                <a:ea typeface="华文中宋" panose="02010600040101010101" charset="-122"/>
                <a:cs typeface="Times New Roman" panose="02020603050405020304" charset="0"/>
              </a:rPr>
              <a:t>ʌ</a:t>
            </a:r>
            <a:r>
              <a:rPr lang="en-US" altLang="zh-CN" sz="2800">
                <a:latin typeface="Times New Roman" panose="02020603050405020304" charset="0"/>
                <a:ea typeface="华文中宋" panose="02010600040101010101" charset="-122"/>
                <a:cs typeface="Times New Roman" panose="02020603050405020304" charset="0"/>
              </a:rPr>
              <a:t>t/	n.</a:t>
            </a:r>
            <a:r>
              <a:rPr lang="zh-CN" altLang="en-US" sz="2800">
                <a:latin typeface="Times New Roman" panose="02020603050405020304" charset="0"/>
                <a:ea typeface="华文中宋" panose="02010600040101010101" charset="-122"/>
                <a:cs typeface="Times New Roman" panose="02020603050405020304" charset="0"/>
              </a:rPr>
              <a:t>坚果</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275590" y="2934335"/>
            <a:ext cx="11604625"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The ground under the pine tree </a:t>
            </a:r>
            <a:r>
              <a:rPr lang="en-US" altLang="zh-CN" sz="2800" b="1">
                <a:solidFill>
                  <a:srgbClr val="C00000"/>
                </a:solidFill>
                <a:latin typeface="Times New Roman" panose="02020603050405020304" charset="0"/>
                <a:ea typeface="华文中宋" panose="02010600040101010101" charset="-122"/>
              </a:rPr>
              <a:t>was covered with fallen nuts</a:t>
            </a:r>
            <a:r>
              <a:rPr lang="en-US" altLang="zh-CN" sz="2800">
                <a:latin typeface="Times New Roman" panose="02020603050405020304" charset="0"/>
                <a:ea typeface="华文中宋" panose="02010600040101010101" charset="-122"/>
              </a:rPr>
              <a:t>, and small squirrels ran back and forth to collect them for the winter.</a:t>
            </a:r>
            <a:endParaRPr lang="zh-CN" altLang="en-US" sz="2800">
              <a:latin typeface="Times New Roman" panose="02020603050405020304" charset="0"/>
              <a:ea typeface="华文中宋" panose="02010600040101010101" charset="-122"/>
            </a:endParaRPr>
          </a:p>
        </p:txBody>
      </p:sp>
      <p:sp>
        <p:nvSpPr>
          <p:cNvPr id="3" name="文本框 2"/>
          <p:cNvSpPr txBox="1"/>
          <p:nvPr/>
        </p:nvSpPr>
        <p:spPr>
          <a:xfrm>
            <a:off x="145415" y="4840605"/>
            <a:ext cx="8519160"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The final part of the project is</a:t>
            </a:r>
            <a:r>
              <a:rPr lang="en-US" altLang="zh-CN" sz="2800" b="1" i="0">
                <a:solidFill>
                  <a:srgbClr val="C00000"/>
                </a:solidFill>
                <a:latin typeface="Times New Roman" panose="02020603050405020304" charset="0"/>
                <a:ea typeface="华文中宋" panose="02010600040101010101" charset="-122"/>
              </a:rPr>
              <a:t> the toughest </a:t>
            </a:r>
            <a:r>
              <a:rPr lang="en-US" altLang="zh-CN" sz="2800" b="1">
                <a:solidFill>
                  <a:srgbClr val="C00000"/>
                </a:solidFill>
                <a:latin typeface="Times New Roman" panose="02020603050405020304" charset="0"/>
                <a:ea typeface="华文中宋" panose="02010600040101010101" charset="-122"/>
              </a:rPr>
              <a:t>nut</a:t>
            </a:r>
            <a:r>
              <a:rPr lang="en-US" altLang="zh-CN" sz="2800" b="1" i="0">
                <a:solidFill>
                  <a:srgbClr val="C00000"/>
                </a:solidFill>
                <a:latin typeface="Times New Roman" panose="02020603050405020304" charset="0"/>
                <a:ea typeface="华文中宋" panose="02010600040101010101" charset="-122"/>
              </a:rPr>
              <a:t> to crack</a:t>
            </a:r>
            <a:r>
              <a:rPr lang="en-US" altLang="zh-CN" sz="2800" b="0" i="0">
                <a:solidFill>
                  <a:srgbClr val="0F1115"/>
                </a:solidFill>
                <a:latin typeface="Times New Roman" panose="02020603050405020304" charset="0"/>
                <a:ea typeface="华文中宋" panose="02010600040101010101" charset="-122"/>
              </a:rPr>
              <a:t>, but I believe we can do it. </a:t>
            </a:r>
            <a:endParaRPr lang="zh-CN" altLang="en-US" sz="2800" b="0" i="0">
              <a:solidFill>
                <a:srgbClr val="0F1115"/>
              </a:solidFill>
              <a:latin typeface="Times New Roman" panose="02020603050405020304" charset="0"/>
              <a:ea typeface="华文中宋" panose="02010600040101010101" charset="-122"/>
            </a:endParaRPr>
          </a:p>
        </p:txBody>
      </p:sp>
      <p:sp>
        <p:nvSpPr>
          <p:cNvPr id="4" name="文本框 3"/>
          <p:cNvSpPr txBox="1"/>
          <p:nvPr/>
        </p:nvSpPr>
        <p:spPr>
          <a:xfrm>
            <a:off x="275590" y="947420"/>
            <a:ext cx="11442700" cy="5219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他是个</a:t>
            </a:r>
            <a:r>
              <a:rPr lang="en-US" altLang="zh-CN" sz="2800" b="1">
                <a:solidFill>
                  <a:srgbClr val="C00000"/>
                </a:solidFill>
                <a:latin typeface="Times New Roman" panose="02020603050405020304" charset="0"/>
                <a:ea typeface="华文中宋" panose="02010600040101010101" charset="-122"/>
                <a:sym typeface="+mn-ea"/>
              </a:rPr>
              <a:t>难对付的人</a:t>
            </a:r>
            <a:r>
              <a:rPr lang="zh-CN" altLang="en-US" sz="2800">
                <a:latin typeface="Times New Roman" panose="02020603050405020304" charset="0"/>
                <a:ea typeface="华文中宋" panose="02010600040101010101" charset="-122"/>
                <a:sym typeface="+mn-ea"/>
              </a:rPr>
              <a:t>，从不轻易表露真实感情。</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5" name="文本框 4"/>
          <p:cNvSpPr txBox="1"/>
          <p:nvPr/>
        </p:nvSpPr>
        <p:spPr>
          <a:xfrm>
            <a:off x="436880" y="1459230"/>
            <a:ext cx="1157287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He was </a:t>
            </a:r>
            <a:r>
              <a:rPr lang="en-US" altLang="zh-CN" sz="2800" b="1">
                <a:solidFill>
                  <a:srgbClr val="C00000"/>
                </a:solidFill>
                <a:latin typeface="Times New Roman" panose="02020603050405020304" charset="0"/>
                <a:ea typeface="华文中宋" panose="02010600040101010101" charset="-122"/>
                <a:sym typeface="+mn-ea"/>
              </a:rPr>
              <a:t>a tough nut to crack</a:t>
            </a:r>
            <a:r>
              <a:rPr lang="en-US" altLang="zh-CN" sz="2800">
                <a:latin typeface="Times New Roman" panose="02020603050405020304" charset="0"/>
                <a:ea typeface="华文中宋" panose="02010600040101010101" charset="-122"/>
                <a:sym typeface="+mn-ea"/>
              </a:rPr>
              <a:t>, never revealing his true feelings easily. </a:t>
            </a:r>
            <a:endParaRPr lang="en-US" altLang="zh-CN" sz="2800">
              <a:latin typeface="Times New Roman" panose="02020603050405020304" charset="0"/>
              <a:ea typeface="华文中宋" panose="02010600040101010101" charset="-122"/>
              <a:sym typeface="+mn-ea"/>
            </a:endParaRPr>
          </a:p>
        </p:txBody>
      </p:sp>
      <p:sp>
        <p:nvSpPr>
          <p:cNvPr id="6" name="文本框 5"/>
          <p:cNvSpPr txBox="1"/>
          <p:nvPr/>
        </p:nvSpPr>
        <p:spPr>
          <a:xfrm>
            <a:off x="275590" y="1981200"/>
            <a:ext cx="1173353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松树下的地上</a:t>
            </a:r>
            <a:r>
              <a:rPr lang="en-US" altLang="zh-CN" sz="2800" b="1">
                <a:solidFill>
                  <a:srgbClr val="C00000"/>
                </a:solidFill>
                <a:latin typeface="Times New Roman" panose="02020603050405020304" charset="0"/>
                <a:ea typeface="华文中宋" panose="02010600040101010101" charset="-122"/>
                <a:sym typeface="+mn-ea"/>
              </a:rPr>
              <a:t>落满了坚果</a:t>
            </a:r>
            <a:r>
              <a:rPr lang="zh-CN" altLang="en-US" sz="2800">
                <a:latin typeface="Times New Roman" panose="02020603050405020304" charset="0"/>
                <a:ea typeface="华文中宋" panose="02010600040101010101" charset="-122"/>
                <a:sym typeface="+mn-ea"/>
              </a:rPr>
              <a:t>，小松鼠们来回跑着，把它们收集起来准备过冬。</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8" name="文本框 7"/>
          <p:cNvSpPr txBox="1"/>
          <p:nvPr/>
        </p:nvSpPr>
        <p:spPr>
          <a:xfrm>
            <a:off x="145415" y="3920490"/>
            <a:ext cx="8162925" cy="953135"/>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这个项目的最后部分是</a:t>
            </a:r>
            <a:r>
              <a:rPr lang="en-US" altLang="zh-CN" sz="2800" b="1">
                <a:solidFill>
                  <a:srgbClr val="C00000"/>
                </a:solidFill>
                <a:latin typeface="Times New Roman" panose="02020603050405020304" charset="0"/>
                <a:ea typeface="华文中宋" panose="02010600040101010101" charset="-122"/>
                <a:sym typeface="+mn-ea"/>
              </a:rPr>
              <a:t>最难啃的硬骨头</a:t>
            </a:r>
            <a:r>
              <a:rPr lang="zh-CN" altLang="en-US" sz="2800">
                <a:solidFill>
                  <a:srgbClr val="0F1115"/>
                </a:solidFill>
                <a:latin typeface="Times New Roman" panose="02020603050405020304" charset="0"/>
                <a:ea typeface="华文中宋" panose="02010600040101010101" charset="-122"/>
                <a:sym typeface="+mn-ea"/>
              </a:rPr>
              <a:t>，但我相信我们能完成。</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8664575" y="3527425"/>
            <a:ext cx="3053080" cy="2103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757809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skateboard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ske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tb</a:t>
            </a:r>
            <a:r>
              <a:rPr lang="en-US" altLang="en-US" sz="2800">
                <a:latin typeface="Times New Roman" panose="02020603050405020304" charset="0"/>
                <a:ea typeface="华文中宋" panose="02010600040101010101" charset="-122"/>
                <a:cs typeface="Times New Roman" panose="02020603050405020304" charset="0"/>
              </a:rPr>
              <a:t>ɔ</a:t>
            </a:r>
            <a:r>
              <a:rPr lang="en-US" altLang="zh-CN" sz="2800">
                <a:latin typeface="Times New Roman" panose="02020603050405020304" charset="0"/>
                <a:ea typeface="华文中宋" panose="02010600040101010101" charset="-122"/>
                <a:cs typeface="Times New Roman" panose="02020603050405020304" charset="0"/>
              </a:rPr>
              <a:t>:d/	n.</a:t>
            </a:r>
            <a:r>
              <a:rPr lang="zh-CN" altLang="en-US" sz="2800">
                <a:latin typeface="Times New Roman" panose="02020603050405020304" charset="0"/>
                <a:ea typeface="华文中宋" panose="02010600040101010101" charset="-122"/>
                <a:cs typeface="Times New Roman" panose="02020603050405020304" charset="0"/>
              </a:rPr>
              <a:t>滑板</a:t>
            </a:r>
            <a:r>
              <a:rPr lang="en-US" altLang="zh-CN" sz="2800">
                <a:latin typeface="Times New Roman" panose="02020603050405020304" charset="0"/>
                <a:ea typeface="华文中宋" panose="02010600040101010101" charset="-122"/>
                <a:cs typeface="Times New Roman" panose="02020603050405020304" charset="0"/>
              </a:rPr>
              <a:t> vi.</a:t>
            </a:r>
            <a:r>
              <a:rPr lang="zh-CN" altLang="en-US" sz="2800">
                <a:latin typeface="Times New Roman" panose="02020603050405020304" charset="0"/>
                <a:ea typeface="华文中宋" panose="02010600040101010101" charset="-122"/>
                <a:cs typeface="Times New Roman" panose="02020603050405020304" charset="0"/>
              </a:rPr>
              <a:t>滑滑板</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3" name="文本框 2"/>
          <p:cNvSpPr txBox="1"/>
          <p:nvPr/>
        </p:nvSpPr>
        <p:spPr>
          <a:xfrm>
            <a:off x="286385" y="5520055"/>
            <a:ext cx="8649970" cy="953135"/>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 </a:t>
            </a:r>
            <a:r>
              <a:rPr lang="en-US" altLang="zh-CN" sz="2800" b="1">
                <a:solidFill>
                  <a:srgbClr val="C00000"/>
                </a:solidFill>
                <a:latin typeface="Times New Roman" panose="02020603050405020304" charset="0"/>
                <a:ea typeface="华文中宋" panose="02010600040101010101" charset="-122"/>
              </a:rPr>
              <a:t>Skateboard</a:t>
            </a:r>
            <a:r>
              <a:rPr lang="en-US" altLang="zh-CN" sz="2800" b="1" i="0">
                <a:solidFill>
                  <a:srgbClr val="C00000"/>
                </a:solidFill>
                <a:latin typeface="Times New Roman" panose="02020603050405020304" charset="0"/>
                <a:ea typeface="华文中宋" panose="02010600040101010101" charset="-122"/>
              </a:rPr>
              <a:t>ing is prohibited </a:t>
            </a:r>
            <a:r>
              <a:rPr lang="en-US" altLang="zh-CN" sz="2800" b="0" i="0">
                <a:solidFill>
                  <a:srgbClr val="0F1115"/>
                </a:solidFill>
                <a:latin typeface="Times New Roman" panose="02020603050405020304" charset="0"/>
                <a:ea typeface="华文中宋" panose="02010600040101010101" charset="-122"/>
              </a:rPr>
              <a:t>on the school premises for safety reasons. </a:t>
            </a:r>
            <a:endParaRPr lang="zh-CN" altLang="en-US" sz="2800" b="0" i="0">
              <a:solidFill>
                <a:srgbClr val="0F1115"/>
              </a:solidFill>
              <a:latin typeface="Times New Roman" panose="02020603050405020304" charset="0"/>
              <a:ea typeface="华文中宋" panose="02010600040101010101" charset="-122"/>
            </a:endParaRPr>
          </a:p>
        </p:txBody>
      </p:sp>
      <p:sp>
        <p:nvSpPr>
          <p:cNvPr id="4" name="文本框 3"/>
          <p:cNvSpPr txBox="1"/>
          <p:nvPr/>
        </p:nvSpPr>
        <p:spPr>
          <a:xfrm>
            <a:off x="286385" y="995045"/>
            <a:ext cx="11430635" cy="953135"/>
          </a:xfrm>
          <a:prstGeom prst="rect">
            <a:avLst/>
          </a:prstGeom>
          <a:noFill/>
        </p:spPr>
        <p:txBody>
          <a:bodyPr wrap="square" rtlCol="0" anchor="t">
            <a:spAutoFit/>
          </a:bodyPr>
          <a:p>
            <a:pPr algn="l"/>
            <a:r>
              <a:rPr lang="en-US" altLang="zh-CN" sz="2800">
                <a:solidFill>
                  <a:srgbClr val="000000"/>
                </a:solidFill>
                <a:latin typeface="Times New Roman" panose="02020603050405020304" charset="0"/>
                <a:ea typeface="华文中宋" panose="02010600040101010101" charset="-122"/>
                <a:sym typeface="+mn-ea"/>
              </a:rPr>
              <a:t>1. </a:t>
            </a:r>
            <a:r>
              <a:rPr lang="zh-CN" altLang="en-US" sz="2800">
                <a:solidFill>
                  <a:srgbClr val="000000"/>
                </a:solidFill>
                <a:latin typeface="Times New Roman" panose="02020603050405020304" charset="0"/>
                <a:ea typeface="华文中宋" panose="02010600040101010101" charset="-122"/>
                <a:sym typeface="+mn-ea"/>
              </a:rPr>
              <a:t>男孩用一只脚蹬地，</a:t>
            </a:r>
            <a:r>
              <a:rPr lang="en-US" altLang="zh-CN" sz="2800" b="1">
                <a:solidFill>
                  <a:srgbClr val="C00000"/>
                </a:solidFill>
                <a:latin typeface="Times New Roman" panose="02020603050405020304" charset="0"/>
                <a:ea typeface="华文中宋" panose="02010600040101010101" charset="-122"/>
                <a:sym typeface="+mn-ea"/>
              </a:rPr>
              <a:t>踩着滑板向前滑行</a:t>
            </a:r>
            <a:r>
              <a:rPr lang="zh-CN" altLang="en-US" sz="2800">
                <a:solidFill>
                  <a:srgbClr val="000000"/>
                </a:solidFill>
                <a:latin typeface="Times New Roman" panose="02020603050405020304" charset="0"/>
                <a:ea typeface="华文中宋" panose="02010600040101010101" charset="-122"/>
                <a:sym typeface="+mn-ea"/>
              </a:rPr>
              <a:t>，滑到街尾时又熟练地转了个弯。</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00000"/>
              </a:solidFill>
              <a:latin typeface="Times New Roman" panose="02020603050405020304" charset="0"/>
              <a:ea typeface="华文中宋" panose="02010600040101010101" charset="-122"/>
              <a:sym typeface="+mn-ea"/>
            </a:endParaRPr>
          </a:p>
        </p:txBody>
      </p:sp>
      <p:sp>
        <p:nvSpPr>
          <p:cNvPr id="5" name="文本框 4"/>
          <p:cNvSpPr txBox="1"/>
          <p:nvPr/>
        </p:nvSpPr>
        <p:spPr>
          <a:xfrm>
            <a:off x="286385" y="1948180"/>
            <a:ext cx="11905615" cy="953135"/>
          </a:xfrm>
          <a:prstGeom prst="rect">
            <a:avLst/>
          </a:prstGeom>
          <a:noFill/>
        </p:spPr>
        <p:txBody>
          <a:bodyPr wrap="square" rtlCol="0" anchor="t">
            <a:spAutoFit/>
          </a:bodyPr>
          <a:p>
            <a:pPr marL="0" indent="0">
              <a:buNone/>
            </a:pPr>
            <a:r>
              <a:rPr lang="en-US" altLang="zh-CN" sz="2800">
                <a:solidFill>
                  <a:srgbClr val="000000"/>
                </a:solidFill>
                <a:latin typeface="Times New Roman" panose="02020603050405020304" charset="0"/>
                <a:ea typeface="华文中宋" panose="02010600040101010101" charset="-122"/>
                <a:sym typeface="+mn-ea"/>
              </a:rPr>
              <a:t>The boy pushed off the ground with one foot, </a:t>
            </a:r>
            <a:r>
              <a:rPr lang="en-US" altLang="zh-CN" sz="2800" b="1">
                <a:solidFill>
                  <a:srgbClr val="C00000"/>
                </a:solidFill>
                <a:latin typeface="Times New Roman" panose="02020603050405020304" charset="0"/>
                <a:ea typeface="华文中宋" panose="02010600040101010101" charset="-122"/>
                <a:sym typeface="+mn-ea"/>
              </a:rPr>
              <a:t>gliding forward on his skateboard</a:t>
            </a:r>
            <a:r>
              <a:rPr lang="en-US" altLang="zh-CN" sz="2800">
                <a:solidFill>
                  <a:srgbClr val="000000"/>
                </a:solidFill>
                <a:latin typeface="Times New Roman" panose="02020603050405020304" charset="0"/>
                <a:ea typeface="华文中宋" panose="02010600040101010101" charset="-122"/>
                <a:sym typeface="+mn-ea"/>
              </a:rPr>
              <a:t>, and skillfully turned around when he reached the end of the street.</a:t>
            </a:r>
            <a:endParaRPr lang="en-US" altLang="zh-CN" sz="2800">
              <a:solidFill>
                <a:srgbClr val="000000"/>
              </a:solidFill>
              <a:latin typeface="Times New Roman" panose="02020603050405020304" charset="0"/>
              <a:ea typeface="华文中宋" panose="02010600040101010101" charset="-122"/>
              <a:sym typeface="+mn-ea"/>
            </a:endParaRPr>
          </a:p>
        </p:txBody>
      </p:sp>
      <p:sp>
        <p:nvSpPr>
          <p:cNvPr id="6" name="文本框 5"/>
          <p:cNvSpPr txBox="1"/>
          <p:nvPr/>
        </p:nvSpPr>
        <p:spPr>
          <a:xfrm>
            <a:off x="286385" y="2901315"/>
            <a:ext cx="11588750" cy="953135"/>
          </a:xfrm>
          <a:prstGeom prst="rect">
            <a:avLst/>
          </a:prstGeom>
          <a:noFill/>
        </p:spPr>
        <p:txBody>
          <a:bodyPr wrap="square" rtlCol="0" anchor="t">
            <a:spAutoFit/>
          </a:bodyPr>
          <a:p>
            <a:pPr marL="0" indent="0" algn="l"/>
            <a:r>
              <a:rPr lang="en-US" altLang="zh-CN" sz="2800">
                <a:solidFill>
                  <a:srgbClr val="000000"/>
                </a:solidFill>
                <a:latin typeface="Times New Roman" panose="02020603050405020304" charset="0"/>
                <a:ea typeface="华文中宋" panose="02010600040101010101" charset="-122"/>
                <a:sym typeface="+mn-ea"/>
              </a:rPr>
              <a:t>2. </a:t>
            </a:r>
            <a:r>
              <a:rPr lang="zh-CN" altLang="en-US" sz="2800">
                <a:solidFill>
                  <a:srgbClr val="000000"/>
                </a:solidFill>
                <a:latin typeface="Times New Roman" panose="02020603050405020304" charset="0"/>
                <a:ea typeface="华文中宋" panose="02010600040101010101" charset="-122"/>
                <a:sym typeface="+mn-ea"/>
              </a:rPr>
              <a:t>公园的广场是孩子们玩耍的热门地点，有的骑自行车，有的</a:t>
            </a:r>
            <a:r>
              <a:rPr lang="en-US" altLang="zh-CN" sz="2800" b="1">
                <a:solidFill>
                  <a:srgbClr val="C00000"/>
                </a:solidFill>
                <a:latin typeface="Times New Roman" panose="02020603050405020304" charset="0"/>
                <a:ea typeface="华文中宋" panose="02010600040101010101" charset="-122"/>
                <a:sym typeface="+mn-ea"/>
              </a:rPr>
              <a:t>踩着滑板快速穿梭</a:t>
            </a:r>
            <a:r>
              <a:rPr lang="zh-CN" altLang="en-US" sz="2800">
                <a:solidFill>
                  <a:srgbClr val="000000"/>
                </a:solidFill>
                <a:latin typeface="Times New Roman" panose="02020603050405020304" charset="0"/>
                <a:ea typeface="华文中宋" panose="02010600040101010101" charset="-122"/>
                <a:sym typeface="+mn-ea"/>
              </a:rPr>
              <a:t>，笑声不断。</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00000"/>
              </a:solidFill>
              <a:latin typeface="Times New Roman" panose="02020603050405020304" charset="0"/>
              <a:ea typeface="华文中宋" panose="02010600040101010101" charset="-122"/>
              <a:sym typeface="+mn-ea"/>
            </a:endParaRPr>
          </a:p>
        </p:txBody>
      </p:sp>
      <p:sp>
        <p:nvSpPr>
          <p:cNvPr id="8" name="文本框 7"/>
          <p:cNvSpPr txBox="1"/>
          <p:nvPr/>
        </p:nvSpPr>
        <p:spPr>
          <a:xfrm>
            <a:off x="286385" y="3949700"/>
            <a:ext cx="11620500" cy="953135"/>
          </a:xfrm>
          <a:prstGeom prst="rect">
            <a:avLst/>
          </a:prstGeom>
          <a:noFill/>
        </p:spPr>
        <p:txBody>
          <a:bodyPr wrap="square" rtlCol="0" anchor="t">
            <a:spAutoFit/>
          </a:bodyPr>
          <a:p>
            <a:pPr marL="0" indent="0">
              <a:spcBef>
                <a:spcPct val="0"/>
              </a:spcBef>
              <a:spcAft>
                <a:spcPct val="0"/>
              </a:spcAft>
              <a:buNone/>
            </a:pPr>
            <a:r>
              <a:rPr lang="en-US" altLang="zh-CN" sz="2800">
                <a:solidFill>
                  <a:srgbClr val="000000"/>
                </a:solidFill>
                <a:latin typeface="Times New Roman" panose="02020603050405020304" charset="0"/>
                <a:ea typeface="华文中宋" panose="02010600040101010101" charset="-122"/>
                <a:sym typeface="+mn-ea"/>
              </a:rPr>
              <a:t>The park’s square was a popular place for kids to play—some rode bikes, while others </a:t>
            </a:r>
            <a:r>
              <a:rPr lang="en-US" altLang="zh-CN" sz="2800" b="1">
                <a:solidFill>
                  <a:srgbClr val="C00000"/>
                </a:solidFill>
                <a:latin typeface="Times New Roman" panose="02020603050405020304" charset="0"/>
                <a:ea typeface="华文中宋" panose="02010600040101010101" charset="-122"/>
                <a:sym typeface="+mn-ea"/>
              </a:rPr>
              <a:t>zoomed around on skateboards</a:t>
            </a:r>
            <a:r>
              <a:rPr lang="en-US" altLang="zh-CN" sz="2800">
                <a:solidFill>
                  <a:srgbClr val="000000"/>
                </a:solidFill>
                <a:latin typeface="Times New Roman" panose="02020603050405020304" charset="0"/>
                <a:ea typeface="华文中宋" panose="02010600040101010101" charset="-122"/>
                <a:sym typeface="+mn-ea"/>
              </a:rPr>
              <a:t>, laughing loudly.</a:t>
            </a:r>
            <a:endParaRPr lang="en-US" altLang="zh-CN" sz="2800">
              <a:solidFill>
                <a:srgbClr val="000000"/>
              </a:solidFill>
              <a:latin typeface="Times New Roman" panose="02020603050405020304" charset="0"/>
              <a:ea typeface="华文中宋" panose="02010600040101010101" charset="-122"/>
              <a:sym typeface="+mn-ea"/>
            </a:endParaRPr>
          </a:p>
        </p:txBody>
      </p:sp>
      <p:sp>
        <p:nvSpPr>
          <p:cNvPr id="9" name="文本框 8"/>
          <p:cNvSpPr txBox="1"/>
          <p:nvPr/>
        </p:nvSpPr>
        <p:spPr>
          <a:xfrm>
            <a:off x="286385" y="4998085"/>
            <a:ext cx="792353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出于安全原因，校园内</a:t>
            </a:r>
            <a:r>
              <a:rPr lang="en-US" altLang="zh-CN" sz="2800" b="1">
                <a:solidFill>
                  <a:srgbClr val="C00000"/>
                </a:solidFill>
                <a:latin typeface="Times New Roman" panose="02020603050405020304" charset="0"/>
                <a:ea typeface="华文中宋" panose="02010600040101010101" charset="-122"/>
                <a:sym typeface="+mn-ea"/>
              </a:rPr>
              <a:t>禁止玩滑板</a:t>
            </a:r>
            <a:r>
              <a:rPr lang="zh-CN" altLang="en-US" sz="2800">
                <a:solidFill>
                  <a:srgbClr val="0F1115"/>
                </a:solidFill>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2" name="图片 1"/>
          <p:cNvPicPr>
            <a:picLocks noChangeAspect="1"/>
          </p:cNvPicPr>
          <p:nvPr/>
        </p:nvPicPr>
        <p:blipFill>
          <a:blip r:embed="rId2"/>
          <a:stretch>
            <a:fillRect/>
          </a:stretch>
        </p:blipFill>
        <p:spPr>
          <a:xfrm>
            <a:off x="8479155" y="4454525"/>
            <a:ext cx="3427730" cy="2018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to="" calcmode="lin" valueType="num">
                                      <p:cBhvr>
                                        <p:cTn id="12" dur="1" fill="hold"/>
                                        <p:tgtEl>
                                          <p:spTgt spid="8"/>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P spid="3" grpId="0"/>
      <p:bldP spid="3"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custDataLst>
              <p:tags r:id="rId2"/>
            </p:custDataLst>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custDataLst>
              <p:tags r:id="rId3"/>
            </p:custDataLst>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custDataLst>
              <p:tags r:id="rId4"/>
            </p:custDataLst>
          </p:nvPr>
        </p:nvSpPr>
        <p:spPr>
          <a:xfrm>
            <a:off x="2527935" y="211455"/>
            <a:ext cx="919035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dynamic	/da</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n</a:t>
            </a:r>
            <a:r>
              <a:rPr lang="en-US" altLang="en-US" sz="2800">
                <a:latin typeface="Times New Roman" panose="02020603050405020304" charset="0"/>
                <a:ea typeface="华文中宋" panose="02010600040101010101" charset="-122"/>
                <a:cs typeface="Times New Roman" panose="02020603050405020304" charset="0"/>
              </a:rPr>
              <a:t>æ</a:t>
            </a:r>
            <a:r>
              <a:rPr lang="en-US" altLang="zh-CN" sz="2800">
                <a:latin typeface="Times New Roman" panose="02020603050405020304" charset="0"/>
                <a:ea typeface="华文中宋" panose="02010600040101010101" charset="-122"/>
                <a:cs typeface="Times New Roman" panose="02020603050405020304" charset="0"/>
              </a:rPr>
              <a:t>m</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k/	a.</a:t>
            </a:r>
            <a:r>
              <a:rPr lang="zh-CN" altLang="en-US" sz="2800">
                <a:latin typeface="Times New Roman" panose="02020603050405020304" charset="0"/>
                <a:ea typeface="华文中宋" panose="02010600040101010101" charset="-122"/>
                <a:cs typeface="Times New Roman" panose="02020603050405020304" charset="0"/>
              </a:rPr>
              <a:t>充满活力的</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精力充沛的</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custDataLst>
              <p:tags r:id="rId5"/>
            </p:custDataLst>
          </p:nvPr>
        </p:nvSpPr>
        <p:spPr>
          <a:xfrm>
            <a:off x="238125" y="2832735"/>
            <a:ext cx="12134215" cy="953135"/>
          </a:xfrm>
          <a:prstGeom prst="rect">
            <a:avLst/>
          </a:prstGeom>
        </p:spPr>
        <p:txBody>
          <a:bodyPr wrap="square">
            <a:spAutoFit/>
          </a:bodyPr>
          <a:p>
            <a:pPr marL="0" indent="0" algn="l"/>
            <a:r>
              <a:rPr lang="zh-CN" altLang="en-US" sz="2800" b="1" i="0">
                <a:solidFill>
                  <a:srgbClr val="C00000"/>
                </a:solidFill>
                <a:latin typeface="Times New Roman" panose="02020603050405020304" charset="0"/>
                <a:ea typeface="华文中宋" panose="02010600040101010101" charset="-122"/>
              </a:rPr>
              <a:t>The </a:t>
            </a:r>
            <a:r>
              <a:rPr lang="zh-CN" altLang="en-US" sz="2800" b="1">
                <a:solidFill>
                  <a:srgbClr val="C00000"/>
                </a:solidFill>
                <a:latin typeface="Times New Roman" panose="02020603050405020304" charset="0"/>
                <a:ea typeface="华文中宋" panose="02010600040101010101" charset="-122"/>
              </a:rPr>
              <a:t>dynamic</a:t>
            </a:r>
            <a:r>
              <a:rPr lang="zh-CN" altLang="en-US" sz="2800" b="1" i="0">
                <a:solidFill>
                  <a:srgbClr val="C00000"/>
                </a:solidFill>
                <a:latin typeface="Times New Roman" panose="02020603050405020304" charset="0"/>
                <a:ea typeface="华文中宋" panose="02010600040101010101" charset="-122"/>
              </a:rPr>
              <a:t> </a:t>
            </a:r>
            <a:r>
              <a:rPr lang="en-US" altLang="zh-CN" sz="2800" b="0" i="0">
                <a:solidFill>
                  <a:srgbClr val="0F1115"/>
                </a:solidFill>
                <a:latin typeface="Times New Roman" panose="02020603050405020304" charset="0"/>
                <a:ea typeface="华文中宋" panose="02010600040101010101" charset="-122"/>
              </a:rPr>
              <a:t>between the two brothers shifted after the incident, from camaraderie to cold rivalry. </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custDataLst>
              <p:tags r:id="rId6"/>
            </p:custDataLst>
          </p:nvPr>
        </p:nvSpPr>
        <p:spPr>
          <a:xfrm>
            <a:off x="238125" y="1414780"/>
            <a:ext cx="11480800" cy="521970"/>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 The </a:t>
            </a:r>
            <a:r>
              <a:rPr lang="en-US" altLang="zh-CN" sz="2800" b="1">
                <a:solidFill>
                  <a:srgbClr val="C00000"/>
                </a:solidFill>
                <a:latin typeface="Times New Roman" panose="02020603050405020304" charset="0"/>
                <a:ea typeface="华文中宋" panose="02010600040101010101" charset="-122"/>
              </a:rPr>
              <a:t>dynamic</a:t>
            </a:r>
            <a:r>
              <a:rPr lang="en-US" altLang="zh-CN" sz="2800" b="1" i="0">
                <a:solidFill>
                  <a:srgbClr val="C00000"/>
                </a:solidFill>
                <a:latin typeface="Times New Roman" panose="02020603050405020304" charset="0"/>
                <a:ea typeface="华文中宋" panose="02010600040101010101" charset="-122"/>
              </a:rPr>
              <a:t> dance performance</a:t>
            </a:r>
            <a:r>
              <a:rPr lang="en-US" altLang="zh-CN" sz="2800" b="0" i="0">
                <a:solidFill>
                  <a:srgbClr val="0F1115"/>
                </a:solidFill>
                <a:latin typeface="Times New Roman" panose="02020603050405020304" charset="0"/>
                <a:ea typeface="华文中宋" panose="02010600040101010101" charset="-122"/>
              </a:rPr>
              <a:t> captivated the audience from start to finish. </a:t>
            </a:r>
            <a:endParaRPr lang="zh-CN" altLang="en-US" sz="2800" b="0" i="0">
              <a:solidFill>
                <a:srgbClr val="0F1115"/>
              </a:solidFill>
              <a:latin typeface="Times New Roman" panose="02020603050405020304" charset="0"/>
              <a:ea typeface="华文中宋" panose="02010600040101010101" charset="-122"/>
            </a:endParaRPr>
          </a:p>
        </p:txBody>
      </p:sp>
      <p:sp>
        <p:nvSpPr>
          <p:cNvPr id="4" name="文本框 3"/>
          <p:cNvSpPr txBox="1"/>
          <p:nvPr/>
        </p:nvSpPr>
        <p:spPr>
          <a:xfrm>
            <a:off x="238125" y="4298950"/>
            <a:ext cx="11762105"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We live in</a:t>
            </a:r>
            <a:r>
              <a:rPr lang="en-US" altLang="zh-CN" sz="2800" b="1" i="0">
                <a:solidFill>
                  <a:srgbClr val="C00000"/>
                </a:solidFill>
                <a:latin typeface="Times New Roman" panose="02020603050405020304" charset="0"/>
                <a:ea typeface="华文中宋" panose="02010600040101010101" charset="-122"/>
              </a:rPr>
              <a:t> a </a:t>
            </a:r>
            <a:r>
              <a:rPr lang="en-US" altLang="zh-CN" sz="2800" b="1">
                <a:solidFill>
                  <a:srgbClr val="C00000"/>
                </a:solidFill>
                <a:latin typeface="Times New Roman" panose="02020603050405020304" charset="0"/>
                <a:ea typeface="华文中宋" panose="02010600040101010101" charset="-122"/>
              </a:rPr>
              <a:t>dynamic</a:t>
            </a:r>
            <a:r>
              <a:rPr lang="en-US" altLang="zh-CN" sz="2800" b="1" i="0">
                <a:solidFill>
                  <a:srgbClr val="C00000"/>
                </a:solidFill>
                <a:latin typeface="Times New Roman" panose="02020603050405020304" charset="0"/>
                <a:ea typeface="华文中宋" panose="02010600040101010101" charset="-122"/>
              </a:rPr>
              <a:t> world</a:t>
            </a:r>
            <a:r>
              <a:rPr lang="en-US" altLang="zh-CN" sz="2800" b="0" i="0">
                <a:solidFill>
                  <a:srgbClr val="0F1115"/>
                </a:solidFill>
                <a:latin typeface="Times New Roman" panose="02020603050405020304" charset="0"/>
                <a:ea typeface="华文中宋" panose="02010600040101010101" charset="-122"/>
              </a:rPr>
              <a:t> that requires us to adapt and learn continuously. </a:t>
            </a:r>
            <a:endParaRPr lang="zh-CN" altLang="en-US" sz="2800" b="0" i="0">
              <a:solidFill>
                <a:srgbClr val="0F1115"/>
              </a:solidFill>
              <a:latin typeface="Times New Roman" panose="02020603050405020304" charset="0"/>
              <a:ea typeface="华文中宋" panose="02010600040101010101" charset="-122"/>
            </a:endParaRPr>
          </a:p>
        </p:txBody>
      </p:sp>
      <p:sp>
        <p:nvSpPr>
          <p:cNvPr id="5" name="文本框 4"/>
          <p:cNvSpPr txBox="1"/>
          <p:nvPr/>
        </p:nvSpPr>
        <p:spPr>
          <a:xfrm>
            <a:off x="238125" y="5474335"/>
            <a:ext cx="8130540"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article argues that schools should create </a:t>
            </a:r>
            <a:r>
              <a:rPr lang="en-US" altLang="zh-CN" sz="2800" b="1" i="0">
                <a:solidFill>
                  <a:srgbClr val="C00000"/>
                </a:solidFill>
                <a:latin typeface="Times New Roman" panose="02020603050405020304" charset="0"/>
                <a:ea typeface="华文中宋" panose="02010600040101010101" charset="-122"/>
              </a:rPr>
              <a:t>a more dynamic learning environment</a:t>
            </a:r>
            <a:r>
              <a:rPr lang="en-US" altLang="zh-CN" sz="2800" b="0" i="0">
                <a:latin typeface="Times New Roman" panose="02020603050405020304" charset="0"/>
                <a:ea typeface="华文中宋" panose="02010600040101010101" charset="-122"/>
              </a:rPr>
              <a:t>, using games and group activities to make classes more interesting.</a:t>
            </a:r>
            <a:endParaRPr lang="zh-CN" altLang="en-US" sz="2800" b="0" i="0">
              <a:latin typeface="Times New Roman" panose="02020603050405020304" charset="0"/>
              <a:ea typeface="华文中宋" panose="02010600040101010101" charset="-122"/>
            </a:endParaRPr>
          </a:p>
        </p:txBody>
      </p:sp>
      <p:sp>
        <p:nvSpPr>
          <p:cNvPr id="6" name="文本框 5"/>
          <p:cNvSpPr txBox="1"/>
          <p:nvPr>
            <p:custDataLst>
              <p:tags r:id="rId7"/>
            </p:custDataLst>
          </p:nvPr>
        </p:nvSpPr>
        <p:spPr>
          <a:xfrm>
            <a:off x="238125" y="995045"/>
            <a:ext cx="1122299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a:t>
            </a:r>
            <a:r>
              <a:rPr lang="en-US" altLang="zh-CN" sz="2800" b="1">
                <a:solidFill>
                  <a:srgbClr val="C00000"/>
                </a:solidFill>
                <a:latin typeface="Times New Roman" panose="02020603050405020304" charset="0"/>
                <a:ea typeface="华文中宋" panose="02010600040101010101" charset="-122"/>
                <a:sym typeface="+mn-ea"/>
              </a:rPr>
              <a:t> </a:t>
            </a:r>
            <a:r>
              <a:rPr lang="zh-CN" altLang="en-US" sz="2800" b="1">
                <a:solidFill>
                  <a:srgbClr val="C00000"/>
                </a:solidFill>
                <a:latin typeface="Times New Roman" panose="02020603050405020304" charset="0"/>
                <a:ea typeface="华文中宋" panose="02010600040101010101" charset="-122"/>
                <a:sym typeface="+mn-ea"/>
              </a:rPr>
              <a:t>充满活力的舞蹈表演</a:t>
            </a:r>
            <a:r>
              <a:rPr lang="zh-CN" altLang="en-US" sz="2800">
                <a:solidFill>
                  <a:srgbClr val="0F1115"/>
                </a:solidFill>
                <a:latin typeface="Times New Roman" panose="02020603050405020304" charset="0"/>
                <a:ea typeface="华文中宋" panose="02010600040101010101" charset="-122"/>
                <a:sym typeface="+mn-ea"/>
              </a:rPr>
              <a:t>从头到尾都吸引着观众。</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custDataLst>
              <p:tags r:id="rId8"/>
            </p:custDataLst>
          </p:nvPr>
        </p:nvSpPr>
        <p:spPr>
          <a:xfrm>
            <a:off x="238125" y="1879600"/>
            <a:ext cx="11953875" cy="953135"/>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那件事之后，两兄弟之间的</a:t>
            </a:r>
            <a:r>
              <a:rPr lang="zh-CN" altLang="en-US" sz="2800" b="1">
                <a:solidFill>
                  <a:srgbClr val="C00000"/>
                </a:solidFill>
                <a:latin typeface="Times New Roman" panose="02020603050405020304" charset="0"/>
                <a:ea typeface="华文中宋" panose="02010600040101010101" charset="-122"/>
                <a:sym typeface="+mn-ea"/>
              </a:rPr>
              <a:t>动态关系</a:t>
            </a:r>
            <a:r>
              <a:rPr lang="zh-CN" altLang="en-US" sz="2800">
                <a:solidFill>
                  <a:srgbClr val="0F1115"/>
                </a:solidFill>
                <a:latin typeface="Times New Roman" panose="02020603050405020304" charset="0"/>
                <a:ea typeface="华文中宋" panose="02010600040101010101" charset="-122"/>
                <a:sym typeface="+mn-ea"/>
              </a:rPr>
              <a:t>发生了变化，从友情变成了冰冷的竞争。</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9" name="文本框 8"/>
          <p:cNvSpPr txBox="1"/>
          <p:nvPr/>
        </p:nvSpPr>
        <p:spPr>
          <a:xfrm>
            <a:off x="238125" y="3776980"/>
            <a:ext cx="11761470" cy="521970"/>
          </a:xfrm>
          <a:prstGeom prst="rect">
            <a:avLst/>
          </a:prstGeom>
          <a:noFill/>
        </p:spPr>
        <p:txBody>
          <a:bodyPr wrap="square" rtlCol="0" anchor="t">
            <a:spAutoFit/>
          </a:bodyPr>
          <a:p>
            <a:pPr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我们生活在</a:t>
            </a:r>
            <a:r>
              <a:rPr lang="en-US" altLang="zh-CN" sz="2800" b="1">
                <a:solidFill>
                  <a:srgbClr val="C00000"/>
                </a:solidFill>
                <a:latin typeface="Times New Roman" panose="02020603050405020304" charset="0"/>
                <a:ea typeface="华文中宋" panose="02010600040101010101" charset="-122"/>
                <a:sym typeface="+mn-ea"/>
              </a:rPr>
              <a:t>一个充满活力的世界</a:t>
            </a:r>
            <a:r>
              <a:rPr lang="zh-CN" altLang="en-US" sz="2800">
                <a:solidFill>
                  <a:srgbClr val="0F1115"/>
                </a:solidFill>
                <a:latin typeface="Times New Roman" panose="02020603050405020304" charset="0"/>
                <a:ea typeface="华文中宋" panose="02010600040101010101" charset="-122"/>
                <a:sym typeface="+mn-ea"/>
              </a:rPr>
              <a:t>，这要求我们不断适应和学习。</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10" name="文本框 9"/>
          <p:cNvSpPr txBox="1"/>
          <p:nvPr/>
        </p:nvSpPr>
        <p:spPr>
          <a:xfrm>
            <a:off x="238125" y="4681855"/>
            <a:ext cx="731964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4. </a:t>
            </a:r>
            <a:r>
              <a:rPr lang="zh-CN" altLang="en-US" sz="2800">
                <a:latin typeface="Times New Roman" panose="02020603050405020304" charset="0"/>
                <a:ea typeface="华文中宋" panose="02010600040101010101" charset="-122"/>
                <a:sym typeface="+mn-ea"/>
              </a:rPr>
              <a:t>文章提出，学校应打造</a:t>
            </a:r>
            <a:r>
              <a:rPr lang="en-US" altLang="zh-CN" sz="2800" b="1">
                <a:solidFill>
                  <a:srgbClr val="C00000"/>
                </a:solidFill>
                <a:latin typeface="Times New Roman" panose="02020603050405020304" charset="0"/>
                <a:ea typeface="华文中宋" panose="02010600040101010101" charset="-122"/>
                <a:sym typeface="+mn-ea"/>
              </a:rPr>
              <a:t>更具活力的学习环境</a:t>
            </a:r>
            <a:r>
              <a:rPr lang="zh-CN" altLang="en-US" sz="2800">
                <a:latin typeface="Times New Roman" panose="02020603050405020304" charset="0"/>
                <a:ea typeface="华文中宋" panose="02010600040101010101" charset="-122"/>
                <a:sym typeface="+mn-ea"/>
              </a:rPr>
              <a:t>，通过游戏和小组活动让课堂更有趣。</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11" name="图片 10"/>
          <p:cNvPicPr>
            <a:picLocks noChangeAspect="1"/>
          </p:cNvPicPr>
          <p:nvPr/>
        </p:nvPicPr>
        <p:blipFill>
          <a:blip r:embed="rId9"/>
          <a:stretch>
            <a:fillRect/>
          </a:stretch>
        </p:blipFill>
        <p:spPr>
          <a:xfrm>
            <a:off x="8783320" y="4751705"/>
            <a:ext cx="2402205" cy="2085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795972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stressed out	/strest a</a:t>
            </a:r>
            <a:r>
              <a:rPr lang="en-US" altLang="en-US" sz="2800">
                <a:latin typeface="Times New Roman" panose="02020603050405020304" charset="0"/>
                <a:ea typeface="华文中宋" panose="02010600040101010101" charset="-122"/>
                <a:cs typeface="Times New Roman" panose="02020603050405020304" charset="0"/>
              </a:rPr>
              <a:t>ʊ</a:t>
            </a:r>
            <a:r>
              <a:rPr lang="en-US" altLang="zh-CN" sz="2800">
                <a:latin typeface="Times New Roman" panose="02020603050405020304" charset="0"/>
                <a:ea typeface="华文中宋" panose="02010600040101010101" charset="-122"/>
                <a:cs typeface="Times New Roman" panose="02020603050405020304" charset="0"/>
              </a:rPr>
              <a:t>t/	</a:t>
            </a:r>
            <a:r>
              <a:rPr lang="zh-CN" altLang="en-US" sz="2800">
                <a:latin typeface="Times New Roman" panose="02020603050405020304" charset="0"/>
                <a:ea typeface="华文中宋" panose="02010600040101010101" charset="-122"/>
                <a:cs typeface="Times New Roman" panose="02020603050405020304" charset="0"/>
              </a:rPr>
              <a:t>焦虑不安</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疲惫不堪</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174625" y="1451610"/>
            <a:ext cx="11902440" cy="953135"/>
          </a:xfrm>
          <a:prstGeom prst="rect">
            <a:avLst/>
          </a:prstGeom>
        </p:spPr>
        <p:txBody>
          <a:bodyPr wrap="square">
            <a:spAutoFit/>
          </a:bodyPr>
          <a:p>
            <a:pPr marL="0" indent="0" algn="l"/>
            <a:r>
              <a:rPr lang="en-US" altLang="zh-CN" sz="2800" b="1" i="0">
                <a:solidFill>
                  <a:srgbClr val="C00000"/>
                </a:solidFill>
                <a:latin typeface="Times New Roman" panose="02020603050405020304" charset="0"/>
                <a:ea typeface="华文中宋" panose="02010600040101010101" charset="-122"/>
              </a:rPr>
              <a:t>Feeling completely </a:t>
            </a:r>
            <a:r>
              <a:rPr lang="en-US" altLang="zh-CN" sz="2800" b="1">
                <a:solidFill>
                  <a:srgbClr val="C00000"/>
                </a:solidFill>
                <a:latin typeface="Times New Roman" panose="02020603050405020304" charset="0"/>
                <a:ea typeface="华文中宋" panose="02010600040101010101" charset="-122"/>
              </a:rPr>
              <a:t>stressed out</a:t>
            </a:r>
            <a:r>
              <a:rPr lang="en-US" altLang="zh-CN" sz="2800" b="0" i="0">
                <a:solidFill>
                  <a:srgbClr val="0F1115"/>
                </a:solidFill>
                <a:latin typeface="Times New Roman" panose="02020603050405020304" charset="0"/>
                <a:ea typeface="华文中宋" panose="02010600040101010101" charset="-122"/>
              </a:rPr>
              <a:t>, she locked herself in her room, needing a moment of solitude.</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174625" y="2917190"/>
            <a:ext cx="11902440"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When you're</a:t>
            </a:r>
            <a:r>
              <a:rPr lang="en-US" altLang="zh-CN" sz="2800" b="1" i="0">
                <a:solidFill>
                  <a:srgbClr val="C00000"/>
                </a:solidFill>
                <a:latin typeface="Times New Roman" panose="02020603050405020304" charset="0"/>
                <a:ea typeface="华文中宋" panose="02010600040101010101" charset="-122"/>
              </a:rPr>
              <a:t> feeling </a:t>
            </a:r>
            <a:r>
              <a:rPr lang="en-US" altLang="zh-CN" sz="2800" b="1">
                <a:solidFill>
                  <a:srgbClr val="C00000"/>
                </a:solidFill>
                <a:latin typeface="Times New Roman" panose="02020603050405020304" charset="0"/>
                <a:ea typeface="华文中宋" panose="02010600040101010101" charset="-122"/>
              </a:rPr>
              <a:t>stressed out</a:t>
            </a:r>
            <a:r>
              <a:rPr lang="en-US" altLang="zh-CN" sz="2800" b="0" i="0">
                <a:solidFill>
                  <a:srgbClr val="0F1115"/>
                </a:solidFill>
                <a:latin typeface="Times New Roman" panose="02020603050405020304" charset="0"/>
                <a:ea typeface="华文中宋" panose="02010600040101010101" charset="-122"/>
              </a:rPr>
              <a:t>, taking a short walk or practicing deep breathing can help. </a:t>
            </a:r>
            <a:endParaRPr lang="zh-CN" altLang="en-US" sz="2800" b="0" i="0">
              <a:solidFill>
                <a:srgbClr val="0F1115"/>
              </a:solidFill>
              <a:latin typeface="Times New Roman" panose="02020603050405020304" charset="0"/>
              <a:ea typeface="华文中宋" panose="02010600040101010101" charset="-122"/>
            </a:endParaRPr>
          </a:p>
        </p:txBody>
      </p:sp>
      <p:sp>
        <p:nvSpPr>
          <p:cNvPr id="5" name="文本框 4"/>
          <p:cNvSpPr txBox="1"/>
          <p:nvPr/>
        </p:nvSpPr>
        <p:spPr>
          <a:xfrm>
            <a:off x="174625" y="4984750"/>
            <a:ext cx="749744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school will organize a yoga class every Friday to help students relax—anyone </a:t>
            </a:r>
            <a:r>
              <a:rPr lang="en-US" altLang="zh-CN" sz="2800" b="1" i="0">
                <a:solidFill>
                  <a:srgbClr val="C00000"/>
                </a:solidFill>
                <a:latin typeface="Times New Roman" panose="02020603050405020304" charset="0"/>
                <a:ea typeface="华文中宋" panose="02010600040101010101" charset="-122"/>
              </a:rPr>
              <a:t>feeling stressed out </a:t>
            </a:r>
            <a:r>
              <a:rPr lang="en-US" altLang="zh-CN" sz="2800" b="0" i="0">
                <a:latin typeface="Times New Roman" panose="02020603050405020304" charset="0"/>
                <a:ea typeface="华文中宋" panose="02010600040101010101" charset="-122"/>
              </a:rPr>
              <a:t>is welcome to join.</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174625" y="840740"/>
            <a:ext cx="1168400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en-US" altLang="zh-CN" sz="2800" b="1">
                <a:solidFill>
                  <a:srgbClr val="C00000"/>
                </a:solidFill>
                <a:latin typeface="Times New Roman" panose="02020603050405020304" charset="0"/>
                <a:ea typeface="华文中宋" panose="02010600040101010101" charset="-122"/>
                <a:sym typeface="+mn-ea"/>
              </a:rPr>
              <a:t>感到压力巨大</a:t>
            </a:r>
            <a:r>
              <a:rPr lang="zh-CN" altLang="en-US" sz="2800">
                <a:solidFill>
                  <a:srgbClr val="0F1115"/>
                </a:solidFill>
                <a:latin typeface="Times New Roman" panose="02020603050405020304" charset="0"/>
                <a:ea typeface="华文中宋" panose="02010600040101010101" charset="-122"/>
                <a:sym typeface="+mn-ea"/>
              </a:rPr>
              <a:t>，她把自己锁在房间里，需要片刻的独处。</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nvSpPr>
        <p:spPr>
          <a:xfrm>
            <a:off x="174625" y="2395855"/>
            <a:ext cx="1168400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当你</a:t>
            </a:r>
            <a:r>
              <a:rPr lang="en-US" altLang="zh-CN" sz="2800" b="1">
                <a:solidFill>
                  <a:srgbClr val="C00000"/>
                </a:solidFill>
                <a:latin typeface="Times New Roman" panose="02020603050405020304" charset="0"/>
                <a:ea typeface="华文中宋" panose="02010600040101010101" charset="-122"/>
                <a:sym typeface="+mn-ea"/>
              </a:rPr>
              <a:t>感到压力过大</a:t>
            </a:r>
            <a:r>
              <a:rPr lang="zh-CN" altLang="en-US" sz="2800">
                <a:solidFill>
                  <a:srgbClr val="0F1115"/>
                </a:solidFill>
                <a:latin typeface="Times New Roman" panose="02020603050405020304" charset="0"/>
                <a:ea typeface="华文中宋" panose="02010600040101010101" charset="-122"/>
                <a:sym typeface="+mn-ea"/>
              </a:rPr>
              <a:t>时，短距离散步或练习深呼吸会有所帮助。</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nvSpPr>
        <p:spPr>
          <a:xfrm>
            <a:off x="174625" y="3950970"/>
            <a:ext cx="724281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学校每周五将组织瑜伽课帮助学生放松，欢迎任何</a:t>
            </a:r>
            <a:r>
              <a:rPr lang="en-US" altLang="zh-CN" sz="2800" b="1">
                <a:solidFill>
                  <a:srgbClr val="C00000"/>
                </a:solidFill>
                <a:latin typeface="Times New Roman" panose="02020603050405020304" charset="0"/>
                <a:ea typeface="华文中宋" panose="02010600040101010101" charset="-122"/>
                <a:sym typeface="+mn-ea"/>
              </a:rPr>
              <a:t>感到压力大</a:t>
            </a:r>
            <a:r>
              <a:rPr lang="zh-CN" altLang="en-US" sz="2800">
                <a:latin typeface="Times New Roman" panose="02020603050405020304" charset="0"/>
                <a:ea typeface="华文中宋" panose="02010600040101010101" charset="-122"/>
                <a:sym typeface="+mn-ea"/>
              </a:rPr>
              <a:t>的同学参加。</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9" name="图片 8" descr="瑜伽动作"/>
          <p:cNvPicPr>
            <a:picLocks noChangeAspect="1"/>
          </p:cNvPicPr>
          <p:nvPr/>
        </p:nvPicPr>
        <p:blipFill>
          <a:blip r:embed="rId2"/>
          <a:stretch>
            <a:fillRect/>
          </a:stretch>
        </p:blipFill>
        <p:spPr>
          <a:xfrm>
            <a:off x="7875270" y="3429000"/>
            <a:ext cx="3244850" cy="3244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5" grpId="0"/>
      <p:bldP spid="5"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753173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worn out	/w</a:t>
            </a:r>
            <a:r>
              <a:rPr lang="en-US" altLang="en-US" sz="2800">
                <a:latin typeface="Times New Roman" panose="02020603050405020304" charset="0"/>
                <a:ea typeface="华文中宋" panose="02010600040101010101" charset="-122"/>
                <a:cs typeface="Times New Roman" panose="02020603050405020304" charset="0"/>
              </a:rPr>
              <a:t>ɔ</a:t>
            </a:r>
            <a:r>
              <a:rPr lang="en-US" altLang="zh-CN" sz="2800">
                <a:latin typeface="Times New Roman" panose="02020603050405020304" charset="0"/>
                <a:ea typeface="华文中宋" panose="02010600040101010101" charset="-122"/>
                <a:cs typeface="Times New Roman" panose="02020603050405020304" charset="0"/>
              </a:rPr>
              <a:t>:n a</a:t>
            </a:r>
            <a:r>
              <a:rPr lang="en-US" altLang="en-US" sz="2800">
                <a:latin typeface="Times New Roman" panose="02020603050405020304" charset="0"/>
                <a:ea typeface="华文中宋" panose="02010600040101010101" charset="-122"/>
                <a:cs typeface="Times New Roman" panose="02020603050405020304" charset="0"/>
              </a:rPr>
              <a:t>ʊ</a:t>
            </a:r>
            <a:r>
              <a:rPr lang="en-US" altLang="zh-CN" sz="2800">
                <a:latin typeface="Times New Roman" panose="02020603050405020304" charset="0"/>
                <a:ea typeface="华文中宋" panose="02010600040101010101" charset="-122"/>
                <a:cs typeface="Times New Roman" panose="02020603050405020304" charset="0"/>
              </a:rPr>
              <a:t>t/	</a:t>
            </a:r>
            <a:r>
              <a:rPr lang="zh-CN" altLang="en-US" sz="2800">
                <a:latin typeface="Times New Roman" panose="02020603050405020304" charset="0"/>
                <a:ea typeface="华文中宋" panose="02010600040101010101" charset="-122"/>
                <a:cs typeface="Times New Roman" panose="02020603050405020304" charset="0"/>
              </a:rPr>
              <a:t>筋疲力尽的</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疲惫的</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436880" y="1262380"/>
            <a:ext cx="11339830"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She collapsed onto the sofa,</a:t>
            </a:r>
            <a:r>
              <a:rPr lang="zh-CN" altLang="en-US" sz="2800" b="1" i="0">
                <a:solidFill>
                  <a:srgbClr val="C00000"/>
                </a:solidFill>
                <a:latin typeface="Times New Roman" panose="02020603050405020304" charset="0"/>
                <a:ea typeface="华文中宋" panose="02010600040101010101" charset="-122"/>
              </a:rPr>
              <a:t> </a:t>
            </a:r>
            <a:r>
              <a:rPr lang="zh-CN" altLang="en-US" sz="2800" b="1">
                <a:solidFill>
                  <a:srgbClr val="C00000"/>
                </a:solidFill>
                <a:latin typeface="Times New Roman" panose="02020603050405020304" charset="0"/>
                <a:ea typeface="华文中宋" panose="02010600040101010101" charset="-122"/>
              </a:rPr>
              <a:t>worn out</a:t>
            </a:r>
            <a:r>
              <a:rPr lang="en-US" altLang="zh-CN" sz="2800" b="0" i="0">
                <a:solidFill>
                  <a:srgbClr val="0F1115"/>
                </a:solidFill>
                <a:latin typeface="Times New Roman" panose="02020603050405020304" charset="0"/>
                <a:ea typeface="华文中宋" panose="02010600040101010101" charset="-122"/>
              </a:rPr>
              <a:t> from the day's intense physical labor.</a:t>
            </a:r>
            <a:endParaRPr lang="zh-CN" altLang="en-US" sz="2800" b="0" i="0">
              <a:solidFill>
                <a:srgbClr val="0F1115"/>
              </a:solidFill>
              <a:latin typeface="Times New Roman" panose="02020603050405020304" charset="0"/>
              <a:ea typeface="华文中宋" panose="02010600040101010101" charset="-122"/>
            </a:endParaRPr>
          </a:p>
        </p:txBody>
      </p:sp>
      <p:sp>
        <p:nvSpPr>
          <p:cNvPr id="3" name="文本框 2"/>
          <p:cNvSpPr txBox="1"/>
          <p:nvPr/>
        </p:nvSpPr>
        <p:spPr>
          <a:xfrm>
            <a:off x="455295" y="2751455"/>
            <a:ext cx="11737340" cy="953135"/>
          </a:xfrm>
          <a:prstGeom prst="rect">
            <a:avLst/>
          </a:prstGeom>
        </p:spPr>
        <p:txBody>
          <a:bodyPr wrap="square">
            <a:spAutoFit/>
          </a:bodyPr>
          <a:p>
            <a:pPr marL="0" indent="0" algn="l"/>
            <a:r>
              <a:rPr lang="zh-CN" altLang="en-US" sz="2800" b="1" i="0">
                <a:solidFill>
                  <a:srgbClr val="C00000"/>
                </a:solidFill>
                <a:latin typeface="Times New Roman" panose="02020603050405020304" charset="0"/>
                <a:ea typeface="华文中宋" panose="02010600040101010101" charset="-122"/>
              </a:rPr>
              <a:t>The worn-out sofa</a:t>
            </a:r>
            <a:r>
              <a:rPr lang="en-US" altLang="zh-CN" sz="2800" b="0" i="0">
                <a:latin typeface="Times New Roman" panose="02020603050405020304" charset="0"/>
                <a:ea typeface="华文中宋" panose="02010600040101010101" charset="-122"/>
              </a:rPr>
              <a:t> in the living room had a few holes in the fabric, but it was still the family’s favorite place to gather and chat.</a:t>
            </a:r>
            <a:endParaRPr lang="zh-CN" altLang="en-US" sz="2800" b="0" i="0">
              <a:latin typeface="Times New Roman" panose="02020603050405020304" charset="0"/>
              <a:ea typeface="华文中宋" panose="02010600040101010101" charset="-122"/>
            </a:endParaRPr>
          </a:p>
        </p:txBody>
      </p:sp>
      <p:sp>
        <p:nvSpPr>
          <p:cNvPr id="4" name="文本框 3"/>
          <p:cNvSpPr txBox="1"/>
          <p:nvPr/>
        </p:nvSpPr>
        <p:spPr>
          <a:xfrm>
            <a:off x="455295" y="4843145"/>
            <a:ext cx="7471410"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Local volunteers </a:t>
            </a:r>
            <a:r>
              <a:rPr lang="zh-CN" altLang="en-US" sz="2800" b="1" i="0">
                <a:solidFill>
                  <a:srgbClr val="C00000"/>
                </a:solidFill>
                <a:latin typeface="Times New Roman" panose="02020603050405020304" charset="0"/>
                <a:ea typeface="华文中宋" panose="02010600040101010101" charset="-122"/>
              </a:rPr>
              <a:t>collected worn-out clothes</a:t>
            </a:r>
            <a:r>
              <a:rPr lang="en-US" altLang="zh-CN" sz="2800" b="0" i="0">
                <a:latin typeface="Times New Roman" panose="02020603050405020304" charset="0"/>
                <a:ea typeface="华文中宋" panose="02010600040101010101" charset="-122"/>
              </a:rPr>
              <a:t> from residents and donated them to people in poor areas who needed warm clothing.</a:t>
            </a:r>
            <a:endParaRPr lang="zh-CN" altLang="en-US" sz="2800" b="0" i="0">
              <a:latin typeface="Times New Roman" panose="02020603050405020304" charset="0"/>
              <a:ea typeface="华文中宋" panose="02010600040101010101" charset="-122"/>
            </a:endParaRPr>
          </a:p>
        </p:txBody>
      </p:sp>
      <p:sp>
        <p:nvSpPr>
          <p:cNvPr id="5" name="文本框 4"/>
          <p:cNvSpPr txBox="1"/>
          <p:nvPr/>
        </p:nvSpPr>
        <p:spPr>
          <a:xfrm>
            <a:off x="377825" y="733425"/>
            <a:ext cx="1119187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 1. </a:t>
            </a:r>
            <a:r>
              <a:rPr lang="zh-CN" altLang="en-US" sz="2800">
                <a:solidFill>
                  <a:srgbClr val="0F1115"/>
                </a:solidFill>
                <a:latin typeface="Times New Roman" panose="02020603050405020304" charset="0"/>
                <a:ea typeface="华文中宋" panose="02010600040101010101" charset="-122"/>
                <a:sym typeface="+mn-ea"/>
              </a:rPr>
              <a:t>她瘫倒在沙发上，被一天繁重的体力劳动</a:t>
            </a:r>
            <a:r>
              <a:rPr lang="zh-CN" altLang="en-US" sz="2800" b="1">
                <a:solidFill>
                  <a:srgbClr val="C00000"/>
                </a:solidFill>
                <a:latin typeface="Times New Roman" panose="02020603050405020304" charset="0"/>
                <a:ea typeface="华文中宋" panose="02010600040101010101" charset="-122"/>
                <a:sym typeface="+mn-ea"/>
              </a:rPr>
              <a:t>累垮了</a:t>
            </a:r>
            <a:r>
              <a:rPr lang="zh-CN" altLang="en-US" sz="2800">
                <a:solidFill>
                  <a:srgbClr val="0F1115"/>
                </a:solidFill>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nvSpPr>
        <p:spPr>
          <a:xfrm>
            <a:off x="436880" y="1791335"/>
            <a:ext cx="1175575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客厅里</a:t>
            </a:r>
            <a:r>
              <a:rPr lang="zh-CN" altLang="en-US" sz="2800" b="1">
                <a:solidFill>
                  <a:srgbClr val="C00000"/>
                </a:solidFill>
                <a:latin typeface="Times New Roman" panose="02020603050405020304" charset="0"/>
                <a:ea typeface="华文中宋" panose="02010600040101010101" charset="-122"/>
                <a:sym typeface="+mn-ea"/>
              </a:rPr>
              <a:t>那张旧沙发</a:t>
            </a:r>
            <a:r>
              <a:rPr lang="zh-CN" altLang="en-US" sz="2800">
                <a:latin typeface="Times New Roman" panose="02020603050405020304" charset="0"/>
                <a:ea typeface="华文中宋" panose="02010600040101010101" charset="-122"/>
                <a:sym typeface="+mn-ea"/>
              </a:rPr>
              <a:t>的布料上有几个洞，但它依然是家人最爱聚集聊天的地方。</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8" name="文本框 7"/>
          <p:cNvSpPr txBox="1"/>
          <p:nvPr/>
        </p:nvSpPr>
        <p:spPr>
          <a:xfrm>
            <a:off x="455295" y="3797300"/>
            <a:ext cx="721995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3.</a:t>
            </a:r>
            <a:r>
              <a:rPr lang="zh-CN" altLang="en-US" sz="2800">
                <a:latin typeface="Times New Roman" panose="02020603050405020304" charset="0"/>
                <a:ea typeface="华文中宋" panose="02010600040101010101" charset="-122"/>
                <a:sym typeface="+mn-ea"/>
              </a:rPr>
              <a:t>当地志愿者从居民手中</a:t>
            </a:r>
            <a:r>
              <a:rPr lang="zh-CN" altLang="en-US" sz="2800" b="1">
                <a:solidFill>
                  <a:srgbClr val="C00000"/>
                </a:solidFill>
                <a:latin typeface="Times New Roman" panose="02020603050405020304" charset="0"/>
                <a:ea typeface="华文中宋" panose="02010600040101010101" charset="-122"/>
                <a:sym typeface="+mn-ea"/>
              </a:rPr>
              <a:t>收集旧衣物</a:t>
            </a:r>
            <a:r>
              <a:rPr lang="zh-CN" altLang="en-US" sz="2800">
                <a:latin typeface="Times New Roman" panose="02020603050405020304" charset="0"/>
                <a:ea typeface="华文中宋" panose="02010600040101010101" charset="-122"/>
                <a:sym typeface="+mn-ea"/>
              </a:rPr>
              <a:t>，捐赠给贫困地区需要保暖衣物的人们。</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8413115" y="3429000"/>
            <a:ext cx="2816225" cy="2700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bowling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b</a:t>
            </a:r>
            <a:r>
              <a:rPr lang="en-US" altLang="en-US" sz="2800">
                <a:latin typeface="Times New Roman" panose="02020603050405020304" charset="0"/>
                <a:ea typeface="华文中宋" panose="02010600040101010101" charset="-122"/>
                <a:cs typeface="Times New Roman" panose="02020603050405020304" charset="0"/>
              </a:rPr>
              <a:t>əʊ</a:t>
            </a:r>
            <a:r>
              <a:rPr lang="en-US" altLang="zh-CN" sz="2800">
                <a:latin typeface="Times New Roman" panose="02020603050405020304" charset="0"/>
                <a:ea typeface="华文中宋" panose="02010600040101010101" charset="-122"/>
                <a:cs typeface="Times New Roman" panose="02020603050405020304" charset="0"/>
              </a:rPr>
              <a:t>l</a:t>
            </a:r>
            <a:r>
              <a:rPr lang="en-US" altLang="en-US" sz="2800">
                <a:latin typeface="Times New Roman" panose="02020603050405020304" charset="0"/>
                <a:ea typeface="华文中宋" panose="02010600040101010101" charset="-122"/>
                <a:cs typeface="Times New Roman" panose="02020603050405020304" charset="0"/>
              </a:rPr>
              <a:t>ɪŋ</a:t>
            </a:r>
            <a:r>
              <a:rPr lang="en-US" altLang="zh-CN" sz="2800">
                <a:latin typeface="Times New Roman" panose="02020603050405020304" charset="0"/>
                <a:ea typeface="华文中宋" panose="02010600040101010101" charset="-122"/>
                <a:cs typeface="Times New Roman" panose="02020603050405020304" charset="0"/>
              </a:rPr>
              <a:t>	n.</a:t>
            </a:r>
            <a:r>
              <a:rPr lang="zh-CN" altLang="en-US" sz="2800">
                <a:latin typeface="Times New Roman" panose="02020603050405020304" charset="0"/>
                <a:ea typeface="华文中宋" panose="02010600040101010101" charset="-122"/>
                <a:cs typeface="Times New Roman" panose="02020603050405020304" charset="0"/>
              </a:rPr>
              <a:t>保龄球运动</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custDataLst>
              <p:tags r:id="rId2"/>
            </p:custDataLst>
          </p:nvPr>
        </p:nvSpPr>
        <p:spPr>
          <a:xfrm>
            <a:off x="226695" y="1753235"/>
            <a:ext cx="11620500"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Lisa </a:t>
            </a:r>
            <a:r>
              <a:rPr lang="zh-CN" altLang="en-US" sz="2800" b="1" i="0">
                <a:solidFill>
                  <a:srgbClr val="C00000"/>
                </a:solidFill>
                <a:latin typeface="Times New Roman" panose="02020603050405020304" charset="0"/>
                <a:ea typeface="华文中宋" panose="02010600040101010101" charset="-122"/>
              </a:rPr>
              <a:t>held the bowling ball with both hands</a:t>
            </a:r>
            <a:r>
              <a:rPr lang="en-US" altLang="zh-CN" sz="2800" b="0" i="0">
                <a:latin typeface="Times New Roman" panose="02020603050405020304" charset="0"/>
                <a:ea typeface="华文中宋" panose="02010600040101010101" charset="-122"/>
              </a:rPr>
              <a:t>, swung her arm back, and then rolled the ball forward, watching it speed towards the pins.</a:t>
            </a:r>
            <a:endParaRPr lang="zh-CN" altLang="en-US" sz="2800" b="0" i="0">
              <a:latin typeface="Times New Roman" panose="02020603050405020304" charset="0"/>
              <a:ea typeface="华文中宋" panose="02010600040101010101" charset="-122"/>
            </a:endParaRPr>
          </a:p>
        </p:txBody>
      </p:sp>
      <p:sp>
        <p:nvSpPr>
          <p:cNvPr id="3" name="文本框 2"/>
          <p:cNvSpPr txBox="1"/>
          <p:nvPr>
            <p:custDataLst>
              <p:tags r:id="rId3"/>
            </p:custDataLst>
          </p:nvPr>
        </p:nvSpPr>
        <p:spPr>
          <a:xfrm>
            <a:off x="226695" y="3684270"/>
            <a:ext cx="11810365"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school’s sports club will </a:t>
            </a:r>
            <a:r>
              <a:rPr lang="zh-CN" altLang="en-US" sz="2800" b="1" i="0">
                <a:solidFill>
                  <a:srgbClr val="C00000"/>
                </a:solidFill>
                <a:latin typeface="Times New Roman" panose="02020603050405020304" charset="0"/>
                <a:ea typeface="华文中宋" panose="02010600040101010101" charset="-122"/>
              </a:rPr>
              <a:t>organize a bowling activity</a:t>
            </a:r>
            <a:r>
              <a:rPr lang="en-US" altLang="zh-CN" sz="2800" b="0" i="0">
                <a:latin typeface="Times New Roman" panose="02020603050405020304" charset="0"/>
                <a:ea typeface="华文中宋" panose="02010600040101010101" charset="-122"/>
              </a:rPr>
              <a:t> next Sunday—those interested can sign up at the club office before this Friday.</a:t>
            </a:r>
            <a:endParaRPr lang="en-US" altLang="zh-CN" sz="2800" b="0" i="0">
              <a:latin typeface="Times New Roman" panose="02020603050405020304" charset="0"/>
              <a:ea typeface="华文中宋" panose="02010600040101010101" charset="-122"/>
            </a:endParaRPr>
          </a:p>
        </p:txBody>
      </p:sp>
      <p:sp>
        <p:nvSpPr>
          <p:cNvPr id="4" name="文本框 3"/>
          <p:cNvSpPr txBox="1"/>
          <p:nvPr>
            <p:custDataLst>
              <p:tags r:id="rId4"/>
            </p:custDataLst>
          </p:nvPr>
        </p:nvSpPr>
        <p:spPr>
          <a:xfrm>
            <a:off x="226695" y="5353050"/>
            <a:ext cx="8258175"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A sense of friendly competition filled the air as they </a:t>
            </a:r>
            <a:r>
              <a:rPr lang="zh-CN" altLang="en-US" sz="2800" b="1" i="0">
                <a:solidFill>
                  <a:srgbClr val="C00000"/>
                </a:solidFill>
                <a:latin typeface="Times New Roman" panose="02020603050405020304" charset="0"/>
                <a:ea typeface="华文中宋" panose="02010600040101010101" charset="-122"/>
              </a:rPr>
              <a:t>laced up their </a:t>
            </a:r>
            <a:r>
              <a:rPr lang="zh-CN" altLang="en-US" sz="2800" b="1">
                <a:solidFill>
                  <a:srgbClr val="C00000"/>
                </a:solidFill>
                <a:latin typeface="Times New Roman" panose="02020603050405020304" charset="0"/>
                <a:ea typeface="华文中宋" panose="02010600040101010101" charset="-122"/>
              </a:rPr>
              <a:t>bowling</a:t>
            </a:r>
            <a:r>
              <a:rPr lang="zh-CN" altLang="en-US" sz="2800" b="1" i="0">
                <a:solidFill>
                  <a:srgbClr val="C00000"/>
                </a:solidFill>
                <a:latin typeface="Times New Roman" panose="02020603050405020304" charset="0"/>
                <a:ea typeface="华文中宋" panose="02010600040101010101" charset="-122"/>
              </a:rPr>
              <a:t> shoes</a:t>
            </a:r>
            <a:r>
              <a:rPr lang="en-US" altLang="zh-CN" sz="2800" b="0" i="0">
                <a:solidFill>
                  <a:srgbClr val="0F1115"/>
                </a:solidFill>
                <a:latin typeface="Times New Roman" panose="02020603050405020304" charset="0"/>
                <a:ea typeface="华文中宋" panose="02010600040101010101" charset="-122"/>
              </a:rPr>
              <a:t>. </a:t>
            </a:r>
            <a:endParaRPr lang="zh-CN" altLang="en-US" sz="2800" b="0" i="0">
              <a:solidFill>
                <a:srgbClr val="0F1115"/>
              </a:solidFill>
              <a:latin typeface="Times New Roman" panose="02020603050405020304" charset="0"/>
              <a:ea typeface="华文中宋" panose="02010600040101010101" charset="-122"/>
            </a:endParaRPr>
          </a:p>
        </p:txBody>
      </p:sp>
      <p:sp>
        <p:nvSpPr>
          <p:cNvPr id="5" name="文本框 4"/>
          <p:cNvSpPr txBox="1"/>
          <p:nvPr>
            <p:custDataLst>
              <p:tags r:id="rId5"/>
            </p:custDataLst>
          </p:nvPr>
        </p:nvSpPr>
        <p:spPr>
          <a:xfrm>
            <a:off x="226695" y="885825"/>
            <a:ext cx="1181100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莉萨</a:t>
            </a:r>
            <a:r>
              <a:rPr lang="zh-CN" altLang="en-US" sz="2800" b="1">
                <a:solidFill>
                  <a:srgbClr val="C00000"/>
                </a:solidFill>
                <a:latin typeface="Times New Roman" panose="02020603050405020304" charset="0"/>
                <a:ea typeface="华文中宋" panose="02010600040101010101" charset="-122"/>
                <a:sym typeface="+mn-ea"/>
              </a:rPr>
              <a:t>双手捧着保龄球</a:t>
            </a:r>
            <a:r>
              <a:rPr lang="zh-CN" altLang="en-US" sz="2800">
                <a:latin typeface="Times New Roman" panose="02020603050405020304" charset="0"/>
                <a:ea typeface="华文中宋" panose="02010600040101010101" charset="-122"/>
                <a:sym typeface="+mn-ea"/>
              </a:rPr>
              <a:t>，把手臂向后摆动，然后将球向前推出，看着它朝着球瓶快速滚去。</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8" name="文本框 7"/>
          <p:cNvSpPr txBox="1"/>
          <p:nvPr>
            <p:custDataLst>
              <p:tags r:id="rId6"/>
            </p:custDataLst>
          </p:nvPr>
        </p:nvSpPr>
        <p:spPr>
          <a:xfrm>
            <a:off x="226695" y="2697480"/>
            <a:ext cx="1162050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学校体育俱乐部下周日将</a:t>
            </a:r>
            <a:r>
              <a:rPr lang="zh-CN" altLang="en-US" sz="2800" b="1">
                <a:solidFill>
                  <a:srgbClr val="C00000"/>
                </a:solidFill>
                <a:latin typeface="Times New Roman" panose="02020603050405020304" charset="0"/>
                <a:ea typeface="华文中宋" panose="02010600040101010101" charset="-122"/>
                <a:sym typeface="+mn-ea"/>
              </a:rPr>
              <a:t>组织保龄球活动</a:t>
            </a:r>
            <a:r>
              <a:rPr lang="zh-CN" altLang="en-US" sz="2800">
                <a:latin typeface="Times New Roman" panose="02020603050405020304" charset="0"/>
                <a:ea typeface="华文中宋" panose="02010600040101010101" charset="-122"/>
                <a:sym typeface="+mn-ea"/>
              </a:rPr>
              <a:t>，有兴趣的同学可在本周五前到俱乐部办公室报名。</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9" name="文本框 8"/>
          <p:cNvSpPr txBox="1"/>
          <p:nvPr>
            <p:custDataLst>
              <p:tags r:id="rId7"/>
            </p:custDataLst>
          </p:nvPr>
        </p:nvSpPr>
        <p:spPr>
          <a:xfrm>
            <a:off x="226695" y="4509135"/>
            <a:ext cx="8072755" cy="953135"/>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当他们</a:t>
            </a:r>
            <a:r>
              <a:rPr lang="zh-CN" altLang="en-US" sz="2800" b="1">
                <a:solidFill>
                  <a:srgbClr val="C00000"/>
                </a:solidFill>
                <a:latin typeface="Times New Roman" panose="02020603050405020304" charset="0"/>
                <a:ea typeface="华文中宋" panose="02010600040101010101" charset="-122"/>
                <a:sym typeface="+mn-ea"/>
              </a:rPr>
              <a:t>系上保龄球鞋</a:t>
            </a:r>
            <a:r>
              <a:rPr lang="zh-CN" altLang="en-US" sz="2800">
                <a:solidFill>
                  <a:srgbClr val="0F1115"/>
                </a:solidFill>
                <a:latin typeface="Times New Roman" panose="02020603050405020304" charset="0"/>
                <a:ea typeface="华文中宋" panose="02010600040101010101" charset="-122"/>
                <a:sym typeface="+mn-ea"/>
              </a:rPr>
              <a:t>时，一种友好的竞争感弥漫在空气中。</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6" name="图片 5" descr="保龄球"/>
          <p:cNvPicPr>
            <a:picLocks noChangeAspect="1"/>
          </p:cNvPicPr>
          <p:nvPr>
            <p:custDataLst>
              <p:tags r:id="rId8"/>
            </p:custDataLst>
          </p:nvPr>
        </p:nvPicPr>
        <p:blipFill>
          <a:blip r:embed="rId9"/>
          <a:stretch>
            <a:fillRect/>
          </a:stretch>
        </p:blipFill>
        <p:spPr>
          <a:xfrm>
            <a:off x="8299450" y="4509135"/>
            <a:ext cx="2893060" cy="1918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49376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comedy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k</a:t>
            </a:r>
            <a:r>
              <a:rPr lang="en-US" altLang="en-US" sz="2800">
                <a:latin typeface="Times New Roman" panose="02020603050405020304" charset="0"/>
                <a:ea typeface="华文中宋" panose="02010600040101010101" charset="-122"/>
                <a:cs typeface="Times New Roman" panose="02020603050405020304" charset="0"/>
              </a:rPr>
              <a:t>ɒ</a:t>
            </a:r>
            <a:r>
              <a:rPr lang="en-US" altLang="zh-CN" sz="2800">
                <a:latin typeface="Times New Roman" panose="02020603050405020304" charset="0"/>
                <a:ea typeface="华文中宋" panose="02010600040101010101" charset="-122"/>
                <a:cs typeface="Times New Roman" panose="02020603050405020304" charset="0"/>
              </a:rPr>
              <a:t>m</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di/	n.</a:t>
            </a:r>
            <a:r>
              <a:rPr lang="zh-CN" altLang="en-US" sz="2800">
                <a:latin typeface="Times New Roman" panose="02020603050405020304" charset="0"/>
                <a:ea typeface="华文中宋" panose="02010600040101010101" charset="-122"/>
                <a:cs typeface="Times New Roman" panose="02020603050405020304" charset="0"/>
              </a:rPr>
              <a:t>喜剧</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喜剧片</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滑稽节目</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4" name="文本框 3"/>
          <p:cNvSpPr txBox="1"/>
          <p:nvPr/>
        </p:nvSpPr>
        <p:spPr>
          <a:xfrm>
            <a:off x="269875" y="888365"/>
            <a:ext cx="10751820" cy="521970"/>
          </a:xfrm>
          <a:prstGeom prst="rect">
            <a:avLst/>
          </a:prstGeom>
          <a:noFill/>
        </p:spPr>
        <p:txBody>
          <a:bodyPr wrap="square" rtlCol="0" anchor="t">
            <a:spAutoFit/>
          </a:bodyPr>
          <a:p>
            <a:pPr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看</a:t>
            </a:r>
            <a:r>
              <a:rPr lang="zh-CN" altLang="en-US" sz="2800" b="1">
                <a:solidFill>
                  <a:srgbClr val="C00000"/>
                </a:solidFill>
                <a:latin typeface="Times New Roman" panose="02020603050405020304" charset="0"/>
                <a:ea typeface="华文中宋" panose="02010600040101010101" charset="-122"/>
                <a:sym typeface="+mn-ea"/>
              </a:rPr>
              <a:t>一部轻松的喜剧</a:t>
            </a:r>
            <a:r>
              <a:rPr lang="zh-CN" altLang="en-US" sz="2800">
                <a:solidFill>
                  <a:srgbClr val="0F1115"/>
                </a:solidFill>
                <a:latin typeface="Times New Roman" panose="02020603050405020304" charset="0"/>
                <a:ea typeface="华文中宋" panose="02010600040101010101" charset="-122"/>
                <a:sym typeface="+mn-ea"/>
              </a:rPr>
              <a:t>是她逃离日常沉闷生活的方式。</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5" name="文本框 4"/>
          <p:cNvSpPr txBox="1"/>
          <p:nvPr/>
        </p:nvSpPr>
        <p:spPr>
          <a:xfrm>
            <a:off x="436880" y="1353185"/>
            <a:ext cx="11754485" cy="953135"/>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Watching </a:t>
            </a:r>
            <a:r>
              <a:rPr lang="zh-CN" altLang="en-US" sz="2800" b="1">
                <a:solidFill>
                  <a:srgbClr val="C00000"/>
                </a:solidFill>
                <a:latin typeface="Times New Roman" panose="02020603050405020304" charset="0"/>
                <a:ea typeface="华文中宋" panose="02010600040101010101" charset="-122"/>
                <a:sym typeface="+mn-ea"/>
              </a:rPr>
              <a:t>a light-hearted comedy</a:t>
            </a:r>
            <a:r>
              <a:rPr lang="en-US" altLang="zh-CN" sz="2800">
                <a:solidFill>
                  <a:srgbClr val="0F1115"/>
                </a:solidFill>
                <a:latin typeface="Times New Roman" panose="02020603050405020304" charset="0"/>
                <a:ea typeface="华文中宋" panose="02010600040101010101" charset="-122"/>
                <a:sym typeface="+mn-ea"/>
              </a:rPr>
              <a:t> was her escape from the dreariness of everyday life.</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nvSpPr>
        <p:spPr>
          <a:xfrm>
            <a:off x="269875" y="2267585"/>
            <a:ext cx="1192149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他试图</a:t>
            </a:r>
            <a:r>
              <a:rPr lang="zh-CN" altLang="en-US" sz="2800" b="1">
                <a:solidFill>
                  <a:srgbClr val="C00000"/>
                </a:solidFill>
                <a:latin typeface="Times New Roman" panose="02020603050405020304" charset="0"/>
                <a:ea typeface="华文中宋" panose="02010600040101010101" charset="-122"/>
                <a:sym typeface="+mn-ea"/>
              </a:rPr>
              <a:t>用喜剧来缓解紧张气氛</a:t>
            </a:r>
            <a:r>
              <a:rPr lang="zh-CN" altLang="en-US" sz="2800">
                <a:solidFill>
                  <a:srgbClr val="0F1115"/>
                </a:solidFill>
                <a:latin typeface="Times New Roman" panose="02020603050405020304" charset="0"/>
                <a:ea typeface="华文中宋" panose="02010600040101010101" charset="-122"/>
                <a:sym typeface="+mn-ea"/>
              </a:rPr>
              <a:t>，讲了个让所有人都笑起来的笑话。</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nvSpPr>
        <p:spPr>
          <a:xfrm>
            <a:off x="436880" y="2707640"/>
            <a:ext cx="11753850" cy="953135"/>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He tried to</a:t>
            </a:r>
            <a:r>
              <a:rPr lang="zh-CN" altLang="en-US" sz="2800" b="1">
                <a:solidFill>
                  <a:srgbClr val="C00000"/>
                </a:solidFill>
                <a:latin typeface="Times New Roman" panose="02020603050405020304" charset="0"/>
                <a:ea typeface="华文中宋" panose="02010600040101010101" charset="-122"/>
                <a:sym typeface="+mn-ea"/>
              </a:rPr>
              <a:t> use comedy to diffuse the tension</a:t>
            </a:r>
            <a:r>
              <a:rPr lang="en-US" altLang="zh-CN" sz="2800">
                <a:solidFill>
                  <a:srgbClr val="0F1115"/>
                </a:solidFill>
                <a:latin typeface="Times New Roman" panose="02020603050405020304" charset="0"/>
                <a:ea typeface="华文中宋" panose="02010600040101010101" charset="-122"/>
                <a:sym typeface="+mn-ea"/>
              </a:rPr>
              <a:t>, cracking a joke that made everyone laugh. </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9" name="文本框 8"/>
          <p:cNvSpPr txBox="1"/>
          <p:nvPr/>
        </p:nvSpPr>
        <p:spPr>
          <a:xfrm>
            <a:off x="269875" y="3646805"/>
            <a:ext cx="1171575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学校电影俱乐部本周五晚上将放映</a:t>
            </a:r>
            <a:r>
              <a:rPr lang="zh-CN" altLang="en-US" sz="2800" b="1">
                <a:solidFill>
                  <a:srgbClr val="C00000"/>
                </a:solidFill>
                <a:latin typeface="Times New Roman" panose="02020603050405020304" charset="0"/>
                <a:ea typeface="华文中宋" panose="02010600040101010101" charset="-122"/>
                <a:sym typeface="+mn-ea"/>
              </a:rPr>
              <a:t>一部经典喜剧片</a:t>
            </a:r>
            <a:r>
              <a:rPr lang="zh-CN" altLang="en-US" sz="2800">
                <a:latin typeface="Times New Roman" panose="02020603050405020304" charset="0"/>
                <a:ea typeface="华文中宋" panose="02010600040101010101" charset="-122"/>
                <a:sym typeface="+mn-ea"/>
              </a:rPr>
              <a:t>，欢迎所有学生到报告厅观看。</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10" name="文本框 9"/>
          <p:cNvSpPr txBox="1"/>
          <p:nvPr/>
        </p:nvSpPr>
        <p:spPr>
          <a:xfrm>
            <a:off x="269875" y="4599940"/>
            <a:ext cx="6096000" cy="181483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The school’s film club will show</a:t>
            </a:r>
            <a:r>
              <a:rPr lang="zh-CN" altLang="en-US" sz="2800" b="1">
                <a:solidFill>
                  <a:srgbClr val="C00000"/>
                </a:solidFill>
                <a:latin typeface="Times New Roman" panose="02020603050405020304" charset="0"/>
                <a:ea typeface="华文中宋" panose="02010600040101010101" charset="-122"/>
                <a:sym typeface="+mn-ea"/>
              </a:rPr>
              <a:t> a classic comedy </a:t>
            </a:r>
            <a:r>
              <a:rPr lang="en-US" altLang="zh-CN" sz="2800">
                <a:latin typeface="Times New Roman" panose="02020603050405020304" charset="0"/>
                <a:ea typeface="华文中宋" panose="02010600040101010101" charset="-122"/>
                <a:sym typeface="+mn-ea"/>
              </a:rPr>
              <a:t>this Friday evening—all students are welcome to watch it in the lecture hall.</a:t>
            </a:r>
            <a:endParaRPr lang="en-US" altLang="zh-CN" sz="2800">
              <a:latin typeface="Times New Roman" panose="02020603050405020304" charset="0"/>
              <a:ea typeface="华文中宋" panose="02010600040101010101" charset="-122"/>
              <a:sym typeface="+mn-ea"/>
            </a:endParaRPr>
          </a:p>
        </p:txBody>
      </p:sp>
      <p:pic>
        <p:nvPicPr>
          <p:cNvPr id="2" name="影视_喜剧之王吃惊_周星驰">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6560820" y="4323715"/>
            <a:ext cx="4180205" cy="2534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22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4"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to="" calcmode="lin" valueType="num">
                                      <p:cBhvr>
                                        <p:cTn id="16" dur="1" fill="hold"/>
                                        <p:tgtEl>
                                          <p:spTgt spid="8"/>
                                        </p:tgtEl>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2" repeatCount="indefinite" fill="hold" display="1">
                  <p:stCondLst>
                    <p:cond delay="indefinite"/>
                  </p:stCondLst>
                </p:cTn>
                <p:tgtEl>
                  <p:spTgt spid="2"/>
                </p:tgtEl>
              </p:cMediaNode>
            </p:video>
            <p:seq concurrent="1" nextAc="seek">
              <p:cTn id="23" restart="whenNotActive" fill="hold" evtFilter="cancelBubble" nodeType="interactiveSeq">
                <p:stCondLst>
                  <p:cond evt="onClick" delay="0">
                    <p:tgtEl>
                      <p:spTgt spid="2"/>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additive="base">
                                        <p:cTn id="27" dur="1" fill="hold"/>
                                        <p:tgtEl>
                                          <p:spTgt spid="2"/>
                                        </p:tgtEl>
                                      </p:cBhvr>
                                    </p:cmd>
                                  </p:childTnLst>
                                </p:cTn>
                              </p:par>
                            </p:childTnLst>
                          </p:cTn>
                        </p:par>
                      </p:childTnLst>
                    </p:cTn>
                  </p:par>
                </p:childTnLst>
              </p:cTn>
              <p:nextCondLst>
                <p:cond evt="onClick" delay="0">
                  <p:tgtEl>
                    <p:spTgt spid="2"/>
                  </p:tgtEl>
                </p:cond>
              </p:nextCondLst>
            </p:seq>
          </p:childTnLst>
        </p:cTn>
      </p:par>
    </p:tnLst>
    <p:bldLst>
      <p:bldP spid="5" grpId="0"/>
      <p:bldP spid="5" grpId="1"/>
      <p:bldP spid="8" grpId="0"/>
      <p:bldP spid="8" grpId="1"/>
      <p:bldP spid="10" grpId="0"/>
      <p:bldP spid="10"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32612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monthly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m</a:t>
            </a:r>
            <a:r>
              <a:rPr lang="en-US" altLang="en-US" sz="2800">
                <a:latin typeface="Times New Roman" panose="02020603050405020304" charset="0"/>
                <a:ea typeface="华文中宋" panose="02010600040101010101" charset="-122"/>
                <a:cs typeface="Times New Roman" panose="02020603050405020304" charset="0"/>
              </a:rPr>
              <a:t>ʌ</a:t>
            </a:r>
            <a:r>
              <a:rPr lang="en-US" altLang="zh-CN" sz="2800">
                <a:latin typeface="Times New Roman" panose="02020603050405020304" charset="0"/>
                <a:ea typeface="华文中宋" panose="02010600040101010101" charset="-122"/>
                <a:cs typeface="Times New Roman" panose="02020603050405020304" charset="0"/>
              </a:rPr>
              <a:t>nθli/	ad.</a:t>
            </a:r>
            <a:r>
              <a:rPr lang="zh-CN" altLang="en-US" sz="2800">
                <a:latin typeface="Times New Roman" panose="02020603050405020304" charset="0"/>
                <a:ea typeface="华文中宋" panose="02010600040101010101" charset="-122"/>
                <a:cs typeface="Times New Roman" panose="02020603050405020304" charset="0"/>
              </a:rPr>
              <a:t>每月</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每月一次的</a:t>
            </a:r>
            <a:r>
              <a:rPr lang="en-US" altLang="zh-CN" sz="2800">
                <a:latin typeface="Times New Roman" panose="02020603050405020304" charset="0"/>
                <a:ea typeface="华文中宋" panose="02010600040101010101" charset="-122"/>
                <a:cs typeface="Times New Roman" panose="02020603050405020304" charset="0"/>
              </a:rPr>
              <a:t> n.</a:t>
            </a:r>
            <a:r>
              <a:rPr lang="zh-CN" altLang="en-US" sz="2800">
                <a:latin typeface="Times New Roman" panose="02020603050405020304" charset="0"/>
                <a:ea typeface="华文中宋" panose="02010600040101010101" charset="-122"/>
                <a:cs typeface="Times New Roman" panose="02020603050405020304" charset="0"/>
              </a:rPr>
              <a:t>月刊</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5" name="文本框 4"/>
          <p:cNvSpPr txBox="1"/>
          <p:nvPr/>
        </p:nvSpPr>
        <p:spPr>
          <a:xfrm>
            <a:off x="207010" y="879475"/>
            <a:ext cx="1151064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当玛丽想起今天是</a:t>
            </a:r>
            <a:r>
              <a:rPr lang="zh-CN" altLang="en-US" sz="2800" b="1">
                <a:solidFill>
                  <a:srgbClr val="C00000"/>
                </a:solidFill>
                <a:latin typeface="Times New Roman" panose="02020603050405020304" charset="0"/>
                <a:ea typeface="华文中宋" panose="02010600040101010101" charset="-122"/>
                <a:sym typeface="+mn-ea"/>
              </a:rPr>
              <a:t>每月一次的家庭聚餐</a:t>
            </a:r>
            <a:r>
              <a:rPr lang="zh-CN" altLang="en-US" sz="2800">
                <a:latin typeface="Times New Roman" panose="02020603050405020304" charset="0"/>
                <a:ea typeface="华文中宋" panose="02010600040101010101" charset="-122"/>
                <a:sym typeface="+mn-ea"/>
              </a:rPr>
              <a:t>时，感到很兴奋，她一直盼着吃妈妈做的家常菜。</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6" name="文本框 5"/>
          <p:cNvSpPr txBox="1"/>
          <p:nvPr/>
        </p:nvSpPr>
        <p:spPr>
          <a:xfrm>
            <a:off x="334010" y="1826895"/>
            <a:ext cx="1138301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When Mary remembered it was</a:t>
            </a:r>
            <a:r>
              <a:rPr lang="zh-CN" altLang="en-US" sz="2800" b="1">
                <a:solidFill>
                  <a:srgbClr val="C00000"/>
                </a:solidFill>
                <a:latin typeface="Times New Roman" panose="02020603050405020304" charset="0"/>
                <a:ea typeface="华文中宋" panose="02010600040101010101" charset="-122"/>
                <a:sym typeface="+mn-ea"/>
              </a:rPr>
              <a:t> the monthly family dinner</a:t>
            </a:r>
            <a:r>
              <a:rPr lang="en-US" altLang="zh-CN" sz="2800">
                <a:latin typeface="Times New Roman" panose="02020603050405020304" charset="0"/>
                <a:ea typeface="华文中宋" panose="02010600040101010101" charset="-122"/>
                <a:sym typeface="+mn-ea"/>
              </a:rPr>
              <a:t>, she felt excited—she always looked forward to eating her mom’s homemade dishes.</a:t>
            </a:r>
            <a:endParaRPr lang="en-US" altLang="zh-CN" sz="2800">
              <a:latin typeface="Times New Roman" panose="02020603050405020304" charset="0"/>
              <a:ea typeface="华文中宋" panose="02010600040101010101" charset="-122"/>
              <a:sym typeface="+mn-ea"/>
            </a:endParaRPr>
          </a:p>
        </p:txBody>
      </p:sp>
      <p:sp>
        <p:nvSpPr>
          <p:cNvPr id="8" name="文本框 7"/>
          <p:cNvSpPr txBox="1"/>
          <p:nvPr/>
        </p:nvSpPr>
        <p:spPr>
          <a:xfrm>
            <a:off x="207010" y="2777490"/>
            <a:ext cx="11984990" cy="5219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孙子</a:t>
            </a:r>
            <a:r>
              <a:rPr lang="zh-CN" altLang="en-US" sz="2800" b="1">
                <a:solidFill>
                  <a:srgbClr val="C00000"/>
                </a:solidFill>
                <a:latin typeface="Times New Roman" panose="02020603050405020304" charset="0"/>
                <a:ea typeface="华文中宋" panose="02010600040101010101" charset="-122"/>
                <a:sym typeface="+mn-ea"/>
              </a:rPr>
              <a:t>每月的探望</a:t>
            </a:r>
            <a:r>
              <a:rPr lang="zh-CN" altLang="en-US" sz="2800">
                <a:latin typeface="Times New Roman" panose="02020603050405020304" charset="0"/>
                <a:ea typeface="华文中宋" panose="02010600040101010101" charset="-122"/>
                <a:sym typeface="+mn-ea"/>
              </a:rPr>
              <a:t>是这位老妇人生活中的亮点。</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9" name="文本框 8"/>
          <p:cNvSpPr txBox="1"/>
          <p:nvPr/>
        </p:nvSpPr>
        <p:spPr>
          <a:xfrm>
            <a:off x="334010" y="3370580"/>
            <a:ext cx="11383010" cy="521970"/>
          </a:xfrm>
          <a:prstGeom prst="rect">
            <a:avLst/>
          </a:prstGeom>
          <a:noFill/>
        </p:spPr>
        <p:txBody>
          <a:bodyPr wrap="square" rtlCol="0" anchor="t">
            <a:spAutoFit/>
          </a:bodyPr>
          <a:p>
            <a:r>
              <a:rPr lang="zh-CN" altLang="en-US" sz="2800" b="1">
                <a:solidFill>
                  <a:srgbClr val="C00000"/>
                </a:solidFill>
                <a:latin typeface="Times New Roman" panose="02020603050405020304" charset="0"/>
                <a:ea typeface="华文中宋" panose="02010600040101010101" charset="-122"/>
                <a:sym typeface="+mn-ea"/>
              </a:rPr>
              <a:t>The monthly visit </a:t>
            </a:r>
            <a:r>
              <a:rPr lang="en-US" altLang="zh-CN" sz="2800">
                <a:latin typeface="Times New Roman" panose="02020603050405020304" charset="0"/>
                <a:ea typeface="华文中宋" panose="02010600040101010101" charset="-122"/>
                <a:sym typeface="+mn-ea"/>
              </a:rPr>
              <a:t>from her grandson was the highlight of the old lady's life. </a:t>
            </a:r>
            <a:endParaRPr lang="en-US" altLang="zh-CN" sz="2800">
              <a:latin typeface="Times New Roman" panose="02020603050405020304" charset="0"/>
              <a:ea typeface="华文中宋" panose="02010600040101010101" charset="-122"/>
              <a:sym typeface="+mn-ea"/>
            </a:endParaRPr>
          </a:p>
        </p:txBody>
      </p:sp>
      <p:sp>
        <p:nvSpPr>
          <p:cNvPr id="10" name="文本框 9"/>
          <p:cNvSpPr txBox="1"/>
          <p:nvPr/>
        </p:nvSpPr>
        <p:spPr>
          <a:xfrm>
            <a:off x="207010" y="3776980"/>
            <a:ext cx="993711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我们将进行</a:t>
            </a:r>
            <a:r>
              <a:rPr lang="zh-CN" altLang="en-US" sz="2800" b="1">
                <a:solidFill>
                  <a:srgbClr val="C00000"/>
                </a:solidFill>
                <a:latin typeface="Times New Roman" panose="02020603050405020304" charset="0"/>
                <a:ea typeface="华文中宋" panose="02010600040101010101" charset="-122"/>
                <a:sym typeface="+mn-ea"/>
              </a:rPr>
              <a:t>月度评估</a:t>
            </a:r>
            <a:r>
              <a:rPr lang="zh-CN" altLang="en-US" sz="2800">
                <a:solidFill>
                  <a:srgbClr val="0F1115"/>
                </a:solidFill>
                <a:latin typeface="Times New Roman" panose="02020603050405020304" charset="0"/>
                <a:ea typeface="华文中宋" panose="02010600040101010101" charset="-122"/>
                <a:sym typeface="+mn-ea"/>
              </a:rPr>
              <a:t>，以确保我们按计划实现。</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11" name="文本框 10"/>
          <p:cNvSpPr txBox="1"/>
          <p:nvPr/>
        </p:nvSpPr>
        <p:spPr>
          <a:xfrm>
            <a:off x="436880" y="4307840"/>
            <a:ext cx="11280775" cy="953135"/>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 We will be conducting</a:t>
            </a:r>
            <a:r>
              <a:rPr lang="zh-CN" altLang="en-US" sz="2800" b="1">
                <a:solidFill>
                  <a:srgbClr val="C00000"/>
                </a:solidFill>
                <a:latin typeface="Times New Roman" panose="02020603050405020304" charset="0"/>
                <a:ea typeface="华文中宋" panose="02010600040101010101" charset="-122"/>
                <a:sym typeface="+mn-ea"/>
              </a:rPr>
              <a:t> monthly evaluations</a:t>
            </a:r>
            <a:r>
              <a:rPr lang="en-US" altLang="zh-CN" sz="2800">
                <a:solidFill>
                  <a:srgbClr val="0F1115"/>
                </a:solidFill>
                <a:latin typeface="Times New Roman" panose="02020603050405020304" charset="0"/>
                <a:ea typeface="华文中宋" panose="02010600040101010101" charset="-122"/>
                <a:sym typeface="+mn-ea"/>
              </a:rPr>
              <a:t> to ensure we are on track to meet our goals.</a:t>
            </a:r>
            <a:endParaRPr lang="en-US" altLang="zh-CN" sz="2800">
              <a:solidFill>
                <a:srgbClr val="0F1115"/>
              </a:solidFill>
              <a:latin typeface="Times New Roman" panose="02020603050405020304" charset="0"/>
              <a:ea typeface="华文中宋" panose="02010600040101010101" charset="-122"/>
              <a:sym typeface="+mn-ea"/>
            </a:endParaRPr>
          </a:p>
        </p:txBody>
      </p:sp>
      <p:pic>
        <p:nvPicPr>
          <p:cNvPr id="2" name="图片 1"/>
          <p:cNvPicPr>
            <a:picLocks noChangeAspect="1"/>
          </p:cNvPicPr>
          <p:nvPr/>
        </p:nvPicPr>
        <p:blipFill>
          <a:blip r:embed="rId2"/>
          <a:stretch>
            <a:fillRect/>
          </a:stretch>
        </p:blipFill>
        <p:spPr>
          <a:xfrm>
            <a:off x="5687695" y="4776470"/>
            <a:ext cx="3028315" cy="1678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P spid="11" grpId="0"/>
      <p:bldP spid="11"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06577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enhance	/</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n</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h</a:t>
            </a:r>
            <a:r>
              <a:rPr lang="en-US" altLang="en-US" sz="2800">
                <a:latin typeface="Times New Roman" panose="02020603050405020304" charset="0"/>
                <a:ea typeface="华文中宋" panose="02010600040101010101" charset="-122"/>
                <a:cs typeface="Times New Roman" panose="02020603050405020304" charset="0"/>
              </a:rPr>
              <a:t>ɑ</a:t>
            </a:r>
            <a:r>
              <a:rPr lang="en-US" altLang="zh-CN" sz="2800">
                <a:latin typeface="Times New Roman" panose="02020603050405020304" charset="0"/>
                <a:ea typeface="华文中宋" panose="02010600040101010101" charset="-122"/>
                <a:cs typeface="Times New Roman" panose="02020603050405020304" charset="0"/>
              </a:rPr>
              <a:t>:ns/	vt.</a:t>
            </a:r>
            <a:r>
              <a:rPr lang="zh-CN" altLang="en-US" sz="2800">
                <a:latin typeface="Times New Roman" panose="02020603050405020304" charset="0"/>
                <a:ea typeface="华文中宋" panose="02010600040101010101" charset="-122"/>
                <a:cs typeface="Times New Roman" panose="02020603050405020304" charset="0"/>
              </a:rPr>
              <a:t>提高</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增强</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增进</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5" name="文本框 4"/>
          <p:cNvSpPr txBox="1"/>
          <p:nvPr/>
        </p:nvSpPr>
        <p:spPr>
          <a:xfrm>
            <a:off x="191135" y="993140"/>
            <a:ext cx="995807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他使用滤镜来</a:t>
            </a:r>
            <a:r>
              <a:rPr lang="zh-CN" altLang="en-US" sz="2800" b="1">
                <a:solidFill>
                  <a:srgbClr val="C00000"/>
                </a:solidFill>
                <a:latin typeface="Times New Roman" panose="02020603050405020304" charset="0"/>
                <a:ea typeface="华文中宋" panose="02010600040101010101" charset="-122"/>
                <a:sym typeface="+mn-ea"/>
              </a:rPr>
              <a:t>增强照片中日落的色彩</a:t>
            </a:r>
            <a:r>
              <a:rPr lang="zh-CN" altLang="en-US" sz="2800">
                <a:solidFill>
                  <a:srgbClr val="0F1115"/>
                </a:solidFill>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6" name="文本框 5"/>
          <p:cNvSpPr txBox="1"/>
          <p:nvPr/>
        </p:nvSpPr>
        <p:spPr>
          <a:xfrm>
            <a:off x="333375" y="1515110"/>
            <a:ext cx="11384280" cy="521970"/>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 He used a filter to </a:t>
            </a:r>
            <a:r>
              <a:rPr lang="zh-CN" altLang="en-US" sz="2800" b="1">
                <a:solidFill>
                  <a:srgbClr val="C00000"/>
                </a:solidFill>
                <a:latin typeface="Times New Roman" panose="02020603050405020304" charset="0"/>
                <a:ea typeface="华文中宋" panose="02010600040101010101" charset="-122"/>
                <a:sym typeface="+mn-ea"/>
              </a:rPr>
              <a:t>enhance the colors of the sunset in his photograph</a:t>
            </a:r>
            <a:r>
              <a:rPr lang="en-US" altLang="zh-CN" sz="2800">
                <a:solidFill>
                  <a:srgbClr val="0F1115"/>
                </a:solidFill>
                <a:latin typeface="Times New Roman" panose="02020603050405020304" charset="0"/>
                <a:ea typeface="华文中宋" panose="02010600040101010101" charset="-122"/>
                <a:sym typeface="+mn-ea"/>
              </a:rPr>
              <a:t>.</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nvSpPr>
        <p:spPr>
          <a:xfrm>
            <a:off x="333375" y="2037080"/>
            <a:ext cx="1123950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每天读英语文章能</a:t>
            </a:r>
            <a:r>
              <a:rPr lang="zh-CN" altLang="en-US" sz="2800" b="1">
                <a:solidFill>
                  <a:srgbClr val="C00000"/>
                </a:solidFill>
                <a:latin typeface="Times New Roman" panose="02020603050405020304" charset="0"/>
                <a:ea typeface="华文中宋" panose="02010600040101010101" charset="-122"/>
                <a:sym typeface="+mn-ea"/>
              </a:rPr>
              <a:t>提高我们的阅读能力</a:t>
            </a:r>
            <a:r>
              <a:rPr lang="zh-CN" altLang="en-US" sz="2800">
                <a:latin typeface="Times New Roman" panose="02020603050405020304" charset="0"/>
                <a:ea typeface="华文中宋" panose="02010600040101010101" charset="-122"/>
                <a:sym typeface="+mn-ea"/>
              </a:rPr>
              <a:t>，还能帮助我们学习更多新单词。</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9" name="文本框 8"/>
          <p:cNvSpPr txBox="1"/>
          <p:nvPr/>
        </p:nvSpPr>
        <p:spPr>
          <a:xfrm>
            <a:off x="333375" y="2818765"/>
            <a:ext cx="1138428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Reading English articles every day can </a:t>
            </a:r>
            <a:r>
              <a:rPr lang="zh-CN" altLang="en-US" sz="2800" b="1">
                <a:solidFill>
                  <a:srgbClr val="C00000"/>
                </a:solidFill>
                <a:latin typeface="Times New Roman" panose="02020603050405020304" charset="0"/>
                <a:ea typeface="华文中宋" panose="02010600040101010101" charset="-122"/>
                <a:sym typeface="+mn-ea"/>
              </a:rPr>
              <a:t>enhance our reading skills</a:t>
            </a:r>
            <a:r>
              <a:rPr lang="en-US" altLang="zh-CN" sz="2800">
                <a:latin typeface="Times New Roman" panose="02020603050405020304" charset="0"/>
                <a:ea typeface="华文中宋" panose="02010600040101010101" charset="-122"/>
                <a:sym typeface="+mn-ea"/>
              </a:rPr>
              <a:t> and help us learn more new words.</a:t>
            </a:r>
            <a:endParaRPr lang="en-US" altLang="zh-CN" sz="2800">
              <a:latin typeface="Times New Roman" panose="02020603050405020304" charset="0"/>
              <a:ea typeface="华文中宋" panose="02010600040101010101" charset="-122"/>
              <a:sym typeface="+mn-ea"/>
            </a:endParaRPr>
          </a:p>
        </p:txBody>
      </p:sp>
      <p:sp>
        <p:nvSpPr>
          <p:cNvPr id="10" name="文本框 9"/>
          <p:cNvSpPr txBox="1"/>
          <p:nvPr/>
        </p:nvSpPr>
        <p:spPr>
          <a:xfrm>
            <a:off x="333375" y="3771900"/>
            <a:ext cx="1138491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汤姆加入辩论社后，发现这有助于</a:t>
            </a:r>
            <a:r>
              <a:rPr lang="zh-CN" altLang="en-US" sz="2800" b="1">
                <a:solidFill>
                  <a:srgbClr val="C00000"/>
                </a:solidFill>
                <a:latin typeface="Times New Roman" panose="02020603050405020304" charset="0"/>
                <a:ea typeface="华文中宋" panose="02010600040101010101" charset="-122"/>
                <a:sym typeface="+mn-ea"/>
              </a:rPr>
              <a:t>增强他的自信心</a:t>
            </a:r>
            <a:r>
              <a:rPr lang="zh-CN" altLang="en-US" sz="2800">
                <a:latin typeface="Times New Roman" panose="02020603050405020304" charset="0"/>
                <a:ea typeface="华文中宋" panose="02010600040101010101" charset="-122"/>
                <a:sym typeface="+mn-ea"/>
              </a:rPr>
              <a:t>，他不再害怕在别人面前发言了。</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11" name="文本框 10"/>
          <p:cNvSpPr txBox="1"/>
          <p:nvPr/>
        </p:nvSpPr>
        <p:spPr>
          <a:xfrm>
            <a:off x="436880" y="4725035"/>
            <a:ext cx="7825105" cy="138366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When Tom joined the debate club, he found it helped </a:t>
            </a:r>
            <a:r>
              <a:rPr lang="zh-CN" altLang="en-US" sz="2800" b="1">
                <a:solidFill>
                  <a:srgbClr val="C00000"/>
                </a:solidFill>
                <a:latin typeface="Times New Roman" panose="02020603050405020304" charset="0"/>
                <a:ea typeface="华文中宋" panose="02010600040101010101" charset="-122"/>
                <a:sym typeface="+mn-ea"/>
              </a:rPr>
              <a:t>enhance his confidence</a:t>
            </a:r>
            <a:r>
              <a:rPr lang="en-US" altLang="zh-CN" sz="2800">
                <a:latin typeface="Times New Roman" panose="02020603050405020304" charset="0"/>
                <a:ea typeface="华文中宋" panose="02010600040101010101" charset="-122"/>
                <a:sym typeface="+mn-ea"/>
              </a:rPr>
              <a:t>—he was no longer afraid to speak in front of others.</a:t>
            </a:r>
            <a:endParaRPr lang="en-US" altLang="zh-CN" sz="2800">
              <a:latin typeface="Times New Roman" panose="02020603050405020304" charset="0"/>
              <a:ea typeface="华文中宋" panose="02010600040101010101" charset="-122"/>
              <a:sym typeface="+mn-ea"/>
            </a:endParaRPr>
          </a:p>
        </p:txBody>
      </p:sp>
      <p:pic>
        <p:nvPicPr>
          <p:cNvPr id="2" name="图片 1"/>
          <p:cNvPicPr>
            <a:picLocks noChangeAspect="1"/>
          </p:cNvPicPr>
          <p:nvPr/>
        </p:nvPicPr>
        <p:blipFill>
          <a:blip r:embed="rId2"/>
          <a:stretch>
            <a:fillRect/>
          </a:stretch>
        </p:blipFill>
        <p:spPr>
          <a:xfrm>
            <a:off x="8593455" y="4466590"/>
            <a:ext cx="2747645" cy="1999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P spid="11" grpId="0"/>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747077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abuse	/</a:t>
            </a:r>
            <a:r>
              <a:rPr lang="en-US" altLang="en-US" sz="2800">
                <a:latin typeface="Times New Roman" panose="02020603050405020304" charset="0"/>
                <a:ea typeface="华文中宋" panose="02010600040101010101" charset="-122"/>
                <a:cs typeface="Times New Roman" panose="02020603050405020304" charset="0"/>
              </a:rPr>
              <a:t>əˈ</a:t>
            </a:r>
            <a:r>
              <a:rPr lang="en-US" altLang="zh-CN" sz="2800">
                <a:latin typeface="Times New Roman" panose="02020603050405020304" charset="0"/>
                <a:ea typeface="华文中宋" panose="02010600040101010101" charset="-122"/>
                <a:cs typeface="Times New Roman" panose="02020603050405020304" charset="0"/>
              </a:rPr>
              <a:t>bju:s/	n.</a:t>
            </a:r>
            <a:r>
              <a:rPr lang="zh-CN" altLang="en-US" sz="2800">
                <a:latin typeface="Times New Roman" panose="02020603050405020304" charset="0"/>
                <a:ea typeface="华文中宋" panose="02010600040101010101" charset="-122"/>
                <a:cs typeface="Times New Roman" panose="02020603050405020304" charset="0"/>
              </a:rPr>
              <a:t>滥用</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虐待</a:t>
            </a:r>
            <a:r>
              <a:rPr lang="en-US" altLang="zh-CN" sz="2800">
                <a:latin typeface="Times New Roman" panose="02020603050405020304" charset="0"/>
                <a:ea typeface="华文中宋" panose="02010600040101010101" charset="-122"/>
                <a:cs typeface="Times New Roman" panose="02020603050405020304" charset="0"/>
              </a:rPr>
              <a:t> vt.</a:t>
            </a:r>
            <a:r>
              <a:rPr lang="zh-CN" altLang="en-US" sz="2800">
                <a:latin typeface="Times New Roman" panose="02020603050405020304" charset="0"/>
                <a:ea typeface="华文中宋" panose="02010600040101010101" charset="-122"/>
                <a:cs typeface="Times New Roman" panose="02020603050405020304" charset="0"/>
              </a:rPr>
              <a:t>滥用</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虐待</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226695" y="1709420"/>
            <a:ext cx="11491595" cy="953135"/>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 He wasn't mean or</a:t>
            </a:r>
            <a:r>
              <a:rPr lang="zh-CN" altLang="en-US" sz="2800" b="1">
                <a:solidFill>
                  <a:srgbClr val="C00000"/>
                </a:solidFill>
                <a:latin typeface="Times New Roman" panose="02020603050405020304" charset="0"/>
                <a:ea typeface="华文中宋" panose="02010600040101010101" charset="-122"/>
              </a:rPr>
              <a:t> abusive</a:t>
            </a:r>
            <a:r>
              <a:rPr lang="en-US" altLang="zh-CN" sz="2800">
                <a:latin typeface="Times New Roman" panose="02020603050405020304" charset="0"/>
                <a:ea typeface="华文中宋" panose="02010600040101010101" charset="-122"/>
              </a:rPr>
              <a:t>; he just gave me the impression he could do whatever project we dreamed up better if he did it alone.</a:t>
            </a:r>
            <a:endParaRPr lang="en-US" altLang="zh-CN" sz="2800">
              <a:latin typeface="Times New Roman" panose="02020603050405020304" charset="0"/>
              <a:ea typeface="华文中宋" panose="02010600040101010101" charset="-122"/>
            </a:endParaRPr>
          </a:p>
        </p:txBody>
      </p:sp>
      <p:sp>
        <p:nvSpPr>
          <p:cNvPr id="4" name="文本框 3"/>
          <p:cNvSpPr txBox="1"/>
          <p:nvPr/>
        </p:nvSpPr>
        <p:spPr>
          <a:xfrm>
            <a:off x="226695" y="3344545"/>
            <a:ext cx="11490325" cy="521970"/>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The crumbling house was a silent testament to years of neglect and </a:t>
            </a:r>
            <a:r>
              <a:rPr lang="zh-CN" altLang="en-US" sz="2800" b="1">
                <a:solidFill>
                  <a:srgbClr val="C00000"/>
                </a:solidFill>
                <a:latin typeface="Times New Roman" panose="02020603050405020304" charset="0"/>
                <a:ea typeface="华文中宋" panose="02010600040101010101" charset="-122"/>
              </a:rPr>
              <a:t>abuse</a:t>
            </a:r>
            <a:r>
              <a:rPr lang="en-US" altLang="zh-CN" sz="2800" b="0" i="0">
                <a:solidFill>
                  <a:srgbClr val="0F1115"/>
                </a:solidFill>
                <a:latin typeface="Times New Roman" panose="02020603050405020304" charset="0"/>
                <a:ea typeface="华文中宋" panose="02010600040101010101" charset="-122"/>
              </a:rPr>
              <a:t>. </a:t>
            </a:r>
            <a:endParaRPr lang="zh-CN" altLang="en-US" sz="2800" b="0" i="0">
              <a:solidFill>
                <a:srgbClr val="0F1115"/>
              </a:solidFill>
              <a:latin typeface="Times New Roman" panose="02020603050405020304" charset="0"/>
              <a:ea typeface="华文中宋" panose="02010600040101010101" charset="-122"/>
            </a:endParaRPr>
          </a:p>
        </p:txBody>
      </p:sp>
      <p:sp>
        <p:nvSpPr>
          <p:cNvPr id="6" name="文本框 5"/>
          <p:cNvSpPr txBox="1"/>
          <p:nvPr/>
        </p:nvSpPr>
        <p:spPr>
          <a:xfrm>
            <a:off x="226695" y="820420"/>
            <a:ext cx="11490325"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他并不刻薄或</a:t>
            </a:r>
            <a:r>
              <a:rPr lang="zh-CN" altLang="en-US" sz="2800" b="1">
                <a:solidFill>
                  <a:srgbClr val="C00000"/>
                </a:solidFill>
                <a:latin typeface="Times New Roman" panose="02020603050405020304" charset="0"/>
                <a:ea typeface="华文中宋" panose="02010600040101010101" charset="-122"/>
              </a:rPr>
              <a:t>粗暴</a:t>
            </a:r>
            <a:r>
              <a:rPr lang="zh-CN" altLang="en-US" sz="2800">
                <a:latin typeface="Times New Roman" panose="02020603050405020304" charset="0"/>
                <a:ea typeface="华文中宋" panose="02010600040101010101" charset="-122"/>
              </a:rPr>
              <a:t>；只是让我觉得，如果由他独自完成，他能比我们设想的任何方案都做得更好。</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8" name="文本框 7"/>
          <p:cNvSpPr txBox="1"/>
          <p:nvPr/>
        </p:nvSpPr>
        <p:spPr>
          <a:xfrm>
            <a:off x="226695" y="4548505"/>
            <a:ext cx="8714740"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We must join hands to</a:t>
            </a:r>
            <a:r>
              <a:rPr lang="zh-CN" altLang="en-US" sz="2800" b="1" i="0">
                <a:solidFill>
                  <a:srgbClr val="C00000"/>
                </a:solidFill>
                <a:latin typeface="Times New Roman" panose="02020603050405020304" charset="0"/>
                <a:ea typeface="华文中宋" panose="02010600040101010101" charset="-122"/>
              </a:rPr>
              <a:t> fight against drug </a:t>
            </a:r>
            <a:r>
              <a:rPr lang="zh-CN" altLang="en-US" sz="2800" b="1">
                <a:solidFill>
                  <a:srgbClr val="C00000"/>
                </a:solidFill>
                <a:latin typeface="Times New Roman" panose="02020603050405020304" charset="0"/>
                <a:ea typeface="华文中宋" panose="02010600040101010101" charset="-122"/>
              </a:rPr>
              <a:t>abuse</a:t>
            </a:r>
            <a:r>
              <a:rPr lang="en-US" altLang="zh-CN" sz="2800" b="0" i="0">
                <a:solidFill>
                  <a:srgbClr val="0F1115"/>
                </a:solidFill>
                <a:latin typeface="Times New Roman" panose="02020603050405020304" charset="0"/>
                <a:ea typeface="华文中宋" panose="02010600040101010101" charset="-122"/>
              </a:rPr>
              <a:t> and create a healthier environment for our community. </a:t>
            </a:r>
            <a:endParaRPr lang="zh-CN" altLang="en-US" sz="2800" b="0" i="0">
              <a:solidFill>
                <a:srgbClr val="0F1115"/>
              </a:solidFill>
              <a:latin typeface="Times New Roman" panose="02020603050405020304" charset="0"/>
              <a:ea typeface="华文中宋" panose="02010600040101010101" charset="-122"/>
            </a:endParaRPr>
          </a:p>
        </p:txBody>
      </p:sp>
      <p:sp>
        <p:nvSpPr>
          <p:cNvPr id="9" name="文本框 8"/>
          <p:cNvSpPr txBox="1"/>
          <p:nvPr/>
        </p:nvSpPr>
        <p:spPr>
          <a:xfrm>
            <a:off x="226695" y="2742565"/>
            <a:ext cx="1111250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这座摇摇欲坠的房子是多年来被忽视和</a:t>
            </a:r>
            <a:r>
              <a:rPr lang="zh-CN" altLang="en-US" sz="2800" b="1">
                <a:solidFill>
                  <a:srgbClr val="C00000"/>
                </a:solidFill>
                <a:latin typeface="Times New Roman" panose="02020603050405020304" charset="0"/>
                <a:ea typeface="华文中宋" panose="02010600040101010101" charset="-122"/>
                <a:sym typeface="+mn-ea"/>
              </a:rPr>
              <a:t>糟蹋</a:t>
            </a:r>
            <a:r>
              <a:rPr lang="zh-CN" altLang="en-US" sz="2800">
                <a:solidFill>
                  <a:srgbClr val="0F1115"/>
                </a:solidFill>
                <a:latin typeface="Times New Roman" panose="02020603050405020304" charset="0"/>
                <a:ea typeface="华文中宋" panose="02010600040101010101" charset="-122"/>
                <a:sym typeface="+mn-ea"/>
              </a:rPr>
              <a:t>的无声证明。</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10" name="文本框 9"/>
          <p:cNvSpPr txBox="1"/>
          <p:nvPr/>
        </p:nvSpPr>
        <p:spPr>
          <a:xfrm>
            <a:off x="226695" y="3866515"/>
            <a:ext cx="11965940" cy="891540"/>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我们必须携手</a:t>
            </a:r>
            <a:r>
              <a:rPr lang="zh-CN" altLang="en-US" sz="2800" b="1">
                <a:solidFill>
                  <a:srgbClr val="C00000"/>
                </a:solidFill>
                <a:latin typeface="Times New Roman" panose="02020603050405020304" charset="0"/>
                <a:ea typeface="华文中宋" panose="02010600040101010101" charset="-122"/>
                <a:sym typeface="+mn-ea"/>
              </a:rPr>
              <a:t>对抗药物滥用</a:t>
            </a:r>
            <a:r>
              <a:rPr lang="zh-CN" altLang="en-US" sz="2800">
                <a:solidFill>
                  <a:srgbClr val="0F1115"/>
                </a:solidFill>
                <a:latin typeface="Times New Roman" panose="02020603050405020304" charset="0"/>
                <a:ea typeface="华文中宋" panose="02010600040101010101" charset="-122"/>
                <a:sym typeface="+mn-ea"/>
              </a:rPr>
              <a:t>，为我们的社区创造一个更健康的环境。</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3" name="图片 2"/>
          <p:cNvPicPr>
            <a:picLocks noChangeAspect="1"/>
          </p:cNvPicPr>
          <p:nvPr/>
        </p:nvPicPr>
        <p:blipFill>
          <a:blip r:embed="rId2"/>
          <a:stretch>
            <a:fillRect/>
          </a:stretch>
        </p:blipFill>
        <p:spPr>
          <a:xfrm>
            <a:off x="9196070" y="4388485"/>
            <a:ext cx="2143125" cy="2447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8" grpId="0"/>
      <p:bldP spid="8"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3566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refresh	/r</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fre</a:t>
            </a:r>
            <a:r>
              <a:rPr lang="en-US" altLang="en-US" sz="2800">
                <a:latin typeface="Times New Roman" panose="02020603050405020304" charset="0"/>
                <a:ea typeface="华文中宋" panose="02010600040101010101" charset="-122"/>
                <a:cs typeface="Times New Roman" panose="02020603050405020304" charset="0"/>
              </a:rPr>
              <a:t>ʃ</a:t>
            </a:r>
            <a:r>
              <a:rPr lang="en-US" altLang="zh-CN" sz="2800">
                <a:latin typeface="Times New Roman" panose="02020603050405020304" charset="0"/>
                <a:ea typeface="华文中宋" panose="02010600040101010101" charset="-122"/>
                <a:cs typeface="Times New Roman" panose="02020603050405020304" charset="0"/>
              </a:rPr>
              <a:t>	v.</a:t>
            </a:r>
            <a:r>
              <a:rPr lang="zh-CN" altLang="en-US" sz="2800">
                <a:latin typeface="Times New Roman" panose="02020603050405020304" charset="0"/>
                <a:ea typeface="华文中宋" panose="02010600040101010101" charset="-122"/>
                <a:cs typeface="Times New Roman" panose="02020603050405020304" charset="0"/>
              </a:rPr>
              <a:t>使恢复精力</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使凉爽</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刷新</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5" name="文本框 4"/>
          <p:cNvSpPr txBox="1"/>
          <p:nvPr>
            <p:custDataLst>
              <p:tags r:id="rId2"/>
            </p:custDataLst>
          </p:nvPr>
        </p:nvSpPr>
        <p:spPr>
          <a:xfrm>
            <a:off x="142875" y="847725"/>
            <a:ext cx="1182687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海上吹来的凉风让海滩上的</a:t>
            </a:r>
            <a:r>
              <a:rPr lang="zh-CN" altLang="en-US" sz="2800" b="1">
                <a:solidFill>
                  <a:srgbClr val="C00000"/>
                </a:solidFill>
                <a:latin typeface="Times New Roman" panose="02020603050405020304" charset="0"/>
                <a:ea typeface="华文中宋" panose="02010600040101010101" charset="-122"/>
                <a:sym typeface="+mn-ea"/>
              </a:rPr>
              <a:t>每个人都感到清爽</a:t>
            </a:r>
            <a:r>
              <a:rPr lang="zh-CN" altLang="en-US" sz="2800">
                <a:latin typeface="Times New Roman" panose="02020603050405020304" charset="0"/>
                <a:ea typeface="华文中宋" panose="02010600040101010101" charset="-122"/>
                <a:sym typeface="+mn-ea"/>
              </a:rPr>
              <a:t>，炎热的夏日午后变得舒服多了。</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6" name="文本框 5"/>
          <p:cNvSpPr txBox="1"/>
          <p:nvPr>
            <p:custDataLst>
              <p:tags r:id="rId3"/>
            </p:custDataLst>
          </p:nvPr>
        </p:nvSpPr>
        <p:spPr>
          <a:xfrm>
            <a:off x="142875" y="1838325"/>
            <a:ext cx="11731625"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The cool breeze blowing from the sea</a:t>
            </a:r>
            <a:r>
              <a:rPr lang="zh-CN" altLang="en-US" sz="2800" b="1">
                <a:solidFill>
                  <a:srgbClr val="C00000"/>
                </a:solidFill>
                <a:latin typeface="Times New Roman" panose="02020603050405020304" charset="0"/>
                <a:ea typeface="华文中宋" panose="02010600040101010101" charset="-122"/>
                <a:sym typeface="+mn-ea"/>
              </a:rPr>
              <a:t> refreshed everyone</a:t>
            </a:r>
            <a:r>
              <a:rPr lang="en-US" altLang="zh-CN" sz="2800">
                <a:latin typeface="Times New Roman" panose="02020603050405020304" charset="0"/>
                <a:ea typeface="华文中宋" panose="02010600040101010101" charset="-122"/>
                <a:sym typeface="+mn-ea"/>
              </a:rPr>
              <a:t> on the beach, making the hot summer afternoon feel much more comfortable.</a:t>
            </a:r>
            <a:endParaRPr lang="en-US" altLang="zh-CN" sz="2800">
              <a:latin typeface="Times New Roman" panose="02020603050405020304" charset="0"/>
              <a:ea typeface="华文中宋" panose="02010600040101010101" charset="-122"/>
              <a:sym typeface="+mn-ea"/>
            </a:endParaRPr>
          </a:p>
        </p:txBody>
      </p:sp>
      <p:sp>
        <p:nvSpPr>
          <p:cNvPr id="8" name="文本框 7"/>
          <p:cNvSpPr txBox="1"/>
          <p:nvPr>
            <p:custDataLst>
              <p:tags r:id="rId4"/>
            </p:custDataLst>
          </p:nvPr>
        </p:nvSpPr>
        <p:spPr>
          <a:xfrm>
            <a:off x="142875" y="2757805"/>
            <a:ext cx="12207240" cy="89154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社区新建了一个带小湖的公园，帮助居民在工作或学习后</a:t>
            </a:r>
            <a:r>
              <a:rPr lang="zh-CN" altLang="en-US" sz="2800" b="1">
                <a:solidFill>
                  <a:srgbClr val="C00000"/>
                </a:solidFill>
                <a:latin typeface="Times New Roman" panose="02020603050405020304" charset="0"/>
                <a:ea typeface="华文中宋" panose="02010600040101010101" charset="-122"/>
                <a:sym typeface="+mn-ea"/>
              </a:rPr>
              <a:t>放松身心</a:t>
            </a:r>
            <a:r>
              <a:rPr lang="zh-CN" altLang="en-US" sz="2800">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9" name="文本框 8"/>
          <p:cNvSpPr txBox="1"/>
          <p:nvPr>
            <p:custDataLst>
              <p:tags r:id="rId5"/>
            </p:custDataLst>
          </p:nvPr>
        </p:nvSpPr>
        <p:spPr>
          <a:xfrm>
            <a:off x="142875" y="3492500"/>
            <a:ext cx="11731625"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A new park with a small lake was built in the community to help residents </a:t>
            </a:r>
            <a:r>
              <a:rPr lang="zh-CN" altLang="en-US" sz="2800" b="1">
                <a:solidFill>
                  <a:srgbClr val="C00000"/>
                </a:solidFill>
                <a:latin typeface="Times New Roman" panose="02020603050405020304" charset="0"/>
                <a:ea typeface="华文中宋" panose="02010600040101010101" charset="-122"/>
                <a:sym typeface="+mn-ea"/>
              </a:rPr>
              <a:t>refresh their minds </a:t>
            </a:r>
            <a:r>
              <a:rPr lang="en-US" altLang="zh-CN" sz="2800">
                <a:latin typeface="Times New Roman" panose="02020603050405020304" charset="0"/>
                <a:ea typeface="华文中宋" panose="02010600040101010101" charset="-122"/>
                <a:sym typeface="+mn-ea"/>
              </a:rPr>
              <a:t>after work or study.</a:t>
            </a:r>
            <a:endParaRPr lang="en-US" altLang="zh-CN" sz="2800">
              <a:latin typeface="Times New Roman" panose="02020603050405020304" charset="0"/>
              <a:ea typeface="华文中宋" panose="02010600040101010101" charset="-122"/>
              <a:sym typeface="+mn-ea"/>
            </a:endParaRPr>
          </a:p>
        </p:txBody>
      </p:sp>
      <p:sp>
        <p:nvSpPr>
          <p:cNvPr id="10" name="文本框 9"/>
          <p:cNvSpPr txBox="1"/>
          <p:nvPr>
            <p:custDataLst>
              <p:tags r:id="rId6"/>
            </p:custDataLst>
          </p:nvPr>
        </p:nvSpPr>
        <p:spPr>
          <a:xfrm>
            <a:off x="142875" y="4535170"/>
            <a:ext cx="11574780"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窗外吹来的凉风在炎热的夏天是</a:t>
            </a:r>
            <a:r>
              <a:rPr lang="zh-CN" altLang="en-US" sz="2800" b="1">
                <a:solidFill>
                  <a:srgbClr val="C00000"/>
                </a:solidFill>
                <a:latin typeface="Times New Roman" panose="02020603050405020304" charset="0"/>
                <a:ea typeface="华文中宋" panose="02010600040101010101" charset="-122"/>
                <a:sym typeface="+mn-ea"/>
              </a:rPr>
              <a:t>令人愉快的清爽</a:t>
            </a:r>
            <a:r>
              <a:rPr lang="zh-CN" altLang="en-US" sz="2800">
                <a:solidFill>
                  <a:srgbClr val="0F1115"/>
                </a:solidFill>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11" name="文本框 10"/>
          <p:cNvSpPr txBox="1"/>
          <p:nvPr>
            <p:custDataLst>
              <p:tags r:id="rId7"/>
            </p:custDataLst>
          </p:nvPr>
        </p:nvSpPr>
        <p:spPr>
          <a:xfrm>
            <a:off x="142875" y="5146675"/>
            <a:ext cx="8010525" cy="953135"/>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The cool breeze coming through the window was</a:t>
            </a:r>
            <a:r>
              <a:rPr lang="zh-CN" altLang="en-US" sz="2800" b="1">
                <a:solidFill>
                  <a:srgbClr val="C00000"/>
                </a:solidFill>
                <a:latin typeface="Times New Roman" panose="02020603050405020304" charset="0"/>
                <a:ea typeface="华文中宋" panose="02010600040101010101" charset="-122"/>
                <a:sym typeface="+mn-ea"/>
              </a:rPr>
              <a:t> a welcome refreshment</a:t>
            </a:r>
            <a:r>
              <a:rPr lang="en-US" altLang="zh-CN" sz="2800">
                <a:solidFill>
                  <a:srgbClr val="0F1115"/>
                </a:solidFill>
                <a:latin typeface="Times New Roman" panose="02020603050405020304" charset="0"/>
                <a:ea typeface="华文中宋" panose="02010600040101010101" charset="-122"/>
                <a:sym typeface="+mn-ea"/>
              </a:rPr>
              <a:t> on the hot summer day. </a:t>
            </a:r>
            <a:endParaRPr lang="en-US" altLang="zh-CN" sz="2800">
              <a:solidFill>
                <a:srgbClr val="0F1115"/>
              </a:solidFill>
              <a:latin typeface="Times New Roman" panose="02020603050405020304" charset="0"/>
              <a:ea typeface="华文中宋" panose="02010600040101010101" charset="-122"/>
              <a:sym typeface="+mn-ea"/>
            </a:endParaRPr>
          </a:p>
        </p:txBody>
      </p:sp>
      <p:pic>
        <p:nvPicPr>
          <p:cNvPr id="2" name="图片 1"/>
          <p:cNvPicPr>
            <a:picLocks noChangeAspect="1"/>
          </p:cNvPicPr>
          <p:nvPr>
            <p:custDataLst>
              <p:tags r:id="rId8"/>
            </p:custDataLst>
          </p:nvPr>
        </p:nvPicPr>
        <p:blipFill>
          <a:blip r:embed="rId9"/>
          <a:stretch>
            <a:fillRect/>
          </a:stretch>
        </p:blipFill>
        <p:spPr>
          <a:xfrm>
            <a:off x="9155430" y="4095750"/>
            <a:ext cx="3036570" cy="2250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P spid="11" grpId="0"/>
      <p:bldP spid="11"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40803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absorb	/</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b</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s</a:t>
            </a:r>
            <a:r>
              <a:rPr lang="en-US" altLang="en-US" sz="2800">
                <a:latin typeface="Times New Roman" panose="02020603050405020304" charset="0"/>
                <a:ea typeface="华文中宋" panose="02010600040101010101" charset="-122"/>
                <a:cs typeface="Times New Roman" panose="02020603050405020304" charset="0"/>
              </a:rPr>
              <a:t>ɔ</a:t>
            </a:r>
            <a:r>
              <a:rPr lang="en-US" altLang="zh-CN" sz="2800">
                <a:latin typeface="Times New Roman" panose="02020603050405020304" charset="0"/>
                <a:ea typeface="华文中宋" panose="02010600040101010101" charset="-122"/>
                <a:cs typeface="Times New Roman" panose="02020603050405020304" charset="0"/>
              </a:rPr>
              <a:t>:b/	vt.</a:t>
            </a:r>
            <a:r>
              <a:rPr lang="zh-CN" altLang="en-US" sz="2800">
                <a:latin typeface="Times New Roman" panose="02020603050405020304" charset="0"/>
                <a:ea typeface="华文中宋" panose="02010600040101010101" charset="-122"/>
                <a:cs typeface="Times New Roman" panose="02020603050405020304" charset="0"/>
              </a:rPr>
              <a:t>吸引全部注意力</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吸收</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4" name="文本框 3"/>
          <p:cNvSpPr txBox="1"/>
          <p:nvPr>
            <p:custDataLst>
              <p:tags r:id="rId2"/>
            </p:custDataLst>
          </p:nvPr>
        </p:nvSpPr>
        <p:spPr>
          <a:xfrm>
            <a:off x="436880" y="2788285"/>
            <a:ext cx="11652250"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The dry soil in the garden </a:t>
            </a:r>
            <a:r>
              <a:rPr lang="zh-CN" altLang="en-US" sz="2800" b="1" i="0">
                <a:solidFill>
                  <a:srgbClr val="C00000"/>
                </a:solidFill>
                <a:latin typeface="Times New Roman" panose="02020603050405020304" charset="0"/>
                <a:ea typeface="华文中宋" panose="02010600040101010101" charset="-122"/>
              </a:rPr>
              <a:t>absorbed the rain</a:t>
            </a:r>
            <a:r>
              <a:rPr lang="en-US" altLang="zh-CN" sz="2800" b="0" i="0">
                <a:latin typeface="Times New Roman" panose="02020603050405020304" charset="0"/>
                <a:ea typeface="华文中宋" panose="02010600040101010101" charset="-122"/>
              </a:rPr>
              <a:t> quickly, and the withered flowers began to look a little more lively.</a:t>
            </a:r>
            <a:endParaRPr lang="zh-CN" altLang="en-US" sz="2800" b="0" i="0">
              <a:latin typeface="Times New Roman" panose="02020603050405020304" charset="0"/>
              <a:ea typeface="华文中宋" panose="02010600040101010101" charset="-122"/>
            </a:endParaRPr>
          </a:p>
        </p:txBody>
      </p:sp>
      <p:sp>
        <p:nvSpPr>
          <p:cNvPr id="6" name="文本框 5"/>
          <p:cNvSpPr txBox="1"/>
          <p:nvPr>
            <p:custDataLst>
              <p:tags r:id="rId3"/>
            </p:custDataLst>
          </p:nvPr>
        </p:nvSpPr>
        <p:spPr>
          <a:xfrm>
            <a:off x="372745" y="843915"/>
            <a:ext cx="1171638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1. </a:t>
            </a:r>
            <a:r>
              <a:rPr lang="zh-CN" altLang="en-US" sz="2800">
                <a:solidFill>
                  <a:srgbClr val="0F1115"/>
                </a:solidFill>
                <a:latin typeface="Times New Roman" panose="02020603050405020304" charset="0"/>
                <a:ea typeface="华文中宋" panose="02010600040101010101" charset="-122"/>
                <a:sym typeface="+mn-ea"/>
              </a:rPr>
              <a:t>植物</a:t>
            </a:r>
            <a:r>
              <a:rPr lang="zh-CN" altLang="en-US" sz="2800" b="1">
                <a:solidFill>
                  <a:srgbClr val="C00000"/>
                </a:solidFill>
                <a:latin typeface="Times New Roman" panose="02020603050405020304" charset="0"/>
                <a:ea typeface="华文中宋" panose="02010600040101010101" charset="-122"/>
                <a:sym typeface="+mn-ea"/>
              </a:rPr>
              <a:t>吸收二氧化碳</a:t>
            </a:r>
            <a:r>
              <a:rPr lang="zh-CN" altLang="en-US" sz="2800">
                <a:solidFill>
                  <a:srgbClr val="0F1115"/>
                </a:solidFill>
                <a:latin typeface="Times New Roman" panose="02020603050405020304" charset="0"/>
                <a:ea typeface="华文中宋" panose="02010600040101010101" charset="-122"/>
                <a:sym typeface="+mn-ea"/>
              </a:rPr>
              <a:t>并释放氧气，这对我们的星球至关重要。</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8" name="文本框 7"/>
          <p:cNvSpPr txBox="1"/>
          <p:nvPr>
            <p:custDataLst>
              <p:tags r:id="rId4"/>
            </p:custDataLst>
          </p:nvPr>
        </p:nvSpPr>
        <p:spPr>
          <a:xfrm>
            <a:off x="436880" y="1365885"/>
            <a:ext cx="11755120" cy="521970"/>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Plants </a:t>
            </a:r>
            <a:r>
              <a:rPr lang="zh-CN" altLang="en-US" sz="2800" b="1">
                <a:solidFill>
                  <a:srgbClr val="C00000"/>
                </a:solidFill>
                <a:latin typeface="Times New Roman" panose="02020603050405020304" charset="0"/>
                <a:ea typeface="华文中宋" panose="02010600040101010101" charset="-122"/>
                <a:sym typeface="+mn-ea"/>
              </a:rPr>
              <a:t>absorb carbon dioxide</a:t>
            </a:r>
            <a:r>
              <a:rPr lang="en-US" altLang="zh-CN" sz="2800">
                <a:solidFill>
                  <a:srgbClr val="0F1115"/>
                </a:solidFill>
                <a:latin typeface="Times New Roman" panose="02020603050405020304" charset="0"/>
                <a:ea typeface="华文中宋" panose="02010600040101010101" charset="-122"/>
                <a:sym typeface="+mn-ea"/>
              </a:rPr>
              <a:t> and release oxygen, which is vital for our planet.</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9" name="文本框 8"/>
          <p:cNvSpPr txBox="1"/>
          <p:nvPr>
            <p:custDataLst>
              <p:tags r:id="rId5"/>
            </p:custDataLst>
          </p:nvPr>
        </p:nvSpPr>
        <p:spPr>
          <a:xfrm>
            <a:off x="254000" y="1887855"/>
            <a:ext cx="11716385"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花园里干燥的泥土很快</a:t>
            </a:r>
            <a:r>
              <a:rPr lang="zh-CN" altLang="en-US" sz="2800" b="1">
                <a:solidFill>
                  <a:srgbClr val="C00000"/>
                </a:solidFill>
                <a:latin typeface="Times New Roman" panose="02020603050405020304" charset="0"/>
                <a:ea typeface="华文中宋" panose="02010600040101010101" charset="-122"/>
                <a:sym typeface="+mn-ea"/>
              </a:rPr>
              <a:t>吸收了雨水</a:t>
            </a:r>
            <a:r>
              <a:rPr lang="zh-CN" altLang="en-US" sz="2800">
                <a:latin typeface="Times New Roman" panose="02020603050405020304" charset="0"/>
                <a:ea typeface="华文中宋" panose="02010600040101010101" charset="-122"/>
                <a:sym typeface="+mn-ea"/>
              </a:rPr>
              <a:t>，枯萎的花朵看起来也渐渐有了点生机。</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10" name="文本框 9"/>
          <p:cNvSpPr txBox="1"/>
          <p:nvPr>
            <p:custDataLst>
              <p:tags r:id="rId6"/>
            </p:custDataLst>
          </p:nvPr>
        </p:nvSpPr>
        <p:spPr>
          <a:xfrm>
            <a:off x="127635" y="3634105"/>
            <a:ext cx="12064365" cy="89154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3. </a:t>
            </a:r>
            <a:r>
              <a:rPr lang="zh-CN" altLang="en-US" sz="2800">
                <a:solidFill>
                  <a:srgbClr val="0F1115"/>
                </a:solidFill>
                <a:latin typeface="Times New Roman" panose="02020603050405020304" charset="0"/>
                <a:ea typeface="华文中宋" panose="02010600040101010101" charset="-122"/>
                <a:sym typeface="+mn-ea"/>
              </a:rPr>
              <a:t>玛丽读那本小说时，</a:t>
            </a:r>
            <a:r>
              <a:rPr lang="zh-CN" altLang="en-US" sz="2800" b="1">
                <a:solidFill>
                  <a:srgbClr val="C00000"/>
                </a:solidFill>
                <a:latin typeface="Times New Roman" panose="02020603050405020304" charset="0"/>
                <a:ea typeface="华文中宋" panose="02010600040101010101" charset="-122"/>
                <a:sym typeface="+mn-ea"/>
              </a:rPr>
              <a:t>完全沉浸在故事里</a:t>
            </a:r>
            <a:r>
              <a:rPr lang="zh-CN" altLang="en-US" sz="2800">
                <a:solidFill>
                  <a:srgbClr val="0F1115"/>
                </a:solidFill>
                <a:latin typeface="Times New Roman" panose="02020603050405020304" charset="0"/>
                <a:ea typeface="华文中宋" panose="02010600040101010101" charset="-122"/>
                <a:sym typeface="+mn-ea"/>
              </a:rPr>
              <a:t>，连妈妈叫她吃晚饭都没听见。</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b="1">
              <a:solidFill>
                <a:srgbClr val="C00000"/>
              </a:solidFill>
              <a:latin typeface="Times New Roman" panose="02020603050405020304" charset="0"/>
              <a:ea typeface="华文中宋" panose="02010600040101010101" charset="-122"/>
              <a:sym typeface="+mn-ea"/>
            </a:endParaRPr>
          </a:p>
        </p:txBody>
      </p:sp>
      <p:sp>
        <p:nvSpPr>
          <p:cNvPr id="11" name="文本框 10"/>
          <p:cNvSpPr txBox="1"/>
          <p:nvPr>
            <p:custDataLst>
              <p:tags r:id="rId7"/>
            </p:custDataLst>
          </p:nvPr>
        </p:nvSpPr>
        <p:spPr>
          <a:xfrm>
            <a:off x="372745" y="4333875"/>
            <a:ext cx="11532870" cy="953135"/>
          </a:xfrm>
          <a:prstGeom prst="rect">
            <a:avLst/>
          </a:prstGeom>
          <a:noFill/>
        </p:spPr>
        <p:txBody>
          <a:bodyPr wrap="square" rtlCol="0" anchor="t">
            <a:spAutoFit/>
          </a:bodyPr>
          <a:p>
            <a:r>
              <a:rPr lang="en-US" altLang="zh-CN" sz="2800">
                <a:solidFill>
                  <a:srgbClr val="0F1115"/>
                </a:solidFill>
                <a:latin typeface="Times New Roman" panose="02020603050405020304" charset="0"/>
                <a:ea typeface="华文中宋" panose="02010600040101010101" charset="-122"/>
                <a:sym typeface="+mn-ea"/>
              </a:rPr>
              <a:t>When Mary read the novel, she </a:t>
            </a:r>
            <a:r>
              <a:rPr lang="zh-CN" altLang="en-US" sz="2800" b="1">
                <a:solidFill>
                  <a:srgbClr val="C00000"/>
                </a:solidFill>
                <a:latin typeface="Times New Roman" panose="02020603050405020304" charset="0"/>
                <a:ea typeface="华文中宋" panose="02010600040101010101" charset="-122"/>
                <a:sym typeface="+mn-ea"/>
              </a:rPr>
              <a:t>was so absorbed in the story </a:t>
            </a:r>
            <a:r>
              <a:rPr lang="en-US" altLang="zh-CN" sz="2800">
                <a:solidFill>
                  <a:srgbClr val="0F1115"/>
                </a:solidFill>
                <a:latin typeface="Times New Roman" panose="02020603050405020304" charset="0"/>
                <a:ea typeface="华文中宋" panose="02010600040101010101" charset="-122"/>
                <a:sym typeface="+mn-ea"/>
              </a:rPr>
              <a:t>that she didn’t even hear her mom calling her for dinner.</a:t>
            </a:r>
            <a:endParaRPr lang="en-US" altLang="zh-CN" sz="2800">
              <a:solidFill>
                <a:srgbClr val="0F1115"/>
              </a:solidFill>
              <a:latin typeface="Times New Roman" panose="02020603050405020304" charset="0"/>
              <a:ea typeface="华文中宋" panose="02010600040101010101" charset="-122"/>
              <a:sym typeface="+mn-ea"/>
            </a:endParaRPr>
          </a:p>
        </p:txBody>
      </p:sp>
      <p:sp>
        <p:nvSpPr>
          <p:cNvPr id="12" name="文本框 11"/>
          <p:cNvSpPr txBox="1"/>
          <p:nvPr>
            <p:custDataLst>
              <p:tags r:id="rId8"/>
            </p:custDataLst>
          </p:nvPr>
        </p:nvSpPr>
        <p:spPr>
          <a:xfrm>
            <a:off x="254000" y="5163820"/>
            <a:ext cx="8883015" cy="89154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4. </a:t>
            </a:r>
            <a:r>
              <a:rPr lang="zh-CN" altLang="en-US" sz="2800">
                <a:latin typeface="Times New Roman" panose="02020603050405020304" charset="0"/>
                <a:ea typeface="华文中宋" panose="02010600040101010101" charset="-122"/>
                <a:sym typeface="+mn-ea"/>
              </a:rPr>
              <a:t>建议学生在期中考试前认真阅读课本，</a:t>
            </a:r>
            <a:r>
              <a:rPr lang="zh-CN" altLang="en-US" sz="2800" b="1">
                <a:solidFill>
                  <a:srgbClr val="C00000"/>
                </a:solidFill>
                <a:latin typeface="Times New Roman" panose="02020603050405020304" charset="0"/>
                <a:ea typeface="华文中宋" panose="02010600040101010101" charset="-122"/>
                <a:sym typeface="+mn-ea"/>
              </a:rPr>
              <a:t>掌握重点内容</a:t>
            </a:r>
            <a:r>
              <a:rPr lang="zh-CN" altLang="en-US" sz="2800">
                <a:latin typeface="Times New Roman" panose="02020603050405020304" charset="0"/>
                <a:ea typeface="华文中宋" panose="02010600040101010101" charset="-122"/>
                <a:sym typeface="+mn-ea"/>
              </a:rPr>
              <a:t>。</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13" name="文本框 12"/>
          <p:cNvSpPr txBox="1"/>
          <p:nvPr>
            <p:custDataLst>
              <p:tags r:id="rId9"/>
            </p:custDataLst>
          </p:nvPr>
        </p:nvSpPr>
        <p:spPr>
          <a:xfrm>
            <a:off x="254000" y="5879465"/>
            <a:ext cx="7968615"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sym typeface="+mn-ea"/>
              </a:rPr>
              <a:t>Students are advised to read the textbook carefully to </a:t>
            </a:r>
            <a:r>
              <a:rPr lang="zh-CN" altLang="en-US" sz="2800" b="1">
                <a:solidFill>
                  <a:srgbClr val="C00000"/>
                </a:solidFill>
                <a:latin typeface="Times New Roman" panose="02020603050405020304" charset="0"/>
                <a:ea typeface="华文中宋" panose="02010600040101010101" charset="-122"/>
                <a:sym typeface="+mn-ea"/>
              </a:rPr>
              <a:t>absorb the key points</a:t>
            </a:r>
            <a:r>
              <a:rPr lang="en-US" altLang="zh-CN" sz="2800">
                <a:latin typeface="Times New Roman" panose="02020603050405020304" charset="0"/>
                <a:ea typeface="华文中宋" panose="02010600040101010101" charset="-122"/>
                <a:sym typeface="+mn-ea"/>
              </a:rPr>
              <a:t> before the mid-term exam.</a:t>
            </a:r>
            <a:endParaRPr lang="en-US" altLang="zh-CN" sz="2800">
              <a:latin typeface="Times New Roman" panose="02020603050405020304" charset="0"/>
              <a:ea typeface="华文中宋" panose="02010600040101010101" charset="-122"/>
              <a:sym typeface="+mn-ea"/>
            </a:endParaRPr>
          </a:p>
        </p:txBody>
      </p:sp>
      <p:pic>
        <p:nvPicPr>
          <p:cNvPr id="2" name="图片 1"/>
          <p:cNvPicPr>
            <a:picLocks noChangeAspect="1"/>
          </p:cNvPicPr>
          <p:nvPr>
            <p:custDataLst>
              <p:tags r:id="rId10"/>
            </p:custDataLst>
          </p:nvPr>
        </p:nvPicPr>
        <p:blipFill>
          <a:blip r:embed="rId11"/>
          <a:stretch>
            <a:fillRect/>
          </a:stretch>
        </p:blipFill>
        <p:spPr>
          <a:xfrm>
            <a:off x="9136380" y="4895215"/>
            <a:ext cx="3054985" cy="1817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to="" calcmode="lin" valueType="num">
                                      <p:cBhvr>
                                        <p:cTn id="22"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p:bldP spid="4" grpId="1"/>
      <p:bldP spid="11" grpId="0"/>
      <p:bldP spid="11" grpId="1"/>
      <p:bldP spid="13" grpId="0"/>
      <p:bldP spid="13"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8800" y="400803"/>
            <a:ext cx="11354400" cy="605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矩形 18"/>
          <p:cNvSpPr/>
          <p:nvPr/>
        </p:nvSpPr>
        <p:spPr>
          <a:xfrm>
            <a:off x="698468" y="400802"/>
            <a:ext cx="10795063" cy="605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8" name="图片 7"/>
          <p:cNvPicPr>
            <a:picLocks noChangeAspect="1"/>
          </p:cNvPicPr>
          <p:nvPr/>
        </p:nvPicPr>
        <p:blipFill rotWithShape="1">
          <a:blip r:embed="rId1" cstate="screen">
            <a:alphaModFix amt="20000"/>
          </a:blip>
          <a:srcRect/>
          <a:stretch>
            <a:fillRect/>
          </a:stretch>
        </p:blipFill>
        <p:spPr>
          <a:xfrm>
            <a:off x="418800" y="400801"/>
            <a:ext cx="11354400" cy="6056395"/>
          </a:xfrm>
          <a:prstGeom prst="rect">
            <a:avLst/>
          </a:prstGeom>
        </p:spPr>
      </p:pic>
      <p:pic>
        <p:nvPicPr>
          <p:cNvPr id="9" name="图片 8"/>
          <p:cNvPicPr>
            <a:picLocks noChangeAspect="1"/>
          </p:cNvPicPr>
          <p:nvPr/>
        </p:nvPicPr>
        <p:blipFill rotWithShape="1">
          <a:blip r:embed="rId2" cstate="screen"/>
          <a:srcRect/>
          <a:stretch>
            <a:fillRect/>
          </a:stretch>
        </p:blipFill>
        <p:spPr>
          <a:xfrm>
            <a:off x="9436410" y="-95214"/>
            <a:ext cx="1740459" cy="1803016"/>
          </a:xfrm>
          <a:prstGeom prst="rect">
            <a:avLst/>
          </a:prstGeom>
        </p:spPr>
      </p:pic>
      <p:pic>
        <p:nvPicPr>
          <p:cNvPr id="10" name="图片 9"/>
          <p:cNvPicPr>
            <a:picLocks noChangeAspect="1"/>
          </p:cNvPicPr>
          <p:nvPr/>
        </p:nvPicPr>
        <p:blipFill rotWithShape="1">
          <a:blip r:embed="rId3" cstate="screen"/>
          <a:srcRect/>
          <a:stretch>
            <a:fillRect/>
          </a:stretch>
        </p:blipFill>
        <p:spPr>
          <a:xfrm rot="2106135">
            <a:off x="1533165" y="3791304"/>
            <a:ext cx="2755106" cy="1122933"/>
          </a:xfrm>
          <a:prstGeom prst="rect">
            <a:avLst/>
          </a:prstGeom>
        </p:spPr>
      </p:pic>
      <p:pic>
        <p:nvPicPr>
          <p:cNvPr id="11" name="图片 10"/>
          <p:cNvPicPr>
            <a:picLocks noChangeAspect="1"/>
          </p:cNvPicPr>
          <p:nvPr/>
        </p:nvPicPr>
        <p:blipFill rotWithShape="1">
          <a:blip r:embed="rId4" cstate="screen"/>
          <a:srcRect/>
          <a:stretch>
            <a:fillRect/>
          </a:stretch>
        </p:blipFill>
        <p:spPr>
          <a:xfrm>
            <a:off x="1578829" y="4454723"/>
            <a:ext cx="1187109" cy="1225656"/>
          </a:xfrm>
          <a:prstGeom prst="rect">
            <a:avLst/>
          </a:prstGeom>
        </p:spPr>
      </p:pic>
      <p:pic>
        <p:nvPicPr>
          <p:cNvPr id="12" name="图片 11"/>
          <p:cNvPicPr>
            <a:picLocks noChangeAspect="1"/>
          </p:cNvPicPr>
          <p:nvPr/>
        </p:nvPicPr>
        <p:blipFill>
          <a:blip r:embed="rId5" cstate="screen"/>
          <a:stretch>
            <a:fillRect/>
          </a:stretch>
        </p:blipFill>
        <p:spPr>
          <a:xfrm>
            <a:off x="10868868" y="1112090"/>
            <a:ext cx="1031480" cy="1031480"/>
          </a:xfrm>
          <a:prstGeom prst="rect">
            <a:avLst/>
          </a:prstGeom>
        </p:spPr>
      </p:pic>
      <p:sp>
        <p:nvSpPr>
          <p:cNvPr id="3" name="明月设计7"/>
          <p:cNvSpPr txBox="1"/>
          <p:nvPr/>
        </p:nvSpPr>
        <p:spPr>
          <a:xfrm>
            <a:off x="1333500" y="1804035"/>
            <a:ext cx="11311890" cy="2211705"/>
          </a:xfrm>
          <a:prstGeom prst="rect">
            <a:avLst/>
          </a:prstGeom>
          <a:noFill/>
        </p:spPr>
        <p:txBody>
          <a:bodyPr wrap="square" rtlCol="0">
            <a:spAutoFit/>
          </a:bodyPr>
          <a:p>
            <a:pPr algn="ctr" fontAlgn="auto">
              <a:lnSpc>
                <a:spcPct val="130000"/>
              </a:lnSpc>
            </a:pPr>
            <a:r>
              <a:rPr lang="en-US" sz="10600" dirty="0">
                <a:solidFill>
                  <a:srgbClr val="1F222B"/>
                </a:solidFill>
                <a:latin typeface="汉仪大宋简" panose="02010600000101010101" pitchFamily="49" charset="-122"/>
              </a:rPr>
              <a:t>Thank You</a:t>
            </a:r>
            <a:endParaRPr lang="en-US" sz="10600" dirty="0">
              <a:solidFill>
                <a:srgbClr val="1F222B"/>
              </a:solidFill>
              <a:latin typeface="汉仪大宋简" panose="02010600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63155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physical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f</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z</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kl/	a.</a:t>
            </a:r>
            <a:r>
              <a:rPr lang="zh-CN" altLang="en-US" sz="2800">
                <a:latin typeface="Times New Roman" panose="02020603050405020304" charset="0"/>
                <a:ea typeface="华文中宋" panose="02010600040101010101" charset="-122"/>
                <a:cs typeface="Times New Roman" panose="02020603050405020304" charset="0"/>
              </a:rPr>
              <a:t>身体的</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客观存在的</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4" name="文本框 3"/>
          <p:cNvSpPr txBox="1"/>
          <p:nvPr/>
        </p:nvSpPr>
        <p:spPr>
          <a:xfrm>
            <a:off x="113665" y="4839970"/>
            <a:ext cx="8319770" cy="1814830"/>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 Considering the enormous benefits, which we can earn steadily from tennis practice, including preventing us from getting shortsighted and</a:t>
            </a:r>
            <a:r>
              <a:rPr lang="zh-CN" altLang="en-US" sz="2800" b="1">
                <a:solidFill>
                  <a:srgbClr val="C00000"/>
                </a:solidFill>
                <a:latin typeface="Times New Roman" panose="02020603050405020304" charset="0"/>
                <a:ea typeface="华文中宋" panose="02010600040101010101" charset="-122"/>
              </a:rPr>
              <a:t> keeping physically healthy</a:t>
            </a:r>
            <a:r>
              <a:rPr lang="en-US" altLang="zh-CN" sz="2800">
                <a:latin typeface="Times New Roman" panose="02020603050405020304" charset="0"/>
                <a:ea typeface="华文中宋" panose="02010600040101010101" charset="-122"/>
              </a:rPr>
              <a:t>, we are lost in training course.</a:t>
            </a:r>
            <a:endParaRPr lang="en-US" altLang="zh-CN" sz="2800">
              <a:latin typeface="Times New Roman" panose="02020603050405020304" charset="0"/>
              <a:ea typeface="华文中宋" panose="02010600040101010101" charset="-122"/>
            </a:endParaRPr>
          </a:p>
        </p:txBody>
      </p:sp>
      <p:sp>
        <p:nvSpPr>
          <p:cNvPr id="6" name="文本框 5"/>
          <p:cNvSpPr txBox="1"/>
          <p:nvPr/>
        </p:nvSpPr>
        <p:spPr>
          <a:xfrm>
            <a:off x="113665" y="3597910"/>
            <a:ext cx="8047355" cy="138366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3. </a:t>
            </a:r>
            <a:r>
              <a:rPr lang="zh-CN" altLang="en-US" sz="2800">
                <a:latin typeface="Times New Roman" panose="02020603050405020304" charset="0"/>
                <a:ea typeface="华文中宋" panose="02010600040101010101" charset="-122"/>
              </a:rPr>
              <a:t>考虑到通过网球训练所能获得的巨大益处</a:t>
            </a:r>
            <a:r>
              <a:rPr lang="en-US" altLang="zh-CN" sz="2800">
                <a:latin typeface="Times New Roman" panose="02020603050405020304" charset="0"/>
                <a:ea typeface="华文中宋" panose="02010600040101010101" charset="-122"/>
              </a:rPr>
              <a:t>——</a:t>
            </a:r>
            <a:r>
              <a:rPr lang="zh-CN" altLang="en-US" sz="2800">
                <a:latin typeface="Times New Roman" panose="02020603050405020304" charset="0"/>
                <a:ea typeface="华文中宋" panose="02010600040101010101" charset="-122"/>
              </a:rPr>
              <a:t>比如能防止我们近视、</a:t>
            </a:r>
            <a:r>
              <a:rPr lang="zh-CN" altLang="en-US" sz="2800" b="1">
                <a:solidFill>
                  <a:srgbClr val="C00000"/>
                </a:solidFill>
                <a:latin typeface="Times New Roman" panose="02020603050405020304" charset="0"/>
                <a:ea typeface="华文中宋" panose="02010600040101010101" charset="-122"/>
              </a:rPr>
              <a:t>保持身体健康</a:t>
            </a:r>
            <a:r>
              <a:rPr lang="en-US" altLang="zh-CN" sz="2800">
                <a:latin typeface="Times New Roman" panose="02020603050405020304" charset="0"/>
                <a:ea typeface="华文中宋" panose="02010600040101010101" charset="-122"/>
              </a:rPr>
              <a:t>——</a:t>
            </a:r>
            <a:r>
              <a:rPr lang="zh-CN" altLang="en-US" sz="2800">
                <a:latin typeface="Times New Roman" panose="02020603050405020304" charset="0"/>
                <a:ea typeface="华文中宋" panose="02010600040101010101" charset="-122"/>
              </a:rPr>
              <a:t>我们便全身心投入到训练中去了。</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9" name="文本框 8"/>
          <p:cNvSpPr txBox="1"/>
          <p:nvPr/>
        </p:nvSpPr>
        <p:spPr>
          <a:xfrm>
            <a:off x="1270" y="2772410"/>
            <a:ext cx="12191365"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 Regular exercise contributes not only to your </a:t>
            </a:r>
            <a:r>
              <a:rPr lang="zh-CN" altLang="en-US" sz="2800" b="1">
                <a:solidFill>
                  <a:srgbClr val="C00000"/>
                </a:solidFill>
                <a:latin typeface="Times New Roman" panose="02020603050405020304" charset="0"/>
                <a:ea typeface="华文中宋" panose="02010600040101010101" charset="-122"/>
              </a:rPr>
              <a:t>physical</a:t>
            </a:r>
            <a:r>
              <a:rPr lang="zh-CN" altLang="en-US" sz="2800" b="1" i="0">
                <a:solidFill>
                  <a:srgbClr val="C00000"/>
                </a:solidFill>
                <a:latin typeface="Times New Roman" panose="02020603050405020304" charset="0"/>
                <a:ea typeface="华文中宋" panose="02010600040101010101" charset="-122"/>
              </a:rPr>
              <a:t> health</a:t>
            </a:r>
            <a:r>
              <a:rPr lang="en-US" altLang="zh-CN" sz="2800" b="0" i="0">
                <a:solidFill>
                  <a:srgbClr val="0F1115"/>
                </a:solidFill>
                <a:latin typeface="Times New Roman" panose="02020603050405020304" charset="0"/>
                <a:ea typeface="华文中宋" panose="02010600040101010101" charset="-122"/>
              </a:rPr>
              <a:t> but also to your mental well-being. </a:t>
            </a:r>
            <a:endParaRPr lang="zh-CN" altLang="en-US" sz="2800" b="0" i="0">
              <a:solidFill>
                <a:srgbClr val="0F1115"/>
              </a:solidFill>
              <a:latin typeface="Times New Roman" panose="02020603050405020304" charset="0"/>
              <a:ea typeface="华文中宋" panose="02010600040101010101" charset="-122"/>
            </a:endParaRPr>
          </a:p>
        </p:txBody>
      </p:sp>
      <p:sp>
        <p:nvSpPr>
          <p:cNvPr id="10" name="文本框 9"/>
          <p:cNvSpPr txBox="1"/>
          <p:nvPr/>
        </p:nvSpPr>
        <p:spPr>
          <a:xfrm>
            <a:off x="158115" y="1358265"/>
            <a:ext cx="12034520" cy="953135"/>
          </a:xfrm>
          <a:prstGeom prst="rect">
            <a:avLst/>
          </a:prstGeom>
        </p:spPr>
        <p:txBody>
          <a:bodyPr wrap="square">
            <a:spAutoFit/>
          </a:bodyPr>
          <a:p>
            <a:pPr marL="0" indent="0" algn="l"/>
            <a:r>
              <a:rPr lang="zh-CN" altLang="en-US" sz="2800" b="1" i="0">
                <a:solidFill>
                  <a:srgbClr val="C00000"/>
                </a:solidFill>
                <a:latin typeface="Times New Roman" panose="02020603050405020304" charset="0"/>
                <a:ea typeface="华文中宋" panose="02010600040101010101" charset="-122"/>
              </a:rPr>
              <a:t>The physical environment</a:t>
            </a:r>
            <a:r>
              <a:rPr lang="en-US" altLang="zh-CN" sz="2800" b="0" i="0">
                <a:latin typeface="Times New Roman" panose="02020603050405020304" charset="0"/>
                <a:ea typeface="华文中宋" panose="02010600040101010101" charset="-122"/>
              </a:rPr>
              <a:t> of the mountain village was harsh—cold winds blew all year round, and there was little fertile land.</a:t>
            </a:r>
            <a:endParaRPr lang="zh-CN" altLang="en-US" sz="2800" b="0" i="0">
              <a:latin typeface="Times New Roman" panose="02020603050405020304" charset="0"/>
              <a:ea typeface="华文中宋" panose="02010600040101010101" charset="-122"/>
            </a:endParaRPr>
          </a:p>
        </p:txBody>
      </p:sp>
      <p:sp>
        <p:nvSpPr>
          <p:cNvPr id="2" name="文本框 1"/>
          <p:cNvSpPr txBox="1"/>
          <p:nvPr/>
        </p:nvSpPr>
        <p:spPr>
          <a:xfrm>
            <a:off x="158115" y="897890"/>
            <a:ext cx="11763375" cy="521970"/>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1. </a:t>
            </a:r>
            <a:r>
              <a:rPr lang="zh-CN" altLang="en-US" sz="2800">
                <a:latin typeface="Times New Roman" panose="02020603050405020304" charset="0"/>
                <a:ea typeface="华文中宋" panose="02010600040101010101" charset="-122"/>
                <a:sym typeface="+mn-ea"/>
              </a:rPr>
              <a:t>这个山村的</a:t>
            </a:r>
            <a:r>
              <a:rPr lang="zh-CN" altLang="en-US" sz="2800" b="1">
                <a:solidFill>
                  <a:srgbClr val="C00000"/>
                </a:solidFill>
                <a:latin typeface="Times New Roman" panose="02020603050405020304" charset="0"/>
                <a:ea typeface="华文中宋" panose="02010600040101010101" charset="-122"/>
                <a:sym typeface="+mn-ea"/>
              </a:rPr>
              <a:t>物理环境</a:t>
            </a:r>
            <a:r>
              <a:rPr lang="zh-CN" altLang="en-US" sz="2800">
                <a:latin typeface="Times New Roman" panose="02020603050405020304" charset="0"/>
                <a:ea typeface="华文中宋" panose="02010600040101010101" charset="-122"/>
                <a:sym typeface="+mn-ea"/>
              </a:rPr>
              <a:t>很恶劣，终年刮着寒风，肥沃的土地也很少。</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5" name="文本框 4"/>
          <p:cNvSpPr txBox="1"/>
          <p:nvPr/>
        </p:nvSpPr>
        <p:spPr>
          <a:xfrm>
            <a:off x="158115" y="2250440"/>
            <a:ext cx="11763375" cy="521970"/>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2. </a:t>
            </a:r>
            <a:r>
              <a:rPr lang="zh-CN" altLang="en-US" sz="2800">
                <a:solidFill>
                  <a:srgbClr val="0F1115"/>
                </a:solidFill>
                <a:latin typeface="Times New Roman" panose="02020603050405020304" charset="0"/>
                <a:ea typeface="华文中宋" panose="02010600040101010101" charset="-122"/>
                <a:sym typeface="+mn-ea"/>
              </a:rPr>
              <a:t>经常锻炼不仅有助于你的</a:t>
            </a:r>
            <a:r>
              <a:rPr lang="zh-CN" altLang="en-US" sz="2800" b="1">
                <a:solidFill>
                  <a:srgbClr val="C00000"/>
                </a:solidFill>
                <a:latin typeface="Times New Roman" panose="02020603050405020304" charset="0"/>
                <a:ea typeface="华文中宋" panose="02010600040101010101" charset="-122"/>
                <a:sym typeface="+mn-ea"/>
              </a:rPr>
              <a:t>身体健康</a:t>
            </a:r>
            <a:r>
              <a:rPr lang="zh-CN" altLang="en-US" sz="2800">
                <a:solidFill>
                  <a:srgbClr val="0F1115"/>
                </a:solidFill>
                <a:latin typeface="Times New Roman" panose="02020603050405020304" charset="0"/>
                <a:ea typeface="华文中宋" panose="02010600040101010101" charset="-122"/>
                <a:sym typeface="+mn-ea"/>
              </a:rPr>
              <a:t>，也有助于你的心理健康。</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pic>
        <p:nvPicPr>
          <p:cNvPr id="3" name="图片 2"/>
          <p:cNvPicPr>
            <a:picLocks noChangeAspect="1"/>
          </p:cNvPicPr>
          <p:nvPr/>
        </p:nvPicPr>
        <p:blipFill>
          <a:blip r:embed="rId2"/>
          <a:stretch>
            <a:fillRect/>
          </a:stretch>
        </p:blipFill>
        <p:spPr>
          <a:xfrm>
            <a:off x="8689975" y="3429000"/>
            <a:ext cx="2469515" cy="3148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9" grpId="0"/>
      <p:bldP spid="9" grpId="1"/>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82967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dominate	/</a:t>
            </a:r>
            <a:r>
              <a:rPr lang="en-US" altLang="en-US" sz="2800">
                <a:latin typeface="Times New Roman" panose="02020603050405020304" charset="0"/>
                <a:ea typeface="华文中宋" panose="02010600040101010101" charset="-122"/>
                <a:cs typeface="Times New Roman" panose="02020603050405020304" charset="0"/>
              </a:rPr>
              <a:t>ˈ</a:t>
            </a:r>
            <a:r>
              <a:rPr lang="en-US" altLang="zh-CN" sz="2800">
                <a:latin typeface="Times New Roman" panose="02020603050405020304" charset="0"/>
                <a:ea typeface="华文中宋" panose="02010600040101010101" charset="-122"/>
                <a:cs typeface="Times New Roman" panose="02020603050405020304" charset="0"/>
              </a:rPr>
              <a:t>d</a:t>
            </a:r>
            <a:r>
              <a:rPr lang="en-US" altLang="en-US" sz="2800">
                <a:latin typeface="Times New Roman" panose="02020603050405020304" charset="0"/>
                <a:ea typeface="华文中宋" panose="02010600040101010101" charset="-122"/>
                <a:cs typeface="Times New Roman" panose="02020603050405020304" charset="0"/>
              </a:rPr>
              <a:t>ɒ</a:t>
            </a:r>
            <a:r>
              <a:rPr lang="en-US" altLang="zh-CN" sz="2800">
                <a:latin typeface="Times New Roman" panose="02020603050405020304" charset="0"/>
                <a:ea typeface="华文中宋" panose="02010600040101010101" charset="-122"/>
                <a:cs typeface="Times New Roman" panose="02020603050405020304" charset="0"/>
              </a:rPr>
              <a:t>m</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ne</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t/	vt.&amp;vi.</a:t>
            </a:r>
            <a:r>
              <a:rPr lang="zh-CN" altLang="en-US" sz="2800">
                <a:latin typeface="Times New Roman" panose="02020603050405020304" charset="0"/>
                <a:ea typeface="华文中宋" panose="02010600040101010101" charset="-122"/>
                <a:cs typeface="Times New Roman" panose="02020603050405020304" charset="0"/>
              </a:rPr>
              <a:t>支配</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控制</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占优势</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159385" y="1795145"/>
            <a:ext cx="12031980" cy="953135"/>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 This can hinder the progress of students as the more advanced one may </a:t>
            </a:r>
            <a:r>
              <a:rPr lang="zh-CN" altLang="en-US" sz="2800" b="1">
                <a:solidFill>
                  <a:srgbClr val="C00000"/>
                </a:solidFill>
                <a:latin typeface="Times New Roman" panose="02020603050405020304" charset="0"/>
                <a:ea typeface="华文中宋" panose="02010600040101010101" charset="-122"/>
              </a:rPr>
              <a:t>dominate the conversation</a:t>
            </a:r>
            <a:r>
              <a:rPr lang="en-US" altLang="zh-CN" sz="2800">
                <a:latin typeface="Times New Roman" panose="02020603050405020304" charset="0"/>
                <a:ea typeface="华文中宋" panose="02010600040101010101" charset="-122"/>
              </a:rPr>
              <a:t>, leaving little room for the other students to improve. </a:t>
            </a:r>
            <a:endParaRPr lang="en-US" altLang="zh-CN" sz="2800">
              <a:latin typeface="Times New Roman" panose="02020603050405020304" charset="0"/>
              <a:ea typeface="华文中宋" panose="02010600040101010101" charset="-122"/>
            </a:endParaRPr>
          </a:p>
        </p:txBody>
      </p:sp>
      <p:sp>
        <p:nvSpPr>
          <p:cNvPr id="5" name="文本框 4"/>
          <p:cNvSpPr txBox="1"/>
          <p:nvPr/>
        </p:nvSpPr>
        <p:spPr>
          <a:xfrm>
            <a:off x="159385" y="842010"/>
            <a:ext cx="11747500"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这可能会阻碍学生的进步，因为较为优秀的学生可能会</a:t>
            </a:r>
            <a:r>
              <a:rPr lang="zh-CN" altLang="en-US" sz="2800" b="1">
                <a:solidFill>
                  <a:srgbClr val="C00000"/>
                </a:solidFill>
                <a:latin typeface="Times New Roman" panose="02020603050405020304" charset="0"/>
                <a:ea typeface="华文中宋" panose="02010600040101010101" charset="-122"/>
              </a:rPr>
              <a:t>主导对话</a:t>
            </a:r>
            <a:r>
              <a:rPr lang="zh-CN" altLang="en-US" sz="2800">
                <a:latin typeface="Times New Roman" panose="02020603050405020304" charset="0"/>
                <a:ea typeface="华文中宋" panose="02010600040101010101" charset="-122"/>
              </a:rPr>
              <a:t>，从而给其他学生留下几乎没有提升空间的机会。</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latin typeface="Times New Roman" panose="02020603050405020304" charset="0"/>
              <a:ea typeface="华文中宋" panose="02010600040101010101" charset="-122"/>
            </a:endParaRPr>
          </a:p>
        </p:txBody>
      </p:sp>
      <p:sp>
        <p:nvSpPr>
          <p:cNvPr id="6" name="文本框 5"/>
          <p:cNvSpPr txBox="1"/>
          <p:nvPr/>
        </p:nvSpPr>
        <p:spPr>
          <a:xfrm>
            <a:off x="159385" y="3689985"/>
            <a:ext cx="11747500"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In the dense forest, tall pine trees </a:t>
            </a:r>
            <a:r>
              <a:rPr lang="zh-CN" altLang="en-US" sz="2800" b="1" i="0">
                <a:solidFill>
                  <a:srgbClr val="C00000"/>
                </a:solidFill>
                <a:latin typeface="Times New Roman" panose="02020603050405020304" charset="0"/>
                <a:ea typeface="华文中宋" panose="02010600040101010101" charset="-122"/>
              </a:rPr>
              <a:t>dominated the area</a:t>
            </a:r>
            <a:r>
              <a:rPr lang="en-US" altLang="zh-CN" sz="2800" b="0" i="0">
                <a:latin typeface="Times New Roman" panose="02020603050405020304" charset="0"/>
                <a:ea typeface="华文中宋" panose="02010600040101010101" charset="-122"/>
              </a:rPr>
              <a:t>, their branches blocking most of the sunlight from reaching the ground.</a:t>
            </a:r>
            <a:endParaRPr lang="zh-CN" altLang="en-US" sz="2800" b="0" i="0">
              <a:latin typeface="Times New Roman" panose="02020603050405020304" charset="0"/>
              <a:ea typeface="华文中宋" panose="02010600040101010101" charset="-122"/>
            </a:endParaRPr>
          </a:p>
        </p:txBody>
      </p:sp>
      <p:sp>
        <p:nvSpPr>
          <p:cNvPr id="8" name="文本框 7"/>
          <p:cNvSpPr txBox="1"/>
          <p:nvPr/>
        </p:nvSpPr>
        <p:spPr>
          <a:xfrm>
            <a:off x="159385" y="5489575"/>
            <a:ext cx="6951980"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As young people, we should not let fear </a:t>
            </a:r>
            <a:r>
              <a:rPr lang="zh-CN" altLang="en-US" sz="2800" b="1" i="0">
                <a:solidFill>
                  <a:srgbClr val="C00000"/>
                </a:solidFill>
                <a:latin typeface="Times New Roman" panose="02020603050405020304" charset="0"/>
                <a:ea typeface="华文中宋" panose="02010600040101010101" charset="-122"/>
              </a:rPr>
              <a:t>dominate our lives</a:t>
            </a:r>
            <a:r>
              <a:rPr lang="en-US" altLang="zh-CN" sz="2800" b="0" i="0">
                <a:latin typeface="Times New Roman" panose="02020603050405020304" charset="0"/>
                <a:ea typeface="华文中宋" panose="02010600040101010101" charset="-122"/>
              </a:rPr>
              <a:t>—instead, we should be brave enough to pursue our dreams.</a:t>
            </a:r>
            <a:endParaRPr lang="zh-CN" altLang="en-US" sz="2800" b="0" i="0">
              <a:latin typeface="Times New Roman" panose="02020603050405020304" charset="0"/>
              <a:ea typeface="华文中宋" panose="02010600040101010101" charset="-122"/>
            </a:endParaRPr>
          </a:p>
        </p:txBody>
      </p:sp>
      <p:sp>
        <p:nvSpPr>
          <p:cNvPr id="3" name="文本框 2"/>
          <p:cNvSpPr txBox="1"/>
          <p:nvPr/>
        </p:nvSpPr>
        <p:spPr>
          <a:xfrm>
            <a:off x="159385" y="2736850"/>
            <a:ext cx="1174686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2. </a:t>
            </a:r>
            <a:r>
              <a:rPr lang="zh-CN" altLang="en-US" sz="2800">
                <a:latin typeface="Times New Roman" panose="02020603050405020304" charset="0"/>
                <a:ea typeface="华文中宋" panose="02010600040101010101" charset="-122"/>
                <a:sym typeface="+mn-ea"/>
              </a:rPr>
              <a:t>在茂密的森林里，高大的松树</a:t>
            </a:r>
            <a:r>
              <a:rPr lang="zh-CN" altLang="en-US" sz="2800" b="1">
                <a:solidFill>
                  <a:srgbClr val="C00000"/>
                </a:solidFill>
                <a:latin typeface="Times New Roman" panose="02020603050405020304" charset="0"/>
                <a:ea typeface="华文中宋" panose="02010600040101010101" charset="-122"/>
                <a:sym typeface="+mn-ea"/>
              </a:rPr>
              <a:t>主导着这片区域</a:t>
            </a:r>
            <a:r>
              <a:rPr lang="zh-CN" altLang="en-US" sz="2800">
                <a:latin typeface="Times New Roman" panose="02020603050405020304" charset="0"/>
                <a:ea typeface="华文中宋" panose="02010600040101010101" charset="-122"/>
                <a:sym typeface="+mn-ea"/>
              </a:rPr>
              <a:t>，树枝挡住了大部分照到地面的阳光。</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sym typeface="+mn-ea"/>
            </a:endParaRPr>
          </a:p>
        </p:txBody>
      </p:sp>
      <p:sp>
        <p:nvSpPr>
          <p:cNvPr id="4" name="文本框 3"/>
          <p:cNvSpPr txBox="1"/>
          <p:nvPr/>
        </p:nvSpPr>
        <p:spPr>
          <a:xfrm>
            <a:off x="159385" y="4631690"/>
            <a:ext cx="6952615"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a:t>
            </a:r>
            <a:r>
              <a:rPr lang="zh-CN" altLang="en-US" sz="2800">
                <a:latin typeface="Times New Roman" panose="02020603050405020304" charset="0"/>
                <a:ea typeface="华文中宋" panose="02010600040101010101" charset="-122"/>
                <a:sym typeface="+mn-ea"/>
              </a:rPr>
              <a:t>作为年轻人，我们不应让恐惧</a:t>
            </a:r>
            <a:r>
              <a:rPr lang="zh-CN" altLang="en-US" sz="2800" b="1">
                <a:solidFill>
                  <a:srgbClr val="C00000"/>
                </a:solidFill>
                <a:latin typeface="Times New Roman" panose="02020603050405020304" charset="0"/>
                <a:ea typeface="华文中宋" panose="02010600040101010101" charset="-122"/>
                <a:sym typeface="+mn-ea"/>
              </a:rPr>
              <a:t>支配生活</a:t>
            </a:r>
            <a:r>
              <a:rPr lang="zh-CN" altLang="en-US" sz="2800">
                <a:latin typeface="Times New Roman" panose="02020603050405020304" charset="0"/>
                <a:ea typeface="华文中宋" panose="02010600040101010101" charset="-122"/>
                <a:sym typeface="+mn-ea"/>
              </a:rPr>
              <a:t>，相反，我们要勇敢追求梦想。</a:t>
            </a:r>
            <a:r>
              <a:rPr lang="zh-CN" altLang="en-US" sz="2400" b="1">
                <a:solidFill>
                  <a:srgbClr val="E6631F"/>
                </a:solidFill>
                <a:latin typeface="Times New Roman" panose="02020603050405020304" charset="0"/>
                <a:ea typeface="仿宋" panose="02010609060101010101" charset="-122"/>
                <a:sym typeface="+mn-ea"/>
              </a:rPr>
              <a:t>(应用文)</a:t>
            </a:r>
            <a:endParaRPr lang="zh-CN" altLang="en-US" sz="2800">
              <a:latin typeface="Times New Roman" panose="02020603050405020304" charset="0"/>
              <a:ea typeface="华文中宋" panose="02010600040101010101" charset="-122"/>
              <a:sym typeface="+mn-ea"/>
            </a:endParaRPr>
          </a:p>
        </p:txBody>
      </p:sp>
      <p:pic>
        <p:nvPicPr>
          <p:cNvPr id="9" name="图片 8"/>
          <p:cNvPicPr>
            <a:picLocks noChangeAspect="1"/>
          </p:cNvPicPr>
          <p:nvPr/>
        </p:nvPicPr>
        <p:blipFill>
          <a:blip r:embed="rId2"/>
          <a:stretch>
            <a:fillRect/>
          </a:stretch>
        </p:blipFill>
        <p:spPr>
          <a:xfrm>
            <a:off x="7322185" y="4176395"/>
            <a:ext cx="2355850" cy="2355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6096000"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repeatedly	/r</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'pi:t</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dl</a:t>
            </a:r>
            <a:r>
              <a:rPr lang="en-US" altLang="en-US" sz="2800">
                <a:latin typeface="Times New Roman" panose="02020603050405020304" charset="0"/>
                <a:ea typeface="华文中宋" panose="02010600040101010101" charset="-122"/>
                <a:cs typeface="Times New Roman" panose="02020603050405020304" charset="0"/>
              </a:rPr>
              <a:t>ɪ</a:t>
            </a:r>
            <a:r>
              <a:rPr lang="en-US" altLang="zh-CN" sz="2800">
                <a:latin typeface="Times New Roman" panose="02020603050405020304" charset="0"/>
                <a:ea typeface="华文中宋" panose="02010600040101010101" charset="-122"/>
                <a:cs typeface="Times New Roman" panose="02020603050405020304" charset="0"/>
              </a:rPr>
              <a:t>	ad.</a:t>
            </a:r>
            <a:r>
              <a:rPr lang="zh-CN" altLang="en-US" sz="2800">
                <a:latin typeface="Times New Roman" panose="02020603050405020304" charset="0"/>
                <a:ea typeface="华文中宋" panose="02010600040101010101" charset="-122"/>
                <a:cs typeface="Times New Roman" panose="02020603050405020304" charset="0"/>
              </a:rPr>
              <a:t>重复地</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2" name="文本框 1"/>
          <p:cNvSpPr txBox="1"/>
          <p:nvPr/>
        </p:nvSpPr>
        <p:spPr>
          <a:xfrm>
            <a:off x="139700" y="1586230"/>
            <a:ext cx="11746230" cy="953135"/>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Forgetful people like me may </a:t>
            </a:r>
            <a:r>
              <a:rPr lang="zh-CN" altLang="en-US" sz="2800" b="1">
                <a:solidFill>
                  <a:srgbClr val="C00000"/>
                </a:solidFill>
                <a:latin typeface="Times New Roman" panose="02020603050405020304" charset="0"/>
                <a:ea typeface="华文中宋" panose="02010600040101010101" charset="-122"/>
              </a:rPr>
              <a:t>lose things repeatedly</a:t>
            </a:r>
            <a:r>
              <a:rPr lang="en-US" altLang="zh-CN" sz="2800">
                <a:latin typeface="Times New Roman" panose="02020603050405020304" charset="0"/>
                <a:ea typeface="华文中宋" panose="02010600040101010101" charset="-122"/>
              </a:rPr>
              <a:t>, so it's unwise to give up the tent.</a:t>
            </a:r>
            <a:endParaRPr lang="en-US" altLang="zh-CN" sz="2800">
              <a:latin typeface="Times New Roman" panose="02020603050405020304" charset="0"/>
              <a:ea typeface="华文中宋" panose="02010600040101010101" charset="-122"/>
            </a:endParaRPr>
          </a:p>
        </p:txBody>
      </p:sp>
      <p:sp>
        <p:nvSpPr>
          <p:cNvPr id="4" name="文本框 3"/>
          <p:cNvSpPr txBox="1"/>
          <p:nvPr/>
        </p:nvSpPr>
        <p:spPr>
          <a:xfrm>
            <a:off x="115570" y="3391535"/>
            <a:ext cx="11901805" cy="953135"/>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It seems that some of them are relying heavily on rote memorization, </a:t>
            </a:r>
            <a:r>
              <a:rPr lang="zh-CN" altLang="en-US" sz="2800" b="1">
                <a:solidFill>
                  <a:srgbClr val="C00000"/>
                </a:solidFill>
                <a:latin typeface="Times New Roman" panose="02020603050405020304" charset="0"/>
                <a:ea typeface="华文中宋" panose="02010600040101010101" charset="-122"/>
              </a:rPr>
              <a:t>repeatedly copying down</a:t>
            </a:r>
            <a:r>
              <a:rPr lang="en-US" altLang="zh-CN" sz="2800">
                <a:latin typeface="Times New Roman" panose="02020603050405020304" charset="0"/>
                <a:ea typeface="华文中宋" panose="02010600040101010101" charset="-122"/>
              </a:rPr>
              <a:t> words to learn them.</a:t>
            </a:r>
            <a:endParaRPr lang="en-US" altLang="zh-CN" sz="2800">
              <a:latin typeface="Times New Roman" panose="02020603050405020304" charset="0"/>
              <a:ea typeface="华文中宋" panose="02010600040101010101" charset="-122"/>
            </a:endParaRPr>
          </a:p>
        </p:txBody>
      </p:sp>
      <p:sp>
        <p:nvSpPr>
          <p:cNvPr id="6" name="文本框 5"/>
          <p:cNvSpPr txBox="1"/>
          <p:nvPr/>
        </p:nvSpPr>
        <p:spPr>
          <a:xfrm>
            <a:off x="0" y="733425"/>
            <a:ext cx="12192635" cy="953135"/>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rPr>
              <a:t>1.</a:t>
            </a:r>
            <a:r>
              <a:rPr lang="zh-CN" altLang="en-US" sz="2800">
                <a:latin typeface="Times New Roman" panose="02020603050405020304" charset="0"/>
                <a:ea typeface="华文中宋" panose="02010600040101010101" charset="-122"/>
              </a:rPr>
              <a:t>像我这样容易忘事的人可能会</a:t>
            </a:r>
            <a:r>
              <a:rPr lang="zh-CN" altLang="en-US" sz="2800" b="1">
                <a:solidFill>
                  <a:srgbClr val="C00000"/>
                </a:solidFill>
                <a:latin typeface="Times New Roman" panose="02020603050405020304" charset="0"/>
                <a:ea typeface="华文中宋" panose="02010600040101010101" charset="-122"/>
              </a:rPr>
              <a:t>屡次丢失东西</a:t>
            </a:r>
            <a:r>
              <a:rPr lang="zh-CN" altLang="en-US" sz="2800">
                <a:latin typeface="Times New Roman" panose="02020603050405020304" charset="0"/>
                <a:ea typeface="华文中宋" panose="02010600040101010101" charset="-122"/>
              </a:rPr>
              <a:t>，所以放弃这个帐篷是不明智</a:t>
            </a:r>
            <a:endParaRPr lang="zh-CN" altLang="en-US" sz="2800">
              <a:latin typeface="Times New Roman" panose="02020603050405020304" charset="0"/>
              <a:ea typeface="华文中宋" panose="02010600040101010101" charset="-122"/>
            </a:endParaRPr>
          </a:p>
          <a:p>
            <a:pPr algn="l"/>
            <a:r>
              <a:rPr lang="zh-CN" altLang="en-US" sz="2800">
                <a:latin typeface="Times New Roman" panose="02020603050405020304" charset="0"/>
                <a:ea typeface="华文中宋" panose="02010600040101010101" charset="-122"/>
              </a:rPr>
              <a:t>的。</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8" name="文本框 7"/>
          <p:cNvSpPr txBox="1"/>
          <p:nvPr/>
        </p:nvSpPr>
        <p:spPr>
          <a:xfrm>
            <a:off x="115570" y="2468880"/>
            <a:ext cx="12076430" cy="953135"/>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2. </a:t>
            </a:r>
            <a:r>
              <a:rPr lang="zh-CN" altLang="en-US" sz="2800">
                <a:latin typeface="Times New Roman" panose="02020603050405020304" charset="0"/>
                <a:ea typeface="华文中宋" panose="02010600040101010101" charset="-122"/>
              </a:rPr>
              <a:t>似乎他们当中有些人过于依赖死记硬背的方法，就是</a:t>
            </a:r>
            <a:r>
              <a:rPr lang="zh-CN" altLang="en-US" sz="2800" b="1">
                <a:solidFill>
                  <a:srgbClr val="C00000"/>
                </a:solidFill>
                <a:latin typeface="Times New Roman" panose="02020603050405020304" charset="0"/>
                <a:ea typeface="华文中宋" panose="02010600040101010101" charset="-122"/>
              </a:rPr>
              <a:t>不停地抄写</a:t>
            </a:r>
            <a:r>
              <a:rPr lang="zh-CN" altLang="en-US" sz="2800">
                <a:latin typeface="Times New Roman" panose="02020603050405020304" charset="0"/>
                <a:ea typeface="华文中宋" panose="02010600040101010101" charset="-122"/>
              </a:rPr>
              <a:t>单词来学习它们。</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9" name="文本框 8"/>
          <p:cNvSpPr txBox="1"/>
          <p:nvPr/>
        </p:nvSpPr>
        <p:spPr>
          <a:xfrm>
            <a:off x="230505" y="5086350"/>
            <a:ext cx="7776845" cy="138366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Though her mother had </a:t>
            </a:r>
            <a:r>
              <a:rPr lang="zh-CN" altLang="en-US" sz="2800" b="1" i="0">
                <a:solidFill>
                  <a:srgbClr val="C00000"/>
                </a:solidFill>
                <a:latin typeface="Times New Roman" panose="02020603050405020304" charset="0"/>
                <a:ea typeface="华文中宋" panose="02010600040101010101" charset="-122"/>
              </a:rPr>
              <a:t>repeatedly told her</a:t>
            </a:r>
            <a:r>
              <a:rPr lang="en-US" altLang="zh-CN" sz="2800" b="0" i="0">
                <a:latin typeface="Times New Roman" panose="02020603050405020304" charset="0"/>
                <a:ea typeface="华文中宋" panose="02010600040101010101" charset="-122"/>
              </a:rPr>
              <a:t> to be careful, Mary still felt guilty for breaking the vase—she thought she was too careless.</a:t>
            </a:r>
            <a:endParaRPr lang="en-US" altLang="zh-CN" sz="2800" b="0" i="0">
              <a:latin typeface="Times New Roman" panose="02020603050405020304" charset="0"/>
              <a:ea typeface="华文中宋" panose="02010600040101010101" charset="-122"/>
            </a:endParaRPr>
          </a:p>
        </p:txBody>
      </p:sp>
      <p:sp>
        <p:nvSpPr>
          <p:cNvPr id="3" name="文本框 2"/>
          <p:cNvSpPr txBox="1"/>
          <p:nvPr/>
        </p:nvSpPr>
        <p:spPr>
          <a:xfrm>
            <a:off x="115570" y="4344670"/>
            <a:ext cx="828421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尽管妈妈</a:t>
            </a:r>
            <a:r>
              <a:rPr lang="zh-CN" altLang="en-US" sz="2800" b="1">
                <a:solidFill>
                  <a:srgbClr val="C00000"/>
                </a:solidFill>
                <a:latin typeface="Times New Roman" panose="02020603050405020304" charset="0"/>
                <a:ea typeface="华文中宋" panose="02010600040101010101" charset="-122"/>
                <a:sym typeface="+mn-ea"/>
              </a:rPr>
              <a:t>反复叮嘱</a:t>
            </a:r>
            <a:r>
              <a:rPr lang="zh-CN" altLang="en-US" sz="2800">
                <a:latin typeface="Times New Roman" panose="02020603050405020304" charset="0"/>
                <a:ea typeface="华文中宋" panose="02010600040101010101" charset="-122"/>
                <a:sym typeface="+mn-ea"/>
              </a:rPr>
              <a:t>要小心，玛丽还是为打碎花瓶感到内疚，她觉得自己太粗心了。</a:t>
            </a:r>
            <a:r>
              <a:rPr lang="zh-CN" altLang="en-US" sz="2400" b="1">
                <a:solidFill>
                  <a:srgbClr val="E6631F"/>
                </a:solidFill>
                <a:latin typeface="Times New Roman" panose="02020603050405020304" charset="0"/>
                <a:ea typeface="仿宋" panose="02010609060101010101" charset="-122"/>
                <a:sym typeface="+mn-ea"/>
              </a:rPr>
              <a:t>(续写</a:t>
            </a:r>
            <a:endParaRPr lang="zh-CN" altLang="en-US" sz="2800">
              <a:latin typeface="Times New Roman" panose="02020603050405020304" charset="0"/>
              <a:ea typeface="华文中宋" panose="02010600040101010101" charset="-122"/>
              <a:sym typeface="+mn-ea"/>
            </a:endParaRPr>
          </a:p>
        </p:txBody>
      </p:sp>
      <p:pic>
        <p:nvPicPr>
          <p:cNvPr id="5" name="图片 4"/>
          <p:cNvPicPr>
            <a:picLocks noChangeAspect="1"/>
          </p:cNvPicPr>
          <p:nvPr/>
        </p:nvPicPr>
        <p:blipFill>
          <a:blip r:embed="rId2"/>
          <a:stretch>
            <a:fillRect/>
          </a:stretch>
        </p:blipFill>
        <p:spPr>
          <a:xfrm>
            <a:off x="8399780" y="4028440"/>
            <a:ext cx="3486150" cy="2829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to="" calcmode="lin" valueType="num">
                                      <p:cBhvr>
                                        <p:cTn id="17"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screen"/>
          <a:stretch>
            <a:fillRect/>
          </a:stretch>
        </p:blipFill>
        <p:spPr>
          <a:xfrm rot="11987191">
            <a:off x="8255" y="108585"/>
            <a:ext cx="777875" cy="777875"/>
          </a:xfrm>
          <a:prstGeom prst="rect">
            <a:avLst/>
          </a:prstGeom>
        </p:spPr>
      </p:pic>
      <p:cxnSp>
        <p:nvCxnSpPr>
          <p:cNvPr id="33" name="直接连接符 32"/>
          <p:cNvCxnSpPr/>
          <p:nvPr/>
        </p:nvCxnSpPr>
        <p:spPr bwMode="auto">
          <a:xfrm>
            <a:off x="436880" y="733425"/>
            <a:ext cx="11280775" cy="0"/>
          </a:xfrm>
          <a:prstGeom prst="line">
            <a:avLst/>
          </a:prstGeom>
          <a:ln w="9525">
            <a:solidFill>
              <a:srgbClr val="934500"/>
            </a:solidFill>
            <a:tailEnd type="oval" w="sm" len="sm"/>
          </a:ln>
          <a:effectLst/>
        </p:spPr>
        <p:style>
          <a:lnRef idx="1">
            <a:schemeClr val="accent1"/>
          </a:lnRef>
          <a:fillRef idx="0">
            <a:schemeClr val="accent1"/>
          </a:fillRef>
          <a:effectRef idx="0">
            <a:schemeClr val="accent1"/>
          </a:effectRef>
          <a:fontRef idx="minor">
            <a:schemeClr val="tx1"/>
          </a:fontRef>
        </p:style>
      </p:cxnSp>
      <p:sp>
        <p:nvSpPr>
          <p:cNvPr id="10243" name="文本框 10"/>
          <p:cNvSpPr txBox="1"/>
          <p:nvPr/>
        </p:nvSpPr>
        <p:spPr>
          <a:xfrm>
            <a:off x="734695" y="211455"/>
            <a:ext cx="1909763" cy="521970"/>
          </a:xfrm>
          <a:prstGeom prst="rect">
            <a:avLst/>
          </a:prstGeom>
          <a:noFill/>
          <a:ln w="9525">
            <a:noFill/>
          </a:ln>
        </p:spPr>
        <p:txBody>
          <a:bodyPr wrap="square" anchor="t" anchorCtr="0">
            <a:spAutoFit/>
          </a:bodyPr>
          <a:p>
            <a:r>
              <a:rPr lang="zh-CN" altLang="en-US" sz="2800" b="1">
                <a:solidFill>
                  <a:schemeClr val="tx1"/>
                </a:solidFill>
                <a:latin typeface="Times New Roman" panose="02020603050405020304" charset="0"/>
                <a:ea typeface="华文中宋" panose="02010600040101010101" charset="-122"/>
              </a:rPr>
              <a:t>活用词汇</a:t>
            </a:r>
            <a:endParaRPr lang="zh-CN" altLang="en-US" sz="2800" b="1">
              <a:solidFill>
                <a:schemeClr val="tx1"/>
              </a:solidFill>
              <a:latin typeface="Times New Roman" panose="02020603050405020304" charset="0"/>
              <a:ea typeface="华文中宋" panose="02010600040101010101" charset="-122"/>
            </a:endParaRPr>
          </a:p>
        </p:txBody>
      </p:sp>
      <p:sp>
        <p:nvSpPr>
          <p:cNvPr id="7" name="文本框 6"/>
          <p:cNvSpPr txBox="1"/>
          <p:nvPr/>
        </p:nvSpPr>
        <p:spPr>
          <a:xfrm>
            <a:off x="2527935" y="211455"/>
            <a:ext cx="8860155" cy="521970"/>
          </a:xfrm>
          <a:prstGeom prst="rect">
            <a:avLst/>
          </a:prstGeom>
          <a:noFill/>
        </p:spPr>
        <p:txBody>
          <a:bodyPr wrap="square" rtlCol="0" anchor="t">
            <a:spAutoFit/>
          </a:bodyPr>
          <a:p>
            <a:r>
              <a:rPr lang="en-US" altLang="zh-CN" sz="2800">
                <a:latin typeface="Times New Roman" panose="02020603050405020304" charset="0"/>
                <a:ea typeface="华文中宋" panose="02010600040101010101" charset="-122"/>
                <a:cs typeface="Times New Roman" panose="02020603050405020304" charset="0"/>
              </a:rPr>
              <a:t>psychology	/sa</a:t>
            </a:r>
            <a:r>
              <a:rPr lang="en-US" altLang="en-US" sz="2800">
                <a:latin typeface="Times New Roman" panose="02020603050405020304" charset="0"/>
                <a:ea typeface="华文中宋" panose="02010600040101010101" charset="-122"/>
                <a:cs typeface="Times New Roman" panose="02020603050405020304" charset="0"/>
              </a:rPr>
              <a:t>ɪˈ</a:t>
            </a:r>
            <a:r>
              <a:rPr lang="en-US" altLang="zh-CN" sz="2800">
                <a:latin typeface="Times New Roman" panose="02020603050405020304" charset="0"/>
                <a:ea typeface="华文中宋" panose="02010600040101010101" charset="-122"/>
                <a:cs typeface="Times New Roman" panose="02020603050405020304" charset="0"/>
              </a:rPr>
              <a:t>k</a:t>
            </a:r>
            <a:r>
              <a:rPr lang="en-US" altLang="en-US" sz="2800">
                <a:latin typeface="Times New Roman" panose="02020603050405020304" charset="0"/>
                <a:ea typeface="华文中宋" panose="02010600040101010101" charset="-122"/>
                <a:cs typeface="Times New Roman" panose="02020603050405020304" charset="0"/>
              </a:rPr>
              <a:t>ɒ</a:t>
            </a:r>
            <a:r>
              <a:rPr lang="en-US" altLang="zh-CN" sz="2800">
                <a:latin typeface="Times New Roman" panose="02020603050405020304" charset="0"/>
                <a:ea typeface="华文中宋" panose="02010600040101010101" charset="-122"/>
                <a:cs typeface="Times New Roman" panose="02020603050405020304" charset="0"/>
              </a:rPr>
              <a:t>l</a:t>
            </a:r>
            <a:r>
              <a:rPr lang="en-US" altLang="en-US" sz="2800">
                <a:latin typeface="Times New Roman" panose="02020603050405020304" charset="0"/>
                <a:ea typeface="华文中宋" panose="02010600040101010101" charset="-122"/>
                <a:cs typeface="Times New Roman" panose="02020603050405020304" charset="0"/>
              </a:rPr>
              <a:t>ə</a:t>
            </a:r>
            <a:r>
              <a:rPr lang="en-US" altLang="zh-CN" sz="2800">
                <a:latin typeface="Times New Roman" panose="02020603050405020304" charset="0"/>
                <a:ea typeface="华文中宋" panose="02010600040101010101" charset="-122"/>
                <a:cs typeface="Times New Roman" panose="02020603050405020304" charset="0"/>
              </a:rPr>
              <a:t>d</a:t>
            </a:r>
            <a:r>
              <a:rPr lang="en-US" altLang="en-US" sz="2800">
                <a:latin typeface="Times New Roman" panose="02020603050405020304" charset="0"/>
                <a:ea typeface="华文中宋" panose="02010600040101010101" charset="-122"/>
                <a:cs typeface="Times New Roman" panose="02020603050405020304" charset="0"/>
              </a:rPr>
              <a:t>ʒ</a:t>
            </a:r>
            <a:r>
              <a:rPr lang="en-US" altLang="zh-CN" sz="2800">
                <a:latin typeface="Times New Roman" panose="02020603050405020304" charset="0"/>
                <a:ea typeface="华文中宋" panose="02010600040101010101" charset="-122"/>
                <a:cs typeface="Times New Roman" panose="02020603050405020304" charset="0"/>
              </a:rPr>
              <a:t>i/	n.</a:t>
            </a:r>
            <a:r>
              <a:rPr lang="zh-CN" altLang="en-US" sz="2800">
                <a:latin typeface="Times New Roman" panose="02020603050405020304" charset="0"/>
                <a:ea typeface="华文中宋" panose="02010600040101010101" charset="-122"/>
                <a:cs typeface="Times New Roman" panose="02020603050405020304" charset="0"/>
              </a:rPr>
              <a:t>心理学</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心理</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心理影响</a:t>
            </a:r>
            <a:endParaRPr lang="zh-CN" altLang="en-US" sz="2800">
              <a:latin typeface="Times New Roman" panose="02020603050405020304" charset="0"/>
              <a:ea typeface="华文中宋" panose="02010600040101010101" charset="-122"/>
              <a:cs typeface="Times New Roman" panose="02020603050405020304" charset="0"/>
            </a:endParaRPr>
          </a:p>
        </p:txBody>
      </p:sp>
      <p:sp>
        <p:nvSpPr>
          <p:cNvPr id="3" name="文本框 2"/>
          <p:cNvSpPr txBox="1"/>
          <p:nvPr/>
        </p:nvSpPr>
        <p:spPr>
          <a:xfrm>
            <a:off x="0" y="1845310"/>
            <a:ext cx="11873230" cy="1383665"/>
          </a:xfrm>
          <a:prstGeom prst="rect">
            <a:avLst/>
          </a:prstGeom>
        </p:spPr>
        <p:txBody>
          <a:bodyPr wrap="square">
            <a:spAutoFit/>
          </a:bodyPr>
          <a:p>
            <a:pPr marL="0" indent="0" algn="just" defTabSz="266700">
              <a:spcBef>
                <a:spcPct val="0"/>
              </a:spcBef>
              <a:spcAft>
                <a:spcPct val="0"/>
              </a:spcAft>
            </a:pPr>
            <a:r>
              <a:rPr lang="en-US" altLang="zh-CN" sz="2800">
                <a:latin typeface="Times New Roman" panose="02020603050405020304" charset="0"/>
                <a:ea typeface="华文中宋" panose="02010600040101010101" charset="-122"/>
              </a:rPr>
              <a:t>When Dr. Gullickson was assigning project mates for his introduction to experimental </a:t>
            </a:r>
            <a:r>
              <a:rPr lang="zh-CN" altLang="en-US" sz="2800" b="1">
                <a:solidFill>
                  <a:srgbClr val="C00000"/>
                </a:solidFill>
                <a:latin typeface="Times New Roman" panose="02020603050405020304" charset="0"/>
                <a:ea typeface="华文中宋" panose="02010600040101010101" charset="-122"/>
              </a:rPr>
              <a:t>psychology class</a:t>
            </a:r>
            <a:r>
              <a:rPr lang="en-US" altLang="zh-CN" sz="2800">
                <a:latin typeface="Times New Roman" panose="02020603050405020304" charset="0"/>
                <a:ea typeface="华文中宋" panose="02010600040101010101" charset="-122"/>
              </a:rPr>
              <a:t>, I secretly hoped he would pair me with my best friend or at least a classmate I could have some fun with. </a:t>
            </a:r>
            <a:endParaRPr lang="en-US" altLang="zh-CN" sz="2800">
              <a:latin typeface="Times New Roman" panose="02020603050405020304" charset="0"/>
              <a:ea typeface="华文中宋" panose="02010600040101010101" charset="-122"/>
            </a:endParaRPr>
          </a:p>
        </p:txBody>
      </p:sp>
      <p:sp>
        <p:nvSpPr>
          <p:cNvPr id="4" name="文本框 3"/>
          <p:cNvSpPr txBox="1"/>
          <p:nvPr/>
        </p:nvSpPr>
        <p:spPr>
          <a:xfrm>
            <a:off x="0" y="812800"/>
            <a:ext cx="12191365" cy="1322070"/>
          </a:xfrm>
          <a:prstGeom prst="rect">
            <a:avLst/>
          </a:prstGeom>
          <a:noFill/>
        </p:spPr>
        <p:txBody>
          <a:bodyPr wrap="square" rtlCol="0" anchor="t">
            <a:spAutoFit/>
          </a:bodyPr>
          <a:p>
            <a:pPr algn="l"/>
            <a:r>
              <a:rPr lang="en-US" altLang="zh-CN" sz="2800">
                <a:latin typeface="Times New Roman" panose="02020603050405020304" charset="0"/>
                <a:ea typeface="华文中宋" panose="02010600040101010101" charset="-122"/>
              </a:rPr>
              <a:t>1. </a:t>
            </a:r>
            <a:r>
              <a:rPr lang="zh-CN" altLang="en-US" sz="2800">
                <a:latin typeface="Times New Roman" panose="02020603050405020304" charset="0"/>
                <a:ea typeface="华文中宋" panose="02010600040101010101" charset="-122"/>
              </a:rPr>
              <a:t>当亨德森博士为他的</a:t>
            </a:r>
            <a:r>
              <a:rPr lang="zh-CN" altLang="en-US" sz="2800" b="1">
                <a:solidFill>
                  <a:srgbClr val="C00000"/>
                </a:solidFill>
                <a:latin typeface="Times New Roman" panose="02020603050405020304" charset="0"/>
                <a:ea typeface="华文中宋" panose="02010600040101010101" charset="-122"/>
              </a:rPr>
              <a:t>心理学课</a:t>
            </a:r>
            <a:r>
              <a:rPr lang="zh-CN" altLang="en-US" sz="2800">
                <a:latin typeface="Times New Roman" panose="02020603050405020304" charset="0"/>
                <a:ea typeface="华文中宋" panose="02010600040101010101" charset="-122"/>
              </a:rPr>
              <a:t>安排小组成员时，我暗自希望他能把我和我最好的朋友安排在一起，或者至少让我和一个能和我一起玩乐的同学搭档。</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latin typeface="Times New Roman" panose="02020603050405020304" charset="0"/>
              <a:ea typeface="华文中宋" panose="02010600040101010101" charset="-122"/>
            </a:endParaRPr>
          </a:p>
        </p:txBody>
      </p:sp>
      <p:sp>
        <p:nvSpPr>
          <p:cNvPr id="5" name="文本框 4"/>
          <p:cNvSpPr txBox="1"/>
          <p:nvPr/>
        </p:nvSpPr>
        <p:spPr>
          <a:xfrm>
            <a:off x="0" y="3969385"/>
            <a:ext cx="9745980" cy="953135"/>
          </a:xfrm>
          <a:prstGeom prst="rect">
            <a:avLst/>
          </a:prstGeom>
        </p:spPr>
        <p:txBody>
          <a:bodyPr wrap="square">
            <a:spAutoFit/>
          </a:bodyPr>
          <a:p>
            <a:pPr marL="0" indent="0" algn="l"/>
            <a:r>
              <a:rPr lang="en-US" altLang="zh-CN" sz="2800" b="0" i="0">
                <a:solidFill>
                  <a:srgbClr val="0F1115"/>
                </a:solidFill>
                <a:latin typeface="Times New Roman" panose="02020603050405020304" charset="0"/>
                <a:ea typeface="华文中宋" panose="02010600040101010101" charset="-122"/>
              </a:rPr>
              <a:t>The dim lighting and soft music in the cafe were a masterful application of </a:t>
            </a:r>
            <a:r>
              <a:rPr lang="zh-CN" altLang="en-US" sz="2800" b="1" i="0">
                <a:solidFill>
                  <a:srgbClr val="C00000"/>
                </a:solidFill>
                <a:latin typeface="Times New Roman" panose="02020603050405020304" charset="0"/>
                <a:ea typeface="华文中宋" panose="02010600040101010101" charset="-122"/>
              </a:rPr>
              <a:t>environmental </a:t>
            </a:r>
            <a:r>
              <a:rPr lang="zh-CN" altLang="en-US" sz="2800" b="1">
                <a:solidFill>
                  <a:srgbClr val="C00000"/>
                </a:solidFill>
                <a:latin typeface="Times New Roman" panose="02020603050405020304" charset="0"/>
                <a:ea typeface="华文中宋" panose="02010600040101010101" charset="-122"/>
              </a:rPr>
              <a:t>psychology</a:t>
            </a:r>
            <a:r>
              <a:rPr lang="zh-CN" altLang="en-US" sz="2800" b="1" i="0">
                <a:solidFill>
                  <a:srgbClr val="C00000"/>
                </a:solidFill>
                <a:latin typeface="Times New Roman" panose="02020603050405020304" charset="0"/>
                <a:ea typeface="华文中宋" panose="02010600040101010101" charset="-122"/>
              </a:rPr>
              <a:t> </a:t>
            </a:r>
            <a:r>
              <a:rPr lang="en-US" altLang="zh-CN" sz="2800" b="0" i="0">
                <a:solidFill>
                  <a:srgbClr val="0F1115"/>
                </a:solidFill>
                <a:latin typeface="Times New Roman" panose="02020603050405020304" charset="0"/>
                <a:ea typeface="华文中宋" panose="02010600040101010101" charset="-122"/>
              </a:rPr>
              <a:t>to encourage relaxation.</a:t>
            </a:r>
            <a:endParaRPr lang="zh-CN" altLang="en-US" sz="2800" b="0" i="0">
              <a:solidFill>
                <a:srgbClr val="0F1115"/>
              </a:solidFill>
              <a:latin typeface="Times New Roman" panose="02020603050405020304" charset="0"/>
              <a:ea typeface="华文中宋" panose="02010600040101010101" charset="-122"/>
            </a:endParaRPr>
          </a:p>
        </p:txBody>
      </p:sp>
      <p:sp>
        <p:nvSpPr>
          <p:cNvPr id="6" name="文本框 5"/>
          <p:cNvSpPr txBox="1"/>
          <p:nvPr/>
        </p:nvSpPr>
        <p:spPr>
          <a:xfrm>
            <a:off x="0" y="5741670"/>
            <a:ext cx="9191625" cy="953135"/>
          </a:xfrm>
          <a:prstGeom prst="rect">
            <a:avLst/>
          </a:prstGeom>
        </p:spPr>
        <p:txBody>
          <a:bodyPr wrap="square">
            <a:spAutoFit/>
          </a:bodyPr>
          <a:p>
            <a:pPr marL="0" indent="0" algn="l"/>
            <a:r>
              <a:rPr lang="en-US" altLang="zh-CN" sz="2800" b="0" i="0">
                <a:latin typeface="Times New Roman" panose="02020603050405020304" charset="0"/>
                <a:ea typeface="华文中宋" panose="02010600040101010101" charset="-122"/>
              </a:rPr>
              <a:t>Our school will hold</a:t>
            </a:r>
            <a:r>
              <a:rPr lang="zh-CN" altLang="en-US" sz="2800" b="1" i="0">
                <a:solidFill>
                  <a:srgbClr val="C00000"/>
                </a:solidFill>
                <a:latin typeface="Times New Roman" panose="02020603050405020304" charset="0"/>
                <a:ea typeface="华文中宋" panose="02010600040101010101" charset="-122"/>
              </a:rPr>
              <a:t> a lecture on adolescent psychology</a:t>
            </a:r>
            <a:r>
              <a:rPr lang="en-US" altLang="zh-CN" sz="2800" b="0" i="0">
                <a:latin typeface="Times New Roman" panose="02020603050405020304" charset="0"/>
                <a:ea typeface="华文中宋" panose="02010600040101010101" charset="-122"/>
              </a:rPr>
              <a:t> next Wednesday—all Grade 11 students are required to attend.</a:t>
            </a:r>
            <a:endParaRPr lang="zh-CN" altLang="en-US" sz="2800" b="0" i="0">
              <a:latin typeface="Times New Roman" panose="02020603050405020304" charset="0"/>
              <a:ea typeface="华文中宋" panose="02010600040101010101" charset="-122"/>
            </a:endParaRPr>
          </a:p>
        </p:txBody>
      </p:sp>
      <p:sp>
        <p:nvSpPr>
          <p:cNvPr id="9" name="文本框 8"/>
          <p:cNvSpPr txBox="1"/>
          <p:nvPr/>
        </p:nvSpPr>
        <p:spPr>
          <a:xfrm>
            <a:off x="0" y="3149600"/>
            <a:ext cx="12032615" cy="953135"/>
          </a:xfrm>
          <a:prstGeom prst="rect">
            <a:avLst/>
          </a:prstGeom>
          <a:noFill/>
        </p:spPr>
        <p:txBody>
          <a:bodyPr wrap="square" rtlCol="0" anchor="t">
            <a:spAutoFit/>
          </a:bodyPr>
          <a:p>
            <a:pPr marL="0" indent="0" algn="l"/>
            <a:r>
              <a:rPr lang="en-US" altLang="zh-CN" sz="2800">
                <a:solidFill>
                  <a:srgbClr val="0F1115"/>
                </a:solidFill>
                <a:latin typeface="Times New Roman" panose="02020603050405020304" charset="0"/>
                <a:ea typeface="华文中宋" panose="02010600040101010101" charset="-122"/>
                <a:sym typeface="+mn-ea"/>
              </a:rPr>
              <a:t> 2. </a:t>
            </a:r>
            <a:r>
              <a:rPr lang="zh-CN" altLang="en-US" sz="2800">
                <a:solidFill>
                  <a:srgbClr val="0F1115"/>
                </a:solidFill>
                <a:latin typeface="Times New Roman" panose="02020603050405020304" charset="0"/>
                <a:ea typeface="华文中宋" panose="02010600040101010101" charset="-122"/>
                <a:sym typeface="+mn-ea"/>
              </a:rPr>
              <a:t>咖啡馆里昏暗的灯光和轻柔的音乐是对</a:t>
            </a:r>
            <a:r>
              <a:rPr lang="zh-CN" altLang="en-US" sz="2800" b="1">
                <a:solidFill>
                  <a:srgbClr val="C00000"/>
                </a:solidFill>
                <a:latin typeface="Times New Roman" panose="02020603050405020304" charset="0"/>
                <a:ea typeface="华文中宋" panose="02010600040101010101" charset="-122"/>
                <a:sym typeface="+mn-ea"/>
              </a:rPr>
              <a:t>环境心理学</a:t>
            </a:r>
            <a:r>
              <a:rPr lang="zh-CN" altLang="en-US" sz="2800">
                <a:solidFill>
                  <a:srgbClr val="0F1115"/>
                </a:solidFill>
                <a:latin typeface="Times New Roman" panose="02020603050405020304" charset="0"/>
                <a:ea typeface="华文中宋" panose="02010600040101010101" charset="-122"/>
                <a:sym typeface="+mn-ea"/>
              </a:rPr>
              <a:t>的巧妙运用，旨在促使人放松。</a:t>
            </a:r>
            <a:r>
              <a:rPr lang="zh-CN" altLang="en-US" sz="2400" b="1">
                <a:solidFill>
                  <a:srgbClr val="E6631F"/>
                </a:solidFill>
                <a:latin typeface="Times New Roman" panose="02020603050405020304" charset="0"/>
                <a:ea typeface="仿宋" panose="02010609060101010101" charset="-122"/>
                <a:sym typeface="+mn-ea"/>
              </a:rPr>
              <a:t>(续写</a:t>
            </a:r>
            <a:r>
              <a:rPr lang="en-US" altLang="zh-CN" sz="2400" b="1">
                <a:solidFill>
                  <a:srgbClr val="E6631F"/>
                </a:solidFill>
                <a:latin typeface="Times New Roman" panose="02020603050405020304" charset="0"/>
                <a:ea typeface="仿宋" panose="02010609060101010101" charset="-122"/>
                <a:sym typeface="+mn-ea"/>
              </a:rPr>
              <a:t>)</a:t>
            </a:r>
            <a:endParaRPr lang="zh-CN" altLang="en-US" sz="2800">
              <a:solidFill>
                <a:srgbClr val="0F1115"/>
              </a:solidFill>
              <a:latin typeface="Times New Roman" panose="02020603050405020304" charset="0"/>
              <a:ea typeface="华文中宋" panose="02010600040101010101" charset="-122"/>
              <a:sym typeface="+mn-ea"/>
            </a:endParaRPr>
          </a:p>
        </p:txBody>
      </p:sp>
      <p:sp>
        <p:nvSpPr>
          <p:cNvPr id="10" name="文本框 9"/>
          <p:cNvSpPr txBox="1"/>
          <p:nvPr/>
        </p:nvSpPr>
        <p:spPr>
          <a:xfrm>
            <a:off x="0" y="4788535"/>
            <a:ext cx="8809990" cy="953135"/>
          </a:xfrm>
          <a:prstGeom prst="rect">
            <a:avLst/>
          </a:prstGeom>
          <a:noFill/>
        </p:spPr>
        <p:txBody>
          <a:bodyPr wrap="square" rtlCol="0" anchor="t">
            <a:spAutoFit/>
          </a:bodyPr>
          <a:p>
            <a:pPr marL="0" indent="0" algn="l"/>
            <a:r>
              <a:rPr lang="en-US" altLang="zh-CN" sz="2800">
                <a:latin typeface="Times New Roman" panose="02020603050405020304" charset="0"/>
                <a:ea typeface="华文中宋" panose="02010600040101010101" charset="-122"/>
                <a:sym typeface="+mn-ea"/>
              </a:rPr>
              <a:t>3. </a:t>
            </a:r>
            <a:r>
              <a:rPr lang="zh-CN" altLang="en-US" sz="2800">
                <a:latin typeface="Times New Roman" panose="02020603050405020304" charset="0"/>
                <a:ea typeface="华文中宋" panose="02010600040101010101" charset="-122"/>
                <a:sym typeface="+mn-ea"/>
              </a:rPr>
              <a:t>我校下周三将举办</a:t>
            </a:r>
            <a:r>
              <a:rPr lang="zh-CN" altLang="en-US" sz="2800" b="1">
                <a:solidFill>
                  <a:srgbClr val="C00000"/>
                </a:solidFill>
                <a:latin typeface="Times New Roman" panose="02020603050405020304" charset="0"/>
                <a:ea typeface="华文中宋" panose="02010600040101010101" charset="-122"/>
                <a:sym typeface="+mn-ea"/>
              </a:rPr>
              <a:t>青少年心理学讲座</a:t>
            </a:r>
            <a:r>
              <a:rPr lang="zh-CN" altLang="en-US" sz="2800">
                <a:latin typeface="Times New Roman" panose="02020603050405020304" charset="0"/>
                <a:ea typeface="华文中宋" panose="02010600040101010101" charset="-122"/>
                <a:sym typeface="+mn-ea"/>
              </a:rPr>
              <a:t>，高二年级全体学生需参加。</a:t>
            </a:r>
            <a:r>
              <a:rPr lang="zh-CN" altLang="en-US" sz="2400" b="1">
                <a:solidFill>
                  <a:srgbClr val="E6631F"/>
                </a:solidFill>
                <a:latin typeface="Times New Roman" panose="02020603050405020304" charset="0"/>
                <a:ea typeface="仿宋" panose="02010609060101010101" charset="-122"/>
                <a:sym typeface="+mn-ea"/>
              </a:rPr>
              <a:t>(应用文</a:t>
            </a:r>
            <a:r>
              <a:rPr lang="en-US" altLang="zh-CN" sz="2400" b="1">
                <a:solidFill>
                  <a:srgbClr val="E6631F"/>
                </a:solidFill>
                <a:latin typeface="Times New Roman" panose="02020603050405020304" charset="0"/>
                <a:ea typeface="仿宋" panose="02010609060101010101" charset="-122"/>
                <a:sym typeface="+mn-ea"/>
              </a:rPr>
              <a:t>)</a:t>
            </a:r>
            <a:endParaRPr lang="en-US" altLang="zh-CN" sz="2400" b="1">
              <a:solidFill>
                <a:srgbClr val="E6631F"/>
              </a:solidFill>
              <a:latin typeface="Times New Roman" panose="02020603050405020304" charset="0"/>
              <a:ea typeface="仿宋" panose="02010609060101010101" charset="-122"/>
              <a:sym typeface="+mn-ea"/>
            </a:endParaRPr>
          </a:p>
        </p:txBody>
      </p:sp>
      <p:pic>
        <p:nvPicPr>
          <p:cNvPr id="2" name="图片 1"/>
          <p:cNvPicPr>
            <a:picLocks noChangeAspect="1"/>
          </p:cNvPicPr>
          <p:nvPr/>
        </p:nvPicPr>
        <p:blipFill>
          <a:blip r:embed="rId2"/>
          <a:stretch>
            <a:fillRect/>
          </a:stretch>
        </p:blipFill>
        <p:spPr>
          <a:xfrm>
            <a:off x="9536430" y="3732530"/>
            <a:ext cx="2181225" cy="2962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60.3,&quot;left&quot;:12.5,&quot;top&quot;:78.35,&quot;width&quot;:947.55}"/>
</p:tagLst>
</file>

<file path=ppt/tags/tag11.xml><?xml version="1.0" encoding="utf-8"?>
<p:tagLst xmlns:p="http://schemas.openxmlformats.org/presentationml/2006/main">
  <p:tag name="KSO_WM_DIAGRAM_VIRTUALLY_FRAME" val="{&quot;height&quot;:460.3,&quot;left&quot;:12.5,&quot;top&quot;:78.35,&quot;width&quot;:947.55}"/>
</p:tagLst>
</file>

<file path=ppt/tags/tag12.xml><?xml version="1.0" encoding="utf-8"?>
<p:tagLst xmlns:p="http://schemas.openxmlformats.org/presentationml/2006/main">
  <p:tag name="KSO_WM_DIAGRAM_VIRTUALLY_FRAME" val="{&quot;height&quot;:460.3,&quot;left&quot;:12.5,&quot;top&quot;:78.35,&quot;width&quot;:947.55}"/>
</p:tagLst>
</file>

<file path=ppt/tags/tag13.xml><?xml version="1.0" encoding="utf-8"?>
<p:tagLst xmlns:p="http://schemas.openxmlformats.org/presentationml/2006/main">
  <p:tag name="KSO_WM_DIAGRAM_VIRTUALLY_FRAME" val="{&quot;height&quot;:460.3,&quot;left&quot;:12.5,&quot;top&quot;:78.35,&quot;width&quot;:947.55}"/>
</p:tagLst>
</file>

<file path=ppt/tags/tag14.xml><?xml version="1.0" encoding="utf-8"?>
<p:tagLst xmlns:p="http://schemas.openxmlformats.org/presentationml/2006/main">
  <p:tag name="KSO_WM_DIAGRAM_VIRTUALLY_FRAME" val="{&quot;height&quot;:460.3,&quot;left&quot;:12.5,&quot;top&quot;:78.35,&quot;width&quot;:947.55}"/>
</p:tagLst>
</file>

<file path=ppt/tags/tag15.xml><?xml version="1.0" encoding="utf-8"?>
<p:tagLst xmlns:p="http://schemas.openxmlformats.org/presentationml/2006/main">
  <p:tag name="KSO_WM_DIAGRAM_VIRTUALLY_FRAME" val="{&quot;height&quot;:460.3,&quot;left&quot;:12.5,&quot;top&quot;:78.35,&quot;width&quot;:947.55}"/>
</p:tagLst>
</file>

<file path=ppt/tags/tag16.xml><?xml version="1.0" encoding="utf-8"?>
<p:tagLst xmlns:p="http://schemas.openxmlformats.org/presentationml/2006/main">
  <p:tag name="KSO_WM_DIAGRAM_VIRTUALLY_FRAME" val="{&quot;height&quot;:375.3,&quot;left&quot;:7.4,&quot;top&quot;:78.35,&quot;width&quot;:943.8}"/>
</p:tagLst>
</file>

<file path=ppt/tags/tag17.xml><?xml version="1.0" encoding="utf-8"?>
<p:tagLst xmlns:p="http://schemas.openxmlformats.org/presentationml/2006/main">
  <p:tag name="KSO_WM_DIAGRAM_VIRTUALLY_FRAME" val="{&quot;height&quot;:375.3,&quot;left&quot;:7.4,&quot;top&quot;:78.35,&quot;width&quot;:943.8}"/>
</p:tagLst>
</file>

<file path=ppt/tags/tag18.xml><?xml version="1.0" encoding="utf-8"?>
<p:tagLst xmlns:p="http://schemas.openxmlformats.org/presentationml/2006/main">
  <p:tag name="KSO_WM_DIAGRAM_VIRTUALLY_FRAME" val="{&quot;height&quot;:375.3,&quot;left&quot;:7.4,&quot;top&quot;:78.35,&quot;width&quot;:943.8}"/>
</p:tagLst>
</file>

<file path=ppt/tags/tag19.xml><?xml version="1.0" encoding="utf-8"?>
<p:tagLst xmlns:p="http://schemas.openxmlformats.org/presentationml/2006/main">
  <p:tag name="KSO_WM_DIAGRAM_VIRTUALLY_FRAME" val="{&quot;height&quot;:375.3,&quot;left&quot;:7.4,&quot;top&quot;:78.35,&quot;width&quot;:943.8}"/>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375.3,&quot;left&quot;:7.4,&quot;top&quot;:78.35,&quot;width&quot;:943.8}"/>
</p:tagLst>
</file>

<file path=ppt/tags/tag21.xml><?xml version="1.0" encoding="utf-8"?>
<p:tagLst xmlns:p="http://schemas.openxmlformats.org/presentationml/2006/main">
  <p:tag name="KSO_WM_DIAGRAM_VIRTUALLY_FRAME" val="{&quot;height&quot;:375.3,&quot;left&quot;:7.4,&quot;top&quot;:78.35,&quot;width&quot;:943.8}"/>
</p:tagLst>
</file>

<file path=ppt/tags/tag22.xml><?xml version="1.0" encoding="utf-8"?>
<p:tagLst xmlns:p="http://schemas.openxmlformats.org/presentationml/2006/main">
  <p:tag name="KSO_WM_DIAGRAM_VIRTUALLY_FRAME" val="{&quot;height&quot;:375.3,&quot;left&quot;:7.4,&quot;top&quot;:78.35,&quot;width&quot;:943.8}"/>
</p:tagLst>
</file>

<file path=ppt/tags/tag23.xml><?xml version="1.0" encoding="utf-8"?>
<p:tagLst xmlns:p="http://schemas.openxmlformats.org/presentationml/2006/main">
  <p:tag name="KSO_WM_DIAGRAM_VIRTUALLY_FRAME" val="{&quot;height&quot;:281.45,&quot;left&quot;:18.75,&quot;top&quot;:16.65,&quot;width&quot;:955.45}"/>
</p:tagLst>
</file>

<file path=ppt/tags/tag24.xml><?xml version="1.0" encoding="utf-8"?>
<p:tagLst xmlns:p="http://schemas.openxmlformats.org/presentationml/2006/main">
  <p:tag name="KSO_WM_DIAGRAM_VIRTUALLY_FRAME" val="{&quot;height&quot;:281.45,&quot;left&quot;:18.75,&quot;top&quot;:16.65,&quot;width&quot;:955.45}"/>
</p:tagLst>
</file>

<file path=ppt/tags/tag25.xml><?xml version="1.0" encoding="utf-8"?>
<p:tagLst xmlns:p="http://schemas.openxmlformats.org/presentationml/2006/main">
  <p:tag name="KSO_WM_DIAGRAM_VIRTUALLY_FRAME" val="{&quot;height&quot;:281.45,&quot;left&quot;:18.75,&quot;top&quot;:16.65,&quot;width&quot;:955.45}"/>
</p:tagLst>
</file>

<file path=ppt/tags/tag26.xml><?xml version="1.0" encoding="utf-8"?>
<p:tagLst xmlns:p="http://schemas.openxmlformats.org/presentationml/2006/main">
  <p:tag name="KSO_WM_DIAGRAM_VIRTUALLY_FRAME" val="{&quot;height&quot;:281.45,&quot;left&quot;:18.75,&quot;top&quot;:16.65,&quot;width&quot;:955.45}"/>
</p:tagLst>
</file>

<file path=ppt/tags/tag27.xml><?xml version="1.0" encoding="utf-8"?>
<p:tagLst xmlns:p="http://schemas.openxmlformats.org/presentationml/2006/main">
  <p:tag name="KSO_WM_DIAGRAM_VIRTUALLY_FRAME" val="{&quot;height&quot;:281.45,&quot;left&quot;:18.75,&quot;top&quot;:16.65,&quot;width&quot;:955.45}"/>
</p:tagLst>
</file>

<file path=ppt/tags/tag28.xml><?xml version="1.0" encoding="utf-8"?>
<p:tagLst xmlns:p="http://schemas.openxmlformats.org/presentationml/2006/main">
  <p:tag name="KSO_WM_DIAGRAM_VIRTUALLY_FRAME" val="{&quot;height&quot;:281.45,&quot;left&quot;:18.75,&quot;top&quot;:16.65,&quot;width&quot;:955.45}"/>
</p:tagLst>
</file>

<file path=ppt/tags/tag29.xml><?xml version="1.0" encoding="utf-8"?>
<p:tagLst xmlns:p="http://schemas.openxmlformats.org/presentationml/2006/main">
  <p:tag name="KSO_WM_DIAGRAM_VIRTUALLY_FRAME" val="{&quot;height&quot;:281.45,&quot;left&quot;:18.75,&quot;top&quot;:16.65,&quot;width&quot;:955.45}"/>
</p:tagLst>
</file>

<file path=ppt/tags/tag3.xml><?xml version="1.0" encoding="utf-8"?>
<p:tagLst xmlns:p="http://schemas.openxmlformats.org/presentationml/2006/main">
  <p:tag name="KSO_WM_DIAGRAM_VIRTUALLY_FRAME" val="{&quot;height&quot;:276.5,&quot;left&quot;:3.35,&quot;top&quot;:65.4,&quot;width&quot;:956.65}"/>
</p:tagLst>
</file>

<file path=ppt/tags/tag30.xml><?xml version="1.0" encoding="utf-8"?>
<p:tagLst xmlns:p="http://schemas.openxmlformats.org/presentationml/2006/main">
  <p:tag name="KSO_WM_DIAGRAM_VIRTUALLY_FRAME" val="{&quot;height&quot;:436.35,&quot;left&quot;:17.85,&quot;top&quot;:69.75,&quot;width&quot;:930}"/>
</p:tagLst>
</file>

<file path=ppt/tags/tag31.xml><?xml version="1.0" encoding="utf-8"?>
<p:tagLst xmlns:p="http://schemas.openxmlformats.org/presentationml/2006/main">
  <p:tag name="KSO_WM_DIAGRAM_VIRTUALLY_FRAME" val="{&quot;height&quot;:436.35,&quot;left&quot;:17.85,&quot;top&quot;:69.75,&quot;width&quot;:930}"/>
</p:tagLst>
</file>

<file path=ppt/tags/tag32.xml><?xml version="1.0" encoding="utf-8"?>
<p:tagLst xmlns:p="http://schemas.openxmlformats.org/presentationml/2006/main">
  <p:tag name="KSO_WM_DIAGRAM_VIRTUALLY_FRAME" val="{&quot;height&quot;:436.35,&quot;left&quot;:17.85,&quot;top&quot;:69.75,&quot;width&quot;:930}"/>
</p:tagLst>
</file>

<file path=ppt/tags/tag33.xml><?xml version="1.0" encoding="utf-8"?>
<p:tagLst xmlns:p="http://schemas.openxmlformats.org/presentationml/2006/main">
  <p:tag name="KSO_WM_DIAGRAM_VIRTUALLY_FRAME" val="{&quot;height&quot;:436.35,&quot;left&quot;:17.85,&quot;top&quot;:69.75,&quot;width&quot;:930}"/>
</p:tagLst>
</file>

<file path=ppt/tags/tag34.xml><?xml version="1.0" encoding="utf-8"?>
<p:tagLst xmlns:p="http://schemas.openxmlformats.org/presentationml/2006/main">
  <p:tag name="KSO_WM_DIAGRAM_VIRTUALLY_FRAME" val="{&quot;height&quot;:436.35,&quot;left&quot;:17.85,&quot;top&quot;:69.75,&quot;width&quot;:930}"/>
</p:tagLst>
</file>

<file path=ppt/tags/tag35.xml><?xml version="1.0" encoding="utf-8"?>
<p:tagLst xmlns:p="http://schemas.openxmlformats.org/presentationml/2006/main">
  <p:tag name="KSO_WM_DIAGRAM_VIRTUALLY_FRAME" val="{&quot;height&quot;:436.35,&quot;left&quot;:17.85,&quot;top&quot;:69.75,&quot;width&quot;:930}"/>
</p:tagLst>
</file>

<file path=ppt/tags/tag36.xml><?xml version="1.0" encoding="utf-8"?>
<p:tagLst xmlns:p="http://schemas.openxmlformats.org/presentationml/2006/main">
  <p:tag name="KSO_WM_DIAGRAM_VIRTUALLY_FRAME" val="{&quot;height&quot;:436.35,&quot;left&quot;:17.85,&quot;top&quot;:69.75,&quot;width&quot;:930}"/>
</p:tagLst>
</file>

<file path=ppt/tags/tag37.xml><?xml version="1.0" encoding="utf-8"?>
<p:tagLst xmlns:p="http://schemas.openxmlformats.org/presentationml/2006/main">
  <p:tag name="KSO_WM_MEDIACOVER_FLAG" val="1"/>
  <p:tag name="KSO_WM_UNIT_MEDIACOVER_BTN_STATE" val="1"/>
  <p:tag name="KSO_WM_UNIT_MEDIACOVER_BTNRECT" val="0*0*0*0"/>
</p:tagLst>
</file>

<file path=ppt/tags/tag38.xml><?xml version="1.0" encoding="utf-8"?>
<p:tagLst xmlns:p="http://schemas.openxmlformats.org/presentationml/2006/main">
  <p:tag name="KSO_WM_DIAGRAM_VIRTUALLY_FRAME" val="{&quot;height&quot;:432.95,&quot;left&quot;:11.25,&quot;top&quot;:66.75,&quot;width&quot;:961.2}"/>
</p:tagLst>
</file>

<file path=ppt/tags/tag39.xml><?xml version="1.0" encoding="utf-8"?>
<p:tagLst xmlns:p="http://schemas.openxmlformats.org/presentationml/2006/main">
  <p:tag name="KSO_WM_DIAGRAM_VIRTUALLY_FRAME" val="{&quot;height&quot;:432.95,&quot;left&quot;:11.25,&quot;top&quot;:66.75,&quot;width&quot;:961.2}"/>
</p:tagLst>
</file>

<file path=ppt/tags/tag4.xml><?xml version="1.0" encoding="utf-8"?>
<p:tagLst xmlns:p="http://schemas.openxmlformats.org/presentationml/2006/main">
  <p:tag name="KSO_WM_DIAGRAM_VIRTUALLY_FRAME" val="{&quot;height&quot;:276.5,&quot;left&quot;:3.35,&quot;top&quot;:65.4,&quot;width&quot;:956.65}"/>
</p:tagLst>
</file>

<file path=ppt/tags/tag40.xml><?xml version="1.0" encoding="utf-8"?>
<p:tagLst xmlns:p="http://schemas.openxmlformats.org/presentationml/2006/main">
  <p:tag name="KSO_WM_DIAGRAM_VIRTUALLY_FRAME" val="{&quot;height&quot;:432.95,&quot;left&quot;:11.25,&quot;top&quot;:66.75,&quot;width&quot;:961.2}"/>
</p:tagLst>
</file>

<file path=ppt/tags/tag41.xml><?xml version="1.0" encoding="utf-8"?>
<p:tagLst xmlns:p="http://schemas.openxmlformats.org/presentationml/2006/main">
  <p:tag name="KSO_WM_DIAGRAM_VIRTUALLY_FRAME" val="{&quot;height&quot;:432.95,&quot;left&quot;:11.25,&quot;top&quot;:66.75,&quot;width&quot;:961.2}"/>
</p:tagLst>
</file>

<file path=ppt/tags/tag42.xml><?xml version="1.0" encoding="utf-8"?>
<p:tagLst xmlns:p="http://schemas.openxmlformats.org/presentationml/2006/main">
  <p:tag name="KSO_WM_DIAGRAM_VIRTUALLY_FRAME" val="{&quot;height&quot;:432.95,&quot;left&quot;:11.25,&quot;top&quot;:66.75,&quot;width&quot;:961.2}"/>
</p:tagLst>
</file>

<file path=ppt/tags/tag43.xml><?xml version="1.0" encoding="utf-8"?>
<p:tagLst xmlns:p="http://schemas.openxmlformats.org/presentationml/2006/main">
  <p:tag name="KSO_WM_DIAGRAM_VIRTUALLY_FRAME" val="{&quot;height&quot;:432.95,&quot;left&quot;:11.25,&quot;top&quot;:66.75,&quot;width&quot;:961.2}"/>
</p:tagLst>
</file>

<file path=ppt/tags/tag44.xml><?xml version="1.0" encoding="utf-8"?>
<p:tagLst xmlns:p="http://schemas.openxmlformats.org/presentationml/2006/main">
  <p:tag name="KSO_WM_DIAGRAM_VIRTUALLY_FRAME" val="{&quot;height&quot;:432.95,&quot;left&quot;:11.25,&quot;top&quot;:66.75,&quot;width&quot;:961.2}"/>
</p:tagLst>
</file>

<file path=ppt/tags/tag45.xml><?xml version="1.0" encoding="utf-8"?>
<p:tagLst xmlns:p="http://schemas.openxmlformats.org/presentationml/2006/main">
  <p:tag name="KSO_WM_DIAGRAM_VIRTUALLY_FRAME" val="{&quot;height&quot;:473.45,&quot;left&quot;:10.05,&quot;top&quot;:64.55,&quot;width&quot;:949.95}"/>
</p:tagLst>
</file>

<file path=ppt/tags/tag46.xml><?xml version="1.0" encoding="utf-8"?>
<p:tagLst xmlns:p="http://schemas.openxmlformats.org/presentationml/2006/main">
  <p:tag name="KSO_WM_DIAGRAM_VIRTUALLY_FRAME" val="{&quot;height&quot;:473.45,&quot;left&quot;:10.05,&quot;top&quot;:64.55,&quot;width&quot;:949.95}"/>
</p:tagLst>
</file>

<file path=ppt/tags/tag47.xml><?xml version="1.0" encoding="utf-8"?>
<p:tagLst xmlns:p="http://schemas.openxmlformats.org/presentationml/2006/main">
  <p:tag name="KSO_WM_DIAGRAM_VIRTUALLY_FRAME" val="{&quot;height&quot;:473.45,&quot;left&quot;:10.05,&quot;top&quot;:64.55,&quot;width&quot;:949.95}"/>
</p:tagLst>
</file>

<file path=ppt/tags/tag48.xml><?xml version="1.0" encoding="utf-8"?>
<p:tagLst xmlns:p="http://schemas.openxmlformats.org/presentationml/2006/main">
  <p:tag name="KSO_WM_DIAGRAM_VIRTUALLY_FRAME" val="{&quot;height&quot;:473.45,&quot;left&quot;:10.05,&quot;top&quot;:64.55,&quot;width&quot;:949.95}"/>
</p:tagLst>
</file>

<file path=ppt/tags/tag49.xml><?xml version="1.0" encoding="utf-8"?>
<p:tagLst xmlns:p="http://schemas.openxmlformats.org/presentationml/2006/main">
  <p:tag name="KSO_WM_DIAGRAM_VIRTUALLY_FRAME" val="{&quot;height&quot;:473.45,&quot;left&quot;:10.05,&quot;top&quot;:64.55,&quot;width&quot;:949.95}"/>
</p:tagLst>
</file>

<file path=ppt/tags/tag5.xml><?xml version="1.0" encoding="utf-8"?>
<p:tagLst xmlns:p="http://schemas.openxmlformats.org/presentationml/2006/main">
  <p:tag name="KSO_WM_DIAGRAM_VIRTUALLY_FRAME" val="{&quot;height&quot;:276.5,&quot;left&quot;:3.35,&quot;top&quot;:65.4,&quot;width&quot;:956.65}"/>
</p:tagLst>
</file>

<file path=ppt/tags/tag50.xml><?xml version="1.0" encoding="utf-8"?>
<p:tagLst xmlns:p="http://schemas.openxmlformats.org/presentationml/2006/main">
  <p:tag name="KSO_WM_DIAGRAM_VIRTUALLY_FRAME" val="{&quot;height&quot;:473.45,&quot;left&quot;:10.05,&quot;top&quot;:64.55,&quot;width&quot;:949.95}"/>
</p:tagLst>
</file>

<file path=ppt/tags/tag51.xml><?xml version="1.0" encoding="utf-8"?>
<p:tagLst xmlns:p="http://schemas.openxmlformats.org/presentationml/2006/main">
  <p:tag name="KSO_WM_DIAGRAM_VIRTUALLY_FRAME" val="{&quot;height&quot;:473.45,&quot;left&quot;:10.05,&quot;top&quot;:64.55,&quot;width&quot;:949.95}"/>
</p:tagLst>
</file>

<file path=ppt/tags/tag52.xml><?xml version="1.0" encoding="utf-8"?>
<p:tagLst xmlns:p="http://schemas.openxmlformats.org/presentationml/2006/main">
  <p:tag name="KSO_WM_DIAGRAM_VIRTUALLY_FRAME" val="{&quot;height&quot;:473.45,&quot;left&quot;:10.05,&quot;top&quot;:64.55,&quot;width&quot;:949.95}"/>
</p:tagLst>
</file>

<file path=ppt/tags/tag53.xml><?xml version="1.0" encoding="utf-8"?>
<p:tagLst xmlns:p="http://schemas.openxmlformats.org/presentationml/2006/main">
  <p:tag name="KSO_WM_DIAGRAM_VIRTUALLY_FRAME" val="{&quot;height&quot;:473.45,&quot;left&quot;:10.05,&quot;top&quot;:64.55,&quot;width&quot;:949.95}"/>
</p:tagLst>
</file>

<file path=ppt/tags/tag6.xml><?xml version="1.0" encoding="utf-8"?>
<p:tagLst xmlns:p="http://schemas.openxmlformats.org/presentationml/2006/main">
  <p:tag name="KSO_WM_DIAGRAM_VIRTUALLY_FRAME" val="{&quot;height&quot;:276.5,&quot;left&quot;:3.35,&quot;top&quot;:65.4,&quot;width&quot;:956.65}"/>
</p:tagLst>
</file>

<file path=ppt/tags/tag7.xml><?xml version="1.0" encoding="utf-8"?>
<p:tagLst xmlns:p="http://schemas.openxmlformats.org/presentationml/2006/main">
  <p:tag name="KSO_WM_DIAGRAM_VIRTUALLY_FRAME" val="{&quot;height&quot;:276.5,&quot;left&quot;:3.35,&quot;top&quot;:65.4,&quot;width&quot;:956.65}"/>
</p:tagLst>
</file>

<file path=ppt/tags/tag8.xml><?xml version="1.0" encoding="utf-8"?>
<p:tagLst xmlns:p="http://schemas.openxmlformats.org/presentationml/2006/main">
  <p:tag name="KSO_WM_DIAGRAM_VIRTUALLY_FRAME" val="{&quot;height&quot;:276.5,&quot;left&quot;:3.35,&quot;top&quot;:65.4,&quot;width&quot;:956.65}"/>
</p:tagLst>
</file>

<file path=ppt/tags/tag9.xml><?xml version="1.0" encoding="utf-8"?>
<p:tagLst xmlns:p="http://schemas.openxmlformats.org/presentationml/2006/main">
  <p:tag name="KSO_WM_DIAGRAM_VIRTUALLY_FRAME" val="{&quot;height&quot;:460.3,&quot;left&quot;:12.5,&quot;top&quot;:78.35,&quot;width&quot;:947.55}"/>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abpucrs">
      <a:majorFont>
        <a:latin typeface="印品黑体"/>
        <a:ea typeface="印品黑体"/>
        <a:cs typeface=""/>
      </a:majorFont>
      <a:minorFont>
        <a:latin typeface="印品黑体"/>
        <a:ea typeface="印品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abpucrs">
      <a:majorFont>
        <a:latin typeface="印品黑体"/>
        <a:ea typeface="印品黑体"/>
        <a:cs typeface=""/>
      </a:majorFont>
      <a:minorFont>
        <a:latin typeface="印品黑体"/>
        <a:ea typeface="印品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23551</Words>
  <Application>WPS 演示</Application>
  <PresentationFormat>宽屏</PresentationFormat>
  <Paragraphs>783</Paragraphs>
  <Slides>52</Slides>
  <Notes>19</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52</vt:i4>
      </vt:variant>
    </vt:vector>
  </HeadingPairs>
  <TitlesOfParts>
    <vt:vector size="72" baseType="lpstr">
      <vt:lpstr>Arial</vt:lpstr>
      <vt:lpstr>宋体</vt:lpstr>
      <vt:lpstr>Wingdings</vt:lpstr>
      <vt:lpstr>微软雅黑</vt:lpstr>
      <vt:lpstr>Calibri</vt:lpstr>
      <vt:lpstr>新宋体</vt:lpstr>
      <vt:lpstr>Times New Roman</vt:lpstr>
      <vt:lpstr>汉仪文黑-55简</vt:lpstr>
      <vt:lpstr>华文中宋</vt:lpstr>
      <vt:lpstr>仿宋</vt:lpstr>
      <vt:lpstr>印品黑体</vt:lpstr>
      <vt:lpstr>黑体</vt:lpstr>
      <vt:lpstr>Arial Unicode MS</vt:lpstr>
      <vt:lpstr>等线</vt:lpstr>
      <vt:lpstr>汉仪大宋简</vt:lpstr>
      <vt:lpstr>HelveticaNeue</vt:lpstr>
      <vt:lpstr>华文新魏</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美食</dc:title>
  <dc:creator>第一PPT</dc:creator>
  <cp:keywords>www.1ppt.com</cp:keywords>
  <dc:description>www.1ppt.com</dc:description>
  <cp:lastModifiedBy>Administrator</cp:lastModifiedBy>
  <cp:revision>25</cp:revision>
  <dcterms:created xsi:type="dcterms:W3CDTF">2018-10-14T10:43:00Z</dcterms:created>
  <dcterms:modified xsi:type="dcterms:W3CDTF">2026-04-17T07:50:34Z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2AE586A7F23C417A98CCA60DF187E450_12</vt:lpwstr>
  </property>
  <property fmtid="{D5CDD505-2E9C-101B-9397-08002B2CF9AE}" pid="3" name="KSOProductBuildVer">
    <vt:lpwstr>2052-11.8.2.7978</vt:lpwstr>
  </property>
</Properties>
</file>