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4" r:id="rId3"/>
    <p:sldId id="256" r:id="rId4"/>
    <p:sldId id="277" r:id="rId5"/>
    <p:sldId id="278" r:id="rId6"/>
    <p:sldId id="279" r:id="rId7"/>
    <p:sldId id="257" r:id="rId8"/>
    <p:sldId id="258" r:id="rId9"/>
    <p:sldId id="260" r:id="rId10"/>
    <p:sldId id="264" r:id="rId11"/>
    <p:sldId id="280" r:id="rId12"/>
    <p:sldId id="261" r:id="rId13"/>
    <p:sldId id="259" r:id="rId14"/>
    <p:sldId id="266" r:id="rId15"/>
    <p:sldId id="263" r:id="rId16"/>
    <p:sldId id="281" r:id="rId17"/>
    <p:sldId id="267" r:id="rId18"/>
    <p:sldId id="268" r:id="rId19"/>
    <p:sldId id="269" r:id="rId20"/>
    <p:sldId id="270"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87" d="100"/>
          <a:sy n="87" d="100"/>
        </p:scale>
        <p:origin x="66" y="5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B162541-BFCA-4A45-8645-FB12CD045C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C4849E-83AE-4A7D-8824-EBF3C89CC89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B162541-BFCA-4A45-8645-FB12CD045C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C4849E-83AE-4A7D-8824-EBF3C89CC89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B162541-BFCA-4A45-8645-FB12CD045C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C4849E-83AE-4A7D-8824-EBF3C89CC89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B162541-BFCA-4A45-8645-FB12CD045C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C4849E-83AE-4A7D-8824-EBF3C89CC89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B162541-BFCA-4A45-8645-FB12CD045C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C4849E-83AE-4A7D-8824-EBF3C89CC89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B162541-BFCA-4A45-8645-FB12CD045C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C4849E-83AE-4A7D-8824-EBF3C89CC89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B162541-BFCA-4A45-8645-FB12CD045C5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C4849E-83AE-4A7D-8824-EBF3C89CC89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B162541-BFCA-4A45-8645-FB12CD045C5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C4849E-83AE-4A7D-8824-EBF3C89CC89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B162541-BFCA-4A45-8645-FB12CD045C5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AC4849E-83AE-4A7D-8824-EBF3C89CC89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B162541-BFCA-4A45-8645-FB12CD045C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C4849E-83AE-4A7D-8824-EBF3C89CC89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B162541-BFCA-4A45-8645-FB12CD045C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C4849E-83AE-4A7D-8824-EBF3C89CC89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162541-BFCA-4A45-8645-FB12CD045C5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4849E-83AE-4A7D-8824-EBF3C89CC890}"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90200" y="695382"/>
          <a:ext cx="11618904" cy="5903358"/>
        </p:xfrm>
        <a:graphic>
          <a:graphicData uri="http://schemas.openxmlformats.org/drawingml/2006/table">
            <a:tbl>
              <a:tblPr/>
              <a:tblGrid>
                <a:gridCol w="1967986"/>
                <a:gridCol w="3557942"/>
                <a:gridCol w="6092976"/>
              </a:tblGrid>
              <a:tr h="349389">
                <a:tc>
                  <a:txBody>
                    <a:bodyPr/>
                    <a:lstStyle/>
                    <a:p>
                      <a:pPr algn="ctr">
                        <a:lnSpc>
                          <a:spcPts val="1800"/>
                        </a:lnSpc>
                        <a:buNone/>
                      </a:pPr>
                      <a:r>
                        <a:rPr lang="zh-CN" altLang="en-US" sz="1600" b="1">
                          <a:solidFill>
                            <a:srgbClr val="000000"/>
                          </a:solidFill>
                          <a:effectLst/>
                          <a:latin typeface="Times New Roman" panose="02020603050405020304" pitchFamily="18" charset="0"/>
                          <a:cs typeface="Times New Roman" panose="02020603050405020304" pitchFamily="18" charset="0"/>
                        </a:rPr>
                        <a:t>步骤</a:t>
                      </a:r>
                      <a:endParaRPr lang="zh-CN" altLang="en-US" sz="1600" b="1">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600" b="1" dirty="0">
                          <a:solidFill>
                            <a:srgbClr val="000000"/>
                          </a:solidFill>
                          <a:effectLst/>
                          <a:latin typeface="Times New Roman" panose="02020603050405020304" pitchFamily="18" charset="0"/>
                          <a:cs typeface="Times New Roman" panose="02020603050405020304" pitchFamily="18" charset="0"/>
                        </a:rPr>
                        <a:t>例句</a:t>
                      </a:r>
                      <a:endParaRPr lang="zh-CN" altLang="en-US" sz="1600" b="1" dirty="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600" b="1" dirty="0">
                          <a:solidFill>
                            <a:srgbClr val="000000"/>
                          </a:solidFill>
                          <a:effectLst/>
                          <a:latin typeface="Times New Roman" panose="02020603050405020304" pitchFamily="18" charset="0"/>
                          <a:cs typeface="Times New Roman" panose="02020603050405020304" pitchFamily="18" charset="0"/>
                        </a:rPr>
                        <a:t>英文</a:t>
                      </a:r>
                      <a:endParaRPr lang="zh-CN" altLang="en-US" sz="1600" b="1" dirty="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8492">
                <a:tc>
                  <a:txBody>
                    <a:bodyPr/>
                    <a:lstStyle/>
                    <a:p>
                      <a:pPr algn="l">
                        <a:lnSpc>
                          <a:spcPts val="1800"/>
                        </a:lnSpc>
                        <a:buNone/>
                      </a:pPr>
                      <a:r>
                        <a:rPr lang="en-US" altLang="zh-CN" sz="1600" b="0" dirty="0">
                          <a:solidFill>
                            <a:srgbClr val="000000"/>
                          </a:solidFill>
                          <a:effectLst/>
                          <a:latin typeface="Times New Roman" panose="02020603050405020304" pitchFamily="18" charset="0"/>
                          <a:cs typeface="Times New Roman" panose="02020603050405020304" pitchFamily="18" charset="0"/>
                        </a:rPr>
                        <a:t>1. </a:t>
                      </a:r>
                      <a:r>
                        <a:rPr lang="zh-CN" altLang="en-US" sz="1600" b="0" dirty="0">
                          <a:solidFill>
                            <a:srgbClr val="000000"/>
                          </a:solidFill>
                          <a:effectLst/>
                          <a:latin typeface="Times New Roman" panose="02020603050405020304" pitchFamily="18" charset="0"/>
                          <a:cs typeface="Times New Roman" panose="02020603050405020304" pitchFamily="18" charset="0"/>
                        </a:rPr>
                        <a:t>制定安抚方案</a:t>
                      </a:r>
                      <a:endParaRPr lang="zh-CN" altLang="en-US" sz="1600" b="0" dirty="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Times New Roman" panose="02020603050405020304" pitchFamily="18" charset="0"/>
                          <a:cs typeface="Times New Roman" panose="02020603050405020304" pitchFamily="18" charset="0"/>
                        </a:rPr>
                        <a:t>我想起小时候养牛的经验，提议用青草来吸引这头牛的注意力 </a:t>
                      </a:r>
                      <a:r>
                        <a:rPr lang="en-US" altLang="zh-CN" sz="1600" b="0" dirty="0">
                          <a:solidFill>
                            <a:srgbClr val="000000"/>
                          </a:solidFill>
                          <a:effectLst/>
                          <a:latin typeface="Times New Roman" panose="02020603050405020304" pitchFamily="18" charset="0"/>
                          <a:cs typeface="Times New Roman" panose="02020603050405020304" pitchFamily="18" charset="0"/>
                        </a:rPr>
                        <a:t>—— </a:t>
                      </a:r>
                      <a:r>
                        <a:rPr lang="zh-CN" altLang="en-US" sz="1600" b="0" dirty="0">
                          <a:solidFill>
                            <a:srgbClr val="000000"/>
                          </a:solidFill>
                          <a:effectLst/>
                          <a:latin typeface="Times New Roman" panose="02020603050405020304" pitchFamily="18" charset="0"/>
                          <a:cs typeface="Times New Roman" panose="02020603050405020304" pitchFamily="18" charset="0"/>
                        </a:rPr>
                        <a:t>这样不会刺激到受惊的它。</a:t>
                      </a:r>
                      <a:endParaRPr lang="zh-CN" altLang="en-US" sz="1600" b="0" dirty="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I recalled my cow-raising experience from childhood and proposed attracting the cow with grass—this way, we wouldn’t startle the frightened animal.</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8492">
                <a:tc>
                  <a:txBody>
                    <a:bodyPr/>
                    <a:lstStyle/>
                    <a:p>
                      <a:pPr algn="l">
                        <a:lnSpc>
                          <a:spcPts val="1800"/>
                        </a:lnSpc>
                        <a:buNone/>
                      </a:pPr>
                      <a:r>
                        <a:rPr lang="en-US" altLang="zh-CN" sz="1600" b="0">
                          <a:solidFill>
                            <a:srgbClr val="000000"/>
                          </a:solidFill>
                          <a:effectLst/>
                          <a:latin typeface="Times New Roman" panose="02020603050405020304" pitchFamily="18" charset="0"/>
                          <a:cs typeface="Times New Roman" panose="02020603050405020304" pitchFamily="18" charset="0"/>
                        </a:rPr>
                        <a:t>2. </a:t>
                      </a:r>
                      <a:r>
                        <a:rPr lang="zh-CN" altLang="en-US" sz="1600" b="0">
                          <a:solidFill>
                            <a:srgbClr val="000000"/>
                          </a:solidFill>
                          <a:effectLst/>
                          <a:latin typeface="Times New Roman" panose="02020603050405020304" pitchFamily="18" charset="0"/>
                          <a:cs typeface="Times New Roman" panose="02020603050405020304" pitchFamily="18" charset="0"/>
                        </a:rPr>
                        <a:t>逐步建立信任</a:t>
                      </a:r>
                      <a:endParaRPr lang="zh-CN" altLang="en-US" sz="1600" b="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Times New Roman" panose="02020603050405020304" pitchFamily="18" charset="0"/>
                          <a:cs typeface="Times New Roman" panose="02020603050405020304" pitchFamily="18" charset="0"/>
                        </a:rPr>
                        <a:t>我从地上捡起一根青草，慢慢地递到牛的面前，全程没做任何快速动作，让它感知到我没有恶意。</a:t>
                      </a:r>
                      <a:endParaRPr lang="zh-CN" altLang="en-US" sz="1600" b="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I picked a blade of grass from the ground and offered it to the cow slowly, making no quick moves so that she could feel I meant no harm.</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48268">
                <a:tc>
                  <a:txBody>
                    <a:bodyPr/>
                    <a:lstStyle/>
                    <a:p>
                      <a:pPr algn="l">
                        <a:lnSpc>
                          <a:spcPts val="1800"/>
                        </a:lnSpc>
                        <a:buNone/>
                      </a:pPr>
                      <a:r>
                        <a:rPr lang="en-US" altLang="zh-CN" sz="1600" b="0">
                          <a:solidFill>
                            <a:srgbClr val="000000"/>
                          </a:solidFill>
                          <a:effectLst/>
                          <a:latin typeface="Times New Roman" panose="02020603050405020304" pitchFamily="18" charset="0"/>
                          <a:cs typeface="Times New Roman" panose="02020603050405020304" pitchFamily="18" charset="0"/>
                        </a:rPr>
                        <a:t>3. </a:t>
                      </a:r>
                      <a:r>
                        <a:rPr lang="zh-CN" altLang="en-US" sz="1600" b="0">
                          <a:solidFill>
                            <a:srgbClr val="000000"/>
                          </a:solidFill>
                          <a:effectLst/>
                          <a:latin typeface="Times New Roman" panose="02020603050405020304" pitchFamily="18" charset="0"/>
                          <a:cs typeface="Times New Roman" panose="02020603050405020304" pitchFamily="18" charset="0"/>
                        </a:rPr>
                        <a:t>观察情绪变化</a:t>
                      </a:r>
                      <a:endParaRPr lang="zh-CN" altLang="en-US" sz="1600" b="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Times New Roman" panose="02020603050405020304" pitchFamily="18" charset="0"/>
                          <a:cs typeface="Times New Roman" panose="02020603050405020304" pitchFamily="18" charset="0"/>
                        </a:rPr>
                        <a:t>我仔细留意着它的反应：一开始它警惕地瞪着我，没过多久，它就放松下来，主动低下头吃起了草 </a:t>
                      </a:r>
                      <a:r>
                        <a:rPr lang="en-US" altLang="zh-CN" sz="1600" b="0" dirty="0">
                          <a:solidFill>
                            <a:srgbClr val="000000"/>
                          </a:solidFill>
                          <a:effectLst/>
                          <a:latin typeface="Times New Roman" panose="02020603050405020304" pitchFamily="18" charset="0"/>
                          <a:cs typeface="Times New Roman" panose="02020603050405020304" pitchFamily="18" charset="0"/>
                        </a:rPr>
                        <a:t>—— </a:t>
                      </a:r>
                      <a:r>
                        <a:rPr lang="zh-CN" altLang="en-US" sz="1600" b="0" dirty="0">
                          <a:solidFill>
                            <a:srgbClr val="000000"/>
                          </a:solidFill>
                          <a:effectLst/>
                          <a:latin typeface="Times New Roman" panose="02020603050405020304" pitchFamily="18" charset="0"/>
                          <a:cs typeface="Times New Roman" panose="02020603050405020304" pitchFamily="18" charset="0"/>
                        </a:rPr>
                        <a:t>看来它已经平静了。</a:t>
                      </a:r>
                      <a:endParaRPr lang="zh-CN" altLang="en-US" sz="1600" b="0" dirty="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I watched her reaction closely: at first, she stared at me warily, but soon, she relaxed and lowered her head to eat the grass on her own—she had clearly calmed down.</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28717">
                <a:tc>
                  <a:txBody>
                    <a:bodyPr/>
                    <a:lstStyle/>
                    <a:p>
                      <a:pPr algn="l">
                        <a:lnSpc>
                          <a:spcPts val="1800"/>
                        </a:lnSpc>
                        <a:buNone/>
                      </a:pPr>
                      <a:r>
                        <a:rPr lang="en-US" altLang="zh-CN" sz="1600" b="0">
                          <a:solidFill>
                            <a:srgbClr val="000000"/>
                          </a:solidFill>
                          <a:effectLst/>
                          <a:latin typeface="Times New Roman" panose="02020603050405020304" pitchFamily="18" charset="0"/>
                          <a:cs typeface="Times New Roman" panose="02020603050405020304" pitchFamily="18" charset="0"/>
                        </a:rPr>
                        <a:t>4. </a:t>
                      </a:r>
                      <a:r>
                        <a:rPr lang="zh-CN" altLang="en-US" sz="1600" b="0">
                          <a:solidFill>
                            <a:srgbClr val="000000"/>
                          </a:solidFill>
                          <a:effectLst/>
                          <a:latin typeface="Times New Roman" panose="02020603050405020304" pitchFamily="18" charset="0"/>
                          <a:cs typeface="Times New Roman" panose="02020603050405020304" pitchFamily="18" charset="0"/>
                        </a:rPr>
                        <a:t>移交主人</a:t>
                      </a:r>
                      <a:endParaRPr lang="zh-CN" altLang="en-US" sz="1600" b="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Times New Roman" panose="02020603050405020304" pitchFamily="18" charset="0"/>
                          <a:cs typeface="Times New Roman" panose="02020603050405020304" pitchFamily="18" charset="0"/>
                        </a:rPr>
                        <a:t>农夫走到牛的身边，我轻轻配合着他，一起温和地引导这头牛，没有强行拉扯它脖子上的绳子。</a:t>
                      </a:r>
                      <a:endParaRPr lang="zh-CN" altLang="en-US" sz="1600" b="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When the farmer approached the cow, I cooperated with him gently to guide her, without pulling the rope around her neck forcefully.</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marL="78857" marR="78857" marT="39429" marB="39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矩形 4"/>
          <p:cNvSpPr/>
          <p:nvPr/>
        </p:nvSpPr>
        <p:spPr>
          <a:xfrm>
            <a:off x="5864225" y="1209040"/>
            <a:ext cx="5870575" cy="1040130"/>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64225" y="2682240"/>
            <a:ext cx="5870575" cy="964565"/>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914390" y="4079875"/>
            <a:ext cx="5819140" cy="1110615"/>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14390" y="5516880"/>
            <a:ext cx="5818505" cy="1082040"/>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21681" y="265446"/>
            <a:ext cx="10798955" cy="369332"/>
          </a:xfrm>
          <a:prstGeom prst="rect">
            <a:avLst/>
          </a:prstGeom>
          <a:solidFill>
            <a:schemeClr val="accent4">
              <a:lumMod val="40000"/>
              <a:lumOff val="60000"/>
            </a:schemeClr>
          </a:solidFill>
        </p:spPr>
        <p:txBody>
          <a:bodyPr wrap="square">
            <a:spAutoFit/>
          </a:bodyPr>
          <a:lstStyle/>
          <a:p>
            <a:r>
              <a:rPr lang="zh-CN" altLang="en-US" b="1" dirty="0"/>
              <a:t>  突破瓶颈</a:t>
            </a:r>
            <a:r>
              <a:rPr lang="en-US" altLang="zh-CN" b="1" dirty="0"/>
              <a:t>Tip 2</a:t>
            </a:r>
            <a:r>
              <a:rPr lang="zh-CN" altLang="en-US" b="1" dirty="0"/>
              <a:t>：动物互动思维核心原则：动作循序渐进，避免暴力对抗</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87771" y="284327"/>
            <a:ext cx="6096912" cy="369332"/>
          </a:xfrm>
          <a:prstGeom prst="rect">
            <a:avLst/>
          </a:prstGeom>
          <a:solidFill>
            <a:schemeClr val="accent1">
              <a:lumMod val="40000"/>
              <a:lumOff val="60000"/>
            </a:schemeClr>
          </a:solidFill>
        </p:spPr>
        <p:txBody>
          <a:bodyPr wrap="square">
            <a:spAutoFit/>
          </a:bodyPr>
          <a:lstStyle/>
          <a:p>
            <a:r>
              <a:rPr lang="en-US" altLang="zh-CN" b="1" dirty="0"/>
              <a:t>5 </a:t>
            </a:r>
            <a:r>
              <a:rPr lang="zh-CN" altLang="en-US" b="1" dirty="0"/>
              <a:t>人物情感线闭环设计</a:t>
            </a:r>
            <a:endParaRPr lang="zh-CN" altLang="en-US" b="1" dirty="0"/>
          </a:p>
        </p:txBody>
      </p:sp>
      <p:graphicFrame>
        <p:nvGraphicFramePr>
          <p:cNvPr id="6" name="表格 5"/>
          <p:cNvGraphicFramePr>
            <a:graphicFrameLocks noGrp="1"/>
          </p:cNvGraphicFramePr>
          <p:nvPr/>
        </p:nvGraphicFramePr>
        <p:xfrm>
          <a:off x="372331" y="865123"/>
          <a:ext cx="11662705" cy="5256428"/>
        </p:xfrm>
        <a:graphic>
          <a:graphicData uri="http://schemas.openxmlformats.org/drawingml/2006/table">
            <a:tbl>
              <a:tblPr/>
              <a:tblGrid>
                <a:gridCol w="2173536"/>
                <a:gridCol w="2464169"/>
                <a:gridCol w="4109324"/>
                <a:gridCol w="2915676"/>
              </a:tblGrid>
              <a:tr h="1049916">
                <a:tc>
                  <a:txBody>
                    <a:bodyPr/>
                    <a:lstStyle/>
                    <a:p>
                      <a:pPr algn="ctr">
                        <a:lnSpc>
                          <a:spcPts val="1800"/>
                        </a:lnSpc>
                        <a:buNone/>
                      </a:pPr>
                      <a:r>
                        <a:rPr lang="zh-CN" altLang="en-US" b="1">
                          <a:solidFill>
                            <a:srgbClr val="000000"/>
                          </a:solidFill>
                          <a:effectLst/>
                          <a:latin typeface="Times New Roman" panose="02020603050405020304" pitchFamily="18" charset="0"/>
                          <a:cs typeface="Times New Roman" panose="02020603050405020304" pitchFamily="18" charset="0"/>
                        </a:rPr>
                        <a:t>情感阶段（</a:t>
                      </a:r>
                      <a:r>
                        <a:rPr lang="en-US" b="1">
                          <a:solidFill>
                            <a:srgbClr val="000000"/>
                          </a:solidFill>
                          <a:effectLst/>
                          <a:latin typeface="Times New Roman" panose="02020603050405020304" pitchFamily="18" charset="0"/>
                          <a:cs typeface="Times New Roman" panose="02020603050405020304" pitchFamily="18" charset="0"/>
                        </a:rPr>
                        <a:t>Emotional Stage）</a:t>
                      </a:r>
                      <a:endParaRPr lang="en-US"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a:solidFill>
                            <a:srgbClr val="000000"/>
                          </a:solidFill>
                          <a:effectLst/>
                          <a:latin typeface="Times New Roman" panose="02020603050405020304" pitchFamily="18" charset="0"/>
                          <a:cs typeface="Times New Roman" panose="02020603050405020304" pitchFamily="18" charset="0"/>
                        </a:rPr>
                        <a:t>中文细节（</a:t>
                      </a:r>
                      <a:r>
                        <a:rPr lang="en-US" b="1">
                          <a:solidFill>
                            <a:srgbClr val="000000"/>
                          </a:solidFill>
                          <a:effectLst/>
                          <a:latin typeface="Times New Roman" panose="02020603050405020304" pitchFamily="18" charset="0"/>
                          <a:cs typeface="Times New Roman" panose="02020603050405020304" pitchFamily="18" charset="0"/>
                        </a:rPr>
                        <a:t>Chinese Details）</a:t>
                      </a:r>
                      <a:endParaRPr lang="en-US"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a:solidFill>
                            <a:srgbClr val="000000"/>
                          </a:solidFill>
                          <a:effectLst/>
                          <a:latin typeface="Times New Roman" panose="02020603050405020304" pitchFamily="18" charset="0"/>
                          <a:cs typeface="Times New Roman" panose="02020603050405020304" pitchFamily="18" charset="0"/>
                        </a:rPr>
                        <a:t>英文细节（</a:t>
                      </a:r>
                      <a:r>
                        <a:rPr lang="en-US" b="1">
                          <a:solidFill>
                            <a:srgbClr val="000000"/>
                          </a:solidFill>
                          <a:effectLst/>
                          <a:latin typeface="Times New Roman" panose="02020603050405020304" pitchFamily="18" charset="0"/>
                          <a:cs typeface="Times New Roman" panose="02020603050405020304" pitchFamily="18" charset="0"/>
                        </a:rPr>
                        <a:t>English Details）</a:t>
                      </a:r>
                      <a:endParaRPr lang="en-US"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a:solidFill>
                            <a:srgbClr val="000000"/>
                          </a:solidFill>
                          <a:effectLst/>
                          <a:latin typeface="Times New Roman" panose="02020603050405020304" pitchFamily="18" charset="0"/>
                          <a:cs typeface="Times New Roman" panose="02020603050405020304" pitchFamily="18" charset="0"/>
                        </a:rPr>
                        <a:t>闭环作用（</a:t>
                      </a:r>
                      <a:r>
                        <a:rPr lang="en-US" b="1">
                          <a:solidFill>
                            <a:srgbClr val="000000"/>
                          </a:solidFill>
                          <a:effectLst/>
                          <a:latin typeface="Times New Roman" panose="02020603050405020304" pitchFamily="18" charset="0"/>
                          <a:cs typeface="Times New Roman" panose="02020603050405020304" pitchFamily="18" charset="0"/>
                        </a:rPr>
                        <a:t>Closure Function）</a:t>
                      </a:r>
                      <a:endParaRPr lang="en-US"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51628">
                <a:tc>
                  <a:txBody>
                    <a:bodyPr/>
                    <a:lstStyle/>
                    <a:p>
                      <a:pPr algn="l">
                        <a:lnSpc>
                          <a:spcPts val="1800"/>
                        </a:lnSpc>
                        <a:buNone/>
                      </a:pPr>
                      <a:r>
                        <a:rPr lang="en-US" altLang="zh-CN" b="0">
                          <a:solidFill>
                            <a:srgbClr val="000000"/>
                          </a:solidFill>
                          <a:effectLst/>
                          <a:latin typeface="Times New Roman" panose="02020603050405020304" pitchFamily="18" charset="0"/>
                          <a:cs typeface="Times New Roman" panose="02020603050405020304" pitchFamily="18" charset="0"/>
                        </a:rPr>
                        <a:t>1. </a:t>
                      </a:r>
                      <a:r>
                        <a:rPr lang="zh-CN" altLang="en-US" b="0">
                          <a:solidFill>
                            <a:srgbClr val="000000"/>
                          </a:solidFill>
                          <a:effectLst/>
                          <a:latin typeface="Times New Roman" panose="02020603050405020304" pitchFamily="18" charset="0"/>
                          <a:cs typeface="Times New Roman" panose="02020603050405020304" pitchFamily="18" charset="0"/>
                        </a:rPr>
                        <a:t>盲目自信</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Times New Roman" panose="02020603050405020304" pitchFamily="18" charset="0"/>
                          <a:cs typeface="Times New Roman" panose="02020603050405020304" pitchFamily="18" charset="0"/>
                        </a:rPr>
                        <a:t>自认懂牛，决定抓牛绳</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b="0">
                          <a:solidFill>
                            <a:srgbClr val="000000"/>
                          </a:solidFill>
                          <a:effectLst/>
                          <a:latin typeface="Times New Roman" panose="02020603050405020304" pitchFamily="18" charset="0"/>
                          <a:cs typeface="Times New Roman" panose="02020603050405020304" pitchFamily="18" charset="0"/>
                        </a:rPr>
                        <a:t>I thought I knew all about cows and decided to catch the rope</a:t>
                      </a:r>
                      <a:endParaRPr 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Times New Roman" panose="02020603050405020304" pitchFamily="18" charset="0"/>
                          <a:cs typeface="Times New Roman" panose="02020603050405020304" pitchFamily="18" charset="0"/>
                        </a:rPr>
                        <a:t>与后文 “科学应对” 形成对比</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51628">
                <a:tc>
                  <a:txBody>
                    <a:bodyPr/>
                    <a:lstStyle/>
                    <a:p>
                      <a:pPr algn="l">
                        <a:lnSpc>
                          <a:spcPts val="1800"/>
                        </a:lnSpc>
                        <a:buNone/>
                      </a:pPr>
                      <a:r>
                        <a:rPr lang="en-US" altLang="zh-CN" b="0">
                          <a:solidFill>
                            <a:srgbClr val="000000"/>
                          </a:solidFill>
                          <a:effectLst/>
                          <a:latin typeface="Times New Roman" panose="02020603050405020304" pitchFamily="18" charset="0"/>
                          <a:cs typeface="Times New Roman" panose="02020603050405020304" pitchFamily="18" charset="0"/>
                        </a:rPr>
                        <a:t>2. </a:t>
                      </a:r>
                      <a:r>
                        <a:rPr lang="zh-CN" altLang="en-US" b="0">
                          <a:solidFill>
                            <a:srgbClr val="000000"/>
                          </a:solidFill>
                          <a:effectLst/>
                          <a:latin typeface="Times New Roman" panose="02020603050405020304" pitchFamily="18" charset="0"/>
                          <a:cs typeface="Times New Roman" panose="02020603050405020304" pitchFamily="18" charset="0"/>
                        </a:rPr>
                        <a:t>恐惧退缩</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Times New Roman" panose="02020603050405020304" pitchFamily="18" charset="0"/>
                          <a:cs typeface="Times New Roman" panose="02020603050405020304" pitchFamily="18" charset="0"/>
                        </a:rPr>
                        <a:t>靠近牛后发现它会攻击，转身想跑</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b="0">
                          <a:solidFill>
                            <a:srgbClr val="000000"/>
                          </a:solidFill>
                          <a:effectLst/>
                          <a:latin typeface="Times New Roman" panose="02020603050405020304" pitchFamily="18" charset="0"/>
                          <a:cs typeface="Times New Roman" panose="02020603050405020304" pitchFamily="18" charset="0"/>
                        </a:rPr>
                        <a:t>I realized the cow would charge and was about to run</a:t>
                      </a:r>
                      <a:endParaRPr 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Times New Roman" panose="02020603050405020304" pitchFamily="18" charset="0"/>
                          <a:cs typeface="Times New Roman" panose="02020603050405020304" pitchFamily="18" charset="0"/>
                        </a:rPr>
                        <a:t>承接前文，真实可信</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51628">
                <a:tc>
                  <a:txBody>
                    <a:bodyPr/>
                    <a:lstStyle/>
                    <a:p>
                      <a:pPr algn="l">
                        <a:lnSpc>
                          <a:spcPts val="1800"/>
                        </a:lnSpc>
                        <a:buNone/>
                      </a:pPr>
                      <a:r>
                        <a:rPr lang="en-US" altLang="zh-CN" b="0">
                          <a:solidFill>
                            <a:srgbClr val="000000"/>
                          </a:solidFill>
                          <a:effectLst/>
                          <a:latin typeface="Times New Roman" panose="02020603050405020304" pitchFamily="18" charset="0"/>
                          <a:cs typeface="Times New Roman" panose="02020603050405020304" pitchFamily="18" charset="0"/>
                        </a:rPr>
                        <a:t>3. </a:t>
                      </a:r>
                      <a:r>
                        <a:rPr lang="zh-CN" altLang="en-US" b="0">
                          <a:solidFill>
                            <a:srgbClr val="000000"/>
                          </a:solidFill>
                          <a:effectLst/>
                          <a:latin typeface="Times New Roman" panose="02020603050405020304" pitchFamily="18" charset="0"/>
                          <a:cs typeface="Times New Roman" panose="02020603050405020304" pitchFamily="18" charset="0"/>
                        </a:rPr>
                        <a:t>重拾勇气</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Times New Roman" panose="02020603050405020304" pitchFamily="18" charset="0"/>
                          <a:cs typeface="Times New Roman" panose="02020603050405020304" pitchFamily="18" charset="0"/>
                        </a:rPr>
                        <a:t>警察到来后，主动提出应对建议</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b="0">
                          <a:solidFill>
                            <a:srgbClr val="000000"/>
                          </a:solidFill>
                          <a:effectLst/>
                          <a:latin typeface="Times New Roman" panose="02020603050405020304" pitchFamily="18" charset="0"/>
                          <a:cs typeface="Times New Roman" panose="02020603050405020304" pitchFamily="18" charset="0"/>
                        </a:rPr>
                        <a:t>I told the policemen my advice and joined them to calm the cow</a:t>
                      </a:r>
                      <a:endParaRPr 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Times New Roman" panose="02020603050405020304" pitchFamily="18" charset="0"/>
                          <a:cs typeface="Times New Roman" panose="02020603050405020304" pitchFamily="18" charset="0"/>
                        </a:rPr>
                        <a:t>从 “旁观者” 变成 “参与者”</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51628">
                <a:tc>
                  <a:txBody>
                    <a:bodyPr/>
                    <a:lstStyle/>
                    <a:p>
                      <a:pPr algn="l">
                        <a:lnSpc>
                          <a:spcPts val="1800"/>
                        </a:lnSpc>
                        <a:buNone/>
                      </a:pPr>
                      <a:r>
                        <a:rPr lang="en-US" altLang="zh-CN" b="0">
                          <a:solidFill>
                            <a:srgbClr val="000000"/>
                          </a:solidFill>
                          <a:effectLst/>
                          <a:latin typeface="Times New Roman" panose="02020603050405020304" pitchFamily="18" charset="0"/>
                          <a:cs typeface="Times New Roman" panose="02020603050405020304" pitchFamily="18" charset="0"/>
                        </a:rPr>
                        <a:t>4. </a:t>
                      </a:r>
                      <a:r>
                        <a:rPr lang="zh-CN" altLang="en-US" b="0">
                          <a:solidFill>
                            <a:srgbClr val="000000"/>
                          </a:solidFill>
                          <a:effectLst/>
                          <a:latin typeface="Times New Roman" panose="02020603050405020304" pitchFamily="18" charset="0"/>
                          <a:cs typeface="Times New Roman" panose="02020603050405020304" pitchFamily="18" charset="0"/>
                        </a:rPr>
                        <a:t>安心放松</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Times New Roman" panose="02020603050405020304" pitchFamily="18" charset="0"/>
                          <a:cs typeface="Times New Roman" panose="02020603050405020304" pitchFamily="18" charset="0"/>
                        </a:rPr>
                        <a:t>成功固定牛后，心跳平复</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b="0" dirty="0">
                          <a:solidFill>
                            <a:srgbClr val="000000"/>
                          </a:solidFill>
                          <a:effectLst/>
                          <a:latin typeface="Times New Roman" panose="02020603050405020304" pitchFamily="18" charset="0"/>
                          <a:cs typeface="Times New Roman" panose="02020603050405020304" pitchFamily="18" charset="0"/>
                        </a:rPr>
                        <a:t>My pounding heart calmed down after tying the cow to the tree</a:t>
                      </a:r>
                      <a:endParaRPr lang="en-US"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Times New Roman" panose="02020603050405020304" pitchFamily="18" charset="0"/>
                          <a:cs typeface="Times New Roman" panose="02020603050405020304" pitchFamily="18" charset="0"/>
                        </a:rPr>
                        <a:t>完成第一段情感起伏，为第二段升华铺垫</a:t>
                      </a:r>
                      <a:endParaRPr lang="zh-CN" altLang="en-US"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23051" y="412706"/>
          <a:ext cx="11591526" cy="6176813"/>
        </p:xfrm>
        <a:graphic>
          <a:graphicData uri="http://schemas.openxmlformats.org/drawingml/2006/table">
            <a:tbl>
              <a:tblPr/>
              <a:tblGrid>
                <a:gridCol w="1873579"/>
                <a:gridCol w="1170771"/>
                <a:gridCol w="2672019"/>
                <a:gridCol w="5875157"/>
              </a:tblGrid>
              <a:tr h="468426">
                <a:tc>
                  <a:txBody>
                    <a:bodyPr/>
                    <a:lstStyle/>
                    <a:p>
                      <a:pPr algn="ctr">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互动过程（渐进阶段）</a:t>
                      </a:r>
                      <a:endParaRPr lang="zh-CN" altLang="en-US" sz="1400" b="1"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步骤</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中文表述</a:t>
                      </a:r>
                      <a:endParaRPr lang="zh-CN" altLang="en-US" sz="1400" b="1"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英文表述</a:t>
                      </a:r>
                      <a:endParaRPr lang="zh-CN" altLang="en-US" sz="1400" b="1"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31533">
                <a:tc>
                  <a:txBody>
                    <a:bodyPr/>
                    <a:lstStyle/>
                    <a:p>
                      <a:pPr algn="l">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阶段 </a:t>
                      </a:r>
                      <a:r>
                        <a:rPr lang="en-US" altLang="zh-CN" sz="1400" b="1" dirty="0">
                          <a:solidFill>
                            <a:srgbClr val="000000"/>
                          </a:solidFill>
                          <a:effectLst/>
                          <a:latin typeface="Times New Roman" panose="02020603050405020304" pitchFamily="18" charset="0"/>
                          <a:cs typeface="Times New Roman" panose="02020603050405020304" pitchFamily="18" charset="0"/>
                        </a:rPr>
                        <a:t>1</a:t>
                      </a:r>
                      <a:r>
                        <a:rPr lang="zh-CN" altLang="en-US" sz="1400" b="1" dirty="0">
                          <a:solidFill>
                            <a:srgbClr val="000000"/>
                          </a:solidFill>
                          <a:effectLst/>
                          <a:latin typeface="Times New Roman" panose="02020603050405020304" pitchFamily="18" charset="0"/>
                          <a:cs typeface="Times New Roman" panose="02020603050405020304" pitchFamily="18" charset="0"/>
                        </a:rPr>
                        <a:t>：初步试探与安抚（远距离）</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警察轻声说话，保持静止</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a:solidFill>
                            <a:srgbClr val="000000"/>
                          </a:solidFill>
                          <a:effectLst/>
                          <a:latin typeface="Times New Roman" panose="02020603050405020304" pitchFamily="18" charset="0"/>
                          <a:cs typeface="Times New Roman" panose="02020603050405020304" pitchFamily="18" charset="0"/>
                        </a:rPr>
                        <a:t>一名警察压低声音，温柔地开口说话。听到声音，牛的耳朵轻轻抽动了一下，没有像之前那样紧紧贴在头上</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One policeman spoke in a soft, low voice. Hearing the sound, the cow’s ears twitched slightly instead of flattening against her head</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34024">
                <a:tc>
                  <a:txBody>
                    <a:bodyPr/>
                    <a:lstStyle/>
                    <a:p>
                      <a:pPr algn="l">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阶段 </a:t>
                      </a:r>
                      <a:r>
                        <a:rPr lang="en-US" altLang="zh-CN" sz="1400" b="1" dirty="0">
                          <a:solidFill>
                            <a:srgbClr val="000000"/>
                          </a:solidFill>
                          <a:effectLst/>
                          <a:latin typeface="Times New Roman" panose="02020603050405020304" pitchFamily="18" charset="0"/>
                          <a:cs typeface="Times New Roman" panose="02020603050405020304" pitchFamily="18" charset="0"/>
                        </a:rPr>
                        <a:t>2</a:t>
                      </a:r>
                      <a:r>
                        <a:rPr lang="zh-CN" altLang="en-US" sz="1400" b="1" dirty="0">
                          <a:solidFill>
                            <a:srgbClr val="000000"/>
                          </a:solidFill>
                          <a:effectLst/>
                          <a:latin typeface="Times New Roman" panose="02020603050405020304" pitchFamily="18" charset="0"/>
                          <a:cs typeface="Times New Roman" panose="02020603050405020304" pitchFamily="18" charset="0"/>
                        </a:rPr>
                        <a:t>：建立信任与靠近（中距离）</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a:solidFill>
                            <a:srgbClr val="000000"/>
                          </a:solidFill>
                          <a:effectLst/>
                          <a:latin typeface="Times New Roman" panose="02020603050405020304" pitchFamily="18" charset="0"/>
                          <a:cs typeface="Times New Roman" panose="02020603050405020304" pitchFamily="18" charset="0"/>
                        </a:rPr>
                        <a:t>“我” 捡起青草，缓慢递出</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我从地上捡起一根青草，慢慢伸到牛的面前。它迟疑了几秒，小心翼翼地探过头，嗅了嗅青草的味道</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I picked a blade of grass from the ground and held it out slowly. She hesitated for a few seconds, then leaned forward cautiously to sniff it</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42247">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阶段 </a:t>
                      </a:r>
                      <a:r>
                        <a:rPr lang="en-US" altLang="zh-CN" sz="1400" b="1">
                          <a:solidFill>
                            <a:srgbClr val="000000"/>
                          </a:solidFill>
                          <a:effectLst/>
                          <a:latin typeface="Times New Roman" panose="02020603050405020304" pitchFamily="18" charset="0"/>
                          <a:cs typeface="Times New Roman" panose="02020603050405020304" pitchFamily="18" charset="0"/>
                        </a:rPr>
                        <a:t>3</a:t>
                      </a:r>
                      <a:r>
                        <a:rPr lang="zh-CN" altLang="en-US" sz="1400" b="1">
                          <a:solidFill>
                            <a:srgbClr val="000000"/>
                          </a:solidFill>
                          <a:effectLst/>
                          <a:latin typeface="Times New Roman" panose="02020603050405020304" pitchFamily="18" charset="0"/>
                          <a:cs typeface="Times New Roman" panose="02020603050405020304" pitchFamily="18" charset="0"/>
                        </a:rPr>
                        <a:t>：引导固定与缓和（近距离）</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抓住牛绳，引导至草地</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我趁机伸出手，轻轻抓住牛脖子上的绳子。牛没有反抗，甚至没有后退。我们一起慢慢把它引导到路边的草地上</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a:solidFill>
                            <a:srgbClr val="000000"/>
                          </a:solidFill>
                          <a:effectLst/>
                          <a:latin typeface="Times New Roman" panose="02020603050405020304" pitchFamily="18" charset="0"/>
                          <a:cs typeface="Times New Roman" panose="02020603050405020304" pitchFamily="18" charset="0"/>
                        </a:rPr>
                        <a:t>I took the chance to reach out and hold the rope around her neck gently. The cow didn’t resist, or even step back. We guided her slowly to the grassy edge of the street together</a:t>
                      </a:r>
                      <a:endParaRPr lang="en-US" sz="1800" b="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20820">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阶段 </a:t>
                      </a:r>
                      <a:r>
                        <a:rPr lang="en-US" altLang="zh-CN" sz="1400" b="1">
                          <a:solidFill>
                            <a:srgbClr val="000000"/>
                          </a:solidFill>
                          <a:effectLst/>
                          <a:latin typeface="Times New Roman" panose="02020603050405020304" pitchFamily="18" charset="0"/>
                          <a:cs typeface="Times New Roman" panose="02020603050405020304" pitchFamily="18" charset="0"/>
                        </a:rPr>
                        <a:t>4</a:t>
                      </a:r>
                      <a:r>
                        <a:rPr lang="zh-CN" altLang="en-US" sz="1400" b="1">
                          <a:solidFill>
                            <a:srgbClr val="000000"/>
                          </a:solidFill>
                          <a:effectLst/>
                          <a:latin typeface="Times New Roman" panose="02020603050405020304" pitchFamily="18" charset="0"/>
                          <a:cs typeface="Times New Roman" panose="02020603050405020304" pitchFamily="18" charset="0"/>
                        </a:rPr>
                        <a:t>：放松固定与留活动空间</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a:solidFill>
                            <a:srgbClr val="000000"/>
                          </a:solidFill>
                          <a:effectLst/>
                          <a:latin typeface="Times New Roman" panose="02020603050405020304" pitchFamily="18" charset="0"/>
                          <a:cs typeface="Times New Roman" panose="02020603050405020304" pitchFamily="18" charset="0"/>
                        </a:rPr>
                        <a:t>把绳子松绑在树上</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我们在附近找了一棵粗壮的树，把绳子松松地系在树干上，给牛留出足够的活动空间</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a:solidFill>
                            <a:srgbClr val="000000"/>
                          </a:solidFill>
                          <a:effectLst/>
                          <a:latin typeface="Times New Roman" panose="02020603050405020304" pitchFamily="18" charset="0"/>
                          <a:cs typeface="Times New Roman" panose="02020603050405020304" pitchFamily="18" charset="0"/>
                        </a:rPr>
                        <a:t>We found a thick tree nearby and tied the rope loosely to the trunk, leaving enough room for the cow to move around</a:t>
                      </a:r>
                      <a:endParaRPr lang="en-US" sz="1800" b="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42247">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阶段 </a:t>
                      </a:r>
                      <a:r>
                        <a:rPr lang="en-US" altLang="zh-CN" sz="1400" b="1">
                          <a:solidFill>
                            <a:srgbClr val="000000"/>
                          </a:solidFill>
                          <a:effectLst/>
                          <a:latin typeface="Times New Roman" panose="02020603050405020304" pitchFamily="18" charset="0"/>
                          <a:cs typeface="Times New Roman" panose="02020603050405020304" pitchFamily="18" charset="0"/>
                        </a:rPr>
                        <a:t>5</a:t>
                      </a:r>
                      <a:r>
                        <a:rPr lang="zh-CN" altLang="en-US" sz="1400" b="1">
                          <a:solidFill>
                            <a:srgbClr val="000000"/>
                          </a:solidFill>
                          <a:effectLst/>
                          <a:latin typeface="Times New Roman" panose="02020603050405020304" pitchFamily="18" charset="0"/>
                          <a:cs typeface="Times New Roman" panose="02020603050405020304" pitchFamily="18" charset="0"/>
                        </a:rPr>
                        <a:t>：喂食共情与彻底放松</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a:solidFill>
                            <a:srgbClr val="000000"/>
                          </a:solidFill>
                          <a:effectLst/>
                          <a:latin typeface="Times New Roman" panose="02020603050405020304" pitchFamily="18" charset="0"/>
                          <a:cs typeface="Times New Roman" panose="02020603050405020304" pitchFamily="18" charset="0"/>
                        </a:rPr>
                        <a:t>采摘青草，投喂给牛</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我走到旁边的田埂，摘了一把鲜嫩的青草递给它。牛低下头，大口吃了起来，还轻轻用鼻子蹭了蹭我的手背</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I walked to the nearby ridge, picked a handful of fresh grass and gave it to her. She lowered her head and ate greedily, even nudging my hand gently with her nose</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31533">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阶段 </a:t>
                      </a:r>
                      <a:r>
                        <a:rPr lang="en-US" altLang="zh-CN" sz="1400" b="1">
                          <a:solidFill>
                            <a:srgbClr val="000000"/>
                          </a:solidFill>
                          <a:effectLst/>
                          <a:latin typeface="Times New Roman" panose="02020603050405020304" pitchFamily="18" charset="0"/>
                          <a:cs typeface="Times New Roman" panose="02020603050405020304" pitchFamily="18" charset="0"/>
                        </a:rPr>
                        <a:t>6</a:t>
                      </a:r>
                      <a:r>
                        <a:rPr lang="zh-CN" altLang="en-US" sz="1400" b="1">
                          <a:solidFill>
                            <a:srgbClr val="000000"/>
                          </a:solidFill>
                          <a:effectLst/>
                          <a:latin typeface="Times New Roman" panose="02020603050405020304" pitchFamily="18" charset="0"/>
                          <a:cs typeface="Times New Roman" panose="02020603050405020304" pitchFamily="18" charset="0"/>
                        </a:rPr>
                        <a:t>：移交主人与告别</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a:solidFill>
                            <a:srgbClr val="000000"/>
                          </a:solidFill>
                          <a:effectLst/>
                          <a:latin typeface="Times New Roman" panose="02020603050405020304" pitchFamily="18" charset="0"/>
                          <a:cs typeface="Times New Roman" panose="02020603050405020304" pitchFamily="18" charset="0"/>
                        </a:rPr>
                        <a:t>配合农夫，引导牛跟随</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农夫喊着牛的名字走过来，我轻轻拍了拍牛的背。它温顺地跟着农夫，没有丝毫抗拒</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The farmer walked over calling the cow’s name. I patted her back softly, and she followed him obediently without any resistance</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32292" marR="32292" marT="16146" marB="16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文本框 1"/>
          <p:cNvSpPr txBox="1"/>
          <p:nvPr/>
        </p:nvSpPr>
        <p:spPr>
          <a:xfrm>
            <a:off x="323051" y="43374"/>
            <a:ext cx="8623833" cy="369332"/>
          </a:xfrm>
          <a:prstGeom prst="rect">
            <a:avLst/>
          </a:prstGeom>
          <a:solidFill>
            <a:schemeClr val="accent1">
              <a:lumMod val="20000"/>
              <a:lumOff val="80000"/>
            </a:schemeClr>
          </a:solidFill>
        </p:spPr>
        <p:txBody>
          <a:bodyPr wrap="square">
            <a:spAutoFit/>
          </a:bodyPr>
          <a:lstStyle/>
          <a:p>
            <a:r>
              <a:rPr lang="en-US" altLang="zh-CN" b="1" dirty="0"/>
              <a:t>6  </a:t>
            </a:r>
            <a:r>
              <a:rPr lang="zh-CN" altLang="en-US" b="1" dirty="0"/>
              <a:t>人与自然：人与动物阶梯式信任破冰互动法</a:t>
            </a:r>
            <a:endParaRPr lang="zh-CN" altLang="en-US" b="1" dirty="0"/>
          </a:p>
        </p:txBody>
      </p:sp>
      <p:sp>
        <p:nvSpPr>
          <p:cNvPr id="5" name="矩形 4"/>
          <p:cNvSpPr/>
          <p:nvPr/>
        </p:nvSpPr>
        <p:spPr>
          <a:xfrm>
            <a:off x="6096000" y="955675"/>
            <a:ext cx="5818505" cy="75819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96000" y="1835785"/>
            <a:ext cx="5818505" cy="964565"/>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96000" y="2828290"/>
            <a:ext cx="5818505" cy="964565"/>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03950" y="3715385"/>
            <a:ext cx="5710555" cy="964565"/>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96000" y="4801870"/>
            <a:ext cx="5818505" cy="964565"/>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52185" y="5716905"/>
            <a:ext cx="5861685" cy="964565"/>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1"/>
          <p:cNvSpPr>
            <a:spLocks noChangeArrowheads="1"/>
          </p:cNvSpPr>
          <p:nvPr/>
        </p:nvSpPr>
        <p:spPr bwMode="auto">
          <a:xfrm>
            <a:off x="573098" y="3597297"/>
            <a:ext cx="10950898" cy="1107996"/>
          </a:xfrm>
          <a:prstGeom prst="rect">
            <a:avLst/>
          </a:prstGeom>
          <a:solidFill>
            <a:schemeClr val="accent4">
              <a:lumMod val="40000"/>
              <a:lumOff val="60000"/>
            </a:schemeClr>
          </a:solidFill>
          <a:ln>
            <a:noFill/>
          </a:ln>
          <a:effectLst/>
        </p:spPr>
        <p:txBody>
          <a:bodyPr vert="horz" wrap="square" lIns="0" tIns="0" rIns="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2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000" b="0" i="0" u="none" strike="noStrike" cap="none" normalizeH="0" baseline="0" dirty="0">
                <a:ln>
                  <a:noFill/>
                </a:ln>
                <a:solidFill>
                  <a:srgbClr val="000000"/>
                </a:solidFill>
                <a:effectLst/>
                <a:latin typeface="Arial" panose="020B0604020202020204" pitchFamily="34" charset="0"/>
                <a:ea typeface="ui-sans-serif"/>
              </a:rPr>
              <a:t>第二阶：“信任联结”（中距离，如动物主动吃草、蹭手）—— 建立人与动物的温情纽带；</a:t>
            </a:r>
            <a:r>
              <a:rPr kumimoji="0" lang="zh-CN" altLang="zh-CN" sz="900" b="0" i="0" u="none" strike="noStrike" cap="none" normalizeH="0" baseline="0" dirty="0">
                <a:ln>
                  <a:noFill/>
                </a:ln>
                <a:solidFill>
                  <a:schemeClr val="tx1"/>
                </a:solidFill>
                <a:effectLst/>
                <a:latin typeface="Arial" panose="020B0604020202020204" pitchFamily="34" charset="0"/>
              </a:rPr>
              <a:t> </a:t>
            </a:r>
            <a:endParaRPr kumimoji="0" lang="zh-CN" altLang="zh-CN" sz="20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000" b="0" i="0" u="none" strike="noStrike" cap="none" normalizeH="0" baseline="0" dirty="0">
                <a:ln>
                  <a:noFill/>
                </a:ln>
                <a:solidFill>
                  <a:srgbClr val="000000"/>
                </a:solidFill>
                <a:effectLst/>
                <a:latin typeface="Arial" panose="020B0604020202020204" pitchFamily="34" charset="0"/>
                <a:ea typeface="ui-sans-serif"/>
              </a:rPr>
              <a:t>第一阶：“安全试探”（远距离，如轻声说话、递草）—— 打破 “动物攻击” 的危机；</a:t>
            </a:r>
            <a:r>
              <a:rPr kumimoji="0" lang="zh-CN" altLang="zh-CN" sz="900" b="0" i="0" u="none" strike="noStrike" cap="none" normalizeH="0" baseline="0" dirty="0">
                <a:ln>
                  <a:noFill/>
                </a:ln>
                <a:solidFill>
                  <a:schemeClr val="tx1"/>
                </a:solidFill>
                <a:effectLst/>
                <a:latin typeface="Arial" panose="020B0604020202020204" pitchFamily="34" charset="0"/>
              </a:rPr>
              <a:t> </a:t>
            </a:r>
            <a:endParaRPr kumimoji="0" lang="zh-CN" altLang="zh-CN" sz="20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000" b="0" i="0" u="none" strike="noStrike" cap="none" normalizeH="0" baseline="0" dirty="0">
                <a:ln>
                  <a:noFill/>
                </a:ln>
                <a:solidFill>
                  <a:srgbClr val="000000"/>
                </a:solidFill>
                <a:effectLst/>
                <a:latin typeface="Arial" panose="020B0604020202020204" pitchFamily="34" charset="0"/>
                <a:ea typeface="ui-sans-serif"/>
              </a:rPr>
              <a:t>第三阶：“问题解决”（近距离，如引导动物、移交主人）—— 完成情节闭环，呼应主题。</a:t>
            </a:r>
            <a:r>
              <a:rPr kumimoji="0" lang="zh-CN" altLang="zh-CN" sz="900" b="0" i="0" u="none" strike="noStrike" cap="none" normalizeH="0" baseline="0" dirty="0">
                <a:ln>
                  <a:noFill/>
                </a:ln>
                <a:solidFill>
                  <a:schemeClr val="tx1"/>
                </a:solidFill>
                <a:effectLst/>
                <a:latin typeface="Arial" panose="020B0604020202020204" pitchFamily="34" charset="0"/>
              </a:rPr>
              <a:t> </a:t>
            </a:r>
            <a:endParaRPr kumimoji="0" lang="zh-CN" altLang="zh-CN" sz="32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2591" y="479102"/>
            <a:ext cx="11618903" cy="6378898"/>
          </a:xfrm>
        </p:spPr>
        <p:txBody>
          <a:bodyPr>
            <a:normAutofit fontScale="85000" lnSpcReduction="10000"/>
          </a:bodyPr>
          <a:lstStyle/>
          <a:p>
            <a:pPr marL="0" indent="0">
              <a:lnSpc>
                <a:spcPct val="120000"/>
              </a:lnSpc>
              <a:spcBef>
                <a:spcPts val="0"/>
              </a:spcBef>
              <a:buNone/>
            </a:pPr>
            <a:r>
              <a:rPr lang="en-US" altLang="zh-CN" dirty="0">
                <a:highlight>
                  <a:srgbClr val="FFFF00"/>
                </a:highlight>
                <a:latin typeface="Times New Roman" panose="02020603050405020304" pitchFamily="18" charset="0"/>
                <a:cs typeface="Times New Roman" panose="02020603050405020304" pitchFamily="18" charset="0"/>
              </a:rPr>
              <a:t>      P1</a:t>
            </a:r>
            <a:r>
              <a:rPr lang="zh-CN" altLang="en-US" dirty="0">
                <a:highlight>
                  <a:srgbClr val="FFFF00"/>
                </a:highlight>
                <a:latin typeface="Times New Roman" panose="02020603050405020304" pitchFamily="18" charset="0"/>
                <a:cs typeface="Times New Roman" panose="02020603050405020304" pitchFamily="18" charset="0"/>
              </a:rPr>
              <a:t>：</a:t>
            </a:r>
            <a:r>
              <a:rPr lang="en-US" altLang="zh-CN" dirty="0">
                <a:highlight>
                  <a:srgbClr val="FFFF00"/>
                </a:highlight>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As I was about to turn and run, two policemen arrived. (</a:t>
            </a:r>
            <a:r>
              <a:rPr lang="zh-CN" altLang="en-US" b="1" dirty="0">
                <a:solidFill>
                  <a:srgbClr val="000000"/>
                </a:solidFill>
                <a:effectLst/>
                <a:latin typeface="Times New Roman" panose="02020603050405020304" pitchFamily="18" charset="0"/>
                <a:cs typeface="Times New Roman" panose="02020603050405020304" pitchFamily="18" charset="0"/>
              </a:rPr>
              <a:t>衔接句</a:t>
            </a:r>
            <a:r>
              <a:rPr lang="zh-CN" altLang="en-US" dirty="0">
                <a:latin typeface="Times New Roman" panose="02020603050405020304" pitchFamily="18" charset="0"/>
                <a:cs typeface="Times New Roman" panose="02020603050405020304" pitchFamily="18" charset="0"/>
              </a:rPr>
              <a:t>，承接恐惧情绪</a:t>
            </a:r>
            <a:r>
              <a:rPr lang="en-US" altLang="zh-CN"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altLang="zh-CN" dirty="0">
                <a:latin typeface="Times New Roman" panose="02020603050405020304" pitchFamily="18" charset="0"/>
                <a:cs typeface="Times New Roman" panose="02020603050405020304" pitchFamily="18" charset="0"/>
              </a:rPr>
              <a:t>They pulled up slowly, glanced at the wild-eyed cow and gestured for me to stay calm. (</a:t>
            </a:r>
            <a:r>
              <a:rPr lang="zh-CN" altLang="en-US" b="1" dirty="0">
                <a:solidFill>
                  <a:srgbClr val="000000"/>
                </a:solidFill>
                <a:effectLst/>
                <a:latin typeface="Times New Roman" panose="02020603050405020304" pitchFamily="18" charset="0"/>
                <a:cs typeface="Times New Roman" panose="02020603050405020304" pitchFamily="18" charset="0"/>
              </a:rPr>
              <a:t>复用原文词汇 </a:t>
            </a:r>
            <a:r>
              <a:rPr lang="en-US" altLang="zh-CN" b="1" dirty="0">
                <a:solidFill>
                  <a:srgbClr val="000000"/>
                </a:solidFill>
                <a:effectLst/>
                <a:latin typeface="Times New Roman" panose="02020603050405020304" pitchFamily="18" charset="0"/>
                <a:cs typeface="Times New Roman" panose="02020603050405020304" pitchFamily="18" charset="0"/>
              </a:rPr>
              <a:t>wild-eyed</a:t>
            </a:r>
            <a:r>
              <a:rPr lang="zh-CN" altLang="en-US" dirty="0">
                <a:latin typeface="Times New Roman" panose="02020603050405020304" pitchFamily="18" charset="0"/>
                <a:cs typeface="Times New Roman" panose="02020603050405020304" pitchFamily="18" charset="0"/>
              </a:rPr>
              <a:t>，降低词汇压力</a:t>
            </a:r>
            <a:r>
              <a:rPr lang="en-US" altLang="zh-CN" dirty="0">
                <a:latin typeface="Times New Roman" panose="02020603050405020304" pitchFamily="18" charset="0"/>
                <a:cs typeface="Times New Roman" panose="02020603050405020304" pitchFamily="18" charset="0"/>
              </a:rPr>
              <a:t>)I quickly told them about my cow-raising experience and suggested we approach her gently instead of using force. (</a:t>
            </a:r>
            <a:r>
              <a:rPr lang="zh-CN" altLang="en-US" b="1" dirty="0">
                <a:solidFill>
                  <a:srgbClr val="000000"/>
                </a:solidFill>
                <a:effectLst/>
                <a:latin typeface="Times New Roman" panose="02020603050405020304" pitchFamily="18" charset="0"/>
                <a:cs typeface="Times New Roman" panose="02020603050405020304" pitchFamily="18" charset="0"/>
              </a:rPr>
              <a:t>呼应伏笔：养牛经验</a:t>
            </a:r>
            <a:r>
              <a:rPr lang="zh-CN" altLang="en-US" dirty="0">
                <a:latin typeface="Times New Roman" panose="02020603050405020304" pitchFamily="18" charset="0"/>
                <a:cs typeface="Times New Roman" panose="02020603050405020304" pitchFamily="18" charset="0"/>
              </a:rPr>
              <a:t>，体现角色价值</a:t>
            </a:r>
            <a:r>
              <a:rPr lang="en-US" altLang="zh-CN" dirty="0">
                <a:latin typeface="Times New Roman" panose="02020603050405020304" pitchFamily="18" charset="0"/>
                <a:cs typeface="Times New Roman" panose="02020603050405020304" pitchFamily="18" charset="0"/>
              </a:rPr>
              <a:t>)At 15 feet from her, one policeman spoke in a soft, low voice, and the cow’s ears twitched slightly instead of flattening against her head; (</a:t>
            </a:r>
            <a:r>
              <a:rPr lang="zh-CN" altLang="en-US" b="1" dirty="0">
                <a:solidFill>
                  <a:srgbClr val="000000"/>
                </a:solidFill>
                <a:effectLst/>
                <a:latin typeface="Times New Roman" panose="02020603050405020304" pitchFamily="18" charset="0"/>
                <a:cs typeface="Times New Roman" panose="02020603050405020304" pitchFamily="18" charset="0"/>
              </a:rPr>
              <a:t>排比句 </a:t>
            </a:r>
            <a:r>
              <a:rPr lang="en-US" altLang="zh-CN" b="1" dirty="0">
                <a:solidFill>
                  <a:srgbClr val="000000"/>
                </a:solidFill>
                <a:effectLst/>
                <a:latin typeface="Times New Roman" panose="02020603050405020304" pitchFamily="18" charset="0"/>
                <a:cs typeface="Times New Roman" panose="02020603050405020304" pitchFamily="18" charset="0"/>
              </a:rPr>
              <a:t>1</a:t>
            </a:r>
            <a:r>
              <a:rPr lang="zh-CN" altLang="en-US" b="1" dirty="0">
                <a:solidFill>
                  <a:srgbClr val="000000"/>
                </a:solidFill>
                <a:effectLst/>
                <a:latin typeface="Times New Roman" panose="02020603050405020304" pitchFamily="18" charset="0"/>
                <a:cs typeface="Times New Roman" panose="02020603050405020304" pitchFamily="18" charset="0"/>
              </a:rPr>
              <a:t>：距离 </a:t>
            </a:r>
            <a:r>
              <a:rPr lang="en-US" altLang="zh-CN" b="1" dirty="0">
                <a:solidFill>
                  <a:srgbClr val="000000"/>
                </a:solidFill>
                <a:effectLst/>
                <a:latin typeface="Times New Roman" panose="02020603050405020304" pitchFamily="18" charset="0"/>
                <a:cs typeface="Times New Roman" panose="02020603050405020304" pitchFamily="18" charset="0"/>
              </a:rPr>
              <a:t>+ </a:t>
            </a:r>
            <a:r>
              <a:rPr lang="zh-CN" altLang="en-US" b="1" dirty="0">
                <a:solidFill>
                  <a:srgbClr val="000000"/>
                </a:solidFill>
                <a:effectLst/>
                <a:latin typeface="Times New Roman" panose="02020603050405020304" pitchFamily="18" charset="0"/>
                <a:cs typeface="Times New Roman" panose="02020603050405020304" pitchFamily="18" charset="0"/>
              </a:rPr>
              <a:t>警察动作 </a:t>
            </a:r>
            <a:r>
              <a:rPr lang="en-US" altLang="zh-CN" b="1" dirty="0">
                <a:solidFill>
                  <a:srgbClr val="000000"/>
                </a:solidFill>
                <a:effectLst/>
                <a:latin typeface="Times New Roman" panose="02020603050405020304" pitchFamily="18" charset="0"/>
                <a:cs typeface="Times New Roman" panose="02020603050405020304" pitchFamily="18" charset="0"/>
              </a:rPr>
              <a:t>+ </a:t>
            </a:r>
            <a:r>
              <a:rPr lang="zh-CN" altLang="en-US" b="1" dirty="0">
                <a:solidFill>
                  <a:srgbClr val="000000"/>
                </a:solidFill>
                <a:effectLst/>
                <a:latin typeface="Times New Roman" panose="02020603050405020304" pitchFamily="18" charset="0"/>
                <a:cs typeface="Times New Roman" panose="02020603050405020304" pitchFamily="18" charset="0"/>
              </a:rPr>
              <a:t>牛的反应</a:t>
            </a:r>
            <a:r>
              <a:rPr lang="en-US" altLang="zh-CN" dirty="0">
                <a:latin typeface="Times New Roman" panose="02020603050405020304" pitchFamily="18" charset="0"/>
                <a:cs typeface="Times New Roman" panose="02020603050405020304" pitchFamily="18" charset="0"/>
              </a:rPr>
              <a:t>)at 10 feet, I picked a blade of grass from the ground and held it out, and she leaned forward cautiously to sniff it; (</a:t>
            </a:r>
            <a:r>
              <a:rPr lang="zh-CN" altLang="en-US" b="1" dirty="0">
                <a:solidFill>
                  <a:srgbClr val="000000"/>
                </a:solidFill>
                <a:effectLst/>
                <a:latin typeface="Times New Roman" panose="02020603050405020304" pitchFamily="18" charset="0"/>
                <a:cs typeface="Times New Roman" panose="02020603050405020304" pitchFamily="18" charset="0"/>
              </a:rPr>
              <a:t>排比句 </a:t>
            </a:r>
            <a:r>
              <a:rPr lang="en-US" altLang="zh-CN" b="1" dirty="0">
                <a:solidFill>
                  <a:srgbClr val="000000"/>
                </a:solidFill>
                <a:effectLst/>
                <a:latin typeface="Times New Roman" panose="02020603050405020304" pitchFamily="18" charset="0"/>
                <a:cs typeface="Times New Roman" panose="02020603050405020304" pitchFamily="18" charset="0"/>
              </a:rPr>
              <a:t>2</a:t>
            </a:r>
            <a:r>
              <a:rPr lang="zh-CN" altLang="en-US" b="1" dirty="0">
                <a:solidFill>
                  <a:srgbClr val="000000"/>
                </a:solidFill>
                <a:effectLst/>
                <a:latin typeface="Times New Roman" panose="02020603050405020304" pitchFamily="18" charset="0"/>
                <a:cs typeface="Times New Roman" panose="02020603050405020304" pitchFamily="18" charset="0"/>
              </a:rPr>
              <a:t>：距离 </a:t>
            </a:r>
            <a:r>
              <a:rPr lang="en-US" altLang="zh-CN" b="1" dirty="0">
                <a:solidFill>
                  <a:srgbClr val="000000"/>
                </a:solidFill>
                <a:effectLst/>
                <a:latin typeface="Times New Roman" panose="02020603050405020304" pitchFamily="18" charset="0"/>
                <a:cs typeface="Times New Roman" panose="02020603050405020304" pitchFamily="18" charset="0"/>
              </a:rPr>
              <a:t>+ </a:t>
            </a:r>
            <a:r>
              <a:rPr lang="zh-CN" altLang="en-US" b="1" dirty="0">
                <a:solidFill>
                  <a:srgbClr val="000000"/>
                </a:solidFill>
                <a:effectLst/>
                <a:latin typeface="Times New Roman" panose="02020603050405020304" pitchFamily="18" charset="0"/>
                <a:cs typeface="Times New Roman" panose="02020603050405020304" pitchFamily="18" charset="0"/>
              </a:rPr>
              <a:t>我的动作 </a:t>
            </a:r>
            <a:r>
              <a:rPr lang="en-US" altLang="zh-CN" b="1" dirty="0">
                <a:solidFill>
                  <a:srgbClr val="000000"/>
                </a:solidFill>
                <a:effectLst/>
                <a:latin typeface="Times New Roman" panose="02020603050405020304" pitchFamily="18" charset="0"/>
                <a:cs typeface="Times New Roman" panose="02020603050405020304" pitchFamily="18" charset="0"/>
              </a:rPr>
              <a:t>+ </a:t>
            </a:r>
            <a:r>
              <a:rPr lang="zh-CN" altLang="en-US" b="1" dirty="0">
                <a:solidFill>
                  <a:srgbClr val="000000"/>
                </a:solidFill>
                <a:effectLst/>
                <a:latin typeface="Times New Roman" panose="02020603050405020304" pitchFamily="18" charset="0"/>
                <a:cs typeface="Times New Roman" panose="02020603050405020304" pitchFamily="18" charset="0"/>
              </a:rPr>
              <a:t>牛的反应</a:t>
            </a:r>
            <a:r>
              <a:rPr lang="en-US" altLang="zh-CN"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altLang="zh-CN" dirty="0">
                <a:latin typeface="Times New Roman" panose="02020603050405020304" pitchFamily="18" charset="0"/>
                <a:cs typeface="Times New Roman" panose="02020603050405020304" pitchFamily="18" charset="0"/>
              </a:rPr>
              <a:t>at 5 feet, I reached out slowly for the rope around her neck, and she didn’t charge or even step back. (</a:t>
            </a:r>
            <a:r>
              <a:rPr lang="zh-CN" altLang="en-US" b="1" dirty="0">
                <a:solidFill>
                  <a:srgbClr val="000000"/>
                </a:solidFill>
                <a:effectLst/>
                <a:latin typeface="Times New Roman" panose="02020603050405020304" pitchFamily="18" charset="0"/>
                <a:cs typeface="Times New Roman" panose="02020603050405020304" pitchFamily="18" charset="0"/>
              </a:rPr>
              <a:t>排比句 </a:t>
            </a:r>
            <a:r>
              <a:rPr lang="en-US" altLang="zh-CN" b="1" dirty="0">
                <a:solidFill>
                  <a:srgbClr val="000000"/>
                </a:solidFill>
                <a:effectLst/>
                <a:latin typeface="Times New Roman" panose="02020603050405020304" pitchFamily="18" charset="0"/>
                <a:cs typeface="Times New Roman" panose="02020603050405020304" pitchFamily="18" charset="0"/>
              </a:rPr>
              <a:t>3</a:t>
            </a:r>
            <a:r>
              <a:rPr lang="zh-CN" altLang="en-US" b="1" dirty="0">
                <a:solidFill>
                  <a:srgbClr val="000000"/>
                </a:solidFill>
                <a:effectLst/>
                <a:latin typeface="Times New Roman" panose="02020603050405020304" pitchFamily="18" charset="0"/>
                <a:cs typeface="Times New Roman" panose="02020603050405020304" pitchFamily="18" charset="0"/>
              </a:rPr>
              <a:t>：距离 </a:t>
            </a:r>
            <a:r>
              <a:rPr lang="en-US" altLang="zh-CN" b="1" dirty="0">
                <a:solidFill>
                  <a:srgbClr val="000000"/>
                </a:solidFill>
                <a:effectLst/>
                <a:latin typeface="Times New Roman" panose="02020603050405020304" pitchFamily="18" charset="0"/>
                <a:cs typeface="Times New Roman" panose="02020603050405020304" pitchFamily="18" charset="0"/>
              </a:rPr>
              <a:t>+ </a:t>
            </a:r>
            <a:r>
              <a:rPr lang="zh-CN" altLang="en-US" b="1" dirty="0">
                <a:solidFill>
                  <a:srgbClr val="000000"/>
                </a:solidFill>
                <a:effectLst/>
                <a:latin typeface="Times New Roman" panose="02020603050405020304" pitchFamily="18" charset="0"/>
                <a:cs typeface="Times New Roman" panose="02020603050405020304" pitchFamily="18" charset="0"/>
              </a:rPr>
              <a:t>抓绳动作 </a:t>
            </a:r>
            <a:r>
              <a:rPr lang="en-US" altLang="zh-CN" b="1" dirty="0">
                <a:solidFill>
                  <a:srgbClr val="000000"/>
                </a:solidFill>
                <a:effectLst/>
                <a:latin typeface="Times New Roman" panose="02020603050405020304" pitchFamily="18" charset="0"/>
                <a:cs typeface="Times New Roman" panose="02020603050405020304" pitchFamily="18" charset="0"/>
              </a:rPr>
              <a:t>+ </a:t>
            </a:r>
            <a:r>
              <a:rPr lang="zh-CN" altLang="en-US" b="1" dirty="0">
                <a:solidFill>
                  <a:srgbClr val="000000"/>
                </a:solidFill>
                <a:effectLst/>
                <a:latin typeface="Times New Roman" panose="02020603050405020304" pitchFamily="18" charset="0"/>
                <a:cs typeface="Times New Roman" panose="02020603050405020304" pitchFamily="18" charset="0"/>
              </a:rPr>
              <a:t>牛的最终反应</a:t>
            </a:r>
            <a:r>
              <a:rPr lang="en-US" altLang="zh-CN" dirty="0">
                <a:latin typeface="Times New Roman" panose="02020603050405020304" pitchFamily="18" charset="0"/>
                <a:cs typeface="Times New Roman" panose="02020603050405020304" pitchFamily="18" charset="0"/>
              </a:rPr>
              <a:t>)The policemen and I worked together to guide her to the grassy edge of the street, where the ground was soft and safe. (</a:t>
            </a:r>
            <a:r>
              <a:rPr lang="zh-CN" altLang="en-US" b="1" dirty="0">
                <a:solidFill>
                  <a:srgbClr val="000000"/>
                </a:solidFill>
                <a:effectLst/>
                <a:latin typeface="Times New Roman" panose="02020603050405020304" pitchFamily="18" charset="0"/>
                <a:cs typeface="Times New Roman" panose="02020603050405020304" pitchFamily="18" charset="0"/>
              </a:rPr>
              <a:t>复用原文词汇 </a:t>
            </a:r>
            <a:r>
              <a:rPr lang="en-US" altLang="zh-CN" b="1" dirty="0">
                <a:solidFill>
                  <a:srgbClr val="000000"/>
                </a:solidFill>
                <a:effectLst/>
                <a:latin typeface="Times New Roman" panose="02020603050405020304" pitchFamily="18" charset="0"/>
                <a:cs typeface="Times New Roman" panose="02020603050405020304" pitchFamily="18" charset="0"/>
              </a:rPr>
              <a:t>grassy edge</a:t>
            </a:r>
            <a:r>
              <a:rPr lang="zh-CN" altLang="en-US" dirty="0">
                <a:latin typeface="Times New Roman" panose="02020603050405020304" pitchFamily="18" charset="0"/>
                <a:cs typeface="Times New Roman" panose="02020603050405020304" pitchFamily="18" charset="0"/>
              </a:rPr>
              <a:t>，贴合场景</a:t>
            </a:r>
            <a:r>
              <a:rPr lang="en-US" altLang="zh-CN" dirty="0">
                <a:latin typeface="Times New Roman" panose="02020603050405020304" pitchFamily="18" charset="0"/>
                <a:cs typeface="Times New Roman" panose="02020603050405020304" pitchFamily="18" charset="0"/>
              </a:rPr>
              <a:t>)Then we found a thick tree nearby and tied the rope loosely to it, leaving her enough room to move. (</a:t>
            </a:r>
            <a:r>
              <a:rPr lang="zh-CN" altLang="en-US" b="1" dirty="0">
                <a:solidFill>
                  <a:srgbClr val="000000"/>
                </a:solidFill>
                <a:effectLst/>
                <a:latin typeface="Times New Roman" panose="02020603050405020304" pitchFamily="18" charset="0"/>
                <a:cs typeface="Times New Roman" panose="02020603050405020304" pitchFamily="18" charset="0"/>
              </a:rPr>
              <a:t>动作细节：绑绳留空间，体现对动物的善意</a:t>
            </a:r>
            <a:r>
              <a:rPr lang="en-US" altLang="zh-CN" dirty="0">
                <a:latin typeface="Times New Roman" panose="02020603050405020304" pitchFamily="18" charset="0"/>
                <a:cs typeface="Times New Roman" panose="02020603050405020304" pitchFamily="18" charset="0"/>
              </a:rPr>
              <a:t>)The crowd watching from afar let out a collective sigh of relief, and I felt my trembling hands finally relax a little. (</a:t>
            </a:r>
            <a:r>
              <a:rPr lang="zh-CN" altLang="en-US" b="1" dirty="0">
                <a:solidFill>
                  <a:srgbClr val="000000"/>
                </a:solidFill>
                <a:effectLst/>
                <a:latin typeface="Times New Roman" panose="02020603050405020304" pitchFamily="18" charset="0"/>
                <a:cs typeface="Times New Roman" panose="02020603050405020304" pitchFamily="18" charset="0"/>
              </a:rPr>
              <a:t>环境衬托 </a:t>
            </a:r>
            <a:r>
              <a:rPr lang="en-US" altLang="zh-CN" b="1" dirty="0">
                <a:solidFill>
                  <a:srgbClr val="000000"/>
                </a:solidFill>
                <a:effectLst/>
                <a:latin typeface="Times New Roman" panose="02020603050405020304" pitchFamily="18" charset="0"/>
                <a:cs typeface="Times New Roman" panose="02020603050405020304" pitchFamily="18" charset="0"/>
              </a:rPr>
              <a:t>+ </a:t>
            </a:r>
            <a:r>
              <a:rPr lang="zh-CN" altLang="en-US" b="1" dirty="0">
                <a:solidFill>
                  <a:srgbClr val="000000"/>
                </a:solidFill>
                <a:effectLst/>
                <a:latin typeface="Times New Roman" panose="02020603050405020304" pitchFamily="18" charset="0"/>
                <a:cs typeface="Times New Roman" panose="02020603050405020304" pitchFamily="18" charset="0"/>
              </a:rPr>
              <a:t>心理描写</a:t>
            </a:r>
            <a:r>
              <a:rPr lang="zh-CN" altLang="en-US" dirty="0">
                <a:latin typeface="Times New Roman" panose="02020603050405020304" pitchFamily="18" charset="0"/>
                <a:cs typeface="Times New Roman" panose="02020603050405020304" pitchFamily="18" charset="0"/>
              </a:rPr>
              <a:t>，完成第一段情感闭环</a:t>
            </a:r>
            <a:r>
              <a:rPr lang="en-US" altLang="zh-CN"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146468" y="53516"/>
            <a:ext cx="4080578" cy="369332"/>
          </a:xfrm>
          <a:prstGeom prst="rect">
            <a:avLst/>
          </a:prstGeom>
          <a:solidFill>
            <a:schemeClr val="accent5">
              <a:lumMod val="20000"/>
              <a:lumOff val="80000"/>
            </a:schemeClr>
          </a:solidFill>
        </p:spPr>
        <p:txBody>
          <a:bodyPr wrap="square">
            <a:spAutoFit/>
          </a:bodyPr>
          <a:lstStyle/>
          <a:p>
            <a:r>
              <a:rPr lang="en-US" altLang="zh-CN" b="1" dirty="0"/>
              <a:t>7 </a:t>
            </a:r>
            <a:r>
              <a:rPr lang="zh-CN" altLang="en-US" b="1" dirty="0"/>
              <a:t>下水作文</a:t>
            </a:r>
            <a:endParaRPr lang="zh-CN" altLang="en-US"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397859"/>
            <a:ext cx="11586051" cy="6296767"/>
          </a:xfrm>
        </p:spPr>
        <p:txBody>
          <a:bodyPr>
            <a:normAutofit lnSpcReduction="10000"/>
          </a:bodyPr>
          <a:lstStyle/>
          <a:p>
            <a:pPr marL="0" indent="0">
              <a:lnSpc>
                <a:spcPct val="100000"/>
              </a:lnSpc>
              <a:spcBef>
                <a:spcPts val="0"/>
              </a:spcBef>
              <a:buNone/>
            </a:pPr>
            <a:r>
              <a:rPr lang="en-US" altLang="zh-CN" dirty="0">
                <a:highlight>
                  <a:srgbClr val="FFFF00"/>
                </a:highlight>
                <a:latin typeface="Times New Roman" panose="02020603050405020304" pitchFamily="18" charset="0"/>
                <a:cs typeface="Times New Roman" panose="02020603050405020304" pitchFamily="18" charset="0"/>
              </a:rPr>
              <a:t>P2</a:t>
            </a:r>
            <a:r>
              <a:rPr lang="zh-CN" altLang="en-US" dirty="0">
                <a:highlight>
                  <a:srgbClr val="FFFF00"/>
                </a:highlight>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We tied the rope around the tree and began to discuss what to do with the cow. (</a:t>
            </a:r>
            <a:r>
              <a:rPr lang="zh-CN" altLang="en-US" b="1" dirty="0">
                <a:solidFill>
                  <a:srgbClr val="000000"/>
                </a:solidFill>
                <a:effectLst/>
                <a:latin typeface="Times New Roman" panose="02020603050405020304" pitchFamily="18" charset="0"/>
                <a:cs typeface="Times New Roman" panose="02020603050405020304" pitchFamily="18" charset="0"/>
              </a:rPr>
              <a:t>衔接句</a:t>
            </a:r>
            <a:r>
              <a:rPr lang="zh-CN" altLang="en-US" dirty="0">
                <a:latin typeface="Times New Roman" panose="02020603050405020304" pitchFamily="18" charset="0"/>
                <a:cs typeface="Times New Roman" panose="02020603050405020304" pitchFamily="18" charset="0"/>
              </a:rPr>
              <a:t>，承接第一段结果</a:t>
            </a:r>
            <a:r>
              <a:rPr lang="en-US" altLang="zh-CN" dirty="0">
                <a:latin typeface="Times New Roman" panose="02020603050405020304" pitchFamily="18" charset="0"/>
                <a:cs typeface="Times New Roman" panose="02020603050405020304" pitchFamily="18" charset="0"/>
              </a:rPr>
              <a:t>) One policeman suggested calling the animal control center, but I shook my head and said we could try to calm her first (</a:t>
            </a:r>
            <a:r>
              <a:rPr lang="zh-CN" altLang="en-US" b="1" dirty="0">
                <a:solidFill>
                  <a:srgbClr val="000000"/>
                </a:solidFill>
                <a:effectLst/>
                <a:latin typeface="Times New Roman" panose="02020603050405020304" pitchFamily="18" charset="0"/>
                <a:cs typeface="Times New Roman" panose="02020603050405020304" pitchFamily="18" charset="0"/>
              </a:rPr>
              <a:t>宾语从句</a:t>
            </a:r>
            <a:r>
              <a:rPr lang="zh-CN" altLang="en-US" dirty="0">
                <a:latin typeface="Times New Roman" panose="02020603050405020304" pitchFamily="18" charset="0"/>
                <a:cs typeface="Times New Roman" panose="02020603050405020304" pitchFamily="18" charset="0"/>
              </a:rPr>
              <a:t>，体现养牛经验的价值</a:t>
            </a:r>
            <a:r>
              <a:rPr lang="en-US" altLang="zh-CN" dirty="0">
                <a:latin typeface="Times New Roman" panose="02020603050405020304" pitchFamily="18" charset="0"/>
                <a:cs typeface="Times New Roman" panose="02020603050405020304" pitchFamily="18" charset="0"/>
              </a:rPr>
              <a:t>). I remembered that cows loved fresh grass, so I walked to the nearby field and picked a handful of green grass (</a:t>
            </a:r>
            <a:r>
              <a:rPr lang="zh-CN" altLang="en-US" b="1" dirty="0">
                <a:solidFill>
                  <a:srgbClr val="000000"/>
                </a:solidFill>
                <a:effectLst/>
                <a:latin typeface="Times New Roman" panose="02020603050405020304" pitchFamily="18" charset="0"/>
                <a:cs typeface="Times New Roman" panose="02020603050405020304" pitchFamily="18" charset="0"/>
              </a:rPr>
              <a:t>复用简单词汇</a:t>
            </a:r>
            <a:r>
              <a:rPr lang="zh-CN" altLang="en-US" dirty="0">
                <a:latin typeface="Times New Roman" panose="02020603050405020304" pitchFamily="18" charset="0"/>
                <a:cs typeface="Times New Roman" panose="02020603050405020304" pitchFamily="18" charset="0"/>
              </a:rPr>
              <a:t>，降低表达难度</a:t>
            </a:r>
            <a:r>
              <a:rPr lang="en-US" altLang="zh-CN" dirty="0">
                <a:latin typeface="Times New Roman" panose="02020603050405020304" pitchFamily="18" charset="0"/>
                <a:cs typeface="Times New Roman" panose="02020603050405020304" pitchFamily="18" charset="0"/>
              </a:rPr>
              <a:t>). At first, the cow just stared at me warily; then she smelled the grass and slowly lowered her head to eat; finally, she even nudged my hand gently with her nose (</a:t>
            </a:r>
            <a:r>
              <a:rPr lang="zh-CN" altLang="en-US" b="1" dirty="0">
                <a:solidFill>
                  <a:srgbClr val="000000"/>
                </a:solidFill>
                <a:effectLst/>
                <a:latin typeface="Times New Roman" panose="02020603050405020304" pitchFamily="18" charset="0"/>
                <a:cs typeface="Times New Roman" panose="02020603050405020304" pitchFamily="18" charset="0"/>
              </a:rPr>
              <a:t>动作排比</a:t>
            </a:r>
            <a:r>
              <a:rPr lang="zh-CN" altLang="en-US" dirty="0">
                <a:latin typeface="Times New Roman" panose="02020603050405020304" pitchFamily="18" charset="0"/>
                <a:cs typeface="Times New Roman" panose="02020603050405020304" pitchFamily="18" charset="0"/>
              </a:rPr>
              <a:t>，模仿原文距离递进句式</a:t>
            </a:r>
            <a:r>
              <a:rPr lang="en-US" altLang="zh-CN" dirty="0">
                <a:latin typeface="Times New Roman" panose="02020603050405020304" pitchFamily="18" charset="0"/>
                <a:cs typeface="Times New Roman" panose="02020603050405020304" pitchFamily="18" charset="0"/>
              </a:rPr>
              <a:t>). Just then, an anxious farmer rushed over, calling the cow’s name loudly. It turned out that the cow had broken free from the farm because of a sudden firework (</a:t>
            </a:r>
            <a:r>
              <a:rPr lang="zh-CN" altLang="en-US" b="1" dirty="0">
                <a:solidFill>
                  <a:srgbClr val="000000"/>
                </a:solidFill>
                <a:effectLst/>
                <a:latin typeface="Times New Roman" panose="02020603050405020304" pitchFamily="18" charset="0"/>
                <a:cs typeface="Times New Roman" panose="02020603050405020304" pitchFamily="18" charset="0"/>
              </a:rPr>
              <a:t>补充背景，让情节完整</a:t>
            </a:r>
            <a:r>
              <a:rPr lang="en-US" altLang="zh-CN" dirty="0">
                <a:latin typeface="Times New Roman" panose="02020603050405020304" pitchFamily="18" charset="0"/>
                <a:cs typeface="Times New Roman" panose="02020603050405020304" pitchFamily="18" charset="0"/>
              </a:rPr>
              <a:t>). When the farmer led the cow away, he thanked us repeatedly. Later, I picked up my daughter from the swimming center. She looked at me with admiration and said, “I knew you could do it!” (</a:t>
            </a:r>
            <a:r>
              <a:rPr lang="zh-CN" altLang="en-US" b="1" dirty="0">
                <a:solidFill>
                  <a:srgbClr val="000000"/>
                </a:solidFill>
                <a:effectLst/>
                <a:latin typeface="Times New Roman" panose="02020603050405020304" pitchFamily="18" charset="0"/>
                <a:cs typeface="Times New Roman" panose="02020603050405020304" pitchFamily="18" charset="0"/>
              </a:rPr>
              <a:t>呼应前文女儿的期待</a:t>
            </a:r>
            <a:r>
              <a:rPr lang="zh-CN" altLang="en-US" dirty="0">
                <a:latin typeface="Times New Roman" panose="02020603050405020304" pitchFamily="18" charset="0"/>
                <a:cs typeface="Times New Roman" panose="02020603050405020304" pitchFamily="18" charset="0"/>
              </a:rPr>
              <a:t>，完成情感伏笔闭环</a:t>
            </a:r>
            <a:r>
              <a:rPr lang="en-US" altLang="zh-CN" dirty="0">
                <a:latin typeface="Times New Roman" panose="02020603050405020304" pitchFamily="18" charset="0"/>
                <a:cs typeface="Times New Roman" panose="02020603050405020304" pitchFamily="18" charset="0"/>
              </a:rPr>
              <a:t>). At that moment, I realized that dealing with animals—just like dealing with everything—requires patience and understanding, not blind courage (</a:t>
            </a:r>
            <a:r>
              <a:rPr lang="zh-CN" altLang="en-US" b="1" dirty="0">
                <a:solidFill>
                  <a:srgbClr val="000000"/>
                </a:solidFill>
                <a:effectLst/>
                <a:latin typeface="Times New Roman" panose="02020603050405020304" pitchFamily="18" charset="0"/>
                <a:cs typeface="Times New Roman" panose="02020603050405020304" pitchFamily="18" charset="0"/>
              </a:rPr>
              <a:t>主题升华</a:t>
            </a:r>
            <a:r>
              <a:rPr lang="zh-CN" altLang="en-US" dirty="0">
                <a:latin typeface="Times New Roman" panose="02020603050405020304" pitchFamily="18" charset="0"/>
                <a:cs typeface="Times New Roman" panose="02020603050405020304" pitchFamily="18" charset="0"/>
              </a:rPr>
              <a:t>，扣住 “人与自我” 成长</a:t>
            </a:r>
            <a:r>
              <a:rPr lang="en-US" altLang="zh-CN"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146468" y="53516"/>
            <a:ext cx="4080578" cy="369332"/>
          </a:xfrm>
          <a:prstGeom prst="rect">
            <a:avLst/>
          </a:prstGeom>
          <a:solidFill>
            <a:schemeClr val="accent5">
              <a:lumMod val="20000"/>
              <a:lumOff val="80000"/>
            </a:schemeClr>
          </a:solidFill>
        </p:spPr>
        <p:txBody>
          <a:bodyPr wrap="square">
            <a:spAutoFit/>
          </a:bodyPr>
          <a:lstStyle/>
          <a:p>
            <a:r>
              <a:rPr lang="en-US" altLang="zh-CN" b="1" dirty="0"/>
              <a:t>7 </a:t>
            </a:r>
            <a:r>
              <a:rPr lang="zh-CN" altLang="en-US" b="1" dirty="0"/>
              <a:t>下水作文</a:t>
            </a:r>
            <a:endParaRPr lang="zh-CN" alt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38565" y="682215"/>
          <a:ext cx="11514870" cy="6072428"/>
        </p:xfrm>
        <a:graphic>
          <a:graphicData uri="http://schemas.openxmlformats.org/drawingml/2006/table">
            <a:tbl>
              <a:tblPr/>
              <a:tblGrid>
                <a:gridCol w="1526285"/>
                <a:gridCol w="4727591"/>
                <a:gridCol w="5260994"/>
              </a:tblGrid>
              <a:tr h="280112">
                <a:tc>
                  <a:txBody>
                    <a:bodyPr/>
                    <a:lstStyle/>
                    <a:p>
                      <a:pPr algn="ctr">
                        <a:lnSpc>
                          <a:spcPts val="1800"/>
                        </a:lnSpc>
                        <a:buNone/>
                      </a:pPr>
                      <a:r>
                        <a:rPr lang="zh-CN" altLang="en-US" sz="1600" b="1">
                          <a:solidFill>
                            <a:srgbClr val="000000"/>
                          </a:solidFill>
                          <a:effectLst/>
                          <a:latin typeface="ui-sans-serif"/>
                        </a:rPr>
                        <a:t>思维阶段</a:t>
                      </a:r>
                      <a:endParaRPr lang="zh-CN" altLang="en-US" sz="1600" b="1">
                        <a:solidFill>
                          <a:srgbClr val="000000"/>
                        </a:solidFill>
                        <a:effectLst/>
                        <a:latin typeface="ui-sans-serif"/>
                      </a:endParaRPr>
                    </a:p>
                  </a:txBody>
                  <a:tcPr marL="22828" marR="22828" marT="11414" marB="114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600" b="1">
                          <a:solidFill>
                            <a:srgbClr val="000000"/>
                          </a:solidFill>
                          <a:effectLst/>
                          <a:latin typeface="ui-sans-serif"/>
                        </a:rPr>
                        <a:t>核心通用原则</a:t>
                      </a:r>
                      <a:endParaRPr lang="zh-CN" altLang="en-US" sz="1600" b="1">
                        <a:solidFill>
                          <a:srgbClr val="000000"/>
                        </a:solidFill>
                        <a:effectLst/>
                        <a:latin typeface="ui-sans-serif"/>
                      </a:endParaRPr>
                    </a:p>
                  </a:txBody>
                  <a:tcPr marL="22828" marR="22828" marT="11414" marB="114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600" b="1" dirty="0">
                          <a:solidFill>
                            <a:srgbClr val="000000"/>
                          </a:solidFill>
                          <a:effectLst/>
                          <a:latin typeface="ui-sans-serif"/>
                        </a:rPr>
                        <a:t>具体做法</a:t>
                      </a:r>
                      <a:endParaRPr lang="zh-CN" altLang="en-US" sz="1600" b="1" dirty="0">
                        <a:solidFill>
                          <a:srgbClr val="000000"/>
                        </a:solidFill>
                        <a:effectLst/>
                        <a:latin typeface="ui-sans-serif"/>
                      </a:endParaRPr>
                    </a:p>
                  </a:txBody>
                  <a:tcPr marL="22828" marR="22828" marT="11414" marB="114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39077">
                <a:tc>
                  <a:txBody>
                    <a:bodyPr/>
                    <a:lstStyle/>
                    <a:p>
                      <a:pPr marL="0" algn="l" defTabSz="914400" rtl="0" eaLnBrk="1" latinLnBrk="0" hangingPunct="1">
                        <a:lnSpc>
                          <a:spcPct val="100000"/>
                        </a:lnSpc>
                        <a:buNone/>
                      </a:pPr>
                      <a:r>
                        <a:rPr lang="en-US" altLang="zh-CN" sz="2400" b="0" kern="1200" dirty="0">
                          <a:solidFill>
                            <a:srgbClr val="000000"/>
                          </a:solidFill>
                          <a:effectLst/>
                          <a:latin typeface="ui-sans-serif"/>
                          <a:ea typeface="+mn-ea"/>
                          <a:cs typeface="+mn-cs"/>
                        </a:rPr>
                        <a:t>1. </a:t>
                      </a:r>
                      <a:r>
                        <a:rPr lang="zh-CN" altLang="en-US" sz="2400" b="0" kern="1200" dirty="0">
                          <a:solidFill>
                            <a:srgbClr val="000000"/>
                          </a:solidFill>
                          <a:effectLst/>
                          <a:latin typeface="ui-sans-serif"/>
                          <a:ea typeface="+mn-ea"/>
                          <a:cs typeface="+mn-cs"/>
                        </a:rPr>
                        <a:t>审题锚点：抓核心要素，不脱离原文</a:t>
                      </a:r>
                      <a:endParaRPr lang="zh-CN" altLang="en-US" sz="2400" b="0" kern="1200" dirty="0">
                        <a:solidFill>
                          <a:srgbClr val="000000"/>
                        </a:solidFill>
                        <a:effectLst/>
                        <a:latin typeface="ui-sans-serif"/>
                        <a:ea typeface="+mn-ea"/>
                        <a:cs typeface="+mn-cs"/>
                      </a:endParaRPr>
                    </a:p>
                  </a:txBody>
                  <a:tcPr marL="22828" marR="22828" marT="11414" marB="114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400" b="0" kern="1200" dirty="0">
                          <a:solidFill>
                            <a:srgbClr val="000000"/>
                          </a:solidFill>
                          <a:effectLst/>
                          <a:latin typeface="ui-sans-serif"/>
                          <a:ea typeface="+mn-ea"/>
                          <a:cs typeface="+mn-cs"/>
                        </a:rPr>
                        <a:t>① 锁定动物 “初始状态”（受惊 </a:t>
                      </a:r>
                      <a:r>
                        <a:rPr lang="en-US" altLang="zh-CN" sz="2400" b="0" kern="1200" dirty="0">
                          <a:solidFill>
                            <a:srgbClr val="000000"/>
                          </a:solidFill>
                          <a:effectLst/>
                          <a:latin typeface="ui-sans-serif"/>
                          <a:ea typeface="+mn-ea"/>
                          <a:cs typeface="+mn-cs"/>
                        </a:rPr>
                        <a:t>/ </a:t>
                      </a:r>
                      <a:r>
                        <a:rPr lang="zh-CN" altLang="en-US" sz="2400" b="0" kern="1200" dirty="0">
                          <a:solidFill>
                            <a:srgbClr val="000000"/>
                          </a:solidFill>
                          <a:effectLst/>
                          <a:latin typeface="ui-sans-serif"/>
                          <a:ea typeface="+mn-ea"/>
                          <a:cs typeface="+mn-cs"/>
                        </a:rPr>
                        <a:t>受伤 </a:t>
                      </a:r>
                      <a:r>
                        <a:rPr lang="en-US" altLang="zh-CN" sz="2400" b="0" kern="1200" dirty="0">
                          <a:solidFill>
                            <a:srgbClr val="000000"/>
                          </a:solidFill>
                          <a:effectLst/>
                          <a:latin typeface="ui-sans-serif"/>
                          <a:ea typeface="+mn-ea"/>
                          <a:cs typeface="+mn-cs"/>
                        </a:rPr>
                        <a:t>/ </a:t>
                      </a:r>
                      <a:r>
                        <a:rPr lang="zh-CN" altLang="en-US" sz="2400" b="0" kern="1200" dirty="0">
                          <a:solidFill>
                            <a:srgbClr val="000000"/>
                          </a:solidFill>
                          <a:effectLst/>
                          <a:latin typeface="ui-sans-serif"/>
                          <a:ea typeface="+mn-ea"/>
                          <a:cs typeface="+mn-cs"/>
                        </a:rPr>
                        <a:t>调皮）；</a:t>
                      </a:r>
                      <a:endParaRPr lang="en-US" altLang="zh-CN" sz="2400" b="0" kern="1200" dirty="0">
                        <a:solidFill>
                          <a:srgbClr val="000000"/>
                        </a:solidFill>
                        <a:effectLst/>
                        <a:latin typeface="ui-sans-serif"/>
                        <a:ea typeface="+mn-ea"/>
                        <a:cs typeface="+mn-cs"/>
                      </a:endParaRPr>
                    </a:p>
                    <a:p>
                      <a:pPr marL="0" algn="l" defTabSz="914400" rtl="0" eaLnBrk="1" latinLnBrk="0" hangingPunct="1">
                        <a:lnSpc>
                          <a:spcPct val="100000"/>
                        </a:lnSpc>
                        <a:buNone/>
                      </a:pPr>
                      <a:r>
                        <a:rPr lang="zh-CN" altLang="en-US" sz="2400" b="0" kern="1200" dirty="0">
                          <a:solidFill>
                            <a:srgbClr val="000000"/>
                          </a:solidFill>
                          <a:effectLst/>
                          <a:latin typeface="ui-sans-serif"/>
                          <a:ea typeface="+mn-ea"/>
                          <a:cs typeface="+mn-cs"/>
                        </a:rPr>
                        <a:t>② 挖掘原文伏笔（人物经验 </a:t>
                      </a:r>
                      <a:r>
                        <a:rPr lang="en-US" altLang="zh-CN" sz="2400" b="0" kern="1200" dirty="0">
                          <a:solidFill>
                            <a:srgbClr val="000000"/>
                          </a:solidFill>
                          <a:effectLst/>
                          <a:latin typeface="ui-sans-serif"/>
                          <a:ea typeface="+mn-ea"/>
                          <a:cs typeface="+mn-cs"/>
                        </a:rPr>
                        <a:t>/ </a:t>
                      </a:r>
                      <a:r>
                        <a:rPr lang="zh-CN" altLang="en-US" sz="2400" b="0" kern="1200" dirty="0">
                          <a:solidFill>
                            <a:srgbClr val="000000"/>
                          </a:solidFill>
                          <a:effectLst/>
                          <a:latin typeface="ui-sans-serif"/>
                          <a:ea typeface="+mn-ea"/>
                          <a:cs typeface="+mn-cs"/>
                        </a:rPr>
                        <a:t>道具 </a:t>
                      </a:r>
                      <a:r>
                        <a:rPr lang="en-US" altLang="zh-CN" sz="2400" b="0" kern="1200" dirty="0">
                          <a:solidFill>
                            <a:srgbClr val="000000"/>
                          </a:solidFill>
                          <a:effectLst/>
                          <a:latin typeface="ui-sans-serif"/>
                          <a:ea typeface="+mn-ea"/>
                          <a:cs typeface="+mn-cs"/>
                        </a:rPr>
                        <a:t>/ </a:t>
                      </a:r>
                      <a:r>
                        <a:rPr lang="zh-CN" altLang="en-US" sz="2400" b="0" kern="1200" dirty="0">
                          <a:solidFill>
                            <a:srgbClr val="000000"/>
                          </a:solidFill>
                          <a:effectLst/>
                          <a:latin typeface="ui-sans-serif"/>
                          <a:ea typeface="+mn-ea"/>
                          <a:cs typeface="+mn-cs"/>
                        </a:rPr>
                        <a:t>情感联结）；</a:t>
                      </a:r>
                      <a:endParaRPr lang="en-US" altLang="zh-CN" sz="2400" b="0" kern="1200" dirty="0">
                        <a:solidFill>
                          <a:srgbClr val="000000"/>
                        </a:solidFill>
                        <a:effectLst/>
                        <a:latin typeface="ui-sans-serif"/>
                        <a:ea typeface="+mn-ea"/>
                        <a:cs typeface="+mn-cs"/>
                      </a:endParaRPr>
                    </a:p>
                    <a:p>
                      <a:pPr marL="0" algn="l" defTabSz="914400" rtl="0" eaLnBrk="1" latinLnBrk="0" hangingPunct="1">
                        <a:lnSpc>
                          <a:spcPct val="100000"/>
                        </a:lnSpc>
                        <a:buNone/>
                      </a:pPr>
                      <a:r>
                        <a:rPr lang="zh-CN" altLang="en-US" sz="2400" b="0" kern="1200" dirty="0">
                          <a:solidFill>
                            <a:srgbClr val="000000"/>
                          </a:solidFill>
                          <a:effectLst/>
                          <a:latin typeface="ui-sans-serif"/>
                          <a:ea typeface="+mn-ea"/>
                          <a:cs typeface="+mn-cs"/>
                        </a:rPr>
                        <a:t>③ 明确核心矛盾（人→动物的冲突 </a:t>
                      </a:r>
                      <a:r>
                        <a:rPr lang="en-US" altLang="zh-CN" sz="2400" b="0" kern="1200" dirty="0">
                          <a:solidFill>
                            <a:srgbClr val="000000"/>
                          </a:solidFill>
                          <a:effectLst/>
                          <a:latin typeface="ui-sans-serif"/>
                          <a:ea typeface="+mn-ea"/>
                          <a:cs typeface="+mn-cs"/>
                        </a:rPr>
                        <a:t>/ </a:t>
                      </a:r>
                      <a:r>
                        <a:rPr lang="zh-CN" altLang="en-US" sz="2400" b="0" kern="1200" dirty="0">
                          <a:solidFill>
                            <a:srgbClr val="000000"/>
                          </a:solidFill>
                          <a:effectLst/>
                          <a:latin typeface="ui-sans-serif"/>
                          <a:ea typeface="+mn-ea"/>
                          <a:cs typeface="+mn-cs"/>
                        </a:rPr>
                        <a:t>动物自身危机）</a:t>
                      </a:r>
                      <a:endParaRPr lang="zh-CN" altLang="en-US" sz="2400" b="0" kern="1200" dirty="0">
                        <a:solidFill>
                          <a:srgbClr val="000000"/>
                        </a:solidFill>
                        <a:effectLst/>
                        <a:latin typeface="ui-sans-serif"/>
                        <a:ea typeface="+mn-ea"/>
                        <a:cs typeface="+mn-cs"/>
                      </a:endParaRPr>
                    </a:p>
                  </a:txBody>
                  <a:tcPr marL="22828" marR="22828" marT="11414" marB="114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endParaRPr lang="zh-CN" altLang="en-US" sz="2400" b="0" kern="1200" dirty="0">
                        <a:solidFill>
                          <a:srgbClr val="000000"/>
                        </a:solidFill>
                        <a:effectLst/>
                        <a:latin typeface="ui-sans-serif"/>
                        <a:ea typeface="+mn-ea"/>
                        <a:cs typeface="+mn-cs"/>
                      </a:endParaRPr>
                    </a:p>
                    <a:p>
                      <a:pPr marL="0" algn="l" defTabSz="914400" rtl="0" eaLnBrk="1" latinLnBrk="0" hangingPunct="1">
                        <a:lnSpc>
                          <a:spcPct val="100000"/>
                        </a:lnSpc>
                        <a:buNone/>
                      </a:pPr>
                      <a:r>
                        <a:rPr lang="en-US" altLang="zh-CN" sz="2400" b="0" kern="1200" dirty="0">
                          <a:solidFill>
                            <a:srgbClr val="000000"/>
                          </a:solidFill>
                          <a:effectLst/>
                          <a:latin typeface="ui-sans-serif"/>
                          <a:ea typeface="+mn-ea"/>
                          <a:cs typeface="+mn-cs"/>
                        </a:rPr>
                        <a:t>1. </a:t>
                      </a:r>
                      <a:r>
                        <a:rPr lang="zh-CN" altLang="en-US" sz="2400" b="0" kern="1200" dirty="0">
                          <a:solidFill>
                            <a:srgbClr val="000000"/>
                          </a:solidFill>
                          <a:effectLst/>
                          <a:latin typeface="ui-sans-serif"/>
                          <a:ea typeface="+mn-ea"/>
                          <a:cs typeface="+mn-cs"/>
                        </a:rPr>
                        <a:t>圈画原文中动物的神态、动作（如 “狂野”“蜷缩”“警惕”）；</a:t>
                      </a:r>
                      <a:endParaRPr lang="zh-CN" altLang="en-US" sz="2400" b="0" kern="1200" dirty="0">
                        <a:solidFill>
                          <a:srgbClr val="000000"/>
                        </a:solidFill>
                        <a:effectLst/>
                        <a:latin typeface="ui-sans-serif"/>
                        <a:ea typeface="+mn-ea"/>
                        <a:cs typeface="+mn-cs"/>
                      </a:endParaRPr>
                    </a:p>
                    <a:p>
                      <a:pPr marL="0" algn="l" defTabSz="914400" rtl="0" eaLnBrk="1" latinLnBrk="0" hangingPunct="1">
                        <a:lnSpc>
                          <a:spcPct val="100000"/>
                        </a:lnSpc>
                        <a:buNone/>
                      </a:pPr>
                      <a:r>
                        <a:rPr lang="en-US" altLang="zh-CN" sz="2400" b="0" kern="1200" dirty="0">
                          <a:solidFill>
                            <a:srgbClr val="000000"/>
                          </a:solidFill>
                          <a:effectLst/>
                          <a:latin typeface="ui-sans-serif"/>
                          <a:ea typeface="+mn-ea"/>
                          <a:cs typeface="+mn-cs"/>
                        </a:rPr>
                        <a:t>2. </a:t>
                      </a:r>
                      <a:r>
                        <a:rPr lang="zh-CN" altLang="en-US" sz="2400" b="0" kern="1200" dirty="0">
                          <a:solidFill>
                            <a:srgbClr val="000000"/>
                          </a:solidFill>
                          <a:effectLst/>
                          <a:latin typeface="ui-sans-serif"/>
                          <a:ea typeface="+mn-ea"/>
                          <a:cs typeface="+mn-cs"/>
                        </a:rPr>
                        <a:t>标注人物与动物相关的背景（如 “养过宠物”“懂动物习性”）；</a:t>
                      </a:r>
                      <a:endParaRPr lang="zh-CN" altLang="en-US" sz="2400" b="0" kern="1200" dirty="0">
                        <a:solidFill>
                          <a:srgbClr val="000000"/>
                        </a:solidFill>
                        <a:effectLst/>
                        <a:latin typeface="ui-sans-serif"/>
                        <a:ea typeface="+mn-ea"/>
                        <a:cs typeface="+mn-cs"/>
                      </a:endParaRPr>
                    </a:p>
                    <a:p>
                      <a:pPr marL="0" algn="l" defTabSz="914400" rtl="0" eaLnBrk="1" latinLnBrk="0" hangingPunct="1">
                        <a:lnSpc>
                          <a:spcPct val="100000"/>
                        </a:lnSpc>
                        <a:buNone/>
                      </a:pPr>
                      <a:r>
                        <a:rPr lang="en-US" altLang="zh-CN" sz="2400" b="0" kern="1200" dirty="0">
                          <a:solidFill>
                            <a:srgbClr val="000000"/>
                          </a:solidFill>
                          <a:effectLst/>
                          <a:latin typeface="ui-sans-serif"/>
                          <a:ea typeface="+mn-ea"/>
                          <a:cs typeface="+mn-cs"/>
                        </a:rPr>
                        <a:t>3. </a:t>
                      </a:r>
                      <a:r>
                        <a:rPr lang="zh-CN" altLang="en-US" sz="2400" b="0" kern="1200" dirty="0">
                          <a:solidFill>
                            <a:srgbClr val="000000"/>
                          </a:solidFill>
                          <a:effectLst/>
                          <a:latin typeface="ui-sans-serif"/>
                          <a:ea typeface="+mn-ea"/>
                          <a:cs typeface="+mn-cs"/>
                        </a:rPr>
                        <a:t>明确冲突核心（如 “动物受惊攻击人”“动物迷路被困”）</a:t>
                      </a:r>
                      <a:endParaRPr lang="zh-CN" altLang="en-US" sz="2400" b="0" kern="1200" dirty="0">
                        <a:solidFill>
                          <a:srgbClr val="000000"/>
                        </a:solidFill>
                        <a:effectLst/>
                        <a:latin typeface="ui-sans-serif"/>
                        <a:ea typeface="+mn-ea"/>
                        <a:cs typeface="+mn-cs"/>
                      </a:endParaRPr>
                    </a:p>
                  </a:txBody>
                  <a:tcPr marL="22828" marR="22828" marT="11414" marB="114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53239">
                <a:tc>
                  <a:txBody>
                    <a:bodyPr/>
                    <a:lstStyle/>
                    <a:p>
                      <a:pPr marL="0" algn="l" defTabSz="914400" rtl="0" eaLnBrk="1" latinLnBrk="0" hangingPunct="1">
                        <a:lnSpc>
                          <a:spcPct val="100000"/>
                        </a:lnSpc>
                        <a:buNone/>
                      </a:pPr>
                      <a:r>
                        <a:rPr lang="en-US" altLang="zh-CN" sz="2400" b="0" kern="1200" dirty="0">
                          <a:solidFill>
                            <a:srgbClr val="000000"/>
                          </a:solidFill>
                          <a:effectLst/>
                          <a:latin typeface="ui-sans-serif"/>
                          <a:ea typeface="+mn-ea"/>
                          <a:cs typeface="+mn-cs"/>
                        </a:rPr>
                        <a:t>2. </a:t>
                      </a:r>
                      <a:r>
                        <a:rPr lang="zh-CN" altLang="en-US" sz="2400" b="0" kern="1200" dirty="0">
                          <a:solidFill>
                            <a:srgbClr val="000000"/>
                          </a:solidFill>
                          <a:effectLst/>
                          <a:latin typeface="ui-sans-serif"/>
                          <a:ea typeface="+mn-ea"/>
                          <a:cs typeface="+mn-cs"/>
                        </a:rPr>
                        <a:t>冲突缓解：阶梯式破冰，不急于求成</a:t>
                      </a:r>
                      <a:endParaRPr lang="zh-CN" altLang="en-US" sz="2400" b="0" kern="1200" dirty="0">
                        <a:solidFill>
                          <a:srgbClr val="000000"/>
                        </a:solidFill>
                        <a:effectLst/>
                        <a:latin typeface="ui-sans-serif"/>
                        <a:ea typeface="+mn-ea"/>
                        <a:cs typeface="+mn-cs"/>
                      </a:endParaRPr>
                    </a:p>
                  </a:txBody>
                  <a:tcPr marL="22828" marR="22828" marT="11414" marB="114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400" b="0" kern="1200" dirty="0">
                          <a:solidFill>
                            <a:srgbClr val="000000"/>
                          </a:solidFill>
                          <a:effectLst/>
                          <a:latin typeface="ui-sans-serif"/>
                          <a:ea typeface="+mn-ea"/>
                          <a:cs typeface="+mn-cs"/>
                        </a:rPr>
                        <a:t>① 遵循 “远→中→近” 距离递进；</a:t>
                      </a:r>
                      <a:endParaRPr lang="en-US" altLang="zh-CN" sz="2400" b="0" kern="1200" dirty="0">
                        <a:solidFill>
                          <a:srgbClr val="000000"/>
                        </a:solidFill>
                        <a:effectLst/>
                        <a:latin typeface="ui-sans-serif"/>
                        <a:ea typeface="+mn-ea"/>
                        <a:cs typeface="+mn-cs"/>
                      </a:endParaRPr>
                    </a:p>
                    <a:p>
                      <a:pPr marL="0" algn="l" defTabSz="914400" rtl="0" eaLnBrk="1" latinLnBrk="0" hangingPunct="1">
                        <a:lnSpc>
                          <a:spcPct val="100000"/>
                        </a:lnSpc>
                        <a:buNone/>
                      </a:pPr>
                      <a:r>
                        <a:rPr lang="zh-CN" altLang="en-US" sz="2400" b="0" kern="1200" dirty="0">
                          <a:solidFill>
                            <a:srgbClr val="000000"/>
                          </a:solidFill>
                          <a:effectLst/>
                          <a:latin typeface="ui-sans-serif"/>
                          <a:ea typeface="+mn-ea"/>
                          <a:cs typeface="+mn-cs"/>
                        </a:rPr>
                        <a:t>② 用 “温和动作 </a:t>
                      </a:r>
                      <a:r>
                        <a:rPr lang="en-US" altLang="zh-CN" sz="2400" b="0" kern="1200" dirty="0">
                          <a:solidFill>
                            <a:srgbClr val="000000"/>
                          </a:solidFill>
                          <a:effectLst/>
                          <a:latin typeface="ui-sans-serif"/>
                          <a:ea typeface="+mn-ea"/>
                          <a:cs typeface="+mn-cs"/>
                        </a:rPr>
                        <a:t>+ </a:t>
                      </a:r>
                      <a:r>
                        <a:rPr lang="zh-CN" altLang="en-US" sz="2400" b="0" kern="1200" dirty="0">
                          <a:solidFill>
                            <a:srgbClr val="000000"/>
                          </a:solidFill>
                          <a:effectLst/>
                          <a:latin typeface="ui-sans-serif"/>
                          <a:ea typeface="+mn-ea"/>
                          <a:cs typeface="+mn-cs"/>
                        </a:rPr>
                        <a:t>双向反馈” 替代蛮力；</a:t>
                      </a:r>
                      <a:endParaRPr lang="en-US" altLang="zh-CN" sz="2400" b="0" kern="1200" dirty="0">
                        <a:solidFill>
                          <a:srgbClr val="000000"/>
                        </a:solidFill>
                        <a:effectLst/>
                        <a:latin typeface="ui-sans-serif"/>
                        <a:ea typeface="+mn-ea"/>
                        <a:cs typeface="+mn-cs"/>
                      </a:endParaRPr>
                    </a:p>
                    <a:p>
                      <a:pPr marL="0" algn="l" defTabSz="914400" rtl="0" eaLnBrk="1" latinLnBrk="0" hangingPunct="1">
                        <a:lnSpc>
                          <a:spcPct val="100000"/>
                        </a:lnSpc>
                        <a:buNone/>
                      </a:pPr>
                      <a:r>
                        <a:rPr lang="zh-CN" altLang="en-US" sz="2400" b="0" kern="1200" dirty="0">
                          <a:solidFill>
                            <a:srgbClr val="000000"/>
                          </a:solidFill>
                          <a:effectLst/>
                          <a:latin typeface="ui-sans-serif"/>
                          <a:ea typeface="+mn-ea"/>
                          <a:cs typeface="+mn-cs"/>
                        </a:rPr>
                        <a:t>③ 每一步都观察动物反应，灵活调整</a:t>
                      </a:r>
                      <a:endParaRPr lang="zh-CN" altLang="en-US" sz="2400" b="0" kern="1200" dirty="0">
                        <a:solidFill>
                          <a:srgbClr val="000000"/>
                        </a:solidFill>
                        <a:effectLst/>
                        <a:latin typeface="ui-sans-serif"/>
                        <a:ea typeface="+mn-ea"/>
                        <a:cs typeface="+mn-cs"/>
                      </a:endParaRPr>
                    </a:p>
                  </a:txBody>
                  <a:tcPr marL="22828" marR="22828" marT="11414" marB="114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endParaRPr lang="zh-CN" altLang="en-US" sz="2400" b="0" kern="1200" dirty="0">
                        <a:solidFill>
                          <a:srgbClr val="000000"/>
                        </a:solidFill>
                        <a:effectLst/>
                        <a:latin typeface="ui-sans-serif"/>
                        <a:ea typeface="+mn-ea"/>
                        <a:cs typeface="+mn-cs"/>
                      </a:endParaRPr>
                    </a:p>
                    <a:p>
                      <a:pPr marL="0" algn="l" defTabSz="914400" rtl="0" eaLnBrk="1" latinLnBrk="0" hangingPunct="1">
                        <a:lnSpc>
                          <a:spcPct val="100000"/>
                        </a:lnSpc>
                        <a:buNone/>
                      </a:pPr>
                      <a:r>
                        <a:rPr lang="en-US" altLang="zh-CN" sz="2400" b="0" kern="1200" dirty="0">
                          <a:solidFill>
                            <a:srgbClr val="000000"/>
                          </a:solidFill>
                          <a:effectLst/>
                          <a:latin typeface="ui-sans-serif"/>
                          <a:ea typeface="+mn-ea"/>
                          <a:cs typeface="+mn-cs"/>
                        </a:rPr>
                        <a:t>1. </a:t>
                      </a:r>
                      <a:r>
                        <a:rPr lang="zh-CN" altLang="en-US" sz="2400" b="0" kern="1200" dirty="0">
                          <a:solidFill>
                            <a:srgbClr val="000000"/>
                          </a:solidFill>
                          <a:effectLst/>
                          <a:latin typeface="ui-sans-serif"/>
                          <a:ea typeface="+mn-ea"/>
                          <a:cs typeface="+mn-cs"/>
                        </a:rPr>
                        <a:t>远距离：保持静止、轻声安抚，不直视动物眼睛（避免被视为威胁）；</a:t>
                      </a:r>
                      <a:endParaRPr lang="zh-CN" altLang="en-US" sz="2400" b="0" kern="1200" dirty="0">
                        <a:solidFill>
                          <a:srgbClr val="000000"/>
                        </a:solidFill>
                        <a:effectLst/>
                        <a:latin typeface="ui-sans-serif"/>
                        <a:ea typeface="+mn-ea"/>
                        <a:cs typeface="+mn-cs"/>
                      </a:endParaRPr>
                    </a:p>
                    <a:p>
                      <a:pPr marL="0" algn="l" defTabSz="914400" rtl="0" eaLnBrk="1" latinLnBrk="0" hangingPunct="1">
                        <a:lnSpc>
                          <a:spcPct val="100000"/>
                        </a:lnSpc>
                        <a:buNone/>
                      </a:pPr>
                      <a:r>
                        <a:rPr lang="en-US" altLang="zh-CN" sz="2400" b="0" kern="1200" dirty="0">
                          <a:solidFill>
                            <a:srgbClr val="000000"/>
                          </a:solidFill>
                          <a:effectLst/>
                          <a:latin typeface="ui-sans-serif"/>
                          <a:ea typeface="+mn-ea"/>
                          <a:cs typeface="+mn-cs"/>
                        </a:rPr>
                        <a:t>2. </a:t>
                      </a:r>
                      <a:r>
                        <a:rPr lang="zh-CN" altLang="en-US" sz="2400" b="0" kern="1200" dirty="0">
                          <a:solidFill>
                            <a:srgbClr val="000000"/>
                          </a:solidFill>
                          <a:effectLst/>
                          <a:latin typeface="ui-sans-serif"/>
                          <a:ea typeface="+mn-ea"/>
                          <a:cs typeface="+mn-cs"/>
                        </a:rPr>
                        <a:t>中距离：用食物 </a:t>
                      </a:r>
                      <a:r>
                        <a:rPr lang="en-US" altLang="zh-CN" sz="2400" b="0" kern="1200" dirty="0">
                          <a:solidFill>
                            <a:srgbClr val="000000"/>
                          </a:solidFill>
                          <a:effectLst/>
                          <a:latin typeface="ui-sans-serif"/>
                          <a:ea typeface="+mn-ea"/>
                          <a:cs typeface="+mn-cs"/>
                        </a:rPr>
                        <a:t>/ </a:t>
                      </a:r>
                      <a:r>
                        <a:rPr lang="zh-CN" altLang="en-US" sz="2400" b="0" kern="1200" dirty="0">
                          <a:solidFill>
                            <a:srgbClr val="000000"/>
                          </a:solidFill>
                          <a:effectLst/>
                          <a:latin typeface="ui-sans-serif"/>
                          <a:ea typeface="+mn-ea"/>
                          <a:cs typeface="+mn-cs"/>
                        </a:rPr>
                        <a:t>熟悉的声音吸引注意力，动作缓慢无突然移动；</a:t>
                      </a:r>
                      <a:endParaRPr lang="zh-CN" altLang="en-US" sz="2400" b="0" kern="1200" dirty="0">
                        <a:solidFill>
                          <a:srgbClr val="000000"/>
                        </a:solidFill>
                        <a:effectLst/>
                        <a:latin typeface="ui-sans-serif"/>
                        <a:ea typeface="+mn-ea"/>
                        <a:cs typeface="+mn-cs"/>
                      </a:endParaRPr>
                    </a:p>
                    <a:p>
                      <a:pPr marL="0" algn="l" defTabSz="914400" rtl="0" eaLnBrk="1" latinLnBrk="0" hangingPunct="1">
                        <a:lnSpc>
                          <a:spcPct val="100000"/>
                        </a:lnSpc>
                        <a:buNone/>
                      </a:pPr>
                      <a:r>
                        <a:rPr lang="en-US" altLang="zh-CN" sz="2400" b="0" kern="1200" dirty="0">
                          <a:solidFill>
                            <a:srgbClr val="000000"/>
                          </a:solidFill>
                          <a:effectLst/>
                          <a:latin typeface="ui-sans-serif"/>
                          <a:ea typeface="+mn-ea"/>
                          <a:cs typeface="+mn-cs"/>
                        </a:rPr>
                        <a:t>3. </a:t>
                      </a:r>
                      <a:r>
                        <a:rPr lang="zh-CN" altLang="en-US" sz="2400" b="0" kern="1200" dirty="0">
                          <a:solidFill>
                            <a:srgbClr val="000000"/>
                          </a:solidFill>
                          <a:effectLst/>
                          <a:latin typeface="ui-sans-serif"/>
                          <a:ea typeface="+mn-ea"/>
                          <a:cs typeface="+mn-cs"/>
                        </a:rPr>
                        <a:t>近距离：轻触动物安全部位（如背部、颈部），不强行约束</a:t>
                      </a:r>
                      <a:endParaRPr lang="zh-CN" altLang="en-US" sz="2400" b="0" kern="1200" dirty="0">
                        <a:solidFill>
                          <a:srgbClr val="000000"/>
                        </a:solidFill>
                        <a:effectLst/>
                        <a:latin typeface="ui-sans-serif"/>
                        <a:ea typeface="+mn-ea"/>
                        <a:cs typeface="+mn-cs"/>
                      </a:endParaRPr>
                    </a:p>
                    <a:p>
                      <a:pPr marL="0" algn="l" defTabSz="914400" rtl="0" eaLnBrk="1" latinLnBrk="0" hangingPunct="1">
                        <a:lnSpc>
                          <a:spcPct val="100000"/>
                        </a:lnSpc>
                        <a:buNone/>
                      </a:pPr>
                      <a:endParaRPr lang="en-US" altLang="zh-CN" sz="2400" b="0" kern="1200" dirty="0">
                        <a:solidFill>
                          <a:srgbClr val="000000"/>
                        </a:solidFill>
                        <a:effectLst/>
                        <a:latin typeface="ui-sans-serif"/>
                        <a:ea typeface="+mn-ea"/>
                        <a:cs typeface="+mn-cs"/>
                      </a:endParaRPr>
                    </a:p>
                  </a:txBody>
                  <a:tcPr marL="22828" marR="22828" marT="11414" marB="114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338565" y="195878"/>
            <a:ext cx="6096912" cy="369332"/>
          </a:xfrm>
          <a:prstGeom prst="rect">
            <a:avLst/>
          </a:prstGeom>
          <a:solidFill>
            <a:schemeClr val="tx2">
              <a:lumMod val="20000"/>
              <a:lumOff val="80000"/>
            </a:schemeClr>
          </a:solidFill>
        </p:spPr>
        <p:txBody>
          <a:bodyPr wrap="square">
            <a:spAutoFit/>
          </a:bodyPr>
          <a:lstStyle/>
          <a:p>
            <a:r>
              <a:rPr lang="en-US" altLang="zh-CN" b="1" dirty="0">
                <a:highlight>
                  <a:srgbClr val="FFFF00"/>
                </a:highlight>
              </a:rPr>
              <a:t>Summary : </a:t>
            </a:r>
            <a:r>
              <a:rPr lang="zh-CN" altLang="en-US" b="1" dirty="0"/>
              <a:t>人与动物主题读后续写通用</a:t>
            </a:r>
            <a:r>
              <a:rPr lang="zh-CN" altLang="en-US" b="1" dirty="0">
                <a:highlight>
                  <a:srgbClr val="00FF00"/>
                </a:highlight>
              </a:rPr>
              <a:t>思维链条</a:t>
            </a:r>
            <a:endParaRPr lang="zh-CN" altLang="en-US" b="1" dirty="0">
              <a:highlight>
                <a:srgbClr val="00FF00"/>
              </a:high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98413" y="557130"/>
          <a:ext cx="11640805" cy="6237895"/>
        </p:xfrm>
        <a:graphic>
          <a:graphicData uri="http://schemas.openxmlformats.org/drawingml/2006/table">
            <a:tbl>
              <a:tblPr/>
              <a:tblGrid>
                <a:gridCol w="859647"/>
                <a:gridCol w="2984119"/>
                <a:gridCol w="7797039"/>
              </a:tblGrid>
              <a:tr h="336167">
                <a:tc>
                  <a:txBody>
                    <a:bodyPr/>
                    <a:lstStyle/>
                    <a:p>
                      <a:pPr algn="ctr">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互动阶段</a:t>
                      </a:r>
                      <a:endParaRPr lang="zh-CN" altLang="en-US" sz="1400" b="1" dirty="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中文语料</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英文语料</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17483">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初步试探（远距离）</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1. </a:t>
                      </a:r>
                      <a:r>
                        <a:rPr lang="zh-CN" altLang="en-US" sz="1400" b="0">
                          <a:solidFill>
                            <a:srgbClr val="000000"/>
                          </a:solidFill>
                          <a:effectLst/>
                          <a:latin typeface="Times New Roman" panose="02020603050405020304" pitchFamily="18" charset="0"/>
                          <a:cs typeface="Times New Roman" panose="02020603050405020304" pitchFamily="18" charset="0"/>
                        </a:rPr>
                        <a:t>压低声音，放缓动作，避免刺激 </a:t>
                      </a:r>
                      <a:endParaRPr lang="zh-CN" altLang="en-US" sz="14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2. </a:t>
                      </a:r>
                      <a:r>
                        <a:rPr lang="zh-CN" altLang="en-US" sz="1400" b="0">
                          <a:solidFill>
                            <a:srgbClr val="000000"/>
                          </a:solidFill>
                          <a:effectLst/>
                          <a:latin typeface="Times New Roman" panose="02020603050405020304" pitchFamily="18" charset="0"/>
                          <a:cs typeface="Times New Roman" panose="02020603050405020304" pitchFamily="18" charset="0"/>
                        </a:rPr>
                        <a:t>挥手示意旁人保持安静 </a:t>
                      </a:r>
                      <a:endParaRPr lang="zh-CN" altLang="en-US" sz="14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3. </a:t>
                      </a:r>
                      <a:r>
                        <a:rPr lang="zh-CN" altLang="en-US" sz="1400" b="0">
                          <a:solidFill>
                            <a:srgbClr val="000000"/>
                          </a:solidFill>
                          <a:effectLst/>
                          <a:latin typeface="Times New Roman" panose="02020603050405020304" pitchFamily="18" charset="0"/>
                          <a:cs typeface="Times New Roman" panose="02020603050405020304" pitchFamily="18" charset="0"/>
                        </a:rPr>
                        <a:t>观察牛的反应，不贸然靠近</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1. Speak in a low voice and slow down movements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2. Wave to signal others to keep quiet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3. Watch the cow’s reaction without approaching rashly</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45639">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建立信任（中距离）</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1. </a:t>
                      </a:r>
                      <a:r>
                        <a:rPr lang="zh-CN" altLang="en-US" sz="1400" b="0">
                          <a:solidFill>
                            <a:srgbClr val="000000"/>
                          </a:solidFill>
                          <a:effectLst/>
                          <a:latin typeface="Times New Roman" panose="02020603050405020304" pitchFamily="18" charset="0"/>
                          <a:cs typeface="Times New Roman" panose="02020603050405020304" pitchFamily="18" charset="0"/>
                        </a:rPr>
                        <a:t>捡起青草，缓慢递到牛的面前 </a:t>
                      </a:r>
                      <a:endParaRPr lang="zh-CN" altLang="en-US" sz="14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2. </a:t>
                      </a:r>
                      <a:r>
                        <a:rPr lang="zh-CN" altLang="en-US" sz="1400" b="0">
                          <a:solidFill>
                            <a:srgbClr val="000000"/>
                          </a:solidFill>
                          <a:effectLst/>
                          <a:latin typeface="Times New Roman" panose="02020603050405020304" pitchFamily="18" charset="0"/>
                          <a:cs typeface="Times New Roman" panose="02020603050405020304" pitchFamily="18" charset="0"/>
                        </a:rPr>
                        <a:t>轻声安抚，语气平稳无起伏 </a:t>
                      </a:r>
                      <a:endParaRPr lang="zh-CN" altLang="en-US" sz="14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3. </a:t>
                      </a:r>
                      <a:r>
                        <a:rPr lang="zh-CN" altLang="en-US" sz="1400" b="0">
                          <a:solidFill>
                            <a:srgbClr val="000000"/>
                          </a:solidFill>
                          <a:effectLst/>
                          <a:latin typeface="Times New Roman" panose="02020603050405020304" pitchFamily="18" charset="0"/>
                          <a:cs typeface="Times New Roman" panose="02020603050405020304" pitchFamily="18" charset="0"/>
                        </a:rPr>
                        <a:t>当牛嗅青草时，保持身体静止</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1. Pick up some grass and hold it out to the cow slowly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2. Comfort her softly with a steady tone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3. Keep still when the cow sniffs the grass</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10954">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引导控制（近距离）</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1. </a:t>
                      </a:r>
                      <a:r>
                        <a:rPr lang="zh-CN" altLang="en-US" sz="1400" b="0">
                          <a:solidFill>
                            <a:srgbClr val="000000"/>
                          </a:solidFill>
                          <a:effectLst/>
                          <a:latin typeface="Times New Roman" panose="02020603050405020304" pitchFamily="18" charset="0"/>
                          <a:cs typeface="Times New Roman" panose="02020603050405020304" pitchFamily="18" charset="0"/>
                        </a:rPr>
                        <a:t>趁机抓住牛脖子上的绳子 </a:t>
                      </a:r>
                      <a:endParaRPr lang="zh-CN" altLang="en-US" sz="14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2. </a:t>
                      </a:r>
                      <a:r>
                        <a:rPr lang="zh-CN" altLang="en-US" sz="1400" b="0">
                          <a:solidFill>
                            <a:srgbClr val="000000"/>
                          </a:solidFill>
                          <a:effectLst/>
                          <a:latin typeface="Times New Roman" panose="02020603050405020304" pitchFamily="18" charset="0"/>
                          <a:cs typeface="Times New Roman" panose="02020603050405020304" pitchFamily="18" charset="0"/>
                        </a:rPr>
                        <a:t>轻轻拉绳，引导它走向草地 </a:t>
                      </a:r>
                      <a:endParaRPr lang="zh-CN" altLang="en-US" sz="14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3. </a:t>
                      </a:r>
                      <a:r>
                        <a:rPr lang="zh-CN" altLang="en-US" sz="1400" b="0">
                          <a:solidFill>
                            <a:srgbClr val="000000"/>
                          </a:solidFill>
                          <a:effectLst/>
                          <a:latin typeface="Times New Roman" panose="02020603050405020304" pitchFamily="18" charset="0"/>
                          <a:cs typeface="Times New Roman" panose="02020603050405020304" pitchFamily="18" charset="0"/>
                        </a:rPr>
                        <a:t>把绳子松松系在树上，留活动空间</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1. Take the chance to grab the rope around her neck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2. Pull the rope gently to guide her to the grass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3. Tie the rope loosely to a tree and leave room for movement</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28583">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喂食共情（信任后）</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400" b="0" dirty="0">
                          <a:solidFill>
                            <a:srgbClr val="000000"/>
                          </a:solidFill>
                          <a:effectLst/>
                          <a:latin typeface="Times New Roman" panose="02020603050405020304" pitchFamily="18" charset="0"/>
                          <a:cs typeface="Times New Roman" panose="02020603050405020304" pitchFamily="18" charset="0"/>
                        </a:rPr>
                        <a:t>1. </a:t>
                      </a:r>
                      <a:r>
                        <a:rPr lang="zh-CN" altLang="en-US" sz="1400" b="0" dirty="0">
                          <a:solidFill>
                            <a:srgbClr val="000000"/>
                          </a:solidFill>
                          <a:effectLst/>
                          <a:latin typeface="Times New Roman" panose="02020603050405020304" pitchFamily="18" charset="0"/>
                          <a:cs typeface="Times New Roman" panose="02020603050405020304" pitchFamily="18" charset="0"/>
                        </a:rPr>
                        <a:t>摘一把鲜草，喂到牛的嘴边 </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400" b="0" dirty="0">
                          <a:solidFill>
                            <a:srgbClr val="000000"/>
                          </a:solidFill>
                          <a:effectLst/>
                          <a:latin typeface="Times New Roman" panose="02020603050405020304" pitchFamily="18" charset="0"/>
                          <a:cs typeface="Times New Roman" panose="02020603050405020304" pitchFamily="18" charset="0"/>
                        </a:rPr>
                        <a:t>2. </a:t>
                      </a:r>
                      <a:r>
                        <a:rPr lang="zh-CN" altLang="en-US" sz="1400" b="0" dirty="0">
                          <a:solidFill>
                            <a:srgbClr val="000000"/>
                          </a:solidFill>
                          <a:effectLst/>
                          <a:latin typeface="Times New Roman" panose="02020603050405020304" pitchFamily="18" charset="0"/>
                          <a:cs typeface="Times New Roman" panose="02020603050405020304" pitchFamily="18" charset="0"/>
                        </a:rPr>
                        <a:t>轻轻拍牛的背部，动作轻柔 </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400" b="0" dirty="0">
                          <a:solidFill>
                            <a:srgbClr val="000000"/>
                          </a:solidFill>
                          <a:effectLst/>
                          <a:latin typeface="Times New Roman" panose="02020603050405020304" pitchFamily="18" charset="0"/>
                          <a:cs typeface="Times New Roman" panose="02020603050405020304" pitchFamily="18" charset="0"/>
                        </a:rPr>
                        <a:t>3. </a:t>
                      </a:r>
                      <a:r>
                        <a:rPr lang="zh-CN" altLang="en-US" sz="1400" b="0" dirty="0">
                          <a:solidFill>
                            <a:srgbClr val="000000"/>
                          </a:solidFill>
                          <a:effectLst/>
                          <a:latin typeface="Times New Roman" panose="02020603050405020304" pitchFamily="18" charset="0"/>
                          <a:cs typeface="Times New Roman" panose="02020603050405020304" pitchFamily="18" charset="0"/>
                        </a:rPr>
                        <a:t>当牛蹭手时，不躲闪退缩</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1. Pick a handful of fresh grass and feed her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2. Pat the cow’s back softly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3. Don’t flinch when the cow nudges your hand</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40364">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移交主人</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1. </a:t>
                      </a:r>
                      <a:r>
                        <a:rPr lang="zh-CN" altLang="en-US" sz="1400" b="0">
                          <a:solidFill>
                            <a:srgbClr val="000000"/>
                          </a:solidFill>
                          <a:effectLst/>
                          <a:latin typeface="Times New Roman" panose="02020603050405020304" pitchFamily="18" charset="0"/>
                          <a:cs typeface="Times New Roman" panose="02020603050405020304" pitchFamily="18" charset="0"/>
                        </a:rPr>
                        <a:t>配合主人的呼唤，轻推牛的身体 </a:t>
                      </a:r>
                      <a:endParaRPr lang="zh-CN" altLang="en-US" sz="14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2. </a:t>
                      </a:r>
                      <a:r>
                        <a:rPr lang="zh-CN" altLang="en-US" sz="1400" b="0">
                          <a:solidFill>
                            <a:srgbClr val="000000"/>
                          </a:solidFill>
                          <a:effectLst/>
                          <a:latin typeface="Times New Roman" panose="02020603050405020304" pitchFamily="18" charset="0"/>
                          <a:cs typeface="Times New Roman" panose="02020603050405020304" pitchFamily="18" charset="0"/>
                        </a:rPr>
                        <a:t>解开绳子，递到主人手中 </a:t>
                      </a:r>
                      <a:endParaRPr lang="zh-CN" altLang="en-US" sz="14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400" b="0">
                          <a:solidFill>
                            <a:srgbClr val="000000"/>
                          </a:solidFill>
                          <a:effectLst/>
                          <a:latin typeface="Times New Roman" panose="02020603050405020304" pitchFamily="18" charset="0"/>
                          <a:cs typeface="Times New Roman" panose="02020603050405020304" pitchFamily="18" charset="0"/>
                        </a:rPr>
                        <a:t>3. </a:t>
                      </a:r>
                      <a:r>
                        <a:rPr lang="zh-CN" altLang="en-US" sz="1400" b="0">
                          <a:solidFill>
                            <a:srgbClr val="000000"/>
                          </a:solidFill>
                          <a:effectLst/>
                          <a:latin typeface="Times New Roman" panose="02020603050405020304" pitchFamily="18" charset="0"/>
                          <a:cs typeface="Times New Roman" panose="02020603050405020304" pitchFamily="18" charset="0"/>
                        </a:rPr>
                        <a:t>目送牛跟着主人离开</a:t>
                      </a:r>
                      <a:endParaRPr lang="zh-CN" altLang="en-US" sz="1400" b="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00000"/>
                        </a:lnSpc>
                        <a:buNone/>
                      </a:pPr>
                      <a:r>
                        <a:rPr lang="en-US" sz="2400" b="0" dirty="0">
                          <a:solidFill>
                            <a:srgbClr val="000000"/>
                          </a:solidFill>
                          <a:effectLst/>
                          <a:latin typeface="Times New Roman" panose="02020603050405020304" pitchFamily="18" charset="0"/>
                          <a:cs typeface="Times New Roman" panose="02020603050405020304" pitchFamily="18" charset="0"/>
                        </a:rPr>
                        <a:t>1. Cooperate with the owner’s call and push her gently </a:t>
                      </a:r>
                      <a:endParaRPr lang="en-US" sz="2400" b="0" dirty="0">
                        <a:solidFill>
                          <a:srgbClr val="000000"/>
                        </a:solidFill>
                        <a:effectLst/>
                        <a:latin typeface="Times New Roman" panose="02020603050405020304" pitchFamily="18" charset="0"/>
                        <a:cs typeface="Times New Roman" panose="02020603050405020304" pitchFamily="18" charset="0"/>
                      </a:endParaRPr>
                    </a:p>
                    <a:p>
                      <a:pPr algn="l">
                        <a:lnSpc>
                          <a:spcPct val="100000"/>
                        </a:lnSpc>
                        <a:buNone/>
                      </a:pPr>
                      <a:r>
                        <a:rPr lang="en-US" sz="2400" b="0" dirty="0">
                          <a:solidFill>
                            <a:srgbClr val="000000"/>
                          </a:solidFill>
                          <a:effectLst/>
                          <a:latin typeface="Times New Roman" panose="02020603050405020304" pitchFamily="18" charset="0"/>
                          <a:cs typeface="Times New Roman" panose="02020603050405020304" pitchFamily="18" charset="0"/>
                        </a:rPr>
                        <a:t>2. Untie the rope and hand it to the owner </a:t>
                      </a:r>
                      <a:endParaRPr lang="en-US" sz="2400" b="0" dirty="0">
                        <a:solidFill>
                          <a:srgbClr val="000000"/>
                        </a:solidFill>
                        <a:effectLst/>
                        <a:latin typeface="Times New Roman" panose="02020603050405020304" pitchFamily="18" charset="0"/>
                        <a:cs typeface="Times New Roman" panose="02020603050405020304" pitchFamily="18" charset="0"/>
                      </a:endParaRPr>
                    </a:p>
                    <a:p>
                      <a:pPr algn="l">
                        <a:lnSpc>
                          <a:spcPct val="100000"/>
                        </a:lnSpc>
                        <a:buNone/>
                      </a:pPr>
                      <a:r>
                        <a:rPr lang="en-US" sz="2400" b="0" dirty="0">
                          <a:solidFill>
                            <a:srgbClr val="000000"/>
                          </a:solidFill>
                          <a:effectLst/>
                          <a:latin typeface="Times New Roman" panose="02020603050405020304" pitchFamily="18" charset="0"/>
                          <a:cs typeface="Times New Roman" panose="02020603050405020304" pitchFamily="18" charset="0"/>
                        </a:rPr>
                        <a:t>3. Watch the cow follow her owner away</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marL="45222" marR="45222" marT="22611" marB="226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268299" y="187798"/>
            <a:ext cx="6127026" cy="369332"/>
          </a:xfrm>
          <a:prstGeom prst="rect">
            <a:avLst/>
          </a:prstGeom>
          <a:solidFill>
            <a:schemeClr val="accent1">
              <a:lumMod val="20000"/>
              <a:lumOff val="80000"/>
            </a:schemeClr>
          </a:solidFill>
        </p:spPr>
        <p:txBody>
          <a:bodyPr wrap="square">
            <a:spAutoFit/>
          </a:bodyPr>
          <a:lstStyle/>
          <a:p>
            <a:r>
              <a:rPr lang="zh-CN" altLang="en-US" b="1" dirty="0">
                <a:highlight>
                  <a:srgbClr val="00FFFF"/>
                </a:highlight>
              </a:rPr>
              <a:t>积累</a:t>
            </a:r>
            <a:r>
              <a:rPr lang="en-US" altLang="zh-CN" b="1" dirty="0">
                <a:highlight>
                  <a:srgbClr val="00FFFF"/>
                </a:highlight>
              </a:rPr>
              <a:t>1</a:t>
            </a:r>
            <a:r>
              <a:rPr lang="zh-CN" altLang="en-US" b="1" dirty="0">
                <a:highlight>
                  <a:srgbClr val="00FFFF"/>
                </a:highlight>
              </a:rPr>
              <a:t>：人与自然</a:t>
            </a:r>
            <a:r>
              <a:rPr lang="zh-CN" altLang="en-US" b="1" dirty="0"/>
              <a:t>：人与牛</a:t>
            </a:r>
            <a:r>
              <a:rPr lang="zh-CN" altLang="en-US" b="1" dirty="0">
                <a:highlight>
                  <a:srgbClr val="FFFF00"/>
                </a:highlight>
              </a:rPr>
              <a:t>互动思维</a:t>
            </a:r>
            <a:r>
              <a:rPr lang="en-US" altLang="zh-CN" b="1" dirty="0">
                <a:highlight>
                  <a:srgbClr val="FFFF00"/>
                </a:highlight>
              </a:rPr>
              <a:t>+</a:t>
            </a:r>
            <a:r>
              <a:rPr lang="zh-CN" altLang="en-US" b="1" dirty="0">
                <a:highlight>
                  <a:srgbClr val="FFFF00"/>
                </a:highlight>
              </a:rPr>
              <a:t>语料</a:t>
            </a:r>
            <a:endParaRPr lang="zh-CN" altLang="en-US" b="1" dirty="0">
              <a:highlight>
                <a:srgbClr val="FFFF00"/>
              </a:high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86165" y="728235"/>
          <a:ext cx="11668182" cy="5130495"/>
        </p:xfrm>
        <a:graphic>
          <a:graphicData uri="http://schemas.openxmlformats.org/drawingml/2006/table">
            <a:tbl>
              <a:tblPr/>
              <a:tblGrid>
                <a:gridCol w="4866687"/>
                <a:gridCol w="6801495"/>
              </a:tblGrid>
              <a:tr h="487570">
                <a:tc>
                  <a:txBody>
                    <a:bodyPr/>
                    <a:lstStyle/>
                    <a:p>
                      <a:pPr algn="ctr">
                        <a:lnSpc>
                          <a:spcPts val="1800"/>
                        </a:lnSpc>
                        <a:buNone/>
                      </a:pPr>
                      <a:r>
                        <a:rPr lang="zh-CN" altLang="en-US" b="1" dirty="0">
                          <a:solidFill>
                            <a:srgbClr val="000000"/>
                          </a:solidFill>
                          <a:effectLst/>
                          <a:latin typeface="ui-sans-serif"/>
                        </a:rPr>
                        <a:t>中文</a:t>
                      </a:r>
                      <a:endParaRPr lang="zh-CN" altLang="en-US" b="1"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dirty="0">
                          <a:solidFill>
                            <a:srgbClr val="000000"/>
                          </a:solidFill>
                          <a:effectLst/>
                          <a:latin typeface="ui-sans-serif"/>
                        </a:rPr>
                        <a:t>英文</a:t>
                      </a:r>
                      <a:endParaRPr lang="zh-CN" altLang="en-US" b="1"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07877">
                <a:tc>
                  <a:txBody>
                    <a:bodyPr/>
                    <a:lstStyle/>
                    <a:p>
                      <a:pPr marL="0" algn="l" defTabSz="914400" rtl="0" eaLnBrk="1" latinLnBrk="0" hangingPunct="1">
                        <a:lnSpc>
                          <a:spcPct val="100000"/>
                        </a:lnSpc>
                        <a:buNone/>
                      </a:pPr>
                      <a:r>
                        <a:rPr lang="en-US" altLang="zh-CN" sz="2400" b="0" kern="1200" dirty="0">
                          <a:solidFill>
                            <a:srgbClr val="000000"/>
                          </a:solidFill>
                          <a:effectLst/>
                          <a:latin typeface="Times New Roman" panose="02020603050405020304" pitchFamily="18" charset="0"/>
                          <a:ea typeface="+mn-ea"/>
                          <a:cs typeface="Times New Roman" panose="02020603050405020304" pitchFamily="18" charset="0"/>
                        </a:rPr>
                        <a:t>1. </a:t>
                      </a: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猛地抬起头，盯着靠近的人 </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400" b="0" kern="1200" dirty="0">
                          <a:solidFill>
                            <a:srgbClr val="000000"/>
                          </a:solidFill>
                          <a:effectLst/>
                          <a:latin typeface="Times New Roman" panose="02020603050405020304" pitchFamily="18" charset="0"/>
                          <a:ea typeface="+mn-ea"/>
                          <a:cs typeface="Times New Roman" panose="02020603050405020304" pitchFamily="18" charset="0"/>
                        </a:rPr>
                        <a:t>2. </a:t>
                      </a: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焦躁地踱来踱去，蹄子刨着地面 </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400" b="0" kern="1200" dirty="0">
                          <a:solidFill>
                            <a:srgbClr val="000000"/>
                          </a:solidFill>
                          <a:effectLst/>
                          <a:latin typeface="Times New Roman" panose="02020603050405020304" pitchFamily="18" charset="0"/>
                          <a:ea typeface="+mn-ea"/>
                          <a:cs typeface="Times New Roman" panose="02020603050405020304" pitchFamily="18" charset="0"/>
                        </a:rPr>
                        <a:t>3. </a:t>
                      </a: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发出低沉的嘶吼声，准备冲撞</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1. Lift her head sharply and stare at the approaching person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2. Pace anxiously, hooves scraping the ground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3. Let out a low roar, ready to charge</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35048">
                <a:tc>
                  <a:txBody>
                    <a:bodyPr/>
                    <a:lstStyle/>
                    <a:p>
                      <a:pPr marL="0" algn="l" defTabSz="914400" rtl="0" eaLnBrk="1" latinLnBrk="0" hangingPunct="1">
                        <a:lnSpc>
                          <a:spcPct val="100000"/>
                        </a:lnSpc>
                        <a:buNone/>
                      </a:pPr>
                      <a:r>
                        <a:rPr lang="en-US" altLang="zh-CN" sz="2400" b="0" kern="1200" dirty="0">
                          <a:solidFill>
                            <a:srgbClr val="000000"/>
                          </a:solidFill>
                          <a:effectLst/>
                          <a:latin typeface="Times New Roman" panose="02020603050405020304" pitchFamily="18" charset="0"/>
                          <a:ea typeface="+mn-ea"/>
                          <a:cs typeface="Times New Roman" panose="02020603050405020304" pitchFamily="18" charset="0"/>
                        </a:rPr>
                        <a:t>1. </a:t>
                      </a: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小心翼翼地嗅着青草 </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400" b="0" kern="1200" dirty="0">
                          <a:solidFill>
                            <a:srgbClr val="000000"/>
                          </a:solidFill>
                          <a:effectLst/>
                          <a:latin typeface="Times New Roman" panose="02020603050405020304" pitchFamily="18" charset="0"/>
                          <a:ea typeface="+mn-ea"/>
                          <a:cs typeface="Times New Roman" panose="02020603050405020304" pitchFamily="18" charset="0"/>
                        </a:rPr>
                        <a:t>2. </a:t>
                      </a: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低下头大口吃草，不再警惕 </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400" b="0" kern="1200" dirty="0">
                          <a:solidFill>
                            <a:srgbClr val="000000"/>
                          </a:solidFill>
                          <a:effectLst/>
                          <a:latin typeface="Times New Roman" panose="02020603050405020304" pitchFamily="18" charset="0"/>
                          <a:ea typeface="+mn-ea"/>
                          <a:cs typeface="Times New Roman" panose="02020603050405020304" pitchFamily="18" charset="0"/>
                        </a:rPr>
                        <a:t>3. </a:t>
                      </a: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用鼻子轻轻蹭人的手背</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1. Sniff the grass cautiously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2. Lower her head to eat greedily, no longer wary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3. Nudge the person’s hand gently with her nose</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文本框 1"/>
          <p:cNvSpPr txBox="1"/>
          <p:nvPr/>
        </p:nvSpPr>
        <p:spPr>
          <a:xfrm>
            <a:off x="268299" y="187798"/>
            <a:ext cx="6127026" cy="369332"/>
          </a:xfrm>
          <a:prstGeom prst="rect">
            <a:avLst/>
          </a:prstGeom>
          <a:solidFill>
            <a:schemeClr val="accent1">
              <a:lumMod val="20000"/>
              <a:lumOff val="80000"/>
            </a:schemeClr>
          </a:solidFill>
        </p:spPr>
        <p:txBody>
          <a:bodyPr wrap="square">
            <a:spAutoFit/>
          </a:bodyPr>
          <a:lstStyle/>
          <a:p>
            <a:r>
              <a:rPr lang="zh-CN" altLang="en-US" b="1" dirty="0">
                <a:highlight>
                  <a:srgbClr val="00FFFF"/>
                </a:highlight>
              </a:rPr>
              <a:t>积累</a:t>
            </a:r>
            <a:r>
              <a:rPr lang="en-US" altLang="zh-CN" b="1" dirty="0">
                <a:highlight>
                  <a:srgbClr val="00FFFF"/>
                </a:highlight>
              </a:rPr>
              <a:t>2</a:t>
            </a:r>
            <a:r>
              <a:rPr lang="zh-CN" altLang="en-US" b="1" dirty="0">
                <a:highlight>
                  <a:srgbClr val="00FFFF"/>
                </a:highlight>
              </a:rPr>
              <a:t>：人与自然</a:t>
            </a:r>
            <a:r>
              <a:rPr lang="zh-CN" altLang="en-US" b="1" dirty="0"/>
              <a:t>：</a:t>
            </a:r>
            <a:r>
              <a:rPr lang="zh-CN" altLang="en-US" b="1" dirty="0">
                <a:highlight>
                  <a:srgbClr val="FFFF00"/>
                </a:highlight>
              </a:rPr>
              <a:t>动作反应描写</a:t>
            </a:r>
            <a:endParaRPr lang="zh-CN" altLang="en-US" b="1" dirty="0">
              <a:highlight>
                <a:srgbClr val="FFFF00"/>
              </a:high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53313" y="1221025"/>
          <a:ext cx="11799592" cy="4174336"/>
        </p:xfrm>
        <a:graphic>
          <a:graphicData uri="http://schemas.openxmlformats.org/drawingml/2006/table">
            <a:tbl>
              <a:tblPr/>
              <a:tblGrid>
                <a:gridCol w="3231458"/>
                <a:gridCol w="6674854"/>
                <a:gridCol w="1893280"/>
              </a:tblGrid>
              <a:tr h="407735">
                <a:tc>
                  <a:txBody>
                    <a:bodyPr/>
                    <a:lstStyle/>
                    <a:p>
                      <a:pPr algn="ctr">
                        <a:lnSpc>
                          <a:spcPts val="1800"/>
                        </a:lnSpc>
                        <a:buNone/>
                      </a:pPr>
                      <a:r>
                        <a:rPr lang="zh-CN" altLang="en-US" b="1" dirty="0">
                          <a:solidFill>
                            <a:srgbClr val="000000"/>
                          </a:solidFill>
                          <a:effectLst/>
                          <a:latin typeface="ui-sans-serif"/>
                        </a:rPr>
                        <a:t>中文语料</a:t>
                      </a:r>
                      <a:endParaRPr lang="zh-CN" altLang="en-US" b="1"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a:solidFill>
                            <a:srgbClr val="000000"/>
                          </a:solidFill>
                          <a:effectLst/>
                          <a:latin typeface="ui-sans-serif"/>
                        </a:rPr>
                        <a:t>英文语料</a:t>
                      </a:r>
                      <a:endParaRPr lang="zh-CN" altLang="en-US" b="1">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a:solidFill>
                            <a:srgbClr val="000000"/>
                          </a:solidFill>
                          <a:effectLst/>
                          <a:latin typeface="ui-sans-serif"/>
                        </a:rPr>
                        <a:t>描写作用</a:t>
                      </a:r>
                      <a:endParaRPr lang="zh-CN" altLang="en-US" b="1">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47016">
                <a:tc>
                  <a:txBody>
                    <a:bodyPr/>
                    <a:lstStyle/>
                    <a:p>
                      <a:pPr algn="l">
                        <a:lnSpc>
                          <a:spcPts val="1800"/>
                        </a:lnSpc>
                        <a:buNone/>
                      </a:pPr>
                      <a:r>
                        <a:rPr lang="en-US" altLang="zh-CN" b="0" dirty="0">
                          <a:solidFill>
                            <a:srgbClr val="000000"/>
                          </a:solidFill>
                          <a:effectLst/>
                          <a:latin typeface="ui-sans-serif"/>
                        </a:rPr>
                        <a:t>1. </a:t>
                      </a:r>
                      <a:r>
                        <a:rPr lang="zh-CN" altLang="en-US" b="0" dirty="0">
                          <a:solidFill>
                            <a:srgbClr val="000000"/>
                          </a:solidFill>
                          <a:effectLst/>
                          <a:latin typeface="ui-sans-serif"/>
                        </a:rPr>
                        <a:t>瘦骨嶙峋，眼神狂野 </a:t>
                      </a:r>
                      <a:endParaRPr lang="zh-CN" altLang="en-US" b="0" dirty="0">
                        <a:solidFill>
                          <a:srgbClr val="000000"/>
                        </a:solidFill>
                        <a:effectLst/>
                        <a:latin typeface="ui-sans-serif"/>
                      </a:endParaRPr>
                    </a:p>
                    <a:p>
                      <a:pPr algn="l">
                        <a:lnSpc>
                          <a:spcPts val="1800"/>
                        </a:lnSpc>
                        <a:buNone/>
                      </a:pPr>
                      <a:r>
                        <a:rPr lang="en-US" altLang="zh-CN" b="0" dirty="0">
                          <a:solidFill>
                            <a:srgbClr val="000000"/>
                          </a:solidFill>
                          <a:effectLst/>
                          <a:latin typeface="ui-sans-serif"/>
                        </a:rPr>
                        <a:t>2. </a:t>
                      </a:r>
                      <a:r>
                        <a:rPr lang="zh-CN" altLang="en-US" b="0" dirty="0">
                          <a:solidFill>
                            <a:srgbClr val="000000"/>
                          </a:solidFill>
                          <a:effectLst/>
                          <a:latin typeface="ui-sans-serif"/>
                        </a:rPr>
                        <a:t>耳朵紧紧贴在头上，充满戒备 </a:t>
                      </a:r>
                      <a:endParaRPr lang="zh-CN" altLang="en-US" b="0" dirty="0">
                        <a:solidFill>
                          <a:srgbClr val="000000"/>
                        </a:solidFill>
                        <a:effectLst/>
                        <a:latin typeface="ui-sans-serif"/>
                      </a:endParaRPr>
                    </a:p>
                    <a:p>
                      <a:pPr algn="l">
                        <a:lnSpc>
                          <a:spcPts val="1800"/>
                        </a:lnSpc>
                        <a:buNone/>
                      </a:pPr>
                      <a:r>
                        <a:rPr lang="en-US" altLang="zh-CN" b="0" dirty="0">
                          <a:solidFill>
                            <a:srgbClr val="000000"/>
                          </a:solidFill>
                          <a:effectLst/>
                          <a:latin typeface="ui-sans-serif"/>
                        </a:rPr>
                        <a:t>3. </a:t>
                      </a:r>
                      <a:r>
                        <a:rPr lang="zh-CN" altLang="en-US" b="0" dirty="0">
                          <a:solidFill>
                            <a:srgbClr val="000000"/>
                          </a:solidFill>
                          <a:effectLst/>
                          <a:latin typeface="ui-sans-serif"/>
                        </a:rPr>
                        <a:t>鼻孔张大，喘着粗气 </a:t>
                      </a:r>
                      <a:endParaRPr lang="zh-CN" altLang="en-US" b="0" dirty="0">
                        <a:solidFill>
                          <a:srgbClr val="000000"/>
                        </a:solidFill>
                        <a:effectLst/>
                        <a:latin typeface="ui-sans-serif"/>
                      </a:endParaRPr>
                    </a:p>
                    <a:p>
                      <a:pPr algn="l">
                        <a:lnSpc>
                          <a:spcPts val="1800"/>
                        </a:lnSpc>
                        <a:buNone/>
                      </a:pPr>
                      <a:r>
                        <a:rPr lang="en-US" altLang="zh-CN" b="0" dirty="0">
                          <a:solidFill>
                            <a:srgbClr val="000000"/>
                          </a:solidFill>
                          <a:effectLst/>
                          <a:latin typeface="ui-sans-serif"/>
                        </a:rPr>
                        <a:t>4. </a:t>
                      </a:r>
                      <a:r>
                        <a:rPr lang="zh-CN" altLang="en-US" b="0" dirty="0">
                          <a:solidFill>
                            <a:srgbClr val="000000"/>
                          </a:solidFill>
                          <a:effectLst/>
                          <a:latin typeface="ui-sans-serif"/>
                        </a:rPr>
                        <a:t>牛角微微扬起，摆出攻击姿态</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1. Bony and wild-eyed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2. Ears flattened tightly against her head, full of wariness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3. Nostrils flaring and breathing heavily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4. Horns raised slightly in an attacking posture</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刻画牛受惊后的暴躁状态</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46361">
                <a:tc>
                  <a:txBody>
                    <a:bodyPr/>
                    <a:lstStyle/>
                    <a:p>
                      <a:pPr algn="l">
                        <a:lnSpc>
                          <a:spcPts val="1800"/>
                        </a:lnSpc>
                        <a:buNone/>
                      </a:pPr>
                      <a:r>
                        <a:rPr lang="en-US" altLang="zh-CN" b="0">
                          <a:solidFill>
                            <a:srgbClr val="000000"/>
                          </a:solidFill>
                          <a:effectLst/>
                          <a:latin typeface="ui-sans-serif"/>
                        </a:rPr>
                        <a:t>1. </a:t>
                      </a:r>
                      <a:r>
                        <a:rPr lang="zh-CN" altLang="en-US" b="0">
                          <a:solidFill>
                            <a:srgbClr val="000000"/>
                          </a:solidFill>
                          <a:effectLst/>
                          <a:latin typeface="ui-sans-serif"/>
                        </a:rPr>
                        <a:t>眼神渐渐柔和，不再充满敌意 </a:t>
                      </a:r>
                      <a:endParaRPr lang="zh-CN" altLang="en-US" b="0">
                        <a:solidFill>
                          <a:srgbClr val="000000"/>
                        </a:solidFill>
                        <a:effectLst/>
                        <a:latin typeface="ui-sans-serif"/>
                      </a:endParaRPr>
                    </a:p>
                    <a:p>
                      <a:pPr algn="l">
                        <a:lnSpc>
                          <a:spcPts val="1800"/>
                        </a:lnSpc>
                        <a:buNone/>
                      </a:pPr>
                      <a:r>
                        <a:rPr lang="en-US" altLang="zh-CN" b="0">
                          <a:solidFill>
                            <a:srgbClr val="000000"/>
                          </a:solidFill>
                          <a:effectLst/>
                          <a:latin typeface="ui-sans-serif"/>
                        </a:rPr>
                        <a:t>2. </a:t>
                      </a:r>
                      <a:r>
                        <a:rPr lang="zh-CN" altLang="en-US" b="0">
                          <a:solidFill>
                            <a:srgbClr val="000000"/>
                          </a:solidFill>
                          <a:effectLst/>
                          <a:latin typeface="ui-sans-serif"/>
                        </a:rPr>
                        <a:t>耳朵慢慢竖起，好奇地晃动 </a:t>
                      </a:r>
                      <a:endParaRPr lang="zh-CN" altLang="en-US" b="0">
                        <a:solidFill>
                          <a:srgbClr val="000000"/>
                        </a:solidFill>
                        <a:effectLst/>
                        <a:latin typeface="ui-sans-serif"/>
                      </a:endParaRPr>
                    </a:p>
                    <a:p>
                      <a:pPr algn="l">
                        <a:lnSpc>
                          <a:spcPts val="1800"/>
                        </a:lnSpc>
                        <a:buNone/>
                      </a:pPr>
                      <a:r>
                        <a:rPr lang="en-US" altLang="zh-CN" b="0">
                          <a:solidFill>
                            <a:srgbClr val="000000"/>
                          </a:solidFill>
                          <a:effectLst/>
                          <a:latin typeface="ui-sans-serif"/>
                        </a:rPr>
                        <a:t>3. </a:t>
                      </a:r>
                      <a:r>
                        <a:rPr lang="zh-CN" altLang="en-US" b="0">
                          <a:solidFill>
                            <a:srgbClr val="000000"/>
                          </a:solidFill>
                          <a:effectLst/>
                          <a:latin typeface="ui-sans-serif"/>
                        </a:rPr>
                        <a:t>尾巴轻轻摇摆，放松警惕</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1. Her eyes softened gradually, no longer hostile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2. Ears perked up and wiggled curiously </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3. Tail swayed gently, relaxing her guard</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体现牛逐渐平静的过程</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文本框 4"/>
          <p:cNvSpPr txBox="1"/>
          <p:nvPr/>
        </p:nvSpPr>
        <p:spPr>
          <a:xfrm>
            <a:off x="268299" y="187798"/>
            <a:ext cx="6127026" cy="646331"/>
          </a:xfrm>
          <a:prstGeom prst="rect">
            <a:avLst/>
          </a:prstGeom>
          <a:solidFill>
            <a:schemeClr val="accent1">
              <a:lumMod val="20000"/>
              <a:lumOff val="80000"/>
            </a:schemeClr>
          </a:solidFill>
        </p:spPr>
        <p:txBody>
          <a:bodyPr wrap="square">
            <a:spAutoFit/>
          </a:bodyPr>
          <a:lstStyle/>
          <a:p>
            <a:r>
              <a:rPr lang="zh-CN" altLang="en-US" b="1" dirty="0">
                <a:highlight>
                  <a:srgbClr val="00FFFF"/>
                </a:highlight>
              </a:rPr>
              <a:t>积累</a:t>
            </a:r>
            <a:r>
              <a:rPr lang="en-US" altLang="zh-CN" b="1" dirty="0">
                <a:highlight>
                  <a:srgbClr val="00FFFF"/>
                </a:highlight>
              </a:rPr>
              <a:t>3</a:t>
            </a:r>
            <a:r>
              <a:rPr lang="zh-CN" altLang="en-US" b="1" dirty="0">
                <a:highlight>
                  <a:srgbClr val="00FFFF"/>
                </a:highlight>
              </a:rPr>
              <a:t>：人与自然</a:t>
            </a:r>
            <a:r>
              <a:rPr lang="zh-CN" altLang="en-US" b="1" dirty="0"/>
              <a:t>：</a:t>
            </a:r>
            <a:r>
              <a:rPr lang="zh-CN" altLang="en-US" b="1" dirty="0">
                <a:highlight>
                  <a:srgbClr val="FFFF00"/>
                </a:highlight>
              </a:rPr>
              <a:t>外貌神态描写</a:t>
            </a:r>
            <a:endParaRPr lang="zh-CN" altLang="en-US" b="1" dirty="0">
              <a:highlight>
                <a:srgbClr val="FFFF00"/>
              </a:highlight>
            </a:endParaRPr>
          </a:p>
          <a:p>
            <a:endParaRPr lang="zh-CN" altLang="en-US" b="1" dirty="0">
              <a:highlight>
                <a:srgbClr val="FFFF00"/>
              </a:high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66088" y="1450995"/>
          <a:ext cx="11542248" cy="4558858"/>
        </p:xfrm>
        <a:graphic>
          <a:graphicData uri="http://schemas.openxmlformats.org/drawingml/2006/table">
            <a:tbl>
              <a:tblPr/>
              <a:tblGrid>
                <a:gridCol w="1456470"/>
                <a:gridCol w="3963707"/>
                <a:gridCol w="6122071"/>
              </a:tblGrid>
              <a:tr h="747300">
                <a:tc>
                  <a:txBody>
                    <a:bodyPr/>
                    <a:lstStyle/>
                    <a:p>
                      <a:pPr algn="ctr">
                        <a:lnSpc>
                          <a:spcPts val="1800"/>
                        </a:lnSpc>
                        <a:buNone/>
                      </a:pPr>
                      <a:r>
                        <a:rPr lang="zh-CN" altLang="en-US" b="1" dirty="0">
                          <a:solidFill>
                            <a:srgbClr val="000000"/>
                          </a:solidFill>
                          <a:effectLst/>
                          <a:latin typeface="ui-sans-serif"/>
                        </a:rPr>
                        <a:t>受惊时</a:t>
                      </a:r>
                      <a:endParaRPr lang="zh-CN" altLang="en-US" b="1"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dirty="0">
                          <a:solidFill>
                            <a:srgbClr val="000000"/>
                          </a:solidFill>
                          <a:effectLst/>
                          <a:latin typeface="ui-sans-serif"/>
                        </a:rPr>
                        <a:t>平静后</a:t>
                      </a:r>
                      <a:endParaRPr lang="zh-CN" altLang="en-US" b="1"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a:solidFill>
                            <a:srgbClr val="000000"/>
                          </a:solidFill>
                          <a:effectLst/>
                          <a:latin typeface="ui-sans-serif"/>
                        </a:rPr>
                        <a:t>英文对比</a:t>
                      </a:r>
                      <a:endParaRPr lang="zh-CN" altLang="en-US" b="1">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89567">
                <a:tc>
                  <a:txBody>
                    <a:bodyPr/>
                    <a:lstStyle/>
                    <a:p>
                      <a:pPr algn="l">
                        <a:lnSpc>
                          <a:spcPts val="1800"/>
                        </a:lnSpc>
                        <a:buNone/>
                      </a:pPr>
                      <a:r>
                        <a:rPr lang="zh-CN" altLang="en-US" b="0" dirty="0">
                          <a:solidFill>
                            <a:srgbClr val="000000"/>
                          </a:solidFill>
                          <a:effectLst/>
                          <a:latin typeface="ui-sans-serif"/>
                        </a:rPr>
                        <a:t>充满攻击性，见人就撞</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温顺乖巧，主动蹭人求抚摸</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Aggressive and ready to charge anyone → Gentle and willing to nudge people for pets</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48403">
                <a:tc>
                  <a:txBody>
                    <a:bodyPr/>
                    <a:lstStyle/>
                    <a:p>
                      <a:pPr algn="l">
                        <a:lnSpc>
                          <a:spcPts val="1800"/>
                        </a:lnSpc>
                        <a:buNone/>
                      </a:pPr>
                      <a:r>
                        <a:rPr lang="zh-CN" altLang="en-US" b="0">
                          <a:solidFill>
                            <a:srgbClr val="000000"/>
                          </a:solidFill>
                          <a:effectLst/>
                          <a:latin typeface="ui-sans-serif"/>
                        </a:rPr>
                        <a:t>耳朵贴头，鼻孔张大</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耳朵竖起，呼吸平稳</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Ears flattened and nostrils flaring → Ears perked up and breathing steadily</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73588">
                <a:tc>
                  <a:txBody>
                    <a:bodyPr/>
                    <a:lstStyle/>
                    <a:p>
                      <a:pPr algn="l">
                        <a:lnSpc>
                          <a:spcPts val="1800"/>
                        </a:lnSpc>
                        <a:buNone/>
                      </a:pPr>
                      <a:r>
                        <a:rPr lang="zh-CN" altLang="en-US" b="0">
                          <a:solidFill>
                            <a:srgbClr val="000000"/>
                          </a:solidFill>
                          <a:effectLst/>
                          <a:latin typeface="ui-sans-serif"/>
                        </a:rPr>
                        <a:t>焦躁踱步，嘶吼不断</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安静吃草，尾巴轻摇</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Pacing anxiously with roars → Eating quietly with swaying tail</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文本框 4"/>
          <p:cNvSpPr txBox="1"/>
          <p:nvPr/>
        </p:nvSpPr>
        <p:spPr>
          <a:xfrm>
            <a:off x="268299" y="187798"/>
            <a:ext cx="6127026" cy="646331"/>
          </a:xfrm>
          <a:prstGeom prst="rect">
            <a:avLst/>
          </a:prstGeom>
          <a:solidFill>
            <a:schemeClr val="accent1">
              <a:lumMod val="20000"/>
              <a:lumOff val="80000"/>
            </a:schemeClr>
          </a:solidFill>
        </p:spPr>
        <p:txBody>
          <a:bodyPr wrap="square">
            <a:spAutoFit/>
          </a:bodyPr>
          <a:lstStyle/>
          <a:p>
            <a:r>
              <a:rPr lang="zh-CN" altLang="en-US" b="1" dirty="0">
                <a:highlight>
                  <a:srgbClr val="00FFFF"/>
                </a:highlight>
              </a:rPr>
              <a:t>积累</a:t>
            </a:r>
            <a:r>
              <a:rPr lang="en-US" altLang="zh-CN" b="1" dirty="0">
                <a:highlight>
                  <a:srgbClr val="00FFFF"/>
                </a:highlight>
              </a:rPr>
              <a:t>4</a:t>
            </a:r>
            <a:r>
              <a:rPr lang="zh-CN" altLang="en-US" b="1" dirty="0">
                <a:highlight>
                  <a:srgbClr val="00FFFF"/>
                </a:highlight>
              </a:rPr>
              <a:t>：人与自然</a:t>
            </a:r>
            <a:r>
              <a:rPr lang="zh-CN" altLang="en-US" b="1" dirty="0"/>
              <a:t>：</a:t>
            </a:r>
            <a:r>
              <a:rPr lang="zh-CN" altLang="en-US" b="1" dirty="0">
                <a:highlight>
                  <a:srgbClr val="FFFF00"/>
                </a:highlight>
              </a:rPr>
              <a:t>情绪变化对比</a:t>
            </a:r>
            <a:endParaRPr lang="zh-CN" altLang="en-US" b="1" dirty="0">
              <a:highlight>
                <a:srgbClr val="FFFF00"/>
              </a:highlight>
            </a:endParaRPr>
          </a:p>
          <a:p>
            <a:endParaRPr lang="zh-CN" altLang="en-US" b="1" dirty="0">
              <a:highlight>
                <a:srgbClr val="FFFF00"/>
              </a:high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b="10483"/>
          <a:stretch>
            <a:fillRect/>
          </a:stretch>
        </p:blipFill>
        <p:spPr>
          <a:xfrm>
            <a:off x="469520" y="1339725"/>
            <a:ext cx="6096000" cy="3068292"/>
          </a:xfrm>
          <a:prstGeom prst="rect">
            <a:avLst/>
          </a:prstGeom>
        </p:spPr>
      </p:pic>
      <p:sp>
        <p:nvSpPr>
          <p:cNvPr id="6" name="文本框 5"/>
          <p:cNvSpPr txBox="1"/>
          <p:nvPr/>
        </p:nvSpPr>
        <p:spPr>
          <a:xfrm>
            <a:off x="258259" y="288442"/>
            <a:ext cx="7557488" cy="461665"/>
          </a:xfrm>
          <a:prstGeom prst="rect">
            <a:avLst/>
          </a:prstGeom>
          <a:solidFill>
            <a:schemeClr val="bg2"/>
          </a:solidFill>
        </p:spPr>
        <p:txBody>
          <a:bodyPr wrap="square">
            <a:spAutoFit/>
          </a:bodyPr>
          <a:lstStyle/>
          <a:p>
            <a:r>
              <a:rPr lang="en-US" altLang="zh-CN" sz="2400" b="1" dirty="0"/>
              <a:t>20260108 </a:t>
            </a:r>
            <a:r>
              <a:rPr lang="zh-CN" altLang="en-US" sz="2400" b="1" dirty="0"/>
              <a:t>浙江英语首考</a:t>
            </a:r>
            <a:r>
              <a:rPr lang="zh-CN" altLang="en-US" sz="2400" b="1" dirty="0">
                <a:highlight>
                  <a:srgbClr val="00FF00"/>
                </a:highlight>
              </a:rPr>
              <a:t>读后续写</a:t>
            </a:r>
            <a:r>
              <a:rPr lang="zh-CN" altLang="en-US" sz="2400" b="1" dirty="0"/>
              <a:t>：</a:t>
            </a:r>
            <a:r>
              <a:rPr lang="zh-CN" altLang="en-US" sz="2400" b="1" dirty="0">
                <a:highlight>
                  <a:srgbClr val="FFFF00"/>
                </a:highlight>
              </a:rPr>
              <a:t>人与自然</a:t>
            </a:r>
            <a:endParaRPr lang="zh-CN" altLang="en-US" sz="2400" b="1" dirty="0">
              <a:highlight>
                <a:srgbClr val="FFFF00"/>
              </a:highlight>
            </a:endParaRPr>
          </a:p>
        </p:txBody>
      </p:sp>
      <p:sp>
        <p:nvSpPr>
          <p:cNvPr id="8" name="文本框 7"/>
          <p:cNvSpPr txBox="1"/>
          <p:nvPr/>
        </p:nvSpPr>
        <p:spPr>
          <a:xfrm>
            <a:off x="326390" y="5125720"/>
            <a:ext cx="11353165" cy="583565"/>
          </a:xfrm>
          <a:prstGeom prst="rect">
            <a:avLst/>
          </a:prstGeom>
          <a:solidFill>
            <a:schemeClr val="accent6">
              <a:lumMod val="20000"/>
              <a:lumOff val="80000"/>
            </a:schemeClr>
          </a:solidFill>
        </p:spPr>
        <p:txBody>
          <a:bodyPr wrap="square">
            <a:spAutoFit/>
          </a:bodyPr>
          <a:lstStyle/>
          <a:p>
            <a:pPr algn="ctr"/>
            <a:r>
              <a:rPr lang="zh-CN" altLang="en-US" sz="3200" b="1" dirty="0">
                <a:solidFill>
                  <a:schemeClr val="accent4">
                    <a:lumMod val="50000"/>
                  </a:schemeClr>
                </a:solidFill>
                <a:highlight>
                  <a:srgbClr val="FFFF00"/>
                </a:highlight>
                <a:latin typeface="隶书" panose="02010509060101010101" pitchFamily="49" charset="-122"/>
                <a:ea typeface="隶书" panose="02010509060101010101" pitchFamily="49" charset="-122"/>
              </a:rPr>
              <a:t>伏笔</a:t>
            </a:r>
            <a:r>
              <a:rPr lang="zh-CN" altLang="en-US" sz="3200" b="1" dirty="0">
                <a:solidFill>
                  <a:schemeClr val="accent4">
                    <a:lumMod val="50000"/>
                  </a:schemeClr>
                </a:solidFill>
                <a:latin typeface="隶书" panose="02010509060101010101" pitchFamily="49" charset="-122"/>
                <a:ea typeface="隶书" panose="02010509060101010101" pitchFamily="49" charset="-122"/>
              </a:rPr>
              <a:t>与</a:t>
            </a:r>
            <a:r>
              <a:rPr lang="zh-CN" altLang="en-US" sz="3200" b="1" dirty="0">
                <a:solidFill>
                  <a:schemeClr val="accent4">
                    <a:lumMod val="50000"/>
                  </a:schemeClr>
                </a:solidFill>
                <a:highlight>
                  <a:srgbClr val="FFFF00"/>
                </a:highlight>
                <a:latin typeface="隶书" panose="02010509060101010101" pitchFamily="49" charset="-122"/>
                <a:ea typeface="隶书" panose="02010509060101010101" pitchFamily="49" charset="-122"/>
              </a:rPr>
              <a:t>阶梯式信任构建</a:t>
            </a:r>
            <a:r>
              <a:rPr lang="zh-CN" altLang="en-US" sz="3200" b="1" dirty="0">
                <a:solidFill>
                  <a:schemeClr val="accent4">
                    <a:lumMod val="50000"/>
                  </a:schemeClr>
                </a:solidFill>
                <a:latin typeface="隶书" panose="02010509060101010101" pitchFamily="49" charset="-122"/>
                <a:ea typeface="隶书" panose="02010509060101010101" pitchFamily="49" charset="-122"/>
              </a:rPr>
              <a:t>：解锁人与动物读后续写的情节密码</a:t>
            </a:r>
            <a:endParaRPr lang="zh-CN" altLang="en-US" sz="3200" b="1" dirty="0">
              <a:solidFill>
                <a:schemeClr val="accent4">
                  <a:lumMod val="50000"/>
                </a:schemeClr>
              </a:solidFill>
              <a:latin typeface="隶书" panose="02010509060101010101" pitchFamily="49" charset="-122"/>
              <a:ea typeface="隶书" panose="02010509060101010101" pitchFamily="49" charset="-122"/>
            </a:endParaRPr>
          </a:p>
        </p:txBody>
      </p:sp>
      <p:sp>
        <p:nvSpPr>
          <p:cNvPr id="10" name="文本框 9"/>
          <p:cNvSpPr txBox="1"/>
          <p:nvPr/>
        </p:nvSpPr>
        <p:spPr>
          <a:xfrm>
            <a:off x="7074738" y="2668802"/>
            <a:ext cx="3941866" cy="830997"/>
          </a:xfrm>
          <a:prstGeom prst="rect">
            <a:avLst/>
          </a:prstGeom>
          <a:solidFill>
            <a:schemeClr val="accent4">
              <a:lumMod val="20000"/>
              <a:lumOff val="80000"/>
            </a:schemeClr>
          </a:solidFill>
        </p:spPr>
        <p:txBody>
          <a:bodyPr wrap="square">
            <a:spAutoFit/>
          </a:bodyPr>
          <a:lstStyle/>
          <a:p>
            <a:r>
              <a:rPr lang="zh-CN" altLang="en-US" sz="3600" dirty="0"/>
              <a:t> </a:t>
            </a:r>
            <a:r>
              <a:rPr lang="zh-CN" altLang="en-US" sz="4800" b="1" dirty="0">
                <a:solidFill>
                  <a:srgbClr val="7030A0"/>
                </a:solidFill>
              </a:rPr>
              <a:t>狂奔的奶牛</a:t>
            </a:r>
            <a:endParaRPr lang="zh-CN" altLang="en-US" sz="3600" b="1" dirty="0">
              <a:solidFill>
                <a:srgbClr val="7030A0"/>
              </a:solidFill>
            </a:endParaRPr>
          </a:p>
        </p:txBody>
      </p:sp>
      <p:sp>
        <p:nvSpPr>
          <p:cNvPr id="11" name="文本框 10"/>
          <p:cNvSpPr txBox="1"/>
          <p:nvPr/>
        </p:nvSpPr>
        <p:spPr>
          <a:xfrm>
            <a:off x="9251684" y="3943361"/>
            <a:ext cx="2098923" cy="369332"/>
          </a:xfrm>
          <a:prstGeom prst="rect">
            <a:avLst/>
          </a:prstGeom>
          <a:solidFill>
            <a:schemeClr val="accent1">
              <a:lumMod val="20000"/>
              <a:lumOff val="80000"/>
            </a:schemeClr>
          </a:solidFill>
        </p:spPr>
        <p:txBody>
          <a:bodyPr wrap="square">
            <a:spAutoFit/>
          </a:bodyPr>
          <a:lstStyle/>
          <a:p>
            <a:r>
              <a:rPr lang="en-US" altLang="zh-CN" b="1" dirty="0">
                <a:latin typeface="Times New Roman" panose="02020603050405020304" pitchFamily="18" charset="0"/>
                <a:cs typeface="Times New Roman" panose="02020603050405020304" pitchFamily="18" charset="0"/>
              </a:rPr>
              <a:t>           </a:t>
            </a:r>
            <a:r>
              <a:rPr lang="zh-CN" altLang="en-US" b="1" dirty="0">
                <a:latin typeface="Times New Roman" panose="02020603050405020304" pitchFamily="18" charset="0"/>
                <a:cs typeface="Times New Roman" panose="02020603050405020304" pitchFamily="18" charset="0"/>
              </a:rPr>
              <a:t>刘艳</a:t>
            </a:r>
            <a:endParaRPr lang="zh-CN" altLang="en-US"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5" y="569445"/>
            <a:ext cx="11673658" cy="5584959"/>
          </a:xfrm>
          <a:solidFill>
            <a:schemeClr val="accent3">
              <a:lumMod val="20000"/>
              <a:lumOff val="80000"/>
            </a:schemeClr>
          </a:solidFill>
        </p:spPr>
        <p:txBody>
          <a:bodyPr>
            <a:normAutofit fontScale="32500" lnSpcReduction="20000"/>
          </a:bodyPr>
          <a:lstStyle/>
          <a:p>
            <a:pPr marL="0" indent="0">
              <a:lnSpc>
                <a:spcPct val="120000"/>
              </a:lnSpc>
              <a:spcBef>
                <a:spcPts val="0"/>
              </a:spcBef>
              <a:buNone/>
            </a:pPr>
            <a:r>
              <a:rPr lang="en-US" altLang="zh-CN" sz="4500" b="0" dirty="0">
                <a:solidFill>
                  <a:srgbClr val="000000"/>
                </a:solidFill>
                <a:effectLst/>
                <a:latin typeface="Times New Roman" panose="02020603050405020304" pitchFamily="18" charset="0"/>
                <a:cs typeface="Times New Roman" panose="02020603050405020304" pitchFamily="18" charset="0"/>
              </a:rPr>
              <a:t>         </a:t>
            </a:r>
            <a:r>
              <a:rPr lang="en-US" altLang="zh-CN" sz="5500" b="0" dirty="0">
                <a:solidFill>
                  <a:srgbClr val="000000"/>
                </a:solidFill>
                <a:effectLst/>
                <a:latin typeface="Times New Roman" panose="02020603050405020304" pitchFamily="18" charset="0"/>
                <a:cs typeface="Times New Roman" panose="02020603050405020304" pitchFamily="18" charset="0"/>
              </a:rPr>
              <a:t>On a sunny Saturday afternoon, I was driving my daughter to her weekly swimming lesson. As we came to a heavily traveled street, we saw an unusual procession approaching: a bony, wild-eyed cow followed by many cars, and boys on bicycles and on foot.</a:t>
            </a:r>
            <a:endParaRPr lang="en-US" altLang="zh-CN" sz="5500" b="0" dirty="0">
              <a:solidFill>
                <a:srgbClr val="000000"/>
              </a:solidFill>
              <a:effectLst/>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altLang="zh-CN" sz="5500" b="0" dirty="0">
                <a:solidFill>
                  <a:srgbClr val="000000"/>
                </a:solidFill>
                <a:effectLst/>
                <a:latin typeface="Times New Roman" panose="02020603050405020304" pitchFamily="18" charset="0"/>
                <a:cs typeface="Times New Roman" panose="02020603050405020304" pitchFamily="18" charset="0"/>
              </a:rPr>
              <a:t>   "That poor cow!" I said angrily. "Those ignorant city people are frightening her."</a:t>
            </a:r>
            <a:endParaRPr lang="en-US" altLang="zh-CN" sz="5500" b="0" dirty="0">
              <a:solidFill>
                <a:srgbClr val="000000"/>
              </a:solidFill>
              <a:effectLst/>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altLang="zh-CN" sz="5500" b="0" dirty="0">
                <a:solidFill>
                  <a:srgbClr val="000000"/>
                </a:solidFill>
                <a:effectLst/>
                <a:latin typeface="Times New Roman" panose="02020603050405020304" pitchFamily="18" charset="0"/>
                <a:cs typeface="Times New Roman" panose="02020603050405020304" pitchFamily="18" charset="0"/>
              </a:rPr>
              <a:t>     At that time, my daughter, aged nine, believed that her papa was equal to any crisis. "What are you going to do?" she asked.</a:t>
            </a:r>
            <a:endParaRPr lang="en-US" altLang="zh-CN" sz="5500" b="0" dirty="0">
              <a:solidFill>
                <a:srgbClr val="000000"/>
              </a:solidFill>
              <a:effectLst/>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altLang="zh-CN" sz="5500" b="0" dirty="0">
                <a:solidFill>
                  <a:srgbClr val="000000"/>
                </a:solidFill>
                <a:effectLst/>
                <a:latin typeface="Times New Roman" panose="02020603050405020304" pitchFamily="18" charset="0"/>
                <a:cs typeface="Times New Roman" panose="02020603050405020304" pitchFamily="18" charset="0"/>
              </a:rPr>
              <a:t>      "See that piece of rope around her neck?" I said. "After I leave you at the swimming center, I'll go back and catch her and hold her for her owner, who's probably trying to find her." Having milked cows as a boy and worked with beef cattle, I knew--so I thought--all about cows.</a:t>
            </a:r>
            <a:endParaRPr lang="en-US" altLang="zh-CN" sz="5500" b="0" dirty="0">
              <a:solidFill>
                <a:srgbClr val="000000"/>
              </a:solidFill>
              <a:effectLst/>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altLang="zh-CN" sz="5500" b="0" dirty="0">
                <a:solidFill>
                  <a:srgbClr val="000000"/>
                </a:solidFill>
                <a:effectLst/>
                <a:latin typeface="Times New Roman" panose="02020603050405020304" pitchFamily="18" charset="0"/>
                <a:cs typeface="Times New Roman" panose="02020603050405020304" pitchFamily="18" charset="0"/>
              </a:rPr>
              <a:t>        Later I learned that this particular cow had come from at least seven miles away and, on the way, had knocked down several people. She had passed a baseball field, breaking up the game and flattening the umpire (</a:t>
            </a:r>
            <a:r>
              <a:rPr lang="zh-CN" altLang="en-US" sz="5500" b="0" dirty="0">
                <a:solidFill>
                  <a:srgbClr val="000000"/>
                </a:solidFill>
                <a:effectLst/>
                <a:latin typeface="Times New Roman" panose="02020603050405020304" pitchFamily="18" charset="0"/>
                <a:cs typeface="Times New Roman" panose="02020603050405020304" pitchFamily="18" charset="0"/>
              </a:rPr>
              <a:t>裁判</a:t>
            </a:r>
            <a:r>
              <a:rPr lang="en-US" altLang="zh-CN" sz="5500" b="0" dirty="0">
                <a:solidFill>
                  <a:srgbClr val="000000"/>
                </a:solidFill>
                <a:effectLst/>
                <a:latin typeface="Times New Roman" panose="02020603050405020304" pitchFamily="18" charset="0"/>
                <a:cs typeface="Times New Roman" panose="02020603050405020304" pitchFamily="18" charset="0"/>
              </a:rPr>
              <a:t>) in passing. In brief, ruins lay behind her. The crowd was not following her with intent to harm her, but merely to see what she would do next.</a:t>
            </a:r>
            <a:endParaRPr lang="en-US" altLang="zh-CN" sz="5500" b="0" dirty="0">
              <a:solidFill>
                <a:srgbClr val="000000"/>
              </a:solidFill>
              <a:effectLst/>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altLang="zh-CN" sz="5500" b="0" dirty="0">
                <a:solidFill>
                  <a:srgbClr val="000000"/>
                </a:solidFill>
                <a:effectLst/>
                <a:latin typeface="Times New Roman" panose="02020603050405020304" pitchFamily="18" charset="0"/>
                <a:cs typeface="Times New Roman" panose="02020603050405020304" pitchFamily="18" charset="0"/>
              </a:rPr>
              <a:t>        I left my daughter at the swimming center, circled back and found the cow standing at the grassy edge of a side street, breathing heavily. The crowd surrounded her - at a respectful distance. I parked my car, pitying their ignorance, walked up to the cow in what the onlookers assumed to be a fearless manner.</a:t>
            </a:r>
            <a:endParaRPr lang="en-US" altLang="zh-CN" sz="5500" b="0" dirty="0">
              <a:solidFill>
                <a:srgbClr val="000000"/>
              </a:solidFill>
              <a:effectLst/>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altLang="zh-CN" sz="5500" b="0" dirty="0">
                <a:solidFill>
                  <a:srgbClr val="000000"/>
                </a:solidFill>
                <a:effectLst/>
                <a:latin typeface="Times New Roman" panose="02020603050405020304" pitchFamily="18" charset="0"/>
                <a:cs typeface="Times New Roman" panose="02020603050405020304" pitchFamily="18" charset="0"/>
              </a:rPr>
              <a:t>          She watched me narrowly as I approached, turning her head to view me with one big eye, then the other. At thirty feet from her I have a slight hesitation, at twenty a serious doubt. At ten feet I stopped and realized the truth. Here was a cow foreign to my experience. Driven completely crazy, she was ready to charge anything that moved.</a:t>
            </a:r>
            <a:endParaRPr lang="en-US" altLang="zh-CN" sz="5500" b="0" dirty="0">
              <a:solidFill>
                <a:srgbClr val="000000"/>
              </a:solidFill>
              <a:effectLst/>
              <a:latin typeface="Times New Roman" panose="02020603050405020304" pitchFamily="18" charset="0"/>
              <a:cs typeface="Times New Roman" panose="02020603050405020304" pitchFamily="18" charset="0"/>
            </a:endParaRPr>
          </a:p>
          <a:p>
            <a:pPr marL="0" indent="0">
              <a:lnSpc>
                <a:spcPct val="120000"/>
              </a:lnSpc>
              <a:spcBef>
                <a:spcPts val="0"/>
              </a:spcBef>
              <a:buFont typeface="+mj-lt"/>
              <a:buAutoNum type="arabicPeriod"/>
            </a:pPr>
            <a:r>
              <a:rPr lang="en-US" altLang="zh-CN" sz="5500" b="1" i="1" dirty="0">
                <a:solidFill>
                  <a:srgbClr val="000000"/>
                </a:solidFill>
                <a:effectLst/>
                <a:latin typeface="Times New Roman" panose="02020603050405020304" pitchFamily="18" charset="0"/>
                <a:cs typeface="Times New Roman" panose="02020603050405020304" pitchFamily="18" charset="0"/>
              </a:rPr>
              <a:t>Paragraph 1: As I was about to turn and run, two policemen arrived.</a:t>
            </a:r>
            <a:endParaRPr lang="en-US" altLang="zh-CN" sz="5500" b="1" i="1" dirty="0">
              <a:solidFill>
                <a:srgbClr val="000000"/>
              </a:solidFill>
              <a:effectLst/>
              <a:latin typeface="Times New Roman" panose="02020603050405020304" pitchFamily="18" charset="0"/>
              <a:cs typeface="Times New Roman" panose="02020603050405020304" pitchFamily="18" charset="0"/>
            </a:endParaRPr>
          </a:p>
          <a:p>
            <a:pPr marL="0" indent="0">
              <a:lnSpc>
                <a:spcPct val="120000"/>
              </a:lnSpc>
              <a:spcBef>
                <a:spcPts val="0"/>
              </a:spcBef>
              <a:buFont typeface="+mj-lt"/>
              <a:buAutoNum type="arabicPeriod"/>
            </a:pPr>
            <a:r>
              <a:rPr lang="en-US" altLang="zh-CN" sz="5500" b="1" i="1" dirty="0">
                <a:solidFill>
                  <a:srgbClr val="000000"/>
                </a:solidFill>
                <a:effectLst/>
                <a:latin typeface="Times New Roman" panose="02020603050405020304" pitchFamily="18" charset="0"/>
                <a:cs typeface="Times New Roman" panose="02020603050405020304" pitchFamily="18" charset="0"/>
              </a:rPr>
              <a:t>Paragraph 2: We tied the rope around the tree and began to discuss what to do with the cow.</a:t>
            </a:r>
            <a:endParaRPr lang="en-US" altLang="zh-CN" sz="5500" b="1" i="1" dirty="0">
              <a:solidFill>
                <a:srgbClr val="000000"/>
              </a:solidFill>
              <a:effectLst/>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69520" y="952728"/>
          <a:ext cx="11214176" cy="5615997"/>
        </p:xfrm>
        <a:graphic>
          <a:graphicData uri="http://schemas.openxmlformats.org/drawingml/2006/table">
            <a:tbl>
              <a:tblPr/>
              <a:tblGrid>
                <a:gridCol w="1934202"/>
                <a:gridCol w="9279974"/>
              </a:tblGrid>
              <a:tr h="509001">
                <a:tc>
                  <a:txBody>
                    <a:bodyPr/>
                    <a:lstStyle/>
                    <a:p>
                      <a:pPr algn="ctr">
                        <a:lnSpc>
                          <a:spcPts val="1800"/>
                        </a:lnSpc>
                        <a:buNone/>
                      </a:pPr>
                      <a:r>
                        <a:rPr lang="en-US" sz="2000" b="1" dirty="0">
                          <a:solidFill>
                            <a:srgbClr val="000000"/>
                          </a:solidFill>
                          <a:effectLst/>
                          <a:latin typeface="Times New Roman" panose="02020603050405020304" pitchFamily="18" charset="0"/>
                          <a:cs typeface="Times New Roman" panose="02020603050405020304" pitchFamily="18" charset="0"/>
                        </a:rPr>
                        <a:t>Narrative Element</a:t>
                      </a:r>
                      <a:endParaRPr lang="en-US" sz="2000" b="1"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en-US" sz="2000" b="1" dirty="0">
                          <a:solidFill>
                            <a:srgbClr val="000000"/>
                          </a:solidFill>
                          <a:effectLst/>
                          <a:latin typeface="Times New Roman" panose="02020603050405020304" pitchFamily="18" charset="0"/>
                          <a:cs typeface="Times New Roman" panose="02020603050405020304" pitchFamily="18" charset="0"/>
                        </a:rPr>
                        <a:t>Details</a:t>
                      </a:r>
                      <a:endParaRPr lang="en-US" sz="2000" b="1"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09001">
                <a:tc>
                  <a:txBody>
                    <a:bodyPr/>
                    <a:lstStyle/>
                    <a:p>
                      <a:pPr algn="l">
                        <a:lnSpc>
                          <a:spcPts val="1800"/>
                        </a:lnSpc>
                        <a:buNone/>
                      </a:pPr>
                      <a:r>
                        <a:rPr lang="en-US" sz="2000" b="1" dirty="0">
                          <a:solidFill>
                            <a:srgbClr val="000000"/>
                          </a:solidFill>
                          <a:effectLst/>
                          <a:latin typeface="Times New Roman" panose="02020603050405020304" pitchFamily="18" charset="0"/>
                          <a:cs typeface="Times New Roman" panose="02020603050405020304" pitchFamily="18" charset="0"/>
                        </a:rPr>
                        <a:t>Time</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A sunny Saturday afternoon</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69000">
                <a:tc>
                  <a:txBody>
                    <a:bodyPr/>
                    <a:lstStyle/>
                    <a:p>
                      <a:pPr algn="l">
                        <a:lnSpc>
                          <a:spcPts val="1800"/>
                        </a:lnSpc>
                        <a:buNone/>
                      </a:pPr>
                      <a:r>
                        <a:rPr lang="en-US" sz="2000" b="1" dirty="0">
                          <a:solidFill>
                            <a:srgbClr val="000000"/>
                          </a:solidFill>
                          <a:effectLst/>
                          <a:latin typeface="Times New Roman" panose="02020603050405020304" pitchFamily="18" charset="0"/>
                          <a:cs typeface="Times New Roman" panose="02020603050405020304" pitchFamily="18" charset="0"/>
                        </a:rPr>
                        <a:t>Setting</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A heavily traveled street; a swimming center; the grassy edge of a side street</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29002">
                <a:tc>
                  <a:txBody>
                    <a:bodyPr/>
                    <a:lstStyle/>
                    <a:p>
                      <a:pPr algn="l">
                        <a:lnSpc>
                          <a:spcPts val="1800"/>
                        </a:lnSpc>
                        <a:buNone/>
                      </a:pPr>
                      <a:r>
                        <a:rPr lang="en-US" sz="2000" b="1">
                          <a:solidFill>
                            <a:srgbClr val="000000"/>
                          </a:solidFill>
                          <a:effectLst/>
                          <a:latin typeface="Times New Roman" panose="02020603050405020304" pitchFamily="18" charset="0"/>
                          <a:cs typeface="Times New Roman" panose="02020603050405020304" pitchFamily="18" charset="0"/>
                        </a:rPr>
                        <a:t>Characters</a:t>
                      </a:r>
                      <a:endParaRPr lang="en-US" sz="20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The narrator (a man with cow-raising experience); his 9-year-old daughter; a bony, wild-eyed cow; the crowd of onlookers</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29002">
                <a:tc>
                  <a:txBody>
                    <a:bodyPr/>
                    <a:lstStyle/>
                    <a:p>
                      <a:pPr algn="l">
                        <a:lnSpc>
                          <a:spcPts val="1800"/>
                        </a:lnSpc>
                        <a:buNone/>
                      </a:pPr>
                      <a:r>
                        <a:rPr lang="en-US" sz="2000" b="1">
                          <a:solidFill>
                            <a:srgbClr val="000000"/>
                          </a:solidFill>
                          <a:effectLst/>
                          <a:latin typeface="Times New Roman" panose="02020603050405020304" pitchFamily="18" charset="0"/>
                          <a:cs typeface="Times New Roman" panose="02020603050405020304" pitchFamily="18" charset="0"/>
                        </a:rPr>
                        <a:t>Conflict</a:t>
                      </a:r>
                      <a:endParaRPr lang="en-US" sz="20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The narrator, confident in his cow-raising experience, plans to catch the scared cow, but finds the cow is dangerously out of control when approaching it.</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29002">
                <a:tc>
                  <a:txBody>
                    <a:bodyPr/>
                    <a:lstStyle/>
                    <a:p>
                      <a:pPr algn="l">
                        <a:lnSpc>
                          <a:spcPts val="1800"/>
                        </a:lnSpc>
                        <a:buNone/>
                      </a:pPr>
                      <a:r>
                        <a:rPr lang="en-US" sz="2000" b="1">
                          <a:solidFill>
                            <a:srgbClr val="000000"/>
                          </a:solidFill>
                          <a:effectLst/>
                          <a:latin typeface="Times New Roman" panose="02020603050405020304" pitchFamily="18" charset="0"/>
                          <a:cs typeface="Times New Roman" panose="02020603050405020304" pitchFamily="18" charset="0"/>
                        </a:rPr>
                        <a:t>Theme</a:t>
                      </a:r>
                      <a:endParaRPr lang="en-US" sz="20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00000"/>
                        </a:lnSpc>
                        <a:buNone/>
                      </a:pPr>
                      <a:r>
                        <a:rPr lang="en-US" sz="2400" b="0" dirty="0">
                          <a:solidFill>
                            <a:srgbClr val="000000"/>
                          </a:solidFill>
                          <a:effectLst/>
                          <a:latin typeface="Times New Roman" panose="02020603050405020304" pitchFamily="18" charset="0"/>
                          <a:cs typeface="Times New Roman" panose="02020603050405020304" pitchFamily="18" charset="0"/>
                        </a:rPr>
                        <a:t>The importance of patience and empathy when dealing with animals; growth from blind confidence to rational response</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469520" y="288960"/>
            <a:ext cx="4080578" cy="369332"/>
          </a:xfrm>
          <a:prstGeom prst="rect">
            <a:avLst/>
          </a:prstGeom>
          <a:solidFill>
            <a:schemeClr val="accent5">
              <a:lumMod val="20000"/>
              <a:lumOff val="80000"/>
            </a:schemeClr>
          </a:solidFill>
        </p:spPr>
        <p:txBody>
          <a:bodyPr wrap="square">
            <a:spAutoFit/>
          </a:bodyPr>
          <a:lstStyle/>
          <a:p>
            <a:r>
              <a:rPr lang="en-US" altLang="zh-CN" b="1" dirty="0"/>
              <a:t>1 Narrative Elements Analysis  </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01150" y="636804"/>
          <a:ext cx="10961849" cy="6155738"/>
        </p:xfrm>
        <a:graphic>
          <a:graphicData uri="http://schemas.openxmlformats.org/drawingml/2006/table">
            <a:tbl>
              <a:tblPr/>
              <a:tblGrid>
                <a:gridCol w="6406275"/>
                <a:gridCol w="4555574"/>
              </a:tblGrid>
              <a:tr h="433422">
                <a:tc>
                  <a:txBody>
                    <a:bodyPr/>
                    <a:lstStyle/>
                    <a:p>
                      <a:pPr algn="ctr">
                        <a:lnSpc>
                          <a:spcPts val="1800"/>
                        </a:lnSpc>
                        <a:buNone/>
                      </a:pPr>
                      <a:r>
                        <a:rPr lang="zh-CN" altLang="en-US" sz="1600" b="1" dirty="0">
                          <a:solidFill>
                            <a:srgbClr val="000000"/>
                          </a:solidFill>
                          <a:effectLst/>
                          <a:latin typeface="Times New Roman" panose="02020603050405020304" pitchFamily="18" charset="0"/>
                          <a:cs typeface="Times New Roman" panose="02020603050405020304" pitchFamily="18" charset="0"/>
                        </a:rPr>
                        <a:t>原文伏笔（</a:t>
                      </a:r>
                      <a:r>
                        <a:rPr lang="en-US" sz="1600" b="1" dirty="0">
                          <a:solidFill>
                            <a:srgbClr val="000000"/>
                          </a:solidFill>
                          <a:effectLst/>
                          <a:latin typeface="Times New Roman" panose="02020603050405020304" pitchFamily="18" charset="0"/>
                          <a:cs typeface="Times New Roman" panose="02020603050405020304" pitchFamily="18" charset="0"/>
                        </a:rPr>
                        <a:t>English）</a:t>
                      </a:r>
                      <a:endParaRPr lang="en-US" sz="1600" b="1" dirty="0">
                        <a:solidFill>
                          <a:srgbClr val="000000"/>
                        </a:solidFill>
                        <a:effectLst/>
                        <a:latin typeface="Times New Roman" panose="02020603050405020304" pitchFamily="18" charset="0"/>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600" b="1">
                          <a:solidFill>
                            <a:srgbClr val="000000"/>
                          </a:solidFill>
                          <a:effectLst/>
                          <a:latin typeface="Times New Roman" panose="02020603050405020304" pitchFamily="18" charset="0"/>
                          <a:cs typeface="Times New Roman" panose="02020603050405020304" pitchFamily="18" charset="0"/>
                        </a:rPr>
                        <a:t>续写情节设问（问句搭建框架）</a:t>
                      </a:r>
                      <a:endParaRPr lang="zh-CN" altLang="en-US" sz="1600" b="1">
                        <a:solidFill>
                          <a:srgbClr val="000000"/>
                        </a:solidFill>
                        <a:effectLst/>
                        <a:latin typeface="Times New Roman" panose="02020603050405020304" pitchFamily="18" charset="0"/>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71076">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1. The narrator claimed he knew all about cows because he milked cows and worked with beef cattle as a boy.</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400" b="0" kern="1200">
                          <a:solidFill>
                            <a:srgbClr val="000000"/>
                          </a:solidFill>
                          <a:effectLst/>
                          <a:latin typeface="Times New Roman" panose="02020603050405020304" pitchFamily="18" charset="0"/>
                          <a:ea typeface="+mn-ea"/>
                          <a:cs typeface="Times New Roman" panose="02020603050405020304" pitchFamily="18" charset="0"/>
                        </a:rPr>
                        <a:t>如何利用养牛经验而非蛮力，化解牛的攻击性？</a:t>
                      </a:r>
                      <a:endParaRPr lang="zh-CN" alt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50443">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2. There was a piece of rope around the cow’s neck.</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如何借助牛脖子上的绳子，安全控制它的活动范围？</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35547">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3. The 9-year-old daughter believed her father could handle any crisis.</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如何通过最终结果，印证女儿的信任并完成情感闭环？</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29810">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4. The scared cow was ready to charge anything that moved.</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如何避免刺激牛，逐步消除它的戒备心？</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71076">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5. The crowd surrounded the cow at a respectful distance.</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如何利用围观人群的反应，烘托紧张氛围并体现协作？</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5280" marR="55280" marT="27640" marB="276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546176" y="173976"/>
            <a:ext cx="8263822" cy="369332"/>
          </a:xfrm>
          <a:prstGeom prst="rect">
            <a:avLst/>
          </a:prstGeom>
          <a:solidFill>
            <a:schemeClr val="accent1">
              <a:lumMod val="20000"/>
              <a:lumOff val="80000"/>
            </a:schemeClr>
          </a:solidFill>
        </p:spPr>
        <p:txBody>
          <a:bodyPr wrap="square">
            <a:spAutoFit/>
          </a:bodyPr>
          <a:lstStyle/>
          <a:p>
            <a:r>
              <a:rPr lang="en-US" altLang="zh-CN" b="1" dirty="0">
                <a:latin typeface="Times New Roman" panose="02020603050405020304" pitchFamily="18" charset="0"/>
                <a:cs typeface="Times New Roman" panose="02020603050405020304" pitchFamily="18" charset="0"/>
              </a:rPr>
              <a:t>2   Plot Construction and Foreshadowing Echo   </a:t>
            </a:r>
            <a:r>
              <a:rPr lang="zh-CN" altLang="en-US" b="1" dirty="0">
                <a:latin typeface="Times New Roman" panose="02020603050405020304" pitchFamily="18" charset="0"/>
                <a:cs typeface="Times New Roman" panose="02020603050405020304" pitchFamily="18" charset="0"/>
              </a:rPr>
              <a:t>情节构建 </a:t>
            </a:r>
            <a:r>
              <a:rPr lang="en-US" altLang="zh-CN" b="1" dirty="0">
                <a:latin typeface="Times New Roman" panose="02020603050405020304" pitchFamily="18" charset="0"/>
                <a:cs typeface="Times New Roman" panose="02020603050405020304" pitchFamily="18" charset="0"/>
              </a:rPr>
              <a:t>&amp; </a:t>
            </a:r>
            <a:r>
              <a:rPr lang="zh-CN" altLang="en-US" b="1" dirty="0">
                <a:latin typeface="Times New Roman" panose="02020603050405020304" pitchFamily="18" charset="0"/>
                <a:cs typeface="Times New Roman" panose="02020603050405020304" pitchFamily="18" charset="0"/>
              </a:rPr>
              <a:t>伏笔呼应</a:t>
            </a:r>
            <a:endParaRPr lang="zh-CN" altLang="en-US"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4682" y="185849"/>
            <a:ext cx="11762635" cy="400110"/>
          </a:xfrm>
          <a:prstGeom prst="rect">
            <a:avLst/>
          </a:prstGeom>
          <a:solidFill>
            <a:schemeClr val="accent1">
              <a:lumMod val="20000"/>
              <a:lumOff val="80000"/>
            </a:schemeClr>
          </a:solidFill>
        </p:spPr>
        <p:txBody>
          <a:bodyPr wrap="square">
            <a:spAutoFit/>
          </a:bodyPr>
          <a:lstStyle/>
          <a:p>
            <a:r>
              <a:rPr lang="en-US" altLang="zh-CN" sz="2000" b="1" dirty="0">
                <a:highlight>
                  <a:srgbClr val="00FFFF"/>
                </a:highlight>
              </a:rPr>
              <a:t>3 </a:t>
            </a:r>
            <a:r>
              <a:rPr lang="zh-CN" altLang="en-US" sz="2000" b="1" dirty="0">
                <a:highlight>
                  <a:srgbClr val="00FFFF"/>
                </a:highlight>
              </a:rPr>
              <a:t>瓶颈</a:t>
            </a:r>
            <a:r>
              <a:rPr lang="en-US" altLang="zh-CN" sz="2000" b="1" dirty="0">
                <a:highlight>
                  <a:srgbClr val="00FFFF"/>
                </a:highlight>
              </a:rPr>
              <a:t>1 :</a:t>
            </a:r>
            <a:r>
              <a:rPr lang="zh-CN" altLang="en-US" sz="2000" b="1" dirty="0"/>
              <a:t>首段情节设计？</a:t>
            </a:r>
            <a:r>
              <a:rPr lang="en-US" altLang="zh-CN" sz="2000" b="1" dirty="0"/>
              <a:t>How to tie the rope around the tree ?   </a:t>
            </a:r>
            <a:r>
              <a:rPr lang="zh-CN" altLang="en-US" sz="2000" b="1" dirty="0">
                <a:highlight>
                  <a:srgbClr val="FFFF00"/>
                </a:highlight>
              </a:rPr>
              <a:t>过程？ 方法？ 词汇压力？</a:t>
            </a:r>
            <a:endParaRPr lang="zh-CN" altLang="en-US" sz="2000" b="1" dirty="0">
              <a:highlight>
                <a:srgbClr val="FFFF00"/>
              </a:highlight>
            </a:endParaRPr>
          </a:p>
        </p:txBody>
      </p:sp>
      <p:graphicFrame>
        <p:nvGraphicFramePr>
          <p:cNvPr id="6" name="表格 5"/>
          <p:cNvGraphicFramePr>
            <a:graphicFrameLocks noGrp="1"/>
          </p:cNvGraphicFramePr>
          <p:nvPr/>
        </p:nvGraphicFramePr>
        <p:xfrm>
          <a:off x="509217" y="1016846"/>
          <a:ext cx="11468100" cy="5345627"/>
        </p:xfrm>
        <a:graphic>
          <a:graphicData uri="http://schemas.openxmlformats.org/drawingml/2006/table">
            <a:tbl>
              <a:tblPr/>
              <a:tblGrid>
                <a:gridCol w="3822700"/>
                <a:gridCol w="5356301"/>
                <a:gridCol w="2289099"/>
              </a:tblGrid>
              <a:tr h="332217">
                <a:tc>
                  <a:txBody>
                    <a:bodyPr/>
                    <a:lstStyle/>
                    <a:p>
                      <a:pPr algn="ctr">
                        <a:lnSpc>
                          <a:spcPts val="1800"/>
                        </a:lnSpc>
                        <a:buNone/>
                      </a:pPr>
                      <a:r>
                        <a:rPr lang="zh-CN" altLang="en-US" sz="1300" b="1" dirty="0">
                          <a:solidFill>
                            <a:srgbClr val="000000"/>
                          </a:solidFill>
                          <a:effectLst/>
                          <a:latin typeface="ui-sans-serif"/>
                        </a:rPr>
                        <a:t>思维方法</a:t>
                      </a:r>
                      <a:endParaRPr lang="zh-CN" altLang="en-US" sz="1300" b="1" dirty="0">
                        <a:solidFill>
                          <a:srgbClr val="000000"/>
                        </a:solidFill>
                        <a:effectLst/>
                        <a:latin typeface="ui-sans-serif"/>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en-US" sz="1300" b="1" dirty="0">
                          <a:solidFill>
                            <a:srgbClr val="000000"/>
                          </a:solidFill>
                          <a:effectLst/>
                          <a:latin typeface="ui-sans-serif"/>
                        </a:rPr>
                        <a:t>Thinking Method</a:t>
                      </a:r>
                      <a:endParaRPr lang="en-US" sz="1300" b="1" dirty="0">
                        <a:solidFill>
                          <a:srgbClr val="000000"/>
                        </a:solidFill>
                        <a:effectLst/>
                        <a:latin typeface="ui-sans-serif"/>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300" b="1">
                          <a:solidFill>
                            <a:srgbClr val="000000"/>
                          </a:solidFill>
                          <a:effectLst/>
                          <a:latin typeface="ui-sans-serif"/>
                        </a:rPr>
                        <a:t>设计目的</a:t>
                      </a:r>
                      <a:endParaRPr lang="zh-CN" altLang="en-US" sz="1300" b="1">
                        <a:solidFill>
                          <a:srgbClr val="000000"/>
                        </a:solidFill>
                        <a:effectLst/>
                        <a:latin typeface="ui-sans-serif"/>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24557">
                <a:tc>
                  <a:txBody>
                    <a:bodyPr/>
                    <a:lstStyle/>
                    <a:p>
                      <a:pPr algn="l">
                        <a:lnSpc>
                          <a:spcPts val="1800"/>
                        </a:lnSpc>
                        <a:buNone/>
                      </a:pPr>
                      <a:r>
                        <a:rPr lang="en-US" altLang="zh-CN" sz="1800" b="0" dirty="0">
                          <a:solidFill>
                            <a:srgbClr val="000000"/>
                          </a:solidFill>
                          <a:effectLst/>
                          <a:latin typeface="ui-sans-serif"/>
                        </a:rPr>
                        <a:t>1. </a:t>
                      </a:r>
                      <a:r>
                        <a:rPr lang="zh-CN" altLang="en-US" sz="1800" b="0" dirty="0">
                          <a:solidFill>
                            <a:srgbClr val="000000"/>
                          </a:solidFill>
                          <a:effectLst/>
                          <a:latin typeface="ui-sans-serif"/>
                        </a:rPr>
                        <a:t>承接前文恐惧，顺势引出警察救场 </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（以 “转身逃跑” 的动作衔接，警察到来打破绝望）</a:t>
                      </a:r>
                      <a:endParaRPr lang="zh-CN" altLang="en-US" sz="1800" b="0" dirty="0">
                        <a:solidFill>
                          <a:srgbClr val="000000"/>
                        </a:solidFill>
                        <a:effectLst/>
                        <a:latin typeface="ui-sans-serif"/>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a:solidFill>
                            <a:srgbClr val="000000"/>
                          </a:solidFill>
                          <a:effectLst/>
                          <a:latin typeface="Times New Roman" panose="02020603050405020304" pitchFamily="18" charset="0"/>
                          <a:cs typeface="Times New Roman" panose="02020603050405020304" pitchFamily="18" charset="0"/>
                        </a:rPr>
                        <a:t>1. Continue the fear from the previous text and introduce the policemen's rescue </a:t>
                      </a:r>
                      <a:endParaRPr lang="en-US" sz="18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a:solidFill>
                            <a:srgbClr val="000000"/>
                          </a:solidFill>
                          <a:effectLst/>
                          <a:latin typeface="Times New Roman" panose="02020603050405020304" pitchFamily="18" charset="0"/>
                          <a:cs typeface="Times New Roman" panose="02020603050405020304" pitchFamily="18" charset="0"/>
                        </a:rPr>
                        <a:t>(Connect with the action of "turning to run"; the arrival of policemen breaks the despair)</a:t>
                      </a:r>
                      <a:endParaRPr lang="en-US" sz="1800" b="0">
                        <a:solidFill>
                          <a:srgbClr val="000000"/>
                        </a:solidFill>
                        <a:effectLst/>
                        <a:latin typeface="Times New Roman" panose="02020603050405020304" pitchFamily="18" charset="0"/>
                        <a:cs typeface="Times New Roman" panose="02020603050405020304" pitchFamily="18" charset="0"/>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ui-sans-serif"/>
                        </a:rPr>
                        <a:t>保持情节连贯性，避免突兀</a:t>
                      </a:r>
                      <a:endParaRPr lang="zh-CN" altLang="en-US" sz="1800" b="0" dirty="0">
                        <a:solidFill>
                          <a:srgbClr val="000000"/>
                        </a:solidFill>
                        <a:effectLst/>
                        <a:latin typeface="ui-sans-serif"/>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17917">
                <a:tc>
                  <a:txBody>
                    <a:bodyPr/>
                    <a:lstStyle/>
                    <a:p>
                      <a:pPr algn="l">
                        <a:lnSpc>
                          <a:spcPts val="1800"/>
                        </a:lnSpc>
                        <a:buNone/>
                      </a:pPr>
                      <a:r>
                        <a:rPr lang="en-US" altLang="zh-CN" sz="1800" b="0" dirty="0">
                          <a:solidFill>
                            <a:srgbClr val="000000"/>
                          </a:solidFill>
                          <a:effectLst/>
                          <a:latin typeface="ui-sans-serif"/>
                        </a:rPr>
                        <a:t>2. </a:t>
                      </a:r>
                      <a:r>
                        <a:rPr lang="zh-CN" altLang="en-US" sz="1800" b="0" dirty="0">
                          <a:solidFill>
                            <a:srgbClr val="000000"/>
                          </a:solidFill>
                          <a:effectLst/>
                          <a:latin typeface="ui-sans-serif"/>
                        </a:rPr>
                        <a:t>发挥 “我” 的养牛经验，体现角色价值 </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（主动向警察提出建议，呼应前文 “小时候挤奶养牛” 的伏笔）</a:t>
                      </a:r>
                      <a:endParaRPr lang="zh-CN" altLang="en-US" sz="1800" b="0" dirty="0">
                        <a:solidFill>
                          <a:srgbClr val="000000"/>
                        </a:solidFill>
                        <a:effectLst/>
                        <a:latin typeface="ui-sans-serif"/>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Use my experience of raising cows to reflect the character's value </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(Take the initiative to give advice to the policemen, echoing the foreshadowing of "milking cows as a boy")</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ui-sans-serif"/>
                        </a:rPr>
                        <a:t>让 “我” 从 “恐惧者” 变成 “参与者”，丰富角色</a:t>
                      </a:r>
                      <a:endParaRPr lang="zh-CN" altLang="en-US" sz="1800" b="0">
                        <a:solidFill>
                          <a:srgbClr val="000000"/>
                        </a:solidFill>
                        <a:effectLst/>
                        <a:latin typeface="ui-sans-serif"/>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24557">
                <a:tc>
                  <a:txBody>
                    <a:bodyPr/>
                    <a:lstStyle/>
                    <a:p>
                      <a:pPr algn="l">
                        <a:lnSpc>
                          <a:spcPts val="1800"/>
                        </a:lnSpc>
                        <a:buNone/>
                      </a:pPr>
                      <a:r>
                        <a:rPr lang="en-US" altLang="zh-CN" sz="1800" b="0" dirty="0">
                          <a:solidFill>
                            <a:srgbClr val="000000"/>
                          </a:solidFill>
                          <a:effectLst/>
                          <a:latin typeface="ui-sans-serif"/>
                        </a:rPr>
                        <a:t>3. </a:t>
                      </a:r>
                      <a:r>
                        <a:rPr lang="zh-CN" altLang="en-US" sz="1800" b="0" dirty="0">
                          <a:solidFill>
                            <a:srgbClr val="000000"/>
                          </a:solidFill>
                          <a:effectLst/>
                          <a:latin typeface="ui-sans-serif"/>
                        </a:rPr>
                        <a:t>延续距离排比句式，强化紧张氛围 </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（模仿原文 “</a:t>
                      </a:r>
                      <a:r>
                        <a:rPr lang="en-US" altLang="zh-CN" sz="1800" b="0" dirty="0">
                          <a:solidFill>
                            <a:srgbClr val="000000"/>
                          </a:solidFill>
                          <a:effectLst/>
                          <a:latin typeface="ui-sans-serif"/>
                        </a:rPr>
                        <a:t>30 </a:t>
                      </a:r>
                      <a:r>
                        <a:rPr lang="zh-CN" altLang="en-US" sz="1800" b="0" dirty="0">
                          <a:solidFill>
                            <a:srgbClr val="000000"/>
                          </a:solidFill>
                          <a:effectLst/>
                          <a:latin typeface="ui-sans-serif"/>
                        </a:rPr>
                        <a:t>英尺→</a:t>
                      </a:r>
                      <a:r>
                        <a:rPr lang="en-US" altLang="zh-CN" sz="1800" b="0" dirty="0">
                          <a:solidFill>
                            <a:srgbClr val="000000"/>
                          </a:solidFill>
                          <a:effectLst/>
                          <a:latin typeface="ui-sans-serif"/>
                        </a:rPr>
                        <a:t>20 </a:t>
                      </a:r>
                      <a:r>
                        <a:rPr lang="zh-CN" altLang="en-US" sz="1800" b="0" dirty="0">
                          <a:solidFill>
                            <a:srgbClr val="000000"/>
                          </a:solidFill>
                          <a:effectLst/>
                          <a:latin typeface="ui-sans-serif"/>
                        </a:rPr>
                        <a:t>英尺→</a:t>
                      </a:r>
                      <a:r>
                        <a:rPr lang="en-US" altLang="zh-CN" sz="1800" b="0" dirty="0">
                          <a:solidFill>
                            <a:srgbClr val="000000"/>
                          </a:solidFill>
                          <a:effectLst/>
                          <a:latin typeface="ui-sans-serif"/>
                        </a:rPr>
                        <a:t>10 </a:t>
                      </a:r>
                      <a:r>
                        <a:rPr lang="zh-CN" altLang="en-US" sz="1800" b="0" dirty="0">
                          <a:solidFill>
                            <a:srgbClr val="000000"/>
                          </a:solidFill>
                          <a:effectLst/>
                          <a:latin typeface="ui-sans-serif"/>
                        </a:rPr>
                        <a:t>英尺” 的递进结构）</a:t>
                      </a:r>
                      <a:endParaRPr lang="zh-CN" altLang="en-US" sz="1800" b="0" dirty="0">
                        <a:solidFill>
                          <a:srgbClr val="000000"/>
                        </a:solidFill>
                        <a:effectLst/>
                        <a:latin typeface="ui-sans-serif"/>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3. Continue the distance parallelism to strengthen the tense atmosphere </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(Imitate the progressive structure of "30 feet→20 feet→10 feet" in the original text)</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ui-sans-serif"/>
                        </a:rPr>
                        <a:t>与前文语言风格统一，增强代入感</a:t>
                      </a:r>
                      <a:endParaRPr lang="zh-CN" altLang="en-US" sz="1800" b="0">
                        <a:solidFill>
                          <a:srgbClr val="000000"/>
                        </a:solidFill>
                        <a:effectLst/>
                        <a:latin typeface="ui-sans-serif"/>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46379">
                <a:tc>
                  <a:txBody>
                    <a:bodyPr/>
                    <a:lstStyle/>
                    <a:p>
                      <a:pPr algn="l">
                        <a:lnSpc>
                          <a:spcPts val="1800"/>
                        </a:lnSpc>
                        <a:buNone/>
                      </a:pPr>
                      <a:r>
                        <a:rPr lang="en-US" altLang="zh-CN" sz="1800" b="0" dirty="0">
                          <a:solidFill>
                            <a:srgbClr val="000000"/>
                          </a:solidFill>
                          <a:effectLst/>
                          <a:latin typeface="ui-sans-serif"/>
                        </a:rPr>
                        <a:t>4. </a:t>
                      </a:r>
                      <a:r>
                        <a:rPr lang="zh-CN" altLang="en-US" sz="1800" b="0" dirty="0">
                          <a:solidFill>
                            <a:srgbClr val="000000"/>
                          </a:solidFill>
                          <a:effectLst/>
                          <a:latin typeface="ui-sans-serif"/>
                        </a:rPr>
                        <a:t>分步控制牛，为第二段铺垫 </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（从 “稳住情绪” 到 “套绳固定”，不急于彻底解决问题）</a:t>
                      </a:r>
                      <a:endParaRPr lang="zh-CN" altLang="en-US" sz="1800" b="0" dirty="0">
                        <a:solidFill>
                          <a:srgbClr val="000000"/>
                        </a:solidFill>
                        <a:effectLst/>
                        <a:latin typeface="ui-sans-serif"/>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4. Control the cow step by step to pave the way for Paragraph 2 </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(From "calming the mood" to "tying the rope", don't rush to solve the problem completely)</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ui-sans-serif"/>
                        </a:rPr>
                        <a:t>符合 “一段铺垫、二段升华” 的续写逻辑</a:t>
                      </a:r>
                      <a:endParaRPr lang="zh-CN" altLang="en-US" sz="1800" b="0" dirty="0">
                        <a:solidFill>
                          <a:srgbClr val="000000"/>
                        </a:solidFill>
                        <a:effectLst/>
                        <a:latin typeface="ui-sans-serif"/>
                      </a:endParaRPr>
                    </a:p>
                  </a:txBody>
                  <a:tcPr marL="64293" marR="64293" marT="32146" marB="321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文本框 2"/>
          <p:cNvSpPr txBox="1"/>
          <p:nvPr/>
        </p:nvSpPr>
        <p:spPr>
          <a:xfrm>
            <a:off x="381911" y="4015992"/>
            <a:ext cx="11328704" cy="1323439"/>
          </a:xfrm>
          <a:prstGeom prst="rect">
            <a:avLst/>
          </a:prstGeom>
          <a:solidFill>
            <a:schemeClr val="accent6">
              <a:lumMod val="20000"/>
              <a:lumOff val="80000"/>
            </a:schemeClr>
          </a:solidFill>
        </p:spPr>
        <p:txBody>
          <a:bodyPr wrap="square">
            <a:spAutoFit/>
          </a:bodyPr>
          <a:lstStyle/>
          <a:p>
            <a:r>
              <a:rPr lang="en-US" altLang="zh-CN" sz="2000" b="1" dirty="0">
                <a:highlight>
                  <a:srgbClr val="FFFF00"/>
                </a:highlight>
              </a:rPr>
              <a:t>Tips</a:t>
            </a:r>
            <a:r>
              <a:rPr lang="zh-CN" altLang="en-US" sz="2000" b="1" dirty="0">
                <a:highlight>
                  <a:srgbClr val="FFFF00"/>
                </a:highlight>
              </a:rPr>
              <a:t>：</a:t>
            </a:r>
            <a:endParaRPr lang="en-US" altLang="zh-CN" sz="2000" b="1" dirty="0">
              <a:highlight>
                <a:srgbClr val="FFFF00"/>
              </a:highlight>
            </a:endParaRPr>
          </a:p>
          <a:p>
            <a:r>
              <a:rPr lang="zh-CN" altLang="en-US" sz="2000" b="1" dirty="0">
                <a:highlight>
                  <a:srgbClr val="FFFF00"/>
                </a:highlight>
              </a:rPr>
              <a:t>避免突兀转折</a:t>
            </a:r>
            <a:r>
              <a:rPr lang="zh-CN" altLang="en-US" sz="2000" b="1" dirty="0"/>
              <a:t>：不要让警察一来就直接制服牛，要通过 “建议→试探→互动” 的过程，符合逻辑。</a:t>
            </a:r>
            <a:endParaRPr lang="en-US" altLang="zh-CN" sz="2000" b="1" dirty="0"/>
          </a:p>
          <a:p>
            <a:r>
              <a:rPr lang="zh-CN" altLang="en-US" sz="2000" b="1" dirty="0">
                <a:highlight>
                  <a:srgbClr val="FFFF00"/>
                </a:highlight>
              </a:rPr>
              <a:t>避免排比空洞</a:t>
            </a:r>
            <a:r>
              <a:rPr lang="zh-CN" altLang="en-US" sz="2000" b="1" dirty="0"/>
              <a:t>：模仿前文，让排比推动情节。</a:t>
            </a:r>
            <a:endParaRPr lang="en-US" altLang="zh-CN" sz="2000" b="1" dirty="0"/>
          </a:p>
          <a:p>
            <a:r>
              <a:rPr lang="zh-CN" altLang="en-US" sz="2000" b="1" dirty="0">
                <a:highlight>
                  <a:srgbClr val="FFFF00"/>
                </a:highlight>
              </a:rPr>
              <a:t>避免忽略伏笔</a:t>
            </a:r>
            <a:r>
              <a:rPr lang="zh-CN" altLang="en-US" sz="2000" b="1" dirty="0"/>
              <a:t>：必须在首段体现 </a:t>
            </a:r>
            <a:r>
              <a:rPr lang="zh-CN" altLang="en-US" sz="2000" b="1" dirty="0">
                <a:solidFill>
                  <a:srgbClr val="FF0000"/>
                </a:solidFill>
              </a:rPr>
              <a:t>“养牛经验” 和 “绳子” </a:t>
            </a:r>
            <a:r>
              <a:rPr lang="zh-CN" altLang="en-US" sz="2000" b="1" dirty="0"/>
              <a:t>两个核心伏笔，否则情节会脱离原文。</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23051" y="728236"/>
          <a:ext cx="11498445" cy="5794204"/>
        </p:xfrm>
        <a:graphic>
          <a:graphicData uri="http://schemas.openxmlformats.org/drawingml/2006/table">
            <a:tbl>
              <a:tblPr/>
              <a:tblGrid>
                <a:gridCol w="3832815"/>
                <a:gridCol w="5136429"/>
                <a:gridCol w="2529201"/>
              </a:tblGrid>
              <a:tr h="543015">
                <a:tc>
                  <a:txBody>
                    <a:bodyPr/>
                    <a:lstStyle/>
                    <a:p>
                      <a:pPr algn="ctr">
                        <a:lnSpc>
                          <a:spcPts val="1800"/>
                        </a:lnSpc>
                        <a:buNone/>
                      </a:pPr>
                      <a:r>
                        <a:rPr lang="zh-CN" altLang="en-US" sz="1800" b="1">
                          <a:solidFill>
                            <a:srgbClr val="000000"/>
                          </a:solidFill>
                          <a:effectLst/>
                          <a:latin typeface="ui-sans-serif"/>
                        </a:rPr>
                        <a:t>文伏笔（</a:t>
                      </a:r>
                      <a:r>
                        <a:rPr lang="en-US" sz="1800" b="1">
                          <a:solidFill>
                            <a:srgbClr val="000000"/>
                          </a:solidFill>
                          <a:effectLst/>
                          <a:latin typeface="ui-sans-serif"/>
                        </a:rPr>
                        <a:t>Foreshadowing in the Original Text）</a:t>
                      </a:r>
                      <a:endParaRPr lang="en-US" sz="1800" b="1">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800" b="1">
                          <a:solidFill>
                            <a:srgbClr val="000000"/>
                          </a:solidFill>
                          <a:effectLst/>
                          <a:latin typeface="ui-sans-serif"/>
                        </a:rPr>
                        <a:t>续写回应（</a:t>
                      </a:r>
                      <a:r>
                        <a:rPr lang="en-US" sz="1800" b="1">
                          <a:solidFill>
                            <a:srgbClr val="000000"/>
                          </a:solidFill>
                          <a:effectLst/>
                          <a:latin typeface="ui-sans-serif"/>
                        </a:rPr>
                        <a:t>Response in the Continuation）</a:t>
                      </a:r>
                      <a:endParaRPr lang="en-US" sz="1800" b="1">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800" b="1">
                          <a:solidFill>
                            <a:srgbClr val="000000"/>
                          </a:solidFill>
                          <a:effectLst/>
                          <a:latin typeface="ui-sans-serif"/>
                        </a:rPr>
                        <a:t>设计意图（</a:t>
                      </a:r>
                      <a:r>
                        <a:rPr lang="en-US" sz="1800" b="1">
                          <a:solidFill>
                            <a:srgbClr val="000000"/>
                          </a:solidFill>
                          <a:effectLst/>
                          <a:latin typeface="ui-sans-serif"/>
                        </a:rPr>
                        <a:t>Design Purpose）</a:t>
                      </a:r>
                      <a:endParaRPr lang="en-US" sz="1800" b="1">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48867">
                <a:tc>
                  <a:txBody>
                    <a:bodyPr/>
                    <a:lstStyle/>
                    <a:p>
                      <a:pPr algn="l">
                        <a:lnSpc>
                          <a:spcPts val="1800"/>
                        </a:lnSpc>
                        <a:buNone/>
                      </a:pPr>
                      <a:r>
                        <a:rPr lang="en-US" altLang="zh-CN" sz="1800" b="0" dirty="0">
                          <a:solidFill>
                            <a:srgbClr val="000000"/>
                          </a:solidFill>
                          <a:effectLst/>
                          <a:latin typeface="ui-sans-serif"/>
                        </a:rPr>
                        <a:t>1. </a:t>
                      </a:r>
                      <a:r>
                        <a:rPr lang="zh-CN" altLang="en-US" sz="1800" b="0" dirty="0">
                          <a:solidFill>
                            <a:srgbClr val="000000"/>
                          </a:solidFill>
                          <a:effectLst/>
                          <a:latin typeface="ui-sans-serif"/>
                        </a:rPr>
                        <a:t>我小时候挤过牛奶、养过肉牛，自认懂牛 </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a:t>
                      </a:r>
                      <a:r>
                        <a:rPr lang="en-US" sz="1800" b="0" dirty="0">
                          <a:solidFill>
                            <a:srgbClr val="000000"/>
                          </a:solidFill>
                          <a:effectLst/>
                          <a:latin typeface="ui-sans-serif"/>
                        </a:rPr>
                        <a:t>I milked cows as a boy and worked with beef cattle, so I thought I knew all about cows）</a:t>
                      </a:r>
                      <a:endParaRPr lang="en-US" sz="1800" b="0" dirty="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ui-sans-serif"/>
                        </a:rPr>
                        <a:t>1. </a:t>
                      </a:r>
                      <a:r>
                        <a:rPr lang="zh-CN" altLang="en-US" sz="1800" b="0" dirty="0">
                          <a:solidFill>
                            <a:srgbClr val="000000"/>
                          </a:solidFill>
                          <a:effectLst/>
                          <a:latin typeface="ui-sans-serif"/>
                        </a:rPr>
                        <a:t>我告诉警察牛受惊的原因，建议 “轻声安抚 </a:t>
                      </a:r>
                      <a:r>
                        <a:rPr lang="en-US" altLang="zh-CN" sz="1800" b="0" dirty="0">
                          <a:solidFill>
                            <a:srgbClr val="000000"/>
                          </a:solidFill>
                          <a:effectLst/>
                          <a:latin typeface="ui-sans-serif"/>
                        </a:rPr>
                        <a:t>+ </a:t>
                      </a:r>
                      <a:r>
                        <a:rPr lang="zh-CN" altLang="en-US" sz="1800" b="0" dirty="0">
                          <a:solidFill>
                            <a:srgbClr val="000000"/>
                          </a:solidFill>
                          <a:effectLst/>
                          <a:latin typeface="ui-sans-serif"/>
                        </a:rPr>
                        <a:t>缓慢靠近” </a:t>
                      </a:r>
                      <a:endParaRPr lang="zh-CN" altLang="en-US" sz="1800" b="0" dirty="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ui-sans-serif"/>
                        </a:rPr>
                        <a:t>打破 “自认懂牛” 的盲目自信，变成 “科学应对” 的成长</a:t>
                      </a:r>
                      <a:endParaRPr lang="zh-CN" altLang="en-US" sz="1800" b="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504588">
                <a:tc>
                  <a:txBody>
                    <a:bodyPr/>
                    <a:lstStyle/>
                    <a:p>
                      <a:pPr algn="l">
                        <a:lnSpc>
                          <a:spcPts val="1800"/>
                        </a:lnSpc>
                        <a:buNone/>
                      </a:pPr>
                      <a:r>
                        <a:rPr lang="en-US" altLang="zh-CN" sz="1800" b="0">
                          <a:solidFill>
                            <a:srgbClr val="000000"/>
                          </a:solidFill>
                          <a:effectLst/>
                          <a:latin typeface="ui-sans-serif"/>
                        </a:rPr>
                        <a:t>2. </a:t>
                      </a:r>
                      <a:r>
                        <a:rPr lang="zh-CN" altLang="en-US" sz="1800" b="0">
                          <a:solidFill>
                            <a:srgbClr val="000000"/>
                          </a:solidFill>
                          <a:effectLst/>
                          <a:latin typeface="ui-sans-serif"/>
                        </a:rPr>
                        <a:t>牛脖子上有绳子，眼神狂野，会攻击移动的东西 </a:t>
                      </a:r>
                      <a:endParaRPr lang="zh-CN" altLang="en-US" sz="1800" b="0">
                        <a:solidFill>
                          <a:srgbClr val="000000"/>
                        </a:solidFill>
                        <a:effectLst/>
                        <a:latin typeface="ui-sans-serif"/>
                      </a:endParaRPr>
                    </a:p>
                    <a:p>
                      <a:pPr algn="l">
                        <a:lnSpc>
                          <a:spcPts val="1800"/>
                        </a:lnSpc>
                        <a:buNone/>
                      </a:pPr>
                      <a:r>
                        <a:rPr lang="zh-CN" altLang="en-US" sz="1800" b="0">
                          <a:solidFill>
                            <a:srgbClr val="000000"/>
                          </a:solidFill>
                          <a:effectLst/>
                          <a:latin typeface="ui-sans-serif"/>
                        </a:rPr>
                        <a:t>（</a:t>
                      </a:r>
                      <a:r>
                        <a:rPr lang="en-US" sz="1800" b="0">
                          <a:solidFill>
                            <a:srgbClr val="000000"/>
                          </a:solidFill>
                          <a:effectLst/>
                          <a:latin typeface="ui-sans-serif"/>
                        </a:rPr>
                        <a:t>There was a rope around the cow's neck; she was wild-eyed and ready to charge anything that moved）</a:t>
                      </a:r>
                      <a:endParaRPr lang="en-US" sz="1800" b="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ui-sans-serif"/>
                        </a:rPr>
                        <a:t>2. </a:t>
                      </a:r>
                      <a:r>
                        <a:rPr lang="zh-CN" altLang="en-US" sz="1800" b="0" dirty="0">
                          <a:solidFill>
                            <a:srgbClr val="000000"/>
                          </a:solidFill>
                          <a:effectLst/>
                          <a:latin typeface="ui-sans-serif"/>
                        </a:rPr>
                        <a:t>我们利用绳子，避免快速动作，慢慢引导牛到草地 </a:t>
                      </a:r>
                      <a:endParaRPr lang="zh-CN" altLang="en-US" sz="1800" b="0" dirty="0">
                        <a:solidFill>
                          <a:srgbClr val="000000"/>
                        </a:solidFill>
                        <a:effectLst/>
                        <a:latin typeface="ui-sans-serif"/>
                      </a:endParaRPr>
                    </a:p>
                    <a:p>
                      <a:pPr algn="l">
                        <a:lnSpc>
                          <a:spcPts val="1800"/>
                        </a:lnSpc>
                        <a:buNone/>
                      </a:pPr>
                      <a:endParaRPr lang="en-US" sz="1800" b="0" dirty="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ui-sans-serif"/>
                        </a:rPr>
                        <a:t>利用现有道具，降低词汇难度，贴合动物习性</a:t>
                      </a:r>
                      <a:endParaRPr lang="zh-CN" altLang="en-US" sz="1800" b="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48867">
                <a:tc>
                  <a:txBody>
                    <a:bodyPr/>
                    <a:lstStyle/>
                    <a:p>
                      <a:pPr algn="l">
                        <a:lnSpc>
                          <a:spcPts val="1800"/>
                        </a:lnSpc>
                        <a:buNone/>
                      </a:pPr>
                      <a:r>
                        <a:rPr lang="en-US" altLang="zh-CN" sz="1800" b="0">
                          <a:solidFill>
                            <a:srgbClr val="000000"/>
                          </a:solidFill>
                          <a:effectLst/>
                          <a:latin typeface="ui-sans-serif"/>
                        </a:rPr>
                        <a:t>3. </a:t>
                      </a:r>
                      <a:r>
                        <a:rPr lang="zh-CN" altLang="en-US" sz="1800" b="0">
                          <a:solidFill>
                            <a:srgbClr val="000000"/>
                          </a:solidFill>
                          <a:effectLst/>
                          <a:latin typeface="ui-sans-serif"/>
                        </a:rPr>
                        <a:t>人群围观，保持安全距离 </a:t>
                      </a:r>
                      <a:endParaRPr lang="zh-CN" altLang="en-US" sz="1800" b="0">
                        <a:solidFill>
                          <a:srgbClr val="000000"/>
                        </a:solidFill>
                        <a:effectLst/>
                        <a:latin typeface="ui-sans-serif"/>
                      </a:endParaRPr>
                    </a:p>
                    <a:p>
                      <a:pPr algn="l">
                        <a:lnSpc>
                          <a:spcPts val="1800"/>
                        </a:lnSpc>
                        <a:buNone/>
                      </a:pPr>
                      <a:r>
                        <a:rPr lang="zh-CN" altLang="en-US" sz="1800" b="0">
                          <a:solidFill>
                            <a:srgbClr val="000000"/>
                          </a:solidFill>
                          <a:effectLst/>
                          <a:latin typeface="ui-sans-serif"/>
                        </a:rPr>
                        <a:t>（</a:t>
                      </a:r>
                      <a:r>
                        <a:rPr lang="en-US" sz="1800" b="0">
                          <a:solidFill>
                            <a:srgbClr val="000000"/>
                          </a:solidFill>
                          <a:effectLst/>
                          <a:latin typeface="ui-sans-serif"/>
                        </a:rPr>
                        <a:t>The crowd surrounded her at a respectful distance）</a:t>
                      </a:r>
                      <a:endParaRPr lang="en-US" sz="1800" b="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ui-sans-serif"/>
                        </a:rPr>
                        <a:t>3. </a:t>
                      </a:r>
                      <a:r>
                        <a:rPr lang="zh-CN" altLang="en-US" sz="1800" b="0" dirty="0">
                          <a:solidFill>
                            <a:srgbClr val="000000"/>
                          </a:solidFill>
                          <a:effectLst/>
                          <a:latin typeface="ui-sans-serif"/>
                        </a:rPr>
                        <a:t>警察让人群后退，防止刺激牛；部分人帮忙递工具 </a:t>
                      </a:r>
                      <a:endParaRPr lang="zh-CN" altLang="en-US" sz="1800" b="0" dirty="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ui-sans-serif"/>
                        </a:rPr>
                        <a:t>侧面烘托紧张氛围，体现协作力量</a:t>
                      </a:r>
                      <a:endParaRPr lang="zh-CN" altLang="en-US" sz="1800" b="0" dirty="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48867">
                <a:tc>
                  <a:txBody>
                    <a:bodyPr/>
                    <a:lstStyle/>
                    <a:p>
                      <a:pPr algn="l">
                        <a:lnSpc>
                          <a:spcPts val="1800"/>
                        </a:lnSpc>
                        <a:buNone/>
                      </a:pPr>
                      <a:r>
                        <a:rPr lang="en-US" altLang="zh-CN" sz="1800" b="0">
                          <a:solidFill>
                            <a:srgbClr val="000000"/>
                          </a:solidFill>
                          <a:effectLst/>
                          <a:latin typeface="ui-sans-serif"/>
                        </a:rPr>
                        <a:t>4. </a:t>
                      </a:r>
                      <a:r>
                        <a:rPr lang="zh-CN" altLang="en-US" sz="1800" b="0">
                          <a:solidFill>
                            <a:srgbClr val="000000"/>
                          </a:solidFill>
                          <a:effectLst/>
                          <a:latin typeface="ui-sans-serif"/>
                        </a:rPr>
                        <a:t>我靠近牛时，</a:t>
                      </a:r>
                      <a:r>
                        <a:rPr lang="en-US" altLang="zh-CN" sz="1800" b="0">
                          <a:solidFill>
                            <a:srgbClr val="000000"/>
                          </a:solidFill>
                          <a:effectLst/>
                          <a:latin typeface="ui-sans-serif"/>
                        </a:rPr>
                        <a:t>30 </a:t>
                      </a:r>
                      <a:r>
                        <a:rPr lang="zh-CN" altLang="en-US" sz="1800" b="0">
                          <a:solidFill>
                            <a:srgbClr val="000000"/>
                          </a:solidFill>
                          <a:effectLst/>
                          <a:latin typeface="ui-sans-serif"/>
                        </a:rPr>
                        <a:t>英尺犹豫→</a:t>
                      </a:r>
                      <a:r>
                        <a:rPr lang="en-US" altLang="zh-CN" sz="1800" b="0">
                          <a:solidFill>
                            <a:srgbClr val="000000"/>
                          </a:solidFill>
                          <a:effectLst/>
                          <a:latin typeface="ui-sans-serif"/>
                        </a:rPr>
                        <a:t>20 </a:t>
                      </a:r>
                      <a:r>
                        <a:rPr lang="zh-CN" altLang="en-US" sz="1800" b="0">
                          <a:solidFill>
                            <a:srgbClr val="000000"/>
                          </a:solidFill>
                          <a:effectLst/>
                          <a:latin typeface="ui-sans-serif"/>
                        </a:rPr>
                        <a:t>英尺怀疑→</a:t>
                      </a:r>
                      <a:r>
                        <a:rPr lang="en-US" altLang="zh-CN" sz="1800" b="0">
                          <a:solidFill>
                            <a:srgbClr val="000000"/>
                          </a:solidFill>
                          <a:effectLst/>
                          <a:latin typeface="ui-sans-serif"/>
                        </a:rPr>
                        <a:t>10 </a:t>
                      </a:r>
                      <a:r>
                        <a:rPr lang="zh-CN" altLang="en-US" sz="1800" b="0">
                          <a:solidFill>
                            <a:srgbClr val="000000"/>
                          </a:solidFill>
                          <a:effectLst/>
                          <a:latin typeface="ui-sans-serif"/>
                        </a:rPr>
                        <a:t>英尺恐惧 </a:t>
                      </a:r>
                      <a:endParaRPr lang="zh-CN" altLang="en-US" sz="1800" b="0">
                        <a:solidFill>
                          <a:srgbClr val="000000"/>
                        </a:solidFill>
                        <a:effectLst/>
                        <a:latin typeface="ui-sans-serif"/>
                      </a:endParaRPr>
                    </a:p>
                    <a:p>
                      <a:pPr algn="l">
                        <a:lnSpc>
                          <a:spcPts val="1800"/>
                        </a:lnSpc>
                        <a:buNone/>
                      </a:pPr>
                      <a:r>
                        <a:rPr lang="zh-CN" altLang="en-US" sz="1800" b="0">
                          <a:solidFill>
                            <a:srgbClr val="000000"/>
                          </a:solidFill>
                          <a:effectLst/>
                          <a:latin typeface="ui-sans-serif"/>
                        </a:rPr>
                        <a:t>（</a:t>
                      </a:r>
                      <a:r>
                        <a:rPr lang="en-US" sz="1800" b="0">
                          <a:solidFill>
                            <a:srgbClr val="000000"/>
                          </a:solidFill>
                          <a:effectLst/>
                          <a:latin typeface="ui-sans-serif"/>
                        </a:rPr>
                        <a:t>At 30 feet I hesitated; at 20 feet I doubted; at 10 feet I stopped in fear）</a:t>
                      </a:r>
                      <a:endParaRPr lang="en-US" sz="1800" b="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ui-sans-serif"/>
                        </a:rPr>
                        <a:t>4. </a:t>
                      </a:r>
                      <a:r>
                        <a:rPr lang="zh-CN" altLang="en-US" sz="1800" b="0" dirty="0">
                          <a:solidFill>
                            <a:srgbClr val="000000"/>
                          </a:solidFill>
                          <a:effectLst/>
                          <a:latin typeface="ui-sans-serif"/>
                        </a:rPr>
                        <a:t>我们靠近牛时，</a:t>
                      </a:r>
                      <a:r>
                        <a:rPr lang="en-US" altLang="zh-CN" sz="1800" b="0" dirty="0">
                          <a:solidFill>
                            <a:srgbClr val="000000"/>
                          </a:solidFill>
                          <a:effectLst/>
                          <a:latin typeface="ui-sans-serif"/>
                        </a:rPr>
                        <a:t>15 </a:t>
                      </a:r>
                      <a:r>
                        <a:rPr lang="zh-CN" altLang="en-US" sz="1800" b="0" dirty="0">
                          <a:solidFill>
                            <a:srgbClr val="000000"/>
                          </a:solidFill>
                          <a:effectLst/>
                          <a:latin typeface="ui-sans-serif"/>
                        </a:rPr>
                        <a:t>英尺停下→</a:t>
                      </a:r>
                      <a:r>
                        <a:rPr lang="en-US" altLang="zh-CN" sz="1800" b="0" dirty="0">
                          <a:solidFill>
                            <a:srgbClr val="000000"/>
                          </a:solidFill>
                          <a:effectLst/>
                          <a:latin typeface="ui-sans-serif"/>
                        </a:rPr>
                        <a:t>10 </a:t>
                      </a:r>
                      <a:r>
                        <a:rPr lang="zh-CN" altLang="en-US" sz="1800" b="0" dirty="0">
                          <a:solidFill>
                            <a:srgbClr val="000000"/>
                          </a:solidFill>
                          <a:effectLst/>
                          <a:latin typeface="ui-sans-serif"/>
                        </a:rPr>
                        <a:t>英尺安抚→</a:t>
                      </a:r>
                      <a:r>
                        <a:rPr lang="en-US" altLang="zh-CN" sz="1800" b="0" dirty="0">
                          <a:solidFill>
                            <a:srgbClr val="000000"/>
                          </a:solidFill>
                          <a:effectLst/>
                          <a:latin typeface="ui-sans-serif"/>
                        </a:rPr>
                        <a:t>5 </a:t>
                      </a:r>
                      <a:r>
                        <a:rPr lang="zh-CN" altLang="en-US" sz="1800" b="0" dirty="0">
                          <a:solidFill>
                            <a:srgbClr val="000000"/>
                          </a:solidFill>
                          <a:effectLst/>
                          <a:latin typeface="ui-sans-serif"/>
                        </a:rPr>
                        <a:t>英尺套绳 </a:t>
                      </a:r>
                      <a:endParaRPr lang="zh-CN" altLang="en-US" sz="1800" b="0" dirty="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ui-sans-serif"/>
                        </a:rPr>
                        <a:t>延续距离排比，强化人与动物的博弈感</a:t>
                      </a:r>
                      <a:endParaRPr lang="zh-CN" altLang="en-US" sz="1800" b="0" dirty="0">
                        <a:solidFill>
                          <a:srgbClr val="000000"/>
                        </a:solidFill>
                        <a:effectLst/>
                        <a:latin typeface="ui-sans-serif"/>
                      </a:endParaRPr>
                    </a:p>
                  </a:txBody>
                  <a:tcPr marL="69459" marR="69459" marT="34730" marB="34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469519" y="150894"/>
            <a:ext cx="3045719" cy="369332"/>
          </a:xfrm>
          <a:prstGeom prst="rect">
            <a:avLst/>
          </a:prstGeom>
          <a:solidFill>
            <a:schemeClr val="accent4">
              <a:lumMod val="40000"/>
              <a:lumOff val="60000"/>
            </a:schemeClr>
          </a:solidFill>
        </p:spPr>
        <p:txBody>
          <a:bodyPr wrap="square">
            <a:spAutoFit/>
          </a:bodyPr>
          <a:lstStyle/>
          <a:p>
            <a:r>
              <a:rPr lang="zh-CN" altLang="en-US" b="1" dirty="0"/>
              <a:t>突破瓶颈 </a:t>
            </a:r>
            <a:r>
              <a:rPr lang="en-US" altLang="zh-CN" b="1" dirty="0"/>
              <a:t>Tip 1</a:t>
            </a:r>
            <a:r>
              <a:rPr lang="zh-CN" altLang="en-US" b="1" dirty="0"/>
              <a:t>：伏笔回应</a:t>
            </a:r>
            <a:endParaRPr lang="zh-CN" altLang="en-US" b="1" dirty="0"/>
          </a:p>
        </p:txBody>
      </p:sp>
      <p:sp>
        <p:nvSpPr>
          <p:cNvPr id="3" name="文本框 2"/>
          <p:cNvSpPr txBox="1"/>
          <p:nvPr/>
        </p:nvSpPr>
        <p:spPr>
          <a:xfrm>
            <a:off x="4203775" y="1549551"/>
            <a:ext cx="4973078" cy="808363"/>
          </a:xfrm>
          <a:prstGeom prst="rect">
            <a:avLst/>
          </a:prstGeom>
          <a:solidFill>
            <a:schemeClr val="accent5">
              <a:lumMod val="20000"/>
              <a:lumOff val="80000"/>
            </a:schemeClr>
          </a:solidFill>
        </p:spPr>
        <p:txBody>
          <a:bodyPr wrap="square">
            <a:spAutoFit/>
          </a:bodyPr>
          <a:lstStyle/>
          <a:p>
            <a:pPr marL="0" marR="0" lvl="0" indent="0" algn="l" defTabSz="914400" rtl="0" eaLnBrk="1" fontAlgn="auto" latinLnBrk="0" hangingPunct="1">
              <a:lnSpc>
                <a:spcPts val="18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I told the policemen why the cow was scared and suggested "calming her softly and approaching slowly“.</a:t>
            </a:r>
            <a:endPar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5" name="文本框 4"/>
          <p:cNvSpPr txBox="1"/>
          <p:nvPr/>
        </p:nvSpPr>
        <p:spPr>
          <a:xfrm>
            <a:off x="4203775" y="2873697"/>
            <a:ext cx="4973078" cy="808363"/>
          </a:xfrm>
          <a:prstGeom prst="rect">
            <a:avLst/>
          </a:prstGeom>
          <a:solidFill>
            <a:schemeClr val="accent5">
              <a:lumMod val="20000"/>
              <a:lumOff val="80000"/>
            </a:schemeClr>
          </a:solidFill>
        </p:spPr>
        <p:txBody>
          <a:bodyPr wrap="square">
            <a:spAutoFit/>
          </a:bodyPr>
          <a:lstStyle/>
          <a:p>
            <a:pPr lvl="0">
              <a:lnSpc>
                <a:spcPts val="1800"/>
              </a:lnSpc>
              <a:defRPr/>
            </a:pPr>
            <a:r>
              <a:rPr lang="en-US" altLang="zh-CN" sz="2400" dirty="0">
                <a:solidFill>
                  <a:srgbClr val="000000"/>
                </a:solidFill>
                <a:latin typeface="Times New Roman" panose="02020603050405020304" pitchFamily="18" charset="0"/>
                <a:cs typeface="Times New Roman" panose="02020603050405020304" pitchFamily="18" charset="0"/>
              </a:rPr>
              <a:t>We used the rope, avoided quick movements, and slowly guided the cow to the grassy area.</a:t>
            </a:r>
            <a:endPar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7" name="文本框 6"/>
          <p:cNvSpPr txBox="1"/>
          <p:nvPr/>
        </p:nvSpPr>
        <p:spPr>
          <a:xfrm>
            <a:off x="4270848" y="4271582"/>
            <a:ext cx="4973078" cy="808363"/>
          </a:xfrm>
          <a:prstGeom prst="rect">
            <a:avLst/>
          </a:prstGeom>
          <a:solidFill>
            <a:schemeClr val="accent5">
              <a:lumMod val="20000"/>
              <a:lumOff val="80000"/>
            </a:schemeClr>
          </a:solidFill>
        </p:spPr>
        <p:txBody>
          <a:bodyPr wrap="square">
            <a:spAutoFit/>
          </a:bodyPr>
          <a:lstStyle/>
          <a:p>
            <a:pPr lvl="0">
              <a:lnSpc>
                <a:spcPts val="1800"/>
              </a:lnSpc>
              <a:defRPr/>
            </a:pPr>
            <a:r>
              <a:rPr lang="en-US" altLang="zh-CN" sz="2400" dirty="0">
                <a:solidFill>
                  <a:srgbClr val="000000"/>
                </a:solidFill>
                <a:latin typeface="Times New Roman" panose="02020603050405020304" pitchFamily="18" charset="0"/>
                <a:cs typeface="Times New Roman" panose="02020603050405020304" pitchFamily="18" charset="0"/>
              </a:rPr>
              <a:t>The policemen asked the crowd to step back to avoid exciting the cow; some people helped hand tools.</a:t>
            </a:r>
            <a:endParaRPr lang="en-US" altLang="zh-CN" sz="2400" dirty="0">
              <a:solidFill>
                <a:srgbClr val="00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4203775" y="5567787"/>
            <a:ext cx="4973078" cy="799258"/>
          </a:xfrm>
          <a:prstGeom prst="rect">
            <a:avLst/>
          </a:prstGeom>
          <a:solidFill>
            <a:schemeClr val="accent5">
              <a:lumMod val="20000"/>
              <a:lumOff val="80000"/>
            </a:schemeClr>
          </a:solidFill>
        </p:spPr>
        <p:txBody>
          <a:bodyPr wrap="square">
            <a:spAutoFit/>
          </a:bodyPr>
          <a:lstStyle/>
          <a:p>
            <a:pPr lvl="0">
              <a:lnSpc>
                <a:spcPts val="1800"/>
              </a:lnSpc>
              <a:defRPr/>
            </a:pPr>
            <a:r>
              <a:rPr lang="en-US" altLang="zh-CN" sz="2400">
                <a:solidFill>
                  <a:srgbClr val="000000"/>
                </a:solidFill>
                <a:latin typeface="Times New Roman" panose="02020603050405020304" pitchFamily="18" charset="0"/>
                <a:cs typeface="Times New Roman" panose="02020603050405020304" pitchFamily="18" charset="0"/>
              </a:rPr>
              <a:t>When we approached the cow, we stopped at 15 feet, calmed her at 10 feet, and tied the rope at 5 feet.</a:t>
            </a:r>
            <a:endParaRPr lang="en-US" altLang="zh-CN" sz="2400" dirty="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21681" y="265446"/>
            <a:ext cx="10798955" cy="369332"/>
          </a:xfrm>
          <a:prstGeom prst="rect">
            <a:avLst/>
          </a:prstGeom>
          <a:solidFill>
            <a:schemeClr val="accent4">
              <a:lumMod val="40000"/>
              <a:lumOff val="60000"/>
            </a:schemeClr>
          </a:solidFill>
        </p:spPr>
        <p:txBody>
          <a:bodyPr wrap="square">
            <a:spAutoFit/>
          </a:bodyPr>
          <a:lstStyle/>
          <a:p>
            <a:r>
              <a:rPr lang="zh-CN" altLang="en-US" b="1" dirty="0"/>
              <a:t>  突破瓶颈</a:t>
            </a:r>
            <a:r>
              <a:rPr lang="en-US" altLang="zh-CN" b="1" dirty="0"/>
              <a:t>Tip 2</a:t>
            </a:r>
            <a:r>
              <a:rPr lang="zh-CN" altLang="en-US" b="1" dirty="0"/>
              <a:t>：动物互动思维核心原则：</a:t>
            </a:r>
            <a:r>
              <a:rPr lang="zh-CN" altLang="en-US" b="1" dirty="0">
                <a:highlight>
                  <a:srgbClr val="FFFF00"/>
                </a:highlight>
              </a:rPr>
              <a:t>“稳情绪→借工具→巧引导</a:t>
            </a:r>
            <a:r>
              <a:rPr lang="zh-CN" altLang="en-US" b="1" dirty="0"/>
              <a:t>”，动作循序渐进，避免暴力对抗</a:t>
            </a:r>
            <a:endParaRPr lang="zh-CN" altLang="en-US" b="1" dirty="0"/>
          </a:p>
        </p:txBody>
      </p:sp>
      <p:graphicFrame>
        <p:nvGraphicFramePr>
          <p:cNvPr id="11" name="表格 10"/>
          <p:cNvGraphicFramePr>
            <a:graphicFrameLocks noGrp="1"/>
          </p:cNvGraphicFramePr>
          <p:nvPr/>
        </p:nvGraphicFramePr>
        <p:xfrm>
          <a:off x="487315" y="832269"/>
          <a:ext cx="11098736" cy="5827716"/>
        </p:xfrm>
        <a:graphic>
          <a:graphicData uri="http://schemas.openxmlformats.org/drawingml/2006/table">
            <a:tbl>
              <a:tblPr/>
              <a:tblGrid>
                <a:gridCol w="2133049"/>
                <a:gridCol w="2779846"/>
                <a:gridCol w="6185841"/>
              </a:tblGrid>
              <a:tr h="580528">
                <a:tc>
                  <a:txBody>
                    <a:bodyPr/>
                    <a:lstStyle/>
                    <a:p>
                      <a:pPr algn="ctr">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步骤（</a:t>
                      </a:r>
                      <a:r>
                        <a:rPr lang="en-US" sz="1800" b="1">
                          <a:solidFill>
                            <a:srgbClr val="000000"/>
                          </a:solidFill>
                          <a:effectLst/>
                          <a:latin typeface="Times New Roman" panose="02020603050405020304" pitchFamily="18" charset="0"/>
                          <a:cs typeface="Times New Roman" panose="02020603050405020304" pitchFamily="18" charset="0"/>
                        </a:rPr>
                        <a:t>Step）</a:t>
                      </a:r>
                      <a:endParaRPr lang="en-US" sz="1800" b="1">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具体动作（</a:t>
                      </a:r>
                      <a:r>
                        <a:rPr lang="en-US" sz="1800" b="1">
                          <a:solidFill>
                            <a:srgbClr val="000000"/>
                          </a:solidFill>
                          <a:effectLst/>
                          <a:latin typeface="Times New Roman" panose="02020603050405020304" pitchFamily="18" charset="0"/>
                          <a:cs typeface="Times New Roman" panose="02020603050405020304" pitchFamily="18" charset="0"/>
                        </a:rPr>
                        <a:t>Specific Actions）</a:t>
                      </a:r>
                      <a:endParaRPr lang="en-US" sz="1800" b="1">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800" b="1" dirty="0">
                          <a:solidFill>
                            <a:srgbClr val="000000"/>
                          </a:solidFill>
                          <a:effectLst/>
                          <a:latin typeface="Times New Roman" panose="02020603050405020304" pitchFamily="18" charset="0"/>
                          <a:cs typeface="Times New Roman" panose="02020603050405020304" pitchFamily="18" charset="0"/>
                        </a:rPr>
                        <a:t>英文表达（</a:t>
                      </a:r>
                      <a:r>
                        <a:rPr lang="en-US" sz="1800" b="1" dirty="0">
                          <a:solidFill>
                            <a:srgbClr val="000000"/>
                          </a:solidFill>
                          <a:effectLst/>
                          <a:latin typeface="Times New Roman" panose="02020603050405020304" pitchFamily="18" charset="0"/>
                          <a:cs typeface="Times New Roman" panose="02020603050405020304" pitchFamily="18" charset="0"/>
                        </a:rPr>
                        <a:t>English Expression）</a:t>
                      </a:r>
                      <a:endParaRPr lang="en-US" sz="1800" b="1" dirty="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41646">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1. </a:t>
                      </a:r>
                      <a:r>
                        <a:rPr lang="zh-CN" altLang="en-US" sz="1800" b="0">
                          <a:solidFill>
                            <a:srgbClr val="000000"/>
                          </a:solidFill>
                          <a:effectLst/>
                          <a:latin typeface="Times New Roman" panose="02020603050405020304" pitchFamily="18" charset="0"/>
                          <a:cs typeface="Times New Roman" panose="02020603050405020304" pitchFamily="18" charset="0"/>
                        </a:rPr>
                        <a:t>稳住牛的情绪</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所有人保持静止，避免大喊大叫；轻声说话，让牛感知无威胁</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000" b="0" dirty="0">
                          <a:solidFill>
                            <a:srgbClr val="000000"/>
                          </a:solidFill>
                          <a:effectLst/>
                          <a:latin typeface="Times New Roman" panose="02020603050405020304" pitchFamily="18" charset="0"/>
                          <a:cs typeface="Times New Roman" panose="02020603050405020304" pitchFamily="18" charset="0"/>
                        </a:rPr>
                        <a:t>1. Keep still and don't shout; talk softly to let the cow feel no danger</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05884">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利用现有工具</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我指给警察看牛脖子上的绳子，建议抓绳子末端（而非直接拉）</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000" b="0" dirty="0">
                          <a:solidFill>
                            <a:srgbClr val="000000"/>
                          </a:solidFill>
                          <a:effectLst/>
                          <a:latin typeface="Times New Roman" panose="02020603050405020304" pitchFamily="18" charset="0"/>
                          <a:cs typeface="Times New Roman" panose="02020603050405020304" pitchFamily="18" charset="0"/>
                        </a:rPr>
                        <a:t>2. I pointed out the rope around the cow's neck to the policemen and suggested grabbing the end of the rope (not pulling directly)</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49829">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3. </a:t>
                      </a:r>
                      <a:r>
                        <a:rPr lang="zh-CN" altLang="en-US" sz="1800" b="0">
                          <a:solidFill>
                            <a:srgbClr val="000000"/>
                          </a:solidFill>
                          <a:effectLst/>
                          <a:latin typeface="Times New Roman" panose="02020603050405020304" pitchFamily="18" charset="0"/>
                          <a:cs typeface="Times New Roman" panose="02020603050405020304" pitchFamily="18" charset="0"/>
                        </a:rPr>
                        <a:t>缓慢引导方向</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一人轻声安抚，一人慢慢拉绳子，引导牛走向草地深处（远离马路）</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000" b="0" dirty="0">
                          <a:solidFill>
                            <a:srgbClr val="000000"/>
                          </a:solidFill>
                          <a:effectLst/>
                          <a:latin typeface="Times New Roman" panose="02020603050405020304" pitchFamily="18" charset="0"/>
                          <a:cs typeface="Times New Roman" panose="02020603050405020304" pitchFamily="18" charset="0"/>
                        </a:rPr>
                        <a:t>3. One person calmed her softly; the other pulled the rope slowly to guide the cow to the deep grass (away from the road)</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49829">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4. </a:t>
                      </a:r>
                      <a:r>
                        <a:rPr lang="zh-CN" altLang="en-US" sz="1800" b="0">
                          <a:solidFill>
                            <a:srgbClr val="000000"/>
                          </a:solidFill>
                          <a:effectLst/>
                          <a:latin typeface="Times New Roman" panose="02020603050405020304" pitchFamily="18" charset="0"/>
                          <a:cs typeface="Times New Roman" panose="02020603050405020304" pitchFamily="18" charset="0"/>
                        </a:rPr>
                        <a:t>暂时固定位置</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把绳子系在旁边的大树上，防止牛逃跑；不绑太紧，留活动空间</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000" b="0" dirty="0">
                          <a:solidFill>
                            <a:srgbClr val="000000"/>
                          </a:solidFill>
                          <a:effectLst/>
                          <a:latin typeface="Times New Roman" panose="02020603050405020304" pitchFamily="18" charset="0"/>
                          <a:cs typeface="Times New Roman" panose="02020603050405020304" pitchFamily="18" charset="0"/>
                        </a:rPr>
                        <a:t>4. Tie the rope to a nearby tree to prevent the cow from running away; don't tie it too tight to leave room for movement</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72322" marR="72322" marT="36161" marB="361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矩形 1"/>
          <p:cNvSpPr/>
          <p:nvPr/>
        </p:nvSpPr>
        <p:spPr>
          <a:xfrm>
            <a:off x="5502910" y="1483995"/>
            <a:ext cx="5943600" cy="613410"/>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02910" y="2638425"/>
            <a:ext cx="5943600" cy="964565"/>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502275" y="4055110"/>
            <a:ext cx="5944870" cy="1024890"/>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01914" y="5374153"/>
            <a:ext cx="6084137" cy="1075926"/>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11187" y="1084139"/>
          <a:ext cx="11372508" cy="5535679"/>
        </p:xfrm>
        <a:graphic>
          <a:graphicData uri="http://schemas.openxmlformats.org/drawingml/2006/table">
            <a:tbl>
              <a:tblPr/>
              <a:tblGrid>
                <a:gridCol w="3790836"/>
                <a:gridCol w="5440771"/>
                <a:gridCol w="2140901"/>
              </a:tblGrid>
              <a:tr h="362205">
                <a:tc>
                  <a:txBody>
                    <a:bodyPr/>
                    <a:lstStyle/>
                    <a:p>
                      <a:pPr algn="ctr">
                        <a:lnSpc>
                          <a:spcPts val="1800"/>
                        </a:lnSpc>
                        <a:buNone/>
                      </a:pPr>
                      <a:r>
                        <a:rPr lang="zh-CN" altLang="en-US" sz="1600" b="1" dirty="0">
                          <a:solidFill>
                            <a:srgbClr val="000000"/>
                          </a:solidFill>
                          <a:effectLst/>
                          <a:latin typeface="ui-sans-serif"/>
                        </a:rPr>
                        <a:t>原文伏笔（</a:t>
                      </a:r>
                      <a:r>
                        <a:rPr lang="en-US" sz="1600" b="1" dirty="0">
                          <a:solidFill>
                            <a:srgbClr val="000000"/>
                          </a:solidFill>
                          <a:effectLst/>
                          <a:latin typeface="ui-sans-serif"/>
                        </a:rPr>
                        <a:t>Foreshadowing）</a:t>
                      </a:r>
                      <a:endParaRPr lang="en-US" sz="1600" b="1" dirty="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600" b="1">
                          <a:solidFill>
                            <a:srgbClr val="000000"/>
                          </a:solidFill>
                          <a:effectLst/>
                          <a:latin typeface="ui-sans-serif"/>
                        </a:rPr>
                        <a:t>第二段续写回应（</a:t>
                      </a:r>
                      <a:r>
                        <a:rPr lang="en-US" sz="1600" b="1">
                          <a:solidFill>
                            <a:srgbClr val="000000"/>
                          </a:solidFill>
                          <a:effectLst/>
                          <a:latin typeface="ui-sans-serif"/>
                        </a:rPr>
                        <a:t>Response）</a:t>
                      </a:r>
                      <a:endParaRPr lang="en-US" sz="1600" b="1">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600" b="1">
                          <a:solidFill>
                            <a:srgbClr val="000000"/>
                          </a:solidFill>
                          <a:effectLst/>
                          <a:latin typeface="ui-sans-serif"/>
                        </a:rPr>
                        <a:t>设计意图（</a:t>
                      </a:r>
                      <a:r>
                        <a:rPr lang="en-US" sz="1600" b="1">
                          <a:solidFill>
                            <a:srgbClr val="000000"/>
                          </a:solidFill>
                          <a:effectLst/>
                          <a:latin typeface="ui-sans-serif"/>
                        </a:rPr>
                        <a:t>Purpose）</a:t>
                      </a:r>
                      <a:endParaRPr lang="en-US" sz="1600" b="1">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60345">
                <a:tc>
                  <a:txBody>
                    <a:bodyPr/>
                    <a:lstStyle/>
                    <a:p>
                      <a:pPr algn="l">
                        <a:lnSpc>
                          <a:spcPts val="1800"/>
                        </a:lnSpc>
                        <a:buNone/>
                      </a:pPr>
                      <a:r>
                        <a:rPr lang="en-US" altLang="zh-CN" sz="1600" b="0" dirty="0">
                          <a:solidFill>
                            <a:srgbClr val="000000"/>
                          </a:solidFill>
                          <a:effectLst/>
                          <a:latin typeface="ui-sans-serif"/>
                        </a:rPr>
                        <a:t>1. </a:t>
                      </a:r>
                      <a:r>
                        <a:rPr lang="zh-CN" altLang="en-US" sz="1600" b="0" dirty="0">
                          <a:solidFill>
                            <a:srgbClr val="000000"/>
                          </a:solidFill>
                          <a:effectLst/>
                          <a:latin typeface="ui-sans-serif"/>
                        </a:rPr>
                        <a:t>我告诉女儿要帮牛主人抓牛 </a:t>
                      </a:r>
                      <a:endParaRPr lang="zh-CN" altLang="en-US" sz="1600" b="0" dirty="0">
                        <a:solidFill>
                          <a:srgbClr val="000000"/>
                        </a:solidFill>
                        <a:effectLst/>
                        <a:latin typeface="ui-sans-serif"/>
                      </a:endParaRPr>
                    </a:p>
                    <a:p>
                      <a:pPr algn="l">
                        <a:lnSpc>
                          <a:spcPts val="1800"/>
                        </a:lnSpc>
                        <a:buNone/>
                      </a:pPr>
                      <a:r>
                        <a:rPr lang="en-US" altLang="zh-CN" sz="1600" b="0" dirty="0">
                          <a:solidFill>
                            <a:srgbClr val="000000"/>
                          </a:solidFill>
                          <a:effectLst/>
                          <a:latin typeface="ui-sans-serif"/>
                        </a:rPr>
                        <a:t>(</a:t>
                      </a:r>
                      <a:r>
                        <a:rPr lang="en-US" sz="1600" b="0" dirty="0">
                          <a:solidFill>
                            <a:srgbClr val="000000"/>
                          </a:solidFill>
                          <a:effectLst/>
                          <a:latin typeface="ui-sans-serif"/>
                        </a:rPr>
                        <a:t>I told my daughter I would catch the cow for its owner)</a:t>
                      </a:r>
                      <a:endParaRPr lang="en-US" sz="1600" b="0" dirty="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农夫赶来认领牛，我们成功帮主人找回了牛 </a:t>
                      </a:r>
                      <a:endParaRPr lang="zh-CN" altLang="en-US" sz="1600" b="0" dirty="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完成 “助人” 的承诺，形成情节闭环</a:t>
                      </a:r>
                      <a:endParaRPr lang="zh-CN" altLang="en-US" sz="1600" b="0" dirty="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26392">
                <a:tc>
                  <a:txBody>
                    <a:bodyPr/>
                    <a:lstStyle/>
                    <a:p>
                      <a:pPr algn="l">
                        <a:lnSpc>
                          <a:spcPts val="1800"/>
                        </a:lnSpc>
                        <a:buNone/>
                      </a:pPr>
                      <a:r>
                        <a:rPr lang="en-US" altLang="zh-CN" sz="1600" b="0" dirty="0">
                          <a:solidFill>
                            <a:srgbClr val="000000"/>
                          </a:solidFill>
                          <a:effectLst/>
                          <a:latin typeface="ui-sans-serif"/>
                        </a:rPr>
                        <a:t>2. </a:t>
                      </a:r>
                      <a:r>
                        <a:rPr lang="zh-CN" altLang="en-US" sz="1600" b="0" dirty="0">
                          <a:solidFill>
                            <a:srgbClr val="000000"/>
                          </a:solidFill>
                          <a:effectLst/>
                          <a:latin typeface="ui-sans-serif"/>
                        </a:rPr>
                        <a:t>我自认小时候养牛、挤奶，懂牛的习性 </a:t>
                      </a:r>
                      <a:endParaRPr lang="zh-CN" altLang="en-US" sz="1600" b="0" dirty="0">
                        <a:solidFill>
                          <a:srgbClr val="000000"/>
                        </a:solidFill>
                        <a:effectLst/>
                        <a:latin typeface="ui-sans-serif"/>
                      </a:endParaRPr>
                    </a:p>
                    <a:p>
                      <a:pPr algn="l">
                        <a:lnSpc>
                          <a:spcPts val="1800"/>
                        </a:lnSpc>
                        <a:buNone/>
                      </a:pPr>
                      <a:r>
                        <a:rPr lang="en-US" altLang="zh-CN" sz="1600" b="0" dirty="0">
                          <a:solidFill>
                            <a:srgbClr val="000000"/>
                          </a:solidFill>
                          <a:effectLst/>
                          <a:latin typeface="ui-sans-serif"/>
                        </a:rPr>
                        <a:t>(</a:t>
                      </a:r>
                      <a:r>
                        <a:rPr lang="en-US" sz="1600" b="0" dirty="0">
                          <a:solidFill>
                            <a:srgbClr val="000000"/>
                          </a:solidFill>
                          <a:effectLst/>
                          <a:latin typeface="ui-sans-serif"/>
                        </a:rPr>
                        <a:t>I thought I knew cows well because I milked them as a boy)</a:t>
                      </a:r>
                      <a:endParaRPr lang="en-US" sz="1600" b="0" dirty="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我用 “喂青草” 的方法安抚牛，验证了经验的价值 </a:t>
                      </a:r>
                      <a:endParaRPr lang="zh-CN" altLang="en-US" sz="1600" b="0" dirty="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从 “盲目自信” 变成 “理性用经验”，体现成长</a:t>
                      </a:r>
                      <a:endParaRPr lang="zh-CN" altLang="en-US" sz="1600" b="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60345">
                <a:tc>
                  <a:txBody>
                    <a:bodyPr/>
                    <a:lstStyle/>
                    <a:p>
                      <a:pPr algn="l">
                        <a:lnSpc>
                          <a:spcPts val="1800"/>
                        </a:lnSpc>
                        <a:buNone/>
                      </a:pPr>
                      <a:r>
                        <a:rPr lang="en-US" altLang="zh-CN" sz="1600" b="0" dirty="0">
                          <a:solidFill>
                            <a:srgbClr val="000000"/>
                          </a:solidFill>
                          <a:effectLst/>
                          <a:latin typeface="ui-sans-serif"/>
                        </a:rPr>
                        <a:t>3. </a:t>
                      </a:r>
                      <a:r>
                        <a:rPr lang="zh-CN" altLang="en-US" sz="1600" b="0" dirty="0">
                          <a:solidFill>
                            <a:srgbClr val="000000"/>
                          </a:solidFill>
                          <a:effectLst/>
                          <a:latin typeface="ui-sans-serif"/>
                        </a:rPr>
                        <a:t>女儿相信我能解决任何危机 </a:t>
                      </a:r>
                      <a:endParaRPr lang="zh-CN" altLang="en-US" sz="1600" b="0" dirty="0">
                        <a:solidFill>
                          <a:srgbClr val="000000"/>
                        </a:solidFill>
                        <a:effectLst/>
                        <a:latin typeface="ui-sans-serif"/>
                      </a:endParaRPr>
                    </a:p>
                    <a:p>
                      <a:pPr algn="l">
                        <a:lnSpc>
                          <a:spcPts val="1800"/>
                        </a:lnSpc>
                        <a:buNone/>
                      </a:pPr>
                      <a:r>
                        <a:rPr lang="en-US" altLang="zh-CN" sz="1600" b="0" dirty="0">
                          <a:solidFill>
                            <a:srgbClr val="000000"/>
                          </a:solidFill>
                          <a:effectLst/>
                          <a:latin typeface="ui-sans-serif"/>
                        </a:rPr>
                        <a:t>(</a:t>
                      </a:r>
                      <a:r>
                        <a:rPr lang="en-US" sz="1600" b="0" dirty="0">
                          <a:solidFill>
                            <a:srgbClr val="000000"/>
                          </a:solidFill>
                          <a:effectLst/>
                          <a:latin typeface="ui-sans-serif"/>
                        </a:rPr>
                        <a:t>My daughter believed I could handle any crisis)</a:t>
                      </a:r>
                      <a:endParaRPr lang="en-US" sz="1600" b="0" dirty="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女儿知道结果后夸赞我，印证她的信任 </a:t>
                      </a:r>
                      <a:endParaRPr lang="zh-CN" altLang="en-US" sz="1600" b="0" dirty="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完成情感闭环，强化人物成就感</a:t>
                      </a:r>
                      <a:endParaRPr lang="zh-CN" altLang="en-US" sz="1600" b="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26392">
                <a:tc>
                  <a:txBody>
                    <a:bodyPr/>
                    <a:lstStyle/>
                    <a:p>
                      <a:pPr algn="l">
                        <a:lnSpc>
                          <a:spcPts val="1800"/>
                        </a:lnSpc>
                        <a:buNone/>
                      </a:pPr>
                      <a:r>
                        <a:rPr lang="en-US" altLang="zh-CN" sz="1600" b="0">
                          <a:solidFill>
                            <a:srgbClr val="000000"/>
                          </a:solidFill>
                          <a:effectLst/>
                          <a:latin typeface="ui-sans-serif"/>
                        </a:rPr>
                        <a:t>4. </a:t>
                      </a:r>
                      <a:r>
                        <a:rPr lang="zh-CN" altLang="en-US" sz="1600" b="0">
                          <a:solidFill>
                            <a:srgbClr val="000000"/>
                          </a:solidFill>
                          <a:effectLst/>
                          <a:latin typeface="ui-sans-serif"/>
                        </a:rPr>
                        <a:t>牛受惊后疯狂攻击移动的东西 </a:t>
                      </a:r>
                      <a:endParaRPr lang="zh-CN" altLang="en-US" sz="1600" b="0">
                        <a:solidFill>
                          <a:srgbClr val="000000"/>
                        </a:solidFill>
                        <a:effectLst/>
                        <a:latin typeface="ui-sans-serif"/>
                      </a:endParaRPr>
                    </a:p>
                    <a:p>
                      <a:pPr algn="l">
                        <a:lnSpc>
                          <a:spcPts val="1800"/>
                        </a:lnSpc>
                        <a:buNone/>
                      </a:pPr>
                      <a:r>
                        <a:rPr lang="en-US" altLang="zh-CN" sz="1600" b="0">
                          <a:solidFill>
                            <a:srgbClr val="000000"/>
                          </a:solidFill>
                          <a:effectLst/>
                          <a:latin typeface="ui-sans-serif"/>
                        </a:rPr>
                        <a:t>(</a:t>
                      </a:r>
                      <a:r>
                        <a:rPr lang="en-US" sz="1600" b="0">
                          <a:solidFill>
                            <a:srgbClr val="000000"/>
                          </a:solidFill>
                          <a:effectLst/>
                          <a:latin typeface="ui-sans-serif"/>
                        </a:rPr>
                        <a:t>The scared cow would charge anything moving)</a:t>
                      </a:r>
                      <a:endParaRPr lang="en-US" sz="1600" b="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牛在青草安抚下逐渐平静，不再暴躁 </a:t>
                      </a:r>
                      <a:endParaRPr lang="zh-CN" altLang="en-US" sz="1600" b="0" dirty="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体现 “耐心＞蛮力” 的道理，为主题升华铺垫</a:t>
                      </a:r>
                      <a:endParaRPr lang="zh-CN" altLang="en-US" sz="1600" b="0" dirty="0">
                        <a:solidFill>
                          <a:srgbClr val="000000"/>
                        </a:solidFill>
                        <a:effectLst/>
                        <a:latin typeface="ui-sans-serif"/>
                      </a:endParaRPr>
                    </a:p>
                  </a:txBody>
                  <a:tcPr marL="82621" marR="82621" marT="41311" marB="413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文本框 1"/>
          <p:cNvSpPr txBox="1"/>
          <p:nvPr/>
        </p:nvSpPr>
        <p:spPr>
          <a:xfrm>
            <a:off x="214682" y="185849"/>
            <a:ext cx="11762635" cy="400110"/>
          </a:xfrm>
          <a:prstGeom prst="rect">
            <a:avLst/>
          </a:prstGeom>
          <a:solidFill>
            <a:schemeClr val="accent1">
              <a:lumMod val="20000"/>
              <a:lumOff val="80000"/>
            </a:schemeClr>
          </a:solidFill>
          <a:ln>
            <a:solidFill>
              <a:schemeClr val="accent1">
                <a:lumMod val="20000"/>
                <a:lumOff val="80000"/>
              </a:schemeClr>
            </a:solidFill>
          </a:ln>
        </p:spPr>
        <p:txBody>
          <a:bodyPr wrap="square">
            <a:spAutoFit/>
          </a:bodyPr>
          <a:lstStyle/>
          <a:p>
            <a:r>
              <a:rPr lang="en-US" altLang="zh-CN" sz="2000" b="1" dirty="0">
                <a:highlight>
                  <a:srgbClr val="00FFFF"/>
                </a:highlight>
              </a:rPr>
              <a:t>4 </a:t>
            </a:r>
            <a:r>
              <a:rPr lang="zh-CN" altLang="en-US" sz="2000" b="1" dirty="0">
                <a:highlight>
                  <a:srgbClr val="00FFFF"/>
                </a:highlight>
              </a:rPr>
              <a:t>瓶颈</a:t>
            </a:r>
            <a:r>
              <a:rPr lang="en-US" altLang="zh-CN" sz="2000" b="1" dirty="0">
                <a:highlight>
                  <a:srgbClr val="00FFFF"/>
                </a:highlight>
              </a:rPr>
              <a:t>2 </a:t>
            </a:r>
            <a:r>
              <a:rPr lang="en-US" altLang="zh-CN" sz="2000" b="1" dirty="0"/>
              <a:t>:</a:t>
            </a:r>
            <a:r>
              <a:rPr lang="zh-CN" altLang="en-US" sz="2000" b="1" dirty="0"/>
              <a:t>二段情节设计？主题升华，故事闭环</a:t>
            </a:r>
            <a:endParaRPr lang="zh-CN" altLang="en-US" sz="2000" b="1" dirty="0">
              <a:highlight>
                <a:srgbClr val="FFFF00"/>
              </a:highlight>
            </a:endParaRPr>
          </a:p>
        </p:txBody>
      </p:sp>
      <p:sp>
        <p:nvSpPr>
          <p:cNvPr id="3" name="文本框 2"/>
          <p:cNvSpPr txBox="1"/>
          <p:nvPr/>
        </p:nvSpPr>
        <p:spPr>
          <a:xfrm>
            <a:off x="4252141" y="1467033"/>
            <a:ext cx="5272857" cy="954107"/>
          </a:xfrm>
          <a:prstGeom prst="rect">
            <a:avLst/>
          </a:prstGeom>
          <a:solidFill>
            <a:schemeClr val="accent5">
              <a:lumMod val="20000"/>
              <a:lumOff val="80000"/>
            </a:schemeClr>
          </a:solidFill>
        </p:spPr>
        <p:txBody>
          <a:bodyPr wrap="square">
            <a:spAutoFit/>
          </a:bodyPr>
          <a:lstStyle/>
          <a:p>
            <a:pPr>
              <a:defRPr/>
            </a:pPr>
            <a:r>
              <a:rPr lang="en-US" altLang="zh-CN" sz="2800" dirty="0">
                <a:solidFill>
                  <a:srgbClr val="000000"/>
                </a:solidFill>
                <a:latin typeface="Times New Roman" panose="02020603050405020304" pitchFamily="18" charset="0"/>
                <a:cs typeface="Times New Roman" panose="02020603050405020304" pitchFamily="18" charset="0"/>
              </a:rPr>
              <a:t>The farmer came to claim the cow and we helped him get it back.</a:t>
            </a:r>
            <a:endParaRPr lang="en-US" altLang="zh-CN" sz="2800" dirty="0">
              <a:solidFill>
                <a:srgbClr val="0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4184152" y="2771943"/>
            <a:ext cx="5340846" cy="954107"/>
          </a:xfrm>
          <a:prstGeom prst="rect">
            <a:avLst/>
          </a:prstGeom>
          <a:solidFill>
            <a:schemeClr val="accent5">
              <a:lumMod val="20000"/>
              <a:lumOff val="80000"/>
            </a:schemeClr>
          </a:solidFill>
        </p:spPr>
        <p:txBody>
          <a:bodyPr wrap="square">
            <a:spAutoFit/>
          </a:bodyPr>
          <a:lstStyle/>
          <a:p>
            <a:pPr lvl="0">
              <a:defRPr/>
            </a:pPr>
            <a:r>
              <a:rPr lang="en-US" altLang="zh-CN" sz="2800" dirty="0">
                <a:solidFill>
                  <a:srgbClr val="000000"/>
                </a:solidFill>
                <a:latin typeface="Times New Roman" panose="02020603050405020304" pitchFamily="18" charset="0"/>
                <a:cs typeface="Times New Roman" panose="02020603050405020304" pitchFamily="18" charset="0"/>
              </a:rPr>
              <a:t>I calmed the cow by feeding it grass, proving my experience was useful.</a:t>
            </a:r>
            <a:endParaRPr lang="en-US" altLang="zh-CN" sz="2800" dirty="0">
              <a:solidFill>
                <a:srgbClr val="00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4184152" y="4076853"/>
            <a:ext cx="5148294" cy="830997"/>
          </a:xfrm>
          <a:prstGeom prst="rect">
            <a:avLst/>
          </a:prstGeom>
          <a:solidFill>
            <a:schemeClr val="accent5">
              <a:lumMod val="20000"/>
              <a:lumOff val="80000"/>
            </a:schemeClr>
          </a:solidFill>
        </p:spPr>
        <p:txBody>
          <a:bodyPr wrap="square">
            <a:spAutoFit/>
          </a:bodyPr>
          <a:lstStyle/>
          <a:p>
            <a:pPr lvl="0">
              <a:defRPr/>
            </a:pPr>
            <a:r>
              <a:rPr lang="en-US" altLang="zh-CN" sz="2400" dirty="0">
                <a:solidFill>
                  <a:srgbClr val="000000"/>
                </a:solidFill>
                <a:latin typeface="Times New Roman" panose="02020603050405020304" pitchFamily="18" charset="0"/>
                <a:cs typeface="Times New Roman" panose="02020603050405020304" pitchFamily="18" charset="0"/>
              </a:rPr>
              <a:t>My daughter praised me after knowing the result, and I still her super hero !</a:t>
            </a:r>
            <a:endParaRPr lang="en-US" altLang="zh-CN" sz="2400" dirty="0">
              <a:solidFill>
                <a:srgbClr val="0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157684" y="5136118"/>
            <a:ext cx="5277425" cy="1384995"/>
          </a:xfrm>
          <a:prstGeom prst="rect">
            <a:avLst/>
          </a:prstGeom>
          <a:solidFill>
            <a:schemeClr val="accent5">
              <a:lumMod val="20000"/>
              <a:lumOff val="80000"/>
            </a:schemeClr>
          </a:solidFill>
        </p:spPr>
        <p:txBody>
          <a:bodyPr wrap="square">
            <a:spAutoFit/>
          </a:bodyPr>
          <a:lstStyle/>
          <a:p>
            <a:pPr lvl="0">
              <a:defRPr/>
            </a:pPr>
            <a:r>
              <a:rPr lang="en-US" altLang="zh-CN" sz="2800" dirty="0">
                <a:solidFill>
                  <a:srgbClr val="000000"/>
                </a:solidFill>
                <a:latin typeface="Times New Roman" panose="02020603050405020304" pitchFamily="18" charset="0"/>
                <a:cs typeface="Times New Roman" panose="02020603050405020304" pitchFamily="18" charset="0"/>
              </a:rPr>
              <a:t>The cow calmed down gradually after eating grass and stopped being violent.</a:t>
            </a:r>
            <a:endParaRPr lang="en-US" altLang="zh-CN" sz="2800" dirty="0">
              <a:solidFill>
                <a:srgbClr val="00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311187" y="650383"/>
            <a:ext cx="3045719" cy="369332"/>
          </a:xfrm>
          <a:prstGeom prst="rect">
            <a:avLst/>
          </a:prstGeom>
          <a:solidFill>
            <a:schemeClr val="accent4">
              <a:lumMod val="40000"/>
              <a:lumOff val="60000"/>
            </a:schemeClr>
          </a:solidFill>
        </p:spPr>
        <p:txBody>
          <a:bodyPr wrap="square">
            <a:spAutoFit/>
          </a:bodyPr>
          <a:lstStyle/>
          <a:p>
            <a:r>
              <a:rPr lang="zh-CN" altLang="en-US" b="1" dirty="0"/>
              <a:t>突破瓶颈 </a:t>
            </a:r>
            <a:r>
              <a:rPr lang="en-US" altLang="zh-CN" b="1" dirty="0"/>
              <a:t>Tip 1</a:t>
            </a:r>
            <a:r>
              <a:rPr lang="zh-CN" altLang="en-US" b="1" dirty="0"/>
              <a:t>：伏笔回应</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14521</Words>
  <Application>WPS 演示</Application>
  <PresentationFormat>宽屏</PresentationFormat>
  <Paragraphs>559</Paragraphs>
  <Slides>19</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19</vt:i4>
      </vt:variant>
    </vt:vector>
  </HeadingPairs>
  <TitlesOfParts>
    <vt:vector size="34" baseType="lpstr">
      <vt:lpstr>Arial</vt:lpstr>
      <vt:lpstr>宋体</vt:lpstr>
      <vt:lpstr>Wingdings</vt:lpstr>
      <vt:lpstr>隶书</vt:lpstr>
      <vt:lpstr>Times New Roman</vt:lpstr>
      <vt:lpstr>ui-sans-serif</vt:lpstr>
      <vt:lpstr>等线</vt:lpstr>
      <vt:lpstr>微软雅黑</vt:lpstr>
      <vt:lpstr>Arial Unicode MS</vt:lpstr>
      <vt:lpstr>等线 Light</vt:lpstr>
      <vt:lpstr>Calibri</vt:lpstr>
      <vt:lpstr>Segoe Print</vt:lpstr>
      <vt:lpstr>HelveticaNeue</vt:lpstr>
      <vt:lpstr>华文新魏</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9</cp:revision>
  <dcterms:created xsi:type="dcterms:W3CDTF">2026-01-19T02:24:00Z</dcterms:created>
  <dcterms:modified xsi:type="dcterms:W3CDTF">2026-01-21T07:41:52Z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2106C03CCFAA410E830A550FAD710434_12</vt:lpwstr>
  </property>
</Properties>
</file>