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56" r:id="rId3"/>
    <p:sldId id="310" r:id="rId4"/>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317" r:id="rId28"/>
    <p:sldId id="279" r:id="rId29"/>
    <p:sldId id="280" r:id="rId30"/>
    <p:sldId id="281" r:id="rId31"/>
    <p:sldId id="282" r:id="rId32"/>
    <p:sldId id="284" r:id="rId33"/>
    <p:sldId id="287" r:id="rId34"/>
    <p:sldId id="288" r:id="rId35"/>
    <p:sldId id="283" r:id="rId36"/>
    <p:sldId id="289" r:id="rId37"/>
    <p:sldId id="291" r:id="rId38"/>
    <p:sldId id="292" r:id="rId39"/>
    <p:sldId id="303" r:id="rId40"/>
    <p:sldId id="296" r:id="rId41"/>
    <p:sldId id="293" r:id="rId42"/>
    <p:sldId id="297" r:id="rId43"/>
    <p:sldId id="305" r:id="rId44"/>
    <p:sldId id="298" r:id="rId45"/>
    <p:sldId id="300" r:id="rId46"/>
    <p:sldId id="306" r:id="rId47"/>
    <p:sldId id="302" r:id="rId48"/>
    <p:sldId id="308"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CA255D-C923-42F6-92BC-9ED97438A3D8}" styleName="??? 1 17">
    <a:wholeTbl>
      <a:tcTxStyle>
        <a:fontRef idx="none">
          <a:srgbClr val="000000"/>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w="9525" cmpd="sng">
              <a:solidFill>
                <a:schemeClr val="accent1">
                  <a:lumMod val="40000"/>
                  <a:lumOff val="60000"/>
                </a:schemeClr>
              </a:solidFill>
              <a:prstDash val="solid"/>
            </a:ln>
          </a:insideV>
        </a:tcBdr>
        <a:fill>
          <a:solidFill>
            <a:srgbClr val="FFFFFF"/>
          </a:solidFill>
        </a:fill>
      </a:tcStyle>
    </a:wholeTbl>
    <a:band2H>
      <a:tcStyle>
        <a:tcBdr/>
        <a:fill>
          <a:solidFill>
            <a:schemeClr val="accent1">
              <a:lumMod val="10000"/>
              <a:lumOff val="90000"/>
            </a:schemeClr>
          </a:solidFill>
        </a:fill>
      </a:tcStyle>
    </a:band2H>
    <a:band1V>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10000"/>
              <a:lumOff val="90000"/>
            </a:schemeClr>
          </a:solidFill>
        </a:fill>
      </a:tcStyle>
    </a:band1V>
    <a:band2V>
      <a:tcStyle>
        <a:tcBdr>
          <a:left>
            <a:ln w="9525" cmpd="sng">
              <a:solidFill>
                <a:schemeClr val="accent1">
                  <a:lumMod val="40000"/>
                  <a:lumOff val="60000"/>
                </a:schemeClr>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lastCol>
    <a:firstCol>
      <a:tcTxStyle b="on">
        <a:fontRef idx="none">
          <a:srgbClr val="08090C"/>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firstCol>
    <a:la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lastRow>
    <a:seCell>
      <a:tcTxStyle b="on">
        <a:fontRef idx="none">
          <a:schemeClr val="accent1"/>
        </a:fontRef>
      </a:tcTxStyle>
      <a:tcStyle>
        <a:tcBdr>
          <a:left>
            <a:ln>
              <a:noFill/>
            </a:ln>
          </a:left>
          <a:right>
            <a:ln w="9525" cmpd="sng">
              <a:solidFill>
                <a:schemeClr val="accent1"/>
              </a:solidFill>
              <a:prstDash val="solid"/>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eCell>
    <a:swCell>
      <a:tcTxStyle b="on">
        <a:fontRef idx="none">
          <a:schemeClr val="accent1"/>
        </a:fontRef>
      </a:tcTxStyle>
      <a:tcStyle>
        <a:tcBdr>
          <a:left>
            <a:ln w="9525" cmpd="sng">
              <a:solidFill>
                <a:schemeClr val="accent1"/>
              </a:solidFill>
              <a:prstDash val="solid"/>
            </a:ln>
          </a:left>
          <a:right>
            <a:ln>
              <a:noFill/>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wCell>
    <a:fir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w="9525" cmpd="sng">
              <a:solidFill>
                <a:schemeClr val="accent1">
                  <a:lumMod val="40000"/>
                  <a:lumOff val="60000"/>
                </a:schemeClr>
              </a:solidFill>
              <a:prstDash val="solid"/>
            </a:ln>
          </a:insideV>
        </a:tcBdr>
        <a:fill>
          <a:solidFill>
            <a:srgbClr val="FFFFFF"/>
          </a:solidFill>
        </a:fill>
      </a:tcStyle>
    </a:firstRow>
    <a:neCell>
      <a:tcTxStyle b="on">
        <a:fontRef idx="none">
          <a:schemeClr val="accent1"/>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fill>
          <a:solidFill>
            <a:srgbClr val="FFFFFF"/>
          </a:solidFill>
        </a:fill>
      </a:tcStyle>
    </a:neCell>
    <a:nwCell>
      <a:tcTxStyle b="on">
        <a:fontRef idx="none">
          <a:schemeClr val="accent1"/>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fill>
          <a:solidFill>
            <a:srgbClr val="FFFFFF"/>
          </a:solidFill>
        </a:fill>
      </a:tcStyle>
    </a:nwCell>
  </a:tblStyle>
  <a:tblStyle styleId="{26DEF82F-259B-4539-9ECD-2FB02421283B}" styleName="??? 1 17">
    <a:wholeTbl>
      <a:tcTxStyle>
        <a:fontRef idx="none">
          <a:srgbClr val="000000"/>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w="9525" cmpd="sng">
              <a:solidFill>
                <a:schemeClr val="accent1">
                  <a:lumMod val="40000"/>
                  <a:lumOff val="60000"/>
                </a:schemeClr>
              </a:solidFill>
              <a:prstDash val="solid"/>
            </a:ln>
          </a:insideV>
        </a:tcBdr>
        <a:fill>
          <a:solidFill>
            <a:srgbClr val="FFFFFF"/>
          </a:solidFill>
        </a:fill>
      </a:tcStyle>
    </a:wholeTbl>
    <a:band2H>
      <a:tcStyle>
        <a:tcBdr/>
        <a:fill>
          <a:solidFill>
            <a:schemeClr val="accent1">
              <a:lumMod val="10000"/>
              <a:lumOff val="90000"/>
            </a:schemeClr>
          </a:solidFill>
        </a:fill>
      </a:tcStyle>
    </a:band2H>
    <a:band1V>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10000"/>
              <a:lumOff val="90000"/>
            </a:schemeClr>
          </a:solidFill>
        </a:fill>
      </a:tcStyle>
    </a:band1V>
    <a:band2V>
      <a:tcStyle>
        <a:tcBdr>
          <a:left>
            <a:ln w="9525" cmpd="sng">
              <a:solidFill>
                <a:schemeClr val="accent1">
                  <a:lumMod val="40000"/>
                  <a:lumOff val="60000"/>
                </a:schemeClr>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lastCol>
    <a:firstCol>
      <a:tcTxStyle b="on">
        <a:fontRef idx="none">
          <a:srgbClr val="08090C"/>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firstCol>
    <a:la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lastRow>
    <a:seCell>
      <a:tcTxStyle b="on">
        <a:fontRef idx="none">
          <a:schemeClr val="accent1"/>
        </a:fontRef>
      </a:tcTxStyle>
      <a:tcStyle>
        <a:tcBdr>
          <a:left>
            <a:ln>
              <a:noFill/>
            </a:ln>
          </a:left>
          <a:right>
            <a:ln w="9525" cmpd="sng">
              <a:solidFill>
                <a:schemeClr val="accent1"/>
              </a:solidFill>
              <a:prstDash val="solid"/>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eCell>
    <a:swCell>
      <a:tcTxStyle b="on">
        <a:fontRef idx="none">
          <a:schemeClr val="accent1"/>
        </a:fontRef>
      </a:tcTxStyle>
      <a:tcStyle>
        <a:tcBdr>
          <a:left>
            <a:ln w="9525" cmpd="sng">
              <a:solidFill>
                <a:schemeClr val="accent1"/>
              </a:solidFill>
              <a:prstDash val="solid"/>
            </a:ln>
          </a:left>
          <a:right>
            <a:ln>
              <a:noFill/>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wCell>
    <a:fir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w="9525" cmpd="sng">
              <a:solidFill>
                <a:schemeClr val="accent1">
                  <a:lumMod val="40000"/>
                  <a:lumOff val="60000"/>
                </a:schemeClr>
              </a:solidFill>
              <a:prstDash val="solid"/>
            </a:ln>
          </a:insideV>
        </a:tcBdr>
        <a:fill>
          <a:solidFill>
            <a:srgbClr val="FFFFFF"/>
          </a:solidFill>
        </a:fill>
      </a:tcStyle>
    </a:firstRow>
    <a:neCell>
      <a:tcTxStyle b="on">
        <a:fontRef idx="none">
          <a:schemeClr val="accent1"/>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fill>
          <a:solidFill>
            <a:srgbClr val="FFFFFF"/>
          </a:solidFill>
        </a:fill>
      </a:tcStyle>
    </a:neCell>
    <a:nwCell>
      <a:tcTxStyle b="on">
        <a:fontRef idx="none">
          <a:schemeClr val="accent1"/>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fill>
          <a:solidFill>
            <a:srgbClr val="FFFFFF"/>
          </a:solidFill>
        </a:fill>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215"/>
        <p:guide pos="37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7" Type="http://schemas.openxmlformats.org/officeDocument/2006/relationships/slideLayout" Target="../slideLayouts/slideLayout2.xml"/><Relationship Id="rId36" Type="http://schemas.openxmlformats.org/officeDocument/2006/relationships/image" Target="../media/image18.png"/><Relationship Id="rId35" Type="http://schemas.openxmlformats.org/officeDocument/2006/relationships/tags" Target="../tags/tag32.xml"/><Relationship Id="rId34" Type="http://schemas.openxmlformats.org/officeDocument/2006/relationships/image" Target="../media/image17.png"/><Relationship Id="rId33" Type="http://schemas.openxmlformats.org/officeDocument/2006/relationships/tags" Target="../tags/tag31.xml"/><Relationship Id="rId32" Type="http://schemas.openxmlformats.org/officeDocument/2006/relationships/image" Target="../media/image16.png"/><Relationship Id="rId31" Type="http://schemas.openxmlformats.org/officeDocument/2006/relationships/tags" Target="../tags/tag30.xml"/><Relationship Id="rId30" Type="http://schemas.openxmlformats.org/officeDocument/2006/relationships/image" Target="../media/image15.png"/><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3" Type="http://schemas.openxmlformats.org/officeDocument/2006/relationships/slideLayout" Target="../slideLayouts/slideLayout2.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image" Target="../media/image20.png"/><Relationship Id="rId4" Type="http://schemas.openxmlformats.org/officeDocument/2006/relationships/tags" Target="../tags/tag58.xml"/><Relationship Id="rId3" Type="http://schemas.openxmlformats.org/officeDocument/2006/relationships/tags" Target="../tags/tag57.xml"/><Relationship Id="rId23" Type="http://schemas.openxmlformats.org/officeDocument/2006/relationships/slideLayout" Target="../slideLayouts/slideLayout2.xml"/><Relationship Id="rId22" Type="http://schemas.openxmlformats.org/officeDocument/2006/relationships/tags" Target="../tags/tag75.xml"/><Relationship Id="rId21" Type="http://schemas.openxmlformats.org/officeDocument/2006/relationships/tags" Target="../tags/tag74.xml"/><Relationship Id="rId20" Type="http://schemas.openxmlformats.org/officeDocument/2006/relationships/tags" Target="../tags/tag73.xml"/><Relationship Id="rId2" Type="http://schemas.openxmlformats.org/officeDocument/2006/relationships/tags" Target="../tags/tag56.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5.xml"/></Relationships>
</file>

<file path=ppt/slides/_rels/slide4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slideLayout" Target="../slideLayouts/slideLayout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8" Type="http://schemas.openxmlformats.org/officeDocument/2006/relationships/slideLayout" Target="../slideLayouts/slideLayout2.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44.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image" Target="../media/image20.png"/><Relationship Id="rId3" Type="http://schemas.openxmlformats.org/officeDocument/2006/relationships/tags" Target="../tags/tag111.xml"/><Relationship Id="rId26" Type="http://schemas.openxmlformats.org/officeDocument/2006/relationships/slideLayout" Target="../slideLayouts/slideLayout2.xml"/><Relationship Id="rId25" Type="http://schemas.openxmlformats.org/officeDocument/2006/relationships/tags" Target="../tags/tag132.xml"/><Relationship Id="rId24" Type="http://schemas.openxmlformats.org/officeDocument/2006/relationships/tags" Target="../tags/tag131.xml"/><Relationship Id="rId23" Type="http://schemas.openxmlformats.org/officeDocument/2006/relationships/tags" Target="../tags/tag130.xml"/><Relationship Id="rId22" Type="http://schemas.openxmlformats.org/officeDocument/2006/relationships/tags" Target="../tags/tag129.xml"/><Relationship Id="rId21" Type="http://schemas.openxmlformats.org/officeDocument/2006/relationships/tags" Target="../tags/tag128.xml"/><Relationship Id="rId20" Type="http://schemas.openxmlformats.org/officeDocument/2006/relationships/tags" Target="../tags/tag127.xml"/><Relationship Id="rId2" Type="http://schemas.openxmlformats.org/officeDocument/2006/relationships/tags" Target="../tags/tag110.xml"/><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9.xml"/></Relationships>
</file>

<file path=ppt/slides/_rels/slide45.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3" Type="http://schemas.openxmlformats.org/officeDocument/2006/relationships/slideLayout" Target="../slideLayouts/slideLayout2.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1741170" cy="693420"/>
          </a:xfrm>
          <a:prstGeom prst="rect">
            <a:avLst/>
          </a:prstGeom>
          <a:noFill/>
        </p:spPr>
        <p:txBody>
          <a:bodyPr wrap="square" rtlCol="0">
            <a:noAutofit/>
          </a:bodyPr>
          <a:p>
            <a:r>
              <a:rPr lang="en-US" altLang="zh-CN" sz="3600" u="sng">
                <a:solidFill>
                  <a:schemeClr val="accent2">
                    <a:lumMod val="50000"/>
                  </a:schemeClr>
                </a:solidFill>
                <a:latin typeface="Times New Roman" panose="02020603050405020304" charset="0"/>
                <a:ea typeface="宋体" panose="02010600030101010101" pitchFamily="2" charset="-122"/>
                <a:cs typeface="Times New Roman" panose="02020603050405020304" charset="0"/>
              </a:rPr>
              <a:t>B</a:t>
            </a:r>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篇</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242570" y="998855"/>
            <a:ext cx="11407775" cy="3415030"/>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   In the summer of 2019, I accompanied my 75-year-old partner Alex to a memory disorders clinic. After failing a series of mental tests, Alex was diagnosed with dementia</a:t>
            </a:r>
            <a:r>
              <a:rPr lang="zh-CN" altLang="en-US" sz="2400">
                <a:latin typeface="Times New Roman" panose="02020603050405020304" charset="0"/>
                <a:cs typeface="Times New Roman" panose="02020603050405020304" charset="0"/>
              </a:rPr>
              <a:t>（</a:t>
            </a:r>
            <a:r>
              <a:rPr lang="zh-CN" altLang="en-US" sz="2400">
                <a:latin typeface="宋体" panose="02010600030101010101" pitchFamily="2" charset="-122"/>
                <a:ea typeface="宋体" panose="02010600030101010101" pitchFamily="2" charset="-122"/>
                <a:cs typeface="Times New Roman" panose="02020603050405020304" charset="0"/>
              </a:rPr>
              <a:t>痴呆</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The nurse advised Alex to sort out his finances and told me, “</a:t>
            </a:r>
            <a:r>
              <a:rPr lang="en-US" altLang="zh-CN" sz="2400" u="sng">
                <a:latin typeface="Times New Roman" panose="02020603050405020304" charset="0"/>
                <a:cs typeface="Times New Roman" panose="02020603050405020304" charset="0"/>
              </a:rPr>
              <a:t>You’ll simply have to do more.”</a:t>
            </a:r>
            <a:endParaRPr lang="en-US" altLang="zh-CN" sz="2400" u="sng">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Indeed, my life became filled with endless care tasks—zipping Alex’s jacket, helping him shower, and making all decisions for him. When I tried to search a Medicaid program for help, I hit one difficulty after another. One program offered only one day of assistance per week. The other, which offered three days of help, insisted that Alex could never be outside alone, a condition I refused to accept. I can’t decide which one to pick.</a:t>
            </a:r>
            <a:endParaRPr lang="en-US" altLang="zh-CN" sz="2400">
              <a:latin typeface="Times New Roman" panose="02020603050405020304" charset="0"/>
              <a:cs typeface="Times New Roman" panose="02020603050405020304" charset="0"/>
            </a:endParaRPr>
          </a:p>
        </p:txBody>
      </p:sp>
      <p:sp>
        <p:nvSpPr>
          <p:cNvPr id="3" name="矩形 2"/>
          <p:cNvSpPr/>
          <p:nvPr/>
        </p:nvSpPr>
        <p:spPr>
          <a:xfrm>
            <a:off x="545465" y="2561590"/>
            <a:ext cx="6674485" cy="37211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4" name="直接箭头连接符 3"/>
          <p:cNvCxnSpPr/>
          <p:nvPr/>
        </p:nvCxnSpPr>
        <p:spPr>
          <a:xfrm>
            <a:off x="1244600" y="2442210"/>
            <a:ext cx="2701290" cy="3110865"/>
          </a:xfrm>
          <a:prstGeom prst="straightConnector1">
            <a:avLst/>
          </a:prstGeom>
          <a:ln w="31750">
            <a:gradFill>
              <a:gsLst>
                <a:gs pos="0">
                  <a:schemeClr val="accent1">
                    <a:hueOff val="-4200000"/>
                  </a:schemeClr>
                </a:gs>
                <a:gs pos="100000">
                  <a:schemeClr val="accent1"/>
                </a:gs>
              </a:gsLst>
            </a:gradFill>
            <a:tailEnd type="arrow" w="med" len="med"/>
          </a:ln>
        </p:spPr>
        <p:style>
          <a:lnRef idx="0">
            <a:srgbClr val="FFFFFF"/>
          </a:lnRef>
          <a:fillRef idx="0">
            <a:srgbClr val="FFFFFF"/>
          </a:fillRef>
          <a:effectRef idx="0">
            <a:srgbClr val="FFFFFF"/>
          </a:effectRef>
          <a:fontRef idx="minor">
            <a:schemeClr val="tx1"/>
          </a:fontRef>
        </p:style>
      </p:cxnSp>
      <p:sp>
        <p:nvSpPr>
          <p:cNvPr id="6" name="文本框 5"/>
          <p:cNvSpPr txBox="1"/>
          <p:nvPr/>
        </p:nvSpPr>
        <p:spPr>
          <a:xfrm>
            <a:off x="4154805" y="5173345"/>
            <a:ext cx="6555740" cy="871220"/>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 No. 24  Alex would need full attention.</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68935" y="641350"/>
            <a:ext cx="11139170" cy="2125980"/>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When I tried to search a Medicaid program for help, I hit one difficulty after another. One program offered only one day of assistance per week. The other, which offered three days of help, insisted that Alex could never be outside alone, a condition I refused to accept. I can’t decide which one to pick.</a:t>
            </a:r>
            <a:endParaRPr lang="en-US" altLang="zh-CN" sz="2800">
              <a:latin typeface="Times New Roman" panose="02020603050405020304" charset="0"/>
              <a:cs typeface="Times New Roman" panose="02020603050405020304" charset="0"/>
            </a:endParaRPr>
          </a:p>
        </p:txBody>
      </p:sp>
      <p:cxnSp>
        <p:nvCxnSpPr>
          <p:cNvPr id="5" name="直接连接符 4"/>
          <p:cNvCxnSpPr/>
          <p:nvPr/>
        </p:nvCxnSpPr>
        <p:spPr>
          <a:xfrm flipV="1">
            <a:off x="8399145" y="1088390"/>
            <a:ext cx="2760980" cy="29210"/>
          </a:xfrm>
          <a:prstGeom prst="line">
            <a:avLst/>
          </a:prstGeom>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flipV="1">
            <a:off x="445135" y="1586865"/>
            <a:ext cx="1033780" cy="29845"/>
          </a:xfrm>
          <a:prstGeom prst="line">
            <a:avLst/>
          </a:prstGeom>
        </p:spPr>
        <p:style>
          <a:lnRef idx="2">
            <a:schemeClr val="accent1"/>
          </a:lnRef>
          <a:fillRef idx="0">
            <a:srgbClr val="FFFFFF"/>
          </a:fillRef>
          <a:effectRef idx="0">
            <a:srgbClr val="FFFFFF"/>
          </a:effectRef>
          <a:fontRef idx="minor">
            <a:schemeClr val="tx1"/>
          </a:fontRef>
        </p:style>
      </p:cxnSp>
      <p:sp>
        <p:nvSpPr>
          <p:cNvPr id="7" name="矩形 6"/>
          <p:cNvSpPr/>
          <p:nvPr/>
        </p:nvSpPr>
        <p:spPr>
          <a:xfrm>
            <a:off x="4775200" y="1155065"/>
            <a:ext cx="72898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3331845" y="2033905"/>
            <a:ext cx="2417445"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518795" y="2767330"/>
            <a:ext cx="7024370" cy="1158240"/>
          </a:xfrm>
          <a:prstGeom prst="rect">
            <a:avLst/>
          </a:prstGeom>
          <a:noFill/>
        </p:spPr>
        <p:txBody>
          <a:bodyPr wrap="square" rtlCol="0">
            <a:noAutofit/>
          </a:bodyPr>
          <a:p>
            <a:r>
              <a:rPr lang="en-US" altLang="zh-CN" sz="3200">
                <a:latin typeface="Times New Roman" panose="02020603050405020304" charset="0"/>
                <a:cs typeface="Times New Roman" panose="02020603050405020304" charset="0"/>
              </a:rPr>
              <a:t>25. They were not fully satisfying.</a:t>
            </a:r>
            <a:endParaRPr lang="en-US" altLang="zh-CN" sz="3200">
              <a:latin typeface="Times New Roman" panose="02020603050405020304" charset="0"/>
              <a:cs typeface="Times New Roman" panose="02020603050405020304" charset="0"/>
            </a:endParaRPr>
          </a:p>
        </p:txBody>
      </p:sp>
      <p:sp>
        <p:nvSpPr>
          <p:cNvPr id="10" name="文本框 9"/>
          <p:cNvSpPr txBox="1"/>
          <p:nvPr/>
        </p:nvSpPr>
        <p:spPr>
          <a:xfrm>
            <a:off x="496570" y="3632835"/>
            <a:ext cx="10804525"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D. sufficient adj.  /s</a:t>
            </a:r>
            <a:r>
              <a:rPr lang="en-US" altLang="en-US" sz="2800">
                <a:latin typeface="Times New Roman" panose="02020603050405020304" charset="0"/>
                <a:cs typeface="Times New Roman" panose="02020603050405020304" charset="0"/>
              </a:rPr>
              <a:t>əˈ</a:t>
            </a:r>
            <a:r>
              <a:rPr lang="en-US" altLang="zh-CN" sz="2800">
                <a:latin typeface="Times New Roman" panose="02020603050405020304" charset="0"/>
                <a:cs typeface="Times New Roman" panose="02020603050405020304" charset="0"/>
              </a:rPr>
              <a:t>f</a:t>
            </a:r>
            <a:r>
              <a:rPr lang="en-US" altLang="en-US" sz="2800">
                <a:latin typeface="Times New Roman" panose="02020603050405020304" charset="0"/>
                <a:cs typeface="Times New Roman" panose="02020603050405020304" charset="0"/>
              </a:rPr>
              <a:t>ɪʃ</a:t>
            </a:r>
            <a:r>
              <a:rPr lang="en-US" altLang="zh-CN" sz="2800">
                <a:latin typeface="Times New Roman" panose="02020603050405020304" charset="0"/>
                <a:cs typeface="Times New Roman" panose="02020603050405020304" charset="0"/>
              </a:rPr>
              <a:t>nt/ enough for a particular purpose; as much as you need </a:t>
            </a:r>
            <a:r>
              <a:rPr lang="zh-CN" altLang="en-US" sz="2800">
                <a:latin typeface="宋体" panose="02010600030101010101" pitchFamily="2" charset="-122"/>
                <a:ea typeface="宋体" panose="02010600030101010101" pitchFamily="2" charset="-122"/>
                <a:cs typeface="Times New Roman" panose="02020603050405020304" charset="0"/>
              </a:rPr>
              <a:t>足够的；充足的</a:t>
            </a:r>
            <a:endParaRPr lang="zh-CN" altLang="en-US" sz="2800">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bldLvl="0" animBg="1"/>
      <p:bldP spid="8" grpId="1" animBg="1"/>
      <p:bldP spid="9" grpId="0"/>
      <p:bldP spid="9" grpId="1"/>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36245" y="344170"/>
            <a:ext cx="11288395"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26. How did the author probably feel after reading Rachel’s email?</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Stressed.		B. Relieved.		C. Confused.		D. Delighted.</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403225" y="1557020"/>
            <a:ext cx="1120711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I emailed my physician friend Rachel for advice, and her response was this: “It sounds like you’re living in the land of bad choices.” Reading it, I felt as if my brain had been rearranged, to allow me to see the situation in a different way. Instead of chasing the “best” option, I only needed to pick the “least bad” one, which made decision-making easier.</a:t>
            </a:r>
            <a:endParaRPr lang="en-US" altLang="zh-CN" sz="2800">
              <a:latin typeface="Times New Roman" panose="02020603050405020304" charset="0"/>
              <a:cs typeface="Times New Roman" panose="02020603050405020304" charset="0"/>
            </a:endParaRPr>
          </a:p>
        </p:txBody>
      </p:sp>
      <p:cxnSp>
        <p:nvCxnSpPr>
          <p:cNvPr id="6" name="直接连接符 5"/>
          <p:cNvCxnSpPr/>
          <p:nvPr/>
        </p:nvCxnSpPr>
        <p:spPr>
          <a:xfrm>
            <a:off x="734060" y="2847975"/>
            <a:ext cx="9521825" cy="11430"/>
          </a:xfrm>
          <a:prstGeom prst="line">
            <a:avLst/>
          </a:prstGeom>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a:off x="629920" y="3287395"/>
            <a:ext cx="10600690" cy="55245"/>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794385" y="3719195"/>
            <a:ext cx="7280910" cy="17780"/>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3960495" y="1251585"/>
            <a:ext cx="4740275" cy="174180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21005" y="321945"/>
            <a:ext cx="11311255" cy="3322955"/>
          </a:xfrm>
          <a:prstGeom prst="rect">
            <a:avLst/>
          </a:prstGeom>
          <a:noFill/>
        </p:spPr>
        <p:txBody>
          <a:bodyPr wrap="square" rtlCol="0">
            <a:spAutoFit/>
          </a:bodyPr>
          <a:p>
            <a:pPr indent="0" fontAlgn="auto">
              <a:lnSpc>
                <a:spcPct val="150000"/>
              </a:lnSpc>
            </a:pPr>
            <a:r>
              <a:rPr lang="en-US" altLang="zh-CN" sz="2800">
                <a:latin typeface="Times New Roman" panose="02020603050405020304" charset="0"/>
                <a:cs typeface="Times New Roman" panose="02020603050405020304" charset="0"/>
              </a:rPr>
              <a:t>27. What can we learn from this passage?</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A. Many hands make light work.					</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B. The least bad may be the best.</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C. Every cloud has a silver lining. 				</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D. Out of the frying pan into the fire.</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5437505" y="1214755"/>
            <a:ext cx="305054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人多好办事。</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5437505" y="1854200"/>
            <a:ext cx="4500880" cy="841375"/>
          </a:xfrm>
          <a:prstGeom prst="rect">
            <a:avLst/>
          </a:prstGeom>
          <a:noFill/>
        </p:spPr>
        <p:txBody>
          <a:bodyPr wrap="square" rtlCol="0">
            <a:noAutofit/>
          </a:bodyPr>
          <a:p>
            <a:r>
              <a:rPr lang="zh-CN" altLang="en-US" sz="2800" b="1">
                <a:latin typeface="宋体" panose="02010600030101010101" pitchFamily="2" charset="-122"/>
                <a:ea typeface="宋体" panose="02010600030101010101" pitchFamily="2" charset="-122"/>
              </a:rPr>
              <a:t>退而求其次，或许已是最好。</a:t>
            </a:r>
            <a:endParaRPr lang="zh-CN" altLang="en-US" sz="2800" b="1">
              <a:latin typeface="宋体" panose="02010600030101010101" pitchFamily="2" charset="-122"/>
              <a:ea typeface="宋体" panose="02010600030101010101" pitchFamily="2" charset="-122"/>
            </a:endParaRPr>
          </a:p>
        </p:txBody>
      </p:sp>
      <p:sp>
        <p:nvSpPr>
          <p:cNvPr id="7" name="文本框 6"/>
          <p:cNvSpPr txBox="1"/>
          <p:nvPr/>
        </p:nvSpPr>
        <p:spPr>
          <a:xfrm>
            <a:off x="6776085" y="4098925"/>
            <a:ext cx="5171440" cy="1530985"/>
          </a:xfrm>
          <a:prstGeom prst="rect">
            <a:avLst/>
          </a:prstGeom>
          <a:noFill/>
        </p:spPr>
        <p:txBody>
          <a:bodyPr wrap="square" rtlCol="0">
            <a:noAutofit/>
          </a:bodyPr>
          <a:p>
            <a:r>
              <a:rPr lang="en-US" altLang="zh-CN" sz="2800" b="1">
                <a:latin typeface="Times New Roman" panose="02020603050405020304" charset="0"/>
                <a:cs typeface="Times New Roman" panose="02020603050405020304" charset="0"/>
              </a:rPr>
              <a:t> every sad or difficult situation has a positive side</a:t>
            </a:r>
            <a:endParaRPr lang="en-US" altLang="zh-CN" sz="2800" b="1">
              <a:latin typeface="Times New Roman" panose="02020603050405020304" charset="0"/>
              <a:cs typeface="Times New Roman" panose="02020603050405020304" charset="0"/>
            </a:endParaRPr>
          </a:p>
          <a:p>
            <a:r>
              <a:rPr lang="zh-CN" altLang="en-US" sz="2800" b="1">
                <a:latin typeface="宋体" panose="02010600030101010101" pitchFamily="2" charset="-122"/>
                <a:ea typeface="宋体" panose="02010600030101010101" pitchFamily="2" charset="-122"/>
                <a:cs typeface="Times New Roman" panose="02020603050405020304" charset="0"/>
              </a:rPr>
              <a:t>黑暗中总有一线光明；朵朵乌云衬银边，处处黑暗透光明</a:t>
            </a:r>
            <a:endParaRPr lang="zh-CN" altLang="en-US" sz="2800" b="1">
              <a:latin typeface="宋体" panose="02010600030101010101" pitchFamily="2" charset="-122"/>
              <a:ea typeface="宋体" panose="02010600030101010101" pitchFamily="2" charset="-122"/>
              <a:cs typeface="Times New Roman" panose="02020603050405020304" charset="0"/>
            </a:endParaRPr>
          </a:p>
        </p:txBody>
      </p:sp>
      <p:sp>
        <p:nvSpPr>
          <p:cNvPr id="8" name="文本框 7"/>
          <p:cNvSpPr txBox="1"/>
          <p:nvPr/>
        </p:nvSpPr>
        <p:spPr>
          <a:xfrm>
            <a:off x="7598410" y="2695575"/>
            <a:ext cx="3808730" cy="1790065"/>
          </a:xfrm>
          <a:prstGeom prst="rect">
            <a:avLst/>
          </a:prstGeom>
          <a:noFill/>
        </p:spPr>
        <p:txBody>
          <a:bodyPr wrap="square" rtlCol="0">
            <a:noAutofit/>
          </a:bodyPr>
          <a:p>
            <a:r>
              <a:rPr lang="zh-CN" altLang="en-US" sz="2800" b="1">
                <a:latin typeface="宋体" panose="02010600030101010101" pitchFamily="2" charset="-122"/>
                <a:ea typeface="宋体" panose="02010600030101010101" pitchFamily="2" charset="-122"/>
              </a:rPr>
              <a:t>天无绝人之路</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柳暗花明又一村</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守得云开见月明</a:t>
            </a:r>
            <a:endParaRPr lang="zh-CN" altLang="en-US" sz="2800" b="1">
              <a:latin typeface="宋体" panose="02010600030101010101" pitchFamily="2" charset="-122"/>
              <a:ea typeface="宋体" panose="02010600030101010101" pitchFamily="2" charset="-122"/>
            </a:endParaRPr>
          </a:p>
        </p:txBody>
      </p:sp>
      <p:sp>
        <p:nvSpPr>
          <p:cNvPr id="9" name="圆角矩形标注 8"/>
          <p:cNvSpPr/>
          <p:nvPr/>
        </p:nvSpPr>
        <p:spPr>
          <a:xfrm>
            <a:off x="838835" y="2442845"/>
            <a:ext cx="4598670" cy="527050"/>
          </a:xfrm>
          <a:prstGeom prst="wedgeRoundRectCallout">
            <a:avLst>
              <a:gd name="adj1" fmla="val 83457"/>
              <a:gd name="adj2" fmla="val 137469"/>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615950" y="3789680"/>
            <a:ext cx="5479415" cy="819785"/>
          </a:xfrm>
          <a:prstGeom prst="rect">
            <a:avLst/>
          </a:prstGeom>
          <a:noFill/>
        </p:spPr>
        <p:txBody>
          <a:bodyPr wrap="square" rtlCol="0">
            <a:noAutofit/>
          </a:bodyPr>
          <a:p>
            <a:r>
              <a:rPr lang="zh-CN" altLang="en-US" sz="2800" b="1">
                <a:latin typeface="宋体" panose="02010600030101010101" pitchFamily="2" charset="-122"/>
                <a:ea typeface="宋体" panose="02010600030101010101" pitchFamily="2" charset="-122"/>
              </a:rPr>
              <a:t>才出狼窝，又入虎穴</a:t>
            </a:r>
            <a:r>
              <a:rPr lang="en-US" altLang="zh-CN" sz="2800" b="1">
                <a:latin typeface="宋体" panose="02010600030101010101" pitchFamily="2" charset="-122"/>
                <a:ea typeface="宋体" panose="02010600030101010101" pitchFamily="2" charset="-122"/>
              </a:rPr>
              <a:t> / </a:t>
            </a:r>
            <a:r>
              <a:rPr lang="zh-CN" altLang="en-US" sz="2800" b="1">
                <a:latin typeface="宋体" panose="02010600030101010101" pitchFamily="2" charset="-122"/>
                <a:ea typeface="宋体" panose="02010600030101010101" pitchFamily="2" charset="-122"/>
              </a:rPr>
              <a:t>避坑落井。</a:t>
            </a:r>
            <a:endParaRPr lang="zh-CN" altLang="en-US" sz="28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 calcmode="lin" valueType="num">
                                      <p:cBhvr additive="base">
                                        <p:cTn id="2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 calcmode="lin" valueType="num">
                                      <p:cBhvr additive="base">
                                        <p:cTn id="31"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8" grpId="0" build="p"/>
      <p:bldP spid="8" grpId="1"/>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1741170" cy="693420"/>
          </a:xfrm>
          <a:prstGeom prst="rect">
            <a:avLst/>
          </a:prstGeom>
          <a:noFill/>
        </p:spPr>
        <p:txBody>
          <a:bodyPr wrap="square" rtlCol="0">
            <a:noAutofit/>
          </a:bodyPr>
          <a:p>
            <a:r>
              <a:rPr lang="en-US" altLang="zh-CN" sz="3600" u="sng">
                <a:solidFill>
                  <a:schemeClr val="accent2">
                    <a:lumMod val="50000"/>
                  </a:schemeClr>
                </a:solidFill>
                <a:latin typeface="Times New Roman" panose="02020603050405020304" charset="0"/>
                <a:ea typeface="宋体" panose="02010600030101010101" pitchFamily="2" charset="-122"/>
                <a:cs typeface="Times New Roman" panose="02020603050405020304" charset="0"/>
              </a:rPr>
              <a:t>C</a:t>
            </a:r>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篇</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4" name="文本框 3"/>
          <p:cNvSpPr txBox="1"/>
          <p:nvPr/>
        </p:nvSpPr>
        <p:spPr>
          <a:xfrm>
            <a:off x="212725" y="983615"/>
            <a:ext cx="1168336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The self-developed geographic information platform MerakGIS, created by the Hangzhou Center of China Aerospace Science and Technology Corporation, has built a new intelligent system for space-air information processing.</a:t>
            </a:r>
            <a:endParaRPr lang="en-US" altLang="zh-CN" sz="2800">
              <a:latin typeface="Times New Roman" panose="02020603050405020304" charset="0"/>
              <a:cs typeface="Times New Roman" panose="02020603050405020304" charset="0"/>
            </a:endParaRPr>
          </a:p>
        </p:txBody>
      </p:sp>
      <p:sp>
        <p:nvSpPr>
          <p:cNvPr id="6" name="文本框 5"/>
          <p:cNvSpPr txBox="1"/>
          <p:nvPr/>
        </p:nvSpPr>
        <p:spPr>
          <a:xfrm>
            <a:off x="168910" y="2896235"/>
            <a:ext cx="10559415" cy="1198880"/>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28.What is the primary purpose of creating the MerakGIS?</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 To develop new satellites.			B. To promote AI technology.</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 To attract worldwide experts.		D. To process space-air information .</a:t>
            </a:r>
            <a:endParaRPr lang="en-US" altLang="zh-CN" sz="2400">
              <a:latin typeface="Times New Roman" panose="02020603050405020304" charset="0"/>
              <a:cs typeface="Times New Roman" panose="02020603050405020304" charset="0"/>
            </a:endParaRPr>
          </a:p>
        </p:txBody>
      </p:sp>
      <p:cxnSp>
        <p:nvCxnSpPr>
          <p:cNvPr id="8" name="直接连接符 7"/>
          <p:cNvCxnSpPr/>
          <p:nvPr/>
        </p:nvCxnSpPr>
        <p:spPr>
          <a:xfrm>
            <a:off x="7818755" y="1397000"/>
            <a:ext cx="1614805" cy="33655"/>
          </a:xfrm>
          <a:prstGeom prst="line">
            <a:avLst/>
          </a:prstGeom>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flipV="1">
            <a:off x="5154930" y="2293620"/>
            <a:ext cx="4457065" cy="73660"/>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6330950" y="2419985"/>
            <a:ext cx="2224405" cy="150304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5895" y="358775"/>
            <a:ext cx="1192847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29. Which is an innovation of the platform?</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It relies on satellite image analysis.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 It cuts aerospace technology costs.</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It operates through natural language.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 It replaces human workers entirely.</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32740" y="2703195"/>
            <a:ext cx="11332210" cy="304609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This platform creatively combines large language models with agent technology, shifting the traditional “human-computer interaction” mode to a more effective “human-machine cooperation” one. Users can simply input their questions or requirements, and the system intelligently explains complicated satellite pictures, combines diverse spatial</a:t>
            </a:r>
            <a:r>
              <a:rPr lang="zh-CN" altLang="en-US" sz="2400">
                <a:latin typeface="Times New Roman" panose="02020603050405020304" charset="0"/>
                <a:cs typeface="Times New Roman" panose="02020603050405020304" charset="0"/>
              </a:rPr>
              <a:t>（</a:t>
            </a:r>
            <a:r>
              <a:rPr lang="zh-CN" altLang="en-US" sz="2400">
                <a:latin typeface="宋体" panose="02010600030101010101" pitchFamily="2" charset="-122"/>
                <a:ea typeface="宋体" panose="02010600030101010101" pitchFamily="2" charset="-122"/>
                <a:cs typeface="Times New Roman" panose="02020603050405020304" charset="0"/>
              </a:rPr>
              <a:t>空间的</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datasets, and does advanced studies. Now, users can complete satellite image interpretation, space data combining, and smart checking directly by using natural language instructions. This makes it much easier for non-experts to use. Even people with little technical training can use it easily and quickly.</a:t>
            </a:r>
            <a:endParaRPr lang="en-US" altLang="zh-CN" sz="2400">
              <a:latin typeface="Times New Roman" panose="02020603050405020304" charset="0"/>
              <a:cs typeface="Times New Roman" panose="02020603050405020304" charset="0"/>
            </a:endParaRPr>
          </a:p>
        </p:txBody>
      </p:sp>
      <p:sp>
        <p:nvSpPr>
          <p:cNvPr id="7" name="矩形 6"/>
          <p:cNvSpPr/>
          <p:nvPr/>
        </p:nvSpPr>
        <p:spPr>
          <a:xfrm>
            <a:off x="2110740" y="2784475"/>
            <a:ext cx="122809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9" name="直接箭头连接符 8"/>
          <p:cNvCxnSpPr>
            <a:stCxn id="7" idx="0"/>
          </p:cNvCxnSpPr>
          <p:nvPr/>
        </p:nvCxnSpPr>
        <p:spPr>
          <a:xfrm flipV="1">
            <a:off x="2724785" y="805180"/>
            <a:ext cx="301625" cy="197929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flipV="1">
            <a:off x="4693920" y="3060065"/>
            <a:ext cx="2663825" cy="19050"/>
          </a:xfrm>
          <a:prstGeom prst="line">
            <a:avLst/>
          </a:prstGeom>
        </p:spPr>
        <p:style>
          <a:lnRef idx="2">
            <a:schemeClr val="accent1"/>
          </a:lnRef>
          <a:fillRef idx="0">
            <a:srgbClr val="FFFFFF"/>
          </a:fillRef>
          <a:effectRef idx="0">
            <a:srgbClr val="FFFFFF"/>
          </a:effectRef>
          <a:fontRef idx="minor">
            <a:schemeClr val="tx1"/>
          </a:fontRef>
        </p:style>
      </p:cxnSp>
      <p:cxnSp>
        <p:nvCxnSpPr>
          <p:cNvPr id="10" name="直接连接符 9"/>
          <p:cNvCxnSpPr/>
          <p:nvPr/>
        </p:nvCxnSpPr>
        <p:spPr>
          <a:xfrm flipV="1">
            <a:off x="7016115" y="4920615"/>
            <a:ext cx="2737485" cy="11430"/>
          </a:xfrm>
          <a:prstGeom prst="line">
            <a:avLst/>
          </a:prstGeom>
        </p:spPr>
        <p:style>
          <a:lnRef idx="2">
            <a:schemeClr val="accent1"/>
          </a:lnRef>
          <a:fillRef idx="0">
            <a:srgbClr val="FFFFFF"/>
          </a:fillRef>
          <a:effectRef idx="0">
            <a:srgbClr val="FFFFFF"/>
          </a:effectRef>
          <a:fontRef idx="minor">
            <a:schemeClr val="tx1"/>
          </a:fontRef>
        </p:style>
      </p:cxnSp>
      <p:cxnSp>
        <p:nvCxnSpPr>
          <p:cNvPr id="11" name="直接箭头连接符 10"/>
          <p:cNvCxnSpPr/>
          <p:nvPr/>
        </p:nvCxnSpPr>
        <p:spPr>
          <a:xfrm flipH="1" flipV="1">
            <a:off x="4046220" y="2025650"/>
            <a:ext cx="4070350" cy="276098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3" name="直接连接符 12"/>
          <p:cNvCxnSpPr/>
          <p:nvPr/>
        </p:nvCxnSpPr>
        <p:spPr>
          <a:xfrm flipV="1">
            <a:off x="9136380" y="3499485"/>
            <a:ext cx="2737485" cy="1143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4" name="直接连接符 13"/>
          <p:cNvCxnSpPr/>
          <p:nvPr/>
        </p:nvCxnSpPr>
        <p:spPr>
          <a:xfrm flipV="1">
            <a:off x="400685" y="3796665"/>
            <a:ext cx="2023110" cy="2730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5" name="直接连接符 14"/>
          <p:cNvCxnSpPr/>
          <p:nvPr/>
        </p:nvCxnSpPr>
        <p:spPr>
          <a:xfrm flipV="1">
            <a:off x="5698490" y="4563110"/>
            <a:ext cx="5714365" cy="2730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16865" y="180340"/>
            <a:ext cx="10299700"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30. What can be inferred about the platform’s development?</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It was finished within a month after being released.</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 It relied mainly on overseas labs for core technology.</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It was tested once and applied immediately nationwide.</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 It took joint work to improve integration and algorithms.</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32105" y="2650490"/>
            <a:ext cx="11436985" cy="304609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To improve independent innovation, the team has worked together with Zhejiang University and Zhijiang Laboratory on technical research and achievement transformation. They have spent nearly two years solving key problems and testing the system again and again. Their continuous efforts focused on solving the problems of data working well together and making the AI algorithms</a:t>
            </a:r>
            <a:r>
              <a:rPr lang="zh-CN" altLang="en-US" sz="2400">
                <a:latin typeface="Times New Roman" panose="02020603050405020304" charset="0"/>
                <a:cs typeface="Times New Roman" panose="02020603050405020304" charset="0"/>
              </a:rPr>
              <a:t>（</a:t>
            </a:r>
            <a:r>
              <a:rPr lang="zh-CN" altLang="en-US" sz="2400">
                <a:latin typeface="宋体" panose="02010600030101010101" pitchFamily="2" charset="-122"/>
                <a:ea typeface="宋体" panose="02010600030101010101" pitchFamily="2" charset="-122"/>
                <a:cs typeface="Times New Roman" panose="02020603050405020304" charset="0"/>
              </a:rPr>
              <a:t>算法</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better. At present, MerakGIS has been successfully used in the new energy field, providing stable spatial data services and management support for more than 1,000 solar power stations across the country. It has helped these stations improve their work efficiency by about 30%.</a:t>
            </a:r>
            <a:endParaRPr lang="en-US" altLang="zh-CN" sz="2400">
              <a:latin typeface="Times New Roman" panose="02020603050405020304" charset="0"/>
              <a:cs typeface="Times New Roman" panose="02020603050405020304" charset="0"/>
            </a:endParaRPr>
          </a:p>
        </p:txBody>
      </p:sp>
      <p:cxnSp>
        <p:nvCxnSpPr>
          <p:cNvPr id="14" name="直接连接符 13"/>
          <p:cNvCxnSpPr/>
          <p:nvPr/>
        </p:nvCxnSpPr>
        <p:spPr>
          <a:xfrm flipV="1">
            <a:off x="1896745" y="3037840"/>
            <a:ext cx="2680970" cy="3429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6" name="直接连接符 5"/>
          <p:cNvCxnSpPr/>
          <p:nvPr/>
        </p:nvCxnSpPr>
        <p:spPr>
          <a:xfrm flipV="1">
            <a:off x="1942465" y="3738245"/>
            <a:ext cx="2680970" cy="3429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a:off x="6325235" y="3806825"/>
            <a:ext cx="4168775" cy="2730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0" name="直接连接符 9"/>
          <p:cNvCxnSpPr/>
          <p:nvPr/>
        </p:nvCxnSpPr>
        <p:spPr>
          <a:xfrm flipV="1">
            <a:off x="619125" y="4116705"/>
            <a:ext cx="9614535" cy="59690"/>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flipV="1">
            <a:off x="511810" y="4518660"/>
            <a:ext cx="4869815" cy="13335"/>
          </a:xfrm>
          <a:prstGeom prst="line">
            <a:avLst/>
          </a:prstGeom>
        </p:spPr>
        <p:style>
          <a:lnRef idx="2">
            <a:schemeClr val="accent1"/>
          </a:lnRef>
          <a:fillRef idx="0">
            <a:srgbClr val="FFFFFF"/>
          </a:fillRef>
          <a:effectRef idx="0">
            <a:srgbClr val="FFFFFF"/>
          </a:effectRef>
          <a:fontRef idx="minor">
            <a:schemeClr val="tx1"/>
          </a:fontRef>
        </p:style>
      </p:cxnSp>
      <p:cxnSp>
        <p:nvCxnSpPr>
          <p:cNvPr id="11" name="直接箭头连接符 10"/>
          <p:cNvCxnSpPr/>
          <p:nvPr/>
        </p:nvCxnSpPr>
        <p:spPr>
          <a:xfrm flipH="1" flipV="1">
            <a:off x="2568575" y="2241550"/>
            <a:ext cx="5208905" cy="180848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6710" y="210185"/>
            <a:ext cx="1148207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31. Which of the following best describes the future of MerakGIS?</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uncertain.        B. profitable.       C. doubtful.           D. promising.</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36550" y="1720850"/>
            <a:ext cx="11377930" cy="267652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This achievement combines high-precision “aerospace core” with intelligent “AI brain”, expanding the use of space-air information in strategic emerging industries and showing aerospace technology’s value in serving national economy and people’s livelihood. The team says they will keep improving MerakGIS and hope to apply it in more fields like agriculture and environmental protection in the future.</a:t>
            </a:r>
            <a:endParaRPr lang="en-US" altLang="zh-CN" sz="2800">
              <a:latin typeface="Times New Roman" panose="02020603050405020304" charset="0"/>
              <a:cs typeface="Times New Roman" panose="02020603050405020304" charset="0"/>
            </a:endParaRPr>
          </a:p>
        </p:txBody>
      </p:sp>
      <p:sp>
        <p:nvSpPr>
          <p:cNvPr id="7" name="矩形 6"/>
          <p:cNvSpPr/>
          <p:nvPr/>
        </p:nvSpPr>
        <p:spPr>
          <a:xfrm>
            <a:off x="1158240" y="1757680"/>
            <a:ext cx="1830705"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110740" y="2270760"/>
            <a:ext cx="150368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9522460" y="3089275"/>
            <a:ext cx="152527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5266055" y="3580765"/>
            <a:ext cx="1682115" cy="36576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1" name="直接箭头连接符 10"/>
          <p:cNvCxnSpPr/>
          <p:nvPr/>
        </p:nvCxnSpPr>
        <p:spPr>
          <a:xfrm flipV="1">
            <a:off x="3260725" y="1125220"/>
            <a:ext cx="5633085" cy="116078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0" name="直接箭头连接符 9"/>
          <p:cNvCxnSpPr/>
          <p:nvPr/>
        </p:nvCxnSpPr>
        <p:spPr>
          <a:xfrm flipV="1">
            <a:off x="6624320" y="1221740"/>
            <a:ext cx="2187575" cy="23520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2" name="直接箭头连接符 11"/>
          <p:cNvCxnSpPr>
            <a:stCxn id="8" idx="0"/>
          </p:cNvCxnSpPr>
          <p:nvPr/>
        </p:nvCxnSpPr>
        <p:spPr>
          <a:xfrm flipH="1" flipV="1">
            <a:off x="8797290" y="1229360"/>
            <a:ext cx="1487805" cy="185991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3" name="圆角矩形标注 12"/>
          <p:cNvSpPr/>
          <p:nvPr/>
        </p:nvSpPr>
        <p:spPr>
          <a:xfrm>
            <a:off x="8436610" y="761365"/>
            <a:ext cx="1847850" cy="527050"/>
          </a:xfrm>
          <a:prstGeom prst="wedgeRoundRectCallout">
            <a:avLst>
              <a:gd name="adj1" fmla="val -212508"/>
              <a:gd name="adj2" fmla="val 70927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4324985" y="4957445"/>
            <a:ext cx="5104130" cy="117411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adj. showing signs of being good or successful </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有希望的；有前途的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有出息的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6" grpId="0" bldLvl="0" animBg="1"/>
      <p:bldP spid="6" grpId="1" animBg="1"/>
      <p:bldP spid="8" grpId="0" bldLvl="0" animBg="1"/>
      <p:bldP spid="8" grpId="1" animBg="1"/>
      <p:bldP spid="9" grpId="0" bldLvl="0" animBg="1"/>
      <p:bldP spid="9" grpId="1" animBg="1"/>
      <p:bldP spid="13" grpId="0" animBg="1"/>
      <p:bldP spid="13" grpId="1" animBg="1"/>
      <p:bldP spid="14" grpId="0"/>
      <p:bldP spid="1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1741170" cy="693420"/>
          </a:xfrm>
          <a:prstGeom prst="rect">
            <a:avLst/>
          </a:prstGeom>
          <a:noFill/>
        </p:spPr>
        <p:txBody>
          <a:bodyPr wrap="square" rtlCol="0">
            <a:noAutofit/>
          </a:bodyPr>
          <a:p>
            <a:r>
              <a:rPr lang="en-US" altLang="zh-CN" sz="3600" u="sng">
                <a:solidFill>
                  <a:schemeClr val="accent2">
                    <a:lumMod val="50000"/>
                  </a:schemeClr>
                </a:solidFill>
                <a:latin typeface="Times New Roman" panose="02020603050405020304" charset="0"/>
                <a:ea typeface="宋体" panose="02010600030101010101" pitchFamily="2" charset="-122"/>
                <a:cs typeface="Times New Roman" panose="02020603050405020304" charset="0"/>
              </a:rPr>
              <a:t>D</a:t>
            </a:r>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篇</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4" name="文本框 3"/>
          <p:cNvSpPr txBox="1"/>
          <p:nvPr/>
        </p:nvSpPr>
        <p:spPr>
          <a:xfrm>
            <a:off x="1120140" y="274955"/>
            <a:ext cx="11557000"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32. What is the main function of the circadian rhythm?</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It reduces the risk of heart attacks.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 It controls sleep-related hormones.</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It absorbs sunlight to wake people up.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 It affects people’s preference for DST. </a:t>
            </a:r>
            <a:endParaRPr lang="en-US" altLang="zh-CN" sz="2800">
              <a:latin typeface="Times New Roman" panose="02020603050405020304" charset="0"/>
              <a:cs typeface="Times New Roman" panose="02020603050405020304" charset="0"/>
            </a:endParaRPr>
          </a:p>
        </p:txBody>
      </p:sp>
      <p:sp>
        <p:nvSpPr>
          <p:cNvPr id="6" name="文本框 5"/>
          <p:cNvSpPr txBox="1"/>
          <p:nvPr/>
        </p:nvSpPr>
        <p:spPr>
          <a:xfrm>
            <a:off x="257810" y="2651760"/>
            <a:ext cx="11578590" cy="310769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Our body’s internal clock, called the circadian rhythm, sits in a brain area known as the suprachiasmatic nucleus (SCN). This clock controls when we feel awake or sleepy. It manages melatonin, a hormone (</a:t>
            </a:r>
            <a:r>
              <a:rPr lang="zh-CN" altLang="en-US" sz="2800">
                <a:latin typeface="宋体" panose="02010600030101010101" pitchFamily="2" charset="-122"/>
                <a:ea typeface="宋体" panose="02010600030101010101" pitchFamily="2" charset="-122"/>
                <a:cs typeface="Times New Roman" panose="02020603050405020304" charset="0"/>
              </a:rPr>
              <a:t>荷尔蒙</a:t>
            </a:r>
            <a:r>
              <a:rPr lang="en-US" altLang="zh-CN" sz="2800">
                <a:latin typeface="Times New Roman" panose="02020603050405020304" charset="0"/>
                <a:cs typeface="Times New Roman" panose="02020603050405020304" charset="0"/>
              </a:rPr>
              <a:t>) that makes us sleepy, and cortisol, a hormone that boosts wakefulness. Light exposure, especially blue light in the morning, starts this clock. Special cells in the eyes send signals to the SCN. When morning light hits right, sleep hormones kick in at night, and we wake up naturally the next day.</a:t>
            </a:r>
            <a:endParaRPr lang="en-US" altLang="zh-CN" sz="2800">
              <a:latin typeface="Times New Roman" panose="02020603050405020304" charset="0"/>
              <a:cs typeface="Times New Roman" panose="02020603050405020304" charset="0"/>
            </a:endParaRPr>
          </a:p>
        </p:txBody>
      </p:sp>
      <p:cxnSp>
        <p:nvCxnSpPr>
          <p:cNvPr id="7" name="直接箭头连接符 6"/>
          <p:cNvCxnSpPr/>
          <p:nvPr/>
        </p:nvCxnSpPr>
        <p:spPr>
          <a:xfrm>
            <a:off x="6711950" y="2994660"/>
            <a:ext cx="982345" cy="238125"/>
          </a:xfrm>
          <a:prstGeom prst="straightConnector1">
            <a:avLst/>
          </a:prstGeom>
          <a:ln w="31750">
            <a:gradFill>
              <a:gsLst>
                <a:gs pos="0">
                  <a:schemeClr val="accent1">
                    <a:hueOff val="-4200000"/>
                  </a:schemeClr>
                </a:gs>
                <a:gs pos="100000">
                  <a:schemeClr val="accent1"/>
                </a:gs>
              </a:gsLst>
            </a:gradFill>
            <a:headEnd type="arrow" w="med" len="med"/>
            <a:tailEnd type="arrow" w="med" len="med"/>
          </a:ln>
        </p:spPr>
        <p:style>
          <a:lnRef idx="0">
            <a:srgbClr val="FFFFFF"/>
          </a:lnRef>
          <a:fillRef idx="0">
            <a:srgbClr val="FFFFFF"/>
          </a:fillRef>
          <a:effectRef idx="0">
            <a:srgbClr val="FFFFFF"/>
          </a:effectRef>
          <a:fontRef idx="minor">
            <a:schemeClr val="tx1"/>
          </a:fontRef>
        </p:style>
      </p:cxnSp>
      <p:sp>
        <p:nvSpPr>
          <p:cNvPr id="9" name="矩形 8"/>
          <p:cNvSpPr/>
          <p:nvPr/>
        </p:nvSpPr>
        <p:spPr>
          <a:xfrm>
            <a:off x="5035550" y="2740025"/>
            <a:ext cx="3021330" cy="42545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6891020" y="3165475"/>
            <a:ext cx="1532890" cy="36576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圆角矩形标注 12"/>
          <p:cNvSpPr/>
          <p:nvPr/>
        </p:nvSpPr>
        <p:spPr>
          <a:xfrm>
            <a:off x="9684385" y="3165475"/>
            <a:ext cx="977900" cy="527050"/>
          </a:xfrm>
          <a:prstGeom prst="wedgeRoundRectCallout">
            <a:avLst>
              <a:gd name="adj1" fmla="val -195779"/>
              <a:gd name="adj2" fmla="val -31433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7355840" y="788035"/>
            <a:ext cx="5104130" cy="1174115"/>
          </a:xfrm>
          <a:prstGeom prst="rect">
            <a:avLst/>
          </a:prstGeom>
          <a:noFill/>
        </p:spPr>
        <p:txBody>
          <a:bodyPr wrap="square" rtlCol="0">
            <a:noAutofit/>
          </a:bodyPr>
          <a:p>
            <a:r>
              <a:rPr lang="en-US" altLang="zh-CN" sz="2800">
                <a:latin typeface="Times New Roman" panose="02020603050405020304" charset="0"/>
                <a:ea typeface="宋体" panose="02010600030101010101" pitchFamily="2" charset="-122"/>
                <a:cs typeface="Times New Roman" panose="02020603050405020304" charset="0"/>
              </a:rPr>
              <a:t>=the time when</a:t>
            </a:r>
            <a:endParaRPr lang="en-US" altLang="zh-CN" sz="2800">
              <a:latin typeface="Times New Roman" panose="02020603050405020304" charset="0"/>
              <a:ea typeface="宋体" panose="02010600030101010101" pitchFamily="2" charset="-122"/>
              <a:cs typeface="Times New Roman" panose="02020603050405020304" charset="0"/>
            </a:endParaRPr>
          </a:p>
          <a:p>
            <a:r>
              <a:rPr lang="en-US" altLang="zh-CN" sz="2800">
                <a:latin typeface="Times New Roman" panose="02020603050405020304" charset="0"/>
                <a:ea typeface="宋体" panose="02010600030101010101" pitchFamily="2" charset="-122"/>
                <a:cs typeface="Times New Roman" panose="02020603050405020304" charset="0"/>
                <a:sym typeface="+mn-ea"/>
              </a:rPr>
              <a:t>when</a:t>
            </a:r>
            <a:r>
              <a:rPr lang="zh-CN" altLang="en-US" sz="2800">
                <a:latin typeface="Times New Roman" panose="02020603050405020304" charset="0"/>
                <a:ea typeface="宋体" panose="02010600030101010101" pitchFamily="2" charset="-122"/>
                <a:cs typeface="Times New Roman" panose="02020603050405020304" charset="0"/>
              </a:rPr>
              <a:t>引导宾语从句</a:t>
            </a:r>
            <a:endParaRPr lang="zh-CN" altLang="en-US" sz="2800">
              <a:latin typeface="Times New Roman" panose="02020603050405020304" charset="0"/>
              <a:ea typeface="宋体" panose="02010600030101010101" pitchFamily="2" charset="-122"/>
              <a:cs typeface="Times New Roman" panose="02020603050405020304" charset="0"/>
            </a:endParaRPr>
          </a:p>
        </p:txBody>
      </p:sp>
      <p:cxnSp>
        <p:nvCxnSpPr>
          <p:cNvPr id="11" name="直接连接符 10"/>
          <p:cNvCxnSpPr/>
          <p:nvPr/>
        </p:nvCxnSpPr>
        <p:spPr>
          <a:xfrm flipV="1">
            <a:off x="306705" y="4337685"/>
            <a:ext cx="10755630" cy="56515"/>
          </a:xfrm>
          <a:prstGeom prst="line">
            <a:avLst/>
          </a:prstGeom>
        </p:spPr>
        <p:style>
          <a:lnRef idx="2">
            <a:schemeClr val="accent1"/>
          </a:lnRef>
          <a:fillRef idx="0">
            <a:srgbClr val="FFFFFF"/>
          </a:fillRef>
          <a:effectRef idx="0">
            <a:srgbClr val="FFFFFF"/>
          </a:effectRef>
          <a:fontRef idx="minor">
            <a:schemeClr val="tx1"/>
          </a:fontRef>
        </p:style>
      </p:cxnSp>
      <p:cxnSp>
        <p:nvCxnSpPr>
          <p:cNvPr id="12" name="直接连接符 11"/>
          <p:cNvCxnSpPr/>
          <p:nvPr/>
        </p:nvCxnSpPr>
        <p:spPr>
          <a:xfrm flipV="1">
            <a:off x="306705" y="4786630"/>
            <a:ext cx="7871460" cy="52070"/>
          </a:xfrm>
          <a:prstGeom prst="line">
            <a:avLst/>
          </a:prstGeom>
        </p:spPr>
        <p:style>
          <a:lnRef idx="2">
            <a:schemeClr val="accent1"/>
          </a:lnRef>
          <a:fillRef idx="0">
            <a:srgbClr val="FFFFFF"/>
          </a:fillRef>
          <a:effectRef idx="0">
            <a:srgbClr val="FFFFFF"/>
          </a:effectRef>
          <a:fontRef idx="minor">
            <a:schemeClr val="tx1"/>
          </a:fontRef>
        </p:style>
      </p:cxnSp>
      <p:sp>
        <p:nvSpPr>
          <p:cNvPr id="15" name="圆角矩形标注 14"/>
          <p:cNvSpPr/>
          <p:nvPr/>
        </p:nvSpPr>
        <p:spPr>
          <a:xfrm>
            <a:off x="10662285" y="4838700"/>
            <a:ext cx="1066800" cy="527050"/>
          </a:xfrm>
          <a:prstGeom prst="wedgeRoundRectCallout">
            <a:avLst>
              <a:gd name="adj1" fmla="val -121785"/>
              <a:gd name="adj2" fmla="val 106506"/>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nvSpPr>
        <p:spPr>
          <a:xfrm>
            <a:off x="7200900" y="5365750"/>
            <a:ext cx="3763010" cy="765175"/>
          </a:xfrm>
          <a:prstGeom prst="rect">
            <a:avLst/>
          </a:prstGeom>
          <a:noFill/>
        </p:spPr>
        <p:txBody>
          <a:bodyPr wrap="square" rtlCol="0">
            <a:noAutofit/>
          </a:bodyPr>
          <a:p>
            <a:r>
              <a:rPr lang="en-US" altLang="zh-CN" sz="2800">
                <a:latin typeface="Times New Roman" panose="02020603050405020304" charset="0"/>
                <a:ea typeface="宋体" panose="02010600030101010101" pitchFamily="2" charset="-122"/>
                <a:cs typeface="Times New Roman" panose="02020603050405020304" charset="0"/>
              </a:rPr>
              <a:t>to begin to take effect</a:t>
            </a:r>
            <a:endParaRPr lang="en-US" altLang="zh-CN" sz="2800">
              <a:latin typeface="Times New Roman" panose="02020603050405020304" charset="0"/>
              <a:ea typeface="宋体" panose="02010600030101010101" pitchFamily="2" charset="-122"/>
              <a:cs typeface="Times New Roman" panose="02020603050405020304" charset="0"/>
            </a:endParaRPr>
          </a:p>
          <a:p>
            <a:r>
              <a:rPr lang="zh-CN" altLang="en-US" sz="2800">
                <a:latin typeface="Times New Roman" panose="02020603050405020304" charset="0"/>
                <a:ea typeface="宋体" panose="02010600030101010101" pitchFamily="2" charset="-122"/>
                <a:cs typeface="Times New Roman" panose="02020603050405020304" charset="0"/>
              </a:rPr>
              <a:t>开始生效（或见效）</a:t>
            </a:r>
            <a:endParaRPr lang="zh-CN" altLang="en-US" sz="28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8" grpId="0" bldLvl="0" animBg="1"/>
      <p:bldP spid="8" grpId="1" animBg="1"/>
      <p:bldP spid="13" grpId="0" bldLvl="0" animBg="1"/>
      <p:bldP spid="13" grpId="1" animBg="1"/>
      <p:bldP spid="14" grpId="0"/>
      <p:bldP spid="14" grpId="1"/>
      <p:bldP spid="15" grpId="0" bldLvl="0" animBg="1"/>
      <p:bldP spid="15" grpId="1" animBg="1"/>
      <p:bldP spid="16" grpId="0"/>
      <p:bldP spid="1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6710" y="224790"/>
            <a:ext cx="11393170"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33. Why does DST negatively affect sleep quality?</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It disturbs melatonin production.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 It shortens the time of night sleep.</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It increases morning blue light exposure.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 It makes teenagers awake in the morning.</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46710" y="2710180"/>
            <a:ext cx="11489690" cy="267652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Standard time, often called winter time, matches sunlight better. On standard time, people get more blue morning light, thus setting off their body clocks properly. DST, however, steals an hour of morning light and adds an hour of bright evening. Less morning blue light means the SCN is never fully “clicked,” while evening light stops melatonin and pushes bedtime later. The result is a daily mismatch that continues for months.</a:t>
            </a:r>
            <a:endParaRPr lang="en-US" altLang="zh-CN" sz="2800">
              <a:latin typeface="Times New Roman" panose="02020603050405020304" charset="0"/>
              <a:cs typeface="Times New Roman" panose="02020603050405020304" charset="0"/>
            </a:endParaRPr>
          </a:p>
        </p:txBody>
      </p:sp>
      <p:cxnSp>
        <p:nvCxnSpPr>
          <p:cNvPr id="13" name="直接连接符 12"/>
          <p:cNvCxnSpPr/>
          <p:nvPr/>
        </p:nvCxnSpPr>
        <p:spPr>
          <a:xfrm flipV="1">
            <a:off x="9582785" y="3201035"/>
            <a:ext cx="1853565" cy="2730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6" name="直接连接符 5"/>
          <p:cNvCxnSpPr/>
          <p:nvPr/>
        </p:nvCxnSpPr>
        <p:spPr>
          <a:xfrm flipV="1">
            <a:off x="542290" y="3632835"/>
            <a:ext cx="5614670" cy="2032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flipV="1">
            <a:off x="3957320" y="4057015"/>
            <a:ext cx="4231640" cy="508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0" name="直接连接符 9"/>
          <p:cNvCxnSpPr/>
          <p:nvPr/>
        </p:nvCxnSpPr>
        <p:spPr>
          <a:xfrm>
            <a:off x="2635885" y="4473575"/>
            <a:ext cx="3432810" cy="15240"/>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1244600" y="4815840"/>
            <a:ext cx="4183380" cy="30480"/>
          </a:xfrm>
          <a:prstGeom prst="line">
            <a:avLst/>
          </a:prstGeom>
        </p:spPr>
        <p:style>
          <a:lnRef idx="2">
            <a:schemeClr val="accent1"/>
          </a:lnRef>
          <a:fillRef idx="0">
            <a:srgbClr val="FFFFFF"/>
          </a:fillRef>
          <a:effectRef idx="0">
            <a:srgbClr val="FFFFFF"/>
          </a:effectRef>
          <a:fontRef idx="minor">
            <a:schemeClr val="tx1"/>
          </a:fontRef>
        </p:style>
      </p:cxnSp>
      <p:sp>
        <p:nvSpPr>
          <p:cNvPr id="9" name="矩形 8"/>
          <p:cNvSpPr/>
          <p:nvPr/>
        </p:nvSpPr>
        <p:spPr>
          <a:xfrm>
            <a:off x="2635885" y="3672205"/>
            <a:ext cx="1321435" cy="36576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1" name="直接箭头连接符 10"/>
          <p:cNvCxnSpPr/>
          <p:nvPr/>
        </p:nvCxnSpPr>
        <p:spPr>
          <a:xfrm flipH="1" flipV="1">
            <a:off x="2101850" y="1058545"/>
            <a:ext cx="1867535" cy="35267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29030" y="1412240"/>
            <a:ext cx="8802370" cy="1938020"/>
          </a:xfrm>
          <a:prstGeom prst="rect">
            <a:avLst/>
          </a:prstGeom>
          <a:noFill/>
        </p:spPr>
        <p:txBody>
          <a:bodyPr wrap="square" rtlCol="0" anchor="t">
            <a:spAutoFit/>
          </a:bodyPr>
          <a:p>
            <a:pPr indent="0" algn="ctr" fontAlgn="auto">
              <a:lnSpc>
                <a:spcPct val="150000"/>
              </a:lnSpc>
            </a:pPr>
            <a:r>
              <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浙江强基联盟</a:t>
            </a:r>
            <a:r>
              <a:rPr lang="en-US" altLang="zh-CN"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2026</a:t>
            </a:r>
            <a:r>
              <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年</a:t>
            </a:r>
            <a:r>
              <a:rPr lang="en-US" altLang="zh-CN"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3</a:t>
            </a:r>
            <a:r>
              <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月高二联考</a:t>
            </a:r>
            <a:endPar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endParaRPr>
          </a:p>
          <a:p>
            <a:pPr indent="0" algn="ctr" fontAlgn="auto">
              <a:lnSpc>
                <a:spcPct val="150000"/>
              </a:lnSpc>
            </a:pPr>
            <a:r>
              <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英语试卷讲评</a:t>
            </a:r>
            <a:endPar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6710" y="217170"/>
            <a:ext cx="1129601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34. What measure can help reduce the harm caused by DST?</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Using cool lights at night.		B. Avoiding screens completely.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Wearing orange-tinted glasses.	D. Staying indoors in the morning.</a:t>
            </a:r>
            <a:endParaRPr lang="en-US" altLang="zh-CN" sz="2800">
              <a:latin typeface="Times New Roman" panose="02020603050405020304" charset="0"/>
              <a:cs typeface="Times New Roman" panose="02020603050405020304" charset="0"/>
            </a:endParaRPr>
          </a:p>
        </p:txBody>
      </p:sp>
      <p:sp>
        <p:nvSpPr>
          <p:cNvPr id="2" name="文本框 1"/>
          <p:cNvSpPr txBox="1"/>
          <p:nvPr/>
        </p:nvSpPr>
        <p:spPr>
          <a:xfrm>
            <a:off x="407670" y="1981200"/>
            <a:ext cx="11473815" cy="267652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Experts offer fixes. Chronobiologist Eva Winnebeck from the University of Surrey suggests sitting outside in morning light (no sunglasses) to reset your clock. Skip bright screens at night, and use warm home lights in the evening to protect melatonin. Enjoy evening activities like gardening or golf, but try orange-tinted glasses to block blue light. You might feel silly, but better sleep is worth it.</a:t>
            </a:r>
            <a:endParaRPr lang="en-US" altLang="zh-CN" sz="2800">
              <a:latin typeface="Times New Roman" panose="02020603050405020304" charset="0"/>
              <a:cs typeface="Times New Roman" panose="02020603050405020304" charset="0"/>
            </a:endParaRPr>
          </a:p>
        </p:txBody>
      </p:sp>
      <p:sp>
        <p:nvSpPr>
          <p:cNvPr id="7" name="圆角矩形标注 6"/>
          <p:cNvSpPr/>
          <p:nvPr/>
        </p:nvSpPr>
        <p:spPr>
          <a:xfrm>
            <a:off x="2414905" y="1981200"/>
            <a:ext cx="887730" cy="527050"/>
          </a:xfrm>
          <a:prstGeom prst="wedgeRoundRectCallout">
            <a:avLst>
              <a:gd name="adj1" fmla="val 83261"/>
              <a:gd name="adj2" fmla="val 43686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3696970" y="4315460"/>
            <a:ext cx="7246620" cy="108902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n. a solution to a problem, especially an easy or temporary one</a:t>
            </a:r>
            <a:r>
              <a:rPr lang="zh-CN" altLang="en-US" sz="2800">
                <a:latin typeface="Times New Roman" panose="02020603050405020304" charset="0"/>
                <a:cs typeface="Times New Roman" panose="02020603050405020304" charset="0"/>
              </a:rPr>
              <a:t>（</a:t>
            </a:r>
            <a:r>
              <a:rPr lang="zh-CN" altLang="en-US" sz="2800">
                <a:latin typeface="宋体" panose="02010600030101010101" pitchFamily="2" charset="-122"/>
                <a:ea typeface="宋体" panose="02010600030101010101" pitchFamily="2" charset="-122"/>
                <a:cs typeface="Times New Roman" panose="02020603050405020304" charset="0"/>
              </a:rPr>
              <a:t>尤指简单、暂时的）解决方法</a:t>
            </a:r>
            <a:endParaRPr lang="zh-CN" altLang="en-US" sz="2800">
              <a:latin typeface="宋体" panose="02010600030101010101" pitchFamily="2" charset="-122"/>
              <a:ea typeface="宋体" panose="02010600030101010101" pitchFamily="2" charset="-122"/>
              <a:cs typeface="Times New Roman" panose="02020603050405020304" charset="0"/>
            </a:endParaRPr>
          </a:p>
        </p:txBody>
      </p:sp>
      <p:sp>
        <p:nvSpPr>
          <p:cNvPr id="5" name="圆角矩形标注 4"/>
          <p:cNvSpPr/>
          <p:nvPr/>
        </p:nvSpPr>
        <p:spPr>
          <a:xfrm>
            <a:off x="1477645" y="3693160"/>
            <a:ext cx="887730" cy="527050"/>
          </a:xfrm>
          <a:prstGeom prst="wedgeRoundRectCallout">
            <a:avLst>
              <a:gd name="adj1" fmla="val 118454"/>
              <a:gd name="adj2" fmla="val 298554"/>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3109595" y="5290820"/>
            <a:ext cx="7246620" cy="1089025"/>
          </a:xfrm>
          <a:prstGeom prst="rect">
            <a:avLst/>
          </a:prstGeom>
          <a:noFill/>
        </p:spPr>
        <p:txBody>
          <a:bodyPr wrap="square" rtlCol="0">
            <a:noAutofit/>
          </a:bodyPr>
          <a:p>
            <a:r>
              <a:rPr lang="en-US" altLang="zh-CN" sz="2800">
                <a:latin typeface="Times New Roman" panose="02020603050405020304" charset="0"/>
                <a:ea typeface="宋体" panose="02010600030101010101" pitchFamily="2" charset="-122"/>
                <a:cs typeface="Times New Roman" panose="02020603050405020304" charset="0"/>
              </a:rPr>
              <a:t>v.  to add a small amount of colour to sth</a:t>
            </a:r>
            <a:endParaRPr lang="en-US" altLang="zh-CN" sz="2800">
              <a:latin typeface="Times New Roman" panose="02020603050405020304" charset="0"/>
              <a:ea typeface="宋体" panose="02010600030101010101" pitchFamily="2" charset="-122"/>
              <a:cs typeface="Times New Roman" panose="02020603050405020304" charset="0"/>
            </a:endParaRPr>
          </a:p>
          <a:p>
            <a:r>
              <a:rPr lang="zh-CN" altLang="en-US" sz="2800">
                <a:latin typeface="Times New Roman" panose="02020603050405020304" charset="0"/>
                <a:ea typeface="宋体" panose="02010600030101010101" pitchFamily="2" charset="-122"/>
                <a:cs typeface="Times New Roman" panose="02020603050405020304" charset="0"/>
              </a:rPr>
              <a:t>为</a:t>
            </a:r>
            <a:r>
              <a:rPr lang="en-US" altLang="zh-CN" sz="2800">
                <a:latin typeface="Times New Roman" panose="02020603050405020304" charset="0"/>
                <a:ea typeface="宋体" panose="02010600030101010101" pitchFamily="2" charset="-122"/>
                <a:cs typeface="Times New Roman" panose="02020603050405020304" charset="0"/>
              </a:rPr>
              <a:t>…</a:t>
            </a:r>
            <a:r>
              <a:rPr lang="zh-CN" altLang="en-US" sz="2800">
                <a:latin typeface="Times New Roman" panose="02020603050405020304" charset="0"/>
                <a:ea typeface="宋体" panose="02010600030101010101" pitchFamily="2" charset="-122"/>
                <a:cs typeface="Times New Roman" panose="02020603050405020304" charset="0"/>
              </a:rPr>
              <a:t>轻微染色；给</a:t>
            </a:r>
            <a:r>
              <a:rPr lang="en-US" altLang="zh-CN" sz="2800">
                <a:latin typeface="Times New Roman" panose="02020603050405020304" charset="0"/>
                <a:ea typeface="宋体" panose="02010600030101010101" pitchFamily="2" charset="-122"/>
                <a:cs typeface="Times New Roman" panose="02020603050405020304" charset="0"/>
              </a:rPr>
              <a:t>…</a:t>
            </a:r>
            <a:r>
              <a:rPr lang="zh-CN" altLang="en-US" sz="2800">
                <a:latin typeface="Times New Roman" panose="02020603050405020304" charset="0"/>
                <a:ea typeface="宋体" panose="02010600030101010101" pitchFamily="2" charset="-122"/>
                <a:cs typeface="Times New Roman" panose="02020603050405020304" charset="0"/>
              </a:rPr>
              <a:t>略微着色</a:t>
            </a:r>
            <a:endParaRPr lang="zh-CN" altLang="en-US" sz="2800">
              <a:latin typeface="Times New Roman" panose="02020603050405020304" charset="0"/>
              <a:ea typeface="宋体" panose="02010600030101010101" pitchFamily="2" charset="-122"/>
              <a:cs typeface="Times New Roman" panose="02020603050405020304" charset="0"/>
            </a:endParaRPr>
          </a:p>
        </p:txBody>
      </p:sp>
      <p:cxnSp>
        <p:nvCxnSpPr>
          <p:cNvPr id="8" name="直接连接符 7"/>
          <p:cNvCxnSpPr/>
          <p:nvPr/>
        </p:nvCxnSpPr>
        <p:spPr>
          <a:xfrm>
            <a:off x="6266180" y="3320415"/>
            <a:ext cx="5050790" cy="1524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9" name="直接连接符 8"/>
          <p:cNvCxnSpPr/>
          <p:nvPr/>
        </p:nvCxnSpPr>
        <p:spPr>
          <a:xfrm>
            <a:off x="1477645" y="3269615"/>
            <a:ext cx="3878580" cy="2095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0" name="直接连接符 9"/>
          <p:cNvCxnSpPr/>
          <p:nvPr/>
        </p:nvCxnSpPr>
        <p:spPr>
          <a:xfrm>
            <a:off x="2884805" y="2878455"/>
            <a:ext cx="4368800" cy="3302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1" name="直接连接符 10"/>
          <p:cNvCxnSpPr/>
          <p:nvPr/>
        </p:nvCxnSpPr>
        <p:spPr>
          <a:xfrm>
            <a:off x="697865" y="4175760"/>
            <a:ext cx="5454650" cy="15240"/>
          </a:xfrm>
          <a:prstGeom prst="line">
            <a:avLst/>
          </a:prstGeom>
        </p:spPr>
        <p:style>
          <a:lnRef idx="2">
            <a:schemeClr val="accent1"/>
          </a:lnRef>
          <a:fillRef idx="0">
            <a:srgbClr val="FFFFFF"/>
          </a:fillRef>
          <a:effectRef idx="0">
            <a:srgbClr val="FFFFFF"/>
          </a:effectRef>
          <a:fontRef idx="minor">
            <a:schemeClr val="tx1"/>
          </a:fontRef>
        </p:style>
      </p:cxnSp>
      <p:cxnSp>
        <p:nvCxnSpPr>
          <p:cNvPr id="12" name="直接箭头连接符 11"/>
          <p:cNvCxnSpPr/>
          <p:nvPr/>
        </p:nvCxnSpPr>
        <p:spPr>
          <a:xfrm flipH="1" flipV="1">
            <a:off x="1910715" y="1572895"/>
            <a:ext cx="1019810" cy="22313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3" grpId="0"/>
      <p:bldP spid="3" grpId="1"/>
      <p:bldP spid="5" grpId="0" animBg="1"/>
      <p:bldP spid="5" grpId="1" animBg="1"/>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32105" y="292100"/>
            <a:ext cx="11310620" cy="230695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35. Which of the following is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the best title  for the passage?</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 DST: A cure for sleeplessness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 DST: A Hidden Threat to Health</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 DST: Blue Light Secrets at Sunrise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D. DST: Internal Clock’s Perfect Match</a:t>
            </a:r>
            <a:endParaRPr lang="en-US" altLang="zh-CN" sz="2400">
              <a:latin typeface="Times New Roman" panose="02020603050405020304" charset="0"/>
              <a:cs typeface="Times New Roman" panose="02020603050405020304" charset="0"/>
            </a:endParaRPr>
          </a:p>
        </p:txBody>
      </p:sp>
      <p:pic>
        <p:nvPicPr>
          <p:cNvPr id="5" name="图片 4"/>
          <p:cNvPicPr>
            <a:picLocks noChangeAspect="1"/>
          </p:cNvPicPr>
          <p:nvPr/>
        </p:nvPicPr>
        <p:blipFill>
          <a:blip r:embed="rId1"/>
          <a:stretch>
            <a:fillRect/>
          </a:stretch>
        </p:blipFill>
        <p:spPr>
          <a:xfrm>
            <a:off x="5264150" y="-635"/>
            <a:ext cx="6780530" cy="6722745"/>
          </a:xfrm>
          <a:prstGeom prst="rect">
            <a:avLst/>
          </a:prstGeom>
        </p:spPr>
      </p:pic>
      <p:sp>
        <p:nvSpPr>
          <p:cNvPr id="6" name="文本框 5"/>
          <p:cNvSpPr txBox="1"/>
          <p:nvPr/>
        </p:nvSpPr>
        <p:spPr>
          <a:xfrm>
            <a:off x="876300" y="3736975"/>
            <a:ext cx="4316095"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A research study </a:t>
            </a:r>
            <a:endParaRPr lang="en-US" altLang="zh-CN" sz="2800">
              <a:latin typeface="Times New Roman" panose="02020603050405020304" charset="0"/>
              <a:cs typeface="Times New Roman" panose="02020603050405020304" charset="0"/>
            </a:endParaRPr>
          </a:p>
        </p:txBody>
      </p:sp>
      <p:cxnSp>
        <p:nvCxnSpPr>
          <p:cNvPr id="12" name="直接连接符 11"/>
          <p:cNvCxnSpPr/>
          <p:nvPr/>
        </p:nvCxnSpPr>
        <p:spPr>
          <a:xfrm flipV="1">
            <a:off x="5627370" y="982345"/>
            <a:ext cx="6319520" cy="45720"/>
          </a:xfrm>
          <a:prstGeom prst="line">
            <a:avLst/>
          </a:prstGeom>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flipV="1">
            <a:off x="5627370" y="1258570"/>
            <a:ext cx="330835" cy="23495"/>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箭头连接符 7"/>
          <p:cNvCxnSpPr/>
          <p:nvPr/>
        </p:nvCxnSpPr>
        <p:spPr>
          <a:xfrm flipH="1">
            <a:off x="2550160" y="1028065"/>
            <a:ext cx="9018905" cy="68453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1741170" cy="693420"/>
          </a:xfrm>
          <a:prstGeom prst="rect">
            <a:avLst/>
          </a:prstGeom>
          <a:noFill/>
        </p:spPr>
        <p:txBody>
          <a:bodyPr wrap="square" rtlCol="0">
            <a:noAutofit/>
          </a:bodyPr>
          <a:p>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七选五</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4" name="文本框 3"/>
          <p:cNvSpPr txBox="1"/>
          <p:nvPr/>
        </p:nvSpPr>
        <p:spPr>
          <a:xfrm>
            <a:off x="406400" y="850265"/>
            <a:ext cx="5774055" cy="5269865"/>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Self-confidence is an important quality that helps us face challenges and achieve our goals. </a:t>
            </a:r>
            <a:r>
              <a:rPr lang="en-US" altLang="zh-CN" sz="2400" u="sng">
                <a:latin typeface="Times New Roman" panose="02020603050405020304" charset="0"/>
                <a:cs typeface="Times New Roman" panose="02020603050405020304" charset="0"/>
              </a:rPr>
              <a:t>  36  </a:t>
            </a:r>
            <a:r>
              <a:rPr lang="en-US" altLang="zh-CN" sz="2400">
                <a:latin typeface="Times New Roman" panose="02020603050405020304" charset="0"/>
                <a:cs typeface="Times New Roman" panose="02020603050405020304" charset="0"/>
              </a:rPr>
              <a:t> Here are some practical tips to help you develop it, whether you’re struggling with daily tasks or preparing for big life milestones.</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•Set small and achievable goals.  </a:t>
            </a:r>
            <a:r>
              <a:rPr lang="en-US" altLang="zh-CN" sz="2400" u="sng">
                <a:latin typeface="Times New Roman" panose="02020603050405020304" charset="0"/>
                <a:cs typeface="Times New Roman" panose="02020603050405020304" charset="0"/>
              </a:rPr>
              <a:t> 37 </a:t>
            </a:r>
            <a:r>
              <a:rPr lang="en-US" altLang="zh-CN" sz="2400">
                <a:latin typeface="Times New Roman" panose="02020603050405020304" charset="0"/>
                <a:cs typeface="Times New Roman" panose="02020603050405020304" charset="0"/>
              </a:rPr>
              <a:t>  When you finish a small goal, you will feel a sense of achievement, which can encourage you to take on bigger challenges. For example, if you want to improve your English, you can start by memorizing 10 new words every day instead of 100—a tiny step leading to great progress over time.</a:t>
            </a:r>
            <a:endParaRPr lang="en-US" altLang="zh-CN" sz="2400">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1"/>
          <a:stretch>
            <a:fillRect/>
          </a:stretch>
        </p:blipFill>
        <p:spPr>
          <a:xfrm>
            <a:off x="6096635" y="1189355"/>
            <a:ext cx="5920740" cy="2327275"/>
          </a:xfrm>
          <a:prstGeom prst="rect">
            <a:avLst/>
          </a:prstGeom>
        </p:spPr>
      </p:pic>
      <p:sp>
        <p:nvSpPr>
          <p:cNvPr id="7" name="矩形 6"/>
          <p:cNvSpPr/>
          <p:nvPr/>
        </p:nvSpPr>
        <p:spPr>
          <a:xfrm>
            <a:off x="3815080" y="1675765"/>
            <a:ext cx="158623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8" name="直接连接符 7"/>
          <p:cNvCxnSpPr/>
          <p:nvPr/>
        </p:nvCxnSpPr>
        <p:spPr>
          <a:xfrm>
            <a:off x="531495" y="2359660"/>
            <a:ext cx="2481580" cy="15875"/>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1830070" y="1951355"/>
            <a:ext cx="4628515" cy="4089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0" name="矩形 9"/>
          <p:cNvSpPr/>
          <p:nvPr/>
        </p:nvSpPr>
        <p:spPr>
          <a:xfrm>
            <a:off x="600710" y="3084830"/>
            <a:ext cx="3810635"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1" name="直接箭头连接符 10"/>
          <p:cNvCxnSpPr/>
          <p:nvPr/>
        </p:nvCxnSpPr>
        <p:spPr>
          <a:xfrm flipH="1">
            <a:off x="4523740" y="2725420"/>
            <a:ext cx="2038985" cy="6991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10" grpId="0" bldLvl="0" animBg="1"/>
      <p:bldP spid="10"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2895" y="224790"/>
            <a:ext cx="5714365" cy="6288405"/>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 </a:t>
            </a:r>
            <a:r>
              <a:rPr lang="en-US" altLang="zh-CN" sz="2400" u="sng">
                <a:latin typeface="Times New Roman" panose="02020603050405020304" charset="0"/>
                <a:cs typeface="Times New Roman" panose="02020603050405020304" charset="0"/>
              </a:rPr>
              <a:t> 38 </a:t>
            </a:r>
            <a:r>
              <a:rPr lang="en-US" altLang="zh-CN" sz="2400">
                <a:latin typeface="Times New Roman" panose="02020603050405020304" charset="0"/>
                <a:cs typeface="Times New Roman" panose="02020603050405020304" charset="0"/>
              </a:rPr>
              <a:t>  Trying new things, such as joining a club or giving a short speech, can help you learn new skills and discover your hidden abilities. These small acts of courage are exactly what fuel your self-belief. In contrast, staying stuck in the familiar will only limit your potential and hold you back from growth.</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•Stay kind to yourself. Being gentle with yourself means accepting your shortcomings.   </a:t>
            </a:r>
            <a:r>
              <a:rPr lang="en-US" altLang="zh-CN" sz="2400" u="sng">
                <a:latin typeface="Times New Roman" panose="02020603050405020304" charset="0"/>
                <a:cs typeface="Times New Roman" panose="02020603050405020304" charset="0"/>
              </a:rPr>
              <a:t>39 </a:t>
            </a:r>
            <a:r>
              <a:rPr lang="en-US" altLang="zh-CN" sz="2400">
                <a:latin typeface="Times New Roman" panose="02020603050405020304" charset="0"/>
                <a:cs typeface="Times New Roman" panose="02020603050405020304" charset="0"/>
              </a:rPr>
              <a:t>  They are part of the learning process, and it’s important to learn from them instead of feeling ashamed. You can also write down your strengths and achievements to remind yourself of your good points on tough days.</a:t>
            </a:r>
            <a:endParaRPr lang="en-US" altLang="zh-CN" sz="2400">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1"/>
          <a:stretch>
            <a:fillRect/>
          </a:stretch>
        </p:blipFill>
        <p:spPr>
          <a:xfrm>
            <a:off x="6096635" y="1189355"/>
            <a:ext cx="5920740" cy="2327275"/>
          </a:xfrm>
          <a:prstGeom prst="rect">
            <a:avLst/>
          </a:prstGeom>
        </p:spPr>
      </p:pic>
      <p:cxnSp>
        <p:nvCxnSpPr>
          <p:cNvPr id="8" name="直接连接符 7"/>
          <p:cNvCxnSpPr/>
          <p:nvPr/>
        </p:nvCxnSpPr>
        <p:spPr>
          <a:xfrm>
            <a:off x="1134110" y="685165"/>
            <a:ext cx="2481580" cy="15875"/>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1026160" y="567055"/>
            <a:ext cx="5224145" cy="10566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flipV="1">
            <a:off x="435610" y="3536315"/>
            <a:ext cx="2585085" cy="36195"/>
          </a:xfrm>
          <a:prstGeom prst="line">
            <a:avLst/>
          </a:prstGeom>
        </p:spPr>
        <p:style>
          <a:lnRef idx="2">
            <a:schemeClr val="accent1"/>
          </a:lnRef>
          <a:fillRef idx="0">
            <a:srgbClr val="FFFFFF"/>
          </a:fillRef>
          <a:effectRef idx="0">
            <a:srgbClr val="FFFFFF"/>
          </a:effectRef>
          <a:fontRef idx="minor">
            <a:schemeClr val="tx1"/>
          </a:fontRef>
        </p:style>
      </p:cxnSp>
      <p:cxnSp>
        <p:nvCxnSpPr>
          <p:cNvPr id="10" name="直接箭头连接符 9"/>
          <p:cNvCxnSpPr/>
          <p:nvPr/>
        </p:nvCxnSpPr>
        <p:spPr>
          <a:xfrm flipH="1">
            <a:off x="728980" y="2040890"/>
            <a:ext cx="5543550" cy="204597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2260" y="344170"/>
            <a:ext cx="5848985" cy="391096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•Surround yourself with optimistic people. They can give you support and encouragement when you feel down. Avoid people who always criticize you or make you feel bad about yourself. After all, the influence of those around you is powerful, shaping how you see yourself each day.  </a:t>
            </a:r>
            <a:r>
              <a:rPr lang="en-US" altLang="zh-CN" sz="2800" u="sng">
                <a:latin typeface="Times New Roman" panose="02020603050405020304" charset="0"/>
                <a:cs typeface="Times New Roman" panose="02020603050405020304" charset="0"/>
              </a:rPr>
              <a:t> 40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Patience and effort fueling you, you’ll find yourself growing into the positive person you’ve always wanted to be.</a:t>
            </a:r>
            <a:endParaRPr lang="en-US" altLang="zh-CN" sz="2800">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1"/>
          <a:stretch>
            <a:fillRect/>
          </a:stretch>
        </p:blipFill>
        <p:spPr>
          <a:xfrm>
            <a:off x="6096635" y="1189355"/>
            <a:ext cx="5920740" cy="2327275"/>
          </a:xfrm>
          <a:prstGeom prst="rect">
            <a:avLst/>
          </a:prstGeom>
        </p:spPr>
      </p:pic>
      <p:cxnSp>
        <p:nvCxnSpPr>
          <p:cNvPr id="8" name="直接连接符 7"/>
          <p:cNvCxnSpPr/>
          <p:nvPr/>
        </p:nvCxnSpPr>
        <p:spPr>
          <a:xfrm flipV="1">
            <a:off x="583565" y="827405"/>
            <a:ext cx="4587875" cy="22225"/>
          </a:xfrm>
          <a:prstGeom prst="line">
            <a:avLst/>
          </a:prstGeom>
        </p:spPr>
        <p:style>
          <a:lnRef idx="2">
            <a:schemeClr val="accent1"/>
          </a:lnRef>
          <a:fillRef idx="0">
            <a:srgbClr val="FFFFFF"/>
          </a:fillRef>
          <a:effectRef idx="0">
            <a:srgbClr val="FFFFFF"/>
          </a:effectRef>
          <a:fontRef idx="minor">
            <a:schemeClr val="tx1"/>
          </a:fontRef>
        </p:style>
      </p:cxnSp>
      <p:cxnSp>
        <p:nvCxnSpPr>
          <p:cNvPr id="10" name="直接箭头连接符 9"/>
          <p:cNvCxnSpPr/>
          <p:nvPr/>
        </p:nvCxnSpPr>
        <p:spPr>
          <a:xfrm flipH="1">
            <a:off x="3147060" y="3208655"/>
            <a:ext cx="3117850" cy="32766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3370580" cy="819785"/>
          </a:xfrm>
          <a:prstGeom prst="rect">
            <a:avLst/>
          </a:prstGeom>
          <a:noFill/>
        </p:spPr>
        <p:txBody>
          <a:bodyPr wrap="square" rtlCol="0">
            <a:noAutofit/>
          </a:bodyPr>
          <a:p>
            <a:r>
              <a:rPr lang="zh-CN" altLang="en-US" sz="3600" b="1"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完形填空</a:t>
            </a:r>
            <a:endParaRPr lang="zh-CN" altLang="en-US" sz="3600" b="1"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4" name="文本框 3"/>
          <p:cNvSpPr txBox="1"/>
          <p:nvPr/>
        </p:nvSpPr>
        <p:spPr>
          <a:xfrm>
            <a:off x="264795" y="954405"/>
            <a:ext cx="11497310"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50. . I passed it to him, his eyes  clouded  with tears.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a:t>
            </a:r>
            <a:r>
              <a:rPr lang="zh-CN" altLang="en-US" sz="2800">
                <a:latin typeface="宋体" panose="02010600030101010101" pitchFamily="2" charset="-122"/>
                <a:ea typeface="宋体" panose="02010600030101010101" pitchFamily="2" charset="-122"/>
                <a:cs typeface="Times New Roman" panose="02020603050405020304" charset="0"/>
              </a:rPr>
              <a:t>泪水模糊了他的双眼</a:t>
            </a:r>
            <a:endParaRPr lang="en-US" altLang="zh-CN" sz="2800">
              <a:latin typeface="宋体" panose="02010600030101010101" pitchFamily="2" charset="-122"/>
              <a:ea typeface="宋体" panose="02010600030101010101" pitchFamily="2" charset="-122"/>
              <a:cs typeface="Times New Roman" panose="02020603050405020304" charset="0"/>
            </a:endParaRPr>
          </a:p>
          <a:p>
            <a:r>
              <a:rPr lang="en-US" altLang="zh-CN" sz="2800">
                <a:latin typeface="Times New Roman" panose="02020603050405020304" charset="0"/>
                <a:cs typeface="Times New Roman" panose="02020603050405020304" charset="0"/>
              </a:rPr>
              <a:t>  cloud v.  become less easy to see through</a:t>
            </a:r>
            <a:r>
              <a:rPr lang="zh-CN" altLang="en-US" sz="2800">
                <a:latin typeface="宋体" panose="02010600030101010101" pitchFamily="2" charset="-122"/>
                <a:ea typeface="宋体" panose="02010600030101010101" pitchFamily="2" charset="-122"/>
                <a:cs typeface="Times New Roman" panose="02020603050405020304" charset="0"/>
              </a:rPr>
              <a:t>（使）不透明；（使）模糊</a:t>
            </a:r>
            <a:endParaRPr lang="zh-CN" altLang="en-US" sz="2800">
              <a:latin typeface="宋体" panose="02010600030101010101" pitchFamily="2" charset="-122"/>
              <a:ea typeface="宋体" panose="02010600030101010101" pitchFamily="2" charset="-122"/>
              <a:cs typeface="Times New Roman" panose="02020603050405020304" charset="0"/>
            </a:endParaRPr>
          </a:p>
          <a:p>
            <a:r>
              <a:rPr lang="en-US" altLang="zh-CN" sz="2800">
                <a:latin typeface="Times New Roman" panose="02020603050405020304" charset="0"/>
                <a:ea typeface="宋体" panose="02010600030101010101" pitchFamily="2" charset="-122"/>
                <a:cs typeface="Times New Roman" panose="02020603050405020304" charset="0"/>
              </a:rPr>
              <a:t>51. broken adj.</a:t>
            </a:r>
            <a:r>
              <a:rPr lang="en-US" altLang="zh-CN" sz="2800">
                <a:latin typeface="宋体" panose="02010600030101010101" pitchFamily="2" charset="-122"/>
                <a:ea typeface="宋体" panose="02010600030101010101" pitchFamily="2" charset="-122"/>
                <a:cs typeface="Times New Roman" panose="02020603050405020304" charset="0"/>
              </a:rPr>
              <a:t> </a:t>
            </a:r>
            <a:r>
              <a:rPr lang="en-US" altLang="zh-CN" sz="2800">
                <a:latin typeface="Times New Roman" panose="02020603050405020304" charset="0"/>
                <a:ea typeface="宋体" panose="02010600030101010101" pitchFamily="2" charset="-122"/>
                <a:cs typeface="Times New Roman" panose="02020603050405020304" charset="0"/>
              </a:rPr>
              <a:t>spoken slowly ; not fluent</a:t>
            </a:r>
            <a:r>
              <a:rPr lang="zh-CN" altLang="en-US" sz="2800">
                <a:latin typeface="宋体" panose="02010600030101010101" pitchFamily="2" charset="-122"/>
                <a:ea typeface="宋体" panose="02010600030101010101" pitchFamily="2" charset="-122"/>
                <a:cs typeface="Times New Roman" panose="02020603050405020304" charset="0"/>
              </a:rPr>
              <a:t>说得结结巴巴的；不流利的</a:t>
            </a:r>
            <a:endParaRPr lang="zh-CN" altLang="en-US" sz="2800">
              <a:latin typeface="宋体" panose="02010600030101010101" pitchFamily="2" charset="-122"/>
              <a:ea typeface="宋体" panose="02010600030101010101" pitchFamily="2" charset="-122"/>
              <a:cs typeface="Times New Roman" panose="02020603050405020304" charset="0"/>
            </a:endParaRPr>
          </a:p>
          <a:p>
            <a:endParaRPr lang="zh-CN" altLang="en-US" sz="2800">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63900" y="2722245"/>
            <a:ext cx="7397115" cy="706755"/>
          </a:xfrm>
          <a:prstGeom prst="rect">
            <a:avLst/>
          </a:prstGeom>
          <a:noFill/>
        </p:spPr>
        <p:txBody>
          <a:bodyPr wrap="square" rtlCol="0">
            <a:spAutoFit/>
          </a:bodyPr>
          <a:p>
            <a:r>
              <a:rPr lang="en-US" altLang="zh-CN" sz="4000">
                <a:solidFill>
                  <a:srgbClr val="FF0000"/>
                </a:solidFill>
                <a:latin typeface="Times New Roman" panose="02020603050405020304" charset="0"/>
                <a:cs typeface="Times New Roman" panose="02020603050405020304" charset="0"/>
              </a:rPr>
              <a:t>Practical Writing</a:t>
            </a:r>
            <a:endParaRPr lang="en-US" altLang="zh-CN" sz="4000">
              <a:solidFill>
                <a:srgbClr val="FF0000"/>
              </a:solidFill>
              <a:latin typeface="Times New Roman" panose="02020603050405020304" charset="0"/>
              <a:cs typeface="Times New Roman" panose="0202060305040502030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00380" y="328930"/>
            <a:ext cx="11191875" cy="310769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rPr>
              <a:t>第一节</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应用文写作</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满分</a:t>
            </a:r>
            <a:r>
              <a:rPr lang="en-US" altLang="zh-CN" sz="2800">
                <a:latin typeface="宋体" panose="02010600030101010101" pitchFamily="2" charset="-122"/>
                <a:ea typeface="宋体" panose="02010600030101010101" pitchFamily="2" charset="-122"/>
                <a:cs typeface="宋体" panose="02010600030101010101" pitchFamily="2" charset="-122"/>
              </a:rPr>
              <a:t> 15 </a:t>
            </a:r>
            <a:r>
              <a:rPr lang="zh-CN" altLang="en-US" sz="2800">
                <a:latin typeface="宋体" panose="02010600030101010101" pitchFamily="2" charset="-122"/>
                <a:ea typeface="宋体" panose="02010600030101010101" pitchFamily="2" charset="-122"/>
                <a:cs typeface="宋体" panose="02010600030101010101" pitchFamily="2" charset="-122"/>
              </a:rPr>
              <a:t>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假定你是李华，你校英文报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Youth Voice</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专栏正在举办征文活动，本期主题为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直播时代的购物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。请你写一篇短文投稿，谈谈它对青少年消费行为的影响，内容包括：</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描述现象</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你的观点。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664460" y="3298190"/>
            <a:ext cx="663829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Shopping in the Live Streaming Era</a:t>
            </a:r>
            <a:endParaRPr lang="en-US" altLang="zh-CN" sz="3200">
              <a:latin typeface="Times New Roman" panose="02020603050405020304" charset="0"/>
              <a:cs typeface="Times New Roman" panose="0202060305040502030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98145" y="255270"/>
            <a:ext cx="4018280" cy="805180"/>
          </a:xfrm>
          <a:prstGeom prst="rect">
            <a:avLst/>
          </a:prstGeom>
          <a:noFill/>
        </p:spPr>
        <p:txBody>
          <a:bodyPr wrap="square" rtlCol="0">
            <a:noAutofit/>
          </a:bodyPr>
          <a:p>
            <a:r>
              <a:rPr lang="en-US" altLang="zh-CN" sz="2800">
                <a:highlight>
                  <a:srgbClr val="FFFF00"/>
                </a:highlight>
                <a:latin typeface="Times New Roman" panose="02020603050405020304" charset="0"/>
                <a:cs typeface="Times New Roman" panose="02020603050405020304" charset="0"/>
              </a:rPr>
              <a:t>Phenomenon Description </a:t>
            </a:r>
            <a:endParaRPr lang="en-US" altLang="zh-CN" sz="2800">
              <a:highlight>
                <a:srgbClr val="FFFF00"/>
              </a:highlight>
              <a:latin typeface="Times New Roman" panose="02020603050405020304" charset="0"/>
              <a:cs typeface="Times New Roman" panose="02020603050405020304" charset="0"/>
            </a:endParaRPr>
          </a:p>
        </p:txBody>
      </p:sp>
      <p:graphicFrame>
        <p:nvGraphicFramePr>
          <p:cNvPr id="5" name="表格 4"/>
          <p:cNvGraphicFramePr/>
          <p:nvPr/>
        </p:nvGraphicFramePr>
        <p:xfrm>
          <a:off x="534035" y="973455"/>
          <a:ext cx="11099800" cy="5280660"/>
        </p:xfrm>
        <a:graphic>
          <a:graphicData uri="http://schemas.openxmlformats.org/drawingml/2006/table">
            <a:tbl>
              <a:tblPr firstRow="1">
                <a:tableStyleId>{C0CA255D-C923-42F6-92BC-9ED97438A3D8}</a:tableStyleId>
              </a:tblPr>
              <a:tblGrid>
                <a:gridCol w="2114550"/>
                <a:gridCol w="8985250"/>
              </a:tblGrid>
              <a:tr h="1760220">
                <a:tc>
                  <a:txBody>
                    <a:bodyPr/>
                    <a:p>
                      <a:pPr>
                        <a:buNone/>
                      </a:pPr>
                      <a:endParaRPr lang="zh-CN" altLang="en-US"/>
                    </a:p>
                  </a:txBody>
                  <a:tcPr/>
                </a:tc>
                <a:tc>
                  <a:txBody>
                    <a:bodyPr/>
                    <a:p>
                      <a:pPr>
                        <a:buNone/>
                      </a:pPr>
                      <a:endParaRPr lang="zh-CN" altLang="en-US"/>
                    </a:p>
                  </a:txBody>
                  <a:tcPr/>
                </a:tc>
              </a:tr>
              <a:tr h="1760220">
                <a:tc>
                  <a:txBody>
                    <a:bodyPr/>
                    <a:p>
                      <a:pPr>
                        <a:buNone/>
                      </a:pPr>
                      <a:endParaRPr lang="zh-CN" altLang="en-US"/>
                    </a:p>
                  </a:txBody>
                  <a:tcPr/>
                </a:tc>
                <a:tc>
                  <a:txBody>
                    <a:bodyPr/>
                    <a:p>
                      <a:pPr>
                        <a:buNone/>
                      </a:pPr>
                      <a:endParaRPr lang="zh-CN" altLang="en-US"/>
                    </a:p>
                  </a:txBody>
                  <a:tcPr/>
                </a:tc>
              </a:tr>
              <a:tr h="1760220">
                <a:tc>
                  <a:txBody>
                    <a:bodyPr/>
                    <a:p>
                      <a:pPr>
                        <a:buNone/>
                      </a:pPr>
                      <a:endParaRPr lang="zh-CN" altLang="en-US"/>
                    </a:p>
                  </a:txBody>
                  <a:tcPr/>
                </a:tc>
                <a:tc>
                  <a:txBody>
                    <a:bodyPr/>
                    <a:p>
                      <a:pPr>
                        <a:buNone/>
                      </a:pPr>
                      <a:endParaRPr lang="zh-CN" altLang="en-US"/>
                    </a:p>
                  </a:txBody>
                  <a:tcPr/>
                </a:tc>
              </a:tr>
            </a:tbl>
          </a:graphicData>
        </a:graphic>
      </p:graphicFrame>
      <p:sp>
        <p:nvSpPr>
          <p:cNvPr id="6" name="文本框 5"/>
          <p:cNvSpPr txBox="1"/>
          <p:nvPr/>
        </p:nvSpPr>
        <p:spPr>
          <a:xfrm>
            <a:off x="613410" y="1385570"/>
            <a:ext cx="2016760" cy="521970"/>
          </a:xfrm>
          <a:prstGeom prst="rect">
            <a:avLst/>
          </a:prstGeom>
          <a:noFill/>
        </p:spPr>
        <p:txBody>
          <a:bodyPr wrap="square" rtlCol="0">
            <a:spAutoFit/>
          </a:bodyPr>
          <a:p>
            <a:r>
              <a:rPr lang="en-US" altLang="zh-CN" sz="2800">
                <a:solidFill>
                  <a:schemeClr val="accent3">
                    <a:lumMod val="50000"/>
                  </a:schemeClr>
                </a:solidFill>
                <a:latin typeface="Times New Roman" panose="02020603050405020304" charset="0"/>
                <a:cs typeface="Times New Roman" panose="02020603050405020304" charset="0"/>
              </a:rPr>
              <a:t>Background</a:t>
            </a:r>
            <a:endParaRPr lang="en-US" altLang="zh-CN" sz="2800">
              <a:solidFill>
                <a:schemeClr val="accent3">
                  <a:lumMod val="50000"/>
                </a:schemeClr>
              </a:solidFill>
              <a:latin typeface="Times New Roman" panose="02020603050405020304" charset="0"/>
              <a:cs typeface="Times New Roman" panose="02020603050405020304" charset="0"/>
            </a:endParaRPr>
          </a:p>
        </p:txBody>
      </p:sp>
      <p:sp>
        <p:nvSpPr>
          <p:cNvPr id="7" name="文本框 6"/>
          <p:cNvSpPr txBox="1"/>
          <p:nvPr/>
        </p:nvSpPr>
        <p:spPr>
          <a:xfrm>
            <a:off x="2809875" y="1221740"/>
            <a:ext cx="865314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Live-streaming shopping has grown into a nationwide and global consuming trend, sweeping into people’s daily life rapidly in recent years.</a:t>
            </a:r>
            <a:endParaRPr lang="en-US" altLang="zh-CN" sz="2800">
              <a:latin typeface="Times New Roman" panose="02020603050405020304" charset="0"/>
              <a:cs typeface="Times New Roman" panose="02020603050405020304" charset="0"/>
            </a:endParaRPr>
          </a:p>
        </p:txBody>
      </p:sp>
      <p:sp>
        <p:nvSpPr>
          <p:cNvPr id="8" name="文本框 7"/>
          <p:cNvSpPr txBox="1"/>
          <p:nvPr/>
        </p:nvSpPr>
        <p:spPr>
          <a:xfrm>
            <a:off x="613410" y="2881630"/>
            <a:ext cx="1889760" cy="1198880"/>
          </a:xfrm>
          <a:prstGeom prst="rect">
            <a:avLst/>
          </a:prstGeom>
          <a:noFill/>
        </p:spPr>
        <p:txBody>
          <a:bodyPr wrap="square" rtlCol="0">
            <a:spAutoFit/>
          </a:bodyPr>
          <a:p>
            <a:r>
              <a:rPr lang="en-US" altLang="zh-CN" sz="2400" b="1">
                <a:solidFill>
                  <a:schemeClr val="accent3">
                    <a:lumMod val="50000"/>
                  </a:schemeClr>
                </a:solidFill>
                <a:latin typeface="Times New Roman" panose="02020603050405020304" charset="0"/>
                <a:cs typeface="Times New Roman" panose="02020603050405020304" charset="0"/>
              </a:rPr>
              <a:t>Target group   </a:t>
            </a:r>
            <a:endParaRPr lang="en-US" altLang="zh-CN" sz="2400" b="1">
              <a:solidFill>
                <a:schemeClr val="accent3">
                  <a:lumMod val="50000"/>
                </a:schemeClr>
              </a:solidFill>
              <a:latin typeface="Times New Roman" panose="02020603050405020304" charset="0"/>
              <a:cs typeface="Times New Roman" panose="02020603050405020304" charset="0"/>
            </a:endParaRPr>
          </a:p>
          <a:p>
            <a:r>
              <a:rPr lang="en-US" altLang="zh-CN" sz="2400" b="1">
                <a:solidFill>
                  <a:schemeClr val="accent3">
                    <a:lumMod val="50000"/>
                  </a:schemeClr>
                </a:solidFill>
                <a:latin typeface="Times New Roman" panose="02020603050405020304" charset="0"/>
                <a:cs typeface="Times New Roman" panose="02020603050405020304" charset="0"/>
              </a:rPr>
              <a:t>     &amp; performance</a:t>
            </a:r>
            <a:endParaRPr lang="en-US" altLang="zh-CN" sz="2400" b="1">
              <a:solidFill>
                <a:schemeClr val="accent3">
                  <a:lumMod val="50000"/>
                </a:schemeClr>
              </a:solidFill>
              <a:latin typeface="Times New Roman" panose="02020603050405020304" charset="0"/>
              <a:cs typeface="Times New Roman" panose="02020603050405020304" charset="0"/>
            </a:endParaRPr>
          </a:p>
        </p:txBody>
      </p:sp>
      <p:sp>
        <p:nvSpPr>
          <p:cNvPr id="9" name="文本框 8"/>
          <p:cNvSpPr txBox="1"/>
          <p:nvPr/>
        </p:nvSpPr>
        <p:spPr>
          <a:xfrm>
            <a:off x="2935605" y="2903855"/>
            <a:ext cx="840105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Teenagers are one of the most active participants; they buy various goods like stationery, snacks, clothes and digital products via live streams anytime and anywhere.</a:t>
            </a:r>
            <a:endParaRPr lang="en-US" altLang="zh-CN" sz="2800">
              <a:latin typeface="Times New Roman" panose="02020603050405020304" charset="0"/>
              <a:cs typeface="Times New Roman" panose="02020603050405020304" charset="0"/>
            </a:endParaRPr>
          </a:p>
        </p:txBody>
      </p:sp>
      <p:sp>
        <p:nvSpPr>
          <p:cNvPr id="10" name="文本框 9"/>
          <p:cNvSpPr txBox="1"/>
          <p:nvPr/>
        </p:nvSpPr>
        <p:spPr>
          <a:xfrm>
            <a:off x="777240" y="4637405"/>
            <a:ext cx="1786255" cy="1383665"/>
          </a:xfrm>
          <a:prstGeom prst="rect">
            <a:avLst/>
          </a:prstGeom>
          <a:noFill/>
        </p:spPr>
        <p:txBody>
          <a:bodyPr wrap="square" rtlCol="0">
            <a:spAutoFit/>
          </a:bodyPr>
          <a:p>
            <a:r>
              <a:rPr lang="en-US" altLang="zh-CN" sz="2800">
                <a:solidFill>
                  <a:schemeClr val="accent3">
                    <a:lumMod val="50000"/>
                  </a:schemeClr>
                </a:solidFill>
                <a:latin typeface="Times New Roman" panose="02020603050405020304" charset="0"/>
                <a:cs typeface="Times New Roman" panose="02020603050405020304" charset="0"/>
              </a:rPr>
              <a:t>Thesis statement</a:t>
            </a:r>
            <a:endParaRPr lang="en-US" altLang="zh-CN" sz="2800">
              <a:solidFill>
                <a:schemeClr val="accent3">
                  <a:lumMod val="50000"/>
                </a:schemeClr>
              </a:solidFill>
              <a:latin typeface="Times New Roman" panose="02020603050405020304" charset="0"/>
              <a:cs typeface="Times New Roman" panose="02020603050405020304" charset="0"/>
            </a:endParaRPr>
          </a:p>
          <a:p>
            <a:r>
              <a:rPr lang="zh-CN" altLang="en-US" sz="2800">
                <a:solidFill>
                  <a:schemeClr val="accent3">
                    <a:lumMod val="50000"/>
                  </a:schemeClr>
                </a:solidFill>
                <a:latin typeface="Times New Roman" panose="02020603050405020304" charset="0"/>
                <a:cs typeface="Times New Roman" panose="02020603050405020304" charset="0"/>
              </a:rPr>
              <a:t>（</a:t>
            </a:r>
            <a:r>
              <a:rPr lang="zh-CN" altLang="en-US" sz="2800">
                <a:solidFill>
                  <a:schemeClr val="accent3">
                    <a:lumMod val="50000"/>
                  </a:schemeClr>
                </a:solidFill>
                <a:latin typeface="宋体" panose="02010600030101010101" pitchFamily="2" charset="-122"/>
                <a:ea typeface="宋体" panose="02010600030101010101" pitchFamily="2" charset="-122"/>
                <a:cs typeface="Times New Roman" panose="02020603050405020304" charset="0"/>
              </a:rPr>
              <a:t>论点</a:t>
            </a:r>
            <a:r>
              <a:rPr lang="zh-CN" altLang="en-US" sz="2800">
                <a:solidFill>
                  <a:schemeClr val="accent3">
                    <a:lumMod val="50000"/>
                  </a:schemeClr>
                </a:solidFill>
                <a:latin typeface="Times New Roman" panose="02020603050405020304" charset="0"/>
                <a:cs typeface="Times New Roman" panose="02020603050405020304" charset="0"/>
              </a:rPr>
              <a:t>）</a:t>
            </a:r>
            <a:endParaRPr lang="zh-CN" altLang="en-US" sz="2800">
              <a:solidFill>
                <a:schemeClr val="accent3">
                  <a:lumMod val="50000"/>
                </a:schemeClr>
              </a:solidFill>
              <a:latin typeface="Times New Roman" panose="02020603050405020304" charset="0"/>
              <a:cs typeface="Times New Roman" panose="02020603050405020304" charset="0"/>
            </a:endParaRPr>
          </a:p>
        </p:txBody>
      </p:sp>
      <p:sp>
        <p:nvSpPr>
          <p:cNvPr id="11" name="文本框 10"/>
          <p:cNvSpPr txBox="1"/>
          <p:nvPr/>
        </p:nvSpPr>
        <p:spPr>
          <a:xfrm>
            <a:off x="2882900" y="4637405"/>
            <a:ext cx="826008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This new shopping mode has deeply influenced teenagers’ consumption habits, bringing both advantages and disadvantages.</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3850" y="106680"/>
            <a:ext cx="4018280" cy="805180"/>
          </a:xfrm>
          <a:prstGeom prst="rect">
            <a:avLst/>
          </a:prstGeom>
          <a:noFill/>
        </p:spPr>
        <p:txBody>
          <a:bodyPr wrap="square" rtlCol="0">
            <a:noAutofit/>
          </a:bodyPr>
          <a:p>
            <a:r>
              <a:rPr lang="en-US" altLang="zh-CN" sz="2800" b="1">
                <a:highlight>
                  <a:srgbClr val="FFFF00"/>
                </a:highlight>
                <a:latin typeface="Times New Roman" panose="02020603050405020304" charset="0"/>
                <a:cs typeface="Times New Roman" panose="02020603050405020304" charset="0"/>
              </a:rPr>
              <a:t>My Views &amp; Analysis</a:t>
            </a:r>
            <a:endParaRPr lang="en-US" altLang="zh-CN" sz="2800" b="1">
              <a:highlight>
                <a:srgbClr val="FFFF00"/>
              </a:highlight>
              <a:latin typeface="Times New Roman" panose="02020603050405020304" charset="0"/>
              <a:cs typeface="Times New Roman" panose="02020603050405020304" charset="0"/>
            </a:endParaRPr>
          </a:p>
        </p:txBody>
      </p:sp>
      <p:graphicFrame>
        <p:nvGraphicFramePr>
          <p:cNvPr id="6" name="表格 5"/>
          <p:cNvGraphicFramePr/>
          <p:nvPr/>
        </p:nvGraphicFramePr>
        <p:xfrm>
          <a:off x="668655" y="910590"/>
          <a:ext cx="10989945" cy="5334000"/>
        </p:xfrm>
        <a:graphic>
          <a:graphicData uri="http://schemas.openxmlformats.org/drawingml/2006/table">
            <a:tbl>
              <a:tblPr firstRow="1">
                <a:tableStyleId>{26DEF82F-259B-4539-9ECD-2FB02421283B}</a:tableStyleId>
              </a:tblPr>
              <a:tblGrid>
                <a:gridCol w="1564640"/>
                <a:gridCol w="2346325"/>
                <a:gridCol w="7078980"/>
              </a:tblGrid>
              <a:tr h="1778000">
                <a:tc rowSpan="3">
                  <a:txBody>
                    <a:bodyPr/>
                    <a:p>
                      <a:pPr>
                        <a:buNone/>
                      </a:pPr>
                      <a:endParaRPr lang="zh-CN" altLang="en-US" sz="2800">
                        <a:latin typeface="Times New Roman" panose="02020603050405020304" charset="0"/>
                        <a:cs typeface="Times New Roman" panose="02020603050405020304" charset="0"/>
                      </a:endParaRPr>
                    </a:p>
                    <a:p>
                      <a:pPr>
                        <a:buNone/>
                      </a:pPr>
                      <a:endParaRPr lang="zh-CN" altLang="en-US" sz="2800">
                        <a:latin typeface="Times New Roman" panose="02020603050405020304" charset="0"/>
                        <a:cs typeface="Times New Roman" panose="02020603050405020304" charset="0"/>
                      </a:endParaRPr>
                    </a:p>
                    <a:p>
                      <a:pPr>
                        <a:buNone/>
                      </a:pPr>
                      <a:endParaRPr lang="zh-CN" altLang="en-US" sz="2800">
                        <a:latin typeface="Times New Roman" panose="02020603050405020304" charset="0"/>
                        <a:cs typeface="Times New Roman" panose="02020603050405020304" charset="0"/>
                      </a:endParaRPr>
                    </a:p>
                    <a:p>
                      <a:pPr>
                        <a:buNone/>
                      </a:pPr>
                      <a:endParaRPr lang="en-US" altLang="zh-CN" sz="2800">
                        <a:latin typeface="Times New Roman" panose="02020603050405020304" charset="0"/>
                        <a:cs typeface="Times New Roman" panose="02020603050405020304" charset="0"/>
                      </a:endParaRPr>
                    </a:p>
                    <a:p>
                      <a:pPr>
                        <a:buNone/>
                      </a:pPr>
                      <a:r>
                        <a:rPr lang="en-US" altLang="zh-CN" sz="2800">
                          <a:latin typeface="Times New Roman" panose="02020603050405020304" charset="0"/>
                          <a:cs typeface="Times New Roman" panose="02020603050405020304" charset="0"/>
                        </a:rPr>
                        <a:t>Positive Impacts</a:t>
                      </a:r>
                      <a:endParaRPr lang="en-US" altLang="zh-CN" sz="2800">
                        <a:latin typeface="Times New Roman" panose="02020603050405020304" charset="0"/>
                        <a:cs typeface="Times New Roman" panose="02020603050405020304" charset="0"/>
                      </a:endParaRPr>
                    </a:p>
                  </a:txBody>
                  <a:tcPr/>
                </a:tc>
                <a:tc>
                  <a:txBody>
                    <a:bodyPr/>
                    <a:p>
                      <a:pPr>
                        <a:buNone/>
                      </a:pPr>
                      <a:endParaRPr lang="zh-CN" altLang="en-US"/>
                    </a:p>
                  </a:txBody>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bl>
          </a:graphicData>
        </a:graphic>
      </p:graphicFrame>
      <p:sp>
        <p:nvSpPr>
          <p:cNvPr id="7" name="文本框 6"/>
          <p:cNvSpPr txBox="1"/>
          <p:nvPr/>
        </p:nvSpPr>
        <p:spPr>
          <a:xfrm>
            <a:off x="2412365" y="1259205"/>
            <a:ext cx="2105660" cy="95313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High convenience</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8" name="文本框 7"/>
          <p:cNvSpPr txBox="1"/>
          <p:nvPr/>
        </p:nvSpPr>
        <p:spPr>
          <a:xfrm>
            <a:off x="4778375" y="1206500"/>
            <a:ext cx="671258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No need to go to physical stores, products are introduced and shown vividly in real time by hosts.</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2334260" y="2952750"/>
            <a:ext cx="2261235" cy="95313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Cost-effective</a:t>
            </a:r>
            <a:endParaRPr lang="en-US" altLang="zh-CN" sz="2800" b="1">
              <a:solidFill>
                <a:schemeClr val="accent3">
                  <a:lumMod val="50000"/>
                </a:schemeClr>
              </a:solidFill>
              <a:latin typeface="Times New Roman" panose="02020603050405020304" charset="0"/>
              <a:cs typeface="Times New Roman" panose="02020603050405020304" charset="0"/>
            </a:endParaRPr>
          </a:p>
          <a:p>
            <a:r>
              <a:rPr lang="en-US" altLang="zh-CN" sz="2800" b="1">
                <a:solidFill>
                  <a:schemeClr val="accent3">
                    <a:lumMod val="50000"/>
                  </a:schemeClr>
                </a:solidFill>
                <a:latin typeface="Times New Roman" panose="02020603050405020304" charset="0"/>
                <a:cs typeface="Times New Roman" panose="02020603050405020304" charset="0"/>
              </a:rPr>
              <a:t>(</a:t>
            </a:r>
            <a:r>
              <a:rPr lang="zh-CN" altLang="en-US" sz="2800" b="1">
                <a:solidFill>
                  <a:schemeClr val="accent3">
                    <a:lumMod val="50000"/>
                  </a:schemeClr>
                </a:solidFill>
                <a:latin typeface="宋体" panose="02010600030101010101" pitchFamily="2" charset="-122"/>
                <a:ea typeface="宋体" panose="02010600030101010101" pitchFamily="2" charset="-122"/>
                <a:cs typeface="Times New Roman" panose="02020603050405020304" charset="0"/>
              </a:rPr>
              <a:t>性价比高的</a:t>
            </a:r>
            <a:r>
              <a:rPr lang="en-US" altLang="zh-CN" sz="2800" b="1">
                <a:solidFill>
                  <a:schemeClr val="accent3">
                    <a:lumMod val="50000"/>
                  </a:schemeClr>
                </a:solidFill>
                <a:latin typeface="Times New Roman" panose="02020603050405020304" charset="0"/>
                <a:cs typeface="Times New Roman" panose="02020603050405020304" charset="0"/>
              </a:rPr>
              <a:t>)</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0" name="文本框 9"/>
          <p:cNvSpPr txBox="1"/>
          <p:nvPr/>
        </p:nvSpPr>
        <p:spPr>
          <a:xfrm>
            <a:off x="4904740" y="2867025"/>
            <a:ext cx="658622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Various</a:t>
            </a:r>
            <a:r>
              <a:rPr lang="en-US" altLang="zh-CN" sz="2800" u="sng">
                <a:latin typeface="Times New Roman" panose="02020603050405020304" charset="0"/>
                <a:cs typeface="Times New Roman" panose="02020603050405020304" charset="0"/>
              </a:rPr>
              <a:t> special offers</a:t>
            </a:r>
            <a:r>
              <a:rPr lang="en-US" altLang="zh-CN" sz="2800">
                <a:latin typeface="Times New Roman" panose="02020603050405020304" charset="0"/>
                <a:cs typeface="Times New Roman" panose="02020603050405020304" charset="0"/>
              </a:rPr>
              <a:t>(</a:t>
            </a:r>
            <a:r>
              <a:rPr lang="zh-CN" altLang="en-US" sz="2800">
                <a:latin typeface="宋体" panose="02010600030101010101" pitchFamily="2" charset="-122"/>
                <a:ea typeface="宋体" panose="02010600030101010101" pitchFamily="2" charset="-122"/>
                <a:cs typeface="Times New Roman" panose="02020603050405020304" charset="0"/>
              </a:rPr>
              <a:t>特价</a:t>
            </a:r>
            <a:r>
              <a:rPr lang="en-US" altLang="zh-CN" sz="2800">
                <a:latin typeface="Times New Roman" panose="02020603050405020304" charset="0"/>
                <a:cs typeface="Times New Roman" panose="02020603050405020304" charset="0"/>
              </a:rPr>
              <a:t>), discounts and </a:t>
            </a:r>
            <a:r>
              <a:rPr lang="en-US" altLang="zh-CN" sz="2800" u="sng">
                <a:latin typeface="Times New Roman" panose="02020603050405020304" charset="0"/>
                <a:cs typeface="Times New Roman" panose="02020603050405020304" charset="0"/>
              </a:rPr>
              <a:t>limited deals</a:t>
            </a:r>
            <a:r>
              <a:rPr lang="en-US" altLang="zh-CN" sz="2800">
                <a:latin typeface="Times New Roman" panose="02020603050405020304" charset="0"/>
                <a:cs typeface="Times New Roman" panose="02020603050405020304" charset="0"/>
              </a:rPr>
              <a:t> (</a:t>
            </a:r>
            <a:r>
              <a:rPr lang="zh-CN" altLang="en-US" sz="2800">
                <a:latin typeface="宋体" panose="02010600030101010101" pitchFamily="2" charset="-122"/>
                <a:ea typeface="宋体" panose="02010600030101010101" pitchFamily="2" charset="-122"/>
                <a:cs typeface="Times New Roman" panose="02020603050405020304" charset="0"/>
              </a:rPr>
              <a:t>限时折扣</a:t>
            </a:r>
            <a:r>
              <a:rPr lang="en-US" altLang="zh-CN" sz="2800">
                <a:latin typeface="Times New Roman" panose="02020603050405020304" charset="0"/>
                <a:cs typeface="Times New Roman" panose="02020603050405020304" charset="0"/>
              </a:rPr>
              <a:t>)help teenagers save pocket money.</a:t>
            </a:r>
            <a:endParaRPr lang="en-US" altLang="zh-CN" sz="2800">
              <a:latin typeface="Times New Roman" panose="02020603050405020304" charset="0"/>
              <a:cs typeface="Times New Roman" panose="02020603050405020304" charset="0"/>
            </a:endParaRPr>
          </a:p>
        </p:txBody>
      </p:sp>
      <p:sp>
        <p:nvSpPr>
          <p:cNvPr id="11" name="文本框 10"/>
          <p:cNvSpPr txBox="1"/>
          <p:nvPr/>
        </p:nvSpPr>
        <p:spPr>
          <a:xfrm>
            <a:off x="2531110" y="4682490"/>
            <a:ext cx="1778635" cy="95313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Wide choices</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2" name="文本框 11"/>
          <p:cNvSpPr txBox="1"/>
          <p:nvPr/>
        </p:nvSpPr>
        <p:spPr>
          <a:xfrm>
            <a:off x="4733925" y="4726940"/>
            <a:ext cx="692404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Provide more unique and trendy products that are hard to find in local shops, enriching shopping options.</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0195" y="220980"/>
            <a:ext cx="1126490" cy="521970"/>
          </a:xfrm>
          <a:prstGeom prst="rect">
            <a:avLst/>
          </a:prstGeom>
          <a:noFill/>
        </p:spPr>
        <p:txBody>
          <a:bodyPr wrap="square" rtlCol="0">
            <a:spAutoFit/>
          </a:bodyPr>
          <a:p>
            <a:r>
              <a:rPr lang="zh-CN" altLang="en-US" sz="2800" b="1">
                <a:solidFill>
                  <a:srgbClr val="FF0000"/>
                </a:solidFill>
                <a:latin typeface="宋体" panose="02010600030101010101" pitchFamily="2" charset="-122"/>
                <a:ea typeface="宋体" panose="02010600030101010101" pitchFamily="2" charset="-122"/>
              </a:rPr>
              <a:t>听力</a:t>
            </a:r>
            <a:endParaRPr lang="zh-CN" altLang="en-US" sz="2800" b="1">
              <a:solidFill>
                <a:srgbClr val="FF0000"/>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364490" y="827405"/>
            <a:ext cx="5314950" cy="1581150"/>
          </a:xfrm>
          <a:prstGeom prst="rect">
            <a:avLst/>
          </a:prstGeom>
        </p:spPr>
      </p:pic>
      <p:pic>
        <p:nvPicPr>
          <p:cNvPr id="6" name="图片 5"/>
          <p:cNvPicPr>
            <a:picLocks noChangeAspect="1"/>
          </p:cNvPicPr>
          <p:nvPr/>
        </p:nvPicPr>
        <p:blipFill>
          <a:blip r:embed="rId2"/>
          <a:stretch>
            <a:fillRect/>
          </a:stretch>
        </p:blipFill>
        <p:spPr>
          <a:xfrm>
            <a:off x="410845" y="2851150"/>
            <a:ext cx="11414125" cy="1407795"/>
          </a:xfrm>
          <a:prstGeom prst="rect">
            <a:avLst/>
          </a:prstGeom>
        </p:spPr>
      </p:pic>
      <p:sp>
        <p:nvSpPr>
          <p:cNvPr id="7" name="圆角矩形标注 6"/>
          <p:cNvSpPr/>
          <p:nvPr/>
        </p:nvSpPr>
        <p:spPr>
          <a:xfrm>
            <a:off x="7019290" y="3496945"/>
            <a:ext cx="3788410" cy="527050"/>
          </a:xfrm>
          <a:prstGeom prst="wedgeRoundRectCallout">
            <a:avLst>
              <a:gd name="adj1" fmla="val -24474"/>
              <a:gd name="adj2" fmla="val 139156"/>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6160770" y="4478655"/>
            <a:ext cx="5897245" cy="922020"/>
          </a:xfrm>
          <a:prstGeom prst="rect">
            <a:avLst/>
          </a:prstGeom>
          <a:noFill/>
        </p:spPr>
        <p:txBody>
          <a:bodyPr wrap="square" rtlCol="0">
            <a:noAutofit/>
          </a:bodyPr>
          <a:p>
            <a:r>
              <a:rPr lang="en-US" altLang="zh-CN" sz="2400" b="1">
                <a:solidFill>
                  <a:srgbClr val="FF0000"/>
                </a:solidFill>
                <a:latin typeface="Times New Roman" panose="02020603050405020304" charset="0"/>
                <a:cs typeface="Times New Roman" panose="02020603050405020304" charset="0"/>
              </a:rPr>
              <a:t>help ... out</a:t>
            </a:r>
            <a:r>
              <a:rPr lang="en-US" altLang="zh-CN" sz="2400" b="1">
                <a:latin typeface="Times New Roman" panose="02020603050405020304" charset="0"/>
                <a:cs typeface="Times New Roman" panose="02020603050405020304" charset="0"/>
              </a:rPr>
              <a:t>: to help somebody, especially in a difficult situation  </a:t>
            </a:r>
            <a:r>
              <a:rPr lang="zh-CN" altLang="en-US" sz="2400" b="1">
                <a:latin typeface="宋体" panose="02010600030101010101" pitchFamily="2" charset="-122"/>
                <a:ea typeface="宋体" panose="02010600030101010101" pitchFamily="2" charset="-122"/>
                <a:cs typeface="Times New Roman" panose="02020603050405020304" charset="0"/>
              </a:rPr>
              <a:t>帮助某人摆脱（困境）</a:t>
            </a:r>
            <a:endParaRPr lang="zh-CN" altLang="en-US" sz="2400" b="1">
              <a:latin typeface="宋体" panose="02010600030101010101" pitchFamily="2" charset="-122"/>
              <a:ea typeface="宋体" panose="02010600030101010101" pitchFamily="2" charset="-122"/>
              <a:cs typeface="Times New Roman" panose="02020603050405020304" charset="0"/>
            </a:endParaRPr>
          </a:p>
        </p:txBody>
      </p:sp>
      <p:cxnSp>
        <p:nvCxnSpPr>
          <p:cNvPr id="9" name="直接箭头连接符 8"/>
          <p:cNvCxnSpPr/>
          <p:nvPr/>
        </p:nvCxnSpPr>
        <p:spPr>
          <a:xfrm flipH="1" flipV="1">
            <a:off x="4495165" y="1559560"/>
            <a:ext cx="3975735" cy="18694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0" name="文本框 9"/>
          <p:cNvSpPr txBox="1"/>
          <p:nvPr/>
        </p:nvSpPr>
        <p:spPr>
          <a:xfrm>
            <a:off x="4690110" y="1202690"/>
            <a:ext cx="2128520" cy="460375"/>
          </a:xfrm>
          <a:prstGeom prst="rect">
            <a:avLst/>
          </a:prstGeom>
          <a:noFill/>
        </p:spPr>
        <p:txBody>
          <a:bodyPr wrap="square" rtlCol="0">
            <a:spAutoFit/>
          </a:bodyPr>
          <a:p>
            <a:r>
              <a:rPr lang="en-US" altLang="zh-CN" sz="2400" b="1">
                <a:latin typeface="Times New Roman" panose="02020603050405020304" charset="0"/>
                <a:cs typeface="Times New Roman" panose="02020603050405020304" charset="0"/>
              </a:rPr>
              <a:t>in bad weather </a:t>
            </a:r>
            <a:endParaRPr lang="en-US" altLang="zh-CN" sz="2400" b="1">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3850" y="106680"/>
            <a:ext cx="4018280" cy="805180"/>
          </a:xfrm>
          <a:prstGeom prst="rect">
            <a:avLst/>
          </a:prstGeom>
          <a:noFill/>
        </p:spPr>
        <p:txBody>
          <a:bodyPr wrap="square" rtlCol="0">
            <a:noAutofit/>
          </a:bodyPr>
          <a:p>
            <a:r>
              <a:rPr lang="en-US" altLang="zh-CN" sz="2800" b="1">
                <a:highlight>
                  <a:srgbClr val="FFFF00"/>
                </a:highlight>
                <a:latin typeface="Times New Roman" panose="02020603050405020304" charset="0"/>
                <a:cs typeface="Times New Roman" panose="02020603050405020304" charset="0"/>
              </a:rPr>
              <a:t>My Views &amp; Analysis</a:t>
            </a:r>
            <a:endParaRPr lang="en-US" altLang="zh-CN" sz="2800" b="1">
              <a:highlight>
                <a:srgbClr val="FFFF00"/>
              </a:highlight>
              <a:latin typeface="Times New Roman" panose="02020603050405020304" charset="0"/>
              <a:cs typeface="Times New Roman" panose="02020603050405020304" charset="0"/>
            </a:endParaRPr>
          </a:p>
        </p:txBody>
      </p:sp>
      <p:graphicFrame>
        <p:nvGraphicFramePr>
          <p:cNvPr id="6" name="表格 5"/>
          <p:cNvGraphicFramePr/>
          <p:nvPr/>
        </p:nvGraphicFramePr>
        <p:xfrm>
          <a:off x="668655" y="910590"/>
          <a:ext cx="10989945" cy="5334000"/>
        </p:xfrm>
        <a:graphic>
          <a:graphicData uri="http://schemas.openxmlformats.org/drawingml/2006/table">
            <a:tbl>
              <a:tblPr firstRow="1">
                <a:tableStyleId>{26DEF82F-259B-4539-9ECD-2FB02421283B}</a:tableStyleId>
              </a:tblPr>
              <a:tblGrid>
                <a:gridCol w="1564640"/>
                <a:gridCol w="2346325"/>
                <a:gridCol w="7078980"/>
              </a:tblGrid>
              <a:tr h="1778000">
                <a:tc rowSpan="3">
                  <a:txBody>
                    <a:bodyPr/>
                    <a:p>
                      <a:pPr>
                        <a:buNone/>
                      </a:pPr>
                      <a:endParaRPr lang="zh-CN" altLang="en-US" sz="2800">
                        <a:latin typeface="Times New Roman" panose="02020603050405020304" charset="0"/>
                        <a:cs typeface="Times New Roman" panose="02020603050405020304" charset="0"/>
                      </a:endParaRPr>
                    </a:p>
                    <a:p>
                      <a:pPr>
                        <a:buNone/>
                      </a:pPr>
                      <a:endParaRPr lang="zh-CN" altLang="en-US" sz="2800">
                        <a:latin typeface="Times New Roman" panose="02020603050405020304" charset="0"/>
                        <a:cs typeface="Times New Roman" panose="02020603050405020304" charset="0"/>
                      </a:endParaRPr>
                    </a:p>
                    <a:p>
                      <a:pPr>
                        <a:buNone/>
                      </a:pPr>
                      <a:endParaRPr lang="zh-CN" altLang="en-US" sz="2800">
                        <a:latin typeface="Times New Roman" panose="02020603050405020304" charset="0"/>
                        <a:cs typeface="Times New Roman" panose="02020603050405020304" charset="0"/>
                      </a:endParaRPr>
                    </a:p>
                    <a:p>
                      <a:pPr>
                        <a:buNone/>
                      </a:pPr>
                      <a:endParaRPr lang="en-US" altLang="zh-CN" sz="2800">
                        <a:latin typeface="Times New Roman" panose="02020603050405020304" charset="0"/>
                        <a:cs typeface="Times New Roman" panose="02020603050405020304" charset="0"/>
                      </a:endParaRPr>
                    </a:p>
                    <a:p>
                      <a:pPr>
                        <a:buNone/>
                      </a:pPr>
                      <a:r>
                        <a:rPr lang="en-US" altLang="zh-CN" sz="2800">
                          <a:latin typeface="Times New Roman" panose="02020603050405020304" charset="0"/>
                          <a:cs typeface="Times New Roman" panose="02020603050405020304" charset="0"/>
                        </a:rPr>
                        <a:t>Negative  Impacts</a:t>
                      </a:r>
                      <a:endParaRPr lang="en-US" altLang="zh-CN" sz="2800">
                        <a:latin typeface="Times New Roman" panose="02020603050405020304" charset="0"/>
                        <a:cs typeface="Times New Roman" panose="02020603050405020304" charset="0"/>
                      </a:endParaRPr>
                    </a:p>
                  </a:txBody>
                  <a:tcPr/>
                </a:tc>
                <a:tc>
                  <a:txBody>
                    <a:bodyPr/>
                    <a:p>
                      <a:pPr>
                        <a:buNone/>
                      </a:pPr>
                      <a:endParaRPr lang="zh-CN" altLang="en-US"/>
                    </a:p>
                  </a:txBody>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bl>
          </a:graphicData>
        </a:graphic>
      </p:graphicFrame>
      <p:sp>
        <p:nvSpPr>
          <p:cNvPr id="7" name="文本框 6"/>
          <p:cNvSpPr txBox="1"/>
          <p:nvPr/>
        </p:nvSpPr>
        <p:spPr>
          <a:xfrm>
            <a:off x="2348865" y="1024890"/>
            <a:ext cx="2246630" cy="175323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Impulsive</a:t>
            </a:r>
            <a:endParaRPr lang="en-US" altLang="zh-CN" sz="2800" b="1">
              <a:solidFill>
                <a:schemeClr val="accent3">
                  <a:lumMod val="50000"/>
                </a:schemeClr>
              </a:solidFill>
              <a:latin typeface="Times New Roman" panose="02020603050405020304" charset="0"/>
              <a:cs typeface="Times New Roman" panose="02020603050405020304" charset="0"/>
            </a:endParaRPr>
          </a:p>
          <a:p>
            <a:r>
              <a:rPr lang="en-US" altLang="zh-CN" sz="2800" b="1">
                <a:solidFill>
                  <a:schemeClr val="accent3">
                    <a:lumMod val="50000"/>
                  </a:schemeClr>
                </a:solidFill>
                <a:latin typeface="Times New Roman" panose="02020603050405020304" charset="0"/>
                <a:cs typeface="Times New Roman" panose="02020603050405020304" charset="0"/>
              </a:rPr>
              <a:t>(/</a:t>
            </a:r>
            <a:r>
              <a:rPr lang="en-US" altLang="en-US" sz="2800" b="1">
                <a:solidFill>
                  <a:schemeClr val="accent3">
                    <a:lumMod val="50000"/>
                  </a:schemeClr>
                </a:solidFill>
                <a:latin typeface="Times New Roman" panose="02020603050405020304" charset="0"/>
                <a:cs typeface="Times New Roman" panose="02020603050405020304" charset="0"/>
              </a:rPr>
              <a:t>ɪ</a:t>
            </a:r>
            <a:r>
              <a:rPr lang="en-US" altLang="zh-CN" sz="2800" b="1">
                <a:solidFill>
                  <a:schemeClr val="accent3">
                    <a:lumMod val="50000"/>
                  </a:schemeClr>
                </a:solidFill>
                <a:latin typeface="Times New Roman" panose="02020603050405020304" charset="0"/>
                <a:cs typeface="Times New Roman" panose="02020603050405020304" charset="0"/>
              </a:rPr>
              <a:t>m</a:t>
            </a:r>
            <a:r>
              <a:rPr lang="en-US" altLang="en-US" sz="2800" b="1">
                <a:solidFill>
                  <a:schemeClr val="accent3">
                    <a:lumMod val="50000"/>
                  </a:schemeClr>
                </a:solidFill>
                <a:latin typeface="Times New Roman" panose="02020603050405020304" charset="0"/>
                <a:cs typeface="Times New Roman" panose="02020603050405020304" charset="0"/>
              </a:rPr>
              <a:t>ˈ</a:t>
            </a:r>
            <a:r>
              <a:rPr lang="en-US" altLang="zh-CN" sz="2800" b="1">
                <a:solidFill>
                  <a:schemeClr val="accent3">
                    <a:lumMod val="50000"/>
                  </a:schemeClr>
                </a:solidFill>
                <a:latin typeface="Times New Roman" panose="02020603050405020304" charset="0"/>
                <a:cs typeface="Times New Roman" panose="02020603050405020304" charset="0"/>
              </a:rPr>
              <a:t>p</a:t>
            </a:r>
            <a:r>
              <a:rPr lang="en-US" altLang="en-US" sz="2800" b="1">
                <a:solidFill>
                  <a:schemeClr val="accent3">
                    <a:lumMod val="50000"/>
                  </a:schemeClr>
                </a:solidFill>
                <a:latin typeface="Times New Roman" panose="02020603050405020304" charset="0"/>
                <a:cs typeface="Times New Roman" panose="02020603050405020304" charset="0"/>
              </a:rPr>
              <a:t>ʌ</a:t>
            </a:r>
            <a:r>
              <a:rPr lang="en-US" altLang="zh-CN" sz="2800" b="1">
                <a:solidFill>
                  <a:schemeClr val="accent3">
                    <a:lumMod val="50000"/>
                  </a:schemeClr>
                </a:solidFill>
                <a:latin typeface="Times New Roman" panose="02020603050405020304" charset="0"/>
                <a:cs typeface="Times New Roman" panose="02020603050405020304" charset="0"/>
              </a:rPr>
              <a:t>ls</a:t>
            </a:r>
            <a:r>
              <a:rPr lang="en-US" altLang="en-US" sz="2800" b="1">
                <a:solidFill>
                  <a:schemeClr val="accent3">
                    <a:lumMod val="50000"/>
                  </a:schemeClr>
                </a:solidFill>
                <a:latin typeface="Times New Roman" panose="02020603050405020304" charset="0"/>
                <a:cs typeface="Times New Roman" panose="02020603050405020304" charset="0"/>
              </a:rPr>
              <a:t>ɪ</a:t>
            </a:r>
            <a:r>
              <a:rPr lang="en-US" altLang="zh-CN" sz="2800" b="1">
                <a:solidFill>
                  <a:schemeClr val="accent3">
                    <a:lumMod val="50000"/>
                  </a:schemeClr>
                </a:solidFill>
                <a:latin typeface="Times New Roman" panose="02020603050405020304" charset="0"/>
                <a:cs typeface="Times New Roman" panose="02020603050405020304" charset="0"/>
              </a:rPr>
              <a:t>v/)</a:t>
            </a:r>
            <a:endParaRPr lang="en-US" altLang="zh-CN" sz="2800" b="1">
              <a:solidFill>
                <a:schemeClr val="accent3">
                  <a:lumMod val="50000"/>
                </a:schemeClr>
              </a:solidFill>
              <a:latin typeface="Times New Roman" panose="02020603050405020304" charset="0"/>
              <a:cs typeface="Times New Roman" panose="02020603050405020304" charset="0"/>
            </a:endParaRPr>
          </a:p>
          <a:p>
            <a:r>
              <a:rPr lang="zh-CN" altLang="en-US" sz="2400" b="1">
                <a:solidFill>
                  <a:schemeClr val="accent3">
                    <a:lumMod val="50000"/>
                  </a:schemeClr>
                </a:solidFill>
                <a:latin typeface="宋体" panose="02010600030101010101" pitchFamily="2" charset="-122"/>
                <a:ea typeface="宋体" panose="02010600030101010101" pitchFamily="2" charset="-122"/>
                <a:cs typeface="Times New Roman" panose="02020603050405020304" charset="0"/>
              </a:rPr>
              <a:t>易冲动的</a:t>
            </a:r>
            <a:r>
              <a:rPr lang="en-US" altLang="zh-CN" sz="2400" b="1">
                <a:solidFill>
                  <a:schemeClr val="accent3">
                    <a:lumMod val="50000"/>
                  </a:schemeClr>
                </a:solidFill>
                <a:latin typeface="Times New Roman" panose="02020603050405020304" charset="0"/>
                <a:cs typeface="Times New Roman" panose="02020603050405020304" charset="0"/>
              </a:rPr>
              <a:t> </a:t>
            </a:r>
            <a:r>
              <a:rPr lang="en-US" altLang="zh-CN" sz="2800" b="1">
                <a:solidFill>
                  <a:schemeClr val="accent3">
                    <a:lumMod val="50000"/>
                  </a:schemeClr>
                </a:solidFill>
                <a:latin typeface="Times New Roman" panose="02020603050405020304" charset="0"/>
                <a:cs typeface="Times New Roman" panose="02020603050405020304" charset="0"/>
              </a:rPr>
              <a:t>consumption</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8" name="文本框 7"/>
          <p:cNvSpPr txBox="1"/>
          <p:nvPr/>
        </p:nvSpPr>
        <p:spPr>
          <a:xfrm>
            <a:off x="4733925" y="1206500"/>
            <a:ext cx="692404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Hosts’ passionate words and warm atmosphere easily arouse blind consumption, leading to buying unnecessary items and money waste.</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2334260" y="2952750"/>
            <a:ext cx="2261235" cy="521970"/>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Quality risks</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0" name="文本框 9"/>
          <p:cNvSpPr txBox="1"/>
          <p:nvPr/>
        </p:nvSpPr>
        <p:spPr>
          <a:xfrm>
            <a:off x="4904740" y="2867025"/>
            <a:ext cx="658622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Some live streams sell unqualified or poor-quality products, and teenagers lack the ability to judge product quality carefully.</a:t>
            </a:r>
            <a:endParaRPr lang="en-US" altLang="zh-CN" sz="2800">
              <a:latin typeface="Times New Roman" panose="02020603050405020304" charset="0"/>
              <a:cs typeface="Times New Roman" panose="02020603050405020304" charset="0"/>
            </a:endParaRPr>
          </a:p>
        </p:txBody>
      </p:sp>
      <p:sp>
        <p:nvSpPr>
          <p:cNvPr id="11" name="文本框 10"/>
          <p:cNvSpPr txBox="1"/>
          <p:nvPr/>
        </p:nvSpPr>
        <p:spPr>
          <a:xfrm>
            <a:off x="2334260" y="4682490"/>
            <a:ext cx="2213610" cy="138366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Unhealthy consumption concept</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2" name="文本框 11"/>
          <p:cNvSpPr txBox="1"/>
          <p:nvPr/>
        </p:nvSpPr>
        <p:spPr>
          <a:xfrm>
            <a:off x="4733925" y="4726940"/>
            <a:ext cx="692404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Easy shopping process may make teenagers form a habit of overspending and ignoring practical needs.</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3850" y="106680"/>
            <a:ext cx="6337935" cy="685800"/>
          </a:xfrm>
          <a:prstGeom prst="rect">
            <a:avLst/>
          </a:prstGeom>
          <a:noFill/>
        </p:spPr>
        <p:txBody>
          <a:bodyPr wrap="square" rtlCol="0">
            <a:noAutofit/>
          </a:bodyPr>
          <a:p>
            <a:r>
              <a:rPr lang="en-US" altLang="zh-CN" sz="2800" b="1">
                <a:highlight>
                  <a:srgbClr val="FFFF00"/>
                </a:highlight>
                <a:latin typeface="Times New Roman" panose="02020603050405020304" charset="0"/>
                <a:cs typeface="Times New Roman" panose="02020603050405020304" charset="0"/>
              </a:rPr>
              <a:t>Conclusion &amp; Personal Suggestions</a:t>
            </a:r>
            <a:endParaRPr lang="en-US" altLang="zh-CN" sz="2800" b="1">
              <a:highlight>
                <a:srgbClr val="FFFF00"/>
              </a:highlight>
              <a:latin typeface="Times New Roman" panose="02020603050405020304" charset="0"/>
              <a:cs typeface="Times New Roman" panose="02020603050405020304" charset="0"/>
            </a:endParaRPr>
          </a:p>
        </p:txBody>
      </p:sp>
      <p:graphicFrame>
        <p:nvGraphicFramePr>
          <p:cNvPr id="6" name="表格 5"/>
          <p:cNvGraphicFramePr/>
          <p:nvPr/>
        </p:nvGraphicFramePr>
        <p:xfrm>
          <a:off x="668655" y="910590"/>
          <a:ext cx="10989945" cy="5683250"/>
        </p:xfrm>
        <a:graphic>
          <a:graphicData uri="http://schemas.openxmlformats.org/drawingml/2006/table">
            <a:tbl>
              <a:tblPr firstRow="1">
                <a:tableStyleId>{26DEF82F-259B-4539-9ECD-2FB02421283B}</a:tableStyleId>
              </a:tblPr>
              <a:tblGrid>
                <a:gridCol w="208080"/>
                <a:gridCol w="2639060"/>
                <a:gridCol w="8142805"/>
              </a:tblGrid>
              <a:tr h="1175385">
                <a:tc rowSpan="5">
                  <a:txBody>
                    <a:bodyPr/>
                    <a:p>
                      <a:pPr>
                        <a:buNone/>
                      </a:pPr>
                      <a:endParaRPr lang="en-US" altLang="zh-CN" sz="2800">
                        <a:latin typeface="Times New Roman" panose="02020603050405020304" charset="0"/>
                        <a:cs typeface="Times New Roman" panose="02020603050405020304" charset="0"/>
                      </a:endParaRPr>
                    </a:p>
                  </a:txBody>
                  <a:tcPr/>
                </a:tc>
                <a:tc>
                  <a:txBody>
                    <a:bodyPr/>
                    <a:p>
                      <a:pPr>
                        <a:buNone/>
                      </a:pPr>
                      <a:endParaRPr lang="zh-CN" altLang="en-US"/>
                    </a:p>
                  </a:txBody>
                  <a:tcPr/>
                </a:tc>
                <a:tc>
                  <a:txBody>
                    <a:bodyPr/>
                    <a:p>
                      <a:pPr>
                        <a:buNone/>
                      </a:pPr>
                      <a:endParaRPr lang="zh-CN" altLang="en-US"/>
                    </a:p>
                  </a:txBody>
                  <a:tcPr/>
                </a:tc>
              </a:tr>
              <a:tr h="909955">
                <a:tc vMerge="1">
                  <a:tcPr/>
                </a:tc>
                <a:tc rowSpan="3">
                  <a:txBody>
                    <a:bodyPr/>
                    <a:p>
                      <a:pPr>
                        <a:buNone/>
                      </a:pPr>
                      <a:endParaRPr lang="zh-CN" altLang="en-US"/>
                    </a:p>
                  </a:txBody>
                  <a:tcPr/>
                </a:tc>
                <a:tc>
                  <a:txBody>
                    <a:bodyPr/>
                    <a:p>
                      <a:pPr>
                        <a:buNone/>
                      </a:pPr>
                      <a:endParaRPr lang="zh-CN" altLang="en-US"/>
                    </a:p>
                  </a:txBody>
                  <a:tcPr/>
                </a:tc>
              </a:tr>
              <a:tr h="909955">
                <a:tc vMerge="1">
                  <a:tcPr/>
                </a:tc>
                <a:tc vMerge="1">
                  <a:tcPr/>
                </a:tc>
                <a:tc>
                  <a:txBody>
                    <a:bodyPr/>
                    <a:p>
                      <a:pPr>
                        <a:buNone/>
                      </a:pPr>
                      <a:endParaRPr lang="zh-CN" altLang="en-US"/>
                    </a:p>
                  </a:txBody>
                  <a:tcPr/>
                </a:tc>
              </a:tr>
              <a:tr h="909955">
                <a:tc vMerge="1">
                  <a:tcPr/>
                </a:tc>
                <a:tc vMerge="1">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bl>
          </a:graphicData>
        </a:graphic>
      </p:graphicFrame>
      <p:sp>
        <p:nvSpPr>
          <p:cNvPr id="7" name="文本框 6"/>
          <p:cNvSpPr txBox="1"/>
          <p:nvPr/>
        </p:nvSpPr>
        <p:spPr>
          <a:xfrm>
            <a:off x="1009650" y="1305560"/>
            <a:ext cx="2246630" cy="521970"/>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Core view</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8" name="文本框 7"/>
          <p:cNvSpPr txBox="1"/>
          <p:nvPr/>
        </p:nvSpPr>
        <p:spPr>
          <a:xfrm>
            <a:off x="3662680" y="1076960"/>
            <a:ext cx="793496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Live-streaming shopping is a double-edged sword for teenagers.</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897255" y="2848610"/>
            <a:ext cx="2670175" cy="521970"/>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Personal advice</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1" name="文本框 10"/>
          <p:cNvSpPr txBox="1"/>
          <p:nvPr/>
        </p:nvSpPr>
        <p:spPr>
          <a:xfrm>
            <a:off x="1009650" y="5158105"/>
            <a:ext cx="2213610" cy="521970"/>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Ending</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2" name="文本框 11"/>
          <p:cNvSpPr txBox="1"/>
          <p:nvPr/>
        </p:nvSpPr>
        <p:spPr>
          <a:xfrm>
            <a:off x="3662680" y="4942840"/>
            <a:ext cx="783209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Only by rational consumption can teenagers enjoy the convenience of live-streaming shopping and build a healthy consuming habit.</a:t>
            </a:r>
            <a:endParaRPr lang="en-US" altLang="zh-CN" sz="2800">
              <a:latin typeface="Times New Roman" panose="02020603050405020304" charset="0"/>
              <a:cs typeface="Times New Roman" panose="02020603050405020304" charset="0"/>
            </a:endParaRPr>
          </a:p>
        </p:txBody>
      </p:sp>
      <p:sp>
        <p:nvSpPr>
          <p:cNvPr id="2" name="文本框 1"/>
          <p:cNvSpPr txBox="1"/>
          <p:nvPr/>
        </p:nvSpPr>
        <p:spPr>
          <a:xfrm>
            <a:off x="3567430" y="2107565"/>
            <a:ext cx="783336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 Treat this mode rationally and avoid following the crowd blindly</a:t>
            </a:r>
            <a:endParaRPr lang="en-US" altLang="zh-CN" sz="2800">
              <a:latin typeface="Times New Roman" panose="02020603050405020304" charset="0"/>
              <a:cs typeface="Times New Roman" panose="02020603050405020304" charset="0"/>
            </a:endParaRPr>
          </a:p>
        </p:txBody>
      </p:sp>
      <p:sp>
        <p:nvSpPr>
          <p:cNvPr id="3" name="文本框 2"/>
          <p:cNvSpPr txBox="1"/>
          <p:nvPr/>
        </p:nvSpPr>
        <p:spPr>
          <a:xfrm>
            <a:off x="3662680" y="3014980"/>
            <a:ext cx="773811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Think twice before payment and only buy what is really needed</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662680" y="3960495"/>
            <a:ext cx="7663815"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Choose reliable and formal live-stream platforms and check product quality strictly.</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2" grpId="0"/>
      <p:bldP spid="2" grpId="1"/>
      <p:bldP spid="3" grpId="0"/>
      <p:bldP spid="3" grpId="1"/>
      <p:bldP spid="5" grpId="0"/>
      <p:bldP spid="5" grpId="1"/>
      <p:bldP spid="11" grpId="0"/>
      <p:bldP spid="11" grpId="1"/>
      <p:bldP spid="12" grpId="0"/>
      <p:bldP spid="1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63900" y="2722245"/>
            <a:ext cx="7397115" cy="706755"/>
          </a:xfrm>
          <a:prstGeom prst="rect">
            <a:avLst/>
          </a:prstGeom>
          <a:noFill/>
        </p:spPr>
        <p:txBody>
          <a:bodyPr wrap="square" rtlCol="0">
            <a:spAutoFit/>
          </a:bodyPr>
          <a:p>
            <a:r>
              <a:rPr lang="en-US" altLang="zh-CN" sz="4000">
                <a:solidFill>
                  <a:srgbClr val="FF0000"/>
                </a:solidFill>
                <a:latin typeface="Times New Roman" panose="02020603050405020304" charset="0"/>
                <a:cs typeface="Times New Roman" panose="02020603050405020304" charset="0"/>
              </a:rPr>
              <a:t>Continuation Writing</a:t>
            </a:r>
            <a:endParaRPr lang="en-US" altLang="zh-CN" sz="4000">
              <a:solidFill>
                <a:srgbClr val="FF0000"/>
              </a:solidFill>
              <a:latin typeface="Times New Roman" panose="02020603050405020304" charset="0"/>
              <a:cs typeface="Times New Roman" panose="0202060305040502030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2260" y="187960"/>
            <a:ext cx="11511915" cy="6247130"/>
          </a:xfrm>
          <a:prstGeom prst="rect">
            <a:avLst/>
          </a:prstGeom>
          <a:noFill/>
        </p:spPr>
        <p:txBody>
          <a:bodyPr wrap="square" rtlCol="0">
            <a:spAutoFit/>
          </a:bodyPr>
          <a:p>
            <a:r>
              <a:rPr lang="zh-CN" altLang="en-US" sz="2000">
                <a:latin typeface="Times New Roman" panose="02020603050405020304" charset="0"/>
                <a:cs typeface="Times New Roman" panose="02020603050405020304" charset="0"/>
              </a:rPr>
              <a:t>阅读下面材料</a:t>
            </a:r>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根据其内容和所给段落开头语续写两段</a:t>
            </a:r>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使之构成一个完整的故事。</a:t>
            </a:r>
            <a:endParaRPr lang="zh-CN" altLang="en-US"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The sun was sinking when Tom set off for home from his part-time job at the grocery store. The after-school work had taken up most of his spare time, but he never complained—every penny he earned was for his grandma’s medicine. He had been working there for two months, and every evening he would buy some bread and warm milk before heading home. The sweet smell of the bread always lingered in his nose, making his empty stomach roar softly, but he never took even a small bite of it.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Grandma’s illness had kept her quite weak for weeks, and the soft bread and warm milk were the only things she could eat easily these days, so Tom made sure to bring them home without fail each day. The narrow path cutting through the woods was his usual shortcut, which could save him nearly 20 minutes. It was a quiet trail lined with tall pine trees, and Tom had walked it hundreds of times, even memorizing the positions of every big animal-shaped stone along the way.</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But today, the sky turned from pale orange to dark gray in the blink of an eye, and a heavy rain began to pour down without warning. Tom pulled the collar of his jacket up to cover his face, holding the paper bag with bread and milk tightly against his chest to protect it from getting wet. The rain beat against his shoulders mercilessly, soaking his school uniform through in minutes.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He tried to quicken his pace, but the dirt path soon turned into a muddy mess. His sneakers sank into the soft mud with every step, making it harder to move forward. Before long, he realized he had wandered off the familiar path in the thick forest. Tom felt a surge of fear welling up ; he tried to call for help at the top of his voice, but his cries were drowned out by the deafening thunder crashing overhead. With no other choice, he struggled toward it, slipping and falling several times on the slippery ground.</a:t>
            </a:r>
            <a:endParaRPr lang="en-US" altLang="zh-CN" sz="2000">
              <a:latin typeface="Times New Roman" panose="02020603050405020304" charset="0"/>
              <a:cs typeface="Times New Roman" panose="0202060305040502030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9090" y="284480"/>
            <a:ext cx="4271645" cy="581025"/>
          </a:xfrm>
          <a:prstGeom prst="rect">
            <a:avLst/>
          </a:prstGeom>
          <a:noFill/>
        </p:spPr>
        <p:txBody>
          <a:bodyPr wrap="square" rtlCol="0">
            <a:noAutofit/>
          </a:bodyPr>
          <a:p>
            <a:r>
              <a:rPr lang="en-US" altLang="zh-CN" sz="2800">
                <a:solidFill>
                  <a:srgbClr val="FF0000"/>
                </a:solidFill>
                <a:latin typeface="Times New Roman" panose="02020603050405020304" charset="0"/>
                <a:cs typeface="Times New Roman" panose="02020603050405020304" charset="0"/>
              </a:rPr>
              <a:t>The Theme of the story </a:t>
            </a:r>
            <a:endParaRPr lang="en-US" altLang="zh-CN" sz="2800">
              <a:solidFill>
                <a:srgbClr val="FF0000"/>
              </a:solidFill>
              <a:latin typeface="Times New Roman" panose="02020603050405020304" charset="0"/>
              <a:cs typeface="Times New Roman" panose="02020603050405020304" charset="0"/>
            </a:endParaRPr>
          </a:p>
        </p:txBody>
      </p:sp>
      <p:pic>
        <p:nvPicPr>
          <p:cNvPr id="3" name="图片 2"/>
          <p:cNvPicPr>
            <a:picLocks noChangeAspect="1"/>
          </p:cNvPicPr>
          <p:nvPr/>
        </p:nvPicPr>
        <p:blipFill>
          <a:blip r:embed="rId1"/>
          <a:srcRect l="5652" r="3727" b="754"/>
          <a:stretch>
            <a:fillRect/>
          </a:stretch>
        </p:blipFill>
        <p:spPr>
          <a:xfrm>
            <a:off x="3375660" y="690245"/>
            <a:ext cx="5558790" cy="5435600"/>
          </a:xfrm>
          <a:prstGeom prst="rect">
            <a:avLst/>
          </a:prstGeom>
        </p:spPr>
      </p:pic>
      <p:sp>
        <p:nvSpPr>
          <p:cNvPr id="4" name="文本框 3"/>
          <p:cNvSpPr txBox="1"/>
          <p:nvPr/>
        </p:nvSpPr>
        <p:spPr>
          <a:xfrm>
            <a:off x="4979670" y="3372485"/>
            <a:ext cx="1644650" cy="829945"/>
          </a:xfrm>
          <a:prstGeom prst="rect">
            <a:avLst/>
          </a:prstGeom>
          <a:noFill/>
        </p:spPr>
        <p:txBody>
          <a:bodyPr wrap="square" rtlCol="0">
            <a:spAutoFit/>
          </a:bodyPr>
          <a:p>
            <a:r>
              <a:rPr lang="en-US" altLang="zh-CN" sz="4800">
                <a:solidFill>
                  <a:schemeClr val="accent1">
                    <a:lumMod val="50000"/>
                  </a:schemeClr>
                </a:solidFill>
                <a:latin typeface="Times New Roman" panose="02020603050405020304" charset="0"/>
                <a:cs typeface="Times New Roman" panose="02020603050405020304" charset="0"/>
              </a:rPr>
              <a:t>Love</a:t>
            </a:r>
            <a:endParaRPr lang="en-US" altLang="zh-CN" sz="4800">
              <a:solidFill>
                <a:schemeClr val="accent1">
                  <a:lumMod val="50000"/>
                </a:schemeClr>
              </a:solidFill>
              <a:latin typeface="Times New Roman" panose="02020603050405020304" charset="0"/>
              <a:cs typeface="Times New Roman" panose="02020603050405020304" charset="0"/>
            </a:endParaRPr>
          </a:p>
        </p:txBody>
      </p:sp>
      <p:sp>
        <p:nvSpPr>
          <p:cNvPr id="5" name="文本框 4"/>
          <p:cNvSpPr txBox="1"/>
          <p:nvPr/>
        </p:nvSpPr>
        <p:spPr>
          <a:xfrm>
            <a:off x="8115935" y="1214120"/>
            <a:ext cx="3348355" cy="465455"/>
          </a:xfrm>
          <a:prstGeom prst="rect">
            <a:avLst/>
          </a:prstGeom>
          <a:noFill/>
        </p:spPr>
        <p:txBody>
          <a:bodyPr wrap="square" rtlCol="0">
            <a:noAutofit/>
          </a:bodyPr>
          <a:p>
            <a:r>
              <a:rPr lang="en-US" altLang="zh-CN" sz="3600">
                <a:solidFill>
                  <a:schemeClr val="accent1">
                    <a:lumMod val="50000"/>
                  </a:schemeClr>
                </a:solidFill>
                <a:latin typeface="Times New Roman" panose="02020603050405020304" charset="0"/>
                <a:cs typeface="Times New Roman" panose="02020603050405020304" charset="0"/>
              </a:rPr>
              <a:t>Grandma</a:t>
            </a:r>
            <a:endParaRPr lang="en-US" altLang="zh-CN" sz="3600">
              <a:solidFill>
                <a:schemeClr val="accent1">
                  <a:lumMod val="50000"/>
                </a:schemeClr>
              </a:solidFill>
              <a:latin typeface="Times New Roman" panose="02020603050405020304" charset="0"/>
              <a:cs typeface="Times New Roman" panose="02020603050405020304" charset="0"/>
            </a:endParaRPr>
          </a:p>
        </p:txBody>
      </p:sp>
      <p:sp>
        <p:nvSpPr>
          <p:cNvPr id="6" name="文本框 5"/>
          <p:cNvSpPr txBox="1"/>
          <p:nvPr/>
        </p:nvSpPr>
        <p:spPr>
          <a:xfrm>
            <a:off x="131445" y="4838700"/>
            <a:ext cx="3348355" cy="465455"/>
          </a:xfrm>
          <a:prstGeom prst="rect">
            <a:avLst/>
          </a:prstGeom>
          <a:noFill/>
        </p:spPr>
        <p:txBody>
          <a:bodyPr wrap="square" rtlCol="0">
            <a:noAutofit/>
          </a:bodyPr>
          <a:p>
            <a:r>
              <a:rPr lang="en-US" altLang="zh-CN" sz="3600">
                <a:solidFill>
                  <a:schemeClr val="accent1">
                    <a:lumMod val="50000"/>
                  </a:schemeClr>
                </a:solidFill>
                <a:latin typeface="Times New Roman" panose="02020603050405020304" charset="0"/>
                <a:cs typeface="Times New Roman" panose="02020603050405020304" charset="0"/>
              </a:rPr>
              <a:t>Grandson</a:t>
            </a:r>
            <a:endParaRPr lang="en-US" altLang="zh-CN" sz="3600">
              <a:solidFill>
                <a:schemeClr val="accent1">
                  <a:lumMod val="50000"/>
                </a:schemeClr>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0655" y="240030"/>
            <a:ext cx="3943985" cy="583565"/>
          </a:xfrm>
          <a:prstGeom prst="rect">
            <a:avLst/>
          </a:prstGeom>
          <a:noFill/>
        </p:spPr>
        <p:txBody>
          <a:bodyPr wrap="square" rtlCol="0">
            <a:spAutoFit/>
          </a:bodyPr>
          <a:p>
            <a:r>
              <a:rPr lang="en-US" altLang="zh-CN" sz="3200" b="1">
                <a:solidFill>
                  <a:srgbClr val="FF0000"/>
                </a:solidFill>
                <a:latin typeface="Times New Roman" panose="02020603050405020304" charset="0"/>
                <a:cs typeface="Times New Roman" panose="02020603050405020304" charset="0"/>
              </a:rPr>
              <a:t>Exposition (Para 1--2)</a:t>
            </a:r>
            <a:endParaRPr lang="en-US" altLang="zh-CN" sz="3200" b="1">
              <a:solidFill>
                <a:srgbClr val="FF0000"/>
              </a:solidFill>
              <a:latin typeface="Times New Roman" panose="02020603050405020304" charset="0"/>
              <a:cs typeface="Times New Roman" panose="02020603050405020304" charset="0"/>
            </a:endParaRPr>
          </a:p>
        </p:txBody>
      </p:sp>
      <p:sp>
        <p:nvSpPr>
          <p:cNvPr id="23" name="任意多边形: 形状 102"/>
          <p:cNvSpPr/>
          <p:nvPr>
            <p:custDataLst>
              <p:tags r:id="rId1"/>
            </p:custDataLst>
          </p:nvPr>
        </p:nvSpPr>
        <p:spPr>
          <a:xfrm>
            <a:off x="618490" y="928053"/>
            <a:ext cx="10969200" cy="1850650"/>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w="15875">
            <a:gradFill flip="none" rotWithShape="1">
              <a:gsLst>
                <a:gs pos="0">
                  <a:schemeClr val="accent1">
                    <a:alpha val="40000"/>
                  </a:schemeClr>
                </a:gs>
                <a:gs pos="53000">
                  <a:schemeClr val="accent1">
                    <a:alpha val="0"/>
                  </a:schemeClr>
                </a:gs>
              </a:gsLst>
              <a:lin ang="162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4" name="任意多边形: 形状 7"/>
          <p:cNvSpPr/>
          <p:nvPr>
            <p:custDataLst>
              <p:tags r:id="rId2"/>
            </p:custDataLst>
          </p:nvPr>
        </p:nvSpPr>
        <p:spPr>
          <a:xfrm>
            <a:off x="618490" y="1156653"/>
            <a:ext cx="10969200" cy="1850650"/>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a:gradFill flip="none" rotWithShape="1">
              <a:gsLst>
                <a:gs pos="0">
                  <a:schemeClr val="accent1">
                    <a:alpha val="100000"/>
                  </a:schemeClr>
                </a:gs>
                <a:gs pos="53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5" name="任意多边形: 形状 6"/>
          <p:cNvSpPr/>
          <p:nvPr>
            <p:custDataLst>
              <p:tags r:id="rId3"/>
            </p:custDataLst>
          </p:nvPr>
        </p:nvSpPr>
        <p:spPr>
          <a:xfrm>
            <a:off x="618490" y="1054418"/>
            <a:ext cx="10969200" cy="1850650"/>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gradFill>
            <a:gsLst>
              <a:gs pos="100000">
                <a:schemeClr val="accent1">
                  <a:alpha val="18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矩形 2"/>
          <p:cNvSpPr/>
          <p:nvPr>
            <p:custDataLst>
              <p:tags r:id="rId4"/>
            </p:custDataLst>
          </p:nvPr>
        </p:nvSpPr>
        <p:spPr>
          <a:xfrm>
            <a:off x="2181225" y="2325688"/>
            <a:ext cx="559435" cy="559435"/>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28" name="椭圆 27"/>
          <p:cNvSpPr/>
          <p:nvPr>
            <p:custDataLst>
              <p:tags r:id="rId5"/>
            </p:custDataLst>
          </p:nvPr>
        </p:nvSpPr>
        <p:spPr>
          <a:xfrm>
            <a:off x="2131695" y="2276158"/>
            <a:ext cx="657860" cy="657860"/>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9" name="Oval 11+"/>
          <p:cNvSpPr/>
          <p:nvPr>
            <p:custDataLst>
              <p:tags r:id="rId6"/>
            </p:custDataLst>
          </p:nvPr>
        </p:nvSpPr>
        <p:spPr>
          <a:xfrm>
            <a:off x="2066925" y="2211388"/>
            <a:ext cx="787400" cy="787400"/>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矩形 29"/>
          <p:cNvSpPr/>
          <p:nvPr>
            <p:custDataLst>
              <p:tags r:id="rId7"/>
            </p:custDataLst>
          </p:nvPr>
        </p:nvSpPr>
        <p:spPr>
          <a:xfrm>
            <a:off x="1707515" y="4122738"/>
            <a:ext cx="1506220" cy="1050290"/>
          </a:xfrm>
          <a:prstGeom prst="rect">
            <a:avLst/>
          </a:prstGeom>
          <a:noFill/>
        </p:spPr>
        <p:txBody>
          <a:bodyPr wrap="square" lIns="0" tIns="0" rIns="0" bIns="0" rtlCol="0" anchor="t" anchorCtr="0">
            <a:noAutofit/>
          </a:bodyPr>
          <a:p>
            <a:pPr algn="ctr">
              <a:lnSpc>
                <a:spcPct val="150000"/>
              </a:lnSpc>
              <a:spcBef>
                <a:spcPct val="0"/>
              </a:spcBef>
              <a:spcAft>
                <a:spcPct val="0"/>
              </a:spcAft>
            </a:pPr>
            <a:r>
              <a:rPr lang="en-US" altLang="zh-CN" sz="2800">
                <a:solidFill>
                  <a:schemeClr val="accent2">
                    <a:lumMod val="50000"/>
                  </a:schemeClr>
                </a:solidFill>
                <a:latin typeface="Times New Roman" panose="02020603050405020304" charset="0"/>
                <a:cs typeface="Times New Roman" panose="02020603050405020304" charset="0"/>
              </a:rPr>
              <a:t>Sunset</a:t>
            </a:r>
            <a:endParaRPr lang="en-US" altLang="zh-CN" sz="2800">
              <a:solidFill>
                <a:schemeClr val="accent2">
                  <a:lumMod val="50000"/>
                </a:schemeClr>
              </a:solidFill>
              <a:latin typeface="Times New Roman" panose="02020603050405020304" charset="0"/>
              <a:cs typeface="Times New Roman" panose="02020603050405020304" charset="0"/>
            </a:endParaRPr>
          </a:p>
        </p:txBody>
      </p:sp>
      <p:sp>
        <p:nvSpPr>
          <p:cNvPr id="33" name="矩形 32"/>
          <p:cNvSpPr/>
          <p:nvPr>
            <p:custDataLst>
              <p:tags r:id="rId8"/>
            </p:custDataLst>
          </p:nvPr>
        </p:nvSpPr>
        <p:spPr>
          <a:xfrm>
            <a:off x="1707515" y="3624898"/>
            <a:ext cx="1506220" cy="368300"/>
          </a:xfrm>
          <a:prstGeom prst="rect">
            <a:avLst/>
          </a:prstGeom>
          <a:noFill/>
        </p:spPr>
        <p:txBody>
          <a:bodyPr wrap="square" lIns="0" tIns="0" rIns="0" bIns="0" rtlCol="0" anchor="b">
            <a:noAutofit/>
          </a:bodyPr>
          <a:p>
            <a:pPr algn="ctr">
              <a:spcBef>
                <a:spcPct val="0"/>
              </a:spcBef>
              <a:spcAft>
                <a:spcPct val="0"/>
              </a:spcAft>
            </a:pPr>
            <a:r>
              <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rPr>
              <a:t>Time</a:t>
            </a:r>
            <a:endPar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endParaRPr>
          </a:p>
        </p:txBody>
      </p:sp>
      <p:cxnSp>
        <p:nvCxnSpPr>
          <p:cNvPr id="35" name="直接连接符 34"/>
          <p:cNvCxnSpPr/>
          <p:nvPr>
            <p:custDataLst>
              <p:tags r:id="rId9"/>
            </p:custDataLst>
          </p:nvPr>
        </p:nvCxnSpPr>
        <p:spPr>
          <a:xfrm>
            <a:off x="2460625" y="2999423"/>
            <a:ext cx="0" cy="538480"/>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36" name="矩形 2"/>
          <p:cNvSpPr/>
          <p:nvPr>
            <p:custDataLst>
              <p:tags r:id="rId10"/>
            </p:custDataLst>
          </p:nvPr>
        </p:nvSpPr>
        <p:spPr>
          <a:xfrm>
            <a:off x="4611370" y="2726373"/>
            <a:ext cx="559435" cy="559435"/>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37" name="椭圆 36"/>
          <p:cNvSpPr/>
          <p:nvPr>
            <p:custDataLst>
              <p:tags r:id="rId11"/>
            </p:custDataLst>
          </p:nvPr>
        </p:nvSpPr>
        <p:spPr>
          <a:xfrm>
            <a:off x="4561840" y="2676843"/>
            <a:ext cx="657860" cy="657860"/>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9" name="Oval 11+"/>
          <p:cNvSpPr/>
          <p:nvPr>
            <p:custDataLst>
              <p:tags r:id="rId12"/>
            </p:custDataLst>
          </p:nvPr>
        </p:nvSpPr>
        <p:spPr>
          <a:xfrm>
            <a:off x="4497070" y="2612073"/>
            <a:ext cx="787400" cy="787400"/>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0" name="矩形 39"/>
          <p:cNvSpPr/>
          <p:nvPr>
            <p:custDataLst>
              <p:tags r:id="rId13"/>
            </p:custDataLst>
          </p:nvPr>
        </p:nvSpPr>
        <p:spPr>
          <a:xfrm>
            <a:off x="3803015" y="4523740"/>
            <a:ext cx="2012315" cy="101155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400" b="1">
                <a:solidFill>
                  <a:schemeClr val="accent2">
                    <a:lumMod val="50000"/>
                  </a:schemeClr>
                </a:solidFill>
                <a:latin typeface="Times New Roman" panose="02020603050405020304" charset="0"/>
                <a:cs typeface="Times New Roman" panose="02020603050405020304" charset="0"/>
              </a:rPr>
              <a:t>Tom, a part-time worker</a:t>
            </a:r>
            <a:endParaRPr lang="en-US" altLang="zh-CN" sz="2400" b="1">
              <a:solidFill>
                <a:schemeClr val="accent2">
                  <a:lumMod val="50000"/>
                </a:schemeClr>
              </a:solidFill>
              <a:latin typeface="Times New Roman" panose="02020603050405020304" charset="0"/>
              <a:cs typeface="Times New Roman" panose="02020603050405020304" charset="0"/>
            </a:endParaRPr>
          </a:p>
        </p:txBody>
      </p:sp>
      <p:sp>
        <p:nvSpPr>
          <p:cNvPr id="41" name="矩形 40"/>
          <p:cNvSpPr/>
          <p:nvPr>
            <p:custDataLst>
              <p:tags r:id="rId14"/>
            </p:custDataLst>
          </p:nvPr>
        </p:nvSpPr>
        <p:spPr>
          <a:xfrm>
            <a:off x="4137660" y="4025900"/>
            <a:ext cx="1677670" cy="353695"/>
          </a:xfrm>
          <a:prstGeom prst="rect">
            <a:avLst/>
          </a:prstGeom>
          <a:noFill/>
        </p:spPr>
        <p:txBody>
          <a:bodyPr wrap="square" lIns="0" tIns="0" rIns="0" bIns="0" rtlCol="0" anchor="b">
            <a:noAutofit/>
          </a:bodyPr>
          <a:p>
            <a:pPr algn="ctr">
              <a:spcBef>
                <a:spcPct val="0"/>
              </a:spcBef>
              <a:spcAft>
                <a:spcPct val="0"/>
              </a:spcAft>
            </a:pPr>
            <a:r>
              <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rPr>
              <a:t>Character</a:t>
            </a:r>
            <a:endPar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endParaRPr>
          </a:p>
        </p:txBody>
      </p:sp>
      <p:cxnSp>
        <p:nvCxnSpPr>
          <p:cNvPr id="42" name="直接连接符 41"/>
          <p:cNvCxnSpPr/>
          <p:nvPr>
            <p:custDataLst>
              <p:tags r:id="rId15"/>
            </p:custDataLst>
          </p:nvPr>
        </p:nvCxnSpPr>
        <p:spPr>
          <a:xfrm>
            <a:off x="4890770" y="3399473"/>
            <a:ext cx="0" cy="538480"/>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43" name="矩形 2"/>
          <p:cNvSpPr/>
          <p:nvPr>
            <p:custDataLst>
              <p:tags r:id="rId16"/>
            </p:custDataLst>
          </p:nvPr>
        </p:nvSpPr>
        <p:spPr>
          <a:xfrm>
            <a:off x="7041515" y="2726373"/>
            <a:ext cx="559435" cy="559435"/>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44" name="椭圆 43"/>
          <p:cNvSpPr/>
          <p:nvPr>
            <p:custDataLst>
              <p:tags r:id="rId17"/>
            </p:custDataLst>
          </p:nvPr>
        </p:nvSpPr>
        <p:spPr>
          <a:xfrm>
            <a:off x="6991985" y="2676843"/>
            <a:ext cx="657860" cy="657860"/>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5" name="Oval 11+"/>
          <p:cNvSpPr/>
          <p:nvPr>
            <p:custDataLst>
              <p:tags r:id="rId18"/>
            </p:custDataLst>
          </p:nvPr>
        </p:nvSpPr>
        <p:spPr>
          <a:xfrm>
            <a:off x="6927215" y="2612073"/>
            <a:ext cx="787400" cy="787400"/>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6" name="矩形 45"/>
          <p:cNvSpPr/>
          <p:nvPr>
            <p:custDataLst>
              <p:tags r:id="rId19"/>
            </p:custDataLst>
          </p:nvPr>
        </p:nvSpPr>
        <p:spPr>
          <a:xfrm>
            <a:off x="6029960" y="4523740"/>
            <a:ext cx="2830195" cy="134175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400" b="1">
                <a:solidFill>
                  <a:schemeClr val="accent2">
                    <a:lumMod val="50000"/>
                  </a:schemeClr>
                </a:solidFill>
                <a:latin typeface="Times New Roman" panose="02020603050405020304" charset="0"/>
                <a:cs typeface="Times New Roman" panose="02020603050405020304" charset="0"/>
              </a:rPr>
              <a:t>working to buy medicine for his weak grandmother</a:t>
            </a:r>
            <a:endParaRPr lang="en-US" altLang="zh-CN" sz="2400" b="1">
              <a:solidFill>
                <a:schemeClr val="accent2">
                  <a:lumMod val="50000"/>
                </a:schemeClr>
              </a:solidFill>
              <a:latin typeface="Times New Roman" panose="02020603050405020304" charset="0"/>
              <a:cs typeface="Times New Roman" panose="02020603050405020304" charset="0"/>
            </a:endParaRPr>
          </a:p>
        </p:txBody>
      </p:sp>
      <p:sp>
        <p:nvSpPr>
          <p:cNvPr id="47" name="矩形 46"/>
          <p:cNvSpPr/>
          <p:nvPr>
            <p:custDataLst>
              <p:tags r:id="rId20"/>
            </p:custDataLst>
          </p:nvPr>
        </p:nvSpPr>
        <p:spPr>
          <a:xfrm>
            <a:off x="6464300" y="4025900"/>
            <a:ext cx="1892300" cy="361315"/>
          </a:xfrm>
          <a:prstGeom prst="rect">
            <a:avLst/>
          </a:prstGeom>
          <a:noFill/>
        </p:spPr>
        <p:txBody>
          <a:bodyPr wrap="square" lIns="0" tIns="0" rIns="0" bIns="0" rtlCol="0" anchor="b">
            <a:noAutofit/>
          </a:bodyPr>
          <a:p>
            <a:pPr algn="ctr">
              <a:spcBef>
                <a:spcPct val="0"/>
              </a:spcBef>
              <a:spcAft>
                <a:spcPct val="0"/>
              </a:spcAft>
            </a:pPr>
            <a:r>
              <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rPr>
              <a:t>Background</a:t>
            </a:r>
            <a:endPar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endParaRPr>
          </a:p>
        </p:txBody>
      </p:sp>
      <p:cxnSp>
        <p:nvCxnSpPr>
          <p:cNvPr id="48" name="直接连接符 47"/>
          <p:cNvCxnSpPr/>
          <p:nvPr>
            <p:custDataLst>
              <p:tags r:id="rId21"/>
            </p:custDataLst>
          </p:nvPr>
        </p:nvCxnSpPr>
        <p:spPr>
          <a:xfrm>
            <a:off x="7321550" y="3399473"/>
            <a:ext cx="0" cy="538480"/>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49" name="矩形 2"/>
          <p:cNvSpPr/>
          <p:nvPr>
            <p:custDataLst>
              <p:tags r:id="rId22"/>
            </p:custDataLst>
          </p:nvPr>
        </p:nvSpPr>
        <p:spPr>
          <a:xfrm>
            <a:off x="9471660" y="2325688"/>
            <a:ext cx="559435" cy="559435"/>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50" name="椭圆 49"/>
          <p:cNvSpPr/>
          <p:nvPr>
            <p:custDataLst>
              <p:tags r:id="rId23"/>
            </p:custDataLst>
          </p:nvPr>
        </p:nvSpPr>
        <p:spPr>
          <a:xfrm>
            <a:off x="9422130" y="2276158"/>
            <a:ext cx="657860" cy="657860"/>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1" name="Oval 11+"/>
          <p:cNvSpPr/>
          <p:nvPr>
            <p:custDataLst>
              <p:tags r:id="rId24"/>
            </p:custDataLst>
          </p:nvPr>
        </p:nvSpPr>
        <p:spPr>
          <a:xfrm>
            <a:off x="9357995" y="2211388"/>
            <a:ext cx="787400" cy="787400"/>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2" name="矩形 51"/>
          <p:cNvSpPr/>
          <p:nvPr>
            <p:custDataLst>
              <p:tags r:id="rId25"/>
            </p:custDataLst>
          </p:nvPr>
        </p:nvSpPr>
        <p:spPr>
          <a:xfrm>
            <a:off x="9005570" y="4123055"/>
            <a:ext cx="3022600" cy="141033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400" b="1">
                <a:solidFill>
                  <a:schemeClr val="accent2">
                    <a:lumMod val="50000"/>
                  </a:schemeClr>
                </a:solidFill>
                <a:latin typeface="Times New Roman" panose="02020603050405020304" charset="0"/>
                <a:cs typeface="Times New Roman" panose="02020603050405020304" charset="0"/>
              </a:rPr>
              <a:t>bringing bread and warm milk home through a familiar forest path</a:t>
            </a:r>
            <a:endParaRPr lang="en-US" altLang="zh-CN" sz="2400" b="1">
              <a:solidFill>
                <a:schemeClr val="accent2">
                  <a:lumMod val="50000"/>
                </a:schemeClr>
              </a:solidFill>
              <a:latin typeface="Times New Roman" panose="02020603050405020304" charset="0"/>
              <a:cs typeface="Times New Roman" panose="02020603050405020304" charset="0"/>
            </a:endParaRPr>
          </a:p>
        </p:txBody>
      </p:sp>
      <p:sp>
        <p:nvSpPr>
          <p:cNvPr id="53" name="矩形 52"/>
          <p:cNvSpPr/>
          <p:nvPr>
            <p:custDataLst>
              <p:tags r:id="rId26"/>
            </p:custDataLst>
          </p:nvPr>
        </p:nvSpPr>
        <p:spPr>
          <a:xfrm>
            <a:off x="8998585" y="3625215"/>
            <a:ext cx="2302510" cy="404495"/>
          </a:xfrm>
          <a:prstGeom prst="rect">
            <a:avLst/>
          </a:prstGeom>
          <a:noFill/>
        </p:spPr>
        <p:txBody>
          <a:bodyPr wrap="square" lIns="0" tIns="0" rIns="0" bIns="0" rtlCol="0" anchor="b">
            <a:noAutofit/>
          </a:bodyPr>
          <a:p>
            <a:pPr algn="l">
              <a:spcBef>
                <a:spcPct val="0"/>
              </a:spcBef>
              <a:spcAft>
                <a:spcPct val="0"/>
              </a:spcAft>
            </a:pPr>
            <a:r>
              <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rPr>
              <a:t>Daily routine</a:t>
            </a:r>
            <a:endPar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endParaRPr>
          </a:p>
        </p:txBody>
      </p:sp>
      <p:cxnSp>
        <p:nvCxnSpPr>
          <p:cNvPr id="54" name="直接连接符 53"/>
          <p:cNvCxnSpPr/>
          <p:nvPr>
            <p:custDataLst>
              <p:tags r:id="rId27"/>
            </p:custDataLst>
          </p:nvPr>
        </p:nvCxnSpPr>
        <p:spPr>
          <a:xfrm>
            <a:off x="9751695" y="2999423"/>
            <a:ext cx="0" cy="538480"/>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55" name="任意多边形: 形状 114"/>
          <p:cNvSpPr/>
          <p:nvPr>
            <p:custDataLst>
              <p:tags r:id="rId28"/>
            </p:custDataLst>
          </p:nvPr>
        </p:nvSpPr>
        <p:spPr>
          <a:xfrm>
            <a:off x="618490" y="1156653"/>
            <a:ext cx="10969200" cy="1163208"/>
          </a:xfrm>
          <a:custGeom>
            <a:avLst/>
            <a:gdLst>
              <a:gd name="connsiteX0" fmla="*/ 0 w 10969200"/>
              <a:gd name="connsiteY0" fmla="*/ 0 h 1163208"/>
              <a:gd name="connsiteX1" fmla="*/ 101222 w 10969200"/>
              <a:gd name="connsiteY1" fmla="*/ 47044 h 1163208"/>
              <a:gd name="connsiteX2" fmla="*/ 5497991 w 10969200"/>
              <a:gd name="connsiteY2" fmla="*/ 991286 h 1163208"/>
              <a:gd name="connsiteX3" fmla="*/ 10894757 w 10969200"/>
              <a:gd name="connsiteY3" fmla="*/ 47044 h 1163208"/>
              <a:gd name="connsiteX4" fmla="*/ 10969200 w 10969200"/>
              <a:gd name="connsiteY4" fmla="*/ 12446 h 1163208"/>
              <a:gd name="connsiteX5" fmla="*/ 10969200 w 10969200"/>
              <a:gd name="connsiteY5" fmla="*/ 140199 h 1163208"/>
              <a:gd name="connsiteX6" fmla="*/ 10802207 w 10969200"/>
              <a:gd name="connsiteY6" fmla="*/ 218966 h 1163208"/>
              <a:gd name="connsiteX7" fmla="*/ 5484603 w 10969200"/>
              <a:gd name="connsiteY7" fmla="*/ 1163208 h 1163208"/>
              <a:gd name="connsiteX8" fmla="*/ 166996 w 10969200"/>
              <a:gd name="connsiteY8" fmla="*/ 218966 h 1163208"/>
              <a:gd name="connsiteX9" fmla="*/ 0 w 10969200"/>
              <a:gd name="connsiteY9" fmla="*/ 140197 h 116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69200" h="1163208">
                <a:moveTo>
                  <a:pt x="0" y="0"/>
                </a:moveTo>
                <a:lnTo>
                  <a:pt x="101222" y="47044"/>
                </a:lnTo>
                <a:cubicBezTo>
                  <a:pt x="1482377" y="630445"/>
                  <a:pt x="3390422" y="991286"/>
                  <a:pt x="5497991" y="991286"/>
                </a:cubicBezTo>
                <a:cubicBezTo>
                  <a:pt x="7605559" y="991286"/>
                  <a:pt x="9513604" y="630445"/>
                  <a:pt x="10894757" y="47044"/>
                </a:cubicBezTo>
                <a:lnTo>
                  <a:pt x="10969200" y="12446"/>
                </a:lnTo>
                <a:lnTo>
                  <a:pt x="10969200" y="140199"/>
                </a:lnTo>
                <a:lnTo>
                  <a:pt x="10802207" y="218966"/>
                </a:lnTo>
                <a:cubicBezTo>
                  <a:pt x="9441313" y="802367"/>
                  <a:pt x="7561256" y="1163208"/>
                  <a:pt x="5484603" y="1163208"/>
                </a:cubicBezTo>
                <a:cubicBezTo>
                  <a:pt x="3407948" y="1163208"/>
                  <a:pt x="1527891" y="802367"/>
                  <a:pt x="166996" y="218966"/>
                </a:cubicBezTo>
                <a:lnTo>
                  <a:pt x="0" y="140197"/>
                </a:lnTo>
                <a:close/>
              </a:path>
            </a:pathLst>
          </a:custGeom>
          <a:gradFill flip="none" rotWithShape="1">
            <a:gsLst>
              <a:gs pos="90000">
                <a:schemeClr val="accent1">
                  <a:alpha val="0"/>
                </a:schemeClr>
              </a:gs>
              <a:gs pos="50000">
                <a:schemeClr val="accent1">
                  <a:alpha val="18000"/>
                </a:schemeClr>
              </a:gs>
              <a:gs pos="1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pic>
        <p:nvPicPr>
          <p:cNvPr id="56" name="图形 15" descr="343538343130363b343538383237363bb6feceacc2eb"/>
          <p:cNvPicPr>
            <a:picLocks noChangeAspect="1"/>
          </p:cNvPicPr>
          <p:nvPr>
            <p:custDataLst>
              <p:tags r:id="rId29"/>
            </p:custDataLst>
          </p:nvPr>
        </p:nvPicPr>
        <p:blipFill>
          <a:blip r:embed="rId30"/>
          <a:stretch>
            <a:fillRect/>
          </a:stretch>
        </p:blipFill>
        <p:spPr>
          <a:xfrm>
            <a:off x="2317115" y="2461578"/>
            <a:ext cx="288000" cy="288000"/>
          </a:xfrm>
          <a:prstGeom prst="rect">
            <a:avLst/>
          </a:prstGeom>
          <a:effectLst>
            <a:outerShdw blurRad="88900" dist="25400" dir="2700000" algn="tl" rotWithShape="0">
              <a:schemeClr val="accent1">
                <a:alpha val="30000"/>
              </a:schemeClr>
            </a:outerShdw>
          </a:effectLst>
        </p:spPr>
      </p:pic>
      <p:pic>
        <p:nvPicPr>
          <p:cNvPr id="57" name="图形 17" descr="343538343130363b343538383334313bb1fdd7b4cdbc"/>
          <p:cNvPicPr>
            <a:picLocks noChangeAspect="1"/>
          </p:cNvPicPr>
          <p:nvPr>
            <p:custDataLst>
              <p:tags r:id="rId31"/>
            </p:custDataLst>
          </p:nvPr>
        </p:nvPicPr>
        <p:blipFill>
          <a:blip r:embed="rId32"/>
          <a:stretch>
            <a:fillRect/>
          </a:stretch>
        </p:blipFill>
        <p:spPr>
          <a:xfrm>
            <a:off x="4747260" y="2862263"/>
            <a:ext cx="288000" cy="288000"/>
          </a:xfrm>
          <a:prstGeom prst="rect">
            <a:avLst/>
          </a:prstGeom>
          <a:effectLst>
            <a:outerShdw blurRad="88900" dist="25400" dir="2700000" algn="tl" rotWithShape="0">
              <a:schemeClr val="accent1">
                <a:alpha val="30000"/>
              </a:schemeClr>
            </a:outerShdw>
          </a:effectLst>
        </p:spPr>
      </p:pic>
      <p:pic>
        <p:nvPicPr>
          <p:cNvPr id="58" name="图形 18" descr="343538343130363b343538383330313bcad7d2b3"/>
          <p:cNvPicPr>
            <a:picLocks noChangeAspect="1"/>
          </p:cNvPicPr>
          <p:nvPr>
            <p:custDataLst>
              <p:tags r:id="rId33"/>
            </p:custDataLst>
          </p:nvPr>
        </p:nvPicPr>
        <p:blipFill>
          <a:blip r:embed="rId34"/>
          <a:stretch>
            <a:fillRect/>
          </a:stretch>
        </p:blipFill>
        <p:spPr>
          <a:xfrm>
            <a:off x="7177405" y="2862263"/>
            <a:ext cx="288000" cy="288000"/>
          </a:xfrm>
          <a:prstGeom prst="rect">
            <a:avLst/>
          </a:prstGeom>
          <a:effectLst>
            <a:outerShdw blurRad="88900" dist="25400" dir="2700000" algn="tl" rotWithShape="0">
              <a:schemeClr val="accent1">
                <a:alpha val="30000"/>
              </a:schemeClr>
            </a:outerShdw>
          </a:effectLst>
        </p:spPr>
      </p:pic>
      <p:pic>
        <p:nvPicPr>
          <p:cNvPr id="59" name="图形 21" descr="343538343130363b343538383331323bcdb6d3b0d2c7"/>
          <p:cNvPicPr>
            <a:picLocks noChangeAspect="1"/>
          </p:cNvPicPr>
          <p:nvPr>
            <p:custDataLst>
              <p:tags r:id="rId35"/>
            </p:custDataLst>
          </p:nvPr>
        </p:nvPicPr>
        <p:blipFill>
          <a:blip r:embed="rId36"/>
          <a:stretch>
            <a:fillRect/>
          </a:stretch>
        </p:blipFill>
        <p:spPr>
          <a:xfrm>
            <a:off x="9607550" y="2461578"/>
            <a:ext cx="288000" cy="288000"/>
          </a:xfrm>
          <a:prstGeom prst="rect">
            <a:avLst/>
          </a:prstGeom>
          <a:effectLst>
            <a:outerShdw blurRad="88900" dist="25400" dir="2700000" algn="tl" rotWithShape="0">
              <a:schemeClr val="accent1">
                <a:alpha val="30000"/>
              </a:schemeClr>
            </a:outerShdw>
          </a:effectLst>
        </p:spPr>
      </p:pic>
      <p:sp>
        <p:nvSpPr>
          <p:cNvPr id="60" name="文本框 59"/>
          <p:cNvSpPr txBox="1"/>
          <p:nvPr/>
        </p:nvSpPr>
        <p:spPr>
          <a:xfrm>
            <a:off x="4952365" y="1021080"/>
            <a:ext cx="1910080" cy="58356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rPr>
              <a:t>Setting </a:t>
            </a:r>
            <a:endParaRPr lang="en-US" altLang="zh-CN" sz="3200">
              <a:solidFill>
                <a:schemeClr val="accent2">
                  <a:lumMod val="50000"/>
                </a:schemeClr>
              </a:solidFill>
              <a:latin typeface="Times New Roman" panose="02020603050405020304" charset="0"/>
              <a:cs typeface="Times New Roman" panose="02020603050405020304" charset="0"/>
            </a:endParaRPr>
          </a:p>
        </p:txBody>
      </p:sp>
      <p:sp>
        <p:nvSpPr>
          <p:cNvPr id="63" name="文本框 62"/>
          <p:cNvSpPr txBox="1"/>
          <p:nvPr/>
        </p:nvSpPr>
        <p:spPr>
          <a:xfrm>
            <a:off x="3270250" y="1754505"/>
            <a:ext cx="6624955" cy="304800"/>
          </a:xfrm>
          <a:prstGeom prst="rect">
            <a:avLst/>
          </a:prstGeom>
          <a:noFill/>
        </p:spPr>
        <p:txBody>
          <a:bodyPr wrap="square" rtlCol="0">
            <a:noAutofit/>
          </a:bodyPr>
          <a:p>
            <a:r>
              <a:rPr lang="en-US" altLang="zh-CN" sz="2800" b="1">
                <a:solidFill>
                  <a:schemeClr val="accent2">
                    <a:lumMod val="50000"/>
                  </a:schemeClr>
                </a:solidFill>
                <a:latin typeface="Times New Roman" panose="02020603050405020304" charset="0"/>
                <a:cs typeface="Times New Roman" panose="02020603050405020304" charset="0"/>
              </a:rPr>
              <a:t>Establishing a peaceful daily atmosphere.</a:t>
            </a:r>
            <a:endParaRPr lang="en-US" altLang="zh-CN" sz="2800" b="1">
              <a:solidFill>
                <a:schemeClr val="accent2">
                  <a:lumMod val="50000"/>
                </a:schemeClr>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ppt_x"/>
                                          </p:val>
                                        </p:tav>
                                        <p:tav tm="100000">
                                          <p:val>
                                            <p:strVal val="#ppt_x"/>
                                          </p:val>
                                        </p:tav>
                                      </p:tavLst>
                                    </p:anim>
                                    <p:anim calcmode="lin" valueType="num">
                                      <p:cBhvr additive="base">
                                        <p:cTn id="3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ppt_x"/>
                                          </p:val>
                                        </p:tav>
                                        <p:tav tm="100000">
                                          <p:val>
                                            <p:strVal val="#ppt_x"/>
                                          </p:val>
                                        </p:tav>
                                      </p:tavLst>
                                    </p:anim>
                                    <p:anim calcmode="lin" valueType="num">
                                      <p:cBhvr additive="base">
                                        <p:cTn id="4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fill="hold"/>
                                        <p:tgtEl>
                                          <p:spTgt spid="53"/>
                                        </p:tgtEl>
                                        <p:attrNameLst>
                                          <p:attrName>ppt_x</p:attrName>
                                        </p:attrNameLst>
                                      </p:cBhvr>
                                      <p:tavLst>
                                        <p:tav tm="0">
                                          <p:val>
                                            <p:strVal val="#ppt_x"/>
                                          </p:val>
                                        </p:tav>
                                        <p:tav tm="100000">
                                          <p:val>
                                            <p:strVal val="#ppt_x"/>
                                          </p:val>
                                        </p:tav>
                                      </p:tavLst>
                                    </p:anim>
                                    <p:anim calcmode="lin" valueType="num">
                                      <p:cBhvr additive="base">
                                        <p:cTn id="5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additive="base">
                                        <p:cTn id="61" dur="500" fill="hold"/>
                                        <p:tgtEl>
                                          <p:spTgt spid="63"/>
                                        </p:tgtEl>
                                        <p:attrNameLst>
                                          <p:attrName>ppt_x</p:attrName>
                                        </p:attrNameLst>
                                      </p:cBhvr>
                                      <p:tavLst>
                                        <p:tav tm="0">
                                          <p:val>
                                            <p:strVal val="#ppt_x"/>
                                          </p:val>
                                        </p:tav>
                                        <p:tav tm="100000">
                                          <p:val>
                                            <p:strVal val="#ppt_x"/>
                                          </p:val>
                                        </p:tav>
                                      </p:tavLst>
                                    </p:anim>
                                    <p:anim calcmode="lin" valueType="num">
                                      <p:cBhvr additive="base">
                                        <p:cTn id="6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0" grpId="1"/>
      <p:bldP spid="33" grpId="0"/>
      <p:bldP spid="33" grpId="1"/>
      <p:bldP spid="30" grpId="0"/>
      <p:bldP spid="30" grpId="1"/>
      <p:bldP spid="41" grpId="0"/>
      <p:bldP spid="41" grpId="1"/>
      <p:bldP spid="40" grpId="0"/>
      <p:bldP spid="40" grpId="1"/>
      <p:bldP spid="47" grpId="0"/>
      <p:bldP spid="47" grpId="1"/>
      <p:bldP spid="46" grpId="0"/>
      <p:bldP spid="46" grpId="1"/>
      <p:bldP spid="53" grpId="0"/>
      <p:bldP spid="53" grpId="1"/>
      <p:bldP spid="52" grpId="0"/>
      <p:bldP spid="52" grpId="1"/>
      <p:bldP spid="63" grpId="0"/>
      <p:bldP spid="6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0655" y="240030"/>
            <a:ext cx="5022850" cy="1032510"/>
          </a:xfrm>
          <a:prstGeom prst="rect">
            <a:avLst/>
          </a:prstGeom>
          <a:noFill/>
        </p:spPr>
        <p:txBody>
          <a:bodyPr wrap="square" rtlCol="0">
            <a:noAutofit/>
          </a:bodyPr>
          <a:p>
            <a:r>
              <a:rPr lang="en-US" altLang="zh-CN" sz="3200" b="1">
                <a:solidFill>
                  <a:srgbClr val="FF0000"/>
                </a:solidFill>
                <a:latin typeface="Times New Roman" panose="02020603050405020304" charset="0"/>
                <a:cs typeface="Times New Roman" panose="02020603050405020304" charset="0"/>
              </a:rPr>
              <a:t>Rising action  (Para 3)</a:t>
            </a:r>
            <a:endParaRPr lang="en-US" altLang="zh-CN" sz="3200" b="1">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280035" y="2859405"/>
            <a:ext cx="2313940" cy="58356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rPr>
              <a:t>Conflict </a:t>
            </a:r>
            <a:endParaRPr lang="en-US" altLang="zh-CN" sz="3200">
              <a:solidFill>
                <a:schemeClr val="accent2">
                  <a:lumMod val="50000"/>
                </a:schemeClr>
              </a:solidFill>
              <a:latin typeface="Times New Roman" panose="02020603050405020304" charset="0"/>
              <a:cs typeface="Times New Roman" panose="02020603050405020304" charset="0"/>
            </a:endParaRPr>
          </a:p>
        </p:txBody>
      </p:sp>
      <p:sp>
        <p:nvSpPr>
          <p:cNvPr id="6" name="文本框 5"/>
          <p:cNvSpPr txBox="1"/>
          <p:nvPr/>
        </p:nvSpPr>
        <p:spPr>
          <a:xfrm>
            <a:off x="2437765" y="1735455"/>
            <a:ext cx="9486900" cy="885190"/>
          </a:xfrm>
          <a:prstGeom prst="rect">
            <a:avLst/>
          </a:prstGeom>
          <a:noFill/>
        </p:spPr>
        <p:txBody>
          <a:bodyPr wrap="square" rtlCol="0">
            <a:noAutofit/>
          </a:bodyPr>
          <a:p>
            <a:r>
              <a:rPr lang="en-US" altLang="zh-CN" sz="2800">
                <a:solidFill>
                  <a:schemeClr val="accent1"/>
                </a:solidFill>
                <a:latin typeface="Times New Roman" panose="02020603050405020304" charset="0"/>
                <a:cs typeface="Times New Roman" panose="02020603050405020304" charset="0"/>
              </a:rPr>
              <a:t> The weather suddenly changed, and heavy rain ____________</a:t>
            </a:r>
            <a:endParaRPr lang="en-US" altLang="zh-CN" sz="2800">
              <a:solidFill>
                <a:schemeClr val="accent1"/>
              </a:solidFill>
              <a:latin typeface="Times New Roman" panose="02020603050405020304" charset="0"/>
              <a:cs typeface="Times New Roman" panose="02020603050405020304" charset="0"/>
            </a:endParaRPr>
          </a:p>
        </p:txBody>
      </p:sp>
      <p:sp>
        <p:nvSpPr>
          <p:cNvPr id="7" name="文本框 6"/>
          <p:cNvSpPr txBox="1"/>
          <p:nvPr/>
        </p:nvSpPr>
        <p:spPr>
          <a:xfrm>
            <a:off x="9507855" y="1593850"/>
            <a:ext cx="2262505" cy="1265555"/>
          </a:xfrm>
          <a:prstGeom prst="rect">
            <a:avLst/>
          </a:prstGeom>
          <a:noFill/>
        </p:spPr>
        <p:txBody>
          <a:bodyPr wrap="square" rtlCol="0">
            <a:noAutofit/>
          </a:bodyPr>
          <a:p>
            <a:r>
              <a:rPr lang="en-US" altLang="zh-CN" sz="2800">
                <a:solidFill>
                  <a:srgbClr val="FF0000"/>
                </a:solidFill>
                <a:latin typeface="Times New Roman" panose="02020603050405020304" charset="0"/>
                <a:cs typeface="Times New Roman" panose="02020603050405020304" charset="0"/>
                <a:sym typeface="+mn-ea"/>
              </a:rPr>
              <a:t>poured down </a:t>
            </a:r>
            <a:endParaRPr lang="en-US" altLang="zh-CN" sz="2800">
              <a:solidFill>
                <a:srgbClr val="FF0000"/>
              </a:solidFill>
              <a:latin typeface="Times New Roman" panose="02020603050405020304" charset="0"/>
              <a:cs typeface="Times New Roman" panose="02020603050405020304" charset="0"/>
            </a:endParaRPr>
          </a:p>
          <a:p>
            <a:endParaRPr lang="en-US" altLang="zh-CN" sz="28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2498090" y="3246120"/>
            <a:ext cx="9011285"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Tom protected the food for his grandmother despite the rain</a:t>
            </a:r>
            <a:endParaRPr lang="en-US" altLang="zh-CN" sz="2800">
              <a:latin typeface="Times New Roman" panose="02020603050405020304" charset="0"/>
              <a:cs typeface="Times New Roman" panose="02020603050405020304" charset="0"/>
            </a:endParaRPr>
          </a:p>
        </p:txBody>
      </p:sp>
      <p:sp>
        <p:nvSpPr>
          <p:cNvPr id="9" name="上下箭头 8"/>
          <p:cNvSpPr/>
          <p:nvPr/>
        </p:nvSpPr>
        <p:spPr>
          <a:xfrm>
            <a:off x="3971290" y="2360295"/>
            <a:ext cx="245745" cy="997585"/>
          </a:xfrm>
          <a:prstGeom prst="up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2140585" y="4906010"/>
            <a:ext cx="9018905" cy="58356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rPr>
              <a:t>Creating tension and moving the story forward.</a:t>
            </a:r>
            <a:endParaRPr lang="en-US" altLang="zh-CN" sz="3200">
              <a:solidFill>
                <a:schemeClr val="accent2">
                  <a:lumMod val="50000"/>
                </a:schemeClr>
              </a:solidFill>
              <a:latin typeface="Times New Roman" panose="02020603050405020304" charset="0"/>
              <a:cs typeface="Times New Roman" panose="02020603050405020304" charset="0"/>
            </a:endParaRPr>
          </a:p>
        </p:txBody>
      </p:sp>
      <p:sp>
        <p:nvSpPr>
          <p:cNvPr id="11" name="右箭头 10"/>
          <p:cNvSpPr/>
          <p:nvPr/>
        </p:nvSpPr>
        <p:spPr>
          <a:xfrm>
            <a:off x="8964930" y="5761355"/>
            <a:ext cx="2440305" cy="68453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animBg="1"/>
      <p:bldP spid="9" grpId="1" animBg="1"/>
      <p:bldP spid="10" grpId="0"/>
      <p:bldP spid="10" grpId="1"/>
      <p:bldP spid="11" grpId="0" animBg="1"/>
      <p:bldP spid="11"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9880" y="321945"/>
            <a:ext cx="3452495"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Climax (Paragraph 4)</a:t>
            </a:r>
            <a:endParaRPr lang="en-US" altLang="zh-CN" sz="2800" b="1">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280035" y="2676525"/>
            <a:ext cx="2313940" cy="107632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rPr>
              <a:t>Worsening situation </a:t>
            </a:r>
            <a:endParaRPr lang="en-US" altLang="zh-CN" sz="3200">
              <a:solidFill>
                <a:schemeClr val="accent2">
                  <a:lumMod val="50000"/>
                </a:schemeClr>
              </a:solidFill>
              <a:latin typeface="Times New Roman" panose="02020603050405020304" charset="0"/>
              <a:cs typeface="Times New Roman" panose="02020603050405020304" charset="0"/>
            </a:endParaRPr>
          </a:p>
        </p:txBody>
      </p:sp>
      <p:sp>
        <p:nvSpPr>
          <p:cNvPr id="6" name="文本框 5"/>
          <p:cNvSpPr txBox="1"/>
          <p:nvPr/>
        </p:nvSpPr>
        <p:spPr>
          <a:xfrm>
            <a:off x="3025775" y="2040890"/>
            <a:ext cx="8639175" cy="255333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 The path became _____________ </a:t>
            </a:r>
            <a:endParaRPr lang="en-US" altLang="zh-CN" sz="3200">
              <a:latin typeface="Times New Roman" panose="02020603050405020304" charset="0"/>
              <a:cs typeface="Times New Roman" panose="02020603050405020304" charset="0"/>
            </a:endParaRPr>
          </a:p>
          <a:p>
            <a:endParaRPr lang="en-US" altLang="zh-CN" sz="3200">
              <a:latin typeface="Times New Roman" panose="02020603050405020304" charset="0"/>
              <a:cs typeface="Times New Roman" panose="02020603050405020304" charset="0"/>
            </a:endParaRPr>
          </a:p>
          <a:p>
            <a:endParaRPr lang="en-US" altLang="zh-CN"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rPr>
              <a:t>Tom got lost, felt ____________, and __________ in the rain</a:t>
            </a:r>
            <a:endParaRPr lang="en-US" altLang="zh-CN" sz="3200">
              <a:latin typeface="Times New Roman" panose="02020603050405020304" charset="0"/>
              <a:cs typeface="Times New Roman" panose="02020603050405020304" charset="0"/>
            </a:endParaRPr>
          </a:p>
        </p:txBody>
      </p:sp>
      <p:sp>
        <p:nvSpPr>
          <p:cNvPr id="7" name="文本框 6"/>
          <p:cNvSpPr txBox="1"/>
          <p:nvPr/>
        </p:nvSpPr>
        <p:spPr>
          <a:xfrm>
            <a:off x="6363970" y="2092960"/>
            <a:ext cx="2150745" cy="58356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sym typeface="+mn-ea"/>
              </a:rPr>
              <a:t>muddy</a:t>
            </a:r>
            <a:endParaRPr lang="en-US" altLang="zh-CN" sz="3200">
              <a:solidFill>
                <a:schemeClr val="accent2">
                  <a:lumMod val="50000"/>
                </a:schemeClr>
              </a:solidFill>
              <a:latin typeface="Times New Roman" panose="02020603050405020304" charset="0"/>
              <a:cs typeface="Times New Roman" panose="02020603050405020304" charset="0"/>
              <a:sym typeface="+mn-ea"/>
            </a:endParaRPr>
          </a:p>
        </p:txBody>
      </p:sp>
      <p:sp>
        <p:nvSpPr>
          <p:cNvPr id="8" name="文本框 7"/>
          <p:cNvSpPr txBox="1"/>
          <p:nvPr/>
        </p:nvSpPr>
        <p:spPr>
          <a:xfrm>
            <a:off x="6096000" y="3298190"/>
            <a:ext cx="1815465" cy="521970"/>
          </a:xfrm>
          <a:prstGeom prst="rect">
            <a:avLst/>
          </a:prstGeom>
          <a:noFill/>
        </p:spPr>
        <p:txBody>
          <a:bodyPr wrap="square" rtlCol="0">
            <a:spAutoFit/>
          </a:bodyPr>
          <a:p>
            <a:r>
              <a:rPr lang="en-US" altLang="zh-CN" sz="2800" b="1">
                <a:solidFill>
                  <a:schemeClr val="accent2">
                    <a:lumMod val="50000"/>
                  </a:schemeClr>
                </a:solidFill>
                <a:latin typeface="Times New Roman" panose="02020603050405020304" charset="0"/>
                <a:cs typeface="Times New Roman" panose="02020603050405020304" charset="0"/>
                <a:sym typeface="+mn-ea"/>
              </a:rPr>
              <a:t>frightened</a:t>
            </a:r>
            <a:endParaRPr lang="en-US" altLang="zh-CN" sz="2800" b="1">
              <a:solidFill>
                <a:schemeClr val="accent2">
                  <a:lumMod val="50000"/>
                </a:schemeClr>
              </a:solidFill>
              <a:latin typeface="Times New Roman" panose="02020603050405020304" charset="0"/>
              <a:cs typeface="Times New Roman" panose="02020603050405020304" charset="0"/>
              <a:sym typeface="+mn-ea"/>
            </a:endParaRPr>
          </a:p>
        </p:txBody>
      </p:sp>
      <p:sp>
        <p:nvSpPr>
          <p:cNvPr id="9" name="文本框 8"/>
          <p:cNvSpPr txBox="1"/>
          <p:nvPr/>
        </p:nvSpPr>
        <p:spPr>
          <a:xfrm>
            <a:off x="9481820" y="3429000"/>
            <a:ext cx="1830705" cy="521970"/>
          </a:xfrm>
          <a:prstGeom prst="rect">
            <a:avLst/>
          </a:prstGeom>
          <a:noFill/>
        </p:spPr>
        <p:txBody>
          <a:bodyPr wrap="square" rtlCol="0">
            <a:spAutoFit/>
          </a:bodyPr>
          <a:p>
            <a:r>
              <a:rPr lang="en-US" altLang="zh-CN" sz="2800" b="1">
                <a:solidFill>
                  <a:schemeClr val="accent2">
                    <a:lumMod val="50000"/>
                  </a:schemeClr>
                </a:solidFill>
                <a:latin typeface="Times New Roman" panose="02020603050405020304" charset="0"/>
                <a:cs typeface="Times New Roman" panose="02020603050405020304" charset="0"/>
                <a:sym typeface="+mn-ea"/>
              </a:rPr>
              <a:t>struggled</a:t>
            </a:r>
            <a:endParaRPr lang="en-US" altLang="zh-CN" sz="2800" b="1">
              <a:solidFill>
                <a:schemeClr val="accent2">
                  <a:lumMod val="50000"/>
                </a:schemeClr>
              </a:solidFill>
              <a:latin typeface="Times New Roman" panose="02020603050405020304" charset="0"/>
              <a:cs typeface="Times New Roman" panose="02020603050405020304" charset="0"/>
              <a:sym typeface="+mn-ea"/>
            </a:endParaRPr>
          </a:p>
        </p:txBody>
      </p:sp>
      <p:sp>
        <p:nvSpPr>
          <p:cNvPr id="10" name="上下箭头 9"/>
          <p:cNvSpPr/>
          <p:nvPr/>
        </p:nvSpPr>
        <p:spPr>
          <a:xfrm>
            <a:off x="3837305" y="2676525"/>
            <a:ext cx="245745" cy="997585"/>
          </a:xfrm>
          <a:prstGeom prst="up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705610" y="4868545"/>
            <a:ext cx="7954645" cy="118300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Reaching its emotional peak with suspense at the end</a:t>
            </a:r>
            <a:endParaRPr lang="en-US" altLang="zh-CN" sz="2800">
              <a:latin typeface="Times New Roman" panose="02020603050405020304" charset="0"/>
              <a:cs typeface="Times New Roman" panose="02020603050405020304" charset="0"/>
            </a:endParaRPr>
          </a:p>
        </p:txBody>
      </p:sp>
      <p:pic>
        <p:nvPicPr>
          <p:cNvPr id="12" name="图片 11"/>
          <p:cNvPicPr/>
          <p:nvPr/>
        </p:nvPicPr>
        <p:blipFill>
          <a:blip r:embed="rId1"/>
          <a:stretch>
            <a:fillRect/>
          </a:stretch>
        </p:blipFill>
        <p:spPr>
          <a:xfrm>
            <a:off x="9872345" y="4527550"/>
            <a:ext cx="2275205" cy="2244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 calcmode="lin" valueType="num">
                                      <p:cBhvr additive="base">
                                        <p:cTn id="1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p:bldP spid="7" grpId="0"/>
      <p:bldP spid="7" grpId="1"/>
      <p:bldP spid="8" grpId="0"/>
      <p:bldP spid="8" grpId="1"/>
      <p:bldP spid="9" grpId="0"/>
      <p:bldP spid="9" grpId="1"/>
      <p:bldP spid="10" grpId="0" bldLvl="0" animBg="1"/>
      <p:bldP spid="10" grpId="1" animBg="1"/>
      <p:bldP spid="11" grpId="0"/>
      <p:bldP spid="1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265805" y="2491105"/>
            <a:ext cx="5111750" cy="937895"/>
          </a:xfrm>
          <a:prstGeom prst="rect">
            <a:avLst/>
          </a:prstGeom>
          <a:noFill/>
        </p:spPr>
        <p:txBody>
          <a:bodyPr wrap="square" rtlCol="0">
            <a:noAutofit/>
          </a:bodyPr>
          <a:p>
            <a:r>
              <a:rPr lang="en-US" altLang="zh-CN" sz="4400" b="1">
                <a:solidFill>
                  <a:srgbClr val="FF0000"/>
                </a:solidFill>
                <a:latin typeface="Times New Roman" panose="02020603050405020304" charset="0"/>
                <a:cs typeface="Times New Roman" panose="02020603050405020304" charset="0"/>
              </a:rPr>
              <a:t>Langauge features</a:t>
            </a:r>
            <a:endParaRPr lang="en-US" altLang="zh-CN" sz="4400" b="1">
              <a:solidFill>
                <a:srgbClr val="FF0000"/>
              </a:solidFill>
              <a:latin typeface="Times New Roman" panose="02020603050405020304" charset="0"/>
              <a:cs typeface="Times New Roman" panose="0202060305040502030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标题"/>
          <p:cNvSpPr txBox="1"/>
          <p:nvPr>
            <p:custDataLst>
              <p:tags r:id="rId1"/>
            </p:custDataLst>
          </p:nvPr>
        </p:nvSpPr>
        <p:spPr>
          <a:xfrm>
            <a:off x="5081968" y="2505070"/>
            <a:ext cx="1974459" cy="1503653"/>
          </a:xfrm>
          <a:prstGeom prst="rect">
            <a:avLst/>
          </a:prstGeom>
          <a:noFill/>
        </p:spPr>
        <p:txBody>
          <a:bodyPr wrap="square" lIns="0" tIns="0" rIns="0" bIns="0" rtlCol="0" anchor="ctr" anchorCtr="0">
            <a:noAutofit/>
          </a:bodyPr>
          <a:lstStyle/>
          <a:p>
            <a:pPr algn="ctr">
              <a:spcBef>
                <a:spcPct val="0"/>
              </a:spcBef>
              <a:spcAft>
                <a:spcPct val="0"/>
              </a:spcAft>
            </a:pPr>
            <a:r>
              <a:rPr lang="en-US" altLang="zh-CN" sz="2400" b="1" dirty="0">
                <a:solidFill>
                  <a:schemeClr val="tx1">
                    <a:lumMod val="100000"/>
                  </a:schemeClr>
                </a:solidFill>
                <a:uFillTx/>
                <a:latin typeface="Times New Roman" panose="02020603050405020304" charset="0"/>
                <a:cs typeface="Times New Roman" panose="02020603050405020304" charset="0"/>
                <a:sym typeface="+mn-ea"/>
              </a:rPr>
              <a:t>Action verbs</a:t>
            </a:r>
            <a:endParaRPr lang="en-US" altLang="zh-CN" sz="2400" b="1" dirty="0">
              <a:solidFill>
                <a:schemeClr val="tx1">
                  <a:lumMod val="100000"/>
                </a:schemeClr>
              </a:solidFill>
              <a:uFillTx/>
              <a:latin typeface="Times New Roman" panose="02020603050405020304" charset="0"/>
              <a:cs typeface="Times New Roman" panose="02020603050405020304" charset="0"/>
              <a:sym typeface="+mn-ea"/>
            </a:endParaRPr>
          </a:p>
        </p:txBody>
      </p:sp>
      <p:sp>
        <p:nvSpPr>
          <p:cNvPr id="33" name="任意多边形: 形状 13"/>
          <p:cNvSpPr/>
          <p:nvPr>
            <p:custDataLst>
              <p:tags r:id="rId2"/>
            </p:custDataLst>
          </p:nvPr>
        </p:nvSpPr>
        <p:spPr>
          <a:xfrm rot="19347229">
            <a:off x="4840926" y="3248933"/>
            <a:ext cx="1067963" cy="2133344"/>
          </a:xfrm>
          <a:custGeom>
            <a:avLst/>
            <a:gdLst>
              <a:gd name="connsiteX0" fmla="*/ 120802 w 572102"/>
              <a:gd name="connsiteY0" fmla="*/ 3782 h 1142935"/>
              <a:gd name="connsiteX1" fmla="*/ 131660 w 572102"/>
              <a:gd name="connsiteY1" fmla="*/ 8163 h 1142935"/>
              <a:gd name="connsiteX2" fmla="*/ 137852 w 572102"/>
              <a:gd name="connsiteY2" fmla="*/ 11307 h 1142935"/>
              <a:gd name="connsiteX3" fmla="*/ 532282 w 572102"/>
              <a:gd name="connsiteY3" fmla="*/ 979619 h 1142935"/>
              <a:gd name="connsiteX4" fmla="*/ 488372 w 572102"/>
              <a:gd name="connsiteY4" fmla="*/ 1088585 h 1142935"/>
              <a:gd name="connsiteX5" fmla="*/ 488372 w 572102"/>
              <a:gd name="connsiteY5" fmla="*/ 1088585 h 1142935"/>
              <a:gd name="connsiteX6" fmla="*/ 485705 w 572102"/>
              <a:gd name="connsiteY6" fmla="*/ 1094014 h 1142935"/>
              <a:gd name="connsiteX7" fmla="*/ 484181 w 572102"/>
              <a:gd name="connsiteY7" fmla="*/ 1096776 h 1142935"/>
              <a:gd name="connsiteX8" fmla="*/ 357892 w 572102"/>
              <a:gd name="connsiteY8" fmla="*/ 1129771 h 1142935"/>
              <a:gd name="connsiteX9" fmla="*/ 320922 w 572102"/>
              <a:gd name="connsiteY9" fmla="*/ 1011051 h 1142935"/>
              <a:gd name="connsiteX10" fmla="*/ 321589 w 572102"/>
              <a:gd name="connsiteY10" fmla="*/ 1009622 h 1142935"/>
              <a:gd name="connsiteX11" fmla="*/ 52793 w 572102"/>
              <a:gd name="connsiteY11" fmla="*/ 175042 h 1142935"/>
              <a:gd name="connsiteX12" fmla="*/ 47459 w 572102"/>
              <a:gd name="connsiteY12" fmla="*/ 172184 h 1142935"/>
              <a:gd name="connsiteX13" fmla="*/ 46888 w 572102"/>
              <a:gd name="connsiteY13" fmla="*/ 172184 h 1142935"/>
              <a:gd name="connsiteX14" fmla="*/ 11902 w 572102"/>
              <a:gd name="connsiteY14" fmla="*/ 46435 h 1142935"/>
              <a:gd name="connsiteX15" fmla="*/ 121183 w 572102"/>
              <a:gd name="connsiteY15" fmla="*/ 4163 h 114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2102" h="1142935">
                <a:moveTo>
                  <a:pt x="120802" y="3782"/>
                </a:moveTo>
                <a:cubicBezTo>
                  <a:pt x="124525" y="4973"/>
                  <a:pt x="128155" y="6430"/>
                  <a:pt x="131660" y="8163"/>
                </a:cubicBezTo>
                <a:cubicBezTo>
                  <a:pt x="133756" y="9116"/>
                  <a:pt x="135851" y="10164"/>
                  <a:pt x="137852" y="11307"/>
                </a:cubicBezTo>
                <a:cubicBezTo>
                  <a:pt x="487749" y="194815"/>
                  <a:pt x="654364" y="603857"/>
                  <a:pt x="532282" y="979619"/>
                </a:cubicBezTo>
                <a:cubicBezTo>
                  <a:pt x="520294" y="1016957"/>
                  <a:pt x="505619" y="1053371"/>
                  <a:pt x="488372" y="1088585"/>
                </a:cubicBezTo>
                <a:lnTo>
                  <a:pt x="488372" y="1088585"/>
                </a:lnTo>
                <a:lnTo>
                  <a:pt x="485705" y="1094014"/>
                </a:lnTo>
                <a:cubicBezTo>
                  <a:pt x="485254" y="1094966"/>
                  <a:pt x="484745" y="1095890"/>
                  <a:pt x="484181" y="1096776"/>
                </a:cubicBezTo>
                <a:cubicBezTo>
                  <a:pt x="458419" y="1140762"/>
                  <a:pt x="401878" y="1155536"/>
                  <a:pt x="357892" y="1129771"/>
                </a:cubicBezTo>
                <a:cubicBezTo>
                  <a:pt x="316761" y="1105682"/>
                  <a:pt x="300740" y="1054237"/>
                  <a:pt x="320922" y="1011051"/>
                </a:cubicBezTo>
                <a:cubicBezTo>
                  <a:pt x="320922" y="1010575"/>
                  <a:pt x="321398" y="1010194"/>
                  <a:pt x="321589" y="1009622"/>
                </a:cubicBezTo>
                <a:cubicBezTo>
                  <a:pt x="474152" y="704641"/>
                  <a:pt x="354667" y="333662"/>
                  <a:pt x="52793" y="175042"/>
                </a:cubicBezTo>
                <a:cubicBezTo>
                  <a:pt x="51079" y="173994"/>
                  <a:pt x="49269" y="173137"/>
                  <a:pt x="47459" y="172184"/>
                </a:cubicBezTo>
                <a:lnTo>
                  <a:pt x="46888" y="172184"/>
                </a:lnTo>
                <a:cubicBezTo>
                  <a:pt x="2501" y="147124"/>
                  <a:pt x="-13162" y="90822"/>
                  <a:pt x="11902" y="46435"/>
                </a:cubicBezTo>
                <a:cubicBezTo>
                  <a:pt x="33568" y="8059"/>
                  <a:pt x="79336" y="-9638"/>
                  <a:pt x="121183" y="4163"/>
                </a:cubicBezTo>
                <a:close/>
              </a:path>
            </a:pathLst>
          </a:custGeom>
          <a:solidFill>
            <a:schemeClr val="accent5">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4" name="任意多边形: 形状 15"/>
          <p:cNvSpPr/>
          <p:nvPr>
            <p:custDataLst>
              <p:tags r:id="rId3"/>
            </p:custDataLst>
          </p:nvPr>
        </p:nvSpPr>
        <p:spPr>
          <a:xfrm rot="19347229">
            <a:off x="5612686" y="3800393"/>
            <a:ext cx="2225426" cy="730621"/>
          </a:xfrm>
          <a:custGeom>
            <a:avLst/>
            <a:gdLst>
              <a:gd name="connsiteX0" fmla="*/ 16750 w 1192490"/>
              <a:gd name="connsiteY0" fmla="*/ 244454 h 391454"/>
              <a:gd name="connsiteX1" fmla="*/ 24179 w 1192490"/>
              <a:gd name="connsiteY1" fmla="*/ 234929 h 391454"/>
              <a:gd name="connsiteX2" fmla="*/ 29227 w 1192490"/>
              <a:gd name="connsiteY2" fmla="*/ 230072 h 391454"/>
              <a:gd name="connsiteX3" fmla="*/ 1161845 w 1192490"/>
              <a:gd name="connsiteY3" fmla="*/ 230072 h 391454"/>
              <a:gd name="connsiteX4" fmla="*/ 1161845 w 1192490"/>
              <a:gd name="connsiteY4" fmla="*/ 230072 h 391454"/>
              <a:gd name="connsiteX5" fmla="*/ 1166227 w 1192490"/>
              <a:gd name="connsiteY5" fmla="*/ 234263 h 391454"/>
              <a:gd name="connsiteX6" fmla="*/ 1168417 w 1192490"/>
              <a:gd name="connsiteY6" fmla="*/ 236549 h 391454"/>
              <a:gd name="connsiteX7" fmla="*/ 1162264 w 1192490"/>
              <a:gd name="connsiteY7" fmla="*/ 366927 h 391454"/>
              <a:gd name="connsiteX8" fmla="*/ 1046021 w 1192490"/>
              <a:gd name="connsiteY8" fmla="*/ 373423 h 391454"/>
              <a:gd name="connsiteX9" fmla="*/ 1036496 w 1192490"/>
              <a:gd name="connsiteY9" fmla="*/ 365327 h 391454"/>
              <a:gd name="connsiteX10" fmla="*/ 1035258 w 1192490"/>
              <a:gd name="connsiteY10" fmla="*/ 364184 h 391454"/>
              <a:gd name="connsiteX11" fmla="*/ 158958 w 1192490"/>
              <a:gd name="connsiteY11" fmla="*/ 361898 h 391454"/>
              <a:gd name="connsiteX12" fmla="*/ 154576 w 1192490"/>
              <a:gd name="connsiteY12" fmla="*/ 366184 h 391454"/>
              <a:gd name="connsiteX13" fmla="*/ 154576 w 1192490"/>
              <a:gd name="connsiteY13" fmla="*/ 366184 h 391454"/>
              <a:gd name="connsiteX14" fmla="*/ 24175 w 1192490"/>
              <a:gd name="connsiteY14" fmla="*/ 360421 h 391454"/>
              <a:gd name="connsiteX15" fmla="*/ 17702 w 1192490"/>
              <a:gd name="connsiteY15" fmla="*/ 243692 h 39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92490" h="391454">
                <a:moveTo>
                  <a:pt x="16750" y="244454"/>
                </a:moveTo>
                <a:cubicBezTo>
                  <a:pt x="19003" y="241111"/>
                  <a:pt x="21486" y="237930"/>
                  <a:pt x="24179" y="234929"/>
                </a:cubicBezTo>
                <a:cubicBezTo>
                  <a:pt x="25767" y="233215"/>
                  <a:pt x="27453" y="231595"/>
                  <a:pt x="29227" y="230072"/>
                </a:cubicBezTo>
                <a:cubicBezTo>
                  <a:pt x="344191" y="-77348"/>
                  <a:pt x="846882" y="-77348"/>
                  <a:pt x="1161845" y="230072"/>
                </a:cubicBezTo>
                <a:lnTo>
                  <a:pt x="1161845" y="230072"/>
                </a:lnTo>
                <a:lnTo>
                  <a:pt x="1166227" y="234263"/>
                </a:lnTo>
                <a:cubicBezTo>
                  <a:pt x="1167027" y="234958"/>
                  <a:pt x="1167760" y="235720"/>
                  <a:pt x="1168417" y="236549"/>
                </a:cubicBezTo>
                <a:cubicBezTo>
                  <a:pt x="1202727" y="274249"/>
                  <a:pt x="1199964" y="332628"/>
                  <a:pt x="1162264" y="366927"/>
                </a:cubicBezTo>
                <a:cubicBezTo>
                  <a:pt x="1129937" y="396340"/>
                  <a:pt x="1081416" y="399055"/>
                  <a:pt x="1046021" y="373423"/>
                </a:cubicBezTo>
                <a:cubicBezTo>
                  <a:pt x="1042659" y="370946"/>
                  <a:pt x="1039477" y="368241"/>
                  <a:pt x="1036496" y="365327"/>
                </a:cubicBezTo>
                <a:lnTo>
                  <a:pt x="1035258" y="364184"/>
                </a:lnTo>
                <a:cubicBezTo>
                  <a:pt x="792523" y="124906"/>
                  <a:pt x="402941" y="123887"/>
                  <a:pt x="158958" y="361898"/>
                </a:cubicBezTo>
                <a:cubicBezTo>
                  <a:pt x="157434" y="363231"/>
                  <a:pt x="156005" y="364755"/>
                  <a:pt x="154576" y="366184"/>
                </a:cubicBezTo>
                <a:lnTo>
                  <a:pt x="154576" y="366184"/>
                </a:lnTo>
                <a:cubicBezTo>
                  <a:pt x="116977" y="400607"/>
                  <a:pt x="58595" y="398026"/>
                  <a:pt x="24175" y="360421"/>
                </a:cubicBezTo>
                <a:cubicBezTo>
                  <a:pt x="-5493" y="328017"/>
                  <a:pt x="-8201" y="279183"/>
                  <a:pt x="17702" y="243692"/>
                </a:cubicBezTo>
                <a:close/>
              </a:path>
            </a:pathLst>
          </a:custGeom>
          <a:solidFill>
            <a:schemeClr val="accent4">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5" name="任意多边形: 形状 16"/>
          <p:cNvSpPr/>
          <p:nvPr>
            <p:custDataLst>
              <p:tags r:id="rId4"/>
            </p:custDataLst>
          </p:nvPr>
        </p:nvSpPr>
        <p:spPr>
          <a:xfrm rot="19347229">
            <a:off x="6684135" y="1834878"/>
            <a:ext cx="1068823" cy="2135927"/>
          </a:xfrm>
          <a:custGeom>
            <a:avLst/>
            <a:gdLst>
              <a:gd name="connsiteX0" fmla="*/ 93492 w 572673"/>
              <a:gd name="connsiteY0" fmla="*/ 1105388 h 1144013"/>
              <a:gd name="connsiteX1" fmla="*/ 87205 w 572673"/>
              <a:gd name="connsiteY1" fmla="*/ 1095863 h 1144013"/>
              <a:gd name="connsiteX2" fmla="*/ 84062 w 572673"/>
              <a:gd name="connsiteY2" fmla="*/ 1089672 h 1144013"/>
              <a:gd name="connsiteX3" fmla="*/ 434011 w 572673"/>
              <a:gd name="connsiteY3" fmla="*/ 11918 h 1144013"/>
              <a:gd name="connsiteX4" fmla="*/ 434011 w 572673"/>
              <a:gd name="connsiteY4" fmla="*/ 11918 h 1144013"/>
              <a:gd name="connsiteX5" fmla="*/ 439440 w 572673"/>
              <a:gd name="connsiteY5" fmla="*/ 9061 h 1144013"/>
              <a:gd name="connsiteX6" fmla="*/ 442297 w 572673"/>
              <a:gd name="connsiteY6" fmla="*/ 7727 h 1144013"/>
              <a:gd name="connsiteX7" fmla="*/ 564427 w 572673"/>
              <a:gd name="connsiteY7" fmla="*/ 53800 h 1144013"/>
              <a:gd name="connsiteX8" fmla="*/ 534690 w 572673"/>
              <a:gd name="connsiteY8" fmla="*/ 166414 h 1144013"/>
              <a:gd name="connsiteX9" fmla="*/ 523927 w 572673"/>
              <a:gd name="connsiteY9" fmla="*/ 173177 h 1144013"/>
              <a:gd name="connsiteX10" fmla="*/ 522498 w 572673"/>
              <a:gd name="connsiteY10" fmla="*/ 173939 h 1144013"/>
              <a:gd name="connsiteX11" fmla="*/ 442488 w 572673"/>
              <a:gd name="connsiteY11" fmla="*/ 223374 h 1144013"/>
              <a:gd name="connsiteX12" fmla="*/ 249321 w 572673"/>
              <a:gd name="connsiteY12" fmla="*/ 1007090 h 1144013"/>
              <a:gd name="connsiteX13" fmla="*/ 251988 w 572673"/>
              <a:gd name="connsiteY13" fmla="*/ 1012520 h 1144013"/>
              <a:gd name="connsiteX14" fmla="*/ 251988 w 572673"/>
              <a:gd name="connsiteY14" fmla="*/ 1013091 h 1144013"/>
              <a:gd name="connsiteX15" fmla="*/ 206058 w 572673"/>
              <a:gd name="connsiteY15" fmla="*/ 1135268 h 1144013"/>
              <a:gd name="connsiteX16" fmla="*/ 93206 w 572673"/>
              <a:gd name="connsiteY16" fmla="*/ 1105388 h 114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2673" h="1144013">
                <a:moveTo>
                  <a:pt x="93492" y="1105388"/>
                </a:moveTo>
                <a:cubicBezTo>
                  <a:pt x="91187" y="1102359"/>
                  <a:pt x="89091" y="1099178"/>
                  <a:pt x="87205" y="1095863"/>
                </a:cubicBezTo>
                <a:cubicBezTo>
                  <a:pt x="86062" y="1093863"/>
                  <a:pt x="85015" y="1091768"/>
                  <a:pt x="84062" y="1089672"/>
                </a:cubicBezTo>
                <a:cubicBezTo>
                  <a:pt x="-110934" y="694966"/>
                  <a:pt x="44343" y="216782"/>
                  <a:pt x="434011" y="11918"/>
                </a:cubicBezTo>
                <a:lnTo>
                  <a:pt x="434011" y="11918"/>
                </a:lnTo>
                <a:lnTo>
                  <a:pt x="439440" y="9061"/>
                </a:lnTo>
                <a:cubicBezTo>
                  <a:pt x="440335" y="8499"/>
                  <a:pt x="441297" y="8051"/>
                  <a:pt x="442297" y="7727"/>
                </a:cubicBezTo>
                <a:cubicBezTo>
                  <a:pt x="488741" y="-13275"/>
                  <a:pt x="543424" y="7356"/>
                  <a:pt x="564427" y="53800"/>
                </a:cubicBezTo>
                <a:cubicBezTo>
                  <a:pt x="582439" y="93643"/>
                  <a:pt x="570028" y="140658"/>
                  <a:pt x="534690" y="166414"/>
                </a:cubicBezTo>
                <a:cubicBezTo>
                  <a:pt x="531223" y="168862"/>
                  <a:pt x="527632" y="171119"/>
                  <a:pt x="523927" y="173177"/>
                </a:cubicBezTo>
                <a:cubicBezTo>
                  <a:pt x="523422" y="173377"/>
                  <a:pt x="522945" y="173624"/>
                  <a:pt x="522498" y="173939"/>
                </a:cubicBezTo>
                <a:cubicBezTo>
                  <a:pt x="494599" y="188331"/>
                  <a:pt x="467843" y="204857"/>
                  <a:pt x="442488" y="223374"/>
                </a:cubicBezTo>
                <a:cubicBezTo>
                  <a:pt x="195714" y="402634"/>
                  <a:pt x="114113" y="733685"/>
                  <a:pt x="249321" y="1007090"/>
                </a:cubicBezTo>
                <a:cubicBezTo>
                  <a:pt x="250178" y="1008995"/>
                  <a:pt x="251131" y="1010805"/>
                  <a:pt x="251988" y="1012520"/>
                </a:cubicBezTo>
                <a:cubicBezTo>
                  <a:pt x="252054" y="1012700"/>
                  <a:pt x="252054" y="1012910"/>
                  <a:pt x="251988" y="1013091"/>
                </a:cubicBezTo>
                <a:cubicBezTo>
                  <a:pt x="273038" y="1059516"/>
                  <a:pt x="252474" y="1114218"/>
                  <a:pt x="206058" y="1135268"/>
                </a:cubicBezTo>
                <a:cubicBezTo>
                  <a:pt x="166120" y="1153385"/>
                  <a:pt x="118943" y="1140898"/>
                  <a:pt x="93206" y="1105388"/>
                </a:cubicBezTo>
                <a:close/>
              </a:path>
            </a:pathLst>
          </a:custGeom>
          <a:solidFill>
            <a:schemeClr val="accent3">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6" name="任意多边形: 形状 17"/>
          <p:cNvSpPr/>
          <p:nvPr>
            <p:custDataLst>
              <p:tags r:id="rId5"/>
            </p:custDataLst>
          </p:nvPr>
        </p:nvSpPr>
        <p:spPr>
          <a:xfrm rot="19347229">
            <a:off x="5093412" y="1269112"/>
            <a:ext cx="1866569" cy="1467266"/>
          </a:xfrm>
          <a:custGeom>
            <a:avLst/>
            <a:gdLst>
              <a:gd name="connsiteX0" fmla="*/ 936294 w 1000115"/>
              <a:gd name="connsiteY0" fmla="*/ 773182 h 786197"/>
              <a:gd name="connsiteX1" fmla="*/ 924959 w 1000115"/>
              <a:gd name="connsiteY1" fmla="*/ 776039 h 786197"/>
              <a:gd name="connsiteX2" fmla="*/ 918006 w 1000115"/>
              <a:gd name="connsiteY2" fmla="*/ 777087 h 786197"/>
              <a:gd name="connsiteX3" fmla="*/ 1605 w 1000115"/>
              <a:gd name="connsiteY3" fmla="*/ 111384 h 786197"/>
              <a:gd name="connsiteX4" fmla="*/ 1605 w 1000115"/>
              <a:gd name="connsiteY4" fmla="*/ 111384 h 786197"/>
              <a:gd name="connsiteX5" fmla="*/ 557 w 1000115"/>
              <a:gd name="connsiteY5" fmla="*/ 105479 h 786197"/>
              <a:gd name="connsiteX6" fmla="*/ 557 w 1000115"/>
              <a:gd name="connsiteY6" fmla="*/ 102240 h 786197"/>
              <a:gd name="connsiteX7" fmla="*/ 81834 w 1000115"/>
              <a:gd name="connsiteY7" fmla="*/ 104 h 786197"/>
              <a:gd name="connsiteX8" fmla="*/ 180104 w 1000115"/>
              <a:gd name="connsiteY8" fmla="*/ 63474 h 786197"/>
              <a:gd name="connsiteX9" fmla="*/ 183152 w 1000115"/>
              <a:gd name="connsiteY9" fmla="*/ 75856 h 786197"/>
              <a:gd name="connsiteX10" fmla="*/ 183152 w 1000115"/>
              <a:gd name="connsiteY10" fmla="*/ 77380 h 786197"/>
              <a:gd name="connsiteX11" fmla="*/ 891145 w 1000115"/>
              <a:gd name="connsiteY11" fmla="*/ 594588 h 786197"/>
              <a:gd name="connsiteX12" fmla="*/ 897146 w 1000115"/>
              <a:gd name="connsiteY12" fmla="*/ 593731 h 786197"/>
              <a:gd name="connsiteX13" fmla="*/ 897717 w 1000115"/>
              <a:gd name="connsiteY13" fmla="*/ 593731 h 786197"/>
              <a:gd name="connsiteX14" fmla="*/ 999530 w 1000115"/>
              <a:gd name="connsiteY14" fmla="*/ 675627 h 786197"/>
              <a:gd name="connsiteX15" fmla="*/ 936484 w 1000115"/>
              <a:gd name="connsiteY15" fmla="*/ 773372 h 78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115" h="786197">
                <a:moveTo>
                  <a:pt x="936294" y="773182"/>
                </a:moveTo>
                <a:cubicBezTo>
                  <a:pt x="932588" y="774391"/>
                  <a:pt x="928797" y="775344"/>
                  <a:pt x="924959" y="776039"/>
                </a:cubicBezTo>
                <a:cubicBezTo>
                  <a:pt x="922663" y="776535"/>
                  <a:pt x="920339" y="776887"/>
                  <a:pt x="918006" y="777087"/>
                </a:cubicBezTo>
                <a:cubicBezTo>
                  <a:pt x="482484" y="840723"/>
                  <a:pt x="75738" y="545248"/>
                  <a:pt x="1605" y="111384"/>
                </a:cubicBezTo>
                <a:lnTo>
                  <a:pt x="1605" y="111384"/>
                </a:lnTo>
                <a:lnTo>
                  <a:pt x="557" y="105479"/>
                </a:lnTo>
                <a:cubicBezTo>
                  <a:pt x="462" y="104403"/>
                  <a:pt x="462" y="103317"/>
                  <a:pt x="557" y="102240"/>
                </a:cubicBezTo>
                <a:cubicBezTo>
                  <a:pt x="-5205" y="51596"/>
                  <a:pt x="31180" y="5866"/>
                  <a:pt x="81834" y="104"/>
                </a:cubicBezTo>
                <a:cubicBezTo>
                  <a:pt x="125497" y="-4868"/>
                  <a:pt x="166616" y="21649"/>
                  <a:pt x="180104" y="63474"/>
                </a:cubicBezTo>
                <a:cubicBezTo>
                  <a:pt x="181390" y="67532"/>
                  <a:pt x="182409" y="71665"/>
                  <a:pt x="183152" y="75856"/>
                </a:cubicBezTo>
                <a:lnTo>
                  <a:pt x="183152" y="77380"/>
                </a:lnTo>
                <a:cubicBezTo>
                  <a:pt x="238892" y="413842"/>
                  <a:pt x="553665" y="643794"/>
                  <a:pt x="891145" y="594588"/>
                </a:cubicBezTo>
                <a:cubicBezTo>
                  <a:pt x="893155" y="594407"/>
                  <a:pt x="895164" y="594121"/>
                  <a:pt x="897146" y="593731"/>
                </a:cubicBezTo>
                <a:lnTo>
                  <a:pt x="897717" y="593731"/>
                </a:lnTo>
                <a:cubicBezTo>
                  <a:pt x="948447" y="588225"/>
                  <a:pt x="994034" y="624896"/>
                  <a:pt x="999530" y="675627"/>
                </a:cubicBezTo>
                <a:cubicBezTo>
                  <a:pt x="1004235" y="719003"/>
                  <a:pt x="977946" y="759770"/>
                  <a:pt x="936484" y="773372"/>
                </a:cubicBezTo>
                <a:close/>
              </a:path>
            </a:pathLst>
          </a:custGeom>
          <a:solidFill>
            <a:schemeClr val="accent2">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8" name="任意多边形: 形状 12"/>
          <p:cNvSpPr/>
          <p:nvPr>
            <p:custDataLst>
              <p:tags r:id="rId6"/>
            </p:custDataLst>
          </p:nvPr>
        </p:nvSpPr>
        <p:spPr>
          <a:xfrm rot="19347229">
            <a:off x="3884634" y="2197511"/>
            <a:ext cx="1868290" cy="1467266"/>
          </a:xfrm>
          <a:custGeom>
            <a:avLst/>
            <a:gdLst>
              <a:gd name="connsiteX0" fmla="*/ 1001045 w 1001091"/>
              <a:gd name="connsiteY0" fmla="*/ 92515 h 786048"/>
              <a:gd name="connsiteX1" fmla="*/ 1000283 w 1001091"/>
              <a:gd name="connsiteY1" fmla="*/ 104231 h 786048"/>
              <a:gd name="connsiteX2" fmla="*/ 999140 w 1001091"/>
              <a:gd name="connsiteY2" fmla="*/ 111089 h 786048"/>
              <a:gd name="connsiteX3" fmla="*/ 82835 w 1001091"/>
              <a:gd name="connsiteY3" fmla="*/ 776981 h 786048"/>
              <a:gd name="connsiteX4" fmla="*/ 82835 w 1001091"/>
              <a:gd name="connsiteY4" fmla="*/ 776981 h 786048"/>
              <a:gd name="connsiteX5" fmla="*/ 76834 w 1001091"/>
              <a:gd name="connsiteY5" fmla="*/ 776124 h 786048"/>
              <a:gd name="connsiteX6" fmla="*/ 73691 w 1001091"/>
              <a:gd name="connsiteY6" fmla="*/ 775552 h 786048"/>
              <a:gd name="connsiteX7" fmla="*/ 1866 w 1001091"/>
              <a:gd name="connsiteY7" fmla="*/ 666568 h 786048"/>
              <a:gd name="connsiteX8" fmla="*/ 104933 w 1001091"/>
              <a:gd name="connsiteY8" fmla="*/ 593721 h 786048"/>
              <a:gd name="connsiteX9" fmla="*/ 106552 w 1001091"/>
              <a:gd name="connsiteY9" fmla="*/ 593721 h 786048"/>
              <a:gd name="connsiteX10" fmla="*/ 817212 w 1001091"/>
              <a:gd name="connsiteY10" fmla="*/ 80228 h 786048"/>
              <a:gd name="connsiteX11" fmla="*/ 818260 w 1001091"/>
              <a:gd name="connsiteY11" fmla="*/ 74227 h 786048"/>
              <a:gd name="connsiteX12" fmla="*/ 818260 w 1001091"/>
              <a:gd name="connsiteY12" fmla="*/ 73655 h 786048"/>
              <a:gd name="connsiteX13" fmla="*/ 926921 w 1001091"/>
              <a:gd name="connsiteY13" fmla="*/ 1332 h 786048"/>
              <a:gd name="connsiteX14" fmla="*/ 1001045 w 1001091"/>
              <a:gd name="connsiteY14" fmla="*/ 92705 h 78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1091" h="786048">
                <a:moveTo>
                  <a:pt x="1001045" y="92515"/>
                </a:moveTo>
                <a:cubicBezTo>
                  <a:pt x="1001035" y="96430"/>
                  <a:pt x="1000778" y="100344"/>
                  <a:pt x="1000283" y="104231"/>
                </a:cubicBezTo>
                <a:cubicBezTo>
                  <a:pt x="1000283" y="106517"/>
                  <a:pt x="999902" y="108803"/>
                  <a:pt x="999140" y="111089"/>
                </a:cubicBezTo>
                <a:cubicBezTo>
                  <a:pt x="925007" y="544924"/>
                  <a:pt x="518363" y="840447"/>
                  <a:pt x="82835" y="776981"/>
                </a:cubicBezTo>
                <a:lnTo>
                  <a:pt x="82835" y="776981"/>
                </a:lnTo>
                <a:lnTo>
                  <a:pt x="76834" y="776124"/>
                </a:lnTo>
                <a:lnTo>
                  <a:pt x="73691" y="775552"/>
                </a:lnTo>
                <a:cubicBezTo>
                  <a:pt x="23760" y="765294"/>
                  <a:pt x="-8397" y="716498"/>
                  <a:pt x="1866" y="666568"/>
                </a:cubicBezTo>
                <a:cubicBezTo>
                  <a:pt x="11658" y="618914"/>
                  <a:pt x="56750" y="587044"/>
                  <a:pt x="104933" y="593721"/>
                </a:cubicBezTo>
                <a:lnTo>
                  <a:pt x="106552" y="593721"/>
                </a:lnTo>
                <a:cubicBezTo>
                  <a:pt x="443781" y="644784"/>
                  <a:pt x="759805" y="416432"/>
                  <a:pt x="817212" y="80228"/>
                </a:cubicBezTo>
                <a:cubicBezTo>
                  <a:pt x="817689" y="78228"/>
                  <a:pt x="817974" y="76227"/>
                  <a:pt x="818260" y="74227"/>
                </a:cubicBezTo>
                <a:cubicBezTo>
                  <a:pt x="818212" y="74037"/>
                  <a:pt x="818212" y="73846"/>
                  <a:pt x="818260" y="73655"/>
                </a:cubicBezTo>
                <a:cubicBezTo>
                  <a:pt x="828290" y="23678"/>
                  <a:pt x="876944" y="-8707"/>
                  <a:pt x="926921" y="1332"/>
                </a:cubicBezTo>
                <a:cubicBezTo>
                  <a:pt x="970355" y="10047"/>
                  <a:pt x="1001474" y="48405"/>
                  <a:pt x="1001045" y="92705"/>
                </a:cubicBezTo>
                <a:close/>
              </a:path>
            </a:pathLst>
          </a:custGeom>
          <a:solidFill>
            <a:schemeClr val="accent1">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9" name="任意多边形: 形状 14"/>
          <p:cNvSpPr/>
          <p:nvPr>
            <p:custDataLst>
              <p:tags r:id="rId7"/>
            </p:custDataLst>
          </p:nvPr>
        </p:nvSpPr>
        <p:spPr>
          <a:xfrm rot="19347229">
            <a:off x="4347403" y="3557922"/>
            <a:ext cx="663497" cy="360578"/>
          </a:xfrm>
          <a:custGeom>
            <a:avLst/>
            <a:gdLst>
              <a:gd name="connsiteX0" fmla="*/ 355426 w 355468"/>
              <a:gd name="connsiteY0" fmla="*/ 177957 h 193123"/>
              <a:gd name="connsiteX1" fmla="*/ 83487 w 355468"/>
              <a:gd name="connsiteY1" fmla="*/ 184148 h 193123"/>
              <a:gd name="connsiteX2" fmla="*/ 83487 w 355468"/>
              <a:gd name="connsiteY2" fmla="*/ 184148 h 193123"/>
              <a:gd name="connsiteX3" fmla="*/ 77487 w 355468"/>
              <a:gd name="connsiteY3" fmla="*/ 183291 h 193123"/>
              <a:gd name="connsiteX4" fmla="*/ 74343 w 355468"/>
              <a:gd name="connsiteY4" fmla="*/ 182719 h 193123"/>
              <a:gd name="connsiteX5" fmla="*/ 53579 w 355468"/>
              <a:gd name="connsiteY5" fmla="*/ 175766 h 193123"/>
              <a:gd name="connsiteX6" fmla="*/ 52341 w 355468"/>
              <a:gd name="connsiteY6" fmla="*/ 175099 h 193123"/>
              <a:gd name="connsiteX7" fmla="*/ 46911 w 355468"/>
              <a:gd name="connsiteY7" fmla="*/ 172242 h 193123"/>
              <a:gd name="connsiteX8" fmla="*/ 46911 w 355468"/>
              <a:gd name="connsiteY8" fmla="*/ 172242 h 193123"/>
              <a:gd name="connsiteX9" fmla="*/ 46911 w 355468"/>
              <a:gd name="connsiteY9" fmla="*/ 172242 h 193123"/>
              <a:gd name="connsiteX10" fmla="*/ 42625 w 355468"/>
              <a:gd name="connsiteY10" fmla="*/ 169575 h 193123"/>
              <a:gd name="connsiteX11" fmla="*/ 39006 w 355468"/>
              <a:gd name="connsiteY11" fmla="*/ 167193 h 193123"/>
              <a:gd name="connsiteX12" fmla="*/ 16880 w 355468"/>
              <a:gd name="connsiteY12" fmla="*/ 38558 h 193123"/>
              <a:gd name="connsiteX13" fmla="*/ 115206 w 355468"/>
              <a:gd name="connsiteY13" fmla="*/ 2411 h 193123"/>
              <a:gd name="connsiteX14" fmla="*/ 121492 w 355468"/>
              <a:gd name="connsiteY14" fmla="*/ 4125 h 193123"/>
              <a:gd name="connsiteX15" fmla="*/ 132446 w 355468"/>
              <a:gd name="connsiteY15" fmla="*/ 8507 h 193123"/>
              <a:gd name="connsiteX16" fmla="*/ 138637 w 355468"/>
              <a:gd name="connsiteY16" fmla="*/ 11745 h 193123"/>
              <a:gd name="connsiteX17" fmla="*/ 355426 w 355468"/>
              <a:gd name="connsiteY17" fmla="*/ 177957 h 19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468" h="193123">
                <a:moveTo>
                  <a:pt x="355426" y="177957"/>
                </a:moveTo>
                <a:cubicBezTo>
                  <a:pt x="265759" y="195159"/>
                  <a:pt x="173845" y="197254"/>
                  <a:pt x="83487" y="184148"/>
                </a:cubicBezTo>
                <a:lnTo>
                  <a:pt x="83487" y="184148"/>
                </a:lnTo>
                <a:lnTo>
                  <a:pt x="77487" y="183291"/>
                </a:lnTo>
                <a:lnTo>
                  <a:pt x="74343" y="182719"/>
                </a:lnTo>
                <a:cubicBezTo>
                  <a:pt x="67169" y="181233"/>
                  <a:pt x="60198" y="178900"/>
                  <a:pt x="53579" y="175766"/>
                </a:cubicBezTo>
                <a:lnTo>
                  <a:pt x="52341" y="175099"/>
                </a:lnTo>
                <a:cubicBezTo>
                  <a:pt x="50592" y="174032"/>
                  <a:pt x="48778" y="173080"/>
                  <a:pt x="46911" y="172242"/>
                </a:cubicBezTo>
                <a:lnTo>
                  <a:pt x="46911" y="172242"/>
                </a:lnTo>
                <a:lnTo>
                  <a:pt x="46911" y="172242"/>
                </a:lnTo>
                <a:lnTo>
                  <a:pt x="42625" y="169575"/>
                </a:lnTo>
                <a:cubicBezTo>
                  <a:pt x="41362" y="168870"/>
                  <a:pt x="40152" y="168069"/>
                  <a:pt x="39006" y="167193"/>
                </a:cubicBezTo>
                <a:cubicBezTo>
                  <a:pt x="-2627" y="137780"/>
                  <a:pt x="-12533" y="80182"/>
                  <a:pt x="16880" y="38558"/>
                </a:cubicBezTo>
                <a:cubicBezTo>
                  <a:pt x="38981" y="7269"/>
                  <a:pt x="78106" y="-7114"/>
                  <a:pt x="115206" y="2411"/>
                </a:cubicBezTo>
                <a:cubicBezTo>
                  <a:pt x="117301" y="2859"/>
                  <a:pt x="119397" y="3430"/>
                  <a:pt x="121492" y="4125"/>
                </a:cubicBezTo>
                <a:cubicBezTo>
                  <a:pt x="125226" y="5373"/>
                  <a:pt x="128883" y="6830"/>
                  <a:pt x="132446" y="8507"/>
                </a:cubicBezTo>
                <a:cubicBezTo>
                  <a:pt x="134541" y="9459"/>
                  <a:pt x="136446" y="10698"/>
                  <a:pt x="138637" y="11745"/>
                </a:cubicBezTo>
                <a:cubicBezTo>
                  <a:pt x="219882" y="54332"/>
                  <a:pt x="293210" y="110548"/>
                  <a:pt x="355426" y="177957"/>
                </a:cubicBezTo>
                <a:close/>
              </a:path>
            </a:pathLst>
          </a:custGeom>
          <a:solidFill>
            <a:schemeClr val="accent5">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cxnSp>
        <p:nvCxnSpPr>
          <p:cNvPr id="76" name="直接连接符 75"/>
          <p:cNvCxnSpPr/>
          <p:nvPr>
            <p:custDataLst>
              <p:tags r:id="rId8"/>
            </p:custDataLst>
          </p:nvPr>
        </p:nvCxnSpPr>
        <p:spPr>
          <a:xfrm flipH="1">
            <a:off x="893445" y="1378546"/>
            <a:ext cx="366925" cy="0"/>
          </a:xfrm>
          <a:prstGeom prst="line">
            <a:avLst/>
          </a:prstGeom>
          <a:ln w="38100">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9"/>
            </p:custDataLst>
          </p:nvPr>
        </p:nvCxnSpPr>
        <p:spPr>
          <a:xfrm flipH="1">
            <a:off x="893445" y="3079418"/>
            <a:ext cx="366925" cy="0"/>
          </a:xfrm>
          <a:prstGeom prst="line">
            <a:avLst/>
          </a:prstGeom>
          <a:ln w="38100">
            <a:solidFill>
              <a:schemeClr val="accent5">
                <a:alpha val="60000"/>
              </a:schemeClr>
            </a:solidFill>
          </a:ln>
        </p:spPr>
        <p:style>
          <a:lnRef idx="1">
            <a:schemeClr val="accent1"/>
          </a:lnRef>
          <a:fillRef idx="0">
            <a:schemeClr val="accent1"/>
          </a:fillRef>
          <a:effectRef idx="0">
            <a:schemeClr val="accent1"/>
          </a:effectRef>
          <a:fontRef idx="minor">
            <a:schemeClr val="tx1"/>
          </a:fontRef>
        </p:style>
      </p:cxnSp>
      <p:sp>
        <p:nvSpPr>
          <p:cNvPr id="80" name="正文"/>
          <p:cNvSpPr txBox="1"/>
          <p:nvPr>
            <p:custDataLst>
              <p:tags r:id="rId10"/>
            </p:custDataLst>
          </p:nvPr>
        </p:nvSpPr>
        <p:spPr>
          <a:xfrm>
            <a:off x="893446" y="3140214"/>
            <a:ext cx="3195323" cy="693080"/>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Tom </a:t>
            </a: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pulled </a:t>
            </a: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the collar of his jacket </a:t>
            </a: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up</a:t>
            </a: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 ...</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82" name="正文"/>
          <p:cNvSpPr txBox="1"/>
          <p:nvPr>
            <p:custDataLst>
              <p:tags r:id="rId11"/>
            </p:custDataLst>
          </p:nvPr>
        </p:nvSpPr>
        <p:spPr>
          <a:xfrm>
            <a:off x="766445" y="1426210"/>
            <a:ext cx="3322320" cy="692785"/>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Tom </a:t>
            </a: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set off</a:t>
            </a: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 for home from his part-tiime </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p:txBody>
      </p:sp>
      <p:cxnSp>
        <p:nvCxnSpPr>
          <p:cNvPr id="99" name="直接连接符 98"/>
          <p:cNvCxnSpPr/>
          <p:nvPr>
            <p:custDataLst>
              <p:tags r:id="rId12"/>
            </p:custDataLst>
          </p:nvPr>
        </p:nvCxnSpPr>
        <p:spPr>
          <a:xfrm>
            <a:off x="10866218" y="2284056"/>
            <a:ext cx="366925" cy="0"/>
          </a:xfrm>
          <a:prstGeom prst="line">
            <a:avLst/>
          </a:prstGeom>
          <a:ln w="38100">
            <a:solidFill>
              <a:schemeClr val="accent2">
                <a:alpha val="60000"/>
              </a:schemeClr>
            </a:solidFill>
          </a:ln>
        </p:spPr>
        <p:style>
          <a:lnRef idx="1">
            <a:schemeClr val="accent1"/>
          </a:lnRef>
          <a:fillRef idx="0">
            <a:schemeClr val="accent1"/>
          </a:fillRef>
          <a:effectRef idx="0">
            <a:schemeClr val="accent1"/>
          </a:effectRef>
          <a:fontRef idx="minor">
            <a:schemeClr val="tx1"/>
          </a:fontRef>
        </p:style>
      </p:cxnSp>
      <p:sp>
        <p:nvSpPr>
          <p:cNvPr id="40" name="正文"/>
          <p:cNvSpPr txBox="1"/>
          <p:nvPr>
            <p:custDataLst>
              <p:tags r:id="rId13"/>
            </p:custDataLst>
          </p:nvPr>
        </p:nvSpPr>
        <p:spPr>
          <a:xfrm>
            <a:off x="8037830" y="2334895"/>
            <a:ext cx="3727450" cy="692785"/>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He tried to quicken his pace</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p:txBody>
      </p:sp>
      <p:cxnSp>
        <p:nvCxnSpPr>
          <p:cNvPr id="102" name="直接连接符 101"/>
          <p:cNvCxnSpPr/>
          <p:nvPr>
            <p:custDataLst>
              <p:tags r:id="rId14"/>
            </p:custDataLst>
          </p:nvPr>
        </p:nvCxnSpPr>
        <p:spPr>
          <a:xfrm>
            <a:off x="10866218" y="3982067"/>
            <a:ext cx="366925" cy="0"/>
          </a:xfrm>
          <a:prstGeom prst="line">
            <a:avLst/>
          </a:prstGeom>
          <a:ln w="38100">
            <a:solidFill>
              <a:schemeClr val="accent3">
                <a:alpha val="60000"/>
              </a:schemeClr>
            </a:solidFill>
          </a:ln>
        </p:spPr>
        <p:style>
          <a:lnRef idx="1">
            <a:schemeClr val="accent1"/>
          </a:lnRef>
          <a:fillRef idx="0">
            <a:schemeClr val="accent1"/>
          </a:fillRef>
          <a:effectRef idx="0">
            <a:schemeClr val="accent1"/>
          </a:effectRef>
          <a:fontRef idx="minor">
            <a:schemeClr val="tx1"/>
          </a:fontRef>
        </p:style>
      </p:cxnSp>
      <p:sp>
        <p:nvSpPr>
          <p:cNvPr id="41" name="正文"/>
          <p:cNvSpPr txBox="1"/>
          <p:nvPr>
            <p:custDataLst>
              <p:tags r:id="rId15"/>
            </p:custDataLst>
          </p:nvPr>
        </p:nvSpPr>
        <p:spPr>
          <a:xfrm>
            <a:off x="8038109" y="4057884"/>
            <a:ext cx="3195323" cy="693080"/>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He struggled toward it, slipping and  falling several times... </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42" name="任意多边形: 形状 3"/>
          <p:cNvSpPr/>
          <p:nvPr>
            <p:custDataLst>
              <p:tags r:id="rId16"/>
            </p:custDataLst>
          </p:nvPr>
        </p:nvSpPr>
        <p:spPr>
          <a:xfrm>
            <a:off x="1235336" y="1372109"/>
            <a:ext cx="3744350" cy="536440"/>
          </a:xfrm>
          <a:custGeom>
            <a:avLst/>
            <a:gdLst>
              <a:gd name="connsiteX0" fmla="*/ 0 w 3324225"/>
              <a:gd name="connsiteY0" fmla="*/ 0 h 476250"/>
              <a:gd name="connsiteX1" fmla="*/ 2571750 w 3324225"/>
              <a:gd name="connsiteY1" fmla="*/ 0 h 476250"/>
              <a:gd name="connsiteX2" fmla="*/ 3324225 w 3324225"/>
              <a:gd name="connsiteY2" fmla="*/ 476250 h 476250"/>
            </a:gdLst>
            <a:ahLst/>
            <a:cxnLst>
              <a:cxn ang="0">
                <a:pos x="connsiteX0" y="connsiteY0"/>
              </a:cxn>
              <a:cxn ang="0">
                <a:pos x="connsiteX1" y="connsiteY1"/>
              </a:cxn>
              <a:cxn ang="0">
                <a:pos x="connsiteX2" y="connsiteY2"/>
              </a:cxn>
            </a:cxnLst>
            <a:rect l="l" t="t" r="r" b="b"/>
            <a:pathLst>
              <a:path w="3324225" h="476250">
                <a:moveTo>
                  <a:pt x="0" y="0"/>
                </a:moveTo>
                <a:lnTo>
                  <a:pt x="2571750" y="0"/>
                </a:lnTo>
                <a:lnTo>
                  <a:pt x="3324225" y="476250"/>
                </a:lnTo>
              </a:path>
            </a:pathLst>
          </a:custGeom>
          <a:ln w="9525">
            <a:solidFill>
              <a:schemeClr val="accent1">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3" name="任意多边形: 形状 11"/>
          <p:cNvSpPr/>
          <p:nvPr>
            <p:custDataLst>
              <p:tags r:id="rId17"/>
            </p:custDataLst>
          </p:nvPr>
        </p:nvSpPr>
        <p:spPr>
          <a:xfrm>
            <a:off x="1175970" y="3077987"/>
            <a:ext cx="3202546" cy="729558"/>
          </a:xfrm>
          <a:custGeom>
            <a:avLst/>
            <a:gdLst>
              <a:gd name="connsiteX0" fmla="*/ 0 w 2843213"/>
              <a:gd name="connsiteY0" fmla="*/ 0 h 647700"/>
              <a:gd name="connsiteX1" fmla="*/ 1833563 w 2843213"/>
              <a:gd name="connsiteY1" fmla="*/ 0 h 647700"/>
              <a:gd name="connsiteX2" fmla="*/ 2843213 w 2843213"/>
              <a:gd name="connsiteY2" fmla="*/ 647700 h 647700"/>
            </a:gdLst>
            <a:ahLst/>
            <a:cxnLst>
              <a:cxn ang="0">
                <a:pos x="connsiteX0" y="connsiteY0"/>
              </a:cxn>
              <a:cxn ang="0">
                <a:pos x="connsiteX1" y="connsiteY1"/>
              </a:cxn>
              <a:cxn ang="0">
                <a:pos x="connsiteX2" y="connsiteY2"/>
              </a:cxn>
            </a:cxnLst>
            <a:rect l="l" t="t" r="r" b="b"/>
            <a:pathLst>
              <a:path w="2843213" h="647700">
                <a:moveTo>
                  <a:pt x="0" y="0"/>
                </a:moveTo>
                <a:lnTo>
                  <a:pt x="1833563" y="0"/>
                </a:lnTo>
                <a:lnTo>
                  <a:pt x="2843213" y="647700"/>
                </a:lnTo>
              </a:path>
            </a:pathLst>
          </a:custGeom>
          <a:ln w="9525">
            <a:solidFill>
              <a:schemeClr val="accent5">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cxnSp>
        <p:nvCxnSpPr>
          <p:cNvPr id="44" name="直接连接符 43"/>
          <p:cNvCxnSpPr/>
          <p:nvPr>
            <p:custDataLst>
              <p:tags r:id="rId18"/>
            </p:custDataLst>
          </p:nvPr>
        </p:nvCxnSpPr>
        <p:spPr>
          <a:xfrm flipH="1">
            <a:off x="1250356" y="5057093"/>
            <a:ext cx="4756125" cy="0"/>
          </a:xfrm>
          <a:prstGeom prst="line">
            <a:avLst/>
          </a:prstGeom>
          <a:ln w="9525">
            <a:solidFill>
              <a:schemeClr val="accent4">
                <a:alpha val="40000"/>
              </a:schemeClr>
            </a:solidFill>
            <a:prstDash val="sysDash"/>
          </a:ln>
        </p:spPr>
        <p:style>
          <a:lnRef idx="2">
            <a:schemeClr val="accent1"/>
          </a:lnRef>
          <a:fillRef idx="0">
            <a:srgbClr val="FFFFFF"/>
          </a:fillRef>
          <a:effectRef idx="0">
            <a:srgbClr val="FFFFFF"/>
          </a:effectRef>
          <a:fontRef idx="minor">
            <a:schemeClr val="tx1"/>
          </a:fontRef>
        </p:style>
      </p:cxnSp>
      <p:cxnSp>
        <p:nvCxnSpPr>
          <p:cNvPr id="45" name="直接连接符 44"/>
          <p:cNvCxnSpPr/>
          <p:nvPr>
            <p:custDataLst>
              <p:tags r:id="rId19"/>
            </p:custDataLst>
          </p:nvPr>
        </p:nvCxnSpPr>
        <p:spPr>
          <a:xfrm flipH="1">
            <a:off x="893445" y="5057093"/>
            <a:ext cx="366925" cy="0"/>
          </a:xfrm>
          <a:prstGeom prst="line">
            <a:avLst/>
          </a:prstGeom>
          <a:ln w="38100">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p:nvSpPr>
          <p:cNvPr id="47" name="正文"/>
          <p:cNvSpPr txBox="1"/>
          <p:nvPr>
            <p:custDataLst>
              <p:tags r:id="rId20"/>
            </p:custDataLst>
          </p:nvPr>
        </p:nvSpPr>
        <p:spPr>
          <a:xfrm>
            <a:off x="893445" y="5115560"/>
            <a:ext cx="3656330" cy="848995"/>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hold</a:t>
            </a: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ing the paper bag with bread and milk </a:t>
            </a: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tightly</a:t>
            </a:r>
            <a:endPar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48" name="任意多边形: 形状 20"/>
          <p:cNvSpPr/>
          <p:nvPr>
            <p:custDataLst>
              <p:tags r:id="rId21"/>
            </p:custDataLst>
          </p:nvPr>
        </p:nvSpPr>
        <p:spPr>
          <a:xfrm>
            <a:off x="7061073" y="1837023"/>
            <a:ext cx="3808722" cy="443457"/>
          </a:xfrm>
          <a:custGeom>
            <a:avLst/>
            <a:gdLst>
              <a:gd name="connsiteX0" fmla="*/ 3381375 w 3381375"/>
              <a:gd name="connsiteY0" fmla="*/ 393700 h 393700"/>
              <a:gd name="connsiteX1" fmla="*/ 644525 w 3381375"/>
              <a:gd name="connsiteY1" fmla="*/ 393700 h 393700"/>
              <a:gd name="connsiteX2" fmla="*/ 0 w 3381375"/>
              <a:gd name="connsiteY2" fmla="*/ 0 h 393700"/>
            </a:gdLst>
            <a:ahLst/>
            <a:cxnLst>
              <a:cxn ang="0">
                <a:pos x="connsiteX0" y="connsiteY0"/>
              </a:cxn>
              <a:cxn ang="0">
                <a:pos x="connsiteX1" y="connsiteY1"/>
              </a:cxn>
              <a:cxn ang="0">
                <a:pos x="connsiteX2" y="connsiteY2"/>
              </a:cxn>
            </a:cxnLst>
            <a:rect l="l" t="t" r="r" b="b"/>
            <a:pathLst>
              <a:path w="3381375" h="393700">
                <a:moveTo>
                  <a:pt x="3381375" y="393700"/>
                </a:moveTo>
                <a:lnTo>
                  <a:pt x="644525" y="393700"/>
                </a:lnTo>
                <a:lnTo>
                  <a:pt x="0" y="0"/>
                </a:lnTo>
              </a:path>
            </a:pathLst>
          </a:custGeom>
          <a:ln w="9525">
            <a:solidFill>
              <a:schemeClr val="accent2">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9" name="任意多边形: 形状 21"/>
          <p:cNvSpPr/>
          <p:nvPr>
            <p:custDataLst>
              <p:tags r:id="rId22"/>
            </p:custDataLst>
          </p:nvPr>
        </p:nvSpPr>
        <p:spPr>
          <a:xfrm>
            <a:off x="7430144" y="3540041"/>
            <a:ext cx="3808722" cy="443457"/>
          </a:xfrm>
          <a:custGeom>
            <a:avLst/>
            <a:gdLst>
              <a:gd name="connsiteX0" fmla="*/ 3381375 w 3381375"/>
              <a:gd name="connsiteY0" fmla="*/ 393700 h 393700"/>
              <a:gd name="connsiteX1" fmla="*/ 644525 w 3381375"/>
              <a:gd name="connsiteY1" fmla="*/ 393700 h 393700"/>
              <a:gd name="connsiteX2" fmla="*/ 0 w 3381375"/>
              <a:gd name="connsiteY2" fmla="*/ 0 h 393700"/>
            </a:gdLst>
            <a:ahLst/>
            <a:cxnLst>
              <a:cxn ang="0">
                <a:pos x="connsiteX0" y="connsiteY0"/>
              </a:cxn>
              <a:cxn ang="0">
                <a:pos x="connsiteX1" y="connsiteY1"/>
              </a:cxn>
              <a:cxn ang="0">
                <a:pos x="connsiteX2" y="connsiteY2"/>
              </a:cxn>
            </a:cxnLst>
            <a:rect l="l" t="t" r="r" b="b"/>
            <a:pathLst>
              <a:path w="3381375" h="393700">
                <a:moveTo>
                  <a:pt x="3381375" y="393700"/>
                </a:moveTo>
                <a:lnTo>
                  <a:pt x="644525" y="393700"/>
                </a:lnTo>
                <a:lnTo>
                  <a:pt x="0" y="0"/>
                </a:lnTo>
              </a:path>
            </a:pathLst>
          </a:custGeom>
          <a:ln w="9525">
            <a:solidFill>
              <a:schemeClr val="accent3">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2" name="圆角矩形 1"/>
          <p:cNvSpPr/>
          <p:nvPr/>
        </p:nvSpPr>
        <p:spPr>
          <a:xfrm>
            <a:off x="3660775" y="306705"/>
            <a:ext cx="6302375" cy="99822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latin typeface="Times New Roman" panose="02020603050405020304" charset="0"/>
                <a:cs typeface="Times New Roman" panose="02020603050405020304" charset="0"/>
              </a:rPr>
              <a:t>  Tom</a:t>
            </a:r>
            <a:r>
              <a:rPr lang="zh-CN" altLang="en-US" sz="2800" b="1">
                <a:latin typeface="Times New Roman" panose="02020603050405020304" charset="0"/>
                <a:cs typeface="Times New Roman" panose="02020603050405020304" charset="0"/>
              </a:rPr>
              <a:t>：</a:t>
            </a:r>
            <a:r>
              <a:rPr lang="en-US" altLang="zh-CN" sz="2800" b="1">
                <a:latin typeface="Times New Roman" panose="02020603050405020304" charset="0"/>
                <a:cs typeface="Times New Roman" panose="02020603050405020304" charset="0"/>
              </a:rPr>
              <a:t> care, responsibility, and determination</a:t>
            </a:r>
            <a:endParaRPr lang="en-US" altLang="zh-CN" sz="2800" b="1">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0"/>
                                        </p:tgtEl>
                                        <p:attrNameLst>
                                          <p:attrName>style.visibility</p:attrName>
                                        </p:attrNameLst>
                                      </p:cBhvr>
                                      <p:to>
                                        <p:strVal val="visible"/>
                                      </p:to>
                                    </p:set>
                                    <p:anim calcmode="lin" valueType="num">
                                      <p:cBhvr additive="base">
                                        <p:cTn id="13" dur="500" fill="hold"/>
                                        <p:tgtEl>
                                          <p:spTgt spid="80"/>
                                        </p:tgtEl>
                                        <p:attrNameLst>
                                          <p:attrName>ppt_x</p:attrName>
                                        </p:attrNameLst>
                                      </p:cBhvr>
                                      <p:tavLst>
                                        <p:tav tm="0">
                                          <p:val>
                                            <p:strVal val="#ppt_x"/>
                                          </p:val>
                                        </p:tav>
                                        <p:tav tm="100000">
                                          <p:val>
                                            <p:strVal val="#ppt_x"/>
                                          </p:val>
                                        </p:tav>
                                      </p:tavLst>
                                    </p:anim>
                                    <p:anim calcmode="lin" valueType="num">
                                      <p:cBhvr additive="base">
                                        <p:cTn id="14"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ppt_x"/>
                                          </p:val>
                                        </p:tav>
                                        <p:tav tm="100000">
                                          <p:val>
                                            <p:strVal val="#ppt_x"/>
                                          </p:val>
                                        </p:tav>
                                      </p:tavLst>
                                    </p:anim>
                                    <p:anim calcmode="lin" valueType="num">
                                      <p:cBhvr additive="base">
                                        <p:cTn id="3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2" grpId="1"/>
      <p:bldP spid="80" grpId="0"/>
      <p:bldP spid="80" grpId="1"/>
      <p:bldP spid="47" grpId="0"/>
      <p:bldP spid="47" grpId="1"/>
      <p:bldP spid="40" grpId="0"/>
      <p:bldP spid="40" grpId="1"/>
      <p:bldP spid="41" grpId="0"/>
      <p:bldP spid="41" grpId="1"/>
      <p:bldP spid="2" grpId="0" animBg="1"/>
      <p:bldP spid="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56565" y="220980"/>
            <a:ext cx="10932160" cy="82994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4. What are the speakers doing?</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 Choosing a house.	          B. Moving into a house.	C. Decorating a house.</a:t>
            </a:r>
            <a:endParaRPr lang="en-US" altLang="zh-CN" sz="2400">
              <a:latin typeface="Times New Roman" panose="02020603050405020304" charset="0"/>
              <a:cs typeface="Times New Roman" panose="02020603050405020304" charset="0"/>
            </a:endParaRPr>
          </a:p>
        </p:txBody>
      </p:sp>
      <p:pic>
        <p:nvPicPr>
          <p:cNvPr id="5" name="图片 4"/>
          <p:cNvPicPr>
            <a:picLocks noChangeAspect="1"/>
          </p:cNvPicPr>
          <p:nvPr/>
        </p:nvPicPr>
        <p:blipFill>
          <a:blip r:embed="rId1"/>
          <a:stretch>
            <a:fillRect/>
          </a:stretch>
        </p:blipFill>
        <p:spPr>
          <a:xfrm>
            <a:off x="266700" y="1767205"/>
            <a:ext cx="11586210" cy="630555"/>
          </a:xfrm>
          <a:prstGeom prst="rect">
            <a:avLst/>
          </a:prstGeom>
        </p:spPr>
      </p:pic>
      <p:cxnSp>
        <p:nvCxnSpPr>
          <p:cNvPr id="6" name="直接连接符 5"/>
          <p:cNvCxnSpPr/>
          <p:nvPr/>
        </p:nvCxnSpPr>
        <p:spPr>
          <a:xfrm>
            <a:off x="4551045" y="2379345"/>
            <a:ext cx="6776085" cy="13970"/>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3102610" y="989330"/>
            <a:ext cx="4356735" cy="141795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rot="1080000">
            <a:off x="4125595" y="1050925"/>
            <a:ext cx="3124835" cy="63436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a:latin typeface="Times New Roman" panose="02020603050405020304" charset="0"/>
                <a:cs typeface="Times New Roman" panose="02020603050405020304" charset="0"/>
              </a:rPr>
              <a:t>making an inference</a:t>
            </a:r>
            <a:endParaRPr lang="en-US" altLang="zh-CN" sz="2000" b="1">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椭圆 14"/>
          <p:cNvSpPr/>
          <p:nvPr>
            <p:custDataLst>
              <p:tags r:id="rId1"/>
            </p:custDataLst>
          </p:nvPr>
        </p:nvSpPr>
        <p:spPr>
          <a:xfrm>
            <a:off x="6047740" y="3694113"/>
            <a:ext cx="1645920" cy="1645920"/>
          </a:xfrm>
          <a:prstGeom prst="ellipse">
            <a:avLst/>
          </a:prstGeom>
          <a:noFill/>
          <a:ln>
            <a:gradFill>
              <a:gsLst>
                <a:gs pos="0">
                  <a:schemeClr val="accent1">
                    <a:alpha val="100000"/>
                  </a:schemeClr>
                </a:gs>
                <a:gs pos="78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7" name="圆环2"/>
          <p:cNvSpPr/>
          <p:nvPr>
            <p:custDataLst>
              <p:tags r:id="rId2"/>
            </p:custDataLst>
          </p:nvPr>
        </p:nvSpPr>
        <p:spPr>
          <a:xfrm>
            <a:off x="2860040" y="4321493"/>
            <a:ext cx="8020803" cy="1361271"/>
          </a:xfrm>
          <a:custGeom>
            <a:avLst/>
            <a:gdLst>
              <a:gd name="connsiteX0" fmla="*/ 6063732 w 6845299"/>
              <a:gd name="connsiteY0" fmla="*/ 247688 h 1361271"/>
              <a:gd name="connsiteX1" fmla="*/ 6845299 w 6845299"/>
              <a:gd name="connsiteY1" fmla="*/ 680635 h 1361271"/>
              <a:gd name="connsiteX2" fmla="*/ 3422649 w 6845299"/>
              <a:gd name="connsiteY2" fmla="*/ 1361271 h 1361271"/>
              <a:gd name="connsiteX3" fmla="*/ 0 w 6845299"/>
              <a:gd name="connsiteY3" fmla="*/ 680636 h 1361271"/>
              <a:gd name="connsiteX4" fmla="*/ 3422650 w 6845299"/>
              <a:gd name="connsiteY4" fmla="*/ 0 h 1361271"/>
              <a:gd name="connsiteX5" fmla="*/ 6063732 w 6845299"/>
              <a:gd name="connsiteY5" fmla="*/ 247688 h 1361271"/>
              <a:gd name="connsiteX6" fmla="*/ 5627629 w 6845299"/>
              <a:gd name="connsiteY6" fmla="*/ 261458 h 1361271"/>
              <a:gd name="connsiteX7" fmla="*/ 3435819 w 6845299"/>
              <a:gd name="connsiteY7" fmla="*/ 55904 h 1361271"/>
              <a:gd name="connsiteX8" fmla="*/ 595393 w 6845299"/>
              <a:gd name="connsiteY8" fmla="*/ 620756 h 1361271"/>
              <a:gd name="connsiteX9" fmla="*/ 3435819 w 6845299"/>
              <a:gd name="connsiteY9" fmla="*/ 1185609 h 1361271"/>
              <a:gd name="connsiteX10" fmla="*/ 6276245 w 6845299"/>
              <a:gd name="connsiteY10" fmla="*/ 620757 h 1361271"/>
              <a:gd name="connsiteX11" fmla="*/ 5627629 w 6845299"/>
              <a:gd name="connsiteY11" fmla="*/ 261458 h 136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45299" h="1361271">
                <a:moveTo>
                  <a:pt x="6063732" y="247688"/>
                </a:moveTo>
                <a:cubicBezTo>
                  <a:pt x="6551994" y="365342"/>
                  <a:pt x="6845300" y="516177"/>
                  <a:pt x="6845299" y="680635"/>
                </a:cubicBezTo>
                <a:cubicBezTo>
                  <a:pt x="6845299" y="1056539"/>
                  <a:pt x="5312927" y="1361270"/>
                  <a:pt x="3422649" y="1361271"/>
                </a:cubicBezTo>
                <a:cubicBezTo>
                  <a:pt x="1532372" y="1361270"/>
                  <a:pt x="-1" y="1056539"/>
                  <a:pt x="0" y="680636"/>
                </a:cubicBezTo>
                <a:cubicBezTo>
                  <a:pt x="-1" y="304731"/>
                  <a:pt x="1532373" y="0"/>
                  <a:pt x="3422650" y="0"/>
                </a:cubicBezTo>
                <a:cubicBezTo>
                  <a:pt x="4485931" y="0"/>
                  <a:pt x="5435968" y="96419"/>
                  <a:pt x="6063732" y="247688"/>
                </a:cubicBezTo>
                <a:close/>
                <a:moveTo>
                  <a:pt x="5627629" y="261458"/>
                </a:moveTo>
                <a:cubicBezTo>
                  <a:pt x="5106654" y="135921"/>
                  <a:pt x="4318226" y="55904"/>
                  <a:pt x="3435819" y="55904"/>
                </a:cubicBezTo>
                <a:cubicBezTo>
                  <a:pt x="1867095" y="55904"/>
                  <a:pt x="595393" y="308797"/>
                  <a:pt x="595393" y="620756"/>
                </a:cubicBezTo>
                <a:cubicBezTo>
                  <a:pt x="595393" y="932716"/>
                  <a:pt x="1867095" y="1185608"/>
                  <a:pt x="3435819" y="1185609"/>
                </a:cubicBezTo>
                <a:cubicBezTo>
                  <a:pt x="5004543" y="1185608"/>
                  <a:pt x="6276245" y="932715"/>
                  <a:pt x="6276245" y="620757"/>
                </a:cubicBezTo>
                <a:cubicBezTo>
                  <a:pt x="6276244" y="484274"/>
                  <a:pt x="6032833" y="359098"/>
                  <a:pt x="5627629" y="261458"/>
                </a:cubicBezTo>
                <a:close/>
              </a:path>
            </a:pathLst>
          </a:custGeom>
          <a:gradFill flip="none" rotWithShape="1">
            <a:gsLst>
              <a:gs pos="0">
                <a:schemeClr val="accent1">
                  <a:alpha val="0"/>
                </a:schemeClr>
              </a:gs>
              <a:gs pos="100000">
                <a:schemeClr val="accent1">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cs typeface="+mn-ea"/>
              <a:sym typeface="+mn-lt"/>
            </a:endParaRPr>
          </a:p>
        </p:txBody>
      </p:sp>
      <p:sp>
        <p:nvSpPr>
          <p:cNvPr id="31" name="圆环1"/>
          <p:cNvSpPr/>
          <p:nvPr>
            <p:custDataLst>
              <p:tags r:id="rId3"/>
            </p:custDataLst>
          </p:nvPr>
        </p:nvSpPr>
        <p:spPr>
          <a:xfrm>
            <a:off x="2531110" y="4252913"/>
            <a:ext cx="8679644" cy="1528816"/>
          </a:xfrm>
          <a:prstGeom prst="ellipse">
            <a:avLst/>
          </a:prstGeom>
          <a:noFill/>
          <a:ln>
            <a:gradFill>
              <a:gsLst>
                <a:gs pos="20000">
                  <a:schemeClr val="accent1">
                    <a:alpha val="0"/>
                  </a:schemeClr>
                </a:gs>
                <a:gs pos="100000">
                  <a:schemeClr val="accent1">
                    <a:alpha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cs typeface="+mn-ea"/>
              <a:sym typeface="+mn-lt"/>
            </a:endParaRPr>
          </a:p>
        </p:txBody>
      </p:sp>
      <p:pic>
        <p:nvPicPr>
          <p:cNvPr id="32" name="图形 19" descr="343439383331313b343532303033323bd3a6d3c3b9dcc0ed"/>
          <p:cNvPicPr>
            <a:picLocks noChangeAspect="1"/>
          </p:cNvPicPr>
          <p:nvPr>
            <p:custDataLst>
              <p:tags r:id="rId4"/>
            </p:custDataLst>
          </p:nvPr>
        </p:nvPicPr>
        <p:blipFill>
          <a:blip r:embed="rId5"/>
          <a:stretch>
            <a:fillRect/>
          </a:stretch>
        </p:blipFill>
        <p:spPr>
          <a:xfrm>
            <a:off x="6499860" y="4090988"/>
            <a:ext cx="811128" cy="811128"/>
          </a:xfrm>
          <a:prstGeom prst="rect">
            <a:avLst/>
          </a:prstGeom>
          <a:effectLst>
            <a:outerShdw blurRad="215900" sx="102000" sy="102000" algn="ctr" rotWithShape="0">
              <a:schemeClr val="accent1">
                <a:alpha val="40000"/>
              </a:schemeClr>
            </a:outerShdw>
          </a:effectLst>
        </p:spPr>
      </p:pic>
      <p:sp>
        <p:nvSpPr>
          <p:cNvPr id="46" name="Freeform 10"/>
          <p:cNvSpPr/>
          <p:nvPr>
            <p:custDataLst>
              <p:tags r:id="rId6"/>
            </p:custDataLst>
          </p:nvPr>
        </p:nvSpPr>
        <p:spPr>
          <a:xfrm>
            <a:off x="2221230" y="3351213"/>
            <a:ext cx="2406650" cy="768985"/>
          </a:xfrm>
          <a:custGeom>
            <a:avLst/>
            <a:gdLst/>
            <a:ahLst/>
            <a:cxnLst/>
            <a:rect l="0" t="0" r="0" b="0"/>
            <a:pathLst>
              <a:path w="3943351" h="778002">
                <a:moveTo>
                  <a:pt x="0" y="0"/>
                </a:moveTo>
                <a:lnTo>
                  <a:pt x="0" y="688001"/>
                </a:lnTo>
                <a:cubicBezTo>
                  <a:pt x="0" y="737681"/>
                  <a:pt x="40320" y="778001"/>
                  <a:pt x="90000" y="778001"/>
                </a:cubicBezTo>
                <a:lnTo>
                  <a:pt x="3943350" y="778001"/>
                </a:lnTo>
              </a:path>
            </a:pathLst>
          </a:cu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5" name="Freeform 14"/>
          <p:cNvSpPr/>
          <p:nvPr>
            <p:custDataLst>
              <p:tags r:id="rId7"/>
            </p:custDataLst>
          </p:nvPr>
        </p:nvSpPr>
        <p:spPr>
          <a:xfrm>
            <a:off x="4551045" y="3340418"/>
            <a:ext cx="1596390" cy="777875"/>
          </a:xfrm>
          <a:custGeom>
            <a:avLst/>
            <a:gdLst/>
            <a:ahLst/>
            <a:cxnLst/>
            <a:rect l="0" t="0" r="0" b="0"/>
            <a:pathLst>
              <a:path w="2475967" h="649108">
                <a:moveTo>
                  <a:pt x="0" y="0"/>
                </a:moveTo>
                <a:lnTo>
                  <a:pt x="0" y="559107"/>
                </a:lnTo>
                <a:cubicBezTo>
                  <a:pt x="0" y="608787"/>
                  <a:pt x="40320" y="649107"/>
                  <a:pt x="90000" y="649107"/>
                </a:cubicBezTo>
                <a:lnTo>
                  <a:pt x="2475966" y="649107"/>
                </a:lnTo>
              </a:path>
            </a:pathLst>
          </a:cu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2" name="Freeform 39"/>
          <p:cNvSpPr/>
          <p:nvPr>
            <p:custDataLst>
              <p:tags r:id="rId8"/>
            </p:custDataLst>
          </p:nvPr>
        </p:nvSpPr>
        <p:spPr>
          <a:xfrm>
            <a:off x="7594600" y="3340418"/>
            <a:ext cx="1626235" cy="777875"/>
          </a:xfrm>
          <a:custGeom>
            <a:avLst/>
            <a:gdLst/>
            <a:ahLst/>
            <a:cxnLst/>
            <a:rect l="0" t="0" r="0" b="0"/>
            <a:pathLst>
              <a:path w="2475967" h="649108">
                <a:moveTo>
                  <a:pt x="2475966" y="0"/>
                </a:moveTo>
                <a:lnTo>
                  <a:pt x="2475966" y="559107"/>
                </a:lnTo>
                <a:cubicBezTo>
                  <a:pt x="2475966" y="608787"/>
                  <a:pt x="2435646" y="649107"/>
                  <a:pt x="2385966" y="649107"/>
                </a:cubicBezTo>
                <a:lnTo>
                  <a:pt x="0" y="649107"/>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6" name="椭圆 65"/>
          <p:cNvSpPr/>
          <p:nvPr>
            <p:custDataLst>
              <p:tags r:id="rId9"/>
            </p:custDataLst>
          </p:nvPr>
        </p:nvSpPr>
        <p:spPr>
          <a:xfrm>
            <a:off x="2166620" y="3320733"/>
            <a:ext cx="106983" cy="106983"/>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7" name="椭圆 66"/>
          <p:cNvSpPr/>
          <p:nvPr>
            <p:custDataLst>
              <p:tags r:id="rId10"/>
            </p:custDataLst>
          </p:nvPr>
        </p:nvSpPr>
        <p:spPr>
          <a:xfrm>
            <a:off x="4486910" y="3320733"/>
            <a:ext cx="106983" cy="10698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0" name="椭圆 69"/>
          <p:cNvSpPr/>
          <p:nvPr>
            <p:custDataLst>
              <p:tags r:id="rId11"/>
            </p:custDataLst>
          </p:nvPr>
        </p:nvSpPr>
        <p:spPr>
          <a:xfrm>
            <a:off x="9167495" y="3320733"/>
            <a:ext cx="106983" cy="10698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3" name="椭圆 32"/>
          <p:cNvSpPr/>
          <p:nvPr>
            <p:custDataLst>
              <p:tags r:id="rId12"/>
            </p:custDataLst>
          </p:nvPr>
        </p:nvSpPr>
        <p:spPr>
          <a:xfrm>
            <a:off x="6817360" y="3320733"/>
            <a:ext cx="106983" cy="106983"/>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34" name="直接连接符 33"/>
          <p:cNvCxnSpPr/>
          <p:nvPr>
            <p:custDataLst>
              <p:tags r:id="rId13"/>
            </p:custDataLst>
          </p:nvPr>
        </p:nvCxnSpPr>
        <p:spPr>
          <a:xfrm flipH="1">
            <a:off x="6870700" y="3427413"/>
            <a:ext cx="1" cy="266315"/>
          </a:xfrm>
          <a:prstGeom prst="line">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cxnSp>
      <p:sp>
        <p:nvSpPr>
          <p:cNvPr id="35" name="矩形 34"/>
          <p:cNvSpPr/>
          <p:nvPr>
            <p:custDataLst>
              <p:tags r:id="rId14"/>
            </p:custDataLst>
          </p:nvPr>
        </p:nvSpPr>
        <p:spPr>
          <a:xfrm>
            <a:off x="4773295" y="4974273"/>
            <a:ext cx="4208896" cy="368300"/>
          </a:xfrm>
          <a:prstGeom prst="rect">
            <a:avLst/>
          </a:prstGeom>
          <a:noFill/>
        </p:spPr>
        <p:txBody>
          <a:bodyPr wrap="square" lIns="0" tIns="0" rIns="0" bIns="0" rtlCol="0" anchor="b">
            <a:noAutofit/>
          </a:bodyPr>
          <a:p>
            <a:pPr algn="ctr">
              <a:spcBef>
                <a:spcPct val="0"/>
              </a:spcBef>
              <a:spcAft>
                <a:spcPct val="0"/>
              </a:spcAft>
            </a:pPr>
            <a:r>
              <a:rPr lang="en-US" altLang="zh-CN" sz="2800" b="1" dirty="0">
                <a:solidFill>
                  <a:schemeClr val="accent2">
                    <a:lumMod val="50000"/>
                  </a:schemeClr>
                </a:solidFill>
                <a:latin typeface="Times New Roman" panose="02020603050405020304" charset="0"/>
                <a:cs typeface="Times New Roman" panose="02020603050405020304" charset="0"/>
                <a:sym typeface="+mn-ea"/>
              </a:rPr>
              <a:t>Sensory description</a:t>
            </a:r>
            <a:endParaRPr lang="en-US" altLang="zh-CN" sz="2800" b="1" dirty="0">
              <a:solidFill>
                <a:schemeClr val="accent2">
                  <a:lumMod val="50000"/>
                </a:schemeClr>
              </a:solidFill>
              <a:latin typeface="Times New Roman" panose="02020603050405020304" charset="0"/>
              <a:cs typeface="Times New Roman" panose="02020603050405020304" charset="0"/>
              <a:sym typeface="+mn-ea"/>
            </a:endParaRPr>
          </a:p>
        </p:txBody>
      </p:sp>
      <p:sp>
        <p:nvSpPr>
          <p:cNvPr id="36" name="矩形 35"/>
          <p:cNvSpPr/>
          <p:nvPr>
            <p:custDataLst>
              <p:tags r:id="rId15"/>
            </p:custDataLst>
          </p:nvPr>
        </p:nvSpPr>
        <p:spPr>
          <a:xfrm>
            <a:off x="883920" y="2044700"/>
            <a:ext cx="2672080" cy="1158875"/>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the sun was sinking, pale orange to dark gray</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37" name="矩形 36"/>
          <p:cNvSpPr/>
          <p:nvPr>
            <p:custDataLst>
              <p:tags r:id="rId16"/>
            </p:custDataLst>
          </p:nvPr>
        </p:nvSpPr>
        <p:spPr>
          <a:xfrm>
            <a:off x="1273175" y="1484313"/>
            <a:ext cx="1520190" cy="368300"/>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1"/>
                </a:solidFill>
                <a:latin typeface="Times New Roman" panose="02020603050405020304" charset="0"/>
                <a:cs typeface="Times New Roman" panose="02020603050405020304" charset="0"/>
                <a:sym typeface="+mn-ea"/>
              </a:rPr>
              <a:t>Sight</a:t>
            </a:r>
            <a:endParaRPr lang="en-US" altLang="zh-CN" sz="2400" b="1">
              <a:solidFill>
                <a:schemeClr val="accent1"/>
              </a:solidFill>
              <a:latin typeface="Times New Roman" panose="02020603050405020304" charset="0"/>
              <a:cs typeface="Times New Roman" panose="02020603050405020304" charset="0"/>
              <a:sym typeface="+mn-ea"/>
            </a:endParaRPr>
          </a:p>
        </p:txBody>
      </p:sp>
      <p:sp>
        <p:nvSpPr>
          <p:cNvPr id="40" name="矩形 39"/>
          <p:cNvSpPr/>
          <p:nvPr>
            <p:custDataLst>
              <p:tags r:id="rId17"/>
            </p:custDataLst>
          </p:nvPr>
        </p:nvSpPr>
        <p:spPr>
          <a:xfrm>
            <a:off x="3434080" y="1979930"/>
            <a:ext cx="1981200" cy="1158875"/>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the sweet smell of the bread</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43" name="矩形 42"/>
          <p:cNvSpPr/>
          <p:nvPr>
            <p:custDataLst>
              <p:tags r:id="rId18"/>
            </p:custDataLst>
          </p:nvPr>
        </p:nvSpPr>
        <p:spPr>
          <a:xfrm>
            <a:off x="3434080" y="1486218"/>
            <a:ext cx="1520190" cy="368300"/>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2"/>
                </a:solidFill>
                <a:latin typeface="Times New Roman" panose="02020603050405020304" charset="0"/>
                <a:cs typeface="Times New Roman" panose="02020603050405020304" charset="0"/>
                <a:sym typeface="+mn-ea"/>
              </a:rPr>
              <a:t>Smell</a:t>
            </a:r>
            <a:endParaRPr lang="en-US" altLang="zh-CN" sz="2400" b="1">
              <a:solidFill>
                <a:schemeClr val="accent2"/>
              </a:solidFill>
              <a:latin typeface="Times New Roman" panose="02020603050405020304" charset="0"/>
              <a:cs typeface="Times New Roman" panose="02020603050405020304" charset="0"/>
              <a:sym typeface="+mn-ea"/>
            </a:endParaRPr>
          </a:p>
        </p:txBody>
      </p:sp>
      <p:sp>
        <p:nvSpPr>
          <p:cNvPr id="44" name="矩形 43"/>
          <p:cNvSpPr/>
          <p:nvPr>
            <p:custDataLst>
              <p:tags r:id="rId19"/>
            </p:custDataLst>
          </p:nvPr>
        </p:nvSpPr>
        <p:spPr>
          <a:xfrm>
            <a:off x="5749290" y="2047240"/>
            <a:ext cx="2242185" cy="1158875"/>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accent2">
                    <a:lumMod val="50000"/>
                  </a:schemeClr>
                </a:solidFill>
                <a:latin typeface="Times New Roman" panose="02020603050405020304" charset="0"/>
                <a:cs typeface="Times New Roman" panose="02020603050405020304" charset="0"/>
                <a:sym typeface="+mn-ea"/>
              </a:rPr>
              <a:t>warm milk, soaking his school uniform</a:t>
            </a:r>
            <a:endParaRPr lang="en-US" altLang="zh-CN" sz="2000" b="1">
              <a:solidFill>
                <a:schemeClr val="accent2">
                  <a:lumMod val="50000"/>
                </a:schemeClr>
              </a:solidFill>
              <a:latin typeface="Times New Roman" panose="02020603050405020304" charset="0"/>
              <a:cs typeface="Times New Roman" panose="02020603050405020304" charset="0"/>
              <a:sym typeface="+mn-ea"/>
            </a:endParaRPr>
          </a:p>
        </p:txBody>
      </p:sp>
      <p:sp>
        <p:nvSpPr>
          <p:cNvPr id="47" name="矩形 46"/>
          <p:cNvSpPr/>
          <p:nvPr>
            <p:custDataLst>
              <p:tags r:id="rId20"/>
            </p:custDataLst>
          </p:nvPr>
        </p:nvSpPr>
        <p:spPr>
          <a:xfrm>
            <a:off x="5878830" y="1486218"/>
            <a:ext cx="1520190" cy="368300"/>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3"/>
                </a:solidFill>
                <a:latin typeface="Times New Roman" panose="02020603050405020304" charset="0"/>
                <a:cs typeface="Times New Roman" panose="02020603050405020304" charset="0"/>
                <a:sym typeface="+mn-ea"/>
              </a:rPr>
              <a:t>Touch</a:t>
            </a:r>
            <a:endParaRPr lang="en-US" altLang="zh-CN" sz="2400" b="1">
              <a:solidFill>
                <a:schemeClr val="accent3"/>
              </a:solidFill>
              <a:latin typeface="Times New Roman" panose="02020603050405020304" charset="0"/>
              <a:cs typeface="Times New Roman" panose="02020603050405020304" charset="0"/>
              <a:sym typeface="+mn-ea"/>
            </a:endParaRPr>
          </a:p>
        </p:txBody>
      </p:sp>
      <p:sp>
        <p:nvSpPr>
          <p:cNvPr id="48" name="矩形 47"/>
          <p:cNvSpPr/>
          <p:nvPr>
            <p:custDataLst>
              <p:tags r:id="rId21"/>
            </p:custDataLst>
          </p:nvPr>
        </p:nvSpPr>
        <p:spPr>
          <a:xfrm>
            <a:off x="8982075" y="2024380"/>
            <a:ext cx="2247900" cy="106172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400" b="1">
                <a:solidFill>
                  <a:schemeClr val="tx1">
                    <a:lumMod val="85000"/>
                    <a:lumOff val="15000"/>
                  </a:schemeClr>
                </a:solidFill>
                <a:latin typeface="Times New Roman" panose="02020603050405020304" charset="0"/>
                <a:cs typeface="Times New Roman" panose="02020603050405020304" charset="0"/>
                <a:sym typeface="+mn-ea"/>
              </a:rPr>
              <a:t>deafening thunder</a:t>
            </a:r>
            <a:endParaRPr lang="en-US" altLang="zh-CN" sz="24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49" name="矩形 48"/>
          <p:cNvSpPr/>
          <p:nvPr>
            <p:custDataLst>
              <p:tags r:id="rId22"/>
            </p:custDataLst>
          </p:nvPr>
        </p:nvSpPr>
        <p:spPr>
          <a:xfrm>
            <a:off x="8774430" y="1486218"/>
            <a:ext cx="1520190" cy="368300"/>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4"/>
                </a:solidFill>
                <a:latin typeface="Times New Roman" panose="02020603050405020304" charset="0"/>
                <a:cs typeface="Times New Roman" panose="02020603050405020304" charset="0"/>
                <a:sym typeface="+mn-ea"/>
              </a:rPr>
              <a:t>Sound</a:t>
            </a:r>
            <a:endParaRPr lang="en-US" altLang="zh-CN" sz="2400" b="1">
              <a:solidFill>
                <a:schemeClr val="accent4"/>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ppt_x"/>
                                          </p:val>
                                        </p:tav>
                                        <p:tav tm="100000">
                                          <p:val>
                                            <p:strVal val="#ppt_x"/>
                                          </p:val>
                                        </p:tav>
                                      </p:tavLst>
                                    </p:anim>
                                    <p:anim calcmode="lin" valueType="num">
                                      <p:cBhvr additive="base">
                                        <p:cTn id="3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ppt_x"/>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P spid="36" grpId="0"/>
      <p:bldP spid="36" grpId="1"/>
      <p:bldP spid="43" grpId="0"/>
      <p:bldP spid="43" grpId="1"/>
      <p:bldP spid="40" grpId="0"/>
      <p:bldP spid="40" grpId="1"/>
      <p:bldP spid="47" grpId="0"/>
      <p:bldP spid="47" grpId="1"/>
      <p:bldP spid="44" grpId="0"/>
      <p:bldP spid="44" grpId="1"/>
      <p:bldP spid="49" grpId="0"/>
      <p:bldP spid="49" grpId="1"/>
      <p:bldP spid="48" grpId="0"/>
      <p:bldP spid="4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11"/>
          <p:cNvSpPr/>
          <p:nvPr>
            <p:custDataLst>
              <p:tags r:id="rId1"/>
            </p:custDataLst>
          </p:nvPr>
        </p:nvSpPr>
        <p:spPr>
          <a:xfrm>
            <a:off x="1297892" y="2326281"/>
            <a:ext cx="8280742" cy="3077650"/>
          </a:xfrm>
          <a:custGeom>
            <a:avLst/>
            <a:gdLst>
              <a:gd name="connsiteX0" fmla="*/ 0 w 4365"/>
              <a:gd name="connsiteY0" fmla="*/ 1605 h 1604"/>
              <a:gd name="connsiteX1" fmla="*/ 4365 w 4365"/>
              <a:gd name="connsiteY1" fmla="*/ 170 h 1604"/>
            </a:gdLst>
            <a:ahLst/>
            <a:cxnLst>
              <a:cxn ang="0">
                <a:pos x="connsiteX0" y="connsiteY0"/>
              </a:cxn>
              <a:cxn ang="0">
                <a:pos x="connsiteX1" y="connsiteY1"/>
              </a:cxn>
            </a:cxnLst>
            <a:rect l="l" t="t" r="r" b="b"/>
            <a:pathLst>
              <a:path w="4365" h="1605">
                <a:moveTo>
                  <a:pt x="0" y="1605"/>
                </a:moveTo>
                <a:cubicBezTo>
                  <a:pt x="56" y="1389"/>
                  <a:pt x="1554" y="-581"/>
                  <a:pt x="4365" y="170"/>
                </a:cubicBezTo>
              </a:path>
            </a:pathLst>
          </a:custGeom>
          <a:noFill/>
          <a:ln w="25400">
            <a:gradFill>
              <a:gsLst>
                <a:gs pos="0">
                  <a:schemeClr val="accent1">
                    <a:alpha val="100000"/>
                  </a:schemeClr>
                </a:gs>
                <a:gs pos="100000">
                  <a:schemeClr val="accent1">
                    <a:lumMod val="20000"/>
                    <a:lumOff val="80000"/>
                    <a:alpha val="100000"/>
                  </a:schemeClr>
                </a:gs>
              </a:gsLst>
              <a:lin ang="5400000" scaled="0"/>
            </a:gra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lt1">
                    <a:lumMod val="50000"/>
                  </a:schemeClr>
                </a:solidFill>
              </a:rPr>
              <a:t>       </a:t>
            </a:r>
            <a:endParaRPr lang="en-US" altLang="zh-CN">
              <a:solidFill>
                <a:schemeClr val="lt1">
                  <a:lumMod val="50000"/>
                </a:schemeClr>
              </a:solidFill>
            </a:endParaRPr>
          </a:p>
        </p:txBody>
      </p:sp>
      <p:sp useBgFill="1">
        <p:nvSpPr>
          <p:cNvPr id="22" name="椭圆 21"/>
          <p:cNvSpPr/>
          <p:nvPr>
            <p:custDataLst>
              <p:tags r:id="rId2"/>
            </p:custDataLst>
          </p:nvPr>
        </p:nvSpPr>
        <p:spPr>
          <a:xfrm>
            <a:off x="1175026" y="5235659"/>
            <a:ext cx="237718" cy="237718"/>
          </a:xfrm>
          <a:prstGeom prst="ellipse">
            <a:avLst/>
          </a:prstGeom>
          <a:ln w="3492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 name="椭圆 3"/>
          <p:cNvSpPr>
            <a:spLocks noChangeAspect="1"/>
          </p:cNvSpPr>
          <p:nvPr>
            <p:custDataLst>
              <p:tags r:id="rId3"/>
            </p:custDataLst>
          </p:nvPr>
        </p:nvSpPr>
        <p:spPr>
          <a:xfrm>
            <a:off x="2542574" y="3517543"/>
            <a:ext cx="507278" cy="507278"/>
          </a:xfrm>
          <a:prstGeom prst="ellipse">
            <a:avLst/>
          </a:prstGeom>
          <a:gradFill>
            <a:gsLst>
              <a:gs pos="27000">
                <a:schemeClr val="accent1">
                  <a:alpha val="100000"/>
                </a:schemeClr>
              </a:gs>
              <a:gs pos="100000">
                <a:schemeClr val="accent1">
                  <a:lumMod val="60000"/>
                  <a:lumOff val="40000"/>
                  <a:alpha val="100000"/>
                </a:schemeClr>
              </a:gs>
            </a:gsLst>
            <a:lin ang="5400000" scaled="0"/>
          </a:gradFill>
          <a:ln>
            <a:noFill/>
          </a:ln>
          <a:effectLst>
            <a:outerShdw blurRad="76200" dist="254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600" b="1">
                <a:solidFill>
                  <a:srgbClr val="FFFFFF"/>
                </a:solidFill>
                <a:sym typeface="+mn-ea"/>
              </a:rPr>
              <a:t>01</a:t>
            </a:r>
            <a:endParaRPr lang="en-US" altLang="zh-CN" sz="1600" b="1">
              <a:solidFill>
                <a:srgbClr val="FFFFFF"/>
              </a:solidFill>
              <a:sym typeface="+mn-ea"/>
            </a:endParaRPr>
          </a:p>
        </p:txBody>
      </p:sp>
      <p:sp>
        <p:nvSpPr>
          <p:cNvPr id="13" name="椭圆 12"/>
          <p:cNvSpPr/>
          <p:nvPr>
            <p:custDataLst>
              <p:tags r:id="rId4"/>
            </p:custDataLst>
          </p:nvPr>
        </p:nvSpPr>
        <p:spPr>
          <a:xfrm>
            <a:off x="4183898" y="2558657"/>
            <a:ext cx="564063" cy="564063"/>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76200" dist="25400" dir="5400000" algn="t"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b="1">
                <a:solidFill>
                  <a:srgbClr val="FFFFFF"/>
                </a:solidFill>
                <a:sym typeface="+mn-ea"/>
              </a:rPr>
              <a:t>02</a:t>
            </a:r>
            <a:endParaRPr lang="en-US" altLang="zh-CN" b="1">
              <a:solidFill>
                <a:srgbClr val="FFFFFF"/>
              </a:solidFill>
              <a:sym typeface="+mn-ea"/>
            </a:endParaRPr>
          </a:p>
        </p:txBody>
      </p:sp>
      <p:sp>
        <p:nvSpPr>
          <p:cNvPr id="10" name="椭圆 9"/>
          <p:cNvSpPr>
            <a:spLocks noChangeAspect="1"/>
          </p:cNvSpPr>
          <p:nvPr>
            <p:custDataLst>
              <p:tags r:id="rId5"/>
            </p:custDataLst>
          </p:nvPr>
        </p:nvSpPr>
        <p:spPr>
          <a:xfrm>
            <a:off x="5997502" y="2061853"/>
            <a:ext cx="620848" cy="620848"/>
          </a:xfrm>
          <a:prstGeom prst="ellipse">
            <a:avLst/>
          </a:prstGeom>
          <a:gradFill>
            <a:gsLst>
              <a:gs pos="27000">
                <a:schemeClr val="accent1">
                  <a:alpha val="100000"/>
                </a:schemeClr>
              </a:gs>
              <a:gs pos="100000">
                <a:schemeClr val="accent1">
                  <a:lumMod val="60000"/>
                  <a:lumOff val="40000"/>
                  <a:alpha val="100000"/>
                </a:schemeClr>
              </a:gs>
            </a:gsLst>
            <a:lin ang="5400000" scaled="0"/>
          </a:gradFill>
          <a:ln>
            <a:noFill/>
          </a:ln>
          <a:effectLst>
            <a:outerShdw blurRad="76200" dist="254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000" b="1">
                <a:solidFill>
                  <a:srgbClr val="FFFFFF"/>
                </a:solidFill>
                <a:sym typeface="+mn-ea"/>
              </a:rPr>
              <a:t>03</a:t>
            </a:r>
            <a:endParaRPr lang="en-US" altLang="zh-CN" sz="2000" b="1">
              <a:solidFill>
                <a:srgbClr val="FFFFFF"/>
              </a:solidFill>
              <a:sym typeface="+mn-ea"/>
            </a:endParaRPr>
          </a:p>
        </p:txBody>
      </p:sp>
      <p:sp>
        <p:nvSpPr>
          <p:cNvPr id="11" name="椭圆 10"/>
          <p:cNvSpPr>
            <a:spLocks noChangeAspect="1"/>
          </p:cNvSpPr>
          <p:nvPr>
            <p:custDataLst>
              <p:tags r:id="rId6"/>
            </p:custDataLst>
          </p:nvPr>
        </p:nvSpPr>
        <p:spPr>
          <a:xfrm>
            <a:off x="7851170" y="2046495"/>
            <a:ext cx="679100" cy="679100"/>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76200" dist="25400" dir="5400000" algn="t"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000" b="1">
                <a:solidFill>
                  <a:srgbClr val="FFFFFF"/>
                </a:solidFill>
                <a:sym typeface="+mn-ea"/>
              </a:rPr>
              <a:t>04</a:t>
            </a:r>
            <a:endParaRPr lang="en-US" altLang="zh-CN" sz="2000" b="1">
              <a:solidFill>
                <a:srgbClr val="FFFFFF"/>
              </a:solidFill>
              <a:sym typeface="+mn-ea"/>
            </a:endParaRPr>
          </a:p>
        </p:txBody>
      </p:sp>
      <p:sp>
        <p:nvSpPr>
          <p:cNvPr id="23" name="正文"/>
          <p:cNvSpPr txBox="1"/>
          <p:nvPr>
            <p:custDataLst>
              <p:tags r:id="rId7"/>
            </p:custDataLst>
          </p:nvPr>
        </p:nvSpPr>
        <p:spPr>
          <a:xfrm>
            <a:off x="8176895" y="958850"/>
            <a:ext cx="3456305" cy="95631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rPr>
              <a:t>his cries were drowned out by the deafening thunder crashing overhead.</a:t>
            </a:r>
            <a:endPar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endParaRPr>
          </a:p>
        </p:txBody>
      </p:sp>
      <p:sp>
        <p:nvSpPr>
          <p:cNvPr id="24" name="标题"/>
          <p:cNvSpPr txBox="1"/>
          <p:nvPr>
            <p:custDataLst>
              <p:tags r:id="rId8"/>
            </p:custDataLst>
          </p:nvPr>
        </p:nvSpPr>
        <p:spPr>
          <a:xfrm>
            <a:off x="8177031" y="547400"/>
            <a:ext cx="2313747" cy="387294"/>
          </a:xfrm>
          <a:prstGeom prst="rect">
            <a:avLst/>
          </a:prstGeom>
          <a:noFill/>
        </p:spPr>
        <p:txBody>
          <a:bodyPr wrap="square" lIns="90170" tIns="46990" rIns="90170" bIns="0" rtlCol="0" anchor="ctr" anchorCtr="0">
            <a:noAutofit/>
          </a:bodyPr>
          <a:p>
            <a:pPr lvl="0" algn="l">
              <a:buClrTx/>
              <a:buSzTx/>
              <a:buFontTx/>
            </a:pPr>
            <a:r>
              <a:rPr lang="en-US" altLang="zh-CN" sz="2400" b="1" dirty="0">
                <a:solidFill>
                  <a:schemeClr val="accent2"/>
                </a:solidFill>
                <a:uFillTx/>
                <a:latin typeface="Times New Roman" panose="02020603050405020304" charset="0"/>
                <a:cs typeface="Times New Roman" panose="02020603050405020304" charset="0"/>
                <a:sym typeface="+mn-ea"/>
              </a:rPr>
              <a:t>thunder</a:t>
            </a:r>
            <a:endParaRPr lang="en-US" altLang="zh-CN" sz="2400" b="1" dirty="0">
              <a:solidFill>
                <a:schemeClr val="accent2"/>
              </a:solidFill>
              <a:uFillTx/>
              <a:latin typeface="Times New Roman" panose="02020603050405020304" charset="0"/>
              <a:cs typeface="Times New Roman" panose="02020603050405020304" charset="0"/>
              <a:sym typeface="+mn-ea"/>
            </a:endParaRPr>
          </a:p>
        </p:txBody>
      </p:sp>
      <p:sp>
        <p:nvSpPr>
          <p:cNvPr id="21" name="椭圆 20"/>
          <p:cNvSpPr/>
          <p:nvPr>
            <p:custDataLst>
              <p:tags r:id="rId9"/>
            </p:custDataLst>
          </p:nvPr>
        </p:nvSpPr>
        <p:spPr>
          <a:xfrm>
            <a:off x="9566910" y="2140585"/>
            <a:ext cx="2341880" cy="1840230"/>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152400" dist="38100" dir="5400000" algn="t" rotWithShape="0">
              <a:schemeClr val="accent2">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rgbClr val="FFFFFF"/>
                </a:solidFill>
                <a:latin typeface="Times New Roman" panose="02020603050405020304" charset="0"/>
                <a:cs typeface="Times New Roman" panose="02020603050405020304" charset="0"/>
              </a:rPr>
              <a:t>Weather description</a:t>
            </a:r>
            <a:endParaRPr lang="en-US" altLang="zh-CN" sz="2400" b="1">
              <a:solidFill>
                <a:srgbClr val="FFFFFF"/>
              </a:solidFill>
              <a:latin typeface="Times New Roman" panose="02020603050405020304" charset="0"/>
              <a:cs typeface="Times New Roman" panose="02020603050405020304" charset="0"/>
            </a:endParaRPr>
          </a:p>
        </p:txBody>
      </p:sp>
      <p:sp>
        <p:nvSpPr>
          <p:cNvPr id="5" name="椭圆 4"/>
          <p:cNvSpPr/>
          <p:nvPr>
            <p:custDataLst>
              <p:tags r:id="rId10"/>
            </p:custDataLst>
          </p:nvPr>
        </p:nvSpPr>
        <p:spPr>
          <a:xfrm>
            <a:off x="9698829" y="2139979"/>
            <a:ext cx="1889059" cy="1889059"/>
          </a:xfrm>
          <a:prstGeom prst="ellipse">
            <a:avLst/>
          </a:prstGeom>
          <a:noFill/>
          <a:ln>
            <a:gradFill>
              <a:gsLst>
                <a:gs pos="0">
                  <a:schemeClr val="accent2">
                    <a:alpha val="100000"/>
                  </a:schemeClr>
                </a:gs>
                <a:gs pos="100000">
                  <a:schemeClr val="accent2">
                    <a:lumMod val="60000"/>
                    <a:lumOff val="40000"/>
                    <a:alpha val="100000"/>
                  </a:schemeClr>
                </a:gs>
              </a:gsLst>
              <a:lin ang="5400000" scaled="1"/>
            </a:gradFill>
          </a:ln>
          <a:effectLst>
            <a:outerShdw blurRad="38100" dist="25400" dir="5400000" algn="t"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正文"/>
          <p:cNvSpPr txBox="1"/>
          <p:nvPr>
            <p:custDataLst>
              <p:tags r:id="rId11"/>
            </p:custDataLst>
          </p:nvPr>
        </p:nvSpPr>
        <p:spPr>
          <a:xfrm>
            <a:off x="5631180" y="851535"/>
            <a:ext cx="2447290" cy="1063625"/>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rgbClr val="002060"/>
                </a:solidFill>
                <a:uFillTx/>
                <a:latin typeface="Times New Roman" panose="02020603050405020304" charset="0"/>
                <a:cs typeface="Times New Roman" panose="02020603050405020304" charset="0"/>
                <a:sym typeface="+mn-ea"/>
              </a:rPr>
              <a:t>a heavy rain began to pour down without warning.</a:t>
            </a:r>
            <a:endParaRPr lang="en-US" altLang="zh-CN" sz="2000" b="1" dirty="0">
              <a:solidFill>
                <a:srgbClr val="002060"/>
              </a:solidFill>
              <a:uFillTx/>
              <a:latin typeface="Times New Roman" panose="02020603050405020304" charset="0"/>
              <a:cs typeface="Times New Roman" panose="02020603050405020304" charset="0"/>
              <a:sym typeface="+mn-ea"/>
            </a:endParaRPr>
          </a:p>
        </p:txBody>
      </p:sp>
      <p:sp>
        <p:nvSpPr>
          <p:cNvPr id="14" name="标题"/>
          <p:cNvSpPr txBox="1"/>
          <p:nvPr>
            <p:custDataLst>
              <p:tags r:id="rId12"/>
            </p:custDataLst>
          </p:nvPr>
        </p:nvSpPr>
        <p:spPr>
          <a:xfrm>
            <a:off x="5630908" y="527368"/>
            <a:ext cx="2313079" cy="387294"/>
          </a:xfrm>
          <a:prstGeom prst="rect">
            <a:avLst/>
          </a:prstGeom>
          <a:noFill/>
        </p:spPr>
        <p:txBody>
          <a:bodyPr wrap="square" lIns="90170" tIns="46990" rIns="90170" bIns="0" rtlCol="0" anchor="ctr" anchorCtr="0">
            <a:noAutofit/>
          </a:bodyPr>
          <a:p>
            <a:pPr lvl="0" algn="l">
              <a:buClrTx/>
              <a:buSzTx/>
              <a:buFontTx/>
            </a:pPr>
            <a:r>
              <a:rPr lang="en-US" altLang="zh-CN" sz="2400" b="1" dirty="0">
                <a:solidFill>
                  <a:schemeClr val="accent1"/>
                </a:solidFill>
                <a:uFillTx/>
                <a:latin typeface="Times New Roman" panose="02020603050405020304" charset="0"/>
                <a:cs typeface="Times New Roman" panose="02020603050405020304" charset="0"/>
                <a:sym typeface="+mn-ea"/>
              </a:rPr>
              <a:t>heavy rain</a:t>
            </a:r>
            <a:endParaRPr lang="en-US" altLang="zh-CN" sz="2400" b="1" dirty="0">
              <a:solidFill>
                <a:schemeClr val="accent1"/>
              </a:solidFill>
              <a:uFillTx/>
              <a:latin typeface="Times New Roman" panose="02020603050405020304" charset="0"/>
              <a:cs typeface="Times New Roman" panose="02020603050405020304" charset="0"/>
              <a:sym typeface="+mn-ea"/>
            </a:endParaRPr>
          </a:p>
        </p:txBody>
      </p:sp>
      <p:sp>
        <p:nvSpPr>
          <p:cNvPr id="15" name="正文"/>
          <p:cNvSpPr txBox="1"/>
          <p:nvPr>
            <p:custDataLst>
              <p:tags r:id="rId13"/>
            </p:custDataLst>
          </p:nvPr>
        </p:nvSpPr>
        <p:spPr>
          <a:xfrm>
            <a:off x="2973705" y="1212850"/>
            <a:ext cx="2575560" cy="1052195"/>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rgbClr val="002060"/>
                </a:solidFill>
                <a:uFillTx/>
                <a:latin typeface="Times New Roman" panose="02020603050405020304" charset="0"/>
                <a:cs typeface="Times New Roman" panose="02020603050405020304" charset="0"/>
                <a:sym typeface="+mn-ea"/>
              </a:rPr>
              <a:t>the sky turned from pale orange to dark gray in the blink of an eye</a:t>
            </a:r>
            <a:endParaRPr lang="en-US" altLang="zh-CN" sz="2000" b="1" dirty="0">
              <a:solidFill>
                <a:srgbClr val="002060"/>
              </a:solidFill>
              <a:uFillTx/>
              <a:latin typeface="Times New Roman" panose="02020603050405020304" charset="0"/>
              <a:cs typeface="Times New Roman" panose="02020603050405020304" charset="0"/>
              <a:sym typeface="+mn-ea"/>
            </a:endParaRPr>
          </a:p>
        </p:txBody>
      </p:sp>
      <p:sp>
        <p:nvSpPr>
          <p:cNvPr id="16" name="标题"/>
          <p:cNvSpPr txBox="1"/>
          <p:nvPr>
            <p:custDataLst>
              <p:tags r:id="rId14"/>
            </p:custDataLst>
          </p:nvPr>
        </p:nvSpPr>
        <p:spPr>
          <a:xfrm>
            <a:off x="2891790" y="765175"/>
            <a:ext cx="2538730" cy="387350"/>
          </a:xfrm>
          <a:prstGeom prst="rect">
            <a:avLst/>
          </a:prstGeom>
          <a:noFill/>
        </p:spPr>
        <p:txBody>
          <a:bodyPr wrap="square" lIns="90170" tIns="46990" rIns="90170" bIns="0" rtlCol="0" anchor="ctr" anchorCtr="0">
            <a:noAutofit/>
          </a:bodyPr>
          <a:p>
            <a:pPr lvl="0" algn="l">
              <a:buClrTx/>
              <a:buSzTx/>
              <a:buFontTx/>
            </a:pPr>
            <a:r>
              <a:rPr lang="en-US" altLang="zh-CN" sz="2400" b="1" dirty="0">
                <a:solidFill>
                  <a:schemeClr val="accent2"/>
                </a:solidFill>
                <a:uFillTx/>
                <a:latin typeface="Times New Roman" panose="02020603050405020304" charset="0"/>
                <a:cs typeface="Times New Roman" panose="02020603050405020304" charset="0"/>
                <a:sym typeface="+mn-ea"/>
              </a:rPr>
              <a:t>sudden dark sky</a:t>
            </a:r>
            <a:endParaRPr lang="en-US" altLang="zh-CN" sz="2400" b="1" dirty="0">
              <a:solidFill>
                <a:schemeClr val="accent2"/>
              </a:solidFill>
              <a:uFillTx/>
              <a:latin typeface="Times New Roman" panose="02020603050405020304" charset="0"/>
              <a:cs typeface="Times New Roman" panose="02020603050405020304" charset="0"/>
              <a:sym typeface="+mn-ea"/>
            </a:endParaRPr>
          </a:p>
        </p:txBody>
      </p:sp>
      <p:sp>
        <p:nvSpPr>
          <p:cNvPr id="41" name="正文"/>
          <p:cNvSpPr txBox="1"/>
          <p:nvPr>
            <p:custDataLst>
              <p:tags r:id="rId15"/>
            </p:custDataLst>
          </p:nvPr>
        </p:nvSpPr>
        <p:spPr>
          <a:xfrm>
            <a:off x="221615" y="2326005"/>
            <a:ext cx="2984500" cy="110236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rPr>
              <a:t>The sun was sinking when Tom set off for home…</a:t>
            </a:r>
            <a:endPar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endParaRPr>
          </a:p>
        </p:txBody>
      </p:sp>
      <p:sp>
        <p:nvSpPr>
          <p:cNvPr id="42" name="标题"/>
          <p:cNvSpPr txBox="1"/>
          <p:nvPr>
            <p:custDataLst>
              <p:tags r:id="rId16"/>
            </p:custDataLst>
          </p:nvPr>
        </p:nvSpPr>
        <p:spPr>
          <a:xfrm>
            <a:off x="735648" y="1914948"/>
            <a:ext cx="2313747" cy="387294"/>
          </a:xfrm>
          <a:prstGeom prst="rect">
            <a:avLst/>
          </a:prstGeom>
          <a:noFill/>
        </p:spPr>
        <p:txBody>
          <a:bodyPr wrap="square" lIns="90170" tIns="46990" rIns="90170" bIns="0" rtlCol="0" anchor="ctr" anchorCtr="0">
            <a:noAutofit/>
          </a:bodyPr>
          <a:p>
            <a:pPr lvl="0" algn="l">
              <a:buClrTx/>
              <a:buSzTx/>
              <a:buFontTx/>
            </a:pPr>
            <a:r>
              <a:rPr lang="en-US" altLang="zh-CN" sz="2400" b="1" dirty="0">
                <a:solidFill>
                  <a:schemeClr val="accent1"/>
                </a:solidFill>
                <a:uFillTx/>
                <a:latin typeface="Times New Roman" panose="02020603050405020304" charset="0"/>
                <a:cs typeface="Times New Roman" panose="02020603050405020304" charset="0"/>
                <a:sym typeface="+mn-ea"/>
              </a:rPr>
              <a:t>peaceful sunset</a:t>
            </a:r>
            <a:endParaRPr lang="en-US" altLang="zh-CN" sz="2400" b="1" dirty="0">
              <a:solidFill>
                <a:schemeClr val="accent1"/>
              </a:solidFill>
              <a:uFillTx/>
              <a:latin typeface="Times New Roman" panose="02020603050405020304" charset="0"/>
              <a:cs typeface="Times New Roman" panose="02020603050405020304" charset="0"/>
              <a:sym typeface="+mn-ea"/>
            </a:endParaRPr>
          </a:p>
        </p:txBody>
      </p:sp>
      <p:sp>
        <p:nvSpPr>
          <p:cNvPr id="2" name="矩形 1"/>
          <p:cNvSpPr/>
          <p:nvPr/>
        </p:nvSpPr>
        <p:spPr>
          <a:xfrm>
            <a:off x="2399030" y="4176395"/>
            <a:ext cx="8288655" cy="140589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latin typeface="Times New Roman" panose="02020603050405020304" charset="0"/>
                <a:cs typeface="Times New Roman" panose="02020603050405020304" charset="0"/>
              </a:rPr>
              <a:t>  the sudden change of weather: </a:t>
            </a:r>
            <a:endParaRPr lang="en-US" altLang="zh-CN" sz="2800">
              <a:latin typeface="Times New Roman" panose="02020603050405020304" charset="0"/>
              <a:cs typeface="Times New Roman" panose="02020603050405020304" charset="0"/>
            </a:endParaRPr>
          </a:p>
          <a:p>
            <a:pPr algn="l"/>
            <a:r>
              <a:rPr lang="en-US" altLang="zh-CN" sz="2800">
                <a:latin typeface="Times New Roman" panose="02020603050405020304" charset="0"/>
                <a:cs typeface="Times New Roman" panose="02020603050405020304" charset="0"/>
              </a:rPr>
              <a:t>create tension, build conflict, and drive the plot forward.</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bg/>
                                          </p:spTgt>
                                        </p:tgtEl>
                                        <p:attrNameLst>
                                          <p:attrName>style.visibility</p:attrName>
                                        </p:attrNameLst>
                                      </p:cBhvr>
                                      <p:to>
                                        <p:strVal val="visible"/>
                                      </p:to>
                                    </p:set>
                                    <p:anim calcmode="lin" valueType="num">
                                      <p:cBhvr additive="base">
                                        <p:cTn id="55" dur="500" fill="hold"/>
                                        <p:tgtEl>
                                          <p:spTgt spid="2">
                                            <p:bg/>
                                          </p:spTgt>
                                        </p:tgtEl>
                                        <p:attrNameLst>
                                          <p:attrName>ppt_x</p:attrName>
                                        </p:attrNameLst>
                                      </p:cBhvr>
                                      <p:tavLst>
                                        <p:tav tm="0">
                                          <p:val>
                                            <p:strVal val="#ppt_x"/>
                                          </p:val>
                                        </p:tav>
                                        <p:tav tm="100000">
                                          <p:val>
                                            <p:strVal val="#ppt_x"/>
                                          </p:val>
                                        </p:tav>
                                      </p:tavLst>
                                    </p:anim>
                                    <p:anim calcmode="lin" valueType="num">
                                      <p:cBhvr additive="base">
                                        <p:cTn id="56"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0" end="0"/>
                                            </p:txEl>
                                          </p:spTgt>
                                        </p:tgtEl>
                                        <p:attrNameLst>
                                          <p:attrName>style.visibility</p:attrName>
                                        </p:attrNameLst>
                                      </p:cBhvr>
                                      <p:to>
                                        <p:strVal val="visible"/>
                                      </p:to>
                                    </p:set>
                                    <p:anim calcmode="lin" valueType="num">
                                      <p:cBhvr additive="base">
                                        <p:cTn id="6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xEl>
                                              <p:pRg st="1" end="1"/>
                                            </p:txEl>
                                          </p:spTgt>
                                        </p:tgtEl>
                                        <p:attrNameLst>
                                          <p:attrName>style.visibility</p:attrName>
                                        </p:attrNameLst>
                                      </p:cBhvr>
                                      <p:to>
                                        <p:strVal val="visible"/>
                                      </p:to>
                                    </p:set>
                                    <p:anim calcmode="lin" valueType="num">
                                      <p:cBhvr additive="base">
                                        <p:cTn id="6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2" grpId="1"/>
      <p:bldP spid="41" grpId="0"/>
      <p:bldP spid="41" grpId="1"/>
      <p:bldP spid="16" grpId="0"/>
      <p:bldP spid="16" grpId="1"/>
      <p:bldP spid="15" grpId="0"/>
      <p:bldP spid="15" grpId="1"/>
      <p:bldP spid="14" grpId="0"/>
      <p:bldP spid="14" grpId="1"/>
      <p:bldP spid="6" grpId="0"/>
      <p:bldP spid="6" grpId="1"/>
      <p:bldP spid="24" grpId="0"/>
      <p:bldP spid="24" grpId="1"/>
      <p:bldP spid="23" grpId="0"/>
      <p:bldP spid="23" grpId="1"/>
      <p:bldP spid="2" grpId="0" animBg="1" build="p"/>
      <p:bldP spid="2"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265805" y="2491105"/>
            <a:ext cx="5111750" cy="937895"/>
          </a:xfrm>
          <a:prstGeom prst="rect">
            <a:avLst/>
          </a:prstGeom>
          <a:noFill/>
        </p:spPr>
        <p:txBody>
          <a:bodyPr wrap="square" rtlCol="0">
            <a:noAutofit/>
          </a:bodyPr>
          <a:p>
            <a:r>
              <a:rPr lang="en-US" altLang="zh-CN" sz="4400" b="1">
                <a:solidFill>
                  <a:srgbClr val="FF0000"/>
                </a:solidFill>
                <a:latin typeface="Times New Roman" panose="02020603050405020304" charset="0"/>
                <a:cs typeface="Times New Roman" panose="02020603050405020304" charset="0"/>
              </a:rPr>
              <a:t>Continued writing </a:t>
            </a:r>
            <a:endParaRPr lang="en-US" altLang="zh-CN" sz="4400" b="1">
              <a:solidFill>
                <a:srgbClr val="FF0000"/>
              </a:solidFill>
              <a:latin typeface="Times New Roman" panose="02020603050405020304" charset="0"/>
              <a:cs typeface="Times New Roman" panose="0202060305040502030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77215" y="939800"/>
            <a:ext cx="8535035" cy="1049655"/>
          </a:xfrm>
          <a:prstGeom prst="rect">
            <a:avLst/>
          </a:prstGeom>
          <a:noFill/>
        </p:spPr>
        <p:txBody>
          <a:bodyPr wrap="square" rtlCol="0">
            <a:noAutofit/>
          </a:bodyPr>
          <a:p>
            <a:r>
              <a:rPr lang="en-US" altLang="zh-CN" sz="2800" b="1">
                <a:latin typeface="Times New Roman" panose="02020603050405020304" charset="0"/>
                <a:cs typeface="Times New Roman" panose="02020603050405020304" charset="0"/>
              </a:rPr>
              <a:t>Tom looked ahead, all hope seemingly slipping away.</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60655" y="240030"/>
            <a:ext cx="5022850" cy="1032510"/>
          </a:xfrm>
          <a:prstGeom prst="rect">
            <a:avLst/>
          </a:prstGeom>
          <a:noFill/>
        </p:spPr>
        <p:txBody>
          <a:bodyPr wrap="square" rtlCol="0">
            <a:noAutofit/>
          </a:bodyPr>
          <a:p>
            <a:r>
              <a:rPr lang="en-US" altLang="zh-CN" sz="3200" b="1">
                <a:solidFill>
                  <a:srgbClr val="FF0000"/>
                </a:solidFill>
                <a:latin typeface="Times New Roman" panose="02020603050405020304" charset="0"/>
                <a:cs typeface="Times New Roman" panose="02020603050405020304" charset="0"/>
              </a:rPr>
              <a:t>Falling action  (Para 5)</a:t>
            </a:r>
            <a:endParaRPr lang="en-US" altLang="zh-CN" sz="3200" b="1">
              <a:solidFill>
                <a:srgbClr val="FF0000"/>
              </a:solidFill>
              <a:latin typeface="Times New Roman" panose="02020603050405020304" charset="0"/>
              <a:cs typeface="Times New Roman" panose="02020603050405020304" charset="0"/>
            </a:endParaRPr>
          </a:p>
        </p:txBody>
      </p:sp>
      <p:sp>
        <p:nvSpPr>
          <p:cNvPr id="32" name="标题"/>
          <p:cNvSpPr txBox="1"/>
          <p:nvPr>
            <p:custDataLst>
              <p:tags r:id="rId1"/>
            </p:custDataLst>
          </p:nvPr>
        </p:nvSpPr>
        <p:spPr>
          <a:xfrm>
            <a:off x="4925758" y="2899405"/>
            <a:ext cx="1974459" cy="1503653"/>
          </a:xfrm>
          <a:prstGeom prst="rect">
            <a:avLst/>
          </a:prstGeom>
          <a:noFill/>
        </p:spPr>
        <p:txBody>
          <a:bodyPr wrap="square" lIns="0" tIns="0" rIns="0" bIns="0" rtlCol="0" anchor="ctr" anchorCtr="0">
            <a:noAutofit/>
          </a:bodyPr>
          <a:lstStyle/>
          <a:p>
            <a:pPr algn="ctr">
              <a:spcBef>
                <a:spcPct val="0"/>
              </a:spcBef>
              <a:spcAft>
                <a:spcPct val="0"/>
              </a:spcAft>
            </a:pPr>
            <a:r>
              <a:rPr lang="en-US" altLang="zh-CN" sz="2400" b="1" dirty="0">
                <a:solidFill>
                  <a:schemeClr val="tx1">
                    <a:lumMod val="100000"/>
                  </a:schemeClr>
                </a:solidFill>
                <a:uFillTx/>
                <a:latin typeface="Times New Roman" panose="02020603050405020304" charset="0"/>
                <a:cs typeface="Times New Roman" panose="02020603050405020304" charset="0"/>
                <a:sym typeface="+mn-ea"/>
              </a:rPr>
              <a:t>Action description </a:t>
            </a:r>
            <a:endParaRPr lang="en-US" altLang="zh-CN" sz="2400" b="1" dirty="0">
              <a:solidFill>
                <a:schemeClr val="tx1">
                  <a:lumMod val="100000"/>
                </a:schemeClr>
              </a:solidFill>
              <a:uFillTx/>
              <a:latin typeface="Times New Roman" panose="02020603050405020304" charset="0"/>
              <a:cs typeface="Times New Roman" panose="02020603050405020304" charset="0"/>
              <a:sym typeface="+mn-ea"/>
            </a:endParaRPr>
          </a:p>
        </p:txBody>
      </p:sp>
      <p:sp>
        <p:nvSpPr>
          <p:cNvPr id="33" name="任意多边形: 形状 13"/>
          <p:cNvSpPr/>
          <p:nvPr>
            <p:custDataLst>
              <p:tags r:id="rId2"/>
            </p:custDataLst>
          </p:nvPr>
        </p:nvSpPr>
        <p:spPr>
          <a:xfrm rot="19347229">
            <a:off x="4684716" y="3643268"/>
            <a:ext cx="1067963" cy="2133344"/>
          </a:xfrm>
          <a:custGeom>
            <a:avLst/>
            <a:gdLst>
              <a:gd name="connsiteX0" fmla="*/ 120802 w 572102"/>
              <a:gd name="connsiteY0" fmla="*/ 3782 h 1142935"/>
              <a:gd name="connsiteX1" fmla="*/ 131660 w 572102"/>
              <a:gd name="connsiteY1" fmla="*/ 8163 h 1142935"/>
              <a:gd name="connsiteX2" fmla="*/ 137852 w 572102"/>
              <a:gd name="connsiteY2" fmla="*/ 11307 h 1142935"/>
              <a:gd name="connsiteX3" fmla="*/ 532282 w 572102"/>
              <a:gd name="connsiteY3" fmla="*/ 979619 h 1142935"/>
              <a:gd name="connsiteX4" fmla="*/ 488372 w 572102"/>
              <a:gd name="connsiteY4" fmla="*/ 1088585 h 1142935"/>
              <a:gd name="connsiteX5" fmla="*/ 488372 w 572102"/>
              <a:gd name="connsiteY5" fmla="*/ 1088585 h 1142935"/>
              <a:gd name="connsiteX6" fmla="*/ 485705 w 572102"/>
              <a:gd name="connsiteY6" fmla="*/ 1094014 h 1142935"/>
              <a:gd name="connsiteX7" fmla="*/ 484181 w 572102"/>
              <a:gd name="connsiteY7" fmla="*/ 1096776 h 1142935"/>
              <a:gd name="connsiteX8" fmla="*/ 357892 w 572102"/>
              <a:gd name="connsiteY8" fmla="*/ 1129771 h 1142935"/>
              <a:gd name="connsiteX9" fmla="*/ 320922 w 572102"/>
              <a:gd name="connsiteY9" fmla="*/ 1011051 h 1142935"/>
              <a:gd name="connsiteX10" fmla="*/ 321589 w 572102"/>
              <a:gd name="connsiteY10" fmla="*/ 1009622 h 1142935"/>
              <a:gd name="connsiteX11" fmla="*/ 52793 w 572102"/>
              <a:gd name="connsiteY11" fmla="*/ 175042 h 1142935"/>
              <a:gd name="connsiteX12" fmla="*/ 47459 w 572102"/>
              <a:gd name="connsiteY12" fmla="*/ 172184 h 1142935"/>
              <a:gd name="connsiteX13" fmla="*/ 46888 w 572102"/>
              <a:gd name="connsiteY13" fmla="*/ 172184 h 1142935"/>
              <a:gd name="connsiteX14" fmla="*/ 11902 w 572102"/>
              <a:gd name="connsiteY14" fmla="*/ 46435 h 1142935"/>
              <a:gd name="connsiteX15" fmla="*/ 121183 w 572102"/>
              <a:gd name="connsiteY15" fmla="*/ 4163 h 114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2102" h="1142935">
                <a:moveTo>
                  <a:pt x="120802" y="3782"/>
                </a:moveTo>
                <a:cubicBezTo>
                  <a:pt x="124525" y="4973"/>
                  <a:pt x="128155" y="6430"/>
                  <a:pt x="131660" y="8163"/>
                </a:cubicBezTo>
                <a:cubicBezTo>
                  <a:pt x="133756" y="9116"/>
                  <a:pt x="135851" y="10164"/>
                  <a:pt x="137852" y="11307"/>
                </a:cubicBezTo>
                <a:cubicBezTo>
                  <a:pt x="487749" y="194815"/>
                  <a:pt x="654364" y="603857"/>
                  <a:pt x="532282" y="979619"/>
                </a:cubicBezTo>
                <a:cubicBezTo>
                  <a:pt x="520294" y="1016957"/>
                  <a:pt x="505619" y="1053371"/>
                  <a:pt x="488372" y="1088585"/>
                </a:cubicBezTo>
                <a:lnTo>
                  <a:pt x="488372" y="1088585"/>
                </a:lnTo>
                <a:lnTo>
                  <a:pt x="485705" y="1094014"/>
                </a:lnTo>
                <a:cubicBezTo>
                  <a:pt x="485254" y="1094966"/>
                  <a:pt x="484745" y="1095890"/>
                  <a:pt x="484181" y="1096776"/>
                </a:cubicBezTo>
                <a:cubicBezTo>
                  <a:pt x="458419" y="1140762"/>
                  <a:pt x="401878" y="1155536"/>
                  <a:pt x="357892" y="1129771"/>
                </a:cubicBezTo>
                <a:cubicBezTo>
                  <a:pt x="316761" y="1105682"/>
                  <a:pt x="300740" y="1054237"/>
                  <a:pt x="320922" y="1011051"/>
                </a:cubicBezTo>
                <a:cubicBezTo>
                  <a:pt x="320922" y="1010575"/>
                  <a:pt x="321398" y="1010194"/>
                  <a:pt x="321589" y="1009622"/>
                </a:cubicBezTo>
                <a:cubicBezTo>
                  <a:pt x="474152" y="704641"/>
                  <a:pt x="354667" y="333662"/>
                  <a:pt x="52793" y="175042"/>
                </a:cubicBezTo>
                <a:cubicBezTo>
                  <a:pt x="51079" y="173994"/>
                  <a:pt x="49269" y="173137"/>
                  <a:pt x="47459" y="172184"/>
                </a:cubicBezTo>
                <a:lnTo>
                  <a:pt x="46888" y="172184"/>
                </a:lnTo>
                <a:cubicBezTo>
                  <a:pt x="2501" y="147124"/>
                  <a:pt x="-13162" y="90822"/>
                  <a:pt x="11902" y="46435"/>
                </a:cubicBezTo>
                <a:cubicBezTo>
                  <a:pt x="33568" y="8059"/>
                  <a:pt x="79336" y="-9638"/>
                  <a:pt x="121183" y="4163"/>
                </a:cubicBezTo>
                <a:close/>
              </a:path>
            </a:pathLst>
          </a:custGeom>
          <a:solidFill>
            <a:schemeClr val="accent5">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4" name="任意多边形: 形状 15"/>
          <p:cNvSpPr/>
          <p:nvPr>
            <p:custDataLst>
              <p:tags r:id="rId3"/>
            </p:custDataLst>
          </p:nvPr>
        </p:nvSpPr>
        <p:spPr>
          <a:xfrm rot="19347229">
            <a:off x="5456476" y="4194728"/>
            <a:ext cx="2225426" cy="730621"/>
          </a:xfrm>
          <a:custGeom>
            <a:avLst/>
            <a:gdLst>
              <a:gd name="connsiteX0" fmla="*/ 16750 w 1192490"/>
              <a:gd name="connsiteY0" fmla="*/ 244454 h 391454"/>
              <a:gd name="connsiteX1" fmla="*/ 24179 w 1192490"/>
              <a:gd name="connsiteY1" fmla="*/ 234929 h 391454"/>
              <a:gd name="connsiteX2" fmla="*/ 29227 w 1192490"/>
              <a:gd name="connsiteY2" fmla="*/ 230072 h 391454"/>
              <a:gd name="connsiteX3" fmla="*/ 1161845 w 1192490"/>
              <a:gd name="connsiteY3" fmla="*/ 230072 h 391454"/>
              <a:gd name="connsiteX4" fmla="*/ 1161845 w 1192490"/>
              <a:gd name="connsiteY4" fmla="*/ 230072 h 391454"/>
              <a:gd name="connsiteX5" fmla="*/ 1166227 w 1192490"/>
              <a:gd name="connsiteY5" fmla="*/ 234263 h 391454"/>
              <a:gd name="connsiteX6" fmla="*/ 1168417 w 1192490"/>
              <a:gd name="connsiteY6" fmla="*/ 236549 h 391454"/>
              <a:gd name="connsiteX7" fmla="*/ 1162264 w 1192490"/>
              <a:gd name="connsiteY7" fmla="*/ 366927 h 391454"/>
              <a:gd name="connsiteX8" fmla="*/ 1046021 w 1192490"/>
              <a:gd name="connsiteY8" fmla="*/ 373423 h 391454"/>
              <a:gd name="connsiteX9" fmla="*/ 1036496 w 1192490"/>
              <a:gd name="connsiteY9" fmla="*/ 365327 h 391454"/>
              <a:gd name="connsiteX10" fmla="*/ 1035258 w 1192490"/>
              <a:gd name="connsiteY10" fmla="*/ 364184 h 391454"/>
              <a:gd name="connsiteX11" fmla="*/ 158958 w 1192490"/>
              <a:gd name="connsiteY11" fmla="*/ 361898 h 391454"/>
              <a:gd name="connsiteX12" fmla="*/ 154576 w 1192490"/>
              <a:gd name="connsiteY12" fmla="*/ 366184 h 391454"/>
              <a:gd name="connsiteX13" fmla="*/ 154576 w 1192490"/>
              <a:gd name="connsiteY13" fmla="*/ 366184 h 391454"/>
              <a:gd name="connsiteX14" fmla="*/ 24175 w 1192490"/>
              <a:gd name="connsiteY14" fmla="*/ 360421 h 391454"/>
              <a:gd name="connsiteX15" fmla="*/ 17702 w 1192490"/>
              <a:gd name="connsiteY15" fmla="*/ 243692 h 39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92490" h="391454">
                <a:moveTo>
                  <a:pt x="16750" y="244454"/>
                </a:moveTo>
                <a:cubicBezTo>
                  <a:pt x="19003" y="241111"/>
                  <a:pt x="21486" y="237930"/>
                  <a:pt x="24179" y="234929"/>
                </a:cubicBezTo>
                <a:cubicBezTo>
                  <a:pt x="25767" y="233215"/>
                  <a:pt x="27453" y="231595"/>
                  <a:pt x="29227" y="230072"/>
                </a:cubicBezTo>
                <a:cubicBezTo>
                  <a:pt x="344191" y="-77348"/>
                  <a:pt x="846882" y="-77348"/>
                  <a:pt x="1161845" y="230072"/>
                </a:cubicBezTo>
                <a:lnTo>
                  <a:pt x="1161845" y="230072"/>
                </a:lnTo>
                <a:lnTo>
                  <a:pt x="1166227" y="234263"/>
                </a:lnTo>
                <a:cubicBezTo>
                  <a:pt x="1167027" y="234958"/>
                  <a:pt x="1167760" y="235720"/>
                  <a:pt x="1168417" y="236549"/>
                </a:cubicBezTo>
                <a:cubicBezTo>
                  <a:pt x="1202727" y="274249"/>
                  <a:pt x="1199964" y="332628"/>
                  <a:pt x="1162264" y="366927"/>
                </a:cubicBezTo>
                <a:cubicBezTo>
                  <a:pt x="1129937" y="396340"/>
                  <a:pt x="1081416" y="399055"/>
                  <a:pt x="1046021" y="373423"/>
                </a:cubicBezTo>
                <a:cubicBezTo>
                  <a:pt x="1042659" y="370946"/>
                  <a:pt x="1039477" y="368241"/>
                  <a:pt x="1036496" y="365327"/>
                </a:cubicBezTo>
                <a:lnTo>
                  <a:pt x="1035258" y="364184"/>
                </a:lnTo>
                <a:cubicBezTo>
                  <a:pt x="792523" y="124906"/>
                  <a:pt x="402941" y="123887"/>
                  <a:pt x="158958" y="361898"/>
                </a:cubicBezTo>
                <a:cubicBezTo>
                  <a:pt x="157434" y="363231"/>
                  <a:pt x="156005" y="364755"/>
                  <a:pt x="154576" y="366184"/>
                </a:cubicBezTo>
                <a:lnTo>
                  <a:pt x="154576" y="366184"/>
                </a:lnTo>
                <a:cubicBezTo>
                  <a:pt x="116977" y="400607"/>
                  <a:pt x="58595" y="398026"/>
                  <a:pt x="24175" y="360421"/>
                </a:cubicBezTo>
                <a:cubicBezTo>
                  <a:pt x="-5493" y="328017"/>
                  <a:pt x="-8201" y="279183"/>
                  <a:pt x="17702" y="243692"/>
                </a:cubicBezTo>
                <a:close/>
              </a:path>
            </a:pathLst>
          </a:custGeom>
          <a:solidFill>
            <a:schemeClr val="accent4">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5" name="任意多边形: 形状 16"/>
          <p:cNvSpPr/>
          <p:nvPr>
            <p:custDataLst>
              <p:tags r:id="rId4"/>
            </p:custDataLst>
          </p:nvPr>
        </p:nvSpPr>
        <p:spPr>
          <a:xfrm rot="19347229">
            <a:off x="6527925" y="2229213"/>
            <a:ext cx="1068823" cy="2135927"/>
          </a:xfrm>
          <a:custGeom>
            <a:avLst/>
            <a:gdLst>
              <a:gd name="connsiteX0" fmla="*/ 93492 w 572673"/>
              <a:gd name="connsiteY0" fmla="*/ 1105388 h 1144013"/>
              <a:gd name="connsiteX1" fmla="*/ 87205 w 572673"/>
              <a:gd name="connsiteY1" fmla="*/ 1095863 h 1144013"/>
              <a:gd name="connsiteX2" fmla="*/ 84062 w 572673"/>
              <a:gd name="connsiteY2" fmla="*/ 1089672 h 1144013"/>
              <a:gd name="connsiteX3" fmla="*/ 434011 w 572673"/>
              <a:gd name="connsiteY3" fmla="*/ 11918 h 1144013"/>
              <a:gd name="connsiteX4" fmla="*/ 434011 w 572673"/>
              <a:gd name="connsiteY4" fmla="*/ 11918 h 1144013"/>
              <a:gd name="connsiteX5" fmla="*/ 439440 w 572673"/>
              <a:gd name="connsiteY5" fmla="*/ 9061 h 1144013"/>
              <a:gd name="connsiteX6" fmla="*/ 442297 w 572673"/>
              <a:gd name="connsiteY6" fmla="*/ 7727 h 1144013"/>
              <a:gd name="connsiteX7" fmla="*/ 564427 w 572673"/>
              <a:gd name="connsiteY7" fmla="*/ 53800 h 1144013"/>
              <a:gd name="connsiteX8" fmla="*/ 534690 w 572673"/>
              <a:gd name="connsiteY8" fmla="*/ 166414 h 1144013"/>
              <a:gd name="connsiteX9" fmla="*/ 523927 w 572673"/>
              <a:gd name="connsiteY9" fmla="*/ 173177 h 1144013"/>
              <a:gd name="connsiteX10" fmla="*/ 522498 w 572673"/>
              <a:gd name="connsiteY10" fmla="*/ 173939 h 1144013"/>
              <a:gd name="connsiteX11" fmla="*/ 442488 w 572673"/>
              <a:gd name="connsiteY11" fmla="*/ 223374 h 1144013"/>
              <a:gd name="connsiteX12" fmla="*/ 249321 w 572673"/>
              <a:gd name="connsiteY12" fmla="*/ 1007090 h 1144013"/>
              <a:gd name="connsiteX13" fmla="*/ 251988 w 572673"/>
              <a:gd name="connsiteY13" fmla="*/ 1012520 h 1144013"/>
              <a:gd name="connsiteX14" fmla="*/ 251988 w 572673"/>
              <a:gd name="connsiteY14" fmla="*/ 1013091 h 1144013"/>
              <a:gd name="connsiteX15" fmla="*/ 206058 w 572673"/>
              <a:gd name="connsiteY15" fmla="*/ 1135268 h 1144013"/>
              <a:gd name="connsiteX16" fmla="*/ 93206 w 572673"/>
              <a:gd name="connsiteY16" fmla="*/ 1105388 h 114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2673" h="1144013">
                <a:moveTo>
                  <a:pt x="93492" y="1105388"/>
                </a:moveTo>
                <a:cubicBezTo>
                  <a:pt x="91187" y="1102359"/>
                  <a:pt x="89091" y="1099178"/>
                  <a:pt x="87205" y="1095863"/>
                </a:cubicBezTo>
                <a:cubicBezTo>
                  <a:pt x="86062" y="1093863"/>
                  <a:pt x="85015" y="1091768"/>
                  <a:pt x="84062" y="1089672"/>
                </a:cubicBezTo>
                <a:cubicBezTo>
                  <a:pt x="-110934" y="694966"/>
                  <a:pt x="44343" y="216782"/>
                  <a:pt x="434011" y="11918"/>
                </a:cubicBezTo>
                <a:lnTo>
                  <a:pt x="434011" y="11918"/>
                </a:lnTo>
                <a:lnTo>
                  <a:pt x="439440" y="9061"/>
                </a:lnTo>
                <a:cubicBezTo>
                  <a:pt x="440335" y="8499"/>
                  <a:pt x="441297" y="8051"/>
                  <a:pt x="442297" y="7727"/>
                </a:cubicBezTo>
                <a:cubicBezTo>
                  <a:pt x="488741" y="-13275"/>
                  <a:pt x="543424" y="7356"/>
                  <a:pt x="564427" y="53800"/>
                </a:cubicBezTo>
                <a:cubicBezTo>
                  <a:pt x="582439" y="93643"/>
                  <a:pt x="570028" y="140658"/>
                  <a:pt x="534690" y="166414"/>
                </a:cubicBezTo>
                <a:cubicBezTo>
                  <a:pt x="531223" y="168862"/>
                  <a:pt x="527632" y="171119"/>
                  <a:pt x="523927" y="173177"/>
                </a:cubicBezTo>
                <a:cubicBezTo>
                  <a:pt x="523422" y="173377"/>
                  <a:pt x="522945" y="173624"/>
                  <a:pt x="522498" y="173939"/>
                </a:cubicBezTo>
                <a:cubicBezTo>
                  <a:pt x="494599" y="188331"/>
                  <a:pt x="467843" y="204857"/>
                  <a:pt x="442488" y="223374"/>
                </a:cubicBezTo>
                <a:cubicBezTo>
                  <a:pt x="195714" y="402634"/>
                  <a:pt x="114113" y="733685"/>
                  <a:pt x="249321" y="1007090"/>
                </a:cubicBezTo>
                <a:cubicBezTo>
                  <a:pt x="250178" y="1008995"/>
                  <a:pt x="251131" y="1010805"/>
                  <a:pt x="251988" y="1012520"/>
                </a:cubicBezTo>
                <a:cubicBezTo>
                  <a:pt x="252054" y="1012700"/>
                  <a:pt x="252054" y="1012910"/>
                  <a:pt x="251988" y="1013091"/>
                </a:cubicBezTo>
                <a:cubicBezTo>
                  <a:pt x="273038" y="1059516"/>
                  <a:pt x="252474" y="1114218"/>
                  <a:pt x="206058" y="1135268"/>
                </a:cubicBezTo>
                <a:cubicBezTo>
                  <a:pt x="166120" y="1153385"/>
                  <a:pt x="118943" y="1140898"/>
                  <a:pt x="93206" y="1105388"/>
                </a:cubicBezTo>
                <a:close/>
              </a:path>
            </a:pathLst>
          </a:custGeom>
          <a:solidFill>
            <a:schemeClr val="accent3">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6" name="任意多边形: 形状 17"/>
          <p:cNvSpPr/>
          <p:nvPr>
            <p:custDataLst>
              <p:tags r:id="rId5"/>
            </p:custDataLst>
          </p:nvPr>
        </p:nvSpPr>
        <p:spPr>
          <a:xfrm rot="19347229">
            <a:off x="4937202" y="1663447"/>
            <a:ext cx="1866569" cy="1467266"/>
          </a:xfrm>
          <a:custGeom>
            <a:avLst/>
            <a:gdLst>
              <a:gd name="connsiteX0" fmla="*/ 936294 w 1000115"/>
              <a:gd name="connsiteY0" fmla="*/ 773182 h 786197"/>
              <a:gd name="connsiteX1" fmla="*/ 924959 w 1000115"/>
              <a:gd name="connsiteY1" fmla="*/ 776039 h 786197"/>
              <a:gd name="connsiteX2" fmla="*/ 918006 w 1000115"/>
              <a:gd name="connsiteY2" fmla="*/ 777087 h 786197"/>
              <a:gd name="connsiteX3" fmla="*/ 1605 w 1000115"/>
              <a:gd name="connsiteY3" fmla="*/ 111384 h 786197"/>
              <a:gd name="connsiteX4" fmla="*/ 1605 w 1000115"/>
              <a:gd name="connsiteY4" fmla="*/ 111384 h 786197"/>
              <a:gd name="connsiteX5" fmla="*/ 557 w 1000115"/>
              <a:gd name="connsiteY5" fmla="*/ 105479 h 786197"/>
              <a:gd name="connsiteX6" fmla="*/ 557 w 1000115"/>
              <a:gd name="connsiteY6" fmla="*/ 102240 h 786197"/>
              <a:gd name="connsiteX7" fmla="*/ 81834 w 1000115"/>
              <a:gd name="connsiteY7" fmla="*/ 104 h 786197"/>
              <a:gd name="connsiteX8" fmla="*/ 180104 w 1000115"/>
              <a:gd name="connsiteY8" fmla="*/ 63474 h 786197"/>
              <a:gd name="connsiteX9" fmla="*/ 183152 w 1000115"/>
              <a:gd name="connsiteY9" fmla="*/ 75856 h 786197"/>
              <a:gd name="connsiteX10" fmla="*/ 183152 w 1000115"/>
              <a:gd name="connsiteY10" fmla="*/ 77380 h 786197"/>
              <a:gd name="connsiteX11" fmla="*/ 891145 w 1000115"/>
              <a:gd name="connsiteY11" fmla="*/ 594588 h 786197"/>
              <a:gd name="connsiteX12" fmla="*/ 897146 w 1000115"/>
              <a:gd name="connsiteY12" fmla="*/ 593731 h 786197"/>
              <a:gd name="connsiteX13" fmla="*/ 897717 w 1000115"/>
              <a:gd name="connsiteY13" fmla="*/ 593731 h 786197"/>
              <a:gd name="connsiteX14" fmla="*/ 999530 w 1000115"/>
              <a:gd name="connsiteY14" fmla="*/ 675627 h 786197"/>
              <a:gd name="connsiteX15" fmla="*/ 936484 w 1000115"/>
              <a:gd name="connsiteY15" fmla="*/ 773372 h 78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115" h="786197">
                <a:moveTo>
                  <a:pt x="936294" y="773182"/>
                </a:moveTo>
                <a:cubicBezTo>
                  <a:pt x="932588" y="774391"/>
                  <a:pt x="928797" y="775344"/>
                  <a:pt x="924959" y="776039"/>
                </a:cubicBezTo>
                <a:cubicBezTo>
                  <a:pt x="922663" y="776535"/>
                  <a:pt x="920339" y="776887"/>
                  <a:pt x="918006" y="777087"/>
                </a:cubicBezTo>
                <a:cubicBezTo>
                  <a:pt x="482484" y="840723"/>
                  <a:pt x="75738" y="545248"/>
                  <a:pt x="1605" y="111384"/>
                </a:cubicBezTo>
                <a:lnTo>
                  <a:pt x="1605" y="111384"/>
                </a:lnTo>
                <a:lnTo>
                  <a:pt x="557" y="105479"/>
                </a:lnTo>
                <a:cubicBezTo>
                  <a:pt x="462" y="104403"/>
                  <a:pt x="462" y="103317"/>
                  <a:pt x="557" y="102240"/>
                </a:cubicBezTo>
                <a:cubicBezTo>
                  <a:pt x="-5205" y="51596"/>
                  <a:pt x="31180" y="5866"/>
                  <a:pt x="81834" y="104"/>
                </a:cubicBezTo>
                <a:cubicBezTo>
                  <a:pt x="125497" y="-4868"/>
                  <a:pt x="166616" y="21649"/>
                  <a:pt x="180104" y="63474"/>
                </a:cubicBezTo>
                <a:cubicBezTo>
                  <a:pt x="181390" y="67532"/>
                  <a:pt x="182409" y="71665"/>
                  <a:pt x="183152" y="75856"/>
                </a:cubicBezTo>
                <a:lnTo>
                  <a:pt x="183152" y="77380"/>
                </a:lnTo>
                <a:cubicBezTo>
                  <a:pt x="238892" y="413842"/>
                  <a:pt x="553665" y="643794"/>
                  <a:pt x="891145" y="594588"/>
                </a:cubicBezTo>
                <a:cubicBezTo>
                  <a:pt x="893155" y="594407"/>
                  <a:pt x="895164" y="594121"/>
                  <a:pt x="897146" y="593731"/>
                </a:cubicBezTo>
                <a:lnTo>
                  <a:pt x="897717" y="593731"/>
                </a:lnTo>
                <a:cubicBezTo>
                  <a:pt x="948447" y="588225"/>
                  <a:pt x="994034" y="624896"/>
                  <a:pt x="999530" y="675627"/>
                </a:cubicBezTo>
                <a:cubicBezTo>
                  <a:pt x="1004235" y="719003"/>
                  <a:pt x="977946" y="759770"/>
                  <a:pt x="936484" y="773372"/>
                </a:cubicBezTo>
                <a:close/>
              </a:path>
            </a:pathLst>
          </a:custGeom>
          <a:solidFill>
            <a:schemeClr val="accent2">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8" name="任意多边形: 形状 12"/>
          <p:cNvSpPr/>
          <p:nvPr>
            <p:custDataLst>
              <p:tags r:id="rId6"/>
            </p:custDataLst>
          </p:nvPr>
        </p:nvSpPr>
        <p:spPr>
          <a:xfrm rot="19347229">
            <a:off x="3728424" y="2591846"/>
            <a:ext cx="1868290" cy="1467266"/>
          </a:xfrm>
          <a:custGeom>
            <a:avLst/>
            <a:gdLst>
              <a:gd name="connsiteX0" fmla="*/ 1001045 w 1001091"/>
              <a:gd name="connsiteY0" fmla="*/ 92515 h 786048"/>
              <a:gd name="connsiteX1" fmla="*/ 1000283 w 1001091"/>
              <a:gd name="connsiteY1" fmla="*/ 104231 h 786048"/>
              <a:gd name="connsiteX2" fmla="*/ 999140 w 1001091"/>
              <a:gd name="connsiteY2" fmla="*/ 111089 h 786048"/>
              <a:gd name="connsiteX3" fmla="*/ 82835 w 1001091"/>
              <a:gd name="connsiteY3" fmla="*/ 776981 h 786048"/>
              <a:gd name="connsiteX4" fmla="*/ 82835 w 1001091"/>
              <a:gd name="connsiteY4" fmla="*/ 776981 h 786048"/>
              <a:gd name="connsiteX5" fmla="*/ 76834 w 1001091"/>
              <a:gd name="connsiteY5" fmla="*/ 776124 h 786048"/>
              <a:gd name="connsiteX6" fmla="*/ 73691 w 1001091"/>
              <a:gd name="connsiteY6" fmla="*/ 775552 h 786048"/>
              <a:gd name="connsiteX7" fmla="*/ 1866 w 1001091"/>
              <a:gd name="connsiteY7" fmla="*/ 666568 h 786048"/>
              <a:gd name="connsiteX8" fmla="*/ 104933 w 1001091"/>
              <a:gd name="connsiteY8" fmla="*/ 593721 h 786048"/>
              <a:gd name="connsiteX9" fmla="*/ 106552 w 1001091"/>
              <a:gd name="connsiteY9" fmla="*/ 593721 h 786048"/>
              <a:gd name="connsiteX10" fmla="*/ 817212 w 1001091"/>
              <a:gd name="connsiteY10" fmla="*/ 80228 h 786048"/>
              <a:gd name="connsiteX11" fmla="*/ 818260 w 1001091"/>
              <a:gd name="connsiteY11" fmla="*/ 74227 h 786048"/>
              <a:gd name="connsiteX12" fmla="*/ 818260 w 1001091"/>
              <a:gd name="connsiteY12" fmla="*/ 73655 h 786048"/>
              <a:gd name="connsiteX13" fmla="*/ 926921 w 1001091"/>
              <a:gd name="connsiteY13" fmla="*/ 1332 h 786048"/>
              <a:gd name="connsiteX14" fmla="*/ 1001045 w 1001091"/>
              <a:gd name="connsiteY14" fmla="*/ 92705 h 78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1091" h="786048">
                <a:moveTo>
                  <a:pt x="1001045" y="92515"/>
                </a:moveTo>
                <a:cubicBezTo>
                  <a:pt x="1001035" y="96430"/>
                  <a:pt x="1000778" y="100344"/>
                  <a:pt x="1000283" y="104231"/>
                </a:cubicBezTo>
                <a:cubicBezTo>
                  <a:pt x="1000283" y="106517"/>
                  <a:pt x="999902" y="108803"/>
                  <a:pt x="999140" y="111089"/>
                </a:cubicBezTo>
                <a:cubicBezTo>
                  <a:pt x="925007" y="544924"/>
                  <a:pt x="518363" y="840447"/>
                  <a:pt x="82835" y="776981"/>
                </a:cubicBezTo>
                <a:lnTo>
                  <a:pt x="82835" y="776981"/>
                </a:lnTo>
                <a:lnTo>
                  <a:pt x="76834" y="776124"/>
                </a:lnTo>
                <a:lnTo>
                  <a:pt x="73691" y="775552"/>
                </a:lnTo>
                <a:cubicBezTo>
                  <a:pt x="23760" y="765294"/>
                  <a:pt x="-8397" y="716498"/>
                  <a:pt x="1866" y="666568"/>
                </a:cubicBezTo>
                <a:cubicBezTo>
                  <a:pt x="11658" y="618914"/>
                  <a:pt x="56750" y="587044"/>
                  <a:pt x="104933" y="593721"/>
                </a:cubicBezTo>
                <a:lnTo>
                  <a:pt x="106552" y="593721"/>
                </a:lnTo>
                <a:cubicBezTo>
                  <a:pt x="443781" y="644784"/>
                  <a:pt x="759805" y="416432"/>
                  <a:pt x="817212" y="80228"/>
                </a:cubicBezTo>
                <a:cubicBezTo>
                  <a:pt x="817689" y="78228"/>
                  <a:pt x="817974" y="76227"/>
                  <a:pt x="818260" y="74227"/>
                </a:cubicBezTo>
                <a:cubicBezTo>
                  <a:pt x="818212" y="74037"/>
                  <a:pt x="818212" y="73846"/>
                  <a:pt x="818260" y="73655"/>
                </a:cubicBezTo>
                <a:cubicBezTo>
                  <a:pt x="828290" y="23678"/>
                  <a:pt x="876944" y="-8707"/>
                  <a:pt x="926921" y="1332"/>
                </a:cubicBezTo>
                <a:cubicBezTo>
                  <a:pt x="970355" y="10047"/>
                  <a:pt x="1001474" y="48405"/>
                  <a:pt x="1001045" y="92705"/>
                </a:cubicBezTo>
                <a:close/>
              </a:path>
            </a:pathLst>
          </a:custGeom>
          <a:solidFill>
            <a:schemeClr val="accent1">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9" name="任意多边形: 形状 14"/>
          <p:cNvSpPr/>
          <p:nvPr>
            <p:custDataLst>
              <p:tags r:id="rId7"/>
            </p:custDataLst>
          </p:nvPr>
        </p:nvSpPr>
        <p:spPr>
          <a:xfrm rot="19347229">
            <a:off x="4191193" y="3952257"/>
            <a:ext cx="663497" cy="360578"/>
          </a:xfrm>
          <a:custGeom>
            <a:avLst/>
            <a:gdLst>
              <a:gd name="connsiteX0" fmla="*/ 355426 w 355468"/>
              <a:gd name="connsiteY0" fmla="*/ 177957 h 193123"/>
              <a:gd name="connsiteX1" fmla="*/ 83487 w 355468"/>
              <a:gd name="connsiteY1" fmla="*/ 184148 h 193123"/>
              <a:gd name="connsiteX2" fmla="*/ 83487 w 355468"/>
              <a:gd name="connsiteY2" fmla="*/ 184148 h 193123"/>
              <a:gd name="connsiteX3" fmla="*/ 77487 w 355468"/>
              <a:gd name="connsiteY3" fmla="*/ 183291 h 193123"/>
              <a:gd name="connsiteX4" fmla="*/ 74343 w 355468"/>
              <a:gd name="connsiteY4" fmla="*/ 182719 h 193123"/>
              <a:gd name="connsiteX5" fmla="*/ 53579 w 355468"/>
              <a:gd name="connsiteY5" fmla="*/ 175766 h 193123"/>
              <a:gd name="connsiteX6" fmla="*/ 52341 w 355468"/>
              <a:gd name="connsiteY6" fmla="*/ 175099 h 193123"/>
              <a:gd name="connsiteX7" fmla="*/ 46911 w 355468"/>
              <a:gd name="connsiteY7" fmla="*/ 172242 h 193123"/>
              <a:gd name="connsiteX8" fmla="*/ 46911 w 355468"/>
              <a:gd name="connsiteY8" fmla="*/ 172242 h 193123"/>
              <a:gd name="connsiteX9" fmla="*/ 46911 w 355468"/>
              <a:gd name="connsiteY9" fmla="*/ 172242 h 193123"/>
              <a:gd name="connsiteX10" fmla="*/ 42625 w 355468"/>
              <a:gd name="connsiteY10" fmla="*/ 169575 h 193123"/>
              <a:gd name="connsiteX11" fmla="*/ 39006 w 355468"/>
              <a:gd name="connsiteY11" fmla="*/ 167193 h 193123"/>
              <a:gd name="connsiteX12" fmla="*/ 16880 w 355468"/>
              <a:gd name="connsiteY12" fmla="*/ 38558 h 193123"/>
              <a:gd name="connsiteX13" fmla="*/ 115206 w 355468"/>
              <a:gd name="connsiteY13" fmla="*/ 2411 h 193123"/>
              <a:gd name="connsiteX14" fmla="*/ 121492 w 355468"/>
              <a:gd name="connsiteY14" fmla="*/ 4125 h 193123"/>
              <a:gd name="connsiteX15" fmla="*/ 132446 w 355468"/>
              <a:gd name="connsiteY15" fmla="*/ 8507 h 193123"/>
              <a:gd name="connsiteX16" fmla="*/ 138637 w 355468"/>
              <a:gd name="connsiteY16" fmla="*/ 11745 h 193123"/>
              <a:gd name="connsiteX17" fmla="*/ 355426 w 355468"/>
              <a:gd name="connsiteY17" fmla="*/ 177957 h 19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468" h="193123">
                <a:moveTo>
                  <a:pt x="355426" y="177957"/>
                </a:moveTo>
                <a:cubicBezTo>
                  <a:pt x="265759" y="195159"/>
                  <a:pt x="173845" y="197254"/>
                  <a:pt x="83487" y="184148"/>
                </a:cubicBezTo>
                <a:lnTo>
                  <a:pt x="83487" y="184148"/>
                </a:lnTo>
                <a:lnTo>
                  <a:pt x="77487" y="183291"/>
                </a:lnTo>
                <a:lnTo>
                  <a:pt x="74343" y="182719"/>
                </a:lnTo>
                <a:cubicBezTo>
                  <a:pt x="67169" y="181233"/>
                  <a:pt x="60198" y="178900"/>
                  <a:pt x="53579" y="175766"/>
                </a:cubicBezTo>
                <a:lnTo>
                  <a:pt x="52341" y="175099"/>
                </a:lnTo>
                <a:cubicBezTo>
                  <a:pt x="50592" y="174032"/>
                  <a:pt x="48778" y="173080"/>
                  <a:pt x="46911" y="172242"/>
                </a:cubicBezTo>
                <a:lnTo>
                  <a:pt x="46911" y="172242"/>
                </a:lnTo>
                <a:lnTo>
                  <a:pt x="46911" y="172242"/>
                </a:lnTo>
                <a:lnTo>
                  <a:pt x="42625" y="169575"/>
                </a:lnTo>
                <a:cubicBezTo>
                  <a:pt x="41362" y="168870"/>
                  <a:pt x="40152" y="168069"/>
                  <a:pt x="39006" y="167193"/>
                </a:cubicBezTo>
                <a:cubicBezTo>
                  <a:pt x="-2627" y="137780"/>
                  <a:pt x="-12533" y="80182"/>
                  <a:pt x="16880" y="38558"/>
                </a:cubicBezTo>
                <a:cubicBezTo>
                  <a:pt x="38981" y="7269"/>
                  <a:pt x="78106" y="-7114"/>
                  <a:pt x="115206" y="2411"/>
                </a:cubicBezTo>
                <a:cubicBezTo>
                  <a:pt x="117301" y="2859"/>
                  <a:pt x="119397" y="3430"/>
                  <a:pt x="121492" y="4125"/>
                </a:cubicBezTo>
                <a:cubicBezTo>
                  <a:pt x="125226" y="5373"/>
                  <a:pt x="128883" y="6830"/>
                  <a:pt x="132446" y="8507"/>
                </a:cubicBezTo>
                <a:cubicBezTo>
                  <a:pt x="134541" y="9459"/>
                  <a:pt x="136446" y="10698"/>
                  <a:pt x="138637" y="11745"/>
                </a:cubicBezTo>
                <a:cubicBezTo>
                  <a:pt x="219882" y="54332"/>
                  <a:pt x="293210" y="110548"/>
                  <a:pt x="355426" y="177957"/>
                </a:cubicBezTo>
                <a:close/>
              </a:path>
            </a:pathLst>
          </a:custGeom>
          <a:solidFill>
            <a:schemeClr val="accent5">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cxnSp>
        <p:nvCxnSpPr>
          <p:cNvPr id="76" name="直接连接符 75"/>
          <p:cNvCxnSpPr/>
          <p:nvPr>
            <p:custDataLst>
              <p:tags r:id="rId8"/>
            </p:custDataLst>
          </p:nvPr>
        </p:nvCxnSpPr>
        <p:spPr>
          <a:xfrm flipH="1">
            <a:off x="737235" y="1772881"/>
            <a:ext cx="366925" cy="0"/>
          </a:xfrm>
          <a:prstGeom prst="line">
            <a:avLst/>
          </a:prstGeom>
          <a:ln w="38100">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9"/>
            </p:custDataLst>
          </p:nvPr>
        </p:nvCxnSpPr>
        <p:spPr>
          <a:xfrm flipH="1">
            <a:off x="737235" y="3473753"/>
            <a:ext cx="366925" cy="0"/>
          </a:xfrm>
          <a:prstGeom prst="line">
            <a:avLst/>
          </a:prstGeom>
          <a:ln w="38100">
            <a:solidFill>
              <a:schemeClr val="accent5">
                <a:alpha val="6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10"/>
            </p:custDataLst>
          </p:nvPr>
        </p:nvCxnSpPr>
        <p:spPr>
          <a:xfrm>
            <a:off x="10710008" y="2678391"/>
            <a:ext cx="366925" cy="0"/>
          </a:xfrm>
          <a:prstGeom prst="line">
            <a:avLst/>
          </a:prstGeom>
          <a:ln w="38100">
            <a:solidFill>
              <a:schemeClr val="accent2">
                <a:alpha val="6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11"/>
            </p:custDataLst>
          </p:nvPr>
        </p:nvCxnSpPr>
        <p:spPr>
          <a:xfrm>
            <a:off x="10710008" y="4376402"/>
            <a:ext cx="366925" cy="0"/>
          </a:xfrm>
          <a:prstGeom prst="line">
            <a:avLst/>
          </a:prstGeom>
          <a:ln w="38100">
            <a:solidFill>
              <a:schemeClr val="accent3">
                <a:alpha val="60000"/>
              </a:schemeClr>
            </a:solidFill>
          </a:ln>
        </p:spPr>
        <p:style>
          <a:lnRef idx="1">
            <a:schemeClr val="accent1"/>
          </a:lnRef>
          <a:fillRef idx="0">
            <a:schemeClr val="accent1"/>
          </a:fillRef>
          <a:effectRef idx="0">
            <a:schemeClr val="accent1"/>
          </a:effectRef>
          <a:fontRef idx="minor">
            <a:schemeClr val="tx1"/>
          </a:fontRef>
        </p:style>
      </p:cxnSp>
      <p:sp>
        <p:nvSpPr>
          <p:cNvPr id="42" name="任意多边形: 形状 3"/>
          <p:cNvSpPr/>
          <p:nvPr>
            <p:custDataLst>
              <p:tags r:id="rId12"/>
            </p:custDataLst>
          </p:nvPr>
        </p:nvSpPr>
        <p:spPr>
          <a:xfrm>
            <a:off x="1079126" y="1766444"/>
            <a:ext cx="3744350" cy="536440"/>
          </a:xfrm>
          <a:custGeom>
            <a:avLst/>
            <a:gdLst>
              <a:gd name="connsiteX0" fmla="*/ 0 w 3324225"/>
              <a:gd name="connsiteY0" fmla="*/ 0 h 476250"/>
              <a:gd name="connsiteX1" fmla="*/ 2571750 w 3324225"/>
              <a:gd name="connsiteY1" fmla="*/ 0 h 476250"/>
              <a:gd name="connsiteX2" fmla="*/ 3324225 w 3324225"/>
              <a:gd name="connsiteY2" fmla="*/ 476250 h 476250"/>
            </a:gdLst>
            <a:ahLst/>
            <a:cxnLst>
              <a:cxn ang="0">
                <a:pos x="connsiteX0" y="connsiteY0"/>
              </a:cxn>
              <a:cxn ang="0">
                <a:pos x="connsiteX1" y="connsiteY1"/>
              </a:cxn>
              <a:cxn ang="0">
                <a:pos x="connsiteX2" y="connsiteY2"/>
              </a:cxn>
            </a:cxnLst>
            <a:rect l="l" t="t" r="r" b="b"/>
            <a:pathLst>
              <a:path w="3324225" h="476250">
                <a:moveTo>
                  <a:pt x="0" y="0"/>
                </a:moveTo>
                <a:lnTo>
                  <a:pt x="2571750" y="0"/>
                </a:lnTo>
                <a:lnTo>
                  <a:pt x="3324225" y="476250"/>
                </a:lnTo>
              </a:path>
            </a:pathLst>
          </a:custGeom>
          <a:ln w="9525">
            <a:solidFill>
              <a:schemeClr val="accent1">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3" name="任意多边形: 形状 11"/>
          <p:cNvSpPr/>
          <p:nvPr>
            <p:custDataLst>
              <p:tags r:id="rId13"/>
            </p:custDataLst>
          </p:nvPr>
        </p:nvSpPr>
        <p:spPr>
          <a:xfrm>
            <a:off x="1019760" y="3472322"/>
            <a:ext cx="3202546" cy="729558"/>
          </a:xfrm>
          <a:custGeom>
            <a:avLst/>
            <a:gdLst>
              <a:gd name="connsiteX0" fmla="*/ 0 w 2843213"/>
              <a:gd name="connsiteY0" fmla="*/ 0 h 647700"/>
              <a:gd name="connsiteX1" fmla="*/ 1833563 w 2843213"/>
              <a:gd name="connsiteY1" fmla="*/ 0 h 647700"/>
              <a:gd name="connsiteX2" fmla="*/ 2843213 w 2843213"/>
              <a:gd name="connsiteY2" fmla="*/ 647700 h 647700"/>
            </a:gdLst>
            <a:ahLst/>
            <a:cxnLst>
              <a:cxn ang="0">
                <a:pos x="connsiteX0" y="connsiteY0"/>
              </a:cxn>
              <a:cxn ang="0">
                <a:pos x="connsiteX1" y="connsiteY1"/>
              </a:cxn>
              <a:cxn ang="0">
                <a:pos x="connsiteX2" y="connsiteY2"/>
              </a:cxn>
            </a:cxnLst>
            <a:rect l="l" t="t" r="r" b="b"/>
            <a:pathLst>
              <a:path w="2843213" h="647700">
                <a:moveTo>
                  <a:pt x="0" y="0"/>
                </a:moveTo>
                <a:lnTo>
                  <a:pt x="1833563" y="0"/>
                </a:lnTo>
                <a:lnTo>
                  <a:pt x="2843213" y="647700"/>
                </a:lnTo>
              </a:path>
            </a:pathLst>
          </a:custGeom>
          <a:ln w="9525">
            <a:solidFill>
              <a:schemeClr val="accent5">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cxnSp>
        <p:nvCxnSpPr>
          <p:cNvPr id="44" name="直接连接符 43"/>
          <p:cNvCxnSpPr/>
          <p:nvPr>
            <p:custDataLst>
              <p:tags r:id="rId14"/>
            </p:custDataLst>
          </p:nvPr>
        </p:nvCxnSpPr>
        <p:spPr>
          <a:xfrm flipH="1">
            <a:off x="1094146" y="5451428"/>
            <a:ext cx="4756125" cy="0"/>
          </a:xfrm>
          <a:prstGeom prst="line">
            <a:avLst/>
          </a:prstGeom>
          <a:ln w="9525">
            <a:solidFill>
              <a:schemeClr val="accent4">
                <a:alpha val="40000"/>
              </a:schemeClr>
            </a:solidFill>
            <a:prstDash val="sysDash"/>
          </a:ln>
        </p:spPr>
        <p:style>
          <a:lnRef idx="2">
            <a:schemeClr val="accent1"/>
          </a:lnRef>
          <a:fillRef idx="0">
            <a:srgbClr val="FFFFFF"/>
          </a:fillRef>
          <a:effectRef idx="0">
            <a:srgbClr val="FFFFFF"/>
          </a:effectRef>
          <a:fontRef idx="minor">
            <a:schemeClr val="tx1"/>
          </a:fontRef>
        </p:style>
      </p:cxnSp>
      <p:cxnSp>
        <p:nvCxnSpPr>
          <p:cNvPr id="45" name="直接连接符 44"/>
          <p:cNvCxnSpPr/>
          <p:nvPr>
            <p:custDataLst>
              <p:tags r:id="rId15"/>
            </p:custDataLst>
          </p:nvPr>
        </p:nvCxnSpPr>
        <p:spPr>
          <a:xfrm flipH="1">
            <a:off x="737235" y="5451428"/>
            <a:ext cx="366925" cy="0"/>
          </a:xfrm>
          <a:prstGeom prst="line">
            <a:avLst/>
          </a:prstGeom>
          <a:ln w="38100">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p:nvSpPr>
          <p:cNvPr id="48" name="任意多边形: 形状 20"/>
          <p:cNvSpPr/>
          <p:nvPr>
            <p:custDataLst>
              <p:tags r:id="rId16"/>
            </p:custDataLst>
          </p:nvPr>
        </p:nvSpPr>
        <p:spPr>
          <a:xfrm>
            <a:off x="6904863" y="2231358"/>
            <a:ext cx="3808722" cy="443457"/>
          </a:xfrm>
          <a:custGeom>
            <a:avLst/>
            <a:gdLst>
              <a:gd name="connsiteX0" fmla="*/ 3381375 w 3381375"/>
              <a:gd name="connsiteY0" fmla="*/ 393700 h 393700"/>
              <a:gd name="connsiteX1" fmla="*/ 644525 w 3381375"/>
              <a:gd name="connsiteY1" fmla="*/ 393700 h 393700"/>
              <a:gd name="connsiteX2" fmla="*/ 0 w 3381375"/>
              <a:gd name="connsiteY2" fmla="*/ 0 h 393700"/>
            </a:gdLst>
            <a:ahLst/>
            <a:cxnLst>
              <a:cxn ang="0">
                <a:pos x="connsiteX0" y="connsiteY0"/>
              </a:cxn>
              <a:cxn ang="0">
                <a:pos x="connsiteX1" y="connsiteY1"/>
              </a:cxn>
              <a:cxn ang="0">
                <a:pos x="connsiteX2" y="connsiteY2"/>
              </a:cxn>
            </a:cxnLst>
            <a:rect l="l" t="t" r="r" b="b"/>
            <a:pathLst>
              <a:path w="3381375" h="393700">
                <a:moveTo>
                  <a:pt x="3381375" y="393700"/>
                </a:moveTo>
                <a:lnTo>
                  <a:pt x="644525" y="393700"/>
                </a:lnTo>
                <a:lnTo>
                  <a:pt x="0" y="0"/>
                </a:lnTo>
              </a:path>
            </a:pathLst>
          </a:custGeom>
          <a:ln w="9525">
            <a:solidFill>
              <a:schemeClr val="accent2">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9" name="任意多边形: 形状 21"/>
          <p:cNvSpPr/>
          <p:nvPr>
            <p:custDataLst>
              <p:tags r:id="rId17"/>
            </p:custDataLst>
          </p:nvPr>
        </p:nvSpPr>
        <p:spPr>
          <a:xfrm>
            <a:off x="7273934" y="3934376"/>
            <a:ext cx="3808722" cy="443457"/>
          </a:xfrm>
          <a:custGeom>
            <a:avLst/>
            <a:gdLst>
              <a:gd name="connsiteX0" fmla="*/ 3381375 w 3381375"/>
              <a:gd name="connsiteY0" fmla="*/ 393700 h 393700"/>
              <a:gd name="connsiteX1" fmla="*/ 644525 w 3381375"/>
              <a:gd name="connsiteY1" fmla="*/ 393700 h 393700"/>
              <a:gd name="connsiteX2" fmla="*/ 0 w 3381375"/>
              <a:gd name="connsiteY2" fmla="*/ 0 h 393700"/>
            </a:gdLst>
            <a:ahLst/>
            <a:cxnLst>
              <a:cxn ang="0">
                <a:pos x="connsiteX0" y="connsiteY0"/>
              </a:cxn>
              <a:cxn ang="0">
                <a:pos x="connsiteX1" y="connsiteY1"/>
              </a:cxn>
              <a:cxn ang="0">
                <a:pos x="connsiteX2" y="connsiteY2"/>
              </a:cxn>
            </a:cxnLst>
            <a:rect l="l" t="t" r="r" b="b"/>
            <a:pathLst>
              <a:path w="3381375" h="393700">
                <a:moveTo>
                  <a:pt x="3381375" y="393700"/>
                </a:moveTo>
                <a:lnTo>
                  <a:pt x="644525" y="393700"/>
                </a:lnTo>
                <a:lnTo>
                  <a:pt x="0" y="0"/>
                </a:lnTo>
              </a:path>
            </a:pathLst>
          </a:custGeom>
          <a:ln w="9525">
            <a:solidFill>
              <a:schemeClr val="accent3">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6" name="文本框 5"/>
          <p:cNvSpPr txBox="1"/>
          <p:nvPr/>
        </p:nvSpPr>
        <p:spPr>
          <a:xfrm>
            <a:off x="190500" y="1639570"/>
            <a:ext cx="443674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 He lifted his heavy sneakers with great effort, pulling his feet out of the thick mud one step at a time, his legs shaking with exhaustion.</a:t>
            </a:r>
            <a:endParaRPr lang="en-US" altLang="zh-CN" sz="2800">
              <a:latin typeface="Times New Roman" panose="02020603050405020304" charset="0"/>
              <a:cs typeface="Times New Roman" panose="02020603050405020304" charset="0"/>
            </a:endParaRPr>
          </a:p>
        </p:txBody>
      </p:sp>
      <p:sp>
        <p:nvSpPr>
          <p:cNvPr id="7" name="文本框 6"/>
          <p:cNvSpPr txBox="1"/>
          <p:nvPr/>
        </p:nvSpPr>
        <p:spPr>
          <a:xfrm>
            <a:off x="405130" y="4057015"/>
            <a:ext cx="422211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He stumbled forward unsteadily, reaching out one hand to grab the rough pine tree trunk to keep himself from falling again.</a:t>
            </a:r>
            <a:endParaRPr lang="en-US" altLang="zh-CN" sz="2800">
              <a:latin typeface="Times New Roman" panose="02020603050405020304" charset="0"/>
              <a:cs typeface="Times New Roman" panose="02020603050405020304" charset="0"/>
            </a:endParaRPr>
          </a:p>
        </p:txBody>
      </p:sp>
      <p:sp>
        <p:nvSpPr>
          <p:cNvPr id="8" name="文本框 7"/>
          <p:cNvSpPr txBox="1"/>
          <p:nvPr/>
        </p:nvSpPr>
        <p:spPr>
          <a:xfrm>
            <a:off x="7198360" y="1550035"/>
            <a:ext cx="4784725" cy="160337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 He paused for a second to catch his breath, his shoulders slumping slightly in despair, but he still refused to let go of the paper bag in his arms.</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7198360" y="4403090"/>
            <a:ext cx="4504055" cy="181419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He wiped the rainwater off his forehead roughly with his wet sleeve, squinting his eyes hard to try and spot any familiar stones or tree marks.</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9" grpId="0"/>
      <p:bldP spid="9"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a:off x="5222147" y="4533096"/>
            <a:ext cx="1707228" cy="1707228"/>
          </a:xfrm>
          <a:prstGeom prst="ellipse">
            <a:avLst/>
          </a:prstGeom>
          <a:noFill/>
          <a:ln>
            <a:gradFill>
              <a:gsLst>
                <a:gs pos="0">
                  <a:schemeClr val="accent1">
                    <a:alpha val="100000"/>
                  </a:schemeClr>
                </a:gs>
                <a:gs pos="78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圆环1"/>
          <p:cNvSpPr/>
          <p:nvPr>
            <p:custDataLst>
              <p:tags r:id="rId2"/>
            </p:custDataLst>
          </p:nvPr>
        </p:nvSpPr>
        <p:spPr>
          <a:xfrm>
            <a:off x="1503045" y="4240530"/>
            <a:ext cx="9003030" cy="2418715"/>
          </a:xfrm>
          <a:prstGeom prst="ellipse">
            <a:avLst/>
          </a:prstGeom>
          <a:noFill/>
          <a:ln>
            <a:gradFill>
              <a:gsLst>
                <a:gs pos="20000">
                  <a:schemeClr val="accent1">
                    <a:alpha val="0"/>
                  </a:schemeClr>
                </a:gs>
                <a:gs pos="100000">
                  <a:schemeClr val="accent1">
                    <a:alpha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cs typeface="+mn-ea"/>
              <a:sym typeface="+mn-lt"/>
            </a:endParaRPr>
          </a:p>
        </p:txBody>
      </p:sp>
      <p:pic>
        <p:nvPicPr>
          <p:cNvPr id="20" name="图形 19" descr="343439383331313b343532303033323bd3a6d3c3b9dcc0ed"/>
          <p:cNvPicPr>
            <a:picLocks noChangeAspect="1"/>
          </p:cNvPicPr>
          <p:nvPr>
            <p:custDataLst>
              <p:tags r:id="rId3"/>
            </p:custDataLst>
          </p:nvPr>
        </p:nvPicPr>
        <p:blipFill>
          <a:blip r:embed="rId4"/>
          <a:stretch>
            <a:fillRect/>
          </a:stretch>
        </p:blipFill>
        <p:spPr>
          <a:xfrm>
            <a:off x="5675868" y="4940309"/>
            <a:ext cx="841341" cy="841341"/>
          </a:xfrm>
          <a:prstGeom prst="rect">
            <a:avLst/>
          </a:prstGeom>
          <a:effectLst>
            <a:outerShdw blurRad="215900" sx="102000" sy="102000" algn="ctr" rotWithShape="0">
              <a:schemeClr val="accent1">
                <a:alpha val="40000"/>
              </a:schemeClr>
            </a:outerShdw>
          </a:effectLst>
        </p:spPr>
      </p:pic>
      <p:sp>
        <p:nvSpPr>
          <p:cNvPr id="46" name="Freeform 10"/>
          <p:cNvSpPr/>
          <p:nvPr>
            <p:custDataLst>
              <p:tags r:id="rId5"/>
            </p:custDataLst>
          </p:nvPr>
        </p:nvSpPr>
        <p:spPr>
          <a:xfrm>
            <a:off x="1030856" y="4142499"/>
            <a:ext cx="2496294" cy="797628"/>
          </a:xfrm>
          <a:custGeom>
            <a:avLst/>
            <a:gdLst/>
            <a:ahLst/>
            <a:cxnLst/>
            <a:rect l="0" t="0" r="0" b="0"/>
            <a:pathLst>
              <a:path w="3943351" h="778002">
                <a:moveTo>
                  <a:pt x="0" y="0"/>
                </a:moveTo>
                <a:lnTo>
                  <a:pt x="0" y="688001"/>
                </a:lnTo>
                <a:cubicBezTo>
                  <a:pt x="0" y="737681"/>
                  <a:pt x="40320" y="778001"/>
                  <a:pt x="90000" y="778001"/>
                </a:cubicBezTo>
                <a:lnTo>
                  <a:pt x="3943350" y="778001"/>
                </a:lnTo>
              </a:path>
            </a:pathLst>
          </a:cu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1" name="Freeform 11"/>
          <p:cNvSpPr/>
          <p:nvPr>
            <p:custDataLst>
              <p:tags r:id="rId6"/>
            </p:custDataLst>
          </p:nvPr>
        </p:nvSpPr>
        <p:spPr>
          <a:xfrm>
            <a:off x="8311348" y="4007477"/>
            <a:ext cx="2478510" cy="806850"/>
          </a:xfrm>
          <a:custGeom>
            <a:avLst/>
            <a:gdLst/>
            <a:ahLst/>
            <a:cxnLst/>
            <a:rect l="0" t="0" r="0" b="0"/>
            <a:pathLst>
              <a:path w="3943351" h="778002">
                <a:moveTo>
                  <a:pt x="3943350" y="0"/>
                </a:moveTo>
                <a:lnTo>
                  <a:pt x="3943350" y="688001"/>
                </a:lnTo>
                <a:cubicBezTo>
                  <a:pt x="3943350" y="737681"/>
                  <a:pt x="3903030" y="778001"/>
                  <a:pt x="3853350" y="778001"/>
                </a:cubicBezTo>
                <a:lnTo>
                  <a:pt x="0" y="778001"/>
                </a:lnTo>
              </a:path>
            </a:pathLst>
          </a:cu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5" name="Freeform 14"/>
          <p:cNvSpPr/>
          <p:nvPr>
            <p:custDataLst>
              <p:tags r:id="rId7"/>
            </p:custDataLst>
          </p:nvPr>
        </p:nvSpPr>
        <p:spPr>
          <a:xfrm>
            <a:off x="3526827" y="4133207"/>
            <a:ext cx="1655853" cy="806850"/>
          </a:xfrm>
          <a:custGeom>
            <a:avLst/>
            <a:gdLst/>
            <a:ahLst/>
            <a:cxnLst/>
            <a:rect l="0" t="0" r="0" b="0"/>
            <a:pathLst>
              <a:path w="2475967" h="649108">
                <a:moveTo>
                  <a:pt x="0" y="0"/>
                </a:moveTo>
                <a:lnTo>
                  <a:pt x="0" y="559107"/>
                </a:lnTo>
                <a:cubicBezTo>
                  <a:pt x="0" y="608787"/>
                  <a:pt x="40320" y="649107"/>
                  <a:pt x="90000" y="649107"/>
                </a:cubicBezTo>
                <a:lnTo>
                  <a:pt x="2475966" y="649107"/>
                </a:lnTo>
              </a:path>
            </a:pathLst>
          </a:cu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2" name="Freeform 39"/>
          <p:cNvSpPr/>
          <p:nvPr>
            <p:custDataLst>
              <p:tags r:id="rId8"/>
            </p:custDataLst>
          </p:nvPr>
        </p:nvSpPr>
        <p:spPr>
          <a:xfrm>
            <a:off x="6684385" y="4021447"/>
            <a:ext cx="1686810" cy="806850"/>
          </a:xfrm>
          <a:custGeom>
            <a:avLst/>
            <a:gdLst/>
            <a:ahLst/>
            <a:cxnLst/>
            <a:rect l="0" t="0" r="0" b="0"/>
            <a:pathLst>
              <a:path w="2475967" h="649108">
                <a:moveTo>
                  <a:pt x="2475966" y="0"/>
                </a:moveTo>
                <a:lnTo>
                  <a:pt x="2475966" y="559107"/>
                </a:lnTo>
                <a:cubicBezTo>
                  <a:pt x="2475966" y="608787"/>
                  <a:pt x="2435646" y="649107"/>
                  <a:pt x="2385966" y="649107"/>
                </a:cubicBezTo>
                <a:lnTo>
                  <a:pt x="0" y="649107"/>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6" name="椭圆 65"/>
          <p:cNvSpPr/>
          <p:nvPr>
            <p:custDataLst>
              <p:tags r:id="rId9"/>
            </p:custDataLst>
          </p:nvPr>
        </p:nvSpPr>
        <p:spPr>
          <a:xfrm>
            <a:off x="993261" y="4021348"/>
            <a:ext cx="110968" cy="11096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7" name="椭圆 66"/>
          <p:cNvSpPr/>
          <p:nvPr>
            <p:custDataLst>
              <p:tags r:id="rId10"/>
            </p:custDataLst>
          </p:nvPr>
        </p:nvSpPr>
        <p:spPr>
          <a:xfrm>
            <a:off x="3474909" y="3964198"/>
            <a:ext cx="110968" cy="110968"/>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0" name="椭圆 69"/>
          <p:cNvSpPr/>
          <p:nvPr>
            <p:custDataLst>
              <p:tags r:id="rId11"/>
            </p:custDataLst>
          </p:nvPr>
        </p:nvSpPr>
        <p:spPr>
          <a:xfrm>
            <a:off x="8311423" y="3823228"/>
            <a:ext cx="110968" cy="1109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1" name="椭圆 70"/>
          <p:cNvSpPr/>
          <p:nvPr>
            <p:custDataLst>
              <p:tags r:id="rId12"/>
            </p:custDataLst>
          </p:nvPr>
        </p:nvSpPr>
        <p:spPr>
          <a:xfrm>
            <a:off x="10789871" y="3853073"/>
            <a:ext cx="110968" cy="110968"/>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9" name="椭圆 8"/>
          <p:cNvSpPr/>
          <p:nvPr>
            <p:custDataLst>
              <p:tags r:id="rId13"/>
            </p:custDataLst>
          </p:nvPr>
        </p:nvSpPr>
        <p:spPr>
          <a:xfrm>
            <a:off x="5858509" y="4007378"/>
            <a:ext cx="110968" cy="110968"/>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12" name="直接连接符 11"/>
          <p:cNvCxnSpPr/>
          <p:nvPr>
            <p:custDataLst>
              <p:tags r:id="rId14"/>
            </p:custDataLst>
          </p:nvPr>
        </p:nvCxnSpPr>
        <p:spPr>
          <a:xfrm flipH="1">
            <a:off x="5913836" y="4187882"/>
            <a:ext cx="1" cy="276235"/>
          </a:xfrm>
          <a:prstGeom prst="line">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cxnSp>
      <p:sp>
        <p:nvSpPr>
          <p:cNvPr id="21" name="矩形 20"/>
          <p:cNvSpPr/>
          <p:nvPr>
            <p:custDataLst>
              <p:tags r:id="rId15"/>
            </p:custDataLst>
          </p:nvPr>
        </p:nvSpPr>
        <p:spPr>
          <a:xfrm>
            <a:off x="3894516" y="6069220"/>
            <a:ext cx="4365671" cy="382019"/>
          </a:xfrm>
          <a:prstGeom prst="rect">
            <a:avLst/>
          </a:prstGeom>
          <a:noFill/>
        </p:spPr>
        <p:txBody>
          <a:bodyPr wrap="square" lIns="0" tIns="0" rIns="0" bIns="0" rtlCol="0" anchor="b">
            <a:noAutofit/>
          </a:bodyPr>
          <a:p>
            <a:pPr algn="ctr">
              <a:spcBef>
                <a:spcPct val="0"/>
              </a:spcBef>
              <a:spcAft>
                <a:spcPct val="0"/>
              </a:spcAft>
            </a:pPr>
            <a:r>
              <a:rPr lang="en-US" altLang="zh-CN" sz="2000" b="1" dirty="0">
                <a:solidFill>
                  <a:schemeClr val="accent2">
                    <a:lumMod val="50000"/>
                  </a:schemeClr>
                </a:solidFill>
                <a:latin typeface="Times New Roman" panose="02020603050405020304" charset="0"/>
                <a:cs typeface="Times New Roman" panose="02020603050405020304" charset="0"/>
                <a:sym typeface="+mn-ea"/>
              </a:rPr>
              <a:t>Sensory description</a:t>
            </a:r>
            <a:endParaRPr lang="zh-CN" altLang="en-US" sz="2000" b="1" dirty="0">
              <a:solidFill>
                <a:schemeClr val="accent1"/>
              </a:solidFill>
              <a:latin typeface="+mn-ea"/>
              <a:cs typeface="+mn-ea"/>
              <a:sym typeface="+mn-ea"/>
            </a:endParaRPr>
          </a:p>
        </p:txBody>
      </p:sp>
      <p:sp>
        <p:nvSpPr>
          <p:cNvPr id="6" name="矩形 5"/>
          <p:cNvSpPr/>
          <p:nvPr>
            <p:custDataLst>
              <p:tags r:id="rId16"/>
            </p:custDataLst>
          </p:nvPr>
        </p:nvSpPr>
        <p:spPr>
          <a:xfrm>
            <a:off x="414020" y="725805"/>
            <a:ext cx="2045970" cy="253238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b="1">
                <a:solidFill>
                  <a:schemeClr val="tx1">
                    <a:lumMod val="85000"/>
                    <a:lumOff val="15000"/>
                  </a:schemeClr>
                </a:solidFill>
                <a:latin typeface="Times New Roman" panose="02020603050405020304" charset="0"/>
                <a:cs typeface="Times New Roman" panose="02020603050405020304" charset="0"/>
                <a:sym typeface="+mn-ea"/>
              </a:rPr>
              <a:t>The thick gray mist blurred every pine tree ahead, and he could not see a single patch of clear sky through the dense branches.</a:t>
            </a:r>
            <a:endParaRPr lang="en-US" altLang="zh-CN"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22" name="矩形 21"/>
          <p:cNvSpPr/>
          <p:nvPr>
            <p:custDataLst>
              <p:tags r:id="rId17"/>
            </p:custDataLst>
          </p:nvPr>
        </p:nvSpPr>
        <p:spPr>
          <a:xfrm>
            <a:off x="414020" y="343868"/>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1"/>
                </a:solidFill>
                <a:latin typeface="Times New Roman" panose="02020603050405020304" charset="0"/>
                <a:cs typeface="Times New Roman" panose="02020603050405020304" charset="0"/>
                <a:sym typeface="+mn-ea"/>
              </a:rPr>
              <a:t>Sight</a:t>
            </a:r>
            <a:endParaRPr lang="en-US" altLang="zh-CN" sz="2400" b="1">
              <a:solidFill>
                <a:schemeClr val="accent1"/>
              </a:solidFill>
              <a:latin typeface="Times New Roman" panose="02020603050405020304" charset="0"/>
              <a:cs typeface="Times New Roman" panose="02020603050405020304" charset="0"/>
              <a:sym typeface="+mn-ea"/>
            </a:endParaRPr>
          </a:p>
        </p:txBody>
      </p:sp>
      <p:sp>
        <p:nvSpPr>
          <p:cNvPr id="23" name="矩形 22"/>
          <p:cNvSpPr/>
          <p:nvPr>
            <p:custDataLst>
              <p:tags r:id="rId18"/>
            </p:custDataLst>
          </p:nvPr>
        </p:nvSpPr>
        <p:spPr>
          <a:xfrm>
            <a:off x="9663430" y="857250"/>
            <a:ext cx="2172970" cy="324739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His frozen fingers ached badly from clutching the paper bag, and his bare ankles felt stinging pain from the sharp grass and mud.</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24" name="矩形 23"/>
          <p:cNvSpPr/>
          <p:nvPr>
            <p:custDataLst>
              <p:tags r:id="rId19"/>
            </p:custDataLst>
          </p:nvPr>
        </p:nvSpPr>
        <p:spPr>
          <a:xfrm>
            <a:off x="9971295" y="436578"/>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5"/>
                </a:solidFill>
                <a:latin typeface="Times New Roman" panose="02020603050405020304" charset="0"/>
                <a:cs typeface="Times New Roman" panose="02020603050405020304" charset="0"/>
                <a:sym typeface="+mn-ea"/>
              </a:rPr>
              <a:t>Touch</a:t>
            </a:r>
            <a:endParaRPr lang="en-US" altLang="zh-CN" sz="2400" b="1">
              <a:solidFill>
                <a:schemeClr val="accent5"/>
              </a:solidFill>
              <a:latin typeface="Times New Roman" panose="02020603050405020304" charset="0"/>
              <a:cs typeface="Times New Roman" panose="02020603050405020304" charset="0"/>
              <a:sym typeface="+mn-ea"/>
            </a:endParaRPr>
          </a:p>
        </p:txBody>
      </p:sp>
      <p:sp>
        <p:nvSpPr>
          <p:cNvPr id="25" name="矩形 24"/>
          <p:cNvSpPr/>
          <p:nvPr>
            <p:custDataLst>
              <p:tags r:id="rId20"/>
            </p:custDataLst>
          </p:nvPr>
        </p:nvSpPr>
        <p:spPr>
          <a:xfrm>
            <a:off x="2671445" y="725170"/>
            <a:ext cx="2238375" cy="283083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b="1">
                <a:solidFill>
                  <a:schemeClr val="tx1">
                    <a:lumMod val="85000"/>
                    <a:lumOff val="15000"/>
                  </a:schemeClr>
                </a:solidFill>
                <a:latin typeface="Times New Roman" panose="02020603050405020304" charset="0"/>
                <a:cs typeface="Times New Roman" panose="02020603050405020304" charset="0"/>
                <a:sym typeface="+mn-ea"/>
              </a:rPr>
              <a:t>The icy rainwater seeped through his soaked uniform, sending a sharp chill straight to his bones and making his whole body tremble uncontrollably.</a:t>
            </a:r>
            <a:endParaRPr lang="en-US" altLang="zh-CN"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26" name="矩形 25"/>
          <p:cNvSpPr/>
          <p:nvPr>
            <p:custDataLst>
              <p:tags r:id="rId21"/>
            </p:custDataLst>
          </p:nvPr>
        </p:nvSpPr>
        <p:spPr>
          <a:xfrm>
            <a:off x="2818103" y="343868"/>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2"/>
                </a:solidFill>
                <a:latin typeface="Times New Roman" panose="02020603050405020304" charset="0"/>
                <a:cs typeface="Times New Roman" panose="02020603050405020304" charset="0"/>
                <a:sym typeface="+mn-ea"/>
              </a:rPr>
              <a:t>Touch</a:t>
            </a:r>
            <a:endParaRPr lang="en-US" altLang="zh-CN" sz="2400" b="1">
              <a:solidFill>
                <a:schemeClr val="accent2"/>
              </a:solidFill>
              <a:latin typeface="Times New Roman" panose="02020603050405020304" charset="0"/>
              <a:cs typeface="Times New Roman" panose="02020603050405020304" charset="0"/>
              <a:sym typeface="+mn-ea"/>
            </a:endParaRPr>
          </a:p>
        </p:txBody>
      </p:sp>
      <p:sp>
        <p:nvSpPr>
          <p:cNvPr id="27" name="矩形 26"/>
          <p:cNvSpPr/>
          <p:nvPr>
            <p:custDataLst>
              <p:tags r:id="rId22"/>
            </p:custDataLst>
          </p:nvPr>
        </p:nvSpPr>
        <p:spPr>
          <a:xfrm>
            <a:off x="5121275" y="725805"/>
            <a:ext cx="2149475" cy="227584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The deafening thunder rumbled nonstop overhead, mixed with the patter of heavy rain and the rustle of wind through wet pine needles.</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28" name="矩形 27"/>
          <p:cNvSpPr/>
          <p:nvPr>
            <p:custDataLst>
              <p:tags r:id="rId23"/>
            </p:custDataLst>
          </p:nvPr>
        </p:nvSpPr>
        <p:spPr>
          <a:xfrm>
            <a:off x="5192975" y="343233"/>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3"/>
                </a:solidFill>
                <a:latin typeface="Times New Roman" panose="02020603050405020304" charset="0"/>
                <a:cs typeface="Times New Roman" panose="02020603050405020304" charset="0"/>
                <a:sym typeface="+mn-ea"/>
              </a:rPr>
              <a:t>Sound</a:t>
            </a:r>
            <a:endParaRPr lang="en-US" altLang="zh-CN" sz="2400" b="1">
              <a:solidFill>
                <a:schemeClr val="accent3"/>
              </a:solidFill>
              <a:latin typeface="Times New Roman" panose="02020603050405020304" charset="0"/>
              <a:cs typeface="Times New Roman" panose="02020603050405020304" charset="0"/>
              <a:sym typeface="+mn-ea"/>
            </a:endParaRPr>
          </a:p>
        </p:txBody>
      </p:sp>
      <p:sp>
        <p:nvSpPr>
          <p:cNvPr id="29" name="矩形 28"/>
          <p:cNvSpPr/>
          <p:nvPr>
            <p:custDataLst>
              <p:tags r:id="rId24"/>
            </p:custDataLst>
          </p:nvPr>
        </p:nvSpPr>
        <p:spPr>
          <a:xfrm>
            <a:off x="7386955" y="857250"/>
            <a:ext cx="2276475" cy="2927985"/>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The strong smell of wet mud and damp pine bark filled his nose, covering the faint sweet scent of bread left in the paper bag.</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30" name="矩形 29"/>
          <p:cNvSpPr/>
          <p:nvPr>
            <p:custDataLst>
              <p:tags r:id="rId25"/>
            </p:custDataLst>
          </p:nvPr>
        </p:nvSpPr>
        <p:spPr>
          <a:xfrm>
            <a:off x="7527208" y="436578"/>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4"/>
                </a:solidFill>
                <a:latin typeface="Times New Roman" panose="02020603050405020304" charset="0"/>
                <a:cs typeface="Times New Roman" panose="02020603050405020304" charset="0"/>
                <a:sym typeface="+mn-ea"/>
              </a:rPr>
              <a:t>Smell</a:t>
            </a:r>
            <a:endParaRPr lang="en-US" altLang="zh-CN" sz="2400" b="1">
              <a:solidFill>
                <a:schemeClr val="accent4"/>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5" grpId="0"/>
      <p:bldP spid="25" grpId="1"/>
      <p:bldP spid="27" grpId="0"/>
      <p:bldP spid="27" grpId="1"/>
      <p:bldP spid="29" grpId="0"/>
      <p:bldP spid="29" grpId="1"/>
      <p:bldP spid="23" grpId="0"/>
      <p:bldP spid="23"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11"/>
          <p:cNvSpPr/>
          <p:nvPr>
            <p:custDataLst>
              <p:tags r:id="rId1"/>
            </p:custDataLst>
          </p:nvPr>
        </p:nvSpPr>
        <p:spPr>
          <a:xfrm>
            <a:off x="1297892" y="2326281"/>
            <a:ext cx="8280742" cy="3077650"/>
          </a:xfrm>
          <a:custGeom>
            <a:avLst/>
            <a:gdLst>
              <a:gd name="connsiteX0" fmla="*/ 0 w 4365"/>
              <a:gd name="connsiteY0" fmla="*/ 1605 h 1604"/>
              <a:gd name="connsiteX1" fmla="*/ 4365 w 4365"/>
              <a:gd name="connsiteY1" fmla="*/ 170 h 1604"/>
            </a:gdLst>
            <a:ahLst/>
            <a:cxnLst>
              <a:cxn ang="0">
                <a:pos x="connsiteX0" y="connsiteY0"/>
              </a:cxn>
              <a:cxn ang="0">
                <a:pos x="connsiteX1" y="connsiteY1"/>
              </a:cxn>
            </a:cxnLst>
            <a:rect l="l" t="t" r="r" b="b"/>
            <a:pathLst>
              <a:path w="4365" h="1605">
                <a:moveTo>
                  <a:pt x="0" y="1605"/>
                </a:moveTo>
                <a:cubicBezTo>
                  <a:pt x="56" y="1389"/>
                  <a:pt x="1554" y="-581"/>
                  <a:pt x="4365" y="170"/>
                </a:cubicBezTo>
              </a:path>
            </a:pathLst>
          </a:custGeom>
          <a:noFill/>
          <a:ln w="25400">
            <a:gradFill>
              <a:gsLst>
                <a:gs pos="0">
                  <a:schemeClr val="accent1">
                    <a:alpha val="100000"/>
                  </a:schemeClr>
                </a:gs>
                <a:gs pos="100000">
                  <a:schemeClr val="accent1">
                    <a:lumMod val="20000"/>
                    <a:lumOff val="80000"/>
                    <a:alpha val="100000"/>
                  </a:schemeClr>
                </a:gs>
              </a:gsLst>
              <a:lin ang="5400000" scaled="0"/>
            </a:gra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lt1">
                    <a:lumMod val="50000"/>
                  </a:schemeClr>
                </a:solidFill>
              </a:rPr>
              <a:t>       </a:t>
            </a:r>
            <a:endParaRPr lang="en-US" altLang="zh-CN">
              <a:solidFill>
                <a:schemeClr val="lt1">
                  <a:lumMod val="50000"/>
                </a:schemeClr>
              </a:solidFill>
            </a:endParaRPr>
          </a:p>
        </p:txBody>
      </p:sp>
      <p:sp useBgFill="1">
        <p:nvSpPr>
          <p:cNvPr id="22" name="椭圆 21"/>
          <p:cNvSpPr/>
          <p:nvPr>
            <p:custDataLst>
              <p:tags r:id="rId2"/>
            </p:custDataLst>
          </p:nvPr>
        </p:nvSpPr>
        <p:spPr>
          <a:xfrm>
            <a:off x="1175026" y="5235659"/>
            <a:ext cx="237718" cy="237718"/>
          </a:xfrm>
          <a:prstGeom prst="ellipse">
            <a:avLst/>
          </a:prstGeom>
          <a:ln w="3492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 name="椭圆 3"/>
          <p:cNvSpPr>
            <a:spLocks noChangeAspect="1"/>
          </p:cNvSpPr>
          <p:nvPr>
            <p:custDataLst>
              <p:tags r:id="rId3"/>
            </p:custDataLst>
          </p:nvPr>
        </p:nvSpPr>
        <p:spPr>
          <a:xfrm>
            <a:off x="2542574" y="3517543"/>
            <a:ext cx="507278" cy="507278"/>
          </a:xfrm>
          <a:prstGeom prst="ellipse">
            <a:avLst/>
          </a:prstGeom>
          <a:gradFill>
            <a:gsLst>
              <a:gs pos="27000">
                <a:schemeClr val="accent1">
                  <a:alpha val="100000"/>
                </a:schemeClr>
              </a:gs>
              <a:gs pos="100000">
                <a:schemeClr val="accent1">
                  <a:lumMod val="60000"/>
                  <a:lumOff val="40000"/>
                  <a:alpha val="100000"/>
                </a:schemeClr>
              </a:gs>
            </a:gsLst>
            <a:lin ang="5400000" scaled="0"/>
          </a:gradFill>
          <a:ln>
            <a:noFill/>
          </a:ln>
          <a:effectLst>
            <a:outerShdw blurRad="76200" dist="254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600" b="1">
                <a:solidFill>
                  <a:srgbClr val="FFFFFF"/>
                </a:solidFill>
                <a:sym typeface="+mn-ea"/>
              </a:rPr>
              <a:t>01</a:t>
            </a:r>
            <a:endParaRPr lang="en-US" altLang="zh-CN" sz="1600" b="1">
              <a:solidFill>
                <a:srgbClr val="FFFFFF"/>
              </a:solidFill>
              <a:sym typeface="+mn-ea"/>
            </a:endParaRPr>
          </a:p>
        </p:txBody>
      </p:sp>
      <p:sp>
        <p:nvSpPr>
          <p:cNvPr id="13" name="椭圆 12"/>
          <p:cNvSpPr/>
          <p:nvPr>
            <p:custDataLst>
              <p:tags r:id="rId4"/>
            </p:custDataLst>
          </p:nvPr>
        </p:nvSpPr>
        <p:spPr>
          <a:xfrm>
            <a:off x="4183898" y="2558657"/>
            <a:ext cx="564063" cy="564063"/>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76200" dist="25400" dir="5400000" algn="t"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b="1">
                <a:solidFill>
                  <a:srgbClr val="FFFFFF"/>
                </a:solidFill>
                <a:sym typeface="+mn-ea"/>
              </a:rPr>
              <a:t>02</a:t>
            </a:r>
            <a:endParaRPr lang="en-US" altLang="zh-CN" b="1">
              <a:solidFill>
                <a:srgbClr val="FFFFFF"/>
              </a:solidFill>
              <a:sym typeface="+mn-ea"/>
            </a:endParaRPr>
          </a:p>
        </p:txBody>
      </p:sp>
      <p:sp>
        <p:nvSpPr>
          <p:cNvPr id="10" name="椭圆 9"/>
          <p:cNvSpPr>
            <a:spLocks noChangeAspect="1"/>
          </p:cNvSpPr>
          <p:nvPr>
            <p:custDataLst>
              <p:tags r:id="rId5"/>
            </p:custDataLst>
          </p:nvPr>
        </p:nvSpPr>
        <p:spPr>
          <a:xfrm>
            <a:off x="5997502" y="2061853"/>
            <a:ext cx="620848" cy="620848"/>
          </a:xfrm>
          <a:prstGeom prst="ellipse">
            <a:avLst/>
          </a:prstGeom>
          <a:gradFill>
            <a:gsLst>
              <a:gs pos="27000">
                <a:schemeClr val="accent1">
                  <a:alpha val="100000"/>
                </a:schemeClr>
              </a:gs>
              <a:gs pos="100000">
                <a:schemeClr val="accent1">
                  <a:lumMod val="60000"/>
                  <a:lumOff val="40000"/>
                  <a:alpha val="100000"/>
                </a:schemeClr>
              </a:gs>
            </a:gsLst>
            <a:lin ang="5400000" scaled="0"/>
          </a:gradFill>
          <a:ln>
            <a:noFill/>
          </a:ln>
          <a:effectLst>
            <a:outerShdw blurRad="76200" dist="254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000" b="1">
                <a:solidFill>
                  <a:srgbClr val="FFFFFF"/>
                </a:solidFill>
                <a:sym typeface="+mn-ea"/>
              </a:rPr>
              <a:t>03</a:t>
            </a:r>
            <a:endParaRPr lang="en-US" altLang="zh-CN" sz="2000" b="1">
              <a:solidFill>
                <a:srgbClr val="FFFFFF"/>
              </a:solidFill>
              <a:sym typeface="+mn-ea"/>
            </a:endParaRPr>
          </a:p>
        </p:txBody>
      </p:sp>
      <p:sp>
        <p:nvSpPr>
          <p:cNvPr id="11" name="椭圆 10"/>
          <p:cNvSpPr>
            <a:spLocks noChangeAspect="1"/>
          </p:cNvSpPr>
          <p:nvPr>
            <p:custDataLst>
              <p:tags r:id="rId6"/>
            </p:custDataLst>
          </p:nvPr>
        </p:nvSpPr>
        <p:spPr>
          <a:xfrm>
            <a:off x="7851170" y="2046495"/>
            <a:ext cx="679100" cy="679100"/>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76200" dist="25400" dir="5400000" algn="t"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000" b="1">
                <a:solidFill>
                  <a:srgbClr val="FFFFFF"/>
                </a:solidFill>
                <a:sym typeface="+mn-ea"/>
              </a:rPr>
              <a:t>04</a:t>
            </a:r>
            <a:endParaRPr lang="en-US" altLang="zh-CN" sz="2000" b="1">
              <a:solidFill>
                <a:srgbClr val="FFFFFF"/>
              </a:solidFill>
              <a:sym typeface="+mn-ea"/>
            </a:endParaRPr>
          </a:p>
        </p:txBody>
      </p:sp>
      <p:sp>
        <p:nvSpPr>
          <p:cNvPr id="23" name="正文"/>
          <p:cNvSpPr txBox="1"/>
          <p:nvPr>
            <p:custDataLst>
              <p:tags r:id="rId7"/>
            </p:custDataLst>
          </p:nvPr>
        </p:nvSpPr>
        <p:spPr>
          <a:xfrm>
            <a:off x="6339205" y="318770"/>
            <a:ext cx="4624705" cy="105283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rPr>
              <a:t>The sky was completely covered by heavy dark clouds, with no trace of the pale orange sunset glow from just a few minutes ago.</a:t>
            </a:r>
            <a:endPar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endParaRPr>
          </a:p>
        </p:txBody>
      </p:sp>
      <p:sp>
        <p:nvSpPr>
          <p:cNvPr id="21" name="椭圆 20"/>
          <p:cNvSpPr/>
          <p:nvPr>
            <p:custDataLst>
              <p:tags r:id="rId8"/>
            </p:custDataLst>
          </p:nvPr>
        </p:nvSpPr>
        <p:spPr>
          <a:xfrm>
            <a:off x="9499600" y="2140585"/>
            <a:ext cx="2692400" cy="1810385"/>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152400" dist="38100" dir="5400000" algn="t" rotWithShape="0">
              <a:schemeClr val="accent2">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rgbClr val="FFFFFF"/>
                </a:solidFill>
                <a:latin typeface="Times New Roman" panose="02020603050405020304" charset="0"/>
                <a:cs typeface="Times New Roman" panose="02020603050405020304" charset="0"/>
              </a:rPr>
              <a:t>Scenery Descriptions</a:t>
            </a:r>
            <a:endParaRPr lang="en-US" altLang="zh-CN" sz="2400" b="1">
              <a:solidFill>
                <a:srgbClr val="FFFFFF"/>
              </a:solidFill>
              <a:latin typeface="Times New Roman" panose="02020603050405020304" charset="0"/>
              <a:cs typeface="Times New Roman" panose="02020603050405020304" charset="0"/>
            </a:endParaRPr>
          </a:p>
        </p:txBody>
      </p:sp>
      <p:sp>
        <p:nvSpPr>
          <p:cNvPr id="5" name="椭圆 4"/>
          <p:cNvSpPr/>
          <p:nvPr>
            <p:custDataLst>
              <p:tags r:id="rId9"/>
            </p:custDataLst>
          </p:nvPr>
        </p:nvSpPr>
        <p:spPr>
          <a:xfrm>
            <a:off x="9698829" y="2139979"/>
            <a:ext cx="1889059" cy="1889059"/>
          </a:xfrm>
          <a:prstGeom prst="ellipse">
            <a:avLst/>
          </a:prstGeom>
          <a:noFill/>
          <a:ln>
            <a:gradFill>
              <a:gsLst>
                <a:gs pos="0">
                  <a:schemeClr val="accent2">
                    <a:alpha val="100000"/>
                  </a:schemeClr>
                </a:gs>
                <a:gs pos="100000">
                  <a:schemeClr val="accent2">
                    <a:lumMod val="60000"/>
                    <a:lumOff val="40000"/>
                    <a:alpha val="100000"/>
                  </a:schemeClr>
                </a:gs>
              </a:gsLst>
              <a:lin ang="5400000" scaled="1"/>
            </a:gradFill>
          </a:ln>
          <a:effectLst>
            <a:outerShdw blurRad="38100" dist="25400" dir="5400000" algn="t"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正文"/>
          <p:cNvSpPr txBox="1"/>
          <p:nvPr>
            <p:custDataLst>
              <p:tags r:id="rId10"/>
            </p:custDataLst>
          </p:nvPr>
        </p:nvSpPr>
        <p:spPr>
          <a:xfrm>
            <a:off x="4886325" y="2856865"/>
            <a:ext cx="3070860" cy="237236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rgbClr val="002060"/>
                </a:solidFill>
                <a:uFillTx/>
                <a:latin typeface="Times New Roman" panose="02020603050405020304" charset="0"/>
                <a:cs typeface="Times New Roman" panose="02020603050405020304" charset="0"/>
                <a:sym typeface="+mn-ea"/>
              </a:rPr>
              <a:t>Raindrops beat fiercely on the pine needles and fallen leaves, forming small, swirling puddles on the muddy ground.</a:t>
            </a:r>
            <a:endParaRPr lang="en-US" altLang="zh-CN" sz="2000" b="1" dirty="0">
              <a:solidFill>
                <a:srgbClr val="002060"/>
              </a:solidFill>
              <a:uFillTx/>
              <a:latin typeface="Times New Roman" panose="02020603050405020304" charset="0"/>
              <a:cs typeface="Times New Roman" panose="02020603050405020304" charset="0"/>
              <a:sym typeface="+mn-ea"/>
            </a:endParaRPr>
          </a:p>
        </p:txBody>
      </p:sp>
      <p:sp>
        <p:nvSpPr>
          <p:cNvPr id="15" name="正文"/>
          <p:cNvSpPr txBox="1"/>
          <p:nvPr>
            <p:custDataLst>
              <p:tags r:id="rId11"/>
            </p:custDataLst>
          </p:nvPr>
        </p:nvSpPr>
        <p:spPr>
          <a:xfrm>
            <a:off x="1174750" y="208280"/>
            <a:ext cx="3996690" cy="99314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rgbClr val="002060"/>
                </a:solidFill>
                <a:uFillTx/>
                <a:latin typeface="Times New Roman" panose="02020603050405020304" charset="0"/>
                <a:cs typeface="Times New Roman" panose="02020603050405020304" charset="0"/>
                <a:sym typeface="+mn-ea"/>
              </a:rPr>
              <a:t>Tall pine trees stood towering in the heavy rain, their dark figure looking like huge scaring shadows in the dim light.</a:t>
            </a:r>
            <a:endParaRPr lang="en-US" altLang="zh-CN" sz="2000" b="1" dirty="0">
              <a:solidFill>
                <a:srgbClr val="002060"/>
              </a:solidFill>
              <a:uFillTx/>
              <a:latin typeface="Times New Roman" panose="02020603050405020304" charset="0"/>
              <a:cs typeface="Times New Roman" panose="02020603050405020304" charset="0"/>
              <a:sym typeface="+mn-ea"/>
            </a:endParaRPr>
          </a:p>
        </p:txBody>
      </p:sp>
      <p:sp>
        <p:nvSpPr>
          <p:cNvPr id="41" name="正文"/>
          <p:cNvSpPr txBox="1"/>
          <p:nvPr>
            <p:custDataLst>
              <p:tags r:id="rId12"/>
            </p:custDataLst>
          </p:nvPr>
        </p:nvSpPr>
        <p:spPr>
          <a:xfrm>
            <a:off x="864235" y="4370705"/>
            <a:ext cx="3883660" cy="110236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rPr>
              <a:t>The once quiet and neat forest trail had vanished completely, replaced by messy, slippery mud pits that spread all around.</a:t>
            </a:r>
            <a:endPar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endParaRPr>
          </a:p>
        </p:txBody>
      </p:sp>
      <p:sp>
        <p:nvSpPr>
          <p:cNvPr id="7" name="文本框 6"/>
          <p:cNvSpPr txBox="1"/>
          <p:nvPr/>
        </p:nvSpPr>
        <p:spPr>
          <a:xfrm>
            <a:off x="7011670" y="5269865"/>
            <a:ext cx="4777105" cy="89217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He was exhausted and almost fell in despair.</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15" grpId="0"/>
      <p:bldP spid="15" grpId="1"/>
      <p:bldP spid="6" grpId="0"/>
      <p:bldP spid="6" grpId="1"/>
      <p:bldP spid="23" grpId="0"/>
      <p:bldP spid="23" grpId="1"/>
      <p:bldP spid="7" grpId="0"/>
      <p:bldP spid="7"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9870" y="807085"/>
            <a:ext cx="11739245" cy="475615"/>
          </a:xfrm>
          <a:prstGeom prst="rect">
            <a:avLst/>
          </a:prstGeom>
        </p:spPr>
        <p:txBody>
          <a:bodyPr>
            <a:noAutofit/>
          </a:bodyPr>
          <a:p>
            <a:pPr marL="0" indent="304800" algn="just" defTabSz="266700">
              <a:spcBef>
                <a:spcPct val="0"/>
              </a:spcBef>
              <a:spcAft>
                <a:spcPct val="0"/>
              </a:spcAft>
            </a:pPr>
            <a:r>
              <a:rPr lang="en-US" altLang="zh-CN" sz="2400" b="1">
                <a:solidFill>
                  <a:schemeClr val="accent1">
                    <a:lumMod val="50000"/>
                  </a:schemeClr>
                </a:solidFill>
                <a:latin typeface="Times New Roman" panose="02020603050405020304"/>
                <a:ea typeface="宋体" panose="02010600030101010101" pitchFamily="2" charset="-122"/>
              </a:rPr>
              <a:t>Just then, through the mist, he spotted a faint yellow light flashing in the distance.</a:t>
            </a:r>
            <a:endParaRPr lang="en-US" altLang="zh-CN" sz="2400" b="1">
              <a:solidFill>
                <a:schemeClr val="accent1">
                  <a:lumMod val="50000"/>
                </a:schemeClr>
              </a:solidFill>
              <a:latin typeface="Times New Roman" panose="02020603050405020304"/>
              <a:ea typeface="宋体" panose="02010600030101010101" pitchFamily="2" charset="-122"/>
            </a:endParaRPr>
          </a:p>
        </p:txBody>
      </p:sp>
      <p:sp>
        <p:nvSpPr>
          <p:cNvPr id="5" name="文本框 4"/>
          <p:cNvSpPr txBox="1"/>
          <p:nvPr/>
        </p:nvSpPr>
        <p:spPr>
          <a:xfrm>
            <a:off x="160655" y="83820"/>
            <a:ext cx="5022850" cy="1032510"/>
          </a:xfrm>
          <a:prstGeom prst="rect">
            <a:avLst/>
          </a:prstGeom>
          <a:noFill/>
        </p:spPr>
        <p:txBody>
          <a:bodyPr wrap="square" rtlCol="0">
            <a:noAutofit/>
          </a:bodyPr>
          <a:p>
            <a:r>
              <a:rPr lang="en-US" altLang="zh-CN" sz="3200" b="1">
                <a:solidFill>
                  <a:srgbClr val="FF0000"/>
                </a:solidFill>
                <a:latin typeface="Times New Roman" panose="02020603050405020304" charset="0"/>
                <a:cs typeface="Times New Roman" panose="02020603050405020304" charset="0"/>
              </a:rPr>
              <a:t>Ending  (Para 6)</a:t>
            </a:r>
            <a:endParaRPr lang="en-US" altLang="zh-CN" sz="3200" b="1">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466725" y="1497965"/>
            <a:ext cx="11444605" cy="96075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*The faint yellow light flickered softly through the thick gray mist, cutting </a:t>
            </a:r>
            <a:r>
              <a:rPr lang="en-US" altLang="zh-CN" sz="2400">
                <a:latin typeface="Times New Roman" panose="02020603050405020304" charset="0"/>
                <a:cs typeface="Times New Roman" panose="02020603050405020304" charset="0"/>
              </a:rPr>
              <a:t>through </a:t>
            </a:r>
            <a:r>
              <a:rPr lang="en-US" altLang="zh-CN" sz="2800">
                <a:latin typeface="Times New Roman" panose="02020603050405020304" charset="0"/>
                <a:cs typeface="Times New Roman" panose="02020603050405020304" charset="0"/>
              </a:rPr>
              <a:t>the dim darkness like a tiny warm star.</a:t>
            </a:r>
            <a:endParaRPr lang="en-US" altLang="zh-CN" sz="2800">
              <a:latin typeface="Times New Roman" panose="02020603050405020304" charset="0"/>
              <a:cs typeface="Times New Roman" panose="02020603050405020304" charset="0"/>
            </a:endParaRPr>
          </a:p>
        </p:txBody>
      </p:sp>
      <p:sp>
        <p:nvSpPr>
          <p:cNvPr id="7" name="文本框 6"/>
          <p:cNvSpPr txBox="1"/>
          <p:nvPr/>
        </p:nvSpPr>
        <p:spPr>
          <a:xfrm>
            <a:off x="466725" y="2840355"/>
            <a:ext cx="10760710" cy="96075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 *He was instantly overwhelmed with a mix of surprise and  hope, his  despair fading away in an instant.</a:t>
            </a:r>
            <a:endParaRPr lang="en-US" altLang="zh-CN" sz="2800">
              <a:latin typeface="Times New Roman" panose="02020603050405020304" charset="0"/>
              <a:cs typeface="Times New Roman" panose="02020603050405020304" charset="0"/>
            </a:endParaRPr>
          </a:p>
        </p:txBody>
      </p:sp>
      <p:sp>
        <p:nvSpPr>
          <p:cNvPr id="8" name="文本框 7"/>
          <p:cNvSpPr txBox="1"/>
          <p:nvPr/>
        </p:nvSpPr>
        <p:spPr>
          <a:xfrm>
            <a:off x="392430" y="3897630"/>
            <a:ext cx="11347450" cy="1338580"/>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*He then wiped the rainwater from his eyes with his soaked sleeve to keep the light in clear view, and  dragged his heavy, mud-caked feet forward slowly but steadily.</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466725" y="5362575"/>
            <a:ext cx="1083437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*When she saw Tom’s soaked, exhausted form, her worried expression melted into gentle relief.</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22300" y="2227580"/>
            <a:ext cx="11221085"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*Outside, the rain still tapped softly against the window, but inside, the warm lamplight held them in a quiet, unbroken peace.</a:t>
            </a:r>
            <a:endParaRPr lang="en-US" altLang="zh-CN" sz="2800">
              <a:latin typeface="Times New Roman" panose="02020603050405020304" charset="0"/>
              <a:cs typeface="Times New Roman" panose="02020603050405020304" charset="0"/>
            </a:endParaRPr>
          </a:p>
        </p:txBody>
      </p:sp>
      <p:sp>
        <p:nvSpPr>
          <p:cNvPr id="10" name="文本框 9"/>
          <p:cNvSpPr txBox="1"/>
          <p:nvPr/>
        </p:nvSpPr>
        <p:spPr>
          <a:xfrm>
            <a:off x="555625" y="263525"/>
            <a:ext cx="1154176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*She pressed the paper bag tightly to her chest, as if clinging to Tom’s hard work and kindness, and warm tears welled up quickly in her eyes, spilling over her wrinkled cheeks before she could wipe them away. </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36855" y="346710"/>
            <a:ext cx="11638280" cy="4405630"/>
          </a:xfrm>
          <a:prstGeom prst="rect">
            <a:avLst/>
          </a:prstGeom>
        </p:spPr>
      </p:pic>
      <p:cxnSp>
        <p:nvCxnSpPr>
          <p:cNvPr id="9" name="直接箭头连接符 8"/>
          <p:cNvCxnSpPr/>
          <p:nvPr/>
        </p:nvCxnSpPr>
        <p:spPr>
          <a:xfrm>
            <a:off x="2834005" y="1339215"/>
            <a:ext cx="1294765" cy="6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5" name="文本框 4"/>
          <p:cNvSpPr txBox="1"/>
          <p:nvPr/>
        </p:nvSpPr>
        <p:spPr>
          <a:xfrm>
            <a:off x="4337685" y="1054100"/>
            <a:ext cx="2360295" cy="460375"/>
          </a:xfrm>
          <a:prstGeom prst="rect">
            <a:avLst/>
          </a:prstGeom>
          <a:noFill/>
        </p:spPr>
        <p:txBody>
          <a:bodyPr wrap="square" rtlCol="0">
            <a:spAutoFit/>
          </a:bodyPr>
          <a:p>
            <a:r>
              <a:rPr lang="en-US" altLang="zh-CN" sz="2400" b="1">
                <a:solidFill>
                  <a:schemeClr val="accent1"/>
                </a:solidFill>
                <a:latin typeface="Times New Roman" panose="02020603050405020304" charset="0"/>
                <a:cs typeface="Times New Roman" panose="02020603050405020304" charset="0"/>
              </a:rPr>
              <a:t>Now she is 12. </a:t>
            </a:r>
            <a:endParaRPr lang="en-US" altLang="zh-CN" sz="2400" b="1">
              <a:solidFill>
                <a:schemeClr val="accent1"/>
              </a:solidFill>
              <a:latin typeface="Times New Roman" panose="02020603050405020304" charset="0"/>
              <a:cs typeface="Times New Roman" panose="02020603050405020304" charset="0"/>
            </a:endParaRPr>
          </a:p>
        </p:txBody>
      </p:sp>
      <p:sp>
        <p:nvSpPr>
          <p:cNvPr id="7" name="圆角矩形标注 6"/>
          <p:cNvSpPr/>
          <p:nvPr/>
        </p:nvSpPr>
        <p:spPr>
          <a:xfrm>
            <a:off x="1254125" y="1151890"/>
            <a:ext cx="887730" cy="527050"/>
          </a:xfrm>
          <a:prstGeom prst="wedgeRoundRectCallout">
            <a:avLst>
              <a:gd name="adj1" fmla="val 174678"/>
              <a:gd name="adj2" fmla="val 692409"/>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2570480" y="5026660"/>
            <a:ext cx="5432425" cy="892810"/>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to reach or pass a particular age or time</a:t>
            </a:r>
            <a:endParaRPr lang="en-US" altLang="zh-CN" sz="2400">
              <a:latin typeface="Times New Roman" panose="02020603050405020304" charset="0"/>
              <a:cs typeface="Times New Roman" panose="02020603050405020304" charset="0"/>
            </a:endParaRPr>
          </a:p>
          <a:p>
            <a:r>
              <a:rPr lang="zh-CN" altLang="en-US" sz="2400">
                <a:latin typeface="宋体" panose="02010600030101010101" pitchFamily="2" charset="-122"/>
                <a:ea typeface="宋体" panose="02010600030101010101" pitchFamily="2" charset="-122"/>
                <a:cs typeface="Times New Roman" panose="02020603050405020304" charset="0"/>
              </a:rPr>
              <a:t>到达，超过（某一年龄或时间）</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pic>
        <p:nvPicPr>
          <p:cNvPr id="13" name="图片 12"/>
          <p:cNvPicPr>
            <a:picLocks noChangeAspect="1"/>
          </p:cNvPicPr>
          <p:nvPr/>
        </p:nvPicPr>
        <p:blipFill>
          <a:blip r:embed="rId2"/>
          <a:stretch>
            <a:fillRect/>
          </a:stretch>
        </p:blipFill>
        <p:spPr>
          <a:xfrm>
            <a:off x="8514715" y="3693795"/>
            <a:ext cx="3572510" cy="3019425"/>
          </a:xfrm>
          <a:prstGeom prst="rect">
            <a:avLst/>
          </a:prstGeom>
        </p:spPr>
      </p:pic>
      <p:sp>
        <p:nvSpPr>
          <p:cNvPr id="15" name="圆角矩形 14"/>
          <p:cNvSpPr/>
          <p:nvPr/>
        </p:nvSpPr>
        <p:spPr>
          <a:xfrm>
            <a:off x="7446010" y="6174105"/>
            <a:ext cx="1053465" cy="34671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latin typeface="Times New Roman" panose="02020603050405020304" charset="0"/>
                <a:cs typeface="Times New Roman" panose="02020603050405020304" charset="0"/>
              </a:rPr>
              <a:t>Judy</a:t>
            </a:r>
            <a:endParaRPr lang="en-US" altLang="zh-CN" sz="2800" b="1">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2" grpId="0"/>
      <p:bldP spid="12" grpId="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6200" y="283845"/>
            <a:ext cx="12039600" cy="3988435"/>
          </a:xfrm>
          <a:prstGeom prst="rect">
            <a:avLst/>
          </a:prstGeom>
        </p:spPr>
      </p:pic>
      <p:sp>
        <p:nvSpPr>
          <p:cNvPr id="5" name="文本框 4"/>
          <p:cNvSpPr txBox="1"/>
          <p:nvPr/>
        </p:nvSpPr>
        <p:spPr>
          <a:xfrm>
            <a:off x="6219825" y="4363085"/>
            <a:ext cx="4429760" cy="1313180"/>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blow sb away: to impress sb a lot or to make them very happy</a:t>
            </a:r>
            <a:endParaRPr lang="en-US" altLang="zh-CN" sz="2400">
              <a:latin typeface="Times New Roman" panose="02020603050405020304" charset="0"/>
              <a:cs typeface="Times New Roman" panose="02020603050405020304" charset="0"/>
            </a:endParaRPr>
          </a:p>
          <a:p>
            <a:r>
              <a:rPr lang="zh-CN" altLang="en-US" sz="2400">
                <a:latin typeface="宋体" panose="02010600030101010101" pitchFamily="2" charset="-122"/>
                <a:ea typeface="宋体" panose="02010600030101010101" pitchFamily="2" charset="-122"/>
                <a:cs typeface="Times New Roman" panose="02020603050405020304" charset="0"/>
              </a:rPr>
              <a:t>给某人留下深刻印象；使某人很高兴</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sp>
        <p:nvSpPr>
          <p:cNvPr id="7" name="圆角矩形标注 6"/>
          <p:cNvSpPr/>
          <p:nvPr/>
        </p:nvSpPr>
        <p:spPr>
          <a:xfrm>
            <a:off x="6925945" y="1563370"/>
            <a:ext cx="1689100" cy="527050"/>
          </a:xfrm>
          <a:prstGeom prst="wedgeRoundRectCallout">
            <a:avLst>
              <a:gd name="adj1" fmla="val -38308"/>
              <a:gd name="adj2" fmla="val 513012"/>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475615" y="4947285"/>
            <a:ext cx="4466590" cy="1454150"/>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how much sth is worth compared with its price</a:t>
            </a:r>
            <a:endParaRPr lang="en-US" altLang="zh-CN" sz="2400">
              <a:latin typeface="Times New Roman" panose="02020603050405020304" charset="0"/>
              <a:cs typeface="Times New Roman" panose="02020603050405020304" charset="0"/>
            </a:endParaRPr>
          </a:p>
          <a:p>
            <a:r>
              <a:rPr lang="zh-CN" altLang="en-US" sz="2400">
                <a:latin typeface="宋体" panose="02010600030101010101" pitchFamily="2" charset="-122"/>
                <a:ea typeface="宋体" panose="02010600030101010101" pitchFamily="2" charset="-122"/>
                <a:cs typeface="Times New Roman" panose="02020603050405020304" charset="0"/>
              </a:rPr>
              <a:t>（与价格相比的）值，划算程度</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sp>
        <p:nvSpPr>
          <p:cNvPr id="8" name="圆角矩形标注 7"/>
          <p:cNvSpPr/>
          <p:nvPr/>
        </p:nvSpPr>
        <p:spPr>
          <a:xfrm>
            <a:off x="1915160" y="3046730"/>
            <a:ext cx="743585" cy="527050"/>
          </a:xfrm>
          <a:prstGeom prst="wedgeRoundRectCallout">
            <a:avLst>
              <a:gd name="adj1" fmla="val 32578"/>
              <a:gd name="adj2" fmla="val 34180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63195" y="697230"/>
            <a:ext cx="11791315" cy="3811270"/>
          </a:xfrm>
          <a:prstGeom prst="rect">
            <a:avLst/>
          </a:prstGeom>
        </p:spPr>
      </p:pic>
      <p:sp>
        <p:nvSpPr>
          <p:cNvPr id="5" name="圆角矩形 4"/>
          <p:cNvSpPr/>
          <p:nvPr/>
        </p:nvSpPr>
        <p:spPr>
          <a:xfrm>
            <a:off x="6096000" y="2092325"/>
            <a:ext cx="5435600" cy="57277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latin typeface="Times New Roman" panose="02020603050405020304" charset="0"/>
                <a:cs typeface="Times New Roman" panose="02020603050405020304" charset="0"/>
              </a:rPr>
              <a:t>No. 15 make a clear timetable</a:t>
            </a:r>
            <a:endParaRPr lang="en-US" altLang="zh-CN" sz="2800">
              <a:latin typeface="Times New Roman" panose="02020603050405020304" charset="0"/>
              <a:cs typeface="Times New Roman" panose="02020603050405020304" charset="0"/>
            </a:endParaRPr>
          </a:p>
        </p:txBody>
      </p:sp>
      <p:sp>
        <p:nvSpPr>
          <p:cNvPr id="7" name="圆角矩形标注 6"/>
          <p:cNvSpPr/>
          <p:nvPr/>
        </p:nvSpPr>
        <p:spPr>
          <a:xfrm>
            <a:off x="6449695" y="2901950"/>
            <a:ext cx="959485" cy="527050"/>
          </a:xfrm>
          <a:prstGeom prst="wedgeRoundRectCallout">
            <a:avLst>
              <a:gd name="adj1" fmla="val -125115"/>
              <a:gd name="adj2" fmla="val 37180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4455160" y="5024755"/>
            <a:ext cx="5619115" cy="1259205"/>
          </a:xfrm>
          <a:prstGeom prst="rect">
            <a:avLst/>
          </a:prstGeom>
          <a:noFill/>
        </p:spPr>
        <p:txBody>
          <a:bodyPr wrap="square" rtlCol="0">
            <a:noAutofit/>
          </a:bodyPr>
          <a:p>
            <a:r>
              <a:rPr lang="en-US" altLang="zh-CN" sz="2400" b="1">
                <a:latin typeface="Times New Roman" panose="02020603050405020304" charset="0"/>
                <a:cs typeface="Times New Roman" panose="02020603050405020304" charset="0"/>
              </a:rPr>
              <a:t> </a:t>
            </a:r>
            <a:r>
              <a:rPr lang="en-US" altLang="zh-CN" sz="2400" b="1">
                <a:solidFill>
                  <a:srgbClr val="FF0000"/>
                </a:solidFill>
                <a:latin typeface="Times New Roman" panose="02020603050405020304" charset="0"/>
                <a:cs typeface="Times New Roman" panose="02020603050405020304" charset="0"/>
              </a:rPr>
              <a:t>stick to.</a:t>
            </a:r>
            <a:r>
              <a:rPr lang="en-US" altLang="zh-CN" sz="2400" b="1">
                <a:latin typeface="Times New Roman" panose="02020603050405020304" charset="0"/>
                <a:cs typeface="Times New Roman" panose="02020603050405020304" charset="0"/>
              </a:rPr>
              <a:t>... to continue doing or using something and not want to change it</a:t>
            </a:r>
            <a:endParaRPr lang="en-US" altLang="zh-CN" sz="2400" b="1">
              <a:latin typeface="Times New Roman" panose="02020603050405020304" charset="0"/>
              <a:cs typeface="Times New Roman" panose="02020603050405020304" charset="0"/>
            </a:endParaRPr>
          </a:p>
          <a:p>
            <a:r>
              <a:rPr lang="zh-CN" altLang="en-US" sz="2400" b="1">
                <a:latin typeface="宋体" panose="02010600030101010101" pitchFamily="2" charset="-122"/>
                <a:ea typeface="宋体" panose="02010600030101010101" pitchFamily="2" charset="-122"/>
                <a:cs typeface="Times New Roman" panose="02020603050405020304" charset="0"/>
              </a:rPr>
              <a:t>坚持；维持；固守；坚持保留</a:t>
            </a:r>
            <a:endParaRPr lang="zh-CN" altLang="en-US" sz="2400" b="1">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33350" y="455295"/>
            <a:ext cx="11574780" cy="3759200"/>
          </a:xfrm>
          <a:prstGeom prst="rect">
            <a:avLst/>
          </a:prstGeom>
        </p:spPr>
      </p:pic>
      <p:sp>
        <p:nvSpPr>
          <p:cNvPr id="8" name="文本框 7"/>
          <p:cNvSpPr txBox="1"/>
          <p:nvPr/>
        </p:nvSpPr>
        <p:spPr>
          <a:xfrm>
            <a:off x="453390" y="4352290"/>
            <a:ext cx="10965180" cy="1248410"/>
          </a:xfrm>
          <a:prstGeom prst="rect">
            <a:avLst/>
          </a:prstGeom>
          <a:noFill/>
        </p:spPr>
        <p:txBody>
          <a:bodyPr wrap="square" rtlCol="0">
            <a:noAutofit/>
          </a:bodyPr>
          <a:p>
            <a:r>
              <a:rPr lang="en-US" altLang="zh-CN" sz="2400" b="1">
                <a:latin typeface="Times New Roman" panose="02020603050405020304" charset="0"/>
                <a:ea typeface="宋体" panose="02010600030101010101" pitchFamily="2" charset="-122"/>
                <a:cs typeface="Times New Roman" panose="02020603050405020304" charset="0"/>
              </a:rPr>
              <a:t>No. 18  the main idea:  experience  different cultures--culture shock  </a:t>
            </a:r>
            <a:endParaRPr lang="en-US" altLang="zh-CN" sz="2400" b="1">
              <a:latin typeface="Times New Roman" panose="02020603050405020304" charset="0"/>
              <a:ea typeface="宋体" panose="02010600030101010101" pitchFamily="2" charset="-122"/>
              <a:cs typeface="Times New Roman" panose="02020603050405020304" charset="0"/>
            </a:endParaRPr>
          </a:p>
        </p:txBody>
      </p:sp>
      <p:cxnSp>
        <p:nvCxnSpPr>
          <p:cNvPr id="6" name="直接连接符 5"/>
          <p:cNvCxnSpPr/>
          <p:nvPr/>
        </p:nvCxnSpPr>
        <p:spPr>
          <a:xfrm>
            <a:off x="778510" y="697230"/>
            <a:ext cx="7928610" cy="41275"/>
          </a:xfrm>
          <a:prstGeom prst="line">
            <a:avLst/>
          </a:prstGeom>
        </p:spPr>
        <p:style>
          <a:lnRef idx="2">
            <a:schemeClr val="accent1"/>
          </a:lnRef>
          <a:fillRef idx="0">
            <a:srgbClr val="FFFFFF"/>
          </a:fillRef>
          <a:effectRef idx="0">
            <a:srgbClr val="FFFFFF"/>
          </a:effectRef>
          <a:fontRef idx="minor">
            <a:schemeClr val="tx1"/>
          </a:fontRef>
        </p:style>
      </p:cxnSp>
      <p:sp>
        <p:nvSpPr>
          <p:cNvPr id="5" name="矩形 4"/>
          <p:cNvSpPr/>
          <p:nvPr/>
        </p:nvSpPr>
        <p:spPr>
          <a:xfrm>
            <a:off x="231775" y="1021080"/>
            <a:ext cx="1949450" cy="312420"/>
          </a:xfrm>
          <a:prstGeom prst="rect">
            <a:avLst/>
          </a:prstGeom>
          <a:noFill/>
          <a:ln w="28575" cmpd="sng">
            <a:solidFill>
              <a:srgbClr val="FF0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0195" y="220980"/>
            <a:ext cx="2287270" cy="812165"/>
          </a:xfrm>
          <a:prstGeom prst="rect">
            <a:avLst/>
          </a:prstGeom>
          <a:noFill/>
        </p:spPr>
        <p:txBody>
          <a:bodyPr wrap="square" rtlCol="0">
            <a:noAutofit/>
          </a:bodyPr>
          <a:p>
            <a:r>
              <a:rPr lang="zh-CN" altLang="en-US" sz="2800" b="1">
                <a:solidFill>
                  <a:srgbClr val="FF0000"/>
                </a:solidFill>
                <a:latin typeface="宋体" panose="02010600030101010101" pitchFamily="2" charset="-122"/>
                <a:ea typeface="宋体" panose="02010600030101010101" pitchFamily="2" charset="-122"/>
              </a:rPr>
              <a:t>阅读理解</a:t>
            </a:r>
            <a:r>
              <a:rPr lang="en-US" altLang="zh-CN" sz="2800" b="1">
                <a:solidFill>
                  <a:srgbClr val="FF0000"/>
                </a:solidFill>
                <a:latin typeface="宋体" panose="02010600030101010101" pitchFamily="2" charset="-122"/>
                <a:ea typeface="宋体" panose="02010600030101010101" pitchFamily="2" charset="-122"/>
              </a:rPr>
              <a:t> </a:t>
            </a:r>
            <a:endParaRPr lang="en-US" altLang="zh-CN" sz="2800" b="1">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2147570" y="220980"/>
            <a:ext cx="1741170" cy="693420"/>
          </a:xfrm>
          <a:prstGeom prst="rect">
            <a:avLst/>
          </a:prstGeom>
          <a:noFill/>
        </p:spPr>
        <p:txBody>
          <a:bodyPr wrap="square" rtlCol="0">
            <a:noAutofit/>
          </a:bodyPr>
          <a:p>
            <a:r>
              <a:rPr lang="en-US" altLang="zh-CN" sz="3600" u="sng">
                <a:solidFill>
                  <a:schemeClr val="accent2">
                    <a:lumMod val="50000"/>
                  </a:schemeClr>
                </a:solidFill>
                <a:latin typeface="Times New Roman" panose="02020603050405020304" charset="0"/>
                <a:cs typeface="Times New Roman" panose="02020603050405020304" charset="0"/>
              </a:rPr>
              <a:t>A</a:t>
            </a:r>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篇</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6" name="文本框 5"/>
          <p:cNvSpPr txBox="1"/>
          <p:nvPr/>
        </p:nvSpPr>
        <p:spPr>
          <a:xfrm>
            <a:off x="421640" y="961390"/>
            <a:ext cx="1108011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Beaches tend to be a warm-weather affair, but that doesn’t mean they’re any less beautiful in winter. Ready to find your perfect winter beach vacation spot? Here’s</a:t>
            </a:r>
            <a:r>
              <a:rPr lang="en-US" altLang="en-US"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where Americans love heading</a:t>
            </a:r>
            <a:r>
              <a:rPr lang="en-US" altLang="en-US"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when the temperatures drop.</a:t>
            </a:r>
            <a:endParaRPr lang="en-US" altLang="zh-CN" sz="2800">
              <a:latin typeface="Times New Roman" panose="02020603050405020304" charset="0"/>
              <a:cs typeface="Times New Roman" panose="02020603050405020304" charset="0"/>
            </a:endParaRPr>
          </a:p>
        </p:txBody>
      </p:sp>
      <p:sp>
        <p:nvSpPr>
          <p:cNvPr id="7" name="文本框 6"/>
          <p:cNvSpPr txBox="1"/>
          <p:nvPr/>
        </p:nvSpPr>
        <p:spPr>
          <a:xfrm>
            <a:off x="5642610" y="2553970"/>
            <a:ext cx="4865370" cy="1384300"/>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an object that is unusual or difficult to describe</a:t>
            </a:r>
            <a:endParaRPr lang="en-US" altLang="zh-CN" sz="2800">
              <a:latin typeface="Times New Roman" panose="02020603050405020304" charset="0"/>
              <a:cs typeface="Times New Roman" panose="02020603050405020304" charset="0"/>
            </a:endParaRPr>
          </a:p>
          <a:p>
            <a:r>
              <a:rPr lang="zh-CN" altLang="en-US" sz="2800">
                <a:latin typeface="宋体" panose="02010600030101010101" pitchFamily="2" charset="-122"/>
                <a:ea typeface="宋体" panose="02010600030101010101" pitchFamily="2" charset="-122"/>
                <a:cs typeface="Times New Roman" panose="02020603050405020304" charset="0"/>
              </a:rPr>
              <a:t>不寻常之物；难描述的东西</a:t>
            </a:r>
            <a:endParaRPr lang="zh-CN" altLang="en-US" sz="2800">
              <a:latin typeface="宋体" panose="02010600030101010101" pitchFamily="2" charset="-122"/>
              <a:ea typeface="宋体" panose="02010600030101010101" pitchFamily="2" charset="-122"/>
              <a:cs typeface="Times New Roman" panose="02020603050405020304" charset="0"/>
            </a:endParaRPr>
          </a:p>
        </p:txBody>
      </p:sp>
      <p:sp>
        <p:nvSpPr>
          <p:cNvPr id="8" name="圆角矩形标注 7"/>
          <p:cNvSpPr/>
          <p:nvPr/>
        </p:nvSpPr>
        <p:spPr>
          <a:xfrm>
            <a:off x="5571490" y="961390"/>
            <a:ext cx="1101725" cy="527050"/>
          </a:xfrm>
          <a:prstGeom prst="wedgeRoundRectCallout">
            <a:avLst>
              <a:gd name="adj1" fmla="val -49077"/>
              <a:gd name="adj2" fmla="val 308313"/>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421640" y="4102100"/>
            <a:ext cx="1101280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The Golden Isles, GA</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Along with those moody beach days, visitors to the Golden Isles can also soak up unique celebrations and festivals during the cooler months. </a:t>
            </a:r>
            <a:endParaRPr lang="en-US" altLang="zh-CN" sz="2800">
              <a:latin typeface="Times New Roman" panose="02020603050405020304" charset="0"/>
              <a:cs typeface="Times New Roman" panose="02020603050405020304" charset="0"/>
            </a:endParaRPr>
          </a:p>
        </p:txBody>
      </p:sp>
      <p:sp>
        <p:nvSpPr>
          <p:cNvPr id="10" name="圆角矩形标注 9"/>
          <p:cNvSpPr/>
          <p:nvPr/>
        </p:nvSpPr>
        <p:spPr>
          <a:xfrm>
            <a:off x="2974975" y="4530725"/>
            <a:ext cx="1101725" cy="527050"/>
          </a:xfrm>
          <a:prstGeom prst="wedgeRoundRectCallout">
            <a:avLst>
              <a:gd name="adj1" fmla="val -145619"/>
              <a:gd name="adj2" fmla="val -185903"/>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694055" y="2553970"/>
            <a:ext cx="4166235" cy="797560"/>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adj. having moods that change quickly and often</a:t>
            </a:r>
            <a:endParaRPr lang="en-US" altLang="zh-CN" sz="2400">
              <a:latin typeface="Times New Roman" panose="02020603050405020304" charset="0"/>
              <a:cs typeface="Times New Roman" panose="02020603050405020304" charset="0"/>
            </a:endParaRPr>
          </a:p>
          <a:p>
            <a:r>
              <a:rPr lang="zh-CN" altLang="en-US" sz="2400">
                <a:latin typeface="宋体" panose="02010600030101010101" pitchFamily="2" charset="-122"/>
                <a:ea typeface="宋体" panose="02010600030101010101" pitchFamily="2" charset="-122"/>
                <a:cs typeface="Times New Roman" panose="02020603050405020304" charset="0"/>
              </a:rPr>
              <a:t>情绪多变的；喜怒无常的</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sp>
        <p:nvSpPr>
          <p:cNvPr id="12" name="圆角矩形标注 11"/>
          <p:cNvSpPr/>
          <p:nvPr/>
        </p:nvSpPr>
        <p:spPr>
          <a:xfrm>
            <a:off x="490220" y="4991100"/>
            <a:ext cx="1101725" cy="527050"/>
          </a:xfrm>
          <a:prstGeom prst="wedgeRoundRectCallout">
            <a:avLst>
              <a:gd name="adj1" fmla="val 143429"/>
              <a:gd name="adj2" fmla="val 114819"/>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2741295" y="5518150"/>
            <a:ext cx="5743575" cy="886460"/>
          </a:xfrm>
          <a:prstGeom prst="rect">
            <a:avLst/>
          </a:prstGeom>
          <a:noFill/>
        </p:spPr>
        <p:txBody>
          <a:bodyPr wrap="square" rtlCol="0">
            <a:noAutofit/>
          </a:bodyPr>
          <a:p>
            <a:r>
              <a:rPr lang="en-US" altLang="zh-CN" sz="2400">
                <a:latin typeface="Times New Roman" panose="02020603050405020304" charset="0"/>
                <a:ea typeface="宋体" panose="02010600030101010101" pitchFamily="2" charset="-122"/>
                <a:cs typeface="Times New Roman" panose="02020603050405020304" charset="0"/>
              </a:rPr>
              <a:t>to experience something good or pleasant with your senses, your body or your mind</a:t>
            </a:r>
            <a:r>
              <a:rPr lang="zh-CN" altLang="en-US" sz="2400">
                <a:latin typeface="宋体" panose="02010600030101010101" pitchFamily="2" charset="-122"/>
                <a:ea typeface="宋体" panose="02010600030101010101" pitchFamily="2" charset="-122"/>
                <a:cs typeface="Times New Roman" panose="02020603050405020304" charset="0"/>
              </a:rPr>
              <a:t>（通过感官、身心）吸取，摄取</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 grpId="0"/>
      <p:bldP spid="11" grpId="1"/>
      <p:bldP spid="13" grpId="0"/>
      <p:bldP spid="13"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1"/>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6000000238418579},{&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8,&quot;pos&quot;:0.75,&quot;transparency&quot;:0},{&quot;brightness&quot;:0.4000000059604645,&quot;colorType&quot;:1,&quot;foreColorIndex&quot;:8,&quot;pos&quot;:0,&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5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5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9,&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DIAGRAM_USE_COLOR_VALUE" val="{&quot;color_scheme&quot;:1,&quot;color_type&quot;:1,&quot;theme_color_indexes&quot;:[5,6,7,8,9,1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2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color_type&quot;:1,&quot;theme_color_indexes&quot;:[5,6,7,8,9,1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3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3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DIAGRAM_USE_COLOR_VALUE" val="{&quot;color_scheme&quot;:1,&quot;color_type&quot;:1,&quot;theme_color_indexes&quot;:[5,6,7,8,9,1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1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1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9,&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9"/>
  <p:tag name="KSO_WM_DIAGRAM_USE_COLOR_VALUE" val="{&quot;color_scheme&quot;:1,&quot;color_type&quot;:1,&quot;theme_color_indexes&quot;:[5,6,7,8,9,1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4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DIAGRAM_GROUP_CODE" val="n1-1"/>
  <p:tag name="KSO_WM_UNIT_TYPE" val="n_h_h_i"/>
  <p:tag name="KSO_WM_UNIT_INDEX" val="1_2_4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8,&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DIAGRAM_USE_COLOR_VALUE" val="{&quot;color_scheme&quot;:1,&quot;color_type&quot;:1,&quot;theme_color_indexes&quot;:[5,6,7,8,9,1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4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4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8,&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DIAGRAM_USE_COLOR_VALUE" val="{&quot;color_scheme&quot;:1,&quot;color_type&quot;:1,&quot;theme_color_indexes&quot;:[5,6,7,8,9,1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2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2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5,6,7,8,9,1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3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3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DIAGRAM_USE_COLOR_VALUE" val="{&quot;color_scheme&quot;:1,&quot;color_type&quot;:1,&quot;theme_color_indexes&quot;:[5,6,7,8,9,1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1"/>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77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7,8,9,1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3"/>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gradient&quot;:[{&quot;brightness&quot;:0,&quot;colorType&quot;:1,&quot;foreColorIndex&quot;:5,&quot;pos&quot;:0.20000000298023224,&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7,8,9,1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x*1_1_1"/>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UNIT_VALUE" val="225*225"/>
  <p:tag name="KSO_WM_DIAGRAM_GROUP_CODE" val="n1-1"/>
  <p:tag name="KSO_WM_UNIT_TYPE" val="n_h_x"/>
  <p:tag name="KSO_WM_UNIT_INDEX" val="1_1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7,8,9,1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1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5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2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4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1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2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4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5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3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3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7,8,9,10]}"/>
</p:tagLst>
</file>

<file path=ppt/tags/tag1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n_h_a"/>
  <p:tag name="KSO_WM_UNIT_INDEX" val="1_1_1"/>
  <p:tag name="KSO_WM_UNIT_ID" val="diagram20231455_4*n_h_a*1_1_1"/>
  <p:tag name="KSO_WM_TEMPLATE_CATEGORY" val="diagram"/>
  <p:tag name="KSO_WM_TEMPLATE_INDEX" val="2023145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18"/>
  <p:tag name="KSO_WM_BEAUTIFY_FLAG" val="#wm#"/>
  <p:tag name="KSO_WM_UNIT_PRESET_TEXT" val="单击此处添加标题"/>
  <p:tag name="KSO_WM_UNIT_TEXT_FILL_FORE_SCHEMECOLOR_INDEX" val="1"/>
  <p:tag name="KSO_WM_UNIT_TEXT_FILL_TYPE" val="1"/>
  <p:tag name="KSO_WM_DIAGRAM_USE_COLOR_VALUE" val="{&quot;color_scheme&quot;:1,&quot;color_type&quot;:1,&quot;theme_color_indexes&quot;:[5,6,7,8,9,10]}"/>
</p:tagLst>
</file>

<file path=ppt/tags/tag1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1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3.45,&quot;left&quot;:26.2,&quot;top&quot;:30.9,&quot;width&quot;:887.7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5_4*n_h_h_a*1_2_1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5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2737433853952,&quot;left&quot;:26.2,&quot;top&quot;:27.076256614604812,&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455_4*n_h_h_a*1_2_5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2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2737433853952,&quot;left&quot;:26.2,&quot;top&quot;:27.076256614604812,&quot;width&quot;:887.7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455_4*n_h_h_a*1_2_2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3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2737433853952,&quot;left&quot;:26.2,&quot;top&quot;:27.076256614604812,&quot;width&quot;:887.7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3*l_h_f*1_2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5.821460263710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1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455_4*n_h_h_a*1_2_3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4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2737433853952,&quot;left&quot;:26.2,&quot;top&quot;:27.076256614604812,&quot;width&quot;:887.7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455_4*n_h_h_a*1_2_4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1_1"/>
  <p:tag name="KSO_WM_TEMPLATE_CATEGORY" val="diagram"/>
  <p:tag name="KSO_WM_TEMPLATE_INDEX" val="20235398"/>
  <p:tag name="KSO_WM_UNIT_LAYERLEVEL" val="1_1_1"/>
  <p:tag name="KSO_WM_TAG_VERSION" val="3.0"/>
  <p:tag name="KSO_WM_DIAGRAM_GROUP_CODE" val="n1-1"/>
  <p:tag name="KSO_WM_UNIT_TYPE" val="n_h_i"/>
  <p:tag name="KSO_WM_UNIT_INDEX" val="1_1_1"/>
  <p:tag name="KSO_WM_DIAGRAM_VIRTUALLY_FRAME" val="{&quot;height&quot;:406.54999389648435,&quot;left&quot;:41.55,&quot;top&quot;:32.500003051757815,&quot;width&quot;:918.45}"/>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5,&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1_2"/>
  <p:tag name="KSO_WM_TEMPLATE_CATEGORY" val="diagram"/>
  <p:tag name="KSO_WM_TEMPLATE_INDEX" val="20235398"/>
  <p:tag name="KSO_WM_UNIT_LAYERLEVEL" val="1_1_1"/>
  <p:tag name="KSO_WM_TAG_VERSION" val="3.0"/>
  <p:tag name="KSO_WM_DIAGRAM_GROUP_CODE" val="n1-1"/>
  <p:tag name="KSO_WM_UNIT_TYPE" val="n_h_i"/>
  <p:tag name="KSO_WM_UNIT_INDEX" val="1_1_2"/>
  <p:tag name="KSO_WM_DIAGRAM_VIRTUALLY_FRAME" val="{&quot;height&quot;:406.54999389648435,&quot;left&quot;:41.55,&quot;top&quot;:32.500003051757815,&quot;width&quot;:918.45}"/>
  <p:tag name="KSO_WM_BEAUTIFY_FLAG" val="#wm#"/>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1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1_1"/>
  <p:tag name="KSO_WM_DIAGRAM_VIRTUALLY_FRAME" val="{&quot;height&quot;:406.54999389648435,&quot;left&quot;:41.55,&quot;top&quot;:32.500003051757815,&quot;width&quot;:918.4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2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2_1"/>
  <p:tag name="KSO_WM_DIAGRAM_VIRTUALLY_FRAME" val="{&quot;height&quot;:406.54999389648435,&quot;left&quot;:41.55,&quot;top&quot;:32.500003051757815,&quot;width&quot;:918.4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3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3_1"/>
  <p:tag name="KSO_WM_DIAGRAM_VIRTUALLY_FRAME" val="{&quot;height&quot;:406.54999389648435,&quot;left&quot;:41.55,&quot;top&quot;:32.500003051757815,&quot;width&quot;:918.4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4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4_1"/>
  <p:tag name="KSO_WM_DIAGRAM_VIRTUALLY_FRAME" val="{&quot;height&quot;:406.54999389648435,&quot;left&quot;:41.55,&quot;top&quot;:32.500003051757815,&quot;width&quot;:918.4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4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文字是您思想的提炼，请言简意赅的阐述您的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564_3*l_h_a*1_2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8,&quot;pos&quot;:0.3600000143051147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DIAGRAM_USE_COLOR_VALUE" val="{&quot;color_scheme&quot;:1,&quot;color_type&quot;:1,&quot;theme_color_indexes&quot;:[5,5,5,5,5,5]}"/>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a*1_2_1"/>
  <p:tag name="KSO_WM_TEMPLATE_CATEGORY" val="diagram"/>
  <p:tag name="KSO_WM_TEMPLATE_INDEX" val="20235398"/>
  <p:tag name="KSO_WM_UNIT_LAYERLEVEL" val="1_1_1"/>
  <p:tag name="KSO_WM_TAG_VERSION" val="3.0"/>
  <p:tag name="KSO_WM_BEAUTIFY_FLAG" val="#wm#"/>
  <p:tag name="KSO_WM_DIAGRAM_GROUP_CODE" val="n1-1"/>
  <p:tag name="KSO_WM_UNIT_TYPE" val="n_h_a"/>
  <p:tag name="KSO_WM_UNIT_INDEX" val="1_2_1"/>
  <p:tag name="KSO_WM_DIAGRAM_VERSION" val="3"/>
  <p:tag name="KSO_WM_DIAGRAM_COLOR_TRICK" val="1"/>
  <p:tag name="KSO_WM_DIAGRAM_COLOR_TEXT_CAN_REMOVE" val="n"/>
  <p:tag name="KSO_WM_DIAGRAM_VIRTUALLY_FRAME" val="{&quot;height&quot;:406.54999389648435,&quot;left&quot;:41.55,&quot;top&quot;:32.500003051757815,&quot;width&quot;:918.45}"/>
  <p:tag name="KSO_WM_UNIT_ISCONTENTSTITLE" val="0"/>
  <p:tag name="KSO_WM_UNIT_ISNUMDGMTITLE" val="0"/>
  <p:tag name="KSO_WM_UNIT_NOCLEAR" val="0"/>
  <p:tag name="KSO_WM_UNIT_VALUE" val="20"/>
  <p:tag name="KSO_WM_UNIT_TEXT_TYPE" val="1"/>
  <p:tag name="KSO_WM_UNIT_PRESET_TEXT" val="添加标题"/>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5,&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2_2"/>
  <p:tag name="KSO_WM_TEMPLATE_CATEGORY" val="diagram"/>
  <p:tag name="KSO_WM_TEMPLATE_INDEX" val="20235398"/>
  <p:tag name="KSO_WM_UNIT_LAYERLEVEL" val="1_1_1"/>
  <p:tag name="KSO_WM_TAG_VERSION" val="3.0"/>
  <p:tag name="KSO_WM_BEAUTIFY_FLAG" val="#wm#"/>
  <p:tag name="KSO_WM_DIAGRAM_GROUP_CODE" val="n1-1"/>
  <p:tag name="KSO_WM_UNIT_TYPE" val="n_h_i"/>
  <p:tag name="KSO_WM_UNIT_INDEX" val="1_2_2"/>
  <p:tag name="KSO_WM_DIAGRAM_VERSION" val="3"/>
  <p:tag name="KSO_WM_DIAGRAM_COLOR_TRICK" val="1"/>
  <p:tag name="KSO_WM_DIAGRAM_COLOR_TEXT_CAN_REMOVE" val="n"/>
  <p:tag name="KSO_WM_DIAGRAM_VIRTUALLY_FRAME" val="{&quot;height&quot;:406.54999389648435,&quot;left&quot;:41.55,&quot;top&quot;:32.500003051757815,&quot;width&quot;:918.45}"/>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3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具体内容，文字是您思想的提炼，请言简意赅的阐述您的内容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2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文字是您思想的提炼，请言简意赅的阐述您的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1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具体内容，文字是您思想的提炼，请言简意赅的阐述您的内容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3*l_h_f*1_3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2"/>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564_3*l_h_a*1_3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DIAGRAM_USE_COLOR_VALUE" val="{&quot;color_scheme&quot;:1,&quot;color_type&quot;:1,&quot;theme_color_indexes&quot;:[5,5,5,5,5,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8,&quot;pos&quot;:0.75,&quot;transparency&quot;:0},{&quot;brightness&quot;:0.4000000059604645,&quot;colorType&quot;:1,&quot;foreColorIndex&quot;:8,&quot;pos&quot;:0,&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3*l_h_f*1_4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564_3*l_h_a*1_4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8,&quot;pos&quot;:0.3600000143051147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DIAGRAM_USE_COLOR_VALUE" val="{&quot;color_scheme&quot;:1,&quot;color_type&quot;:1,&quot;theme_color_indexes&quot;:[5,5,5,5,5,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4"/>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5,&quot;pos&quot;:0.8999999761581421,&quot;transparency&quot;:1},{&quot;brightness&quot;:0,&quot;colorType&quot;:1,&quot;foreColorIndex&quot;:5,&quot;pos&quot;:0.5,&quot;transparency&quot;:0.8199999928474426},{&quot;brightness&quot;:0,&quot;colorType&quot;:1,&quot;foreColorIndex&quot;:5,&quot;pos&quot;:0.10000000149011612,&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1_1"/>
  <p:tag name="KSO_WM_TEMPLATE_CATEGORY" val="diagram"/>
  <p:tag name="KSO_WM_TEMPLATE_INDEX" val="20231564"/>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5,5,5,5,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3"/>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5,&quot;pos&quot;:1,&quot;transparency&quot;:0.8199999928474426},{&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2_1"/>
  <p:tag name="KSO_WM_TEMPLATE_CATEGORY" val="diagram"/>
  <p:tag name="KSO_WM_TEMPLATE_INDEX" val="20231564"/>
  <p:tag name="KSO_WM_UNIT_LAYERLEVEL" val="1_1_1"/>
  <p:tag name="KSO_WM_TAG_VERSION" val="3.0"/>
  <p:tag name="KSO_WM_BEAUTIFY_FLAG" val="#wm#"/>
  <p:tag name="KSO_WM_UNIT_VALUE" val="77*77"/>
  <p:tag name="KSO_WM_DIAGRAM_GROUP_CODE" val="l1-1"/>
  <p:tag name="KSO_WM_UNIT_TYPE" val="l_h_x"/>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5,5,5,5,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3_1"/>
  <p:tag name="KSO_WM_TEMPLATE_CATEGORY" val="diagram"/>
  <p:tag name="KSO_WM_TEMPLATE_INDEX" val="20231564"/>
  <p:tag name="KSO_WM_UNIT_LAYERLEVEL" val="1_1_1"/>
  <p:tag name="KSO_WM_TAG_VERSION" val="3.0"/>
  <p:tag name="KSO_WM_BEAUTIFY_FLAG" val="#wm#"/>
  <p:tag name="KSO_WM_UNIT_VALUE" val="44*86"/>
  <p:tag name="KSO_WM_DIAGRAM_GROUP_CODE" val="l1-1"/>
  <p:tag name="KSO_WM_UNIT_TYPE" val="l_h_x"/>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5,5,5,5,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4_1"/>
  <p:tag name="KSO_WM_TEMPLATE_CATEGORY" val="diagram"/>
  <p:tag name="KSO_WM_TEMPLATE_INDEX" val="20231564"/>
  <p:tag name="KSO_WM_UNIT_LAYERLEVEL" val="1_1_1"/>
  <p:tag name="KSO_WM_TAG_VERSION" val="3.0"/>
  <p:tag name="KSO_WM_BEAUTIFY_FLAG" val="#wm#"/>
  <p:tag name="KSO_WM_UNIT_VALUE" val="65*89"/>
  <p:tag name="KSO_WM_DIAGRAM_GROUP_CODE" val="l1-1"/>
  <p:tag name="KSO_WM_UNIT_TYPE" val="l_h_x"/>
  <p:tag name="KSO_WM_UNIT_INDEX" val="1_4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5,5,5,5,5]}"/>
</p:tagLst>
</file>

<file path=ppt/tags/tag3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n_h_a"/>
  <p:tag name="KSO_WM_UNIT_INDEX" val="1_1_1"/>
  <p:tag name="KSO_WM_UNIT_ID" val="diagram20231085_2*n_h_a*1_1_1"/>
  <p:tag name="KSO_WM_TEMPLATE_CATEGORY" val="diagram"/>
  <p:tag name="KSO_WM_TEMPLATE_INDEX" val="20231085"/>
  <p:tag name="KSO_WM_UNIT_LAYERLEVEL" val="1_1_1"/>
  <p:tag name="KSO_WM_TAG_VERSION" val="3.0"/>
  <p:tag name="KSO_WM_DIAGRAM_VERSION" val="3"/>
  <p:tag name="KSO_WM_DIAGRAM_COLOR_TRICK" val="4"/>
  <p:tag name="KSO_WM_DIAGRAM_COLOR_TEXT_CAN_REMOVE" val="n"/>
  <p:tag name="KSO_WM_DIAGRAM_GROUP_CODE" val="n1-1"/>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10;标题"/>
  <p:tag name="KSO_WM_UNIT_TEXT_FILL_FORE_SCHEMECOLOR_INDEX" val="1"/>
  <p:tag name="KSO_WM_UNIT_TEXT_FILL_TYPE" val="1"/>
  <p:tag name="KSO_WM_DIAGRAM_USE_COLOR_VALUE" val="{&quot;color_scheme&quot;:1,&quot;color_type&quot;:1,&quot;theme_color_indexes&quot;:[5,6,7,8,9,1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9,&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color_type&quot;:1,&quot;theme_color_indexes&quot;:[5,6,7,8,9,1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4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4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8,&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7,8,9,1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3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3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7,&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5,6,7,8,9,1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2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2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6,&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7,8,9,1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1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1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5,&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4"/>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4"/>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9,&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color_type&quot;:1,&quot;theme_color_indexes&quot;:[5,6,7,8,9,1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1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1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7,8,9,1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5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5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9,&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DIAGRAM_USE_COLOR_VALUE" val="{&quot;color_scheme&quot;:1,&quot;color_type&quot;:1,&quot;theme_color_indexes&quot;:[5,6,7,8,9,10]}"/>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5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24.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10;图形项正文"/>
  <p:tag name="KSO_WM_UNIT_TEXT_FILL_FORE_SCHEMECOLOR_INDEX" val="1"/>
  <p:tag name="KSO_WM_UNIT_TEXT_FILL_TYPE" val="1"/>
  <p:tag name="KSO_WM_DIAGRAM_USE_COLOR_VALUE" val="{&quot;color_scheme&quot;:1,&quot;color_type&quot;:1,&quot;theme_color_indexes&quot;:[5,6,7,8,9,10]}"/>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1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24.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智能图形项正文"/>
  <p:tag name="KSO_WM_UNIT_TEXT_FILL_FORE_SCHEMECOLOR_INDEX" val="1"/>
  <p:tag name="KSO_WM_UNIT_TEXT_FILL_TYPE" val="1"/>
  <p:tag name="KSO_WM_DIAGRAM_USE_COLOR_VALUE" val="{&quot;color_scheme&quot;:1,&quot;color_type&quot;:1,&quot;theme_color_indexes&quot;:[5,6,7,8,9,1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2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color_type&quot;:1,&quot;theme_color_indexes&quot;:[5,6,7,8,9,10]}"/>
</p:tagLst>
</file>

<file path=ppt/tags/tag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2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7,8,9,1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3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3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DIAGRAM_USE_COLOR_VALUE" val="{&quot;color_scheme&quot;:1,&quot;color_type&quot;:1,&quot;theme_color_indexes&quot;:[5,6,7,8,9,10]}"/>
</p:tagLst>
</file>

<file path=ppt/tags/tag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3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智能图形项正文"/>
  <p:tag name="KSO_WM_UNIT_TEXT_FILL_FORE_SCHEMECOLOR_INDEX" val="1"/>
  <p:tag name="KSO_WM_UNIT_TEXT_FILL_TYPE" val="1"/>
  <p:tag name="KSO_WM_DIAGRAM_USE_COLOR_VALUE" val="{&quot;color_scheme&quot;:1,&quot;color_type&quot;:1,&quot;theme_color_indexes&quot;:[5,6,7,8,9,1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1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1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9,&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9"/>
  <p:tag name="KSO_WM_DIAGRAM_USE_COLOR_VALUE" val="{&quot;color_scheme&quot;:1,&quot;color_type&quot;:1,&quot;theme_color_indexes&quot;:[5,6,7,8,9,1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4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DIAGRAM_GROUP_CODE" val="n1-1"/>
  <p:tag name="KSO_WM_UNIT_TYPE" val="n_h_h_i"/>
  <p:tag name="KSO_WM_UNIT_INDEX" val="1_2_4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8,&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DIAGRAM_USE_COLOR_VALUE" val="{&quot;color_scheme&quot;:1,&quot;color_type&quot;:1,&quot;theme_color_indexes&quot;:[5,6,7,8,9,1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4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4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8,&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DIAGRAM_USE_COLOR_VALUE" val="{&quot;color_scheme&quot;:1,&quot;color_type&quot;:1,&quot;theme_color_indexes&quot;:[5,6,7,8,9,10]}"/>
</p:tagLst>
</file>

<file path=ppt/tags/tag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4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24.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智能图形项正文"/>
  <p:tag name="KSO_WM_UNIT_TEXT_FILL_FORE_SCHEMECOLOR_INDEX" val="1"/>
  <p:tag name="KSO_WM_UNIT_TEXT_FILL_TYPE" val="1"/>
  <p:tag name="KSO_WM_DIAGRAM_USE_COLOR_VALUE" val="{&quot;color_scheme&quot;:1,&quot;color_type&quot;:1,&quot;theme_color_indexes&quot;:[5,6,7,8,9,1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2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2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5,6,7,8,9,1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3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3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DIAGRAM_USE_COLOR_VALUE" val="{&quot;color_scheme&quot;:1,&quot;color_type&quot;:1,&quot;theme_color_indexes&quot;:[5,6,7,8,9,1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1"/>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77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7,8,9,1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2"/>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gradient&quot;:[{&quot;brightness&quot;:0,&quot;colorType&quot;:1,&quot;foreColorIndex&quot;:5,&quot;pos&quot;:0,&quot;transparency&quot;:1},{&quot;brightness&quot;:0,&quot;colorType&quot;:1,&quot;foreColorIndex&quot;:5,&quot;pos&quot;:1,&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7,8,9,1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3"/>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gradient&quot;:[{&quot;brightness&quot;:0,&quot;colorType&quot;:1,&quot;foreColorIndex&quot;:5,&quot;pos&quot;:0.20000000298023224,&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7,8,9,1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x*1_1_1"/>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UNIT_VALUE" val="225*225"/>
  <p:tag name="KSO_WM_DIAGRAM_GROUP_CODE" val="n1-1"/>
  <p:tag name="KSO_WM_UNIT_TYPE" val="n_h_x"/>
  <p:tag name="KSO_WM_UNIT_INDEX" val="1_1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7,8,9,1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1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2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4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1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2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4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3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3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7,8,9,10]}"/>
</p:tagLst>
</file>

<file path=ppt/tags/tag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n_h_a"/>
  <p:tag name="KSO_WM_UNIT_INDEX" val="1_1_1"/>
  <p:tag name="KSO_WM_UNIT_ID" val="diagram20231455_4*n_h_a*1_1_1"/>
  <p:tag name="KSO_WM_TEMPLATE_CATEGORY" val="diagram"/>
  <p:tag name="KSO_WM_TEMPLATE_INDEX" val="2023145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18"/>
  <p:tag name="KSO_WM_BEAUTIFY_FLAG" val="#wm#"/>
  <p:tag name="KSO_WM_UNIT_PRESET_TEXT" val="单击此处添加标题"/>
  <p:tag name="KSO_WM_UNIT_TEXT_FILL_FORE_SCHEMECOLOR_INDEX" val="1"/>
  <p:tag name="KSO_WM_UNIT_TEXT_FILL_TYPE" val="1"/>
  <p:tag name="KSO_WM_DIAGRAM_USE_COLOR_VALUE" val="{&quot;color_scheme&quot;:1,&quot;color_type&quot;:1,&quot;theme_color_indexes&quot;:[5,6,7,8,9,10]}"/>
</p:tagLst>
</file>

<file path=ppt/tags/tag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1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455_4*n_h_h_a*1_2_1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3*l_h_f*1_1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5.821460263710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2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455_4*n_h_h_a*1_2_2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3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455_4*n_h_h_a*1_2_3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4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455_4*n_h_h_a*1_2_4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1_1"/>
  <p:tag name="KSO_WM_TEMPLATE_CATEGORY" val="diagram"/>
  <p:tag name="KSO_WM_TEMPLATE_INDEX" val="20235398"/>
  <p:tag name="KSO_WM_UNIT_LAYERLEVEL" val="1_1_1"/>
  <p:tag name="KSO_WM_TAG_VERSION" val="3.0"/>
  <p:tag name="KSO_WM_DIAGRAM_GROUP_CODE" val="n1-1"/>
  <p:tag name="KSO_WM_UNIT_TYPE" val="n_h_i"/>
  <p:tag name="KSO_WM_UNIT_INDEX" val="1_1_1"/>
  <p:tag name="KSO_WM_DIAGRAM_VIRTUALLY_FRAME" val="{&quot;height&quot;:406.54999389648435,&quot;left&quot;:41.55,&quot;top&quot;:32.500003051757815,&quot;width&quot;:896.15}"/>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5,&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1_2"/>
  <p:tag name="KSO_WM_TEMPLATE_CATEGORY" val="diagram"/>
  <p:tag name="KSO_WM_TEMPLATE_INDEX" val="20235398"/>
  <p:tag name="KSO_WM_UNIT_LAYERLEVEL" val="1_1_1"/>
  <p:tag name="KSO_WM_TAG_VERSION" val="3.0"/>
  <p:tag name="KSO_WM_DIAGRAM_GROUP_CODE" val="n1-1"/>
  <p:tag name="KSO_WM_UNIT_TYPE" val="n_h_i"/>
  <p:tag name="KSO_WM_UNIT_INDEX" val="1_1_2"/>
  <p:tag name="KSO_WM_DIAGRAM_VIRTUALLY_FRAME" val="{&quot;height&quot;:406.54999389648435,&quot;left&quot;:41.55,&quot;top&quot;:32.500003051757815,&quot;width&quot;:896.15}"/>
  <p:tag name="KSO_WM_BEAUTIFY_FLAG" val="#wm#"/>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1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1_1"/>
  <p:tag name="KSO_WM_DIAGRAM_VIRTUALLY_FRAME" val="{&quot;height&quot;:406.54999389648435,&quot;left&quot;:41.55,&quot;top&quot;:32.500003051757815,&quot;width&quot;:896.1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2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2_1"/>
  <p:tag name="KSO_WM_DIAGRAM_VIRTUALLY_FRAME" val="{&quot;height&quot;:406.54999389648435,&quot;left&quot;:41.55,&quot;top&quot;:32.500003051757815,&quot;width&quot;:896.1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564_3*l_h_a*1_1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5.821460263710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DIAGRAM_USE_COLOR_VALUE" val="{&quot;color_scheme&quot;:1,&quot;color_type&quot;:1,&quot;theme_color_indexes&quot;:[5,5,5,5,5,5]}"/>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3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3_1"/>
  <p:tag name="KSO_WM_DIAGRAM_VIRTUALLY_FRAME" val="{&quot;height&quot;:406.54999389648435,&quot;left&quot;:41.55,&quot;top&quot;:32.500003051757815,&quot;width&quot;:896.1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4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4_1"/>
  <p:tag name="KSO_WM_DIAGRAM_VIRTUALLY_FRAME" val="{&quot;height&quot;:406.54999389648435,&quot;left&quot;:41.55,&quot;top&quot;:32.500003051757815,&quot;width&quot;:896.1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4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文字是您思想的提炼，请言简意赅的阐述您的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a*1_1_4_1"/>
  <p:tag name="KSO_WM_TEMPLATE_CATEGORY" val="diagram"/>
  <p:tag name="KSO_WM_TEMPLATE_INDEX" val="20235398"/>
  <p:tag name="KSO_WM_UNIT_LAYERLEVEL" val="1_1_1_1"/>
  <p:tag name="KSO_WM_TAG_VERSION" val="3.0"/>
  <p:tag name="KSO_WM_UNIT_ISCONTENTSTITLE" val="0"/>
  <p:tag name="KSO_WM_UNIT_ISNUMDGMTITLE" val="0"/>
  <p:tag name="KSO_WM_UNIT_NOCLEAR" val="0"/>
  <p:tag name="KSO_WM_DIAGRAM_GROUP_CODE" val="n1-1"/>
  <p:tag name="KSO_WM_DIAGRAM_VIRTUALLY_FRAME" val="{&quot;height&quot;:406.54999389648435,&quot;left&quot;:41.55,&quot;top&quot;:32.500003051757815,&quot;width&quot;:896.15}"/>
  <p:tag name="KSO_WM_UNIT_VALUE" val="8"/>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a*1_2_1"/>
  <p:tag name="KSO_WM_TEMPLATE_CATEGORY" val="diagram"/>
  <p:tag name="KSO_WM_TEMPLATE_INDEX" val="20235398"/>
  <p:tag name="KSO_WM_UNIT_LAYERLEVEL" val="1_1_1"/>
  <p:tag name="KSO_WM_TAG_VERSION" val="3.0"/>
  <p:tag name="KSO_WM_BEAUTIFY_FLAG" val="#wm#"/>
  <p:tag name="KSO_WM_DIAGRAM_GROUP_CODE" val="n1-1"/>
  <p:tag name="KSO_WM_UNIT_TYPE" val="n_h_a"/>
  <p:tag name="KSO_WM_UNIT_INDEX" val="1_2_1"/>
  <p:tag name="KSO_WM_DIAGRAM_VERSION" val="3"/>
  <p:tag name="KSO_WM_DIAGRAM_COLOR_TRICK" val="1"/>
  <p:tag name="KSO_WM_DIAGRAM_COLOR_TEXT_CAN_REMOVE" val="n"/>
  <p:tag name="KSO_WM_DIAGRAM_VIRTUALLY_FRAME" val="{&quot;height&quot;:406.54999389648435,&quot;left&quot;:41.55,&quot;top&quot;:32.500003051757815,&quot;width&quot;:896.15}"/>
  <p:tag name="KSO_WM_UNIT_ISCONTENTSTITLE" val="0"/>
  <p:tag name="KSO_WM_UNIT_ISNUMDGMTITLE" val="0"/>
  <p:tag name="KSO_WM_UNIT_NOCLEAR" val="0"/>
  <p:tag name="KSO_WM_UNIT_VALUE" val="20"/>
  <p:tag name="KSO_WM_UNIT_TEXT_TYPE" val="1"/>
  <p:tag name="KSO_WM_UNIT_PRESET_TEXT" val="添加标题"/>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5,&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2_2"/>
  <p:tag name="KSO_WM_TEMPLATE_CATEGORY" val="diagram"/>
  <p:tag name="KSO_WM_TEMPLATE_INDEX" val="20235398"/>
  <p:tag name="KSO_WM_UNIT_LAYERLEVEL" val="1_1_1"/>
  <p:tag name="KSO_WM_TAG_VERSION" val="3.0"/>
  <p:tag name="KSO_WM_BEAUTIFY_FLAG" val="#wm#"/>
  <p:tag name="KSO_WM_DIAGRAM_GROUP_CODE" val="n1-1"/>
  <p:tag name="KSO_WM_UNIT_TYPE" val="n_h_i"/>
  <p:tag name="KSO_WM_UNIT_INDEX" val="1_2_2"/>
  <p:tag name="KSO_WM_DIAGRAM_VERSION" val="3"/>
  <p:tag name="KSO_WM_DIAGRAM_COLOR_TRICK" val="1"/>
  <p:tag name="KSO_WM_DIAGRAM_COLOR_TEXT_CAN_REMOVE" val="n"/>
  <p:tag name="KSO_WM_DIAGRAM_VIRTUALLY_FRAME" val="{&quot;height&quot;:406.54999389648435,&quot;left&quot;:41.55,&quot;top&quot;:32.500003051757815,&quot;width&quot;:896.15}"/>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3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具体内容，文字是您思想的提炼，请言简意赅的阐述您的内容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a*1_1_3_1"/>
  <p:tag name="KSO_WM_TEMPLATE_CATEGORY" val="diagram"/>
  <p:tag name="KSO_WM_TEMPLATE_INDEX" val="20235398"/>
  <p:tag name="KSO_WM_UNIT_LAYERLEVEL" val="1_1_1_1"/>
  <p:tag name="KSO_WM_TAG_VERSION" val="3.0"/>
  <p:tag name="KSO_WM_UNIT_ISCONTENTSTITLE" val="0"/>
  <p:tag name="KSO_WM_UNIT_ISNUMDGMTITLE" val="0"/>
  <p:tag name="KSO_WM_UNIT_NOCLEAR" val="0"/>
  <p:tag name="KSO_WM_DIAGRAM_GROUP_CODE" val="n1-1"/>
  <p:tag name="KSO_WM_DIAGRAM_VIRTUALLY_FRAME" val="{&quot;height&quot;:406.54999389648435,&quot;left&quot;:41.55,&quot;top&quot;:32.500003051757815,&quot;width&quot;:896.15}"/>
  <p:tag name="KSO_WM_UNIT_VALUE" val="8"/>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2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文字是您思想的提炼，请言简意赅的阐述您的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a*1_1_2_1"/>
  <p:tag name="KSO_WM_TEMPLATE_CATEGORY" val="diagram"/>
  <p:tag name="KSO_WM_TEMPLATE_INDEX" val="20235398"/>
  <p:tag name="KSO_WM_UNIT_LAYERLEVEL" val="1_1_1_1"/>
  <p:tag name="KSO_WM_TAG_VERSION" val="3.0"/>
  <p:tag name="KSO_WM_UNIT_ISCONTENTSTITLE" val="0"/>
  <p:tag name="KSO_WM_UNIT_ISNUMDGMTITLE" val="0"/>
  <p:tag name="KSO_WM_UNIT_NOCLEAR" val="0"/>
  <p:tag name="KSO_WM_DIAGRAM_GROUP_CODE" val="n1-1"/>
  <p:tag name="KSO_WM_DIAGRAM_VIRTUALLY_FRAME" val="{&quot;height&quot;:406.54999389648435,&quot;left&quot;:41.55,&quot;top&quot;:32.500003051757815,&quot;width&quot;:896.15}"/>
  <p:tag name="KSO_WM_UNIT_VALUE" val="8"/>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1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具体内容，文字是您思想的提炼，请言简意赅的阐述您的内容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a*1_1_1_1"/>
  <p:tag name="KSO_WM_TEMPLATE_CATEGORY" val="diagram"/>
  <p:tag name="KSO_WM_TEMPLATE_INDEX" val="20235398"/>
  <p:tag name="KSO_WM_UNIT_LAYERLEVEL" val="1_1_1_1"/>
  <p:tag name="KSO_WM_TAG_VERSION" val="3.0"/>
  <p:tag name="KSO_WM_UNIT_ISCONTENTSTITLE" val="0"/>
  <p:tag name="KSO_WM_UNIT_ISNUMDGMTITLE" val="0"/>
  <p:tag name="KSO_WM_UNIT_NOCLEAR" val="0"/>
  <p:tag name="KSO_WM_UNIT_VALUE" val="6"/>
  <p:tag name="KSO_WM_DIAGRAM_GROUP_CODE" val="n1-1"/>
  <p:tag name="KSO_WM_DIAGRAM_VIRTUALLY_FRAME" val="{&quot;height&quot;:406.54999389648435,&quot;left&quot;:41.55,&quot;top&quot;:32.500003051757815,&quot;width&quot;:896.15}"/>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n_h_a"/>
  <p:tag name="KSO_WM_UNIT_INDEX" val="1_1_1"/>
  <p:tag name="KSO_WM_UNIT_ID" val="diagram20231085_2*n_h_a*1_1_1"/>
  <p:tag name="KSO_WM_TEMPLATE_CATEGORY" val="diagram"/>
  <p:tag name="KSO_WM_TEMPLATE_INDEX" val="20231085"/>
  <p:tag name="KSO_WM_UNIT_LAYERLEVEL" val="1_1_1"/>
  <p:tag name="KSO_WM_TAG_VERSION" val="3.0"/>
  <p:tag name="KSO_WM_DIAGRAM_VERSION" val="3"/>
  <p:tag name="KSO_WM_DIAGRAM_COLOR_TRICK" val="4"/>
  <p:tag name="KSO_WM_DIAGRAM_COLOR_TEXT_CAN_REMOVE" val="n"/>
  <p:tag name="KSO_WM_DIAGRAM_GROUP_CODE" val="n1-1"/>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10;标题"/>
  <p:tag name="KSO_WM_UNIT_TEXT_FILL_FORE_SCHEMECOLOR_INDEX" val="1"/>
  <p:tag name="KSO_WM_UNIT_TEXT_FILL_TYPE" val="1"/>
  <p:tag name="KSO_WM_DIAGRAM_USE_COLOR_VALUE" val="{&quot;color_scheme&quot;:1,&quot;color_type&quot;:1,&quot;theme_color_indexes&quot;:[5,6,7,8,9,1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9,&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color_type&quot;:1,&quot;theme_color_indexes&quot;:[5,6,7,8,9,1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4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4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8,&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7,8,9,1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3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3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7,&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5,6,7,8,9,1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2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2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6,&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7,8,9,1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1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1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5,&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4"/>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4"/>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9,&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color_type&quot;:1,&quot;theme_color_indexes&quot;:[5,6,7,8,9,1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1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1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7,8,9,1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18677</Words>
  <Application>WPS 演示</Application>
  <PresentationFormat>宽屏</PresentationFormat>
  <Paragraphs>504</Paragraphs>
  <Slides>47</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47</vt:i4>
      </vt:variant>
    </vt:vector>
  </HeadingPairs>
  <TitlesOfParts>
    <vt:vector size="63" baseType="lpstr">
      <vt:lpstr>Arial</vt:lpstr>
      <vt:lpstr>宋体</vt:lpstr>
      <vt:lpstr>Wingdings</vt:lpstr>
      <vt:lpstr>HelveticaNeue</vt:lpstr>
      <vt:lpstr>华文新魏</vt:lpstr>
      <vt:lpstr>Times New Roman</vt:lpstr>
      <vt:lpstr>Segoe Print</vt:lpstr>
      <vt:lpstr>微软雅黑</vt:lpstr>
      <vt:lpstr>Arial Unicode MS</vt:lpstr>
      <vt:lpstr>Calibri</vt:lpstr>
      <vt:lpstr>Calibri</vt:lpstr>
      <vt:lpstr>Roboto Regular</vt:lpstr>
      <vt:lpstr>思源黑体 CN Regular</vt:lpstr>
      <vt:lpstr>Times New Roman</vt:lpstr>
      <vt:lpstr>黑体</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Louisa</dc:creator>
  <cp:lastModifiedBy>Administrator</cp:lastModifiedBy>
  <cp:revision>35</cp:revision>
  <dcterms:created xsi:type="dcterms:W3CDTF">2023-08-09T12:44:00Z</dcterms:created>
  <dcterms:modified xsi:type="dcterms:W3CDTF">2026-04-07T02:31:18Z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A581634871EA4FE397B3229E59CD06B6_12</vt:lpwstr>
  </property>
</Properties>
</file>