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2" r:id="rId3"/>
    <p:sldId id="271" r:id="rId4"/>
    <p:sldId id="261" r:id="rId5"/>
    <p:sldId id="262" r:id="rId6"/>
    <p:sldId id="263" r:id="rId7"/>
    <p:sldId id="272" r:id="rId8"/>
    <p:sldId id="273" r:id="rId9"/>
    <p:sldId id="264" r:id="rId10"/>
    <p:sldId id="265" r:id="rId11"/>
    <p:sldId id="266" r:id="rId12"/>
    <p:sldId id="268" r:id="rId13"/>
    <p:sldId id="270"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6DC162C-1FC0-4092-855C-93CC783EFB2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B19D1E-4056-4753-8780-449311EF001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C162C-1FC0-4092-855C-93CC783EFB2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19D1E-4056-4753-8780-449311EF0012}"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png"/><Relationship Id="rId2" Type="http://schemas.microsoft.com/office/2007/relationships/media" Target="../media/media3.mp4"/><Relationship Id="rId1" Type="http://schemas.openxmlformats.org/officeDocument/2006/relationships/video" Target="../media/media3.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0660" y="673480"/>
            <a:ext cx="4927904" cy="5503483"/>
          </a:xfrm>
        </p:spPr>
        <p:txBody>
          <a:bodyPr>
            <a:normAutofit fontScale="92500" lnSpcReduction="20000"/>
          </a:bodyPr>
          <a:lstStyle/>
          <a:p>
            <a:r>
              <a:rPr lang="zh-CN" altLang="en-US" dirty="0">
                <a:highlight>
                  <a:srgbClr val="FFFF00"/>
                </a:highlight>
                <a:latin typeface="Times New Roman" panose="02020603050405020304" pitchFamily="18" charset="0"/>
                <a:cs typeface="Times New Roman" panose="02020603050405020304" pitchFamily="18" charset="0"/>
              </a:rPr>
              <a:t>赛事与赛程类</a:t>
            </a:r>
            <a:endParaRPr lang="zh-CN" altLang="en-US" dirty="0">
              <a:highlight>
                <a:srgbClr val="FFFF00"/>
              </a:highlight>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final /ˈ</a:t>
            </a:r>
            <a:r>
              <a:rPr lang="en-US" altLang="zh-CN" dirty="0" err="1">
                <a:latin typeface="Times New Roman" panose="02020603050405020304" pitchFamily="18" charset="0"/>
                <a:cs typeface="Times New Roman" panose="02020603050405020304" pitchFamily="18" charset="0"/>
              </a:rPr>
              <a:t>faɪnl</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决赛</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semi-final /ˌ</a:t>
            </a:r>
            <a:r>
              <a:rPr lang="en-US" altLang="zh-CN" dirty="0" err="1">
                <a:latin typeface="Times New Roman" panose="02020603050405020304" pitchFamily="18" charset="0"/>
                <a:cs typeface="Times New Roman" panose="02020603050405020304" pitchFamily="18" charset="0"/>
              </a:rPr>
              <a:t>semiˈfaɪnl</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半决赛</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quarter-final /ˌ</a:t>
            </a:r>
            <a:r>
              <a:rPr lang="en-US" altLang="zh-CN" dirty="0" err="1">
                <a:latin typeface="Times New Roman" panose="02020603050405020304" pitchFamily="18" charset="0"/>
                <a:cs typeface="Times New Roman" panose="02020603050405020304" pitchFamily="18" charset="0"/>
              </a:rPr>
              <a:t>kwɔːtə</a:t>
            </a:r>
            <a:r>
              <a:rPr lang="en-US" altLang="zh-CN" dirty="0">
                <a:latin typeface="Times New Roman" panose="02020603050405020304" pitchFamily="18" charset="0"/>
                <a:cs typeface="Times New Roman" panose="02020603050405020304" pitchFamily="18" charset="0"/>
              </a:rPr>
              <a:t> ˈ</a:t>
            </a:r>
            <a:r>
              <a:rPr lang="en-US" altLang="zh-CN" dirty="0" err="1">
                <a:latin typeface="Times New Roman" panose="02020603050405020304" pitchFamily="18" charset="0"/>
                <a:cs typeface="Times New Roman" panose="02020603050405020304" pitchFamily="18" charset="0"/>
              </a:rPr>
              <a:t>faɪnl</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四分之一决赛</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tournament /ˈ</a:t>
            </a:r>
            <a:r>
              <a:rPr lang="en-US" altLang="zh-CN" dirty="0" err="1">
                <a:latin typeface="Times New Roman" panose="02020603050405020304" pitchFamily="18" charset="0"/>
                <a:cs typeface="Times New Roman" panose="02020603050405020304" pitchFamily="18" charset="0"/>
              </a:rPr>
              <a:t>tʊənəmənt</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锦标赛、杯赛</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fixture /ˈ</a:t>
            </a:r>
            <a:r>
              <a:rPr lang="en-US" altLang="zh-CN" dirty="0" err="1">
                <a:latin typeface="Times New Roman" panose="02020603050405020304" pitchFamily="18" charset="0"/>
                <a:cs typeface="Times New Roman" panose="02020603050405020304" pitchFamily="18" charset="0"/>
              </a:rPr>
              <a:t>fɪkstʃə</a:t>
            </a:r>
            <a:r>
              <a:rPr lang="en-US" altLang="zh-CN" dirty="0">
                <a:latin typeface="Times New Roman" panose="02020603050405020304" pitchFamily="18" charset="0"/>
                <a:cs typeface="Times New Roman" panose="02020603050405020304" pitchFamily="18" charset="0"/>
              </a:rPr>
              <a:t>(r)/n. </a:t>
            </a:r>
            <a:r>
              <a:rPr lang="zh-CN" altLang="en-US" dirty="0">
                <a:latin typeface="Times New Roman" panose="02020603050405020304" pitchFamily="18" charset="0"/>
                <a:cs typeface="Times New Roman" panose="02020603050405020304" pitchFamily="18" charset="0"/>
              </a:rPr>
              <a:t>既定赛程、场次</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regular time </a:t>
            </a:r>
            <a:r>
              <a:rPr lang="zh-CN" altLang="en-US" dirty="0">
                <a:latin typeface="Times New Roman" panose="02020603050405020304" pitchFamily="18" charset="0"/>
                <a:cs typeface="Times New Roman" panose="02020603050405020304" pitchFamily="18" charset="0"/>
              </a:rPr>
              <a:t>常规比赛时间</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extra time </a:t>
            </a:r>
            <a:r>
              <a:rPr lang="zh-CN" altLang="en-US" dirty="0">
                <a:latin typeface="Times New Roman" panose="02020603050405020304" pitchFamily="18" charset="0"/>
                <a:cs typeface="Times New Roman" panose="02020603050405020304" pitchFamily="18" charset="0"/>
              </a:rPr>
              <a:t>加时赛</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penalty shoot-out </a:t>
            </a:r>
            <a:r>
              <a:rPr lang="zh-CN" altLang="en-US" dirty="0">
                <a:latin typeface="Times New Roman" panose="02020603050405020304" pitchFamily="18" charset="0"/>
                <a:cs typeface="Times New Roman" panose="02020603050405020304" pitchFamily="18" charset="0"/>
              </a:rPr>
              <a:t>点球大战</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kick-off </a:t>
            </a:r>
            <a:r>
              <a:rPr lang="zh-CN" altLang="en-US" dirty="0">
                <a:latin typeface="Times New Roman" panose="02020603050405020304" pitchFamily="18" charset="0"/>
                <a:cs typeface="Times New Roman" panose="02020603050405020304" pitchFamily="18" charset="0"/>
              </a:rPr>
              <a:t>开赛、开球</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full time </a:t>
            </a:r>
            <a:r>
              <a:rPr lang="zh-CN" altLang="en-US" dirty="0">
                <a:latin typeface="Times New Roman" panose="02020603050405020304" pitchFamily="18" charset="0"/>
                <a:cs typeface="Times New Roman" panose="02020603050405020304" pitchFamily="18" charset="0"/>
              </a:rPr>
              <a:t>全场比赛结束</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633783" y="168501"/>
            <a:ext cx="3439951" cy="369332"/>
          </a:xfrm>
          <a:prstGeom prst="rect">
            <a:avLst/>
          </a:prstGeom>
          <a:solidFill>
            <a:schemeClr val="accent2">
              <a:lumMod val="40000"/>
              <a:lumOff val="60000"/>
            </a:schemeClr>
          </a:solidFill>
        </p:spPr>
        <p:txBody>
          <a:bodyPr wrap="square">
            <a:spAutoFit/>
          </a:bodyPr>
          <a:lstStyle/>
          <a:p>
            <a:r>
              <a:rPr lang="zh-CN" altLang="en-US" dirty="0"/>
              <a:t>体育新闻高频核心词汇</a:t>
            </a:r>
            <a:endParaRPr lang="zh-CN" altLang="en-US" dirty="0"/>
          </a:p>
        </p:txBody>
      </p:sp>
      <p:sp>
        <p:nvSpPr>
          <p:cNvPr id="2" name="内容占位符 2"/>
          <p:cNvSpPr txBox="1"/>
          <p:nvPr/>
        </p:nvSpPr>
        <p:spPr>
          <a:xfrm>
            <a:off x="5676214" y="585873"/>
            <a:ext cx="6105126" cy="54179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highlight>
                  <a:srgbClr val="FFFF00"/>
                </a:highlight>
                <a:latin typeface="Times New Roman" panose="02020603050405020304" pitchFamily="18" charset="0"/>
                <a:cs typeface="Times New Roman" panose="02020603050405020304" pitchFamily="18" charset="0"/>
              </a:rPr>
              <a:t>胜负与夺冠类</a:t>
            </a:r>
            <a:endParaRPr lang="zh-CN" altLang="en-US">
              <a:highlight>
                <a:srgbClr val="FFFF00"/>
              </a:highlight>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claim the title </a:t>
            </a:r>
            <a:r>
              <a:rPr lang="zh-CN" altLang="en-US">
                <a:latin typeface="Times New Roman" panose="02020603050405020304" pitchFamily="18" charset="0"/>
                <a:cs typeface="Times New Roman" panose="02020603050405020304" pitchFamily="18" charset="0"/>
              </a:rPr>
              <a:t>斩获冠军</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secure the championship </a:t>
            </a:r>
            <a:r>
              <a:rPr lang="zh-CN" altLang="en-US">
                <a:latin typeface="Times New Roman" panose="02020603050405020304" pitchFamily="18" charset="0"/>
                <a:cs typeface="Times New Roman" panose="02020603050405020304" pitchFamily="18" charset="0"/>
              </a:rPr>
              <a:t>锁定总冠军</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lift the trophy </a:t>
            </a:r>
            <a:r>
              <a:rPr lang="zh-CN" altLang="en-US">
                <a:latin typeface="Times New Roman" panose="02020603050405020304" pitchFamily="18" charset="0"/>
                <a:cs typeface="Times New Roman" panose="02020603050405020304" pitchFamily="18" charset="0"/>
              </a:rPr>
              <a:t>举起奖杯</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seal the victory </a:t>
            </a:r>
            <a:r>
              <a:rPr lang="zh-CN" altLang="en-US">
                <a:latin typeface="Times New Roman" panose="02020603050405020304" pitchFamily="18" charset="0"/>
                <a:cs typeface="Times New Roman" panose="02020603050405020304" pitchFamily="18" charset="0"/>
              </a:rPr>
              <a:t>锁定胜局</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edge out … </a:t>
            </a:r>
            <a:r>
              <a:rPr lang="zh-CN" altLang="en-US">
                <a:latin typeface="Times New Roman" panose="02020603050405020304" pitchFamily="18" charset="0"/>
                <a:cs typeface="Times New Roman" panose="02020603050405020304" pitchFamily="18" charset="0"/>
              </a:rPr>
              <a:t>险胜</a:t>
            </a:r>
            <a:r>
              <a:rPr lang="en-US" altLang="zh-CN">
                <a:latin typeface="Times New Roman" panose="02020603050405020304" pitchFamily="18" charset="0"/>
                <a:cs typeface="Times New Roman" panose="02020603050405020304" pitchFamily="18" charset="0"/>
              </a:rPr>
              <a:t>……</a:t>
            </a:r>
            <a:endParaRPr lang="en-US" altLang="zh-CN">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beat /defeat </a:t>
            </a:r>
            <a:r>
              <a:rPr lang="zh-CN" altLang="en-US">
                <a:latin typeface="Times New Roman" panose="02020603050405020304" pitchFamily="18" charset="0"/>
                <a:cs typeface="Times New Roman" panose="02020603050405020304" pitchFamily="18" charset="0"/>
              </a:rPr>
              <a:t>击败（对手）</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overcome /ˌəʊvəˈkʌm/v. </a:t>
            </a:r>
            <a:r>
              <a:rPr lang="zh-CN" altLang="en-US">
                <a:latin typeface="Times New Roman" panose="02020603050405020304" pitchFamily="18" charset="0"/>
                <a:cs typeface="Times New Roman" panose="02020603050405020304" pitchFamily="18" charset="0"/>
              </a:rPr>
              <a:t>力克、逆转战胜</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triumph /ˈtraɪʌmf/n.&amp;v. </a:t>
            </a:r>
            <a:r>
              <a:rPr lang="zh-CN" altLang="en-US">
                <a:latin typeface="Times New Roman" panose="02020603050405020304" pitchFamily="18" charset="0"/>
                <a:cs typeface="Times New Roman" panose="02020603050405020304" pitchFamily="18" charset="0"/>
              </a:rPr>
              <a:t>大胜、凯旋</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suffer a narrow defeat </a:t>
            </a:r>
            <a:r>
              <a:rPr lang="zh-CN" altLang="en-US">
                <a:latin typeface="Times New Roman" panose="02020603050405020304" pitchFamily="18" charset="0"/>
                <a:cs typeface="Times New Roman" panose="02020603050405020304" pitchFamily="18" charset="0"/>
              </a:rPr>
              <a:t>惜败</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draw /drɔː/n. </a:t>
            </a:r>
            <a:r>
              <a:rPr lang="zh-CN" altLang="en-US">
                <a:latin typeface="Times New Roman" panose="02020603050405020304" pitchFamily="18" charset="0"/>
                <a:cs typeface="Times New Roman" panose="02020603050405020304" pitchFamily="18" charset="0"/>
              </a:rPr>
              <a:t>平局</a:t>
            </a:r>
            <a:endParaRPr lang="zh-CN" altLang="en-US">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3772" y="235444"/>
            <a:ext cx="11080028" cy="5941519"/>
          </a:xfrm>
        </p:spPr>
        <p:txBody>
          <a:bodyPr/>
          <a:lstStyle/>
          <a:p>
            <a:r>
              <a:rPr lang="zh-CN" altLang="en-US" dirty="0">
                <a:highlight>
                  <a:srgbClr val="FFFF00"/>
                </a:highlight>
                <a:latin typeface="Times New Roman" panose="02020603050405020304" pitchFamily="18" charset="0"/>
                <a:cs typeface="Times New Roman" panose="02020603050405020304" pitchFamily="18" charset="0"/>
              </a:rPr>
              <a:t>进攻、射门与得分</a:t>
            </a:r>
            <a:endParaRPr lang="zh-CN" altLang="en-US" dirty="0">
              <a:highlight>
                <a:srgbClr val="FFFF00"/>
              </a:highlight>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score a goal </a:t>
            </a:r>
            <a:r>
              <a:rPr lang="zh-CN" altLang="en-US" dirty="0">
                <a:latin typeface="Times New Roman" panose="02020603050405020304" pitchFamily="18" charset="0"/>
                <a:cs typeface="Times New Roman" panose="02020603050405020304" pitchFamily="18" charset="0"/>
              </a:rPr>
              <a:t>破门得分</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net the ball </a:t>
            </a:r>
            <a:r>
              <a:rPr lang="zh-CN" altLang="en-US" dirty="0">
                <a:latin typeface="Times New Roman" panose="02020603050405020304" pitchFamily="18" charset="0"/>
                <a:cs typeface="Times New Roman" panose="02020603050405020304" pitchFamily="18" charset="0"/>
              </a:rPr>
              <a:t>皮球入网</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winning goal </a:t>
            </a:r>
            <a:r>
              <a:rPr lang="zh-CN" altLang="en-US" dirty="0">
                <a:latin typeface="Times New Roman" panose="02020603050405020304" pitchFamily="18" charset="0"/>
                <a:cs typeface="Times New Roman" panose="02020603050405020304" pitchFamily="18" charset="0"/>
              </a:rPr>
              <a:t>制胜球</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decisive goal </a:t>
            </a:r>
            <a:r>
              <a:rPr lang="zh-CN" altLang="en-US" dirty="0">
                <a:latin typeface="Times New Roman" panose="02020603050405020304" pitchFamily="18" charset="0"/>
                <a:cs typeface="Times New Roman" panose="02020603050405020304" pitchFamily="18" charset="0"/>
              </a:rPr>
              <a:t>决定性进球</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header /ˈ</a:t>
            </a:r>
            <a:r>
              <a:rPr lang="en-US" altLang="zh-CN" dirty="0" err="1">
                <a:latin typeface="Times New Roman" panose="02020603050405020304" pitchFamily="18" charset="0"/>
                <a:cs typeface="Times New Roman" panose="02020603050405020304" pitchFamily="18" charset="0"/>
              </a:rPr>
              <a:t>hedə</a:t>
            </a:r>
            <a:r>
              <a:rPr lang="en-US" altLang="zh-CN" dirty="0">
                <a:latin typeface="Times New Roman" panose="02020603050405020304" pitchFamily="18" charset="0"/>
                <a:cs typeface="Times New Roman" panose="02020603050405020304" pitchFamily="18" charset="0"/>
              </a:rPr>
              <a:t>(r)/n. </a:t>
            </a:r>
            <a:r>
              <a:rPr lang="zh-CN" altLang="en-US" dirty="0">
                <a:latin typeface="Times New Roman" panose="02020603050405020304" pitchFamily="18" charset="0"/>
                <a:cs typeface="Times New Roman" panose="02020603050405020304" pitchFamily="18" charset="0"/>
              </a:rPr>
              <a:t>头球</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strike /</a:t>
            </a:r>
            <a:r>
              <a:rPr lang="en-US" altLang="zh-CN" dirty="0" err="1">
                <a:latin typeface="Times New Roman" panose="02020603050405020304" pitchFamily="18" charset="0"/>
                <a:cs typeface="Times New Roman" panose="02020603050405020304" pitchFamily="18" charset="0"/>
              </a:rPr>
              <a:t>straɪk</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射门</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shot /</a:t>
            </a:r>
            <a:r>
              <a:rPr lang="en-US" altLang="zh-CN" dirty="0" err="1">
                <a:latin typeface="Times New Roman" panose="02020603050405020304" pitchFamily="18" charset="0"/>
                <a:cs typeface="Times New Roman" panose="02020603050405020304" pitchFamily="18" charset="0"/>
              </a:rPr>
              <a:t>ʃɒt</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射门次数</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assist /</a:t>
            </a:r>
            <a:r>
              <a:rPr lang="en-US" altLang="zh-CN" dirty="0" err="1">
                <a:latin typeface="Times New Roman" panose="02020603050405020304" pitchFamily="18" charset="0"/>
                <a:cs typeface="Times New Roman" panose="02020603050405020304" pitchFamily="18" charset="0"/>
              </a:rPr>
              <a:t>əˈsɪst</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助攻</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break through </a:t>
            </a:r>
            <a:r>
              <a:rPr lang="zh-CN" altLang="en-US" dirty="0">
                <a:latin typeface="Times New Roman" panose="02020603050405020304" pitchFamily="18" charset="0"/>
                <a:cs typeface="Times New Roman" panose="02020603050405020304" pitchFamily="18" charset="0"/>
              </a:rPr>
              <a:t>突破防线</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possession /</a:t>
            </a:r>
            <a:r>
              <a:rPr lang="en-US" altLang="zh-CN" dirty="0" err="1">
                <a:latin typeface="Times New Roman" panose="02020603050405020304" pitchFamily="18" charset="0"/>
                <a:cs typeface="Times New Roman" panose="02020603050405020304" pitchFamily="18" charset="0"/>
              </a:rPr>
              <a:t>pəˈzeʃn</a:t>
            </a:r>
            <a:r>
              <a:rPr lang="en-US" altLang="zh-CN" dirty="0">
                <a:latin typeface="Times New Roman" panose="02020603050405020304" pitchFamily="18" charset="0"/>
                <a:cs typeface="Times New Roman" panose="02020603050405020304" pitchFamily="18" charset="0"/>
              </a:rPr>
              <a:t>/n. </a:t>
            </a:r>
            <a:r>
              <a:rPr lang="zh-CN" altLang="en-US" dirty="0">
                <a:latin typeface="Times New Roman" panose="02020603050405020304" pitchFamily="18" charset="0"/>
                <a:cs typeface="Times New Roman" panose="02020603050405020304" pitchFamily="18" charset="0"/>
              </a:rPr>
              <a:t>控球权</a:t>
            </a:r>
            <a:endParaRPr lang="zh-CN" altLang="en-US" dirty="0">
              <a:latin typeface="Times New Roman" panose="02020603050405020304" pitchFamily="18" charset="0"/>
              <a:cs typeface="Times New Roman" panose="02020603050405020304" pitchFamily="18" charset="0"/>
            </a:endParaRPr>
          </a:p>
          <a:p>
            <a:endParaRPr lang="zh-CN" altLang="en-US" dirty="0"/>
          </a:p>
        </p:txBody>
      </p:sp>
      <p:pic>
        <p:nvPicPr>
          <p:cNvPr id="4" name="图片 3"/>
          <p:cNvPicPr>
            <a:picLocks noChangeAspect="1"/>
          </p:cNvPicPr>
          <p:nvPr/>
        </p:nvPicPr>
        <p:blipFill>
          <a:blip r:embed="rId1"/>
          <a:srcRect b="11164"/>
          <a:stretch>
            <a:fillRect/>
          </a:stretch>
        </p:blipFill>
        <p:spPr>
          <a:xfrm>
            <a:off x="5561612" y="2027040"/>
            <a:ext cx="6095238" cy="36126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0659" y="109509"/>
            <a:ext cx="10943141" cy="6067454"/>
          </a:xfrm>
        </p:spPr>
        <p:txBody>
          <a:bodyPr>
            <a:normAutofit fontScale="85000" lnSpcReduction="20000"/>
          </a:bodyPr>
          <a:lstStyle/>
          <a:p>
            <a:r>
              <a:rPr lang="zh-CN" altLang="en-US" dirty="0">
                <a:highlight>
                  <a:srgbClr val="FFFF00"/>
                </a:highlight>
              </a:rPr>
              <a:t>场面与局势描述</a:t>
            </a:r>
            <a:endParaRPr lang="zh-CN" altLang="en-US" dirty="0">
              <a:highlight>
                <a:srgbClr val="FFFF00"/>
              </a:highlight>
            </a:endParaRPr>
          </a:p>
          <a:p>
            <a:r>
              <a:rPr lang="en-US" altLang="zh-CN" dirty="0"/>
              <a:t>fierce competition </a:t>
            </a:r>
            <a:r>
              <a:rPr lang="zh-CN" altLang="en-US" dirty="0"/>
              <a:t>激烈对抗</a:t>
            </a:r>
            <a:endParaRPr lang="zh-CN" altLang="en-US" dirty="0"/>
          </a:p>
          <a:p>
            <a:r>
              <a:rPr lang="en-US" altLang="zh-CN" dirty="0"/>
              <a:t>a closely-fought game </a:t>
            </a:r>
            <a:r>
              <a:rPr lang="zh-CN" altLang="en-US" dirty="0"/>
              <a:t>比分胶着的比赛</a:t>
            </a:r>
            <a:endParaRPr lang="zh-CN" altLang="en-US" dirty="0"/>
          </a:p>
          <a:p>
            <a:r>
              <a:rPr lang="en-US" altLang="zh-CN" dirty="0"/>
              <a:t>dominate the game </a:t>
            </a:r>
            <a:r>
              <a:rPr lang="zh-CN" altLang="en-US" dirty="0"/>
              <a:t>掌控整场比赛</a:t>
            </a:r>
            <a:endParaRPr lang="zh-CN" altLang="en-US" dirty="0"/>
          </a:p>
          <a:p>
            <a:r>
              <a:rPr lang="en-US" altLang="zh-CN" dirty="0"/>
              <a:t>press the opponent </a:t>
            </a:r>
            <a:r>
              <a:rPr lang="zh-CN" altLang="en-US" dirty="0"/>
              <a:t>高位逼抢、施压对手</a:t>
            </a:r>
            <a:endParaRPr lang="zh-CN" altLang="en-US" dirty="0"/>
          </a:p>
          <a:p>
            <a:r>
              <a:rPr lang="en-US" altLang="zh-CN" dirty="0"/>
              <a:t>strengthen </a:t>
            </a:r>
            <a:r>
              <a:rPr lang="en-US" altLang="zh-CN" dirty="0" err="1"/>
              <a:t>defence</a:t>
            </a:r>
            <a:r>
              <a:rPr lang="en-US" altLang="zh-CN" dirty="0"/>
              <a:t> </a:t>
            </a:r>
            <a:r>
              <a:rPr lang="zh-CN" altLang="en-US" dirty="0"/>
              <a:t>加强防守</a:t>
            </a:r>
            <a:endParaRPr lang="zh-CN" altLang="en-US" dirty="0"/>
          </a:p>
          <a:p>
            <a:r>
              <a:rPr lang="en-US" altLang="zh-CN" dirty="0"/>
              <a:t>hold back the attack </a:t>
            </a:r>
            <a:r>
              <a:rPr lang="zh-CN" altLang="en-US" dirty="0"/>
              <a:t>阻挡进攻</a:t>
            </a:r>
            <a:endParaRPr lang="zh-CN" altLang="en-US" dirty="0"/>
          </a:p>
          <a:p>
            <a:r>
              <a:rPr lang="en-US" altLang="zh-CN" dirty="0"/>
              <a:t>run into trouble </a:t>
            </a:r>
            <a:r>
              <a:rPr lang="zh-CN" altLang="en-US" dirty="0"/>
              <a:t>陷入被动局面</a:t>
            </a:r>
            <a:endParaRPr lang="zh-CN" altLang="en-US" dirty="0"/>
          </a:p>
          <a:p>
            <a:r>
              <a:rPr lang="en-US" altLang="zh-CN" dirty="0"/>
              <a:t>turn the tide </a:t>
            </a:r>
            <a:r>
              <a:rPr lang="zh-CN" altLang="en-US" dirty="0"/>
              <a:t>扭转战局</a:t>
            </a:r>
            <a:endParaRPr lang="zh-CN" altLang="en-US" dirty="0"/>
          </a:p>
          <a:p>
            <a:r>
              <a:rPr lang="zh-CN" altLang="en-US" dirty="0">
                <a:highlight>
                  <a:srgbClr val="FFFF00"/>
                </a:highlight>
              </a:rPr>
              <a:t>数据与赛后评价</a:t>
            </a:r>
            <a:endParaRPr lang="zh-CN" altLang="en-US" dirty="0">
              <a:highlight>
                <a:srgbClr val="FFFF00"/>
              </a:highlight>
            </a:endParaRPr>
          </a:p>
          <a:p>
            <a:r>
              <a:rPr lang="en-US" altLang="zh-CN" dirty="0"/>
              <a:t>statistics /</a:t>
            </a:r>
            <a:r>
              <a:rPr lang="en-US" altLang="zh-CN" dirty="0" err="1"/>
              <a:t>stəˈtɪstɪks</a:t>
            </a:r>
            <a:r>
              <a:rPr lang="en-US" altLang="zh-CN" dirty="0"/>
              <a:t>/n. </a:t>
            </a:r>
            <a:r>
              <a:rPr lang="zh-CN" altLang="en-US" dirty="0"/>
              <a:t>技术统计</a:t>
            </a:r>
            <a:endParaRPr lang="zh-CN" altLang="en-US" dirty="0"/>
          </a:p>
          <a:p>
            <a:r>
              <a:rPr lang="en-US" altLang="zh-CN" dirty="0"/>
              <a:t>barely /ˈ</a:t>
            </a:r>
            <a:r>
              <a:rPr lang="en-US" altLang="zh-CN" dirty="0" err="1"/>
              <a:t>beəli</a:t>
            </a:r>
            <a:r>
              <a:rPr lang="en-US" altLang="zh-CN" dirty="0"/>
              <a:t>/adv. </a:t>
            </a:r>
            <a:r>
              <a:rPr lang="zh-CN" altLang="en-US" dirty="0"/>
              <a:t>几乎没有</a:t>
            </a:r>
            <a:endParaRPr lang="zh-CN" altLang="en-US" dirty="0"/>
          </a:p>
          <a:p>
            <a:r>
              <a:rPr lang="en-US" altLang="zh-CN" dirty="0"/>
              <a:t>remarkably /</a:t>
            </a:r>
            <a:r>
              <a:rPr lang="en-US" altLang="zh-CN" dirty="0" err="1"/>
              <a:t>rɪˈmɑːkəbli</a:t>
            </a:r>
            <a:r>
              <a:rPr lang="en-US" altLang="zh-CN" dirty="0"/>
              <a:t>/adv. </a:t>
            </a:r>
            <a:r>
              <a:rPr lang="zh-CN" altLang="en-US" dirty="0"/>
              <a:t>显著地</a:t>
            </a:r>
            <a:endParaRPr lang="zh-CN" altLang="en-US" dirty="0"/>
          </a:p>
          <a:p>
            <a:r>
              <a:rPr lang="en-US" altLang="zh-CN" dirty="0"/>
              <a:t>historic victory </a:t>
            </a:r>
            <a:r>
              <a:rPr lang="zh-CN" altLang="en-US" dirty="0"/>
              <a:t>具有历史意义的胜利</a:t>
            </a:r>
            <a:endParaRPr lang="zh-CN" altLang="en-US" dirty="0"/>
          </a:p>
          <a:p>
            <a:r>
              <a:rPr lang="en-US" altLang="zh-CN" dirty="0"/>
              <a:t>memorable night </a:t>
            </a:r>
            <a:r>
              <a:rPr lang="zh-CN" altLang="en-US" dirty="0"/>
              <a:t>难忘之夜</a:t>
            </a:r>
            <a:endParaRPr lang="zh-CN" altLang="en-US" dirty="0"/>
          </a:p>
          <a:p>
            <a:endParaRPr lang="zh-CN" altLang="en-US" dirty="0"/>
          </a:p>
        </p:txBody>
      </p:sp>
      <p:pic>
        <p:nvPicPr>
          <p:cNvPr id="5" name="图片 4"/>
          <p:cNvPicPr>
            <a:picLocks noChangeAspect="1"/>
          </p:cNvPicPr>
          <p:nvPr/>
        </p:nvPicPr>
        <p:blipFill>
          <a:blip r:embed="rId1"/>
          <a:srcRect b="12276"/>
          <a:stretch>
            <a:fillRect/>
          </a:stretch>
        </p:blipFill>
        <p:spPr>
          <a:xfrm>
            <a:off x="9171377" y="4985953"/>
            <a:ext cx="2731051" cy="1562684"/>
          </a:xfrm>
          <a:prstGeom prst="rect">
            <a:avLst/>
          </a:prstGeom>
        </p:spPr>
      </p:pic>
      <p:sp>
        <p:nvSpPr>
          <p:cNvPr id="2" name="内容占位符 2"/>
          <p:cNvSpPr txBox="1"/>
          <p:nvPr/>
        </p:nvSpPr>
        <p:spPr>
          <a:xfrm>
            <a:off x="6899066" y="459938"/>
            <a:ext cx="4949806" cy="4615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highlight>
                  <a:srgbClr val="FFFF00"/>
                </a:highlight>
                <a:latin typeface="Times New Roman" panose="02020603050405020304" pitchFamily="18" charset="0"/>
                <a:cs typeface="Times New Roman" panose="02020603050405020304" pitchFamily="18" charset="0"/>
              </a:rPr>
              <a:t>判罚、犯规与红黄牌</a:t>
            </a:r>
            <a:endParaRPr lang="zh-CN" altLang="en-US">
              <a:highlight>
                <a:srgbClr val="FFFF00"/>
              </a:highlight>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yellow card </a:t>
            </a:r>
            <a:r>
              <a:rPr lang="zh-CN" altLang="en-US">
                <a:latin typeface="Times New Roman" panose="02020603050405020304" pitchFamily="18" charset="0"/>
                <a:cs typeface="Times New Roman" panose="02020603050405020304" pitchFamily="18" charset="0"/>
              </a:rPr>
              <a:t>黄牌</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red card </a:t>
            </a:r>
            <a:r>
              <a:rPr lang="zh-CN" altLang="en-US">
                <a:latin typeface="Times New Roman" panose="02020603050405020304" pitchFamily="18" charset="0"/>
                <a:cs typeface="Times New Roman" panose="02020603050405020304" pitchFamily="18" charset="0"/>
              </a:rPr>
              <a:t>红牌</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be sent off </a:t>
            </a:r>
            <a:r>
              <a:rPr lang="zh-CN" altLang="en-US">
                <a:latin typeface="Times New Roman" panose="02020603050405020304" pitchFamily="18" charset="0"/>
                <a:cs typeface="Times New Roman" panose="02020603050405020304" pitchFamily="18" charset="0"/>
              </a:rPr>
              <a:t>被罚下场</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pick up two yellows </a:t>
            </a:r>
            <a:r>
              <a:rPr lang="zh-CN" altLang="en-US">
                <a:latin typeface="Times New Roman" panose="02020603050405020304" pitchFamily="18" charset="0"/>
                <a:cs typeface="Times New Roman" panose="02020603050405020304" pitchFamily="18" charset="0"/>
              </a:rPr>
              <a:t>累计两张黄牌</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foul /faʊl/n.&amp;v. </a:t>
            </a:r>
            <a:r>
              <a:rPr lang="zh-CN" altLang="en-US">
                <a:latin typeface="Times New Roman" panose="02020603050405020304" pitchFamily="18" charset="0"/>
                <a:cs typeface="Times New Roman" panose="02020603050405020304" pitchFamily="18" charset="0"/>
              </a:rPr>
              <a:t>犯规</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penalty kick </a:t>
            </a:r>
            <a:r>
              <a:rPr lang="zh-CN" altLang="en-US">
                <a:latin typeface="Times New Roman" panose="02020603050405020304" pitchFamily="18" charset="0"/>
                <a:cs typeface="Times New Roman" panose="02020603050405020304" pitchFamily="18" charset="0"/>
              </a:rPr>
              <a:t>点球</a:t>
            </a:r>
            <a:endParaRPr lang="zh-CN" altLang="en-US">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handball </a:t>
            </a:r>
            <a:r>
              <a:rPr lang="zh-CN" altLang="en-US">
                <a:latin typeface="Times New Roman" panose="02020603050405020304" pitchFamily="18" charset="0"/>
                <a:cs typeface="Times New Roman" panose="02020603050405020304" pitchFamily="18" charset="0"/>
              </a:rPr>
              <a:t>手球犯规</a:t>
            </a:r>
            <a:endParaRPr lang="zh-CN" altLang="en-US">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730787" y="2617265"/>
            <a:ext cx="6942870" cy="3219564"/>
          </a:xfrm>
        </p:spPr>
        <p:txBody>
          <a:bodyPr>
            <a:normAutofit/>
          </a:bodyPr>
          <a:lstStyle/>
          <a:p>
            <a:r>
              <a:rPr lang="en-US" altLang="zh-CN" sz="4000" b="1" dirty="0">
                <a:solidFill>
                  <a:srgbClr val="FF0000"/>
                </a:solidFill>
                <a:latin typeface="Times New Roman" panose="02020603050405020304" pitchFamily="18" charset="0"/>
                <a:cs typeface="Times New Roman" panose="02020603050405020304" pitchFamily="18" charset="0"/>
              </a:rPr>
              <a:t>The 2026 World Cup ends with Spain standing on the top of the world.</a:t>
            </a:r>
            <a:endParaRPr lang="en-US" altLang="zh-CN" sz="4000" b="1" dirty="0">
              <a:solidFill>
                <a:srgbClr val="FF0000"/>
              </a:solidFill>
              <a:latin typeface="Times New Roman" panose="02020603050405020304" pitchFamily="18" charset="0"/>
              <a:cs typeface="Times New Roman" panose="02020603050405020304" pitchFamily="18" charset="0"/>
            </a:endParaRPr>
          </a:p>
          <a:p>
            <a:r>
              <a:rPr lang="zh-CN" altLang="en-US" sz="3000" dirty="0">
                <a:solidFill>
                  <a:srgbClr val="7030A0"/>
                </a:solidFill>
                <a:latin typeface="Times New Roman" panose="02020603050405020304" pitchFamily="18" charset="0"/>
                <a:cs typeface="Times New Roman" panose="02020603050405020304" pitchFamily="18" charset="0"/>
              </a:rPr>
              <a:t>世界杯圆满收官，西班牙登顶世界足坛之巅。</a:t>
            </a:r>
            <a:endParaRPr lang="zh-CN" altLang="en-US" sz="3000" dirty="0">
              <a:solidFill>
                <a:srgbClr val="7030A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rcRect b="13853"/>
          <a:stretch>
            <a:fillRect/>
          </a:stretch>
        </p:blipFill>
        <p:spPr>
          <a:xfrm>
            <a:off x="679850" y="531119"/>
            <a:ext cx="3856577" cy="59080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西班牙夺冠11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85064" y="95382"/>
            <a:ext cx="11638197" cy="65463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3428985694684072">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57687" y="161088"/>
            <a:ext cx="11875907" cy="668004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4231" y="295674"/>
            <a:ext cx="11383459" cy="5349514"/>
          </a:xfrm>
        </p:spPr>
        <p:txBody>
          <a:bodyPr>
            <a:normAutofit/>
          </a:bodyPr>
          <a:lstStyle/>
          <a:p>
            <a:r>
              <a:rPr lang="en-US" altLang="zh-CN" dirty="0">
                <a:latin typeface="Times New Roman" panose="02020603050405020304" pitchFamily="18" charset="0"/>
                <a:cs typeface="Times New Roman" panose="02020603050405020304" pitchFamily="18" charset="0"/>
              </a:rPr>
              <a:t>On July 20th, 2026, 1.______ (</a:t>
            </a:r>
            <a:r>
              <a:rPr lang="en-US" altLang="zh-CN" dirty="0" err="1">
                <a:latin typeface="Times New Roman" panose="02020603050405020304" pitchFamily="18" charset="0"/>
                <a:cs typeface="Times New Roman" panose="02020603050405020304" pitchFamily="18" charset="0"/>
              </a:rPr>
              <a:t>Spainish</a:t>
            </a:r>
            <a:r>
              <a:rPr lang="en-US" altLang="zh-CN" dirty="0">
                <a:latin typeface="Times New Roman" panose="02020603050405020304" pitchFamily="18" charset="0"/>
                <a:cs typeface="Times New Roman" panose="02020603050405020304" pitchFamily="18" charset="0"/>
              </a:rPr>
              <a:t>) won 2.______ World Cup final. They beat Argentina (</a:t>
            </a:r>
            <a:r>
              <a:rPr lang="zh-CN" altLang="en-US" dirty="0">
                <a:latin typeface="Times New Roman" panose="02020603050405020304" pitchFamily="18" charset="0"/>
                <a:cs typeface="Times New Roman" panose="02020603050405020304" pitchFamily="18" charset="0"/>
              </a:rPr>
              <a:t>阿根廷</a:t>
            </a:r>
            <a:r>
              <a:rPr lang="en-US" altLang="zh-CN" dirty="0">
                <a:latin typeface="Times New Roman" panose="02020603050405020304" pitchFamily="18" charset="0"/>
                <a:cs typeface="Times New Roman" panose="02020603050405020304" pitchFamily="18" charset="0"/>
              </a:rPr>
              <a:t>) 1-0 in extra time. The match was very close. Both teams played hard, but no one 3.______ (score) in regular time. Then in the 106th minute, Ferran Torres scored a great goal. He came off the bench and hit the ball 4.______  the net. It was the only goal of the game.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Argentina ran into big trouble late in the game. Enzo Fernández got a second yellow card and 5.______ (send) off. So Argentina had only ten players 6.______ extra time. That made it much 7.______ (difficult) for them to fight back. Spain played far better. They took 20 shots, 8.______ Argentina had only two. Spain's goalkeeper Unai Simón hardly had any work 9.______ (do). This is Spain's 10.______ (two) World Cup title. They last won in 2010. It was a wonderful night for Spanish football.</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4039512" y="234206"/>
            <a:ext cx="855539" cy="369332"/>
          </a:xfrm>
          <a:prstGeom prst="rect">
            <a:avLst/>
          </a:prstGeom>
          <a:noFill/>
        </p:spPr>
        <p:txBody>
          <a:bodyPr wrap="square">
            <a:spAutoFit/>
          </a:bodyPr>
          <a:lstStyle/>
          <a:p>
            <a:r>
              <a:rPr lang="en-US" altLang="zh-CN" b="1" dirty="0">
                <a:solidFill>
                  <a:srgbClr val="FF0000"/>
                </a:solidFill>
              </a:rPr>
              <a:t>Spain</a:t>
            </a:r>
            <a:endParaRPr lang="zh-CN" altLang="en-US" b="1" dirty="0">
              <a:solidFill>
                <a:srgbClr val="FF0000"/>
              </a:solidFill>
            </a:endParaRPr>
          </a:p>
        </p:txBody>
      </p:sp>
      <p:sp>
        <p:nvSpPr>
          <p:cNvPr id="7" name="文本框 6"/>
          <p:cNvSpPr txBox="1"/>
          <p:nvPr/>
        </p:nvSpPr>
        <p:spPr>
          <a:xfrm>
            <a:off x="7788826" y="295674"/>
            <a:ext cx="751506" cy="369332"/>
          </a:xfrm>
          <a:prstGeom prst="rect">
            <a:avLst/>
          </a:prstGeom>
          <a:noFill/>
        </p:spPr>
        <p:txBody>
          <a:bodyPr wrap="square">
            <a:spAutoFit/>
          </a:bodyPr>
          <a:lstStyle/>
          <a:p>
            <a:r>
              <a:rPr lang="en-US" altLang="zh-CN" b="1" dirty="0">
                <a:solidFill>
                  <a:srgbClr val="FF0000"/>
                </a:solidFill>
              </a:rPr>
              <a:t>the</a:t>
            </a:r>
            <a:endParaRPr lang="zh-CN" altLang="en-US" b="1" dirty="0">
              <a:solidFill>
                <a:srgbClr val="FF0000"/>
              </a:solidFill>
            </a:endParaRPr>
          </a:p>
        </p:txBody>
      </p:sp>
      <p:sp>
        <p:nvSpPr>
          <p:cNvPr id="9" name="文本框 8"/>
          <p:cNvSpPr txBox="1"/>
          <p:nvPr/>
        </p:nvSpPr>
        <p:spPr>
          <a:xfrm>
            <a:off x="6185204" y="1099327"/>
            <a:ext cx="991056" cy="369332"/>
          </a:xfrm>
          <a:prstGeom prst="rect">
            <a:avLst/>
          </a:prstGeom>
          <a:noFill/>
        </p:spPr>
        <p:txBody>
          <a:bodyPr wrap="square">
            <a:spAutoFit/>
          </a:bodyPr>
          <a:lstStyle/>
          <a:p>
            <a:r>
              <a:rPr lang="en-US" altLang="zh-CN" b="1" dirty="0">
                <a:solidFill>
                  <a:srgbClr val="FF0000"/>
                </a:solidFill>
              </a:rPr>
              <a:t>scored</a:t>
            </a:r>
            <a:endParaRPr lang="zh-CN" altLang="en-US" b="1" dirty="0">
              <a:solidFill>
                <a:srgbClr val="FF0000"/>
              </a:solidFill>
            </a:endParaRPr>
          </a:p>
        </p:txBody>
      </p:sp>
      <p:sp>
        <p:nvSpPr>
          <p:cNvPr id="13" name="文本框 12"/>
          <p:cNvSpPr txBox="1"/>
          <p:nvPr/>
        </p:nvSpPr>
        <p:spPr>
          <a:xfrm>
            <a:off x="4318760" y="1898743"/>
            <a:ext cx="729604" cy="400110"/>
          </a:xfrm>
          <a:prstGeom prst="rect">
            <a:avLst/>
          </a:prstGeom>
          <a:noFill/>
        </p:spPr>
        <p:txBody>
          <a:bodyPr wrap="square">
            <a:spAutoFit/>
          </a:bodyPr>
          <a:lstStyle/>
          <a:p>
            <a:r>
              <a:rPr lang="en-US" altLang="zh-CN" sz="2000" b="1" dirty="0">
                <a:solidFill>
                  <a:srgbClr val="FF0000"/>
                </a:solidFill>
              </a:rPr>
              <a:t>into</a:t>
            </a:r>
            <a:endParaRPr lang="zh-CN" altLang="en-US" sz="2000" b="1" dirty="0">
              <a:solidFill>
                <a:srgbClr val="FF0000"/>
              </a:solidFill>
            </a:endParaRPr>
          </a:p>
        </p:txBody>
      </p:sp>
      <p:sp>
        <p:nvSpPr>
          <p:cNvPr id="15" name="文本框 14"/>
          <p:cNvSpPr txBox="1"/>
          <p:nvPr/>
        </p:nvSpPr>
        <p:spPr>
          <a:xfrm>
            <a:off x="3413258" y="2755031"/>
            <a:ext cx="1270304" cy="369332"/>
          </a:xfrm>
          <a:prstGeom prst="rect">
            <a:avLst/>
          </a:prstGeom>
          <a:noFill/>
        </p:spPr>
        <p:txBody>
          <a:bodyPr wrap="square">
            <a:spAutoFit/>
          </a:bodyPr>
          <a:lstStyle/>
          <a:p>
            <a:r>
              <a:rPr lang="en-US" altLang="zh-CN" b="1" dirty="0">
                <a:solidFill>
                  <a:srgbClr val="FF0000"/>
                </a:solidFill>
              </a:rPr>
              <a:t>was sent</a:t>
            </a:r>
            <a:endParaRPr lang="zh-CN" altLang="en-US" b="1" dirty="0">
              <a:solidFill>
                <a:srgbClr val="FF0000"/>
              </a:solidFill>
            </a:endParaRPr>
          </a:p>
        </p:txBody>
      </p:sp>
      <p:sp>
        <p:nvSpPr>
          <p:cNvPr id="17" name="文本框 16"/>
          <p:cNvSpPr txBox="1"/>
          <p:nvPr/>
        </p:nvSpPr>
        <p:spPr>
          <a:xfrm>
            <a:off x="1351067" y="3190948"/>
            <a:ext cx="778883" cy="369332"/>
          </a:xfrm>
          <a:prstGeom prst="rect">
            <a:avLst/>
          </a:prstGeom>
          <a:noFill/>
        </p:spPr>
        <p:txBody>
          <a:bodyPr wrap="square">
            <a:spAutoFit/>
          </a:bodyPr>
          <a:lstStyle/>
          <a:p>
            <a:r>
              <a:rPr lang="en-US" altLang="zh-CN" b="1" dirty="0">
                <a:solidFill>
                  <a:srgbClr val="FF0000"/>
                </a:solidFill>
              </a:rPr>
              <a:t>in</a:t>
            </a:r>
            <a:endParaRPr lang="zh-CN" altLang="en-US" b="1" dirty="0">
              <a:solidFill>
                <a:srgbClr val="FF0000"/>
              </a:solidFill>
            </a:endParaRPr>
          </a:p>
        </p:txBody>
      </p:sp>
      <p:sp>
        <p:nvSpPr>
          <p:cNvPr id="19" name="文本框 18"/>
          <p:cNvSpPr txBox="1"/>
          <p:nvPr/>
        </p:nvSpPr>
        <p:spPr>
          <a:xfrm>
            <a:off x="6531526" y="3124363"/>
            <a:ext cx="1633053" cy="369332"/>
          </a:xfrm>
          <a:prstGeom prst="rect">
            <a:avLst/>
          </a:prstGeom>
          <a:noFill/>
        </p:spPr>
        <p:txBody>
          <a:bodyPr wrap="square">
            <a:spAutoFit/>
          </a:bodyPr>
          <a:lstStyle/>
          <a:p>
            <a:r>
              <a:rPr lang="en-US" altLang="zh-CN" b="1" dirty="0">
                <a:solidFill>
                  <a:srgbClr val="FF0000"/>
                </a:solidFill>
              </a:rPr>
              <a:t>more difficult</a:t>
            </a:r>
            <a:endParaRPr lang="zh-CN" altLang="en-US" b="1" dirty="0">
              <a:solidFill>
                <a:srgbClr val="FF0000"/>
              </a:solidFill>
            </a:endParaRPr>
          </a:p>
        </p:txBody>
      </p:sp>
      <p:sp>
        <p:nvSpPr>
          <p:cNvPr id="21" name="文本框 20"/>
          <p:cNvSpPr txBox="1"/>
          <p:nvPr/>
        </p:nvSpPr>
        <p:spPr>
          <a:xfrm>
            <a:off x="9000269" y="3560280"/>
            <a:ext cx="1080033" cy="369332"/>
          </a:xfrm>
          <a:prstGeom prst="rect">
            <a:avLst/>
          </a:prstGeom>
          <a:noFill/>
        </p:spPr>
        <p:txBody>
          <a:bodyPr wrap="square">
            <a:spAutoFit/>
          </a:bodyPr>
          <a:lstStyle/>
          <a:p>
            <a:r>
              <a:rPr lang="en-US" altLang="zh-CN" b="1" dirty="0">
                <a:solidFill>
                  <a:srgbClr val="FF0000"/>
                </a:solidFill>
              </a:rPr>
              <a:t>while</a:t>
            </a:r>
            <a:endParaRPr lang="zh-CN" altLang="en-US" b="1" dirty="0">
              <a:solidFill>
                <a:srgbClr val="FF0000"/>
              </a:solidFill>
            </a:endParaRPr>
          </a:p>
        </p:txBody>
      </p:sp>
      <p:sp>
        <p:nvSpPr>
          <p:cNvPr id="23" name="文本框 22"/>
          <p:cNvSpPr txBox="1"/>
          <p:nvPr/>
        </p:nvSpPr>
        <p:spPr>
          <a:xfrm>
            <a:off x="10735987" y="3929612"/>
            <a:ext cx="929458" cy="369332"/>
          </a:xfrm>
          <a:prstGeom prst="rect">
            <a:avLst/>
          </a:prstGeom>
          <a:noFill/>
        </p:spPr>
        <p:txBody>
          <a:bodyPr wrap="square">
            <a:spAutoFit/>
          </a:bodyPr>
          <a:lstStyle/>
          <a:p>
            <a:r>
              <a:rPr lang="en-US" altLang="zh-CN" b="1" dirty="0">
                <a:solidFill>
                  <a:srgbClr val="FF0000"/>
                </a:solidFill>
              </a:rPr>
              <a:t>to do</a:t>
            </a:r>
            <a:endParaRPr lang="zh-CN" altLang="en-US" b="1" dirty="0">
              <a:solidFill>
                <a:srgbClr val="FF0000"/>
              </a:solidFill>
            </a:endParaRPr>
          </a:p>
        </p:txBody>
      </p:sp>
      <p:sp>
        <p:nvSpPr>
          <p:cNvPr id="25" name="文本框 24"/>
          <p:cNvSpPr txBox="1"/>
          <p:nvPr/>
        </p:nvSpPr>
        <p:spPr>
          <a:xfrm>
            <a:off x="4110693" y="4298944"/>
            <a:ext cx="1145738" cy="369332"/>
          </a:xfrm>
          <a:prstGeom prst="rect">
            <a:avLst/>
          </a:prstGeom>
          <a:noFill/>
        </p:spPr>
        <p:txBody>
          <a:bodyPr wrap="square">
            <a:spAutoFit/>
          </a:bodyPr>
          <a:lstStyle/>
          <a:p>
            <a:r>
              <a:rPr lang="en-US" altLang="zh-CN" b="1" dirty="0">
                <a:solidFill>
                  <a:srgbClr val="FF0000"/>
                </a:solidFill>
              </a:rPr>
              <a:t>second</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5" grpId="0"/>
      <p:bldP spid="17" grpId="0"/>
      <p:bldP spid="19" grpId="0"/>
      <p:bldP spid="21"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梅西">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4015329" y="38328"/>
            <a:ext cx="5008919" cy="6677748"/>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199" y="4271448"/>
            <a:ext cx="2639941" cy="188224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229969" y="2834443"/>
            <a:ext cx="3706879" cy="954107"/>
          </a:xfrm>
          <a:prstGeom prst="rect">
            <a:avLst/>
          </a:prstGeom>
          <a:solidFill>
            <a:schemeClr val="accent6">
              <a:lumMod val="20000"/>
              <a:lumOff val="80000"/>
            </a:schemeClr>
          </a:solidFill>
        </p:spPr>
        <p:txBody>
          <a:bodyPr wrap="square">
            <a:spAutoFit/>
          </a:bodyPr>
          <a:lstStyle/>
          <a:p>
            <a:r>
              <a:rPr lang="en-US" altLang="zh-CN" sz="2800" b="1" dirty="0">
                <a:solidFill>
                  <a:srgbClr val="7030A0"/>
                </a:solidFill>
                <a:latin typeface="Times New Roman" panose="02020603050405020304" pitchFamily="18" charset="0"/>
                <a:cs typeface="Times New Roman" panose="02020603050405020304" pitchFamily="18" charset="0"/>
              </a:rPr>
              <a:t>Messi Is Not a Miracle. </a:t>
            </a:r>
            <a:endParaRPr lang="en-US" altLang="zh-CN" sz="2800" b="1" dirty="0">
              <a:solidFill>
                <a:srgbClr val="7030A0"/>
              </a:solidFill>
              <a:latin typeface="Times New Roman" panose="02020603050405020304" pitchFamily="18" charset="0"/>
              <a:cs typeface="Times New Roman" panose="02020603050405020304" pitchFamily="18" charset="0"/>
            </a:endParaRPr>
          </a:p>
          <a:p>
            <a:r>
              <a:rPr lang="en-US" altLang="zh-CN" sz="2800" b="1" dirty="0">
                <a:solidFill>
                  <a:srgbClr val="7030A0"/>
                </a:solidFill>
                <a:latin typeface="Times New Roman" panose="02020603050405020304" pitchFamily="18" charset="0"/>
                <a:cs typeface="Times New Roman" panose="02020603050405020304" pitchFamily="18" charset="0"/>
              </a:rPr>
              <a:t>He’s Messi.</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1609" y="240920"/>
            <a:ext cx="11673658" cy="5908009"/>
          </a:xfrm>
        </p:spPr>
        <p:txBody>
          <a:bodyPr>
            <a:normAutofit fontScale="92500" lnSpcReduction="10000"/>
          </a:bodyPr>
          <a:lstStyle/>
          <a:p>
            <a:r>
              <a:rPr lang="en-US" altLang="zh-CN" sz="2600" dirty="0">
                <a:latin typeface="Times New Roman" panose="02020603050405020304" pitchFamily="18" charset="0"/>
                <a:cs typeface="Times New Roman" panose="02020603050405020304" pitchFamily="18" charset="0"/>
              </a:rPr>
              <a:t>This is the story of Lionel Messi, born in Argentina in 1987. Messi was a football genius from 1.______young age, but behind the magic was a difficult journey.</a:t>
            </a:r>
            <a:endParaRPr lang="en-US" altLang="zh-CN" sz="2600" dirty="0">
              <a:latin typeface="Times New Roman" panose="02020603050405020304" pitchFamily="18" charset="0"/>
              <a:cs typeface="Times New Roman" panose="02020603050405020304" pitchFamily="18" charset="0"/>
            </a:endParaRPr>
          </a:p>
          <a:p>
            <a:r>
              <a:rPr lang="en-US" altLang="zh-CN" sz="2600" dirty="0">
                <a:latin typeface="Times New Roman" panose="02020603050405020304" pitchFamily="18" charset="0"/>
                <a:cs typeface="Times New Roman" panose="02020603050405020304" pitchFamily="18" charset="0"/>
              </a:rPr>
              <a:t>As a child, he faced growth hormone deficiency and had to leave his hometown at just 13 years old 2.  </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(pursue) his dream in Spain. At Barcelona, this quiet boy from Argentina became a global icon with his unbelievable dribbling, vision and creativity. Messi 3.</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(change) the way football was played. He won countless trophies, collected multiple Ballon d’Or awards and broke record after record.</a:t>
            </a:r>
            <a:endParaRPr lang="en-US" altLang="zh-CN" sz="2600" dirty="0">
              <a:latin typeface="Times New Roman" panose="02020603050405020304" pitchFamily="18" charset="0"/>
              <a:cs typeface="Times New Roman" panose="02020603050405020304" pitchFamily="18" charset="0"/>
            </a:endParaRPr>
          </a:p>
          <a:p>
            <a:r>
              <a:rPr lang="en-US" altLang="zh-CN" sz="2600" dirty="0">
                <a:latin typeface="Times New Roman" panose="02020603050405020304" pitchFamily="18" charset="0"/>
                <a:cs typeface="Times New Roman" panose="02020603050405020304" pitchFamily="18" charset="0"/>
              </a:rPr>
              <a:t>But for years, one question remained — could he win the World Cup with Argentina? In 2022, Messi finally answered that question. He lifted the World Cup trophy and completed the dream 4.______ had followed him throughout his career.</a:t>
            </a:r>
            <a:endParaRPr lang="en-US" altLang="zh-CN" sz="2600" dirty="0">
              <a:latin typeface="Times New Roman" panose="02020603050405020304" pitchFamily="18" charset="0"/>
              <a:cs typeface="Times New Roman" panose="02020603050405020304" pitchFamily="18" charset="0"/>
            </a:endParaRPr>
          </a:p>
          <a:p>
            <a:r>
              <a:rPr lang="en-US" altLang="zh-CN" sz="2600" dirty="0">
                <a:latin typeface="Times New Roman" panose="02020603050405020304" pitchFamily="18" charset="0"/>
                <a:cs typeface="Times New Roman" panose="02020603050405020304" pitchFamily="18" charset="0"/>
              </a:rPr>
              <a:t>But the story was not over. At the 2026 FIFA World Cup, the 39-year-old captain continued 5.  </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 (lead) Argentina on football's biggest stage, guiding his team to a second consecutive World Cup final. No longer just the player 6. </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creates magic with the ball, Messi became a leader 7.______(inspire) an entire generation.</a:t>
            </a:r>
            <a:endParaRPr lang="en-US" altLang="zh-CN" sz="2600" dirty="0">
              <a:latin typeface="Times New Roman" panose="02020603050405020304" pitchFamily="18" charset="0"/>
              <a:cs typeface="Times New Roman" panose="02020603050405020304" pitchFamily="18" charset="0"/>
            </a:endParaRPr>
          </a:p>
          <a:p>
            <a:r>
              <a:rPr lang="en-US" altLang="zh-CN" sz="2600" dirty="0">
                <a:latin typeface="Times New Roman" panose="02020603050405020304" pitchFamily="18" charset="0"/>
                <a:cs typeface="Times New Roman" panose="02020603050405020304" pitchFamily="18" charset="0"/>
              </a:rPr>
              <a:t>From a small boy who once doubted whether he could reach the top 8.______ a legend still chasing greatness decades later, Messi's journey is more than a football story. It is a story about dreams, resilience and never 9. </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   (give) up, because legends do not simply leave history behind, they continue 10.  </a:t>
            </a:r>
            <a:r>
              <a:rPr lang="en-US" altLang="zh-CN" sz="2600" u="sng"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 (write) it.</a:t>
            </a:r>
            <a:endParaRPr lang="en-US" altLang="zh-CN" sz="2600" dirty="0">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1951997" y="509016"/>
            <a:ext cx="544807" cy="400110"/>
          </a:xfrm>
          <a:prstGeom prst="rect">
            <a:avLst/>
          </a:prstGeom>
          <a:noFill/>
        </p:spPr>
        <p:txBody>
          <a:bodyPr wrap="square">
            <a:spAutoFit/>
          </a:bodyPr>
          <a:lstStyle/>
          <a:p>
            <a:r>
              <a:rPr lang="en-US" altLang="zh-CN" sz="2000" b="1" dirty="0">
                <a:solidFill>
                  <a:srgbClr val="FF0000"/>
                </a:solidFill>
              </a:rPr>
              <a:t>a</a:t>
            </a:r>
            <a:r>
              <a:rPr lang="en-US" altLang="zh-CN" dirty="0"/>
              <a:t> </a:t>
            </a:r>
            <a:endParaRPr lang="zh-CN" altLang="en-US" dirty="0"/>
          </a:p>
        </p:txBody>
      </p:sp>
      <p:sp>
        <p:nvSpPr>
          <p:cNvPr id="7" name="文本框 6"/>
          <p:cNvSpPr txBox="1"/>
          <p:nvPr/>
        </p:nvSpPr>
        <p:spPr>
          <a:xfrm>
            <a:off x="2150483" y="1219787"/>
            <a:ext cx="1244296" cy="369332"/>
          </a:xfrm>
          <a:prstGeom prst="rect">
            <a:avLst/>
          </a:prstGeom>
          <a:noFill/>
        </p:spPr>
        <p:txBody>
          <a:bodyPr wrap="square">
            <a:spAutoFit/>
          </a:bodyPr>
          <a:lstStyle/>
          <a:p>
            <a:r>
              <a:rPr lang="en-US" altLang="zh-CN" b="1" dirty="0">
                <a:solidFill>
                  <a:srgbClr val="FF0000"/>
                </a:solidFill>
              </a:rPr>
              <a:t>to pursue</a:t>
            </a:r>
            <a:endParaRPr lang="zh-CN" altLang="en-US" b="1" dirty="0">
              <a:solidFill>
                <a:srgbClr val="FF0000"/>
              </a:solidFill>
            </a:endParaRPr>
          </a:p>
        </p:txBody>
      </p:sp>
      <p:sp>
        <p:nvSpPr>
          <p:cNvPr id="9" name="文本框 8"/>
          <p:cNvSpPr txBox="1"/>
          <p:nvPr/>
        </p:nvSpPr>
        <p:spPr>
          <a:xfrm>
            <a:off x="1100564" y="1805660"/>
            <a:ext cx="1123836" cy="369332"/>
          </a:xfrm>
          <a:prstGeom prst="rect">
            <a:avLst/>
          </a:prstGeom>
          <a:noFill/>
        </p:spPr>
        <p:txBody>
          <a:bodyPr wrap="square">
            <a:spAutoFit/>
          </a:bodyPr>
          <a:lstStyle/>
          <a:p>
            <a:r>
              <a:rPr lang="en-US" altLang="zh-CN" b="1" dirty="0">
                <a:solidFill>
                  <a:srgbClr val="FF0000"/>
                </a:solidFill>
              </a:rPr>
              <a:t>changed</a:t>
            </a:r>
            <a:endParaRPr lang="zh-CN" altLang="en-US" b="1" dirty="0">
              <a:solidFill>
                <a:srgbClr val="FF0000"/>
              </a:solidFill>
            </a:endParaRPr>
          </a:p>
        </p:txBody>
      </p:sp>
      <p:sp>
        <p:nvSpPr>
          <p:cNvPr id="11" name="文本框 10"/>
          <p:cNvSpPr txBox="1"/>
          <p:nvPr/>
        </p:nvSpPr>
        <p:spPr>
          <a:xfrm>
            <a:off x="2046449" y="3114293"/>
            <a:ext cx="1693283" cy="369332"/>
          </a:xfrm>
          <a:prstGeom prst="rect">
            <a:avLst/>
          </a:prstGeom>
          <a:noFill/>
        </p:spPr>
        <p:txBody>
          <a:bodyPr wrap="square">
            <a:spAutoFit/>
          </a:bodyPr>
          <a:lstStyle/>
          <a:p>
            <a:r>
              <a:rPr lang="en-US" altLang="zh-CN" b="1" dirty="0">
                <a:solidFill>
                  <a:srgbClr val="FF0000"/>
                </a:solidFill>
              </a:rPr>
              <a:t>that /which</a:t>
            </a:r>
            <a:endParaRPr lang="zh-CN" altLang="en-US" b="1" dirty="0">
              <a:solidFill>
                <a:srgbClr val="FF0000"/>
              </a:solidFill>
            </a:endParaRPr>
          </a:p>
        </p:txBody>
      </p:sp>
      <p:sp>
        <p:nvSpPr>
          <p:cNvPr id="13" name="文本框 12"/>
          <p:cNvSpPr txBox="1"/>
          <p:nvPr/>
        </p:nvSpPr>
        <p:spPr>
          <a:xfrm>
            <a:off x="1075925" y="3837052"/>
            <a:ext cx="970524" cy="369332"/>
          </a:xfrm>
          <a:prstGeom prst="rect">
            <a:avLst/>
          </a:prstGeom>
          <a:noFill/>
        </p:spPr>
        <p:txBody>
          <a:bodyPr wrap="square">
            <a:spAutoFit/>
          </a:bodyPr>
          <a:lstStyle/>
          <a:p>
            <a:r>
              <a:rPr lang="en-US" altLang="zh-CN" b="1" dirty="0">
                <a:solidFill>
                  <a:srgbClr val="FF0000"/>
                </a:solidFill>
              </a:rPr>
              <a:t>to lead</a:t>
            </a:r>
            <a:endParaRPr lang="zh-CN" altLang="en-US" b="1" dirty="0">
              <a:solidFill>
                <a:srgbClr val="FF0000"/>
              </a:solidFill>
            </a:endParaRPr>
          </a:p>
        </p:txBody>
      </p:sp>
      <p:sp>
        <p:nvSpPr>
          <p:cNvPr id="15" name="文本框 14"/>
          <p:cNvSpPr txBox="1"/>
          <p:nvPr/>
        </p:nvSpPr>
        <p:spPr>
          <a:xfrm>
            <a:off x="7938032" y="4132726"/>
            <a:ext cx="680325" cy="369332"/>
          </a:xfrm>
          <a:prstGeom prst="rect">
            <a:avLst/>
          </a:prstGeom>
          <a:noFill/>
        </p:spPr>
        <p:txBody>
          <a:bodyPr wrap="square">
            <a:spAutoFit/>
          </a:bodyPr>
          <a:lstStyle/>
          <a:p>
            <a:r>
              <a:rPr lang="en-US" altLang="zh-CN" b="1" dirty="0">
                <a:solidFill>
                  <a:srgbClr val="FF0000"/>
                </a:solidFill>
              </a:rPr>
              <a:t>who</a:t>
            </a:r>
            <a:endParaRPr lang="zh-CN" altLang="en-US" b="1" dirty="0">
              <a:solidFill>
                <a:srgbClr val="FF0000"/>
              </a:solidFill>
            </a:endParaRPr>
          </a:p>
        </p:txBody>
      </p:sp>
      <p:sp>
        <p:nvSpPr>
          <p:cNvPr id="17" name="文本框 16"/>
          <p:cNvSpPr txBox="1"/>
          <p:nvPr/>
        </p:nvSpPr>
        <p:spPr>
          <a:xfrm>
            <a:off x="4307810" y="4317392"/>
            <a:ext cx="1156689" cy="369332"/>
          </a:xfrm>
          <a:prstGeom prst="rect">
            <a:avLst/>
          </a:prstGeom>
          <a:noFill/>
        </p:spPr>
        <p:txBody>
          <a:bodyPr wrap="square">
            <a:spAutoFit/>
          </a:bodyPr>
          <a:lstStyle/>
          <a:p>
            <a:r>
              <a:rPr lang="en-US" altLang="zh-CN" b="1" dirty="0">
                <a:solidFill>
                  <a:srgbClr val="FF0000"/>
                </a:solidFill>
              </a:rPr>
              <a:t>inspiring</a:t>
            </a:r>
            <a:endParaRPr lang="zh-CN" altLang="en-US" b="1" dirty="0">
              <a:solidFill>
                <a:srgbClr val="FF0000"/>
              </a:solidFill>
            </a:endParaRPr>
          </a:p>
        </p:txBody>
      </p:sp>
      <p:sp>
        <p:nvSpPr>
          <p:cNvPr id="19" name="文本框 18"/>
          <p:cNvSpPr txBox="1"/>
          <p:nvPr/>
        </p:nvSpPr>
        <p:spPr>
          <a:xfrm>
            <a:off x="9586142" y="4751451"/>
            <a:ext cx="444880" cy="369332"/>
          </a:xfrm>
          <a:prstGeom prst="rect">
            <a:avLst/>
          </a:prstGeom>
          <a:noFill/>
        </p:spPr>
        <p:txBody>
          <a:bodyPr wrap="square">
            <a:spAutoFit/>
          </a:bodyPr>
          <a:lstStyle/>
          <a:p>
            <a:r>
              <a:rPr lang="en-US" altLang="zh-CN" b="1" dirty="0">
                <a:solidFill>
                  <a:srgbClr val="FF0000"/>
                </a:solidFill>
              </a:rPr>
              <a:t>to</a:t>
            </a:r>
            <a:endParaRPr lang="zh-CN" altLang="en-US" b="1" dirty="0">
              <a:solidFill>
                <a:srgbClr val="FF0000"/>
              </a:solidFill>
            </a:endParaRPr>
          </a:p>
        </p:txBody>
      </p:sp>
      <p:sp>
        <p:nvSpPr>
          <p:cNvPr id="21" name="文本框 20"/>
          <p:cNvSpPr txBox="1"/>
          <p:nvPr/>
        </p:nvSpPr>
        <p:spPr>
          <a:xfrm>
            <a:off x="5545261" y="5326374"/>
            <a:ext cx="877441" cy="369332"/>
          </a:xfrm>
          <a:prstGeom prst="rect">
            <a:avLst/>
          </a:prstGeom>
          <a:noFill/>
        </p:spPr>
        <p:txBody>
          <a:bodyPr wrap="square">
            <a:spAutoFit/>
          </a:bodyPr>
          <a:lstStyle/>
          <a:p>
            <a:r>
              <a:rPr lang="en-US" altLang="zh-CN" b="1" dirty="0">
                <a:solidFill>
                  <a:srgbClr val="FF0000"/>
                </a:solidFill>
              </a:rPr>
              <a:t>giving</a:t>
            </a:r>
            <a:endParaRPr lang="zh-CN" altLang="en-US" b="1" dirty="0">
              <a:solidFill>
                <a:srgbClr val="FF0000"/>
              </a:solidFill>
            </a:endParaRPr>
          </a:p>
        </p:txBody>
      </p:sp>
      <p:sp>
        <p:nvSpPr>
          <p:cNvPr id="23" name="文本框 22"/>
          <p:cNvSpPr txBox="1"/>
          <p:nvPr/>
        </p:nvSpPr>
        <p:spPr>
          <a:xfrm>
            <a:off x="5707471" y="5737651"/>
            <a:ext cx="1101934" cy="369332"/>
          </a:xfrm>
          <a:prstGeom prst="rect">
            <a:avLst/>
          </a:prstGeom>
          <a:noFill/>
        </p:spPr>
        <p:txBody>
          <a:bodyPr wrap="square">
            <a:spAutoFit/>
          </a:bodyPr>
          <a:lstStyle/>
          <a:p>
            <a:r>
              <a:rPr lang="en-US" altLang="zh-CN" b="1" dirty="0">
                <a:solidFill>
                  <a:srgbClr val="FF0000"/>
                </a:solidFill>
              </a:rPr>
              <a:t>to write</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1578" y="739186"/>
            <a:ext cx="10702222" cy="5437777"/>
          </a:xfrm>
        </p:spPr>
        <p:txBody>
          <a:bodyPr>
            <a:normAutofit/>
          </a:bodyPr>
          <a:lstStyle/>
          <a:p>
            <a:r>
              <a:rPr lang="zh-CN" altLang="en-US" dirty="0">
                <a:highlight>
                  <a:srgbClr val="FFFF00"/>
                </a:highlight>
              </a:rPr>
              <a:t>英文新闻报道</a:t>
            </a:r>
            <a:endParaRPr lang="en-US" altLang="zh-CN" dirty="0">
              <a:highlight>
                <a:srgbClr val="FFFF00"/>
              </a:highlight>
            </a:endParaRPr>
          </a:p>
          <a:p>
            <a:r>
              <a:rPr lang="zh-CN" altLang="en-US" dirty="0"/>
              <a:t>假定你是校英文报记者，请根据所给信息，写一篇英文新闻报道。</a:t>
            </a:r>
            <a:endParaRPr lang="zh-CN" altLang="en-US" dirty="0"/>
          </a:p>
          <a:p>
            <a:r>
              <a:rPr lang="zh-CN" altLang="en-US" dirty="0"/>
              <a:t>要点：</a:t>
            </a:r>
            <a:endParaRPr lang="zh-CN" altLang="en-US" dirty="0"/>
          </a:p>
          <a:p>
            <a:r>
              <a:rPr lang="zh-CN" altLang="en-US" dirty="0"/>
              <a:t>比赛时间：</a:t>
            </a:r>
            <a:r>
              <a:rPr lang="en-US" altLang="zh-CN" dirty="0"/>
              <a:t>2026 </a:t>
            </a:r>
            <a:r>
              <a:rPr lang="zh-CN" altLang="en-US" dirty="0"/>
              <a:t>年 </a:t>
            </a:r>
            <a:r>
              <a:rPr lang="en-US" altLang="zh-CN" dirty="0"/>
              <a:t>7 </a:t>
            </a:r>
            <a:r>
              <a:rPr lang="zh-CN" altLang="en-US" dirty="0"/>
              <a:t>月 </a:t>
            </a:r>
            <a:r>
              <a:rPr lang="en-US" altLang="zh-CN" dirty="0"/>
              <a:t>20 </a:t>
            </a:r>
            <a:r>
              <a:rPr lang="zh-CN" altLang="en-US" dirty="0"/>
              <a:t>日世界杯决赛</a:t>
            </a:r>
            <a:endParaRPr lang="zh-CN" altLang="en-US" dirty="0"/>
          </a:p>
          <a:p>
            <a:r>
              <a:rPr lang="zh-CN" altLang="en-US" dirty="0"/>
              <a:t>对阵双方：西班牙（</a:t>
            </a:r>
            <a:r>
              <a:rPr lang="en-US" altLang="zh-CN" dirty="0"/>
              <a:t>Spain </a:t>
            </a:r>
            <a:r>
              <a:rPr lang="zh-CN" altLang="en-US" dirty="0"/>
              <a:t>西班牙）</a:t>
            </a:r>
            <a:r>
              <a:rPr lang="en-US" altLang="zh-CN" dirty="0"/>
              <a:t>VS </a:t>
            </a:r>
            <a:r>
              <a:rPr lang="zh-CN" altLang="en-US" dirty="0"/>
              <a:t>阿根廷（</a:t>
            </a:r>
            <a:r>
              <a:rPr lang="en-US" altLang="zh-CN" dirty="0"/>
              <a:t>Argentina </a:t>
            </a:r>
            <a:r>
              <a:rPr lang="zh-CN" altLang="en-US" dirty="0"/>
              <a:t>阿根廷）</a:t>
            </a:r>
            <a:endParaRPr lang="zh-CN" altLang="en-US" dirty="0"/>
          </a:p>
          <a:p>
            <a:r>
              <a:rPr lang="zh-CN" altLang="en-US" dirty="0"/>
              <a:t>常规时间双方均无进球；第 </a:t>
            </a:r>
            <a:r>
              <a:rPr lang="en-US" altLang="zh-CN" dirty="0"/>
              <a:t>106 </a:t>
            </a:r>
            <a:r>
              <a:rPr lang="zh-CN" altLang="en-US" dirty="0"/>
              <a:t>分钟替补登场的费兰・托雷斯打入制胜一球</a:t>
            </a:r>
            <a:endParaRPr lang="zh-CN" altLang="en-US" dirty="0"/>
          </a:p>
          <a:p>
            <a:r>
              <a:rPr lang="zh-CN" altLang="en-US" dirty="0"/>
              <a:t>阿根廷球员恩佐两黄变一红被罚下，加时赛少一人作战</a:t>
            </a:r>
            <a:endParaRPr lang="zh-CN" altLang="en-US" dirty="0"/>
          </a:p>
          <a:p>
            <a:r>
              <a:rPr lang="zh-CN" altLang="en-US" dirty="0"/>
              <a:t>赛事数据：西班牙射门 </a:t>
            </a:r>
            <a:r>
              <a:rPr lang="en-US" altLang="zh-CN" dirty="0"/>
              <a:t>20 </a:t>
            </a:r>
            <a:r>
              <a:rPr lang="zh-CN" altLang="en-US" dirty="0"/>
              <a:t>次，阿根廷仅 </a:t>
            </a:r>
            <a:r>
              <a:rPr lang="en-US" altLang="zh-CN" dirty="0"/>
              <a:t>2 </a:t>
            </a:r>
            <a:r>
              <a:rPr lang="zh-CN" altLang="en-US" dirty="0"/>
              <a:t>次；西班牙门将几乎没有扑救任务</a:t>
            </a:r>
            <a:endParaRPr lang="zh-CN" altLang="en-US" dirty="0"/>
          </a:p>
          <a:p>
            <a:r>
              <a:rPr lang="zh-CN" altLang="en-US" dirty="0"/>
              <a:t>这是西班牙队队史第二座世界杯冠军奖杯，上一次夺冠为 </a:t>
            </a:r>
            <a:r>
              <a:rPr lang="en-US" altLang="zh-CN" dirty="0"/>
              <a:t>2010 </a:t>
            </a:r>
            <a:r>
              <a:rPr lang="zh-CN" altLang="en-US" dirty="0"/>
              <a:t>年</a:t>
            </a:r>
            <a:endParaRPr lang="zh-CN" altLang="en-US" dirty="0"/>
          </a:p>
          <a:p>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3710" y="580398"/>
            <a:ext cx="10620090" cy="5596565"/>
          </a:xfrm>
        </p:spPr>
        <p:txBody>
          <a:bodyPr>
            <a:normAutofit/>
          </a:bodyPr>
          <a:lstStyle/>
          <a:p>
            <a:r>
              <a:rPr lang="en-US" altLang="zh-CN" dirty="0">
                <a:latin typeface="Times New Roman" panose="02020603050405020304" pitchFamily="18" charset="0"/>
                <a:cs typeface="Times New Roman" panose="02020603050405020304" pitchFamily="18" charset="0"/>
              </a:rPr>
              <a:t>           Spain Wins 2026 World Cup Championship</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On July 20th, 2026, the World Cup final took place between Spain (</a:t>
            </a:r>
            <a:r>
              <a:rPr lang="zh-CN" altLang="en-US" dirty="0">
                <a:latin typeface="Times New Roman" panose="02020603050405020304" pitchFamily="18" charset="0"/>
                <a:cs typeface="Times New Roman" panose="02020603050405020304" pitchFamily="18" charset="0"/>
              </a:rPr>
              <a:t>西班牙</a:t>
            </a:r>
            <a:r>
              <a:rPr lang="en-US" altLang="zh-CN" dirty="0">
                <a:latin typeface="Times New Roman" panose="02020603050405020304" pitchFamily="18" charset="0"/>
                <a:cs typeface="Times New Roman" panose="02020603050405020304" pitchFamily="18" charset="0"/>
              </a:rPr>
              <a:t>) and Argentina (</a:t>
            </a:r>
            <a:r>
              <a:rPr lang="zh-CN" altLang="en-US" dirty="0">
                <a:latin typeface="Times New Roman" panose="02020603050405020304" pitchFamily="18" charset="0"/>
                <a:cs typeface="Times New Roman" panose="02020603050405020304" pitchFamily="18" charset="0"/>
              </a:rPr>
              <a:t>阿根廷</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The two sides fought fiercely yet neither team scored during regular time. In the 106th minute, Ferran Torres, a substitute player, scored the winning goal.</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Later, Enzo Fernández of Argentina received two yellow cards and was sent off, leaving his team with ten players in extra time. Spain totally had 20 shots while Argentina only had two. Spain’s goalkeeper barely needed to make any saves.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This marks Spain’s second World Cup title, with their first championship coming back in 2010.</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4701</Words>
  <Application>WPS 演示</Application>
  <PresentationFormat>宽屏</PresentationFormat>
  <Paragraphs>150</Paragraphs>
  <Slides>12</Slides>
  <Notes>0</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宋体</vt:lpstr>
      <vt:lpstr>Wingdings</vt:lpstr>
      <vt:lpstr>Times New Roman</vt:lpstr>
      <vt:lpstr>等线</vt:lpstr>
      <vt:lpstr>微软雅黑</vt:lpstr>
      <vt:lpstr>Arial Unicode MS</vt:lpstr>
      <vt:lpstr>等线 Light</vt:lpstr>
      <vt:lpstr>Calibri</vt:lpstr>
      <vt:lpstr>HelveticaNeue</vt:lpstr>
      <vt:lpstr>华文新魏</vt:lpstr>
      <vt:lpstr>Segoe Print</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7</cp:revision>
  <dcterms:created xsi:type="dcterms:W3CDTF">2026-07-20T00:11:00Z</dcterms:created>
  <dcterms:modified xsi:type="dcterms:W3CDTF">2026-07-21T03:30:55Z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