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775" r:id="rId3"/>
    <p:sldId id="256" r:id="rId4"/>
    <p:sldId id="258" r:id="rId5"/>
    <p:sldId id="394" r:id="rId7"/>
    <p:sldId id="745" r:id="rId8"/>
    <p:sldId id="746" r:id="rId9"/>
    <p:sldId id="747" r:id="rId10"/>
    <p:sldId id="748" r:id="rId11"/>
    <p:sldId id="750" r:id="rId12"/>
    <p:sldId id="749" r:id="rId13"/>
    <p:sldId id="753" r:id="rId14"/>
    <p:sldId id="754" r:id="rId15"/>
    <p:sldId id="755" r:id="rId16"/>
    <p:sldId id="751" r:id="rId17"/>
    <p:sldId id="762" r:id="rId18"/>
    <p:sldId id="760" r:id="rId19"/>
    <p:sldId id="761" r:id="rId20"/>
    <p:sldId id="763" r:id="rId21"/>
    <p:sldId id="764" r:id="rId22"/>
    <p:sldId id="765" r:id="rId23"/>
    <p:sldId id="756" r:id="rId24"/>
    <p:sldId id="757" r:id="rId25"/>
    <p:sldId id="758" r:id="rId26"/>
    <p:sldId id="759" r:id="rId27"/>
    <p:sldId id="766" r:id="rId28"/>
    <p:sldId id="767" r:id="rId29"/>
    <p:sldId id="768"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66" y="5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BAC09-CD8A-4DB2-B60D-6735B895126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8BD0A3-CF71-45AD-82EA-4DEEB1B9B6B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908D23C-AC2E-437C-8293-5AED0A4851C3}"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1A530D-1D62-4401-B910-622B4BF449C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Arial" panose="020B0604020202020204"/>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Arial" panose="020B0604020202020204"/>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D511A88-A412-456C-A6AC-61CEE2DF32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0B8496-5525-44A3-B3E6-70708032F81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D511A88-A412-456C-A6AC-61CEE2DF32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0B8496-5525-44A3-B3E6-70708032F81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D511A88-A412-456C-A6AC-61CEE2DF32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0B8496-5525-44A3-B3E6-70708032F81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D511A88-A412-456C-A6AC-61CEE2DF32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0B8496-5525-44A3-B3E6-70708032F81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D511A88-A412-456C-A6AC-61CEE2DF32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0B8496-5525-44A3-B3E6-70708032F81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D511A88-A412-456C-A6AC-61CEE2DF322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0B8496-5525-44A3-B3E6-70708032F81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D511A88-A412-456C-A6AC-61CEE2DF322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0B8496-5525-44A3-B3E6-70708032F81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D511A88-A412-456C-A6AC-61CEE2DF32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0B8496-5525-44A3-B3E6-70708032F81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511A88-A412-456C-A6AC-61CEE2DF322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0B8496-5525-44A3-B3E6-70708032F81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D511A88-A412-456C-A6AC-61CEE2DF322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0B8496-5525-44A3-B3E6-70708032F81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D511A88-A412-456C-A6AC-61CEE2DF322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0B8496-5525-44A3-B3E6-70708032F81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511A88-A412-456C-A6AC-61CEE2DF322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0B8496-5525-44A3-B3E6-70708032F814}"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media" Target="../media/media1.mp4"/><Relationship Id="rId1" Type="http://schemas.openxmlformats.org/officeDocument/2006/relationships/video" Target="../media/media1.mp4"/></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18798" y="182656"/>
            <a:ext cx="9298682" cy="369332"/>
          </a:xfrm>
          <a:prstGeom prst="rect">
            <a:avLst/>
          </a:prstGeom>
          <a:solidFill>
            <a:schemeClr val="accent4">
              <a:lumMod val="20000"/>
              <a:lumOff val="80000"/>
            </a:schemeClr>
          </a:solidFill>
        </p:spPr>
        <p:txBody>
          <a:bodyPr wrap="square">
            <a:spAutoFit/>
          </a:bodyPr>
          <a:lstStyle/>
          <a:p>
            <a:r>
              <a:rPr lang="zh-CN" altLang="en-US" b="1" dirty="0"/>
              <a:t>节目一：</a:t>
            </a:r>
            <a:r>
              <a:rPr lang="en-US" altLang="zh-CN" b="1" dirty="0"/>
              <a:t>《</a:t>
            </a:r>
            <a:r>
              <a:rPr lang="zh-CN" altLang="en-US" b="1" dirty="0"/>
              <a:t>诗仙（</a:t>
            </a:r>
            <a:r>
              <a:rPr lang="en-US" altLang="zh-CN" b="1" dirty="0"/>
              <a:t>Poet Immortal</a:t>
            </a:r>
            <a:r>
              <a:rPr lang="zh-CN" altLang="en-US" b="1" dirty="0"/>
              <a:t>）诗圣（</a:t>
            </a:r>
            <a:r>
              <a:rPr lang="en-US" altLang="zh-CN" b="1" dirty="0"/>
              <a:t>Poet Sage</a:t>
            </a:r>
            <a:r>
              <a:rPr lang="zh-CN" altLang="en-US" b="1" dirty="0"/>
              <a:t>）巅峰对决（</a:t>
            </a:r>
            <a:r>
              <a:rPr lang="en-US" altLang="zh-CN" b="1" dirty="0"/>
              <a:t>Peak Duel</a:t>
            </a:r>
            <a:r>
              <a:rPr lang="zh-CN" altLang="en-US" b="1" dirty="0"/>
              <a:t>）</a:t>
            </a:r>
            <a:r>
              <a:rPr lang="en-US" altLang="zh-CN" b="1" dirty="0"/>
              <a:t>》</a:t>
            </a:r>
            <a:endParaRPr lang="zh-CN" altLang="en-US" b="1" dirty="0"/>
          </a:p>
        </p:txBody>
      </p:sp>
      <p:graphicFrame>
        <p:nvGraphicFramePr>
          <p:cNvPr id="8" name="表格 7"/>
          <p:cNvGraphicFramePr>
            <a:graphicFrameLocks noGrp="1"/>
          </p:cNvGraphicFramePr>
          <p:nvPr/>
        </p:nvGraphicFramePr>
        <p:xfrm>
          <a:off x="301150" y="985580"/>
          <a:ext cx="11465589" cy="5349507"/>
        </p:xfrm>
        <a:graphic>
          <a:graphicData uri="http://schemas.openxmlformats.org/drawingml/2006/table">
            <a:tbl>
              <a:tblPr/>
              <a:tblGrid>
                <a:gridCol w="3093628"/>
                <a:gridCol w="3542616"/>
                <a:gridCol w="4829345"/>
              </a:tblGrid>
              <a:tr h="5349507">
                <a:tc>
                  <a:txBody>
                    <a:bodyPr/>
                    <a:lstStyle/>
                    <a:p>
                      <a:pPr algn="l" fontAlgn="t">
                        <a:buNone/>
                      </a:pPr>
                      <a:r>
                        <a:rPr lang="zh-CN" altLang="en-US" sz="2000" b="1" dirty="0">
                          <a:effectLst/>
                        </a:rPr>
                        <a:t>写作思维</a:t>
                      </a:r>
                      <a:endParaRPr lang="zh-CN" altLang="en-US" sz="2000" dirty="0">
                        <a:effectLst/>
                      </a:endParaRPr>
                    </a:p>
                    <a:p>
                      <a:pPr algn="l" fontAlgn="t">
                        <a:buNone/>
                      </a:pPr>
                      <a:r>
                        <a:rPr lang="zh-CN" altLang="en-US" sz="2000" dirty="0">
                          <a:effectLst/>
                          <a:highlight>
                            <a:srgbClr val="FFFF00"/>
                          </a:highlight>
                        </a:rPr>
                        <a:t>文化核心</a:t>
                      </a:r>
                      <a:r>
                        <a:rPr lang="zh-CN" altLang="en-US" sz="2000" dirty="0">
                          <a:effectLst/>
                        </a:rPr>
                        <a:t>：李白、杜甫诗歌（唐诗文化）；科技载体：仿生机器人；融合点：机器人模拟创作</a:t>
                      </a:r>
                      <a:r>
                        <a:rPr lang="en-US" altLang="zh-CN" sz="2000" dirty="0">
                          <a:effectLst/>
                        </a:rPr>
                        <a:t>PK</a:t>
                      </a:r>
                      <a:r>
                        <a:rPr lang="zh-CN" altLang="en-US" sz="2000" dirty="0">
                          <a:effectLst/>
                        </a:rPr>
                        <a:t>，科技让唐诗“活”，文化赋科技内涵</a:t>
                      </a:r>
                      <a:endParaRPr lang="en-US" altLang="zh-CN" sz="2000" dirty="0">
                        <a:effectLst/>
                      </a:endParaRPr>
                    </a:p>
                    <a:p>
                      <a:pPr algn="l" fontAlgn="t">
                        <a:buNone/>
                      </a:pPr>
                      <a:endParaRPr lang="en-US" altLang="zh-CN" sz="2000" dirty="0">
                        <a:effectLst/>
                      </a:endParaRPr>
                    </a:p>
                    <a:p>
                      <a:pPr algn="l" fontAlgn="t">
                        <a:buNone/>
                      </a:pPr>
                      <a:r>
                        <a:rPr lang="zh-CN" altLang="en-US" sz="2000" dirty="0">
                          <a:effectLst/>
                        </a:rPr>
                        <a:t>中文：</a:t>
                      </a:r>
                      <a:endParaRPr lang="en-US" altLang="zh-CN" sz="2000" dirty="0">
                        <a:effectLst/>
                      </a:endParaRPr>
                    </a:p>
                    <a:p>
                      <a:pPr algn="l" fontAlgn="t">
                        <a:buNone/>
                      </a:pPr>
                      <a:r>
                        <a:rPr lang="zh-CN" altLang="en-US" sz="2000" dirty="0">
                          <a:effectLst/>
                        </a:rPr>
                        <a:t>以唐诗文化为核心，选李杜经典诗作。打造仿生机器人还原二人气质，现场即兴创作</a:t>
                      </a:r>
                      <a:r>
                        <a:rPr lang="en-US" altLang="zh-CN" sz="2000" dirty="0">
                          <a:effectLst/>
                        </a:rPr>
                        <a:t>PK</a:t>
                      </a:r>
                      <a:r>
                        <a:rPr lang="zh-CN" altLang="en-US" sz="2000" dirty="0">
                          <a:effectLst/>
                        </a:rPr>
                        <a:t>，观众投票。科技让诗人“重生”，文化让机器人有温度，二者相辅相成。</a:t>
                      </a:r>
                      <a:endParaRPr lang="zh-CN" altLang="en-US" sz="2000" dirty="0">
                        <a:effectLst/>
                      </a:endParaRPr>
                    </a:p>
                    <a:p>
                      <a:pPr algn="l" fontAlgn="t">
                        <a:buNone/>
                      </a:pPr>
                      <a:endParaRPr lang="zh-CN" altLang="en-US" sz="2000" dirty="0">
                        <a:effectLst/>
                      </a:endParaRPr>
                    </a:p>
                  </a:txBody>
                  <a:tcPr marL="21976" marR="21976" marT="21976" marB="219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t" latinLnBrk="0" hangingPunct="1">
                        <a:lnSpc>
                          <a:spcPct val="100000"/>
                        </a:lnSpc>
                        <a:buNone/>
                      </a:pP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核心衔接句型</a:t>
                      </a:r>
                      <a:endPar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This program focuses on… </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2. To make… more…, we create… </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3. Technology gives…, while… makes… </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4. They complement each other, allowing</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txBody>
                  <a:tcPr marL="21976" marR="21976" marT="21976" marB="219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t" latinLnBrk="0" hangingPunct="1">
                        <a:lnSpc>
                          <a:spcPct val="100000"/>
                        </a:lnSpc>
                        <a:buNone/>
                      </a:pP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英文</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This program focuses on Tang poetry culture, selecting classic poems by Li Bai and Du Fu. To make it more interactive, we create bionic robots to restore their temperaments, letting them improvise poems and PK. Technology gives poets "rebirth", while Tang poetry makes robots warm. They complement each other, letting the audience feel Tang poetry’s charm.</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txBody>
                  <a:tcPr marL="21976" marR="21976" marT="21976" marB="219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 name="Rectangle 1"/>
          <p:cNvSpPr>
            <a:spLocks noChangeArrowheads="1"/>
          </p:cNvSpPr>
          <p:nvPr/>
        </p:nvSpPr>
        <p:spPr bwMode="auto">
          <a:xfrm>
            <a:off x="5408613" y="1509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矩形: 圆角 9"/>
          <p:cNvSpPr/>
          <p:nvPr/>
        </p:nvSpPr>
        <p:spPr>
          <a:xfrm>
            <a:off x="6899066" y="1368862"/>
            <a:ext cx="5004560" cy="3979423"/>
          </a:xfrm>
          <a:prstGeom prst="roundRect">
            <a:avLst/>
          </a:prstGeom>
          <a:solidFill>
            <a:srgbClr val="4472C4">
              <a:alpha val="8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18798" y="182656"/>
            <a:ext cx="9298682" cy="369332"/>
          </a:xfrm>
          <a:prstGeom prst="rect">
            <a:avLst/>
          </a:prstGeom>
          <a:solidFill>
            <a:schemeClr val="accent4">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节目二：</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二胡（</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Erhu</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）声里忆二丙（</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 Bing</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endPar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aphicFrame>
        <p:nvGraphicFramePr>
          <p:cNvPr id="8" name="表格 7"/>
          <p:cNvGraphicFramePr>
            <a:graphicFrameLocks noGrp="1"/>
          </p:cNvGraphicFramePr>
          <p:nvPr/>
        </p:nvGraphicFramePr>
        <p:xfrm>
          <a:off x="301150" y="985580"/>
          <a:ext cx="11465589" cy="5349507"/>
        </p:xfrm>
        <a:graphic>
          <a:graphicData uri="http://schemas.openxmlformats.org/drawingml/2006/table">
            <a:tbl>
              <a:tblPr/>
              <a:tblGrid>
                <a:gridCol w="3093628"/>
                <a:gridCol w="3542616"/>
                <a:gridCol w="4829345"/>
              </a:tblGrid>
              <a:tr h="5349507">
                <a:tc>
                  <a:txBody>
                    <a:bodyPr/>
                    <a:lstStyle/>
                    <a:p>
                      <a:pPr algn="l" fontAlgn="t">
                        <a:buNone/>
                      </a:pPr>
                      <a:r>
                        <a:rPr lang="zh-CN" altLang="en-US" sz="2000" b="1" dirty="0">
                          <a:effectLst/>
                        </a:rPr>
                        <a:t>写作思维文化核心：</a:t>
                      </a:r>
                      <a:endParaRPr lang="en-US" altLang="zh-CN" sz="2000" b="1" dirty="0">
                        <a:effectLst/>
                      </a:endParaRPr>
                    </a:p>
                    <a:p>
                      <a:pPr algn="l" fontAlgn="t">
                        <a:buNone/>
                      </a:pPr>
                      <a:r>
                        <a:rPr lang="en-US" altLang="zh-CN" sz="2000" b="0" dirty="0">
                          <a:effectLst/>
                        </a:rPr>
                        <a:t>《</a:t>
                      </a:r>
                      <a:r>
                        <a:rPr lang="zh-CN" altLang="en-US" sz="2000" b="0" dirty="0">
                          <a:effectLst/>
                        </a:rPr>
                        <a:t>二泉映月</a:t>
                      </a:r>
                      <a:r>
                        <a:rPr lang="en-US" altLang="zh-CN" sz="2000" b="0" dirty="0">
                          <a:effectLst/>
                        </a:rPr>
                        <a:t>》</a:t>
                      </a:r>
                      <a:r>
                        <a:rPr lang="zh-CN" altLang="en-US" sz="2000" b="0" dirty="0">
                          <a:effectLst/>
                        </a:rPr>
                        <a:t>（传统民乐）；科技载体：仿生机器人；融合点：机器人复刻演奏，科技还原经典，文化赋演奏灵魂。</a:t>
                      </a:r>
                      <a:endParaRPr lang="en-US" altLang="zh-CN" sz="2000" b="0" dirty="0">
                        <a:effectLst/>
                      </a:endParaRPr>
                    </a:p>
                    <a:p>
                      <a:pPr algn="l" fontAlgn="t">
                        <a:buNone/>
                      </a:pPr>
                      <a:r>
                        <a:rPr lang="zh-CN" altLang="en-US" sz="2000" dirty="0">
                          <a:effectLst/>
                        </a:rPr>
                        <a:t>中文：</a:t>
                      </a:r>
                      <a:endParaRPr lang="en-US" altLang="zh-CN" sz="2000" dirty="0">
                        <a:effectLst/>
                      </a:endParaRPr>
                    </a:p>
                    <a:p>
                      <a:pPr algn="l" fontAlgn="t">
                        <a:buNone/>
                      </a:pPr>
                      <a:r>
                        <a:rPr lang="zh-CN" altLang="en-US" sz="2000" dirty="0">
                          <a:effectLst/>
                        </a:rPr>
                        <a:t>以传统民乐为核心，聚焦</a:t>
                      </a:r>
                      <a:r>
                        <a:rPr lang="en-US" altLang="zh-CN" sz="2000" dirty="0">
                          <a:effectLst/>
                        </a:rPr>
                        <a:t>《</a:t>
                      </a:r>
                      <a:r>
                        <a:rPr lang="zh-CN" altLang="en-US" sz="2000" dirty="0">
                          <a:effectLst/>
                        </a:rPr>
                        <a:t>二泉映月</a:t>
                      </a:r>
                      <a:r>
                        <a:rPr lang="en-US" altLang="zh-CN" sz="2000" dirty="0">
                          <a:effectLst/>
                        </a:rPr>
                        <a:t>》</a:t>
                      </a:r>
                      <a:r>
                        <a:rPr lang="zh-CN" altLang="en-US" sz="2000" dirty="0">
                          <a:effectLst/>
                        </a:rPr>
                        <a:t>，传承阿炳艺术魅力。用科技打造机器人，复刻其演奏技巧与神态，现场演奏还原原味旋律，二者结合让民乐焕新</a:t>
                      </a:r>
                      <a:endParaRPr lang="zh-CN" altLang="en-US" sz="2000" dirty="0">
                        <a:effectLst/>
                      </a:endParaRPr>
                    </a:p>
                  </a:txBody>
                  <a:tcPr marL="21976" marR="21976" marT="21976" marB="219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t" latinLnBrk="0" hangingPunct="1">
                        <a:lnSpc>
                          <a:spcPct val="100000"/>
                        </a:lnSpc>
                        <a:buNone/>
                      </a:pP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核心衔接句型</a:t>
                      </a:r>
                      <a:endPar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457200" indent="-457200" algn="l" defTabSz="914400" rtl="0" eaLnBrk="1" fontAlgn="t" latinLnBrk="0" hangingPunct="1">
                        <a:lnSpc>
                          <a:spcPct val="100000"/>
                        </a:lnSpc>
                        <a:buAutoNum type="arabicPeriod"/>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This program centers on… </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2. To let… intuitively feel…, we use technology to create… </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3. Technology makes…, while… makes… </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4. They are closely combined, allowing…</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txBody>
                  <a:tcPr marL="21976" marR="21976" marT="21976" marB="219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t" latinLnBrk="0" hangingPunct="1">
                        <a:lnSpc>
                          <a:spcPct val="100000"/>
                        </a:lnSpc>
                        <a:buNone/>
                      </a:pP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英文</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This program centers on traditional folk music, focusing on "Moon Reflected in Two Springs". We use technology to create a bionic robot to replicate A Bing’s skills and play on site. Technology presents classics across time, while the music’s emotion warms the robot. They are closely combined to let folk music enter hearts.</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txBody>
                  <a:tcPr marL="21976" marR="21976" marT="21976" marB="219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 name="Rectangle 1"/>
          <p:cNvSpPr>
            <a:spLocks noChangeArrowheads="1"/>
          </p:cNvSpPr>
          <p:nvPr/>
        </p:nvSpPr>
        <p:spPr bwMode="auto">
          <a:xfrm>
            <a:off x="5408613" y="1509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 name="矩形: 圆角 1"/>
          <p:cNvSpPr/>
          <p:nvPr/>
        </p:nvSpPr>
        <p:spPr>
          <a:xfrm>
            <a:off x="6899066" y="1368862"/>
            <a:ext cx="5004560" cy="3979423"/>
          </a:xfrm>
          <a:prstGeom prst="roundRect">
            <a:avLst/>
          </a:prstGeom>
          <a:solidFill>
            <a:srgbClr val="4472C4">
              <a:alpha val="8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18798" y="182656"/>
            <a:ext cx="11067252" cy="369332"/>
          </a:xfrm>
          <a:prstGeom prst="rect">
            <a:avLst/>
          </a:prstGeom>
          <a:solidFill>
            <a:schemeClr val="accent4">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节目三：</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科技（</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Technology</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）烟花（</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Fireworks</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）贺新春（</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Celebrate the Spring Festival</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endPar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aphicFrame>
        <p:nvGraphicFramePr>
          <p:cNvPr id="8" name="表格 7"/>
          <p:cNvGraphicFramePr>
            <a:graphicFrameLocks noGrp="1"/>
          </p:cNvGraphicFramePr>
          <p:nvPr/>
        </p:nvGraphicFramePr>
        <p:xfrm>
          <a:off x="301150" y="985580"/>
          <a:ext cx="11465589" cy="5349507"/>
        </p:xfrm>
        <a:graphic>
          <a:graphicData uri="http://schemas.openxmlformats.org/drawingml/2006/table">
            <a:tbl>
              <a:tblPr/>
              <a:tblGrid>
                <a:gridCol w="2655593"/>
                <a:gridCol w="3980651"/>
                <a:gridCol w="4829345"/>
              </a:tblGrid>
              <a:tr h="5349507">
                <a:tc>
                  <a:txBody>
                    <a:bodyPr/>
                    <a:lstStyle/>
                    <a:p>
                      <a:pPr algn="l" fontAlgn="t">
                        <a:buNone/>
                      </a:pPr>
                      <a:r>
                        <a:rPr lang="zh-CN" altLang="en-US" sz="2000" b="1" dirty="0">
                          <a:effectLst/>
                        </a:rPr>
                        <a:t>写作思维文化核心：</a:t>
                      </a:r>
                      <a:endParaRPr lang="en-US" altLang="zh-CN" sz="2000" b="1" dirty="0">
                        <a:effectLst/>
                      </a:endParaRPr>
                    </a:p>
                    <a:p>
                      <a:pPr algn="l" fontAlgn="t">
                        <a:buNone/>
                      </a:pPr>
                      <a:r>
                        <a:rPr lang="zh-CN" altLang="en-US" sz="2000" b="0" dirty="0">
                          <a:effectLst/>
                        </a:rPr>
                        <a:t>文化核心：春节烟花（吉祥寓意）；科技载体：无人机、数字光影；融合点：无人机模拟烟花，科技环保，文化赋吉祥内涵。</a:t>
                      </a:r>
                      <a:endParaRPr lang="en-US" altLang="zh-CN" sz="2000" b="0" dirty="0">
                        <a:effectLst/>
                      </a:endParaRPr>
                    </a:p>
                    <a:p>
                      <a:pPr algn="l" fontAlgn="t">
                        <a:buNone/>
                      </a:pPr>
                      <a:r>
                        <a:rPr lang="zh-CN" altLang="en-US" sz="2000" dirty="0">
                          <a:effectLst/>
                        </a:rPr>
                        <a:t>中文：</a:t>
                      </a:r>
                      <a:endParaRPr lang="en-US" altLang="zh-CN" sz="2000" dirty="0">
                        <a:effectLst/>
                      </a:endParaRPr>
                    </a:p>
                    <a:p>
                      <a:pPr algn="l" fontAlgn="t">
                        <a:buNone/>
                      </a:pPr>
                      <a:r>
                        <a:rPr lang="zh-CN" altLang="en-US" sz="2000" dirty="0">
                          <a:effectLst/>
                        </a:rPr>
                        <a:t>以春节烟花文化为核心，传递团圆吉祥。用无人机与数字光影模拟烟花，既喜庆又环保，科技赋创意，文化赋情感，呈现环保喜庆视觉盛宴。</a:t>
                      </a:r>
                      <a:endParaRPr lang="zh-CN" altLang="en-US" sz="2000" dirty="0">
                        <a:effectLst/>
                      </a:endParaRPr>
                    </a:p>
                  </a:txBody>
                  <a:tcPr marL="21976" marR="21976" marT="21976" marB="219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t" latinLnBrk="0" hangingPunct="1">
                        <a:lnSpc>
                          <a:spcPct val="100000"/>
                        </a:lnSpc>
                        <a:buNone/>
                      </a:pP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核心衔接句型</a:t>
                      </a:r>
                      <a:endPar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457200" indent="-457200" algn="l" defTabSz="914400" rtl="0" eaLnBrk="1" fontAlgn="t" latinLnBrk="0" hangingPunct="1">
                        <a:lnSpc>
                          <a:spcPct val="100000"/>
                        </a:lnSpc>
                        <a:buAutoNum type="arabicPeriod"/>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This program takes… as the core, carrying… </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2. To retain… while practicing…, we use… </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3. Technology makes…, while… endows… </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4. They complement each other, presenting…</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txBody>
                  <a:tcPr marL="21976" marR="21976" marT="21976" marB="219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t" latinLnBrk="0" hangingPunct="1">
                        <a:lnSpc>
                          <a:spcPct val="100000"/>
                        </a:lnSpc>
                        <a:buNone/>
                      </a:pP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英文</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fontAlgn="t" latinLnBrk="0" hangingPunct="1">
                        <a:lnSpc>
                          <a:spcPct val="100000"/>
                        </a:lnSpc>
                        <a:buNone/>
                      </a:pPr>
                      <a:r>
                        <a:rPr lang="en-US" sz="2000" b="0" kern="1200" baseline="0" dirty="0">
                          <a:solidFill>
                            <a:srgbClr val="1F2329"/>
                          </a:solidFill>
                          <a:effectLst/>
                          <a:latin typeface="Times New Roman" panose="02020603050405020304" pitchFamily="18" charset="0"/>
                          <a:ea typeface="+mn-ea"/>
                          <a:cs typeface="Times New Roman" panose="02020603050405020304" pitchFamily="18" charset="0"/>
                        </a:rPr>
                        <a:t>This program takes the traditional Chinese Spring Festival fireworks culture as the core, carrying people’s good wishes for reunion and auspiciousness. To retain the festive atmosphere while being environmentally friendly, we use drone formations and digital light and shadow to simulate the gorgeous blooming of fireworks. Technology makes the show more creative and eco-friendly, while traditional festival culture endows it with profound emotion. They complement each other, presenting a wonderful visual feast for the audience.</a:t>
                      </a:r>
                      <a:endParaRPr lang="en-US" sz="2000" b="0" kern="1200" baseline="0" dirty="0">
                        <a:solidFill>
                          <a:srgbClr val="1F2329"/>
                        </a:solidFill>
                        <a:effectLst/>
                        <a:latin typeface="Times New Roman" panose="02020603050405020304" pitchFamily="18" charset="0"/>
                        <a:ea typeface="+mn-ea"/>
                        <a:cs typeface="Times New Roman" panose="02020603050405020304" pitchFamily="18" charset="0"/>
                      </a:endParaRPr>
                    </a:p>
                  </a:txBody>
                  <a:tcPr marL="21976" marR="21976" marT="21976" marB="219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 name="Rectangle 1"/>
          <p:cNvSpPr>
            <a:spLocks noChangeArrowheads="1"/>
          </p:cNvSpPr>
          <p:nvPr/>
        </p:nvSpPr>
        <p:spPr bwMode="auto">
          <a:xfrm>
            <a:off x="5408613" y="1509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 name="矩形: 圆角 1"/>
          <p:cNvSpPr/>
          <p:nvPr/>
        </p:nvSpPr>
        <p:spPr>
          <a:xfrm>
            <a:off x="6899066" y="1368862"/>
            <a:ext cx="5004560" cy="3979423"/>
          </a:xfrm>
          <a:prstGeom prst="roundRect">
            <a:avLst/>
          </a:prstGeom>
          <a:solidFill>
            <a:srgbClr val="4472C4">
              <a:alpha val="8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18798" y="182656"/>
            <a:ext cx="11067252" cy="369332"/>
          </a:xfrm>
          <a:prstGeom prst="rect">
            <a:avLst/>
          </a:prstGeom>
          <a:solidFill>
            <a:schemeClr val="accent4">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节目四：</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墨韵（</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Ink Rhythm</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）科技（</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Technology</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）舞汉字（</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Chinese Characters</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endPar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aphicFrame>
        <p:nvGraphicFramePr>
          <p:cNvPr id="8" name="表格 7"/>
          <p:cNvGraphicFramePr>
            <a:graphicFrameLocks noGrp="1"/>
          </p:cNvGraphicFramePr>
          <p:nvPr/>
        </p:nvGraphicFramePr>
        <p:xfrm>
          <a:off x="301150" y="985580"/>
          <a:ext cx="11465589" cy="5349507"/>
        </p:xfrm>
        <a:graphic>
          <a:graphicData uri="http://schemas.openxmlformats.org/drawingml/2006/table">
            <a:tbl>
              <a:tblPr/>
              <a:tblGrid>
                <a:gridCol w="2655593"/>
                <a:gridCol w="3980651"/>
                <a:gridCol w="4829345"/>
              </a:tblGrid>
              <a:tr h="5349507">
                <a:tc>
                  <a:txBody>
                    <a:bodyPr/>
                    <a:lstStyle/>
                    <a:p>
                      <a:pPr algn="l" fontAlgn="t">
                        <a:buNone/>
                      </a:pPr>
                      <a:r>
                        <a:rPr lang="zh-CN" altLang="en-US" sz="2000" b="1" dirty="0">
                          <a:effectLst/>
                        </a:rPr>
                        <a:t>写作思维文化核心：</a:t>
                      </a:r>
                      <a:endParaRPr lang="en-US" altLang="zh-CN" sz="2000" b="1" dirty="0">
                        <a:effectLst/>
                      </a:endParaRPr>
                    </a:p>
                    <a:p>
                      <a:pPr algn="l" fontAlgn="t">
                        <a:buNone/>
                      </a:pPr>
                      <a:r>
                        <a:rPr lang="zh-CN" altLang="en-US" sz="2000" b="0" dirty="0">
                          <a:effectLst/>
                        </a:rPr>
                        <a:t>文化核心：书法（汉字演变）；科技载体：机器人、舞蹈演员、数字投影；融合点：身体模仿汉字，投影展演变，科技让书法生动。</a:t>
                      </a:r>
                      <a:endParaRPr lang="en-US" altLang="zh-CN" sz="2000" b="0" dirty="0">
                        <a:effectLst/>
                      </a:endParaRPr>
                    </a:p>
                    <a:p>
                      <a:pPr algn="l" fontAlgn="t">
                        <a:buNone/>
                      </a:pPr>
                      <a:r>
                        <a:rPr lang="zh-CN" altLang="en-US" sz="2000" dirty="0">
                          <a:effectLst/>
                        </a:rPr>
                        <a:t>中文：</a:t>
                      </a:r>
                      <a:endParaRPr lang="en-US" altLang="zh-CN" sz="2000" dirty="0">
                        <a:effectLst/>
                      </a:endParaRPr>
                    </a:p>
                    <a:p>
                      <a:pPr algn="l" fontAlgn="t">
                        <a:buNone/>
                      </a:pPr>
                      <a:r>
                        <a:rPr lang="zh-CN" altLang="en-US" sz="2000" dirty="0">
                          <a:effectLst/>
                        </a:rPr>
                        <a:t>以书法文化为核心，展汉字演变与美感。让演员与机器人用身体模仿汉字，借助投影展演变，科技让书法动态，文化赋表演底蕴。</a:t>
                      </a:r>
                      <a:endParaRPr lang="zh-CN" altLang="en-US" sz="2000" dirty="0">
                        <a:effectLst/>
                      </a:endParaRPr>
                    </a:p>
                  </a:txBody>
                  <a:tcPr marL="21976" marR="21976" marT="21976" marB="219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t" latinLnBrk="0" hangingPunct="1">
                        <a:lnSpc>
                          <a:spcPct val="100000"/>
                        </a:lnSpc>
                        <a:buNone/>
                      </a:pP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核心衔接句型</a:t>
                      </a:r>
                      <a:endPar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457200" indent="-457200" algn="l" defTabSz="914400" rtl="0" eaLnBrk="1" fontAlgn="t" latinLnBrk="0" hangingPunct="1">
                        <a:lnSpc>
                          <a:spcPct val="100000"/>
                        </a:lnSpc>
                        <a:buAutoNum type="arabicPeriod"/>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1. This program takes… as the core, showing… </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2. To make… intuitive, we let… cooperate with… </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3. Technology makes…, while… endows… </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indent="0" algn="l" defTabSz="914400" rtl="0" eaLnBrk="1" fontAlgn="t"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4. They are closely integrated, allowing…</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txBody>
                  <a:tcPr marL="21976" marR="21976" marT="21976" marB="219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t" latinLnBrk="0" hangingPunct="1">
                        <a:lnSpc>
                          <a:spcPct val="100000"/>
                        </a:lnSpc>
                        <a:buNone/>
                      </a:pP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英文</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fontAlgn="t" latinLnBrk="0" hangingPunct="1">
                        <a:lnSpc>
                          <a:spcPct val="100000"/>
                        </a:lnSpc>
                        <a:buNone/>
                      </a:pPr>
                      <a:r>
                        <a:rPr lang="en-US" sz="2800" b="0" kern="1200" baseline="0" dirty="0">
                          <a:solidFill>
                            <a:srgbClr val="1F2329"/>
                          </a:solidFill>
                          <a:effectLst/>
                          <a:latin typeface="Times New Roman" panose="02020603050405020304" pitchFamily="18" charset="0"/>
                          <a:ea typeface="+mn-ea"/>
                          <a:cs typeface="Times New Roman" panose="02020603050405020304" pitchFamily="18" charset="0"/>
                        </a:rPr>
                        <a:t>This program takes calligraphy culture as the core, showing Chinese characters’ evolution. We let dancers cooperate with robots to imitate characters, and use projection to show evolution. Technology makes calligraphy dynamic, while culture endows the performance with heritage.</a:t>
                      </a:r>
                      <a:endParaRPr lang="en-US" sz="2800" b="0" kern="1200" baseline="0" dirty="0">
                        <a:solidFill>
                          <a:srgbClr val="1F2329"/>
                        </a:solidFill>
                        <a:effectLst/>
                        <a:latin typeface="Times New Roman" panose="02020603050405020304" pitchFamily="18" charset="0"/>
                        <a:ea typeface="+mn-ea"/>
                        <a:cs typeface="Times New Roman" panose="02020603050405020304" pitchFamily="18" charset="0"/>
                      </a:endParaRPr>
                    </a:p>
                  </a:txBody>
                  <a:tcPr marL="21976" marR="21976" marT="21976" marB="2197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 name="Rectangle 1"/>
          <p:cNvSpPr>
            <a:spLocks noChangeArrowheads="1"/>
          </p:cNvSpPr>
          <p:nvPr/>
        </p:nvSpPr>
        <p:spPr bwMode="auto">
          <a:xfrm>
            <a:off x="5408613" y="1509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 name="矩形: 圆角 1"/>
          <p:cNvSpPr/>
          <p:nvPr/>
        </p:nvSpPr>
        <p:spPr>
          <a:xfrm>
            <a:off x="6822411" y="1368864"/>
            <a:ext cx="5004560" cy="3979423"/>
          </a:xfrm>
          <a:prstGeom prst="roundRect">
            <a:avLst/>
          </a:prstGeom>
          <a:solidFill>
            <a:srgbClr val="4472C4">
              <a:alpha val="80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01150" y="88145"/>
            <a:ext cx="5639711" cy="461665"/>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P3</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：结尾段 </a:t>
            </a: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 </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情感、意义、观众收获</a:t>
            </a:r>
            <a:endParaRPr kumimoji="0" lang="zh-CN" altLang="en-US" sz="24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4" name="文本框 3"/>
          <p:cNvSpPr txBox="1"/>
          <p:nvPr/>
        </p:nvSpPr>
        <p:spPr>
          <a:xfrm>
            <a:off x="284725" y="662530"/>
            <a:ext cx="11564148" cy="1200329"/>
          </a:xfrm>
          <a:prstGeom prst="rect">
            <a:avLst/>
          </a:prstGeom>
          <a:solidFill>
            <a:schemeClr val="bg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1F2329"/>
                </a:solidFill>
                <a:effectLst/>
                <a:highlight>
                  <a:srgbClr val="FFFF00"/>
                </a:highlight>
                <a:uLnTx/>
                <a:uFillTx/>
                <a:latin typeface="ui-sans-serif"/>
                <a:ea typeface="等线" panose="02010600030101010101" charset="-122"/>
                <a:cs typeface="+mn-cs"/>
              </a:rPr>
              <a:t>写作思维：</a:t>
            </a:r>
            <a:endParaRPr kumimoji="0" lang="en-US" altLang="zh-CN" sz="2400" b="0" i="0" u="none" strike="noStrike" kern="1200" cap="none" spc="0" normalizeH="0" baseline="0" noProof="0" dirty="0">
              <a:ln>
                <a:noFill/>
              </a:ln>
              <a:solidFill>
                <a:srgbClr val="1F2329"/>
              </a:solidFill>
              <a:effectLst/>
              <a:highlight>
                <a:srgbClr val="FFFF00"/>
              </a:highlight>
              <a:uLnTx/>
              <a:uFillTx/>
              <a:latin typeface="ui-sans-serif"/>
              <a:ea typeface="等线" panose="02010600030101010101"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1F2329"/>
                </a:solidFill>
                <a:effectLst/>
                <a:uLnTx/>
                <a:uFillTx/>
                <a:latin typeface="ui-sans-serif"/>
                <a:ea typeface="等线" panose="02010600030101010101" charset="-122"/>
                <a:cs typeface="+mn-cs"/>
              </a:rPr>
              <a:t>表达：我的情感（自豪、热爱、传承）</a:t>
            </a:r>
            <a:r>
              <a:rPr kumimoji="0" lang="en-US" altLang="zh-CN" sz="2400" b="0" i="0" u="none" strike="noStrike" kern="1200" cap="none" spc="0" normalizeH="0" baseline="0" noProof="0" dirty="0">
                <a:ln>
                  <a:noFill/>
                </a:ln>
                <a:solidFill>
                  <a:srgbClr val="1F2329"/>
                </a:solidFill>
                <a:effectLst/>
                <a:uLnTx/>
                <a:uFillTx/>
                <a:latin typeface="ui-sans-serif"/>
                <a:ea typeface="等线" panose="02010600030101010101" charset="-122"/>
                <a:cs typeface="+mn-cs"/>
              </a:rPr>
              <a:t>; </a:t>
            </a:r>
            <a:r>
              <a:rPr kumimoji="0" lang="zh-CN" altLang="en-US" sz="2400" b="0" i="0" u="none" strike="noStrike" kern="1200" cap="none" spc="0" normalizeH="0" baseline="0" noProof="0" dirty="0">
                <a:ln>
                  <a:noFill/>
                </a:ln>
                <a:solidFill>
                  <a:srgbClr val="1F2329"/>
                </a:solidFill>
                <a:effectLst/>
                <a:uLnTx/>
                <a:uFillTx/>
                <a:latin typeface="ui-sans-serif"/>
                <a:ea typeface="等线" panose="02010600030101010101" charset="-122"/>
                <a:cs typeface="+mn-cs"/>
              </a:rPr>
              <a:t>希望观众收获什么（感受美、理解文化、增强自信）升华：文化传承 </a:t>
            </a:r>
            <a:r>
              <a:rPr kumimoji="0" lang="en-US" altLang="zh-CN" sz="2400" b="0" i="0" u="none" strike="noStrike" kern="1200" cap="none" spc="0" normalizeH="0" baseline="0" noProof="0" dirty="0">
                <a:ln>
                  <a:noFill/>
                </a:ln>
                <a:solidFill>
                  <a:srgbClr val="1F2329"/>
                </a:solidFill>
                <a:effectLst/>
                <a:uLnTx/>
                <a:uFillTx/>
                <a:latin typeface="ui-sans-serif"/>
                <a:ea typeface="等线" panose="02010600030101010101" charset="-122"/>
                <a:cs typeface="+mn-cs"/>
              </a:rPr>
              <a:t>+ </a:t>
            </a:r>
            <a:r>
              <a:rPr kumimoji="0" lang="zh-CN" altLang="en-US" sz="2400" b="0" i="0" u="none" strike="noStrike" kern="1200" cap="none" spc="0" normalizeH="0" baseline="0" noProof="0" dirty="0">
                <a:ln>
                  <a:noFill/>
                </a:ln>
                <a:solidFill>
                  <a:srgbClr val="1F2329"/>
                </a:solidFill>
                <a:effectLst/>
                <a:uLnTx/>
                <a:uFillTx/>
                <a:latin typeface="ui-sans-serif"/>
                <a:ea typeface="等线" panose="02010600030101010101" charset="-122"/>
                <a:cs typeface="+mn-cs"/>
              </a:rPr>
              <a:t>创新发展</a:t>
            </a:r>
            <a:endParaRPr kumimoji="0" lang="zh-CN" altLang="en-US" sz="2400" b="0" i="0" u="none" strike="noStrike" kern="1200" cap="none" spc="0" normalizeH="0" baseline="0" noProof="0" dirty="0">
              <a:ln>
                <a:noFill/>
              </a:ln>
              <a:solidFill>
                <a:srgbClr val="1F2329"/>
              </a:solidFill>
              <a:effectLst/>
              <a:uLnTx/>
              <a:uFillTx/>
              <a:latin typeface="ui-sans-serif"/>
              <a:ea typeface="等线" panose="02010600030101010101" charset="-122"/>
              <a:cs typeface="+mn-cs"/>
            </a:endParaRPr>
          </a:p>
        </p:txBody>
      </p:sp>
      <p:sp>
        <p:nvSpPr>
          <p:cNvPr id="8" name="文本框 7"/>
          <p:cNvSpPr txBox="1"/>
          <p:nvPr/>
        </p:nvSpPr>
        <p:spPr>
          <a:xfrm>
            <a:off x="262824" y="1975579"/>
            <a:ext cx="10382821" cy="1200329"/>
          </a:xfrm>
          <a:prstGeom prst="rect">
            <a:avLst/>
          </a:prstGeom>
          <a:solidFill>
            <a:schemeClr val="accent4">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等线" panose="02010600030101010101" charset="-122"/>
                <a:cs typeface="Times New Roman" panose="02020603050405020304" pitchFamily="18" charset="0"/>
              </a:rPr>
              <a:t>句型：</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I hope the audience can …</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Through this program, I want to show …</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It helps us …I believe it will …</a:t>
            </a:r>
            <a:endPar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p:txBody>
      </p:sp>
      <p:sp>
        <p:nvSpPr>
          <p:cNvPr id="9" name="内容占位符 2"/>
          <p:cNvSpPr>
            <a:spLocks noGrp="1"/>
          </p:cNvSpPr>
          <p:nvPr>
            <p:ph idx="1"/>
          </p:nvPr>
        </p:nvSpPr>
        <p:spPr>
          <a:xfrm>
            <a:off x="208067" y="3429000"/>
            <a:ext cx="11826971" cy="3185343"/>
          </a:xfrm>
          <a:solidFill>
            <a:schemeClr val="accent6">
              <a:lumMod val="20000"/>
              <a:lumOff val="80000"/>
            </a:schemeClr>
          </a:solidFill>
        </p:spPr>
        <p:txBody>
          <a:bodyPr>
            <a:normAutofit fontScale="92500" lnSpcReduction="20000"/>
          </a:bodyPr>
          <a:lstStyle/>
          <a:p>
            <a:pPr marL="0" indent="0">
              <a:lnSpc>
                <a:spcPct val="100000"/>
              </a:lnSpc>
              <a:spcBef>
                <a:spcPts val="0"/>
              </a:spcBef>
              <a:buNone/>
            </a:pPr>
            <a:r>
              <a:rPr lang="zh-CN" altLang="en-US" sz="3100" dirty="0"/>
              <a:t>通过这个节目，我希望观众能感受到中华文化的深厚与美丽，增强文化自信。同时，我也想让大家看到，科技可以成为传承文化的强大力量。愿每个人都能爱上传统文化，共同守护并传承我们宝贵的文化遗产。</a:t>
            </a:r>
            <a:endParaRPr lang="en-US" altLang="zh-CN" sz="3100" dirty="0"/>
          </a:p>
          <a:p>
            <a:pPr marL="0" indent="0">
              <a:lnSpc>
                <a:spcPct val="100000"/>
              </a:lnSpc>
              <a:spcBef>
                <a:spcPts val="0"/>
              </a:spcBef>
              <a:buNone/>
            </a:pPr>
            <a:r>
              <a:rPr lang="en-US" altLang="zh-CN" sz="3400" dirty="0">
                <a:latin typeface="Times New Roman" panose="02020603050405020304" pitchFamily="18" charset="0"/>
                <a:cs typeface="Times New Roman" panose="02020603050405020304" pitchFamily="18" charset="0"/>
              </a:rPr>
              <a:t>Through this program, I hope the audience can feel the beauty and depth of Chinese culture and build up cultural </a:t>
            </a:r>
            <a:r>
              <a:rPr lang="en-US" altLang="zh-CN" sz="3400" dirty="0" err="1">
                <a:latin typeface="Times New Roman" panose="02020603050405020304" pitchFamily="18" charset="0"/>
                <a:cs typeface="Times New Roman" panose="02020603050405020304" pitchFamily="18" charset="0"/>
              </a:rPr>
              <a:t>confidence.Meanwhile</a:t>
            </a:r>
            <a:r>
              <a:rPr lang="en-US" altLang="zh-CN" sz="3400" dirty="0">
                <a:latin typeface="Times New Roman" panose="02020603050405020304" pitchFamily="18" charset="0"/>
                <a:cs typeface="Times New Roman" panose="02020603050405020304" pitchFamily="18" charset="0"/>
              </a:rPr>
              <a:t>, I want to show that technology can be a powerful tool to carry and spread </a:t>
            </a:r>
            <a:r>
              <a:rPr lang="en-US" altLang="zh-CN" sz="3400" dirty="0" err="1">
                <a:latin typeface="Times New Roman" panose="02020603050405020304" pitchFamily="18" charset="0"/>
                <a:cs typeface="Times New Roman" panose="02020603050405020304" pitchFamily="18" charset="0"/>
              </a:rPr>
              <a:t>culture.May</a:t>
            </a:r>
            <a:r>
              <a:rPr lang="en-US" altLang="zh-CN" sz="3400" dirty="0">
                <a:latin typeface="Times New Roman" panose="02020603050405020304" pitchFamily="18" charset="0"/>
                <a:cs typeface="Times New Roman" panose="02020603050405020304" pitchFamily="18" charset="0"/>
              </a:rPr>
              <a:t> everyone fall in love with our traditions and work together to pass down our valuable cultural heritage.</a:t>
            </a:r>
            <a:endParaRPr lang="zh-CN" altLang="en-US" sz="3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bg/>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01150" y="88145"/>
            <a:ext cx="5639711" cy="461665"/>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优秀作文赏析：</a:t>
            </a: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8</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班 李奕楠</a:t>
            </a:r>
            <a:endParaRPr kumimoji="0" lang="zh-CN" altLang="en-US" sz="24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a:blip r:embed="rId1"/>
          <a:srcRect l="4493" t="27386" r="5305" b="16487"/>
          <a:stretch>
            <a:fillRect/>
          </a:stretch>
        </p:blipFill>
        <p:spPr>
          <a:xfrm>
            <a:off x="339478" y="821318"/>
            <a:ext cx="6158758" cy="5075741"/>
          </a:xfrm>
          <a:prstGeom prst="rect">
            <a:avLst/>
          </a:prstGeom>
        </p:spPr>
      </p:pic>
      <p:sp>
        <p:nvSpPr>
          <p:cNvPr id="4" name="文本框 3"/>
          <p:cNvSpPr txBox="1"/>
          <p:nvPr/>
        </p:nvSpPr>
        <p:spPr>
          <a:xfrm>
            <a:off x="6636242" y="1089614"/>
            <a:ext cx="4906003" cy="3416320"/>
          </a:xfrm>
          <a:prstGeom prst="rect">
            <a:avLst/>
          </a:prstGeom>
          <a:noFill/>
        </p:spPr>
        <p:txBody>
          <a:bodyPr wrap="square">
            <a:spAutoFit/>
          </a:bodyPr>
          <a:lstStyle/>
          <a:p>
            <a:r>
              <a:rPr lang="zh-CN" altLang="en-US" dirty="0"/>
              <a:t>✅ 优点：</a:t>
            </a:r>
            <a:endParaRPr lang="en-US" altLang="zh-CN" dirty="0"/>
          </a:p>
          <a:p>
            <a:r>
              <a:rPr lang="zh-CN" altLang="en-US" dirty="0"/>
              <a:t>审题方向正确：明确选择了 “中国功夫” 这一典型文化元素，并用 “机器人表演功夫” 的方式实现科技融合，贴合题目要求。</a:t>
            </a:r>
            <a:endParaRPr lang="en-US" altLang="zh-CN" dirty="0"/>
          </a:p>
          <a:p>
            <a:r>
              <a:rPr lang="zh-CN" altLang="en-US" dirty="0"/>
              <a:t>结构有雏形：三段式划分清晰，分别对应 “背景与节目名称”“节目设计细节”“情感与期待”，符合应用文写作的基本规范。</a:t>
            </a:r>
            <a:endParaRPr lang="en-US" altLang="zh-CN" dirty="0"/>
          </a:p>
          <a:p>
            <a:r>
              <a:rPr lang="zh-CN" altLang="en-US" dirty="0"/>
              <a:t>立意有亮点：结尾尝试升华到 “增强文化自信”，契合高考应用文的价值导向。</a:t>
            </a:r>
            <a:endParaRPr lang="en-US" altLang="zh-CN" dirty="0"/>
          </a:p>
          <a:p>
            <a:r>
              <a:rPr lang="zh-CN" altLang="en-US" dirty="0"/>
              <a:t>不足</a:t>
            </a:r>
            <a:endParaRPr lang="en-US" altLang="zh-CN" dirty="0"/>
          </a:p>
          <a:p>
            <a:r>
              <a:rPr lang="zh-CN" altLang="en-US" dirty="0"/>
              <a:t>⚠️ 不足：拼写、语法、词性搭配、句子结构等基础错误较多，影响表达准确性和可读性。</a:t>
            </a:r>
            <a:endParaRPr lang="en-US" altLang="zh-CN" dirty="0"/>
          </a:p>
        </p:txBody>
      </p:sp>
      <p:sp>
        <p:nvSpPr>
          <p:cNvPr id="5" name="矩形: 圆角 4"/>
          <p:cNvSpPr/>
          <p:nvPr/>
        </p:nvSpPr>
        <p:spPr>
          <a:xfrm>
            <a:off x="394232" y="2666544"/>
            <a:ext cx="5984666" cy="1839390"/>
          </a:xfrm>
          <a:prstGeom prst="roundRect">
            <a:avLst/>
          </a:prstGeom>
          <a:noFill/>
          <a:ln w="571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226501" y="5782803"/>
            <a:ext cx="4615803" cy="461665"/>
          </a:xfrm>
          <a:prstGeom prst="rect">
            <a:avLst/>
          </a:prstGeom>
          <a:solidFill>
            <a:schemeClr val="accent2">
              <a:lumMod val="40000"/>
              <a:lumOff val="60000"/>
            </a:schemeClr>
          </a:solidFill>
        </p:spPr>
        <p:txBody>
          <a:bodyPr wrap="square">
            <a:spAutoFit/>
          </a:bodyPr>
          <a:lstStyle/>
          <a:p>
            <a:r>
              <a:rPr lang="zh-CN" altLang="en-US" sz="2400" b="1" dirty="0"/>
              <a:t>创新性不佳，和今年春晚重复</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rcRect l="6608" t="23952" b="28224"/>
          <a:stretch>
            <a:fillRect/>
          </a:stretch>
        </p:blipFill>
        <p:spPr>
          <a:xfrm>
            <a:off x="301150" y="1084136"/>
            <a:ext cx="6684426" cy="4533673"/>
          </a:xfrm>
          <a:prstGeom prst="rect">
            <a:avLst/>
          </a:prstGeom>
        </p:spPr>
      </p:pic>
      <p:sp>
        <p:nvSpPr>
          <p:cNvPr id="6" name="文本框 5"/>
          <p:cNvSpPr txBox="1"/>
          <p:nvPr/>
        </p:nvSpPr>
        <p:spPr>
          <a:xfrm>
            <a:off x="301150" y="88145"/>
            <a:ext cx="5639711" cy="461665"/>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优秀作文赏析：</a:t>
            </a: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8</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班 潘妍希</a:t>
            </a:r>
            <a:endParaRPr kumimoji="0" lang="zh-CN" altLang="en-US" sz="24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8" name="文本框 7"/>
          <p:cNvSpPr txBox="1"/>
          <p:nvPr/>
        </p:nvSpPr>
        <p:spPr>
          <a:xfrm>
            <a:off x="6985576" y="350150"/>
            <a:ext cx="4726409" cy="6001643"/>
          </a:xfrm>
          <a:prstGeom prst="rect">
            <a:avLst/>
          </a:prstGeom>
          <a:solidFill>
            <a:schemeClr val="accent4">
              <a:lumMod val="20000"/>
              <a:lumOff val="80000"/>
            </a:schemeClr>
          </a:solidFill>
        </p:spPr>
        <p:txBody>
          <a:bodyPr wrap="square">
            <a:spAutoFit/>
          </a:bodyPr>
          <a:lstStyle/>
          <a:p>
            <a:r>
              <a:rPr lang="zh-CN" altLang="en-US" sz="2400" dirty="0"/>
              <a:t>✅</a:t>
            </a:r>
            <a:r>
              <a:rPr lang="zh-CN" altLang="en-US" sz="2400" dirty="0">
                <a:highlight>
                  <a:srgbClr val="FFFF00"/>
                </a:highlight>
              </a:rPr>
              <a:t> 优点</a:t>
            </a:r>
            <a:r>
              <a:rPr lang="zh-CN" altLang="en-US" sz="2400" dirty="0"/>
              <a:t>：紧扣 “文化 </a:t>
            </a:r>
            <a:r>
              <a:rPr lang="en-US" altLang="zh-CN" sz="2400" dirty="0"/>
              <a:t>+ </a:t>
            </a:r>
            <a:r>
              <a:rPr lang="zh-CN" altLang="en-US" sz="2400" dirty="0"/>
              <a:t>科技融合” 的核心，文化元素（京剧）和科技手段（舞台、</a:t>
            </a:r>
            <a:r>
              <a:rPr lang="en-US" altLang="zh-CN" sz="2400" dirty="0"/>
              <a:t>LED</a:t>
            </a:r>
            <a:r>
              <a:rPr lang="zh-CN" altLang="en-US" sz="2400" dirty="0"/>
              <a:t>、光影）都有提及。有明确的情感升华：不忘传统文化、让传统文化走向世界，符合高考应用文的情感导向。尝试使用了一些高级表达，如 </a:t>
            </a:r>
            <a:r>
              <a:rPr lang="en-US" altLang="zh-CN" sz="2400" dirty="0"/>
              <a:t>spare no effort to</a:t>
            </a:r>
            <a:r>
              <a:rPr lang="zh-CN" altLang="en-US" sz="2400" dirty="0"/>
              <a:t>、</a:t>
            </a:r>
            <a:r>
              <a:rPr lang="en-US" altLang="zh-CN" sz="2400" dirty="0"/>
              <a:t>so that </a:t>
            </a:r>
            <a:r>
              <a:rPr lang="zh-CN" altLang="en-US" sz="2400" dirty="0"/>
              <a:t>引导目的状语从句。</a:t>
            </a:r>
            <a:endParaRPr lang="en-US" altLang="zh-CN" sz="2400" dirty="0"/>
          </a:p>
          <a:p>
            <a:r>
              <a:rPr lang="zh-CN" altLang="en-US" sz="2400" dirty="0"/>
              <a:t>⚠️ </a:t>
            </a:r>
            <a:r>
              <a:rPr lang="zh-CN" altLang="en-US" sz="2400" dirty="0">
                <a:highlight>
                  <a:srgbClr val="FFFF00"/>
                </a:highlight>
              </a:rPr>
              <a:t>不足</a:t>
            </a:r>
            <a:r>
              <a:rPr lang="zh-CN" altLang="en-US" sz="2400" dirty="0"/>
              <a:t>：结构不完整：缺少清晰的三段式（开门见山→融合设计→情感期待），段落划分和逻辑衔接略显生硬。语法和拼写错误较多，影响表达准确性和得分。部分表达不够地道，中式英语痕迹明显</a:t>
            </a:r>
            <a:endParaRPr lang="zh-CN" altLang="en-US" sz="2400" dirty="0"/>
          </a:p>
        </p:txBody>
      </p:sp>
      <p:sp>
        <p:nvSpPr>
          <p:cNvPr id="3" name="文本框 2"/>
          <p:cNvSpPr txBox="1"/>
          <p:nvPr/>
        </p:nvSpPr>
        <p:spPr>
          <a:xfrm>
            <a:off x="1226501" y="5782803"/>
            <a:ext cx="4615803" cy="461665"/>
          </a:xfrm>
          <a:prstGeom prst="rect">
            <a:avLst/>
          </a:prstGeom>
          <a:solidFill>
            <a:schemeClr val="accent2">
              <a:lumMod val="40000"/>
              <a:lumOff val="60000"/>
            </a:schemeClr>
          </a:solidFill>
        </p:spPr>
        <p:txBody>
          <a:bodyPr wrap="square">
            <a:spAutoFit/>
          </a:bodyPr>
          <a:lstStyle/>
          <a:p>
            <a:r>
              <a:rPr lang="zh-CN" altLang="en-US" sz="2400" b="1" dirty="0"/>
              <a:t>有创新性（</a:t>
            </a:r>
            <a:r>
              <a:rPr lang="en-US" altLang="zh-CN" sz="2400" b="1" dirty="0"/>
              <a:t>new &amp; special</a:t>
            </a:r>
            <a:r>
              <a:rPr lang="zh-CN" altLang="en-US" sz="2400" b="1" dirty="0"/>
              <a:t>）</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01150" y="88145"/>
            <a:ext cx="5639711" cy="461665"/>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优秀作文赏析：</a:t>
            </a: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8</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班 黄洛灵</a:t>
            </a:r>
            <a:endParaRPr kumimoji="0" lang="zh-CN" altLang="en-US" sz="24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pic>
        <p:nvPicPr>
          <p:cNvPr id="2" name="图片 1"/>
          <p:cNvPicPr>
            <a:picLocks noChangeAspect="1"/>
          </p:cNvPicPr>
          <p:nvPr/>
        </p:nvPicPr>
        <p:blipFill>
          <a:blip r:embed="rId1"/>
          <a:srcRect l="10676" t="27705" r="2829"/>
          <a:stretch>
            <a:fillRect/>
          </a:stretch>
        </p:blipFill>
        <p:spPr>
          <a:xfrm>
            <a:off x="701059" y="757358"/>
            <a:ext cx="5574008" cy="5835562"/>
          </a:xfrm>
          <a:prstGeom prst="rect">
            <a:avLst/>
          </a:prstGeom>
        </p:spPr>
      </p:pic>
      <p:sp>
        <p:nvSpPr>
          <p:cNvPr id="5" name="文本框 4"/>
          <p:cNvSpPr txBox="1"/>
          <p:nvPr/>
        </p:nvSpPr>
        <p:spPr>
          <a:xfrm>
            <a:off x="6362178" y="318977"/>
            <a:ext cx="5437415" cy="6124754"/>
          </a:xfrm>
          <a:prstGeom prst="rect">
            <a:avLst/>
          </a:prstGeom>
          <a:solidFill>
            <a:schemeClr val="accent4">
              <a:lumMod val="20000"/>
              <a:lumOff val="80000"/>
            </a:schemeClr>
          </a:solidFill>
        </p:spPr>
        <p:txBody>
          <a:bodyPr wrap="square">
            <a:spAutoFit/>
          </a:bodyPr>
          <a:lstStyle/>
          <a:p>
            <a:pPr algn="l">
              <a:buNone/>
            </a:pPr>
            <a:r>
              <a:rPr kumimoji="0" lang="zh-CN" altLang="en-US" sz="2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zh-CN" altLang="en-US" sz="28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 优点</a:t>
            </a:r>
            <a:r>
              <a:rPr lang="zh-CN" altLang="en-US" sz="2400" b="1" dirty="0">
                <a:solidFill>
                  <a:srgbClr val="1F2329"/>
                </a:solidFill>
                <a:effectLst/>
                <a:latin typeface="ui-sans-serif"/>
              </a:rPr>
              <a:t>审题精准</a:t>
            </a:r>
            <a:r>
              <a:rPr lang="zh-CN" altLang="en-US" sz="2400" b="0" dirty="0">
                <a:solidFill>
                  <a:srgbClr val="1F2329"/>
                </a:solidFill>
                <a:effectLst/>
                <a:latin typeface="ui-sans-serif"/>
              </a:rPr>
              <a:t>：文化元素（书法）与科技手段（机器人、</a:t>
            </a:r>
            <a:r>
              <a:rPr lang="en-US" altLang="zh-CN" sz="2400" b="0" dirty="0">
                <a:solidFill>
                  <a:srgbClr val="1F2329"/>
                </a:solidFill>
                <a:effectLst/>
                <a:latin typeface="ui-sans-serif"/>
              </a:rPr>
              <a:t>AI</a:t>
            </a:r>
            <a:r>
              <a:rPr lang="zh-CN" altLang="en-US" sz="2400" b="0" dirty="0">
                <a:solidFill>
                  <a:srgbClr val="1F2329"/>
                </a:solidFill>
                <a:effectLst/>
                <a:latin typeface="ui-sans-serif"/>
              </a:rPr>
              <a:t>、高科技舞台）选择典型，融合逻辑明确，贴合春晚节目设计的核心要求。</a:t>
            </a:r>
            <a:endParaRPr lang="zh-CN" altLang="en-US" sz="2400" b="0" dirty="0">
              <a:solidFill>
                <a:srgbClr val="1F2329"/>
              </a:solidFill>
              <a:effectLst/>
              <a:latin typeface="ui-sans-serif"/>
            </a:endParaRPr>
          </a:p>
          <a:p>
            <a:pPr algn="l">
              <a:buFont typeface="+mj-lt"/>
              <a:buAutoNum type="arabicPeriod"/>
            </a:pPr>
            <a:r>
              <a:rPr lang="zh-CN" altLang="en-US" sz="2400" b="1" dirty="0">
                <a:solidFill>
                  <a:srgbClr val="1F2329"/>
                </a:solidFill>
                <a:effectLst/>
                <a:latin typeface="ui-sans-serif"/>
              </a:rPr>
              <a:t>结构完整</a:t>
            </a:r>
            <a:r>
              <a:rPr lang="zh-CN" altLang="en-US" sz="2400" b="0" dirty="0">
                <a:solidFill>
                  <a:srgbClr val="1F2329"/>
                </a:solidFill>
                <a:effectLst/>
                <a:latin typeface="ui-sans-serif"/>
              </a:rPr>
              <a:t>：三段式划分清晰，分别对应 “身份与目的”“节目设计细节”“情感与期待”，符合应用文写作规范。</a:t>
            </a:r>
            <a:endParaRPr lang="zh-CN" altLang="en-US" sz="2400" b="0" dirty="0">
              <a:solidFill>
                <a:srgbClr val="1F2329"/>
              </a:solidFill>
              <a:effectLst/>
              <a:latin typeface="ui-sans-serif"/>
            </a:endParaRPr>
          </a:p>
          <a:p>
            <a:pPr algn="l">
              <a:buFont typeface="+mj-lt"/>
              <a:buAutoNum type="arabicPeriod"/>
            </a:pPr>
            <a:r>
              <a:rPr lang="zh-CN" altLang="en-US" sz="2400" b="1" dirty="0">
                <a:solidFill>
                  <a:srgbClr val="1F2329"/>
                </a:solidFill>
                <a:effectLst/>
                <a:latin typeface="ui-sans-serif"/>
              </a:rPr>
              <a:t>立意到位</a:t>
            </a:r>
            <a:r>
              <a:rPr lang="zh-CN" altLang="en-US" sz="2400" b="0" dirty="0">
                <a:solidFill>
                  <a:srgbClr val="1F2329"/>
                </a:solidFill>
                <a:effectLst/>
                <a:latin typeface="ui-sans-serif"/>
              </a:rPr>
              <a:t>：结尾升华至 “传播中国文化、加深国际理解”，契合高考应用文的价值导向。</a:t>
            </a:r>
            <a:endParaRPr lang="zh-CN" altLang="en-US" sz="2400" b="0" dirty="0">
              <a:solidFill>
                <a:srgbClr val="1F2329"/>
              </a:solidFill>
              <a:effectLst/>
              <a:latin typeface="ui-sans-serif"/>
            </a:endParaRPr>
          </a:p>
          <a:p>
            <a:pPr algn="l">
              <a:buNone/>
            </a:pPr>
            <a:r>
              <a:rPr kumimoji="0" lang="zh-CN" altLang="en-US" sz="2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a:t>
            </a:r>
            <a:r>
              <a:rPr kumimoji="0" lang="zh-CN" altLang="en-US" sz="28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不足</a:t>
            </a:r>
            <a:r>
              <a:rPr kumimoji="0" lang="zh-CN" altLang="en-US" sz="2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lang="zh-CN" altLang="en-US" sz="2400" b="1" dirty="0">
                <a:solidFill>
                  <a:srgbClr val="1F2329"/>
                </a:solidFill>
                <a:effectLst/>
                <a:latin typeface="ui-sans-serif"/>
              </a:rPr>
              <a:t>语言错误集中</a:t>
            </a:r>
            <a:r>
              <a:rPr lang="zh-CN" altLang="en-US" sz="2400" b="0" dirty="0">
                <a:solidFill>
                  <a:srgbClr val="1F2329"/>
                </a:solidFill>
                <a:effectLst/>
                <a:latin typeface="ui-sans-serif"/>
              </a:rPr>
              <a:t>：冠词、拼写、动词形式、词性搭配等基础错误较多，影响表达准确性。</a:t>
            </a:r>
            <a:endParaRPr lang="zh-CN" altLang="en-US" sz="2400" b="0" dirty="0">
              <a:solidFill>
                <a:srgbClr val="1F2329"/>
              </a:solidFill>
              <a:effectLst/>
              <a:latin typeface="ui-sans-serif"/>
            </a:endParaRPr>
          </a:p>
          <a:p>
            <a:pPr algn="l">
              <a:buFont typeface="+mj-lt"/>
              <a:buAutoNum type="arabicPeriod"/>
            </a:pPr>
            <a:r>
              <a:rPr lang="zh-CN" altLang="en-US" sz="2400" b="1" dirty="0">
                <a:solidFill>
                  <a:srgbClr val="1F2329"/>
                </a:solidFill>
                <a:effectLst/>
                <a:latin typeface="ui-sans-serif"/>
              </a:rPr>
              <a:t>词汇与句式单一</a:t>
            </a:r>
            <a:r>
              <a:rPr lang="zh-CN" altLang="en-US" sz="2400" b="0" dirty="0">
                <a:solidFill>
                  <a:srgbClr val="1F2329"/>
                </a:solidFill>
                <a:effectLst/>
                <a:latin typeface="ui-sans-serif"/>
              </a:rPr>
              <a:t>：重复使用基础表达，缺少我们积累的 “文化 </a:t>
            </a:r>
            <a:r>
              <a:rPr lang="en-US" altLang="zh-CN" sz="2400" b="0" dirty="0">
                <a:solidFill>
                  <a:srgbClr val="1F2329"/>
                </a:solidFill>
                <a:effectLst/>
                <a:latin typeface="ui-sans-serif"/>
              </a:rPr>
              <a:t>+ </a:t>
            </a:r>
            <a:r>
              <a:rPr lang="zh-CN" altLang="en-US" sz="2400" b="0" dirty="0">
                <a:solidFill>
                  <a:srgbClr val="1F2329"/>
                </a:solidFill>
                <a:effectLst/>
                <a:latin typeface="ui-sans-serif"/>
              </a:rPr>
              <a:t>科技” 高级词汇与衔接句型。</a:t>
            </a:r>
            <a:endParaRPr lang="zh-CN" altLang="en-US" sz="2400" b="0" dirty="0">
              <a:solidFill>
                <a:srgbClr val="1F2329"/>
              </a:solidFill>
              <a:effectLst/>
              <a:latin typeface="ui-sans-serif"/>
            </a:endParaRPr>
          </a:p>
        </p:txBody>
      </p:sp>
      <p:sp>
        <p:nvSpPr>
          <p:cNvPr id="3" name="文本框 2"/>
          <p:cNvSpPr txBox="1"/>
          <p:nvPr/>
        </p:nvSpPr>
        <p:spPr>
          <a:xfrm>
            <a:off x="1390764" y="6040150"/>
            <a:ext cx="4615803" cy="461665"/>
          </a:xfrm>
          <a:prstGeom prst="rect">
            <a:avLst/>
          </a:prstGeom>
          <a:solidFill>
            <a:schemeClr val="accent2">
              <a:lumMod val="40000"/>
              <a:lumOff val="60000"/>
            </a:schemeClr>
          </a:solidFill>
        </p:spPr>
        <p:txBody>
          <a:bodyPr wrap="square">
            <a:spAutoFit/>
          </a:bodyPr>
          <a:lstStyle/>
          <a:p>
            <a:r>
              <a:rPr lang="zh-CN" altLang="en-US" sz="2400" b="1" dirty="0"/>
              <a:t>有创新性（</a:t>
            </a:r>
            <a:r>
              <a:rPr lang="en-US" altLang="zh-CN" sz="2400" b="1" dirty="0"/>
              <a:t>new &amp; special</a:t>
            </a:r>
            <a:r>
              <a:rPr lang="zh-CN" altLang="en-US" sz="2400" b="1" dirty="0"/>
              <a:t>）</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01150" y="88145"/>
            <a:ext cx="5639711" cy="461665"/>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优秀作文赏析：</a:t>
            </a: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8</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班 王梦妍</a:t>
            </a:r>
            <a:endParaRPr kumimoji="0" lang="zh-CN" altLang="en-US" sz="24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pic>
        <p:nvPicPr>
          <p:cNvPr id="2" name="图片 1"/>
          <p:cNvPicPr>
            <a:picLocks noChangeAspect="1"/>
          </p:cNvPicPr>
          <p:nvPr/>
        </p:nvPicPr>
        <p:blipFill>
          <a:blip r:embed="rId1"/>
          <a:srcRect l="10792" t="27386" b="12096"/>
          <a:stretch>
            <a:fillRect/>
          </a:stretch>
        </p:blipFill>
        <p:spPr>
          <a:xfrm>
            <a:off x="399707" y="788462"/>
            <a:ext cx="6263424" cy="5415221"/>
          </a:xfrm>
          <a:prstGeom prst="rect">
            <a:avLst/>
          </a:prstGeom>
        </p:spPr>
      </p:pic>
      <p:sp>
        <p:nvSpPr>
          <p:cNvPr id="3" name="矩形: 圆角 2"/>
          <p:cNvSpPr/>
          <p:nvPr/>
        </p:nvSpPr>
        <p:spPr>
          <a:xfrm>
            <a:off x="394232" y="1555028"/>
            <a:ext cx="5984666" cy="2869135"/>
          </a:xfrm>
          <a:prstGeom prst="roundRect">
            <a:avLst/>
          </a:prstGeom>
          <a:noFill/>
          <a:ln w="5715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74059" y="5977353"/>
            <a:ext cx="6378898" cy="830997"/>
          </a:xfrm>
          <a:prstGeom prst="rect">
            <a:avLst/>
          </a:prstGeom>
          <a:solidFill>
            <a:schemeClr val="accent4">
              <a:lumMod val="40000"/>
              <a:lumOff val="60000"/>
            </a:schemeClr>
          </a:solidFill>
        </p:spPr>
        <p:txBody>
          <a:bodyPr wrap="square">
            <a:spAutoFit/>
          </a:bodyPr>
          <a:lstStyle/>
          <a:p>
            <a:r>
              <a:rPr lang="zh-CN" altLang="en-US" sz="2400" b="1" dirty="0"/>
              <a:t>先有名（节目名称？），再融合（结合体现，不分开介绍），情感期待放最后</a:t>
            </a:r>
            <a:endParaRPr lang="zh-CN" altLang="en-US" sz="2400" b="1" dirty="0"/>
          </a:p>
        </p:txBody>
      </p:sp>
      <p:sp>
        <p:nvSpPr>
          <p:cNvPr id="5" name="文本框 4"/>
          <p:cNvSpPr txBox="1"/>
          <p:nvPr/>
        </p:nvSpPr>
        <p:spPr>
          <a:xfrm>
            <a:off x="6749512" y="366623"/>
            <a:ext cx="5437415" cy="6124754"/>
          </a:xfrm>
          <a:prstGeom prst="rect">
            <a:avLst/>
          </a:prstGeom>
          <a:solidFill>
            <a:schemeClr val="accent4">
              <a:lumMod val="20000"/>
              <a:lumOff val="80000"/>
            </a:schemeClr>
          </a:solidFill>
        </p:spPr>
        <p:txBody>
          <a:bodyPr wrap="square">
            <a:spAutoFit/>
          </a:bodyPr>
          <a:lstStyle/>
          <a:p>
            <a:r>
              <a:rPr kumimoji="0" lang="zh-CN" altLang="en-US" sz="2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zh-CN" altLang="en-US" sz="28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 优点</a:t>
            </a:r>
            <a:endParaRPr kumimoji="0" lang="en-US" altLang="zh-CN" sz="28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endParaRPr>
          </a:p>
          <a:p>
            <a:r>
              <a:rPr lang="zh-CN" altLang="en-US" sz="2400" dirty="0">
                <a:solidFill>
                  <a:srgbClr val="1F2329"/>
                </a:solidFill>
                <a:latin typeface="ui-sans-serif"/>
              </a:rPr>
              <a:t>清晰地理解了 “设计一个融合文化与科技的春晚节目” 这一核心任务，并选择了典型的文化和科技元素。</a:t>
            </a:r>
            <a:endParaRPr lang="en-US" altLang="zh-CN" sz="2400" dirty="0">
              <a:solidFill>
                <a:srgbClr val="1F2329"/>
              </a:solidFill>
              <a:latin typeface="ui-sans-serif"/>
            </a:endParaRPr>
          </a:p>
          <a:p>
            <a:r>
              <a:rPr lang="zh-CN" altLang="en-US" sz="2400" b="1" dirty="0">
                <a:solidFill>
                  <a:srgbClr val="1F2329"/>
                </a:solidFill>
                <a:effectLst/>
                <a:latin typeface="ui-sans-serif"/>
              </a:rPr>
              <a:t>立意到位</a:t>
            </a:r>
            <a:r>
              <a:rPr lang="zh-CN" altLang="en-US" sz="2400" b="0" dirty="0">
                <a:solidFill>
                  <a:srgbClr val="1F2329"/>
                </a:solidFill>
                <a:effectLst/>
                <a:latin typeface="ui-sans-serif"/>
              </a:rPr>
              <a:t>：</a:t>
            </a:r>
            <a:r>
              <a:rPr lang="zh-CN" altLang="en-US" sz="2400" dirty="0">
                <a:solidFill>
                  <a:srgbClr val="1F2329"/>
                </a:solidFill>
                <a:latin typeface="ui-sans-serif"/>
              </a:rPr>
              <a:t>立意积极：结尾升华到 “传播中国悠久历史和灿烂文化，展示科技发展成就”，契合高考应用文的价值导向，立意较高。</a:t>
            </a:r>
            <a:endParaRPr lang="zh-CN" altLang="en-US" sz="2400" b="0" dirty="0">
              <a:solidFill>
                <a:srgbClr val="1F2329"/>
              </a:solidFill>
              <a:effectLst/>
              <a:latin typeface="ui-sans-serif"/>
            </a:endParaRPr>
          </a:p>
          <a:p>
            <a:r>
              <a:rPr kumimoji="0" lang="zh-CN" altLang="en-US" sz="2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a:t>
            </a:r>
            <a:r>
              <a:rPr kumimoji="0" lang="zh-CN" altLang="en-US" sz="28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不足</a:t>
            </a:r>
            <a:r>
              <a:rPr kumimoji="0" lang="zh-CN" altLang="en-US" sz="2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endParaRPr kumimoji="0" lang="en-US" altLang="zh-CN" sz="2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a:p>
            <a:r>
              <a:rPr lang="zh-CN" altLang="en-US" sz="2400" dirty="0">
                <a:solidFill>
                  <a:srgbClr val="1F2329"/>
                </a:solidFill>
                <a:latin typeface="ui-sans-serif"/>
              </a:rPr>
              <a:t>语言错误较多：存在名词单复数、动词形式、介词使用、拼写等基础错误，影响了表达的准确性和流畅度。</a:t>
            </a:r>
            <a:endParaRPr lang="en-US" altLang="zh-CN" sz="2400" dirty="0">
              <a:solidFill>
                <a:srgbClr val="1F2329"/>
              </a:solidFill>
              <a:latin typeface="ui-sans-serif"/>
            </a:endParaRPr>
          </a:p>
          <a:p>
            <a:r>
              <a:rPr lang="zh-CN" altLang="en-US" sz="2400" b="1" dirty="0">
                <a:solidFill>
                  <a:srgbClr val="1F2329"/>
                </a:solidFill>
                <a:latin typeface="ui-sans-serif"/>
              </a:rPr>
              <a:t>融合逻辑较浅</a:t>
            </a:r>
            <a:r>
              <a:rPr lang="zh-CN" altLang="en-US" sz="2400" dirty="0">
                <a:solidFill>
                  <a:srgbClr val="1F2329"/>
                </a:solidFill>
                <a:latin typeface="ui-sans-serif"/>
              </a:rPr>
              <a:t>：虽然提到了文化和科技元素，但对 “科技如何具体融合并提升文化表现力” 的描述较为笼统，缺乏细节支撑。</a:t>
            </a:r>
            <a:endParaRPr lang="zh-CN" altLang="en-US" sz="2400" dirty="0">
              <a:solidFill>
                <a:srgbClr val="1F2329"/>
              </a:solidFill>
              <a:effectLst/>
              <a:latin typeface="ui-sans-serif"/>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01150" y="88145"/>
            <a:ext cx="5639711" cy="461665"/>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优秀作文赏析：</a:t>
            </a: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7</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班  陈熠昂 </a:t>
            </a:r>
            <a:endParaRPr kumimoji="0" lang="zh-CN" altLang="en-US" sz="24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pic>
        <p:nvPicPr>
          <p:cNvPr id="3" name="图片 2"/>
          <p:cNvPicPr>
            <a:picLocks noChangeAspect="1"/>
          </p:cNvPicPr>
          <p:nvPr/>
        </p:nvPicPr>
        <p:blipFill>
          <a:blip r:embed="rId1"/>
          <a:srcRect t="26234" b="22987"/>
          <a:stretch>
            <a:fillRect/>
          </a:stretch>
        </p:blipFill>
        <p:spPr>
          <a:xfrm>
            <a:off x="301150" y="887024"/>
            <a:ext cx="7161433" cy="4796492"/>
          </a:xfrm>
          <a:prstGeom prst="rect">
            <a:avLst/>
          </a:prstGeom>
        </p:spPr>
      </p:pic>
      <p:sp>
        <p:nvSpPr>
          <p:cNvPr id="4" name="文本框 3"/>
          <p:cNvSpPr txBox="1"/>
          <p:nvPr/>
        </p:nvSpPr>
        <p:spPr>
          <a:xfrm>
            <a:off x="7462583" y="318977"/>
            <a:ext cx="4659732" cy="6001643"/>
          </a:xfrm>
          <a:prstGeom prst="rect">
            <a:avLst/>
          </a:prstGeom>
          <a:solidFill>
            <a:schemeClr val="accent4">
              <a:lumMod val="20000"/>
              <a:lumOff val="80000"/>
            </a:schemeClr>
          </a:solidFill>
        </p:spPr>
        <p:txBody>
          <a:bodyPr wrap="square">
            <a:spAutoFit/>
          </a:bodyPr>
          <a:lstStyle/>
          <a:p>
            <a:r>
              <a:rPr lang="zh-CN" altLang="en-US" sz="2400" dirty="0"/>
              <a:t>✅ 优点：</a:t>
            </a:r>
            <a:endParaRPr lang="en-US" altLang="zh-CN" sz="2400" dirty="0"/>
          </a:p>
          <a:p>
            <a:r>
              <a:rPr lang="zh-CN" altLang="en-US" sz="2400" dirty="0"/>
              <a:t>立意新颖且深刻：选择 “复活” 阿炳这一极具创意的角度，将科技与文化传承紧密结合，主题明确且富有感染力</a:t>
            </a:r>
            <a:endParaRPr lang="en-US" altLang="zh-CN" sz="2400" dirty="0"/>
          </a:p>
          <a:p>
            <a:r>
              <a:rPr lang="zh-CN" altLang="en-US" sz="2400" dirty="0"/>
              <a:t>文化与科技融合具体：详细阐述了利用 </a:t>
            </a:r>
            <a:r>
              <a:rPr lang="en-US" altLang="zh-CN" sz="2400" dirty="0"/>
              <a:t>AI </a:t>
            </a:r>
            <a:r>
              <a:rPr lang="zh-CN" altLang="en-US" sz="2400" dirty="0"/>
              <a:t>收集信息、</a:t>
            </a:r>
            <a:r>
              <a:rPr lang="en-US" altLang="zh-CN" sz="2400" dirty="0"/>
              <a:t>3D </a:t>
            </a:r>
            <a:r>
              <a:rPr lang="zh-CN" altLang="en-US" sz="2400" dirty="0"/>
              <a:t>打印构建身体、训练机器人演奏二胡等具体步骤，将抽象的 “融合” 概念落到实处，逻辑清晰。</a:t>
            </a:r>
            <a:endParaRPr lang="en-US" altLang="zh-CN" sz="2400" dirty="0"/>
          </a:p>
          <a:p>
            <a:r>
              <a:rPr lang="zh-CN" altLang="en-US" sz="2400" dirty="0"/>
              <a:t>结构完整：采用三段式结构，分别完成了 “提出创意”、“阐述实现方案” 和 “表达期待” 的功能，</a:t>
            </a:r>
            <a:endParaRPr lang="en-US" altLang="zh-CN" sz="2400" dirty="0"/>
          </a:p>
          <a:p>
            <a:r>
              <a:rPr lang="zh-CN" altLang="en-US" sz="2400" dirty="0"/>
              <a:t> ⚠️不足：</a:t>
            </a:r>
            <a:endParaRPr lang="zh-CN" altLang="en-US" sz="2400" dirty="0"/>
          </a:p>
          <a:p>
            <a:r>
              <a:rPr lang="zh-CN" altLang="en-US" sz="2400" dirty="0"/>
              <a:t>结尾略显仓促：对节目的意义和情感升华可以更充分一些。</a:t>
            </a:r>
            <a:endParaRPr lang="zh-CN" alt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552379" y="2090384"/>
            <a:ext cx="7639621" cy="1077218"/>
          </a:xfrm>
          <a:prstGeom prst="rect">
            <a:avLst/>
          </a:prstGeom>
          <a:solidFill>
            <a:schemeClr val="accent4">
              <a:lumMod val="20000"/>
              <a:lumOff val="80000"/>
            </a:schemeClr>
          </a:solidFill>
        </p:spPr>
        <p:txBody>
          <a:bodyPr wrap="square">
            <a:spAutoFit/>
          </a:bodyPr>
          <a:lstStyle/>
          <a:p>
            <a:r>
              <a:rPr lang="zh-CN" altLang="en-US" sz="3200" dirty="0"/>
              <a:t>聚焦</a:t>
            </a:r>
            <a:r>
              <a:rPr lang="zh-CN" altLang="en-US" sz="3200" dirty="0">
                <a:highlight>
                  <a:srgbClr val="FFFF00"/>
                </a:highlight>
              </a:rPr>
              <a:t>科技</a:t>
            </a:r>
            <a:r>
              <a:rPr lang="en-US" altLang="zh-CN" sz="3200" dirty="0">
                <a:highlight>
                  <a:srgbClr val="FF00FF"/>
                </a:highlight>
              </a:rPr>
              <a:t>+</a:t>
            </a:r>
            <a:r>
              <a:rPr lang="zh-CN" altLang="en-US" sz="3200" dirty="0">
                <a:highlight>
                  <a:srgbClr val="00FFFF"/>
                </a:highlight>
              </a:rPr>
              <a:t>文化</a:t>
            </a:r>
            <a:r>
              <a:rPr lang="zh-CN" altLang="en-US" sz="3200" dirty="0"/>
              <a:t>融合，</a:t>
            </a:r>
            <a:endParaRPr lang="en-US" altLang="zh-CN" sz="3200" dirty="0"/>
          </a:p>
          <a:p>
            <a:r>
              <a:rPr lang="en-US" altLang="zh-CN" sz="3200" dirty="0"/>
              <a:t>    </a:t>
            </a:r>
            <a:r>
              <a:rPr lang="zh-CN" altLang="en-US" sz="3200" dirty="0"/>
              <a:t>掌握应用文写作思维与审题技巧</a:t>
            </a:r>
            <a:endParaRPr lang="zh-CN" altLang="en-US" sz="3200" dirty="0"/>
          </a:p>
        </p:txBody>
      </p:sp>
      <p:pic>
        <p:nvPicPr>
          <p:cNvPr id="10" name="图片 9"/>
          <p:cNvPicPr>
            <a:picLocks noChangeAspect="1"/>
          </p:cNvPicPr>
          <p:nvPr/>
        </p:nvPicPr>
        <p:blipFill>
          <a:blip r:embed="rId1"/>
          <a:srcRect b="7385"/>
          <a:stretch>
            <a:fillRect/>
          </a:stretch>
        </p:blipFill>
        <p:spPr>
          <a:xfrm>
            <a:off x="443512" y="1050048"/>
            <a:ext cx="3826426" cy="5315754"/>
          </a:xfrm>
          <a:prstGeom prst="rect">
            <a:avLst/>
          </a:prstGeom>
        </p:spPr>
      </p:pic>
      <p:sp>
        <p:nvSpPr>
          <p:cNvPr id="12" name="文本框 11"/>
          <p:cNvSpPr txBox="1"/>
          <p:nvPr/>
        </p:nvSpPr>
        <p:spPr>
          <a:xfrm>
            <a:off x="443511" y="201353"/>
            <a:ext cx="6937393" cy="523220"/>
          </a:xfrm>
          <a:prstGeom prst="rect">
            <a:avLst/>
          </a:prstGeom>
          <a:solidFill>
            <a:schemeClr val="bg2"/>
          </a:solidFill>
        </p:spPr>
        <p:txBody>
          <a:bodyPr wrap="square">
            <a:spAutoFit/>
          </a:bodyPr>
          <a:lstStyle/>
          <a:p>
            <a:r>
              <a:rPr lang="zh-CN" altLang="en-US" sz="2800" dirty="0">
                <a:latin typeface="隶书" panose="02010509060101010101" pitchFamily="49" charset="-122"/>
                <a:ea typeface="隶书" panose="02010509060101010101" pitchFamily="49" charset="-122"/>
              </a:rPr>
              <a:t> 借</a:t>
            </a:r>
            <a:r>
              <a:rPr lang="zh-CN" altLang="en-US" sz="2800" dirty="0">
                <a:highlight>
                  <a:srgbClr val="00FFFF"/>
                </a:highlight>
                <a:latin typeface="隶书" panose="02010509060101010101" pitchFamily="49" charset="-122"/>
                <a:ea typeface="隶书" panose="02010509060101010101" pitchFamily="49" charset="-122"/>
              </a:rPr>
              <a:t>马年春节</a:t>
            </a:r>
            <a:r>
              <a:rPr lang="zh-CN" altLang="en-US" sz="2800" dirty="0">
                <a:latin typeface="隶书" panose="02010509060101010101" pitchFamily="49" charset="-122"/>
                <a:ea typeface="隶书" panose="02010509060101010101" pitchFamily="49" charset="-122"/>
              </a:rPr>
              <a:t>热点，聚焦科技文化融合</a:t>
            </a:r>
            <a:endParaRPr lang="zh-CN" altLang="en-US" sz="2800" dirty="0">
              <a:latin typeface="隶书" panose="02010509060101010101" pitchFamily="49" charset="-122"/>
              <a:ea typeface="隶书" panose="02010509060101010101" pitchFamily="49" charset="-122"/>
            </a:endParaRPr>
          </a:p>
        </p:txBody>
      </p:sp>
      <p:sp>
        <p:nvSpPr>
          <p:cNvPr id="14" name="文本框 13"/>
          <p:cNvSpPr txBox="1"/>
          <p:nvPr/>
        </p:nvSpPr>
        <p:spPr>
          <a:xfrm>
            <a:off x="6574644" y="3585181"/>
            <a:ext cx="4447435" cy="1384995"/>
          </a:xfrm>
          <a:prstGeom prst="rect">
            <a:avLst/>
          </a:prstGeom>
          <a:noFill/>
        </p:spPr>
        <p:txBody>
          <a:bodyPr wrap="square">
            <a:spAutoFit/>
          </a:bodyPr>
          <a:lstStyle/>
          <a:p>
            <a:r>
              <a:rPr lang="zh-CN" altLang="en-US" sz="2800" dirty="0">
                <a:latin typeface="隶书" panose="02010509060101010101" pitchFamily="49" charset="-122"/>
                <a:ea typeface="隶书" panose="02010509060101010101" pitchFamily="49" charset="-122"/>
              </a:rPr>
              <a:t>   </a:t>
            </a:r>
            <a:r>
              <a:rPr lang="zh-CN" altLang="en-US" sz="2800" b="1" dirty="0">
                <a:solidFill>
                  <a:schemeClr val="accent2">
                    <a:lumMod val="50000"/>
                  </a:schemeClr>
                </a:solidFill>
                <a:latin typeface="隶书" panose="02010509060101010101" pitchFamily="49" charset="-122"/>
                <a:ea typeface="隶书" panose="02010509060101010101" pitchFamily="49" charset="-122"/>
              </a:rPr>
              <a:t>审题技巧</a:t>
            </a:r>
            <a:endParaRPr lang="en-US" altLang="zh-CN" sz="2800" b="1" dirty="0">
              <a:solidFill>
                <a:schemeClr val="accent2">
                  <a:lumMod val="50000"/>
                </a:schemeClr>
              </a:solidFill>
              <a:latin typeface="隶书" panose="02010509060101010101" pitchFamily="49" charset="-122"/>
              <a:ea typeface="隶书" panose="02010509060101010101" pitchFamily="49" charset="-122"/>
            </a:endParaRPr>
          </a:p>
          <a:p>
            <a:r>
              <a:rPr lang="zh-CN" altLang="en-US" sz="2800" b="1" dirty="0">
                <a:solidFill>
                  <a:schemeClr val="accent2">
                    <a:lumMod val="50000"/>
                  </a:schemeClr>
                </a:solidFill>
                <a:latin typeface="隶书" panose="02010509060101010101" pitchFamily="49" charset="-122"/>
                <a:ea typeface="隶书" panose="02010509060101010101" pitchFamily="49" charset="-122"/>
              </a:rPr>
              <a:t>       思维方法</a:t>
            </a:r>
            <a:endParaRPr lang="en-US" altLang="zh-CN" sz="2800" b="1" dirty="0">
              <a:solidFill>
                <a:schemeClr val="accent2">
                  <a:lumMod val="50000"/>
                </a:schemeClr>
              </a:solidFill>
              <a:latin typeface="隶书" panose="02010509060101010101" pitchFamily="49" charset="-122"/>
              <a:ea typeface="隶书" panose="02010509060101010101" pitchFamily="49" charset="-122"/>
            </a:endParaRPr>
          </a:p>
          <a:p>
            <a:r>
              <a:rPr lang="zh-CN" altLang="en-US" sz="2800" b="1" dirty="0">
                <a:solidFill>
                  <a:schemeClr val="accent2">
                    <a:lumMod val="50000"/>
                  </a:schemeClr>
                </a:solidFill>
                <a:latin typeface="隶书" panose="02010509060101010101" pitchFamily="49" charset="-122"/>
                <a:ea typeface="隶书" panose="02010509060101010101" pitchFamily="49" charset="-122"/>
              </a:rPr>
              <a:t>         词汇积累全突破</a:t>
            </a:r>
            <a:endParaRPr lang="zh-CN" altLang="en-US" sz="2800" b="1" dirty="0">
              <a:solidFill>
                <a:schemeClr val="accent2">
                  <a:lumMod val="50000"/>
                </a:schemeClr>
              </a:solidFill>
              <a:latin typeface="隶书" panose="02010509060101010101" pitchFamily="49" charset="-122"/>
              <a:ea typeface="隶书" panose="02010509060101010101" pitchFamily="49" charset="-122"/>
            </a:endParaRPr>
          </a:p>
        </p:txBody>
      </p:sp>
      <p:sp>
        <p:nvSpPr>
          <p:cNvPr id="15" name="TextBox 10"/>
          <p:cNvSpPr txBox="1"/>
          <p:nvPr/>
        </p:nvSpPr>
        <p:spPr>
          <a:xfrm>
            <a:off x="9870142" y="5277371"/>
            <a:ext cx="1327152" cy="475879"/>
          </a:xfrm>
          <a:prstGeom prst="rect">
            <a:avLst/>
          </a:prstGeom>
          <a:solidFill>
            <a:schemeClr val="accent4">
              <a:lumMod val="20000"/>
              <a:lumOff val="80000"/>
            </a:schemeClr>
          </a:solidFill>
        </p:spPr>
        <p:txBody>
          <a:bodyPr wrap="square" lIns="65004" tIns="32502" rIns="65004" bIns="32502">
            <a:spAutoFit/>
          </a:bodyPr>
          <a:lstStyle/>
          <a:p>
            <a:pPr marL="0" marR="0" lvl="0" indent="0" algn="l" defTabSz="1218565" rtl="0" eaLnBrk="1" fontAlgn="auto" latinLnBrk="0" hangingPunct="1">
              <a:lnSpc>
                <a:spcPct val="100000"/>
              </a:lnSpc>
              <a:spcBef>
                <a:spcPts val="0"/>
              </a:spcBef>
              <a:spcAft>
                <a:spcPts val="0"/>
              </a:spcAft>
              <a:buClrTx/>
              <a:buSzTx/>
              <a:buFontTx/>
              <a:buNone/>
              <a:defRPr/>
            </a:pPr>
            <a:r>
              <a:rPr kumimoji="0" lang="zh-CN" altLang="en-US" sz="2665" b="1" i="0" u="none" strike="noStrike" kern="1200" cap="all" spc="0" normalizeH="0" baseline="0" noProof="0" dirty="0">
                <a:ln>
                  <a:noFill/>
                </a:ln>
                <a:solidFill>
                  <a:srgbClr val="0170C1"/>
                </a:solidFill>
                <a:effectLst/>
                <a:uLnTx/>
                <a:uFillTx/>
                <a:latin typeface="微软雅黑" panose="020B0503020204020204" charset="-122"/>
                <a:ea typeface="微软雅黑" panose="020B0503020204020204" charset="-122"/>
                <a:cs typeface="Arial" panose="020B0604020202020204" pitchFamily="34" charset="0"/>
              </a:rPr>
              <a:t>  </a:t>
            </a:r>
            <a:r>
              <a:rPr kumimoji="0" lang="zh-CN" altLang="en-US" sz="2665" i="0" u="none" strike="noStrike" kern="1200" cap="all" spc="0" normalizeH="0" baseline="0" noProof="0" dirty="0">
                <a:ln>
                  <a:noFill/>
                </a:ln>
                <a:solidFill>
                  <a:srgbClr val="0170C1"/>
                </a:solidFill>
                <a:effectLst/>
                <a:uLnTx/>
                <a:uFillTx/>
                <a:latin typeface="微软雅黑" panose="020B0503020204020204" charset="-122"/>
                <a:ea typeface="微软雅黑" panose="020B0503020204020204" charset="-122"/>
                <a:cs typeface="Arial" panose="020B0604020202020204" pitchFamily="34" charset="0"/>
              </a:rPr>
              <a:t>刘艳</a:t>
            </a:r>
            <a:endParaRPr kumimoji="0" lang="zh-CN" altLang="en-US" sz="2665" i="0" u="none" strike="noStrike" kern="1200" cap="all" spc="0" normalizeH="0" baseline="0" noProof="0" dirty="0">
              <a:ln>
                <a:noFill/>
              </a:ln>
              <a:solidFill>
                <a:srgbClr val="002060"/>
              </a:solidFill>
              <a:effectLst/>
              <a:uLnTx/>
              <a:uFillTx/>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01150" y="88145"/>
            <a:ext cx="5639711" cy="461665"/>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优秀作文赏析：</a:t>
            </a: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7</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班  宋雪瑞</a:t>
            </a:r>
            <a:endParaRPr kumimoji="0" lang="zh-CN" altLang="en-US" sz="24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pic>
        <p:nvPicPr>
          <p:cNvPr id="2" name="图片 1"/>
          <p:cNvPicPr>
            <a:picLocks noChangeAspect="1"/>
          </p:cNvPicPr>
          <p:nvPr/>
        </p:nvPicPr>
        <p:blipFill>
          <a:blip r:embed="rId1"/>
          <a:srcRect l="5479" t="29301" r="4203" b="10978"/>
          <a:stretch>
            <a:fillRect/>
          </a:stretch>
        </p:blipFill>
        <p:spPr>
          <a:xfrm>
            <a:off x="388756" y="755613"/>
            <a:ext cx="6549555" cy="5705416"/>
          </a:xfrm>
          <a:prstGeom prst="rect">
            <a:avLst/>
          </a:prstGeom>
        </p:spPr>
      </p:pic>
      <p:sp>
        <p:nvSpPr>
          <p:cNvPr id="4" name="文本框 3"/>
          <p:cNvSpPr txBox="1"/>
          <p:nvPr/>
        </p:nvSpPr>
        <p:spPr>
          <a:xfrm>
            <a:off x="6779931" y="467018"/>
            <a:ext cx="5157757" cy="5632311"/>
          </a:xfrm>
          <a:prstGeom prst="rect">
            <a:avLst/>
          </a:prstGeom>
          <a:solidFill>
            <a:schemeClr val="accent4">
              <a:lumMod val="20000"/>
              <a:lumOff val="80000"/>
            </a:schemeClr>
          </a:solidFill>
        </p:spPr>
        <p:txBody>
          <a:bodyPr wrap="square">
            <a:spAutoFit/>
          </a:bodyPr>
          <a:lstStyle/>
          <a:p>
            <a:r>
              <a:rPr lang="zh-CN" altLang="en-US" sz="2000" dirty="0"/>
              <a:t>✅ 优点：</a:t>
            </a:r>
            <a:endParaRPr lang="en-US" altLang="zh-CN" sz="2000" dirty="0"/>
          </a:p>
          <a:p>
            <a:r>
              <a:rPr lang="zh-CN" altLang="en-US" sz="2000" dirty="0"/>
              <a:t>审题精准：紧扣 “文化与科技融合” 的核心要求，选择了典型的文化和科技元素，立意明确。</a:t>
            </a:r>
            <a:endParaRPr lang="en-US" altLang="zh-CN" sz="2000" dirty="0"/>
          </a:p>
          <a:p>
            <a:r>
              <a:rPr lang="zh-CN" altLang="en-US" sz="2000" dirty="0"/>
              <a:t>结构完整且逻辑清晰：采用标准的三段式结构，第一段提出节目构想，第二段阐述文化与科技融合的意义，第三段表达对节目的期待，层次分明，符合应用文写作规范。</a:t>
            </a:r>
            <a:endParaRPr lang="en-US" altLang="zh-CN" sz="2000" dirty="0"/>
          </a:p>
          <a:p>
            <a:r>
              <a:rPr lang="zh-CN" altLang="en-US" sz="2000" dirty="0"/>
              <a:t>立意深刻：明确指出节目 “体现了传承与创新的魅力”，将主题升华到文化传承的高度，立意较高。尝试使用高级表达</a:t>
            </a:r>
            <a:endParaRPr lang="en-US" altLang="zh-CN" sz="2000" dirty="0"/>
          </a:p>
          <a:p>
            <a:r>
              <a:rPr lang="zh-CN" altLang="en-US" sz="2000" dirty="0"/>
              <a:t>体现了一定的语言功底。</a:t>
            </a:r>
            <a:endParaRPr lang="en-US" altLang="zh-CN" sz="2000" dirty="0"/>
          </a:p>
          <a:p>
            <a:r>
              <a:rPr lang="zh-CN" altLang="en-US" sz="2000" dirty="0"/>
              <a:t>⚠️ 不足：语言错误较多：存在冠词使用不当、拼写错误、动词形式错误、名词单复数错误、表达不地道等问题，影响了表达的准确性和流畅度。</a:t>
            </a:r>
            <a:endParaRPr lang="en-US" altLang="zh-CN" sz="2000" dirty="0"/>
          </a:p>
          <a:p>
            <a:r>
              <a:rPr lang="zh-CN" altLang="en-US" sz="2000" dirty="0"/>
              <a:t>结尾略显仓促：对节目的期待可以更具体、更富有情感一些。</a:t>
            </a:r>
            <a:endParaRPr lang="zh-CN"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4494" y="596825"/>
            <a:ext cx="11162159" cy="6034601"/>
          </a:xfrm>
          <a:solidFill>
            <a:schemeClr val="bg2"/>
          </a:solidFill>
        </p:spPr>
        <p:txBody>
          <a:bodyPr>
            <a:normAutofit fontScale="92500"/>
          </a:bodyPr>
          <a:lstStyle/>
          <a:p>
            <a:pPr marL="0" indent="0" fontAlgn="t">
              <a:lnSpc>
                <a:spcPct val="110000"/>
              </a:lnSpc>
              <a:buNone/>
            </a:pPr>
            <a:r>
              <a:rPr lang="en-US" altLang="zh-CN" sz="2600" dirty="0">
                <a:solidFill>
                  <a:srgbClr val="1F2329"/>
                </a:solidFill>
                <a:latin typeface="Times New Roman" panose="02020603050405020304" pitchFamily="18" charset="0"/>
                <a:cs typeface="Times New Roman" panose="02020603050405020304" pitchFamily="18" charset="0"/>
              </a:rPr>
              <a:t>  I’d like to design a program called Peak Duel of Poet Immortal and Poet Sage. It combines traditional Tang poetry culture with robot technology, aiming to show the beauty of Chinese poetry in an interesting way and let more people feel the charm of ancient poems.​</a:t>
            </a:r>
            <a:endParaRPr lang="en-US" altLang="zh-CN" sz="2600" dirty="0">
              <a:solidFill>
                <a:srgbClr val="1F2329"/>
              </a:solidFill>
              <a:latin typeface="Times New Roman" panose="02020603050405020304" pitchFamily="18" charset="0"/>
              <a:cs typeface="Times New Roman" panose="02020603050405020304" pitchFamily="18" charset="0"/>
            </a:endParaRPr>
          </a:p>
          <a:p>
            <a:pPr marL="0" indent="0" fontAlgn="t">
              <a:lnSpc>
                <a:spcPct val="110000"/>
              </a:lnSpc>
              <a:buNone/>
            </a:pPr>
            <a:r>
              <a:rPr lang="en-US" altLang="zh-CN" sz="2600" dirty="0">
                <a:solidFill>
                  <a:srgbClr val="1F2329"/>
                </a:solidFill>
                <a:latin typeface="Times New Roman" panose="02020603050405020304" pitchFamily="18" charset="0"/>
                <a:cs typeface="Times New Roman" panose="02020603050405020304" pitchFamily="18" charset="0"/>
              </a:rPr>
              <a:t>   This program focuses on Tang poetry culture, choosing classic poems by Li Bai and Du Fu. To make it more interesting, we make robots that can look like them and have their personalities. The two robots will write poems on the stage and have a competition, and the audience can vote for their favorite poems. Technology makes the ancient poets "come back", while Tang poetry makes the robots warm. They help each other and bring a special experience to the audience.​</a:t>
            </a:r>
            <a:endParaRPr lang="en-US" altLang="zh-CN" sz="2600" dirty="0">
              <a:solidFill>
                <a:srgbClr val="1F2329"/>
              </a:solidFill>
              <a:latin typeface="Times New Roman" panose="02020603050405020304" pitchFamily="18" charset="0"/>
              <a:cs typeface="Times New Roman" panose="02020603050405020304" pitchFamily="18" charset="0"/>
            </a:endParaRPr>
          </a:p>
          <a:p>
            <a:pPr marL="0" indent="0" fontAlgn="t">
              <a:lnSpc>
                <a:spcPct val="110000"/>
              </a:lnSpc>
              <a:buNone/>
            </a:pPr>
            <a:r>
              <a:rPr lang="en-US" altLang="zh-CN" sz="2600" dirty="0">
                <a:solidFill>
                  <a:srgbClr val="1F2329"/>
                </a:solidFill>
                <a:latin typeface="Times New Roman" panose="02020603050405020304" pitchFamily="18" charset="0"/>
                <a:cs typeface="Times New Roman" panose="02020603050405020304" pitchFamily="18" charset="0"/>
              </a:rPr>
              <a:t>   Through this program, I want to show my love for traditional Chinese culture and my pride in ancient poetry. I sincerely hope the audience can feel the beauty of Tang poetry, become more confident in our culture and become interested in traditional culture. I also hope everyone can cherish and pass on our precious cultural heritage.</a:t>
            </a:r>
            <a:endParaRPr lang="zh-CN" altLang="en-US" dirty="0"/>
          </a:p>
        </p:txBody>
      </p:sp>
      <p:sp>
        <p:nvSpPr>
          <p:cNvPr id="5" name="文本框 4"/>
          <p:cNvSpPr txBox="1"/>
          <p:nvPr/>
        </p:nvSpPr>
        <p:spPr>
          <a:xfrm>
            <a:off x="277879" y="109509"/>
            <a:ext cx="9369862" cy="369332"/>
          </a:xfrm>
          <a:prstGeom prst="rect">
            <a:avLst/>
          </a:prstGeom>
          <a:solidFill>
            <a:schemeClr val="accent4">
              <a:lumMod val="20000"/>
              <a:lumOff val="80000"/>
            </a:schemeClr>
          </a:solidFill>
        </p:spPr>
        <p:txBody>
          <a:bodyPr wrap="square">
            <a:spAutoFit/>
          </a:bodyPr>
          <a:lstStyle/>
          <a:p>
            <a:r>
              <a:rPr lang="zh-CN" altLang="en-US" b="1" dirty="0"/>
              <a:t>范文一：</a:t>
            </a:r>
            <a:r>
              <a:rPr lang="en-US" altLang="zh-CN" b="1" dirty="0"/>
              <a:t>《</a:t>
            </a:r>
            <a:r>
              <a:rPr lang="zh-CN" altLang="en-US" b="1" dirty="0"/>
              <a:t>诗仙（</a:t>
            </a:r>
            <a:r>
              <a:rPr lang="en-US" altLang="zh-CN" b="1" dirty="0"/>
              <a:t>Poet Immortal</a:t>
            </a:r>
            <a:r>
              <a:rPr lang="zh-CN" altLang="en-US" b="1" dirty="0"/>
              <a:t>）诗圣（</a:t>
            </a:r>
            <a:r>
              <a:rPr lang="en-US" altLang="zh-CN" b="1" dirty="0"/>
              <a:t>Poet Sage</a:t>
            </a:r>
            <a:r>
              <a:rPr lang="zh-CN" altLang="en-US" b="1" dirty="0"/>
              <a:t>）巅峰对决（</a:t>
            </a:r>
            <a:r>
              <a:rPr lang="en-US" altLang="zh-CN" b="1" dirty="0"/>
              <a:t>Peak Duel</a:t>
            </a:r>
            <a:r>
              <a:rPr lang="zh-CN" altLang="en-US" b="1" dirty="0"/>
              <a:t>）</a:t>
            </a:r>
            <a:r>
              <a:rPr lang="en-US" altLang="zh-CN" b="1" dirty="0"/>
              <a:t>》 </a:t>
            </a:r>
            <a:r>
              <a:rPr lang="zh-CN" altLang="en-US" b="1" dirty="0">
                <a:highlight>
                  <a:srgbClr val="FFFF00"/>
                </a:highlight>
              </a:rPr>
              <a:t>基础版</a:t>
            </a:r>
            <a:endParaRPr lang="zh-CN" altLang="en-US" b="1" dirty="0">
              <a:highlight>
                <a:srgbClr val="FFFF00"/>
              </a:highligh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8528" y="657055"/>
            <a:ext cx="11162159" cy="6034601"/>
          </a:xfrm>
          <a:solidFill>
            <a:schemeClr val="bg2"/>
          </a:solidFill>
        </p:spPr>
        <p:txBody>
          <a:bodyPr>
            <a:normAutofit/>
          </a:bodyPr>
          <a:lstStyle/>
          <a:p>
            <a:pPr marL="0" indent="0" fontAlgn="t">
              <a:lnSpc>
                <a:spcPct val="110000"/>
              </a:lnSpc>
              <a:buNone/>
            </a:pPr>
            <a:r>
              <a:rPr lang="en-US" altLang="zh-CN" sz="2400" dirty="0">
                <a:solidFill>
                  <a:srgbClr val="1F2329"/>
                </a:solidFill>
                <a:latin typeface="Times New Roman" panose="02020603050405020304" pitchFamily="18" charset="0"/>
                <a:cs typeface="Times New Roman" panose="02020603050405020304" pitchFamily="18" charset="0"/>
              </a:rPr>
              <a:t>    I’d like to design a program called Peak Duel of Poet Immortal and Poet Sage. It combines traditional Tang poetry culture with bionic robot technology, aiming to show the charm of Chinese poetry in an interactive way and let more people feel the beauty of ancient poems.</a:t>
            </a:r>
            <a:endParaRPr lang="en-US" altLang="zh-CN" sz="2400" dirty="0">
              <a:solidFill>
                <a:srgbClr val="1F2329"/>
              </a:solidFill>
              <a:latin typeface="Times New Roman" panose="02020603050405020304" pitchFamily="18" charset="0"/>
              <a:cs typeface="Times New Roman" panose="02020603050405020304" pitchFamily="18" charset="0"/>
            </a:endParaRPr>
          </a:p>
          <a:p>
            <a:pPr marL="0" indent="0" fontAlgn="t">
              <a:lnSpc>
                <a:spcPct val="110000"/>
              </a:lnSpc>
              <a:buNone/>
            </a:pPr>
            <a:r>
              <a:rPr lang="en-US" altLang="zh-CN" sz="2400" dirty="0">
                <a:solidFill>
                  <a:srgbClr val="1F2329"/>
                </a:solidFill>
                <a:latin typeface="Times New Roman" panose="02020603050405020304" pitchFamily="18" charset="0"/>
                <a:cs typeface="Times New Roman" panose="02020603050405020304" pitchFamily="18" charset="0"/>
              </a:rPr>
              <a:t>   This program focuses on Tang poetry culture, selecting classic poems by Li Bai and Du Fu. To make it more interactive, we create bionic robots that can restore their temperaments. The two robots will improvise poems and have a PK on the stage, and the audience can vote on their favorite works. Technology gives the ancient poets a "rebirth", while Tang poetry endows the robots with warmth. They complement each other and bring a unique experience to the audience.</a:t>
            </a:r>
            <a:endParaRPr lang="en-US" altLang="zh-CN" sz="2400" dirty="0">
              <a:solidFill>
                <a:srgbClr val="1F2329"/>
              </a:solidFill>
              <a:latin typeface="Times New Roman" panose="02020603050405020304" pitchFamily="18" charset="0"/>
              <a:cs typeface="Times New Roman" panose="02020603050405020304" pitchFamily="18" charset="0"/>
            </a:endParaRPr>
          </a:p>
          <a:p>
            <a:pPr marL="0" indent="0" fontAlgn="t">
              <a:lnSpc>
                <a:spcPct val="110000"/>
              </a:lnSpc>
              <a:buNone/>
            </a:pPr>
            <a:r>
              <a:rPr lang="en-US" altLang="zh-CN" sz="2400" dirty="0">
                <a:solidFill>
                  <a:srgbClr val="1F2329"/>
                </a:solidFill>
                <a:latin typeface="Times New Roman" panose="02020603050405020304" pitchFamily="18" charset="0"/>
                <a:cs typeface="Times New Roman" panose="02020603050405020304" pitchFamily="18" charset="0"/>
              </a:rPr>
              <a:t>    Through this program, I want to express my love for traditional Chinese culture and pride in ancient poetry. I sincerely hope the audience can feel the beauty of Tang poetry, enhance cultural confidence and develop interest in traditional culture. I also expect everyone to cherish and inherit our precious cultural heritage.</a:t>
            </a:r>
            <a:endParaRPr lang="en-US" altLang="zh-CN" sz="2400" dirty="0">
              <a:solidFill>
                <a:srgbClr val="1F2329"/>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277879" y="109509"/>
            <a:ext cx="9369862" cy="369332"/>
          </a:xfrm>
          <a:prstGeom prst="rect">
            <a:avLst/>
          </a:prstGeom>
          <a:solidFill>
            <a:schemeClr val="accent4">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范文一：</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诗仙（</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Poet Immortal</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）诗圣（</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Poet Sage</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）巅峰对决（</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Peak Duel</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a:t>
            </a:r>
            <a:r>
              <a:rPr kumimoji="0" lang="zh-CN" altLang="en-US" sz="1800" b="1"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进阶版</a:t>
            </a:r>
            <a:endParaRPr kumimoji="0" lang="zh-CN" altLang="en-US" sz="1800" b="1"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4494" y="596825"/>
            <a:ext cx="11162159" cy="6034601"/>
          </a:xfrm>
          <a:solidFill>
            <a:schemeClr val="bg2"/>
          </a:solidFill>
        </p:spPr>
        <p:txBody>
          <a:bodyPr>
            <a:normAutofit/>
          </a:bodyPr>
          <a:lstStyle/>
          <a:p>
            <a:pPr marL="0" indent="0" fontAlgn="t">
              <a:lnSpc>
                <a:spcPct val="110000"/>
              </a:lnSpc>
              <a:buNone/>
            </a:pPr>
            <a:r>
              <a:rPr lang="en-US" altLang="zh-CN" sz="2600" dirty="0">
                <a:solidFill>
                  <a:srgbClr val="1F2329"/>
                </a:solidFill>
                <a:latin typeface="Times New Roman" panose="02020603050405020304" pitchFamily="18" charset="0"/>
                <a:cs typeface="Times New Roman" panose="02020603050405020304" pitchFamily="18" charset="0"/>
              </a:rPr>
              <a:t>   I want to design a program named Remember A Bing in the Sound of Erhu. It focuses on traditional Chinese folk music and combines it with modern technology, aiming to pass on A Bing’s artistic charm and let more people love folk music.</a:t>
            </a:r>
            <a:endParaRPr lang="en-US" altLang="zh-CN" sz="2600" dirty="0">
              <a:solidFill>
                <a:srgbClr val="1F2329"/>
              </a:solidFill>
              <a:latin typeface="Times New Roman" panose="02020603050405020304" pitchFamily="18" charset="0"/>
              <a:cs typeface="Times New Roman" panose="02020603050405020304" pitchFamily="18" charset="0"/>
            </a:endParaRPr>
          </a:p>
          <a:p>
            <a:pPr marL="0" indent="0" fontAlgn="t">
              <a:lnSpc>
                <a:spcPct val="110000"/>
              </a:lnSpc>
              <a:buNone/>
            </a:pPr>
            <a:r>
              <a:rPr lang="en-US" altLang="zh-CN" sz="2600" dirty="0">
                <a:solidFill>
                  <a:srgbClr val="1F2329"/>
                </a:solidFill>
                <a:latin typeface="Times New Roman" panose="02020603050405020304" pitchFamily="18" charset="0"/>
                <a:cs typeface="Times New Roman" panose="02020603050405020304" pitchFamily="18" charset="0"/>
              </a:rPr>
              <a:t>    We take A Bing’s famous erhu piece "Moon Reflected in Two Springs" as the program’s core, which has deep emotions. To let the audience feel its beauty, we use technology to make a robot that can copy A Bing’s playing skills and feelings. The robot will play the piece on the stage, restoring its real melody. Technology helps the classic spread through time, while the music’s emotions make the robot warm. They work closely together, making folk music become more lively.</a:t>
            </a:r>
            <a:endParaRPr lang="en-US" altLang="zh-CN" sz="2600" dirty="0">
              <a:solidFill>
                <a:srgbClr val="1F2329"/>
              </a:solidFill>
              <a:latin typeface="Times New Roman" panose="02020603050405020304" pitchFamily="18" charset="0"/>
              <a:cs typeface="Times New Roman" panose="02020603050405020304" pitchFamily="18" charset="0"/>
            </a:endParaRPr>
          </a:p>
          <a:p>
            <a:pPr marL="0" indent="0" fontAlgn="t">
              <a:lnSpc>
                <a:spcPct val="110000"/>
              </a:lnSpc>
              <a:buNone/>
            </a:pPr>
            <a:r>
              <a:rPr lang="en-US" altLang="zh-CN" sz="2600" dirty="0">
                <a:solidFill>
                  <a:srgbClr val="1F2329"/>
                </a:solidFill>
                <a:latin typeface="Times New Roman" panose="02020603050405020304" pitchFamily="18" charset="0"/>
                <a:cs typeface="Times New Roman" panose="02020603050405020304" pitchFamily="18" charset="0"/>
              </a:rPr>
              <a:t>    Through this program, I want to show my respect for A Bing and my love for folk music. I sincerely hope the audience can feel the beauty of erhu music and become interested in traditional folk music. I also hope everyone can pay attention to our cultural heritage and work together to pass it on.</a:t>
            </a:r>
            <a:endParaRPr lang="zh-CN" altLang="en-US" dirty="0"/>
          </a:p>
        </p:txBody>
      </p:sp>
      <p:sp>
        <p:nvSpPr>
          <p:cNvPr id="5" name="文本框 4"/>
          <p:cNvSpPr txBox="1"/>
          <p:nvPr/>
        </p:nvSpPr>
        <p:spPr>
          <a:xfrm>
            <a:off x="277879" y="109509"/>
            <a:ext cx="9369862" cy="369332"/>
          </a:xfrm>
          <a:prstGeom prst="rect">
            <a:avLst/>
          </a:prstGeom>
          <a:solidFill>
            <a:schemeClr val="accent4">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范文二：</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二胡（</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Erhu</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）声里忆二丙（</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 Bing</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 </a:t>
            </a:r>
            <a:r>
              <a:rPr kumimoji="0" lang="zh-CN" altLang="en-US" sz="1800" b="1"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基础版</a:t>
            </a:r>
            <a:endParaRPr kumimoji="0" lang="zh-CN" altLang="en-US" sz="1800" b="1"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8528" y="657055"/>
            <a:ext cx="11162159" cy="6034601"/>
          </a:xfrm>
          <a:solidFill>
            <a:schemeClr val="bg2"/>
          </a:solidFill>
        </p:spPr>
        <p:txBody>
          <a:bodyPr>
            <a:normAutofit/>
          </a:bodyPr>
          <a:lstStyle/>
          <a:p>
            <a:pPr marL="0" indent="0" fontAlgn="t">
              <a:lnSpc>
                <a:spcPct val="110000"/>
              </a:lnSpc>
              <a:buNone/>
            </a:pPr>
            <a:r>
              <a:rPr lang="en-US" altLang="zh-CN" sz="2400" dirty="0">
                <a:solidFill>
                  <a:srgbClr val="1F2329"/>
                </a:solidFill>
                <a:latin typeface="Times New Roman" panose="02020603050405020304" pitchFamily="18" charset="0"/>
                <a:cs typeface="Times New Roman" panose="02020603050405020304" pitchFamily="18" charset="0"/>
              </a:rPr>
              <a:t>I want to design a program named Remember A Bing in the Sound of Erhu. It centers on traditional Chinese folk music and combines it with modern technology, aiming to inherit A Bing’s artistic charm and let more people love folk music.</a:t>
            </a:r>
            <a:endParaRPr lang="en-US" altLang="zh-CN" sz="2400" dirty="0">
              <a:solidFill>
                <a:srgbClr val="1F2329"/>
              </a:solidFill>
              <a:latin typeface="Times New Roman" panose="02020603050405020304" pitchFamily="18" charset="0"/>
              <a:cs typeface="Times New Roman" panose="02020603050405020304" pitchFamily="18" charset="0"/>
            </a:endParaRPr>
          </a:p>
          <a:p>
            <a:pPr marL="0" indent="0" fontAlgn="t">
              <a:lnSpc>
                <a:spcPct val="110000"/>
              </a:lnSpc>
              <a:buNone/>
            </a:pPr>
            <a:r>
              <a:rPr lang="en-US" altLang="zh-CN" sz="2400" dirty="0">
                <a:solidFill>
                  <a:srgbClr val="1F2329"/>
                </a:solidFill>
                <a:latin typeface="Times New Roman" panose="02020603050405020304" pitchFamily="18" charset="0"/>
                <a:cs typeface="Times New Roman" panose="02020603050405020304" pitchFamily="18" charset="0"/>
              </a:rPr>
              <a:t>   We take A Bing’s erhu masterpiece "Moon Reflected in Two Springs" as the program’s core, which carries profound emotions. To let the audience feel its charm, we use technology to create a bionic robot that can replicate A Bing’s playing skills and emotions. The robot will play the masterpiece on the stage, restoring its authentic melody. Technology helps the classic cross time and space, while the music’s emotions warm the robot. They are closely integrated, making folk music glow with new vitality.</a:t>
            </a:r>
            <a:endParaRPr lang="en-US" altLang="zh-CN" sz="2400" dirty="0">
              <a:solidFill>
                <a:srgbClr val="1F2329"/>
              </a:solidFill>
              <a:latin typeface="Times New Roman" panose="02020603050405020304" pitchFamily="18" charset="0"/>
              <a:cs typeface="Times New Roman" panose="02020603050405020304" pitchFamily="18" charset="0"/>
            </a:endParaRPr>
          </a:p>
          <a:p>
            <a:pPr marL="0" indent="0" fontAlgn="t">
              <a:lnSpc>
                <a:spcPct val="110000"/>
              </a:lnSpc>
              <a:buNone/>
            </a:pPr>
            <a:r>
              <a:rPr lang="en-US" altLang="zh-CN" sz="2400" dirty="0">
                <a:solidFill>
                  <a:srgbClr val="1F2329"/>
                </a:solidFill>
                <a:latin typeface="Times New Roman" panose="02020603050405020304" pitchFamily="18" charset="0"/>
                <a:cs typeface="Times New Roman" panose="02020603050405020304" pitchFamily="18" charset="0"/>
              </a:rPr>
              <a:t>   Through this program, I want to express my respect for A Bing and love for folk music. I sincerely expect the audience can feel the charm of erhu music and develop interest in traditional folk music. I also hope everyone can attach importance to our cultural heritage and work together to inherit it.</a:t>
            </a:r>
            <a:endParaRPr lang="en-US" altLang="zh-CN" sz="2400" dirty="0">
              <a:solidFill>
                <a:srgbClr val="1F2329"/>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277879" y="109509"/>
            <a:ext cx="9369862" cy="369332"/>
          </a:xfrm>
          <a:prstGeom prst="rect">
            <a:avLst/>
          </a:prstGeom>
          <a:solidFill>
            <a:schemeClr val="accent4">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范文二：</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二胡（</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Erhu</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）声里忆二丙（</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 Bing</a:t>
            </a:r>
            <a:r>
              <a:rPr kumimoji="0" lang="zh-CN" altLang="en-US"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en-US" altLang="zh-CN" sz="1800" b="1"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t>
            </a:r>
            <a:r>
              <a:rPr kumimoji="0" lang="zh-CN" altLang="en-US" sz="1800" b="1"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进阶版</a:t>
            </a:r>
            <a:endParaRPr kumimoji="0" lang="zh-CN" altLang="en-US" sz="1800" b="1"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0391" y="1713817"/>
            <a:ext cx="11081856" cy="4944986"/>
          </a:xfrm>
        </p:spPr>
        <p:txBody>
          <a:bodyPr>
            <a:normAutofit fontScale="92500" lnSpcReduction="20000"/>
          </a:bodyPr>
          <a:lstStyle/>
          <a:p>
            <a:pPr marL="0" indent="0">
              <a:buNone/>
            </a:pPr>
            <a:r>
              <a:rPr lang="en-US" altLang="zh-CN" dirty="0">
                <a:latin typeface="Times New Roman" panose="02020603050405020304" pitchFamily="18" charset="0"/>
                <a:cs typeface="Times New Roman" panose="02020603050405020304" pitchFamily="18" charset="0"/>
              </a:rPr>
              <a:t>Dear fellow students,</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As we all know, technology is rapidly changing the world, and it is also reshaping how we perceive and inherit our traditional culture. To encourage innovation in this field, the Student Union is launching a “Technology &amp; Culture” Innovation Contest.</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We invite you to submit creative proposals that blend modern technology with traditional Chinese culture. Your ideas can range from designing a Spring Festival Gala performance with robots performing martial arts, to creating an interactive app that digitizes intangible cultural heritage like paper-cutting or shadow puppetry.</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This contest is not just a competition; it is an opportunity for us to think about how we can use technology to make our culture more vibrant and accessible. Let us use our creativity and knowledge to build a bridge between the past and the future. We look forward to your brilliant ideas!</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The Student Union</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460391" y="136285"/>
            <a:ext cx="11001548" cy="1323439"/>
          </a:xfrm>
          <a:prstGeom prst="rect">
            <a:avLst/>
          </a:prstGeom>
          <a:solidFill>
            <a:schemeClr val="bg2"/>
          </a:solidFill>
        </p:spPr>
        <p:txBody>
          <a:bodyPr wrap="square">
            <a:spAutoFit/>
          </a:bodyPr>
          <a:lstStyle/>
          <a:p>
            <a:r>
              <a:rPr lang="zh-CN" altLang="en-US" sz="2000" dirty="0">
                <a:highlight>
                  <a:srgbClr val="FFFF00"/>
                </a:highlight>
              </a:rPr>
              <a:t>同类拓展</a:t>
            </a:r>
            <a:r>
              <a:rPr lang="en-US" altLang="zh-CN" sz="2000" dirty="0">
                <a:highlight>
                  <a:srgbClr val="FFFF00"/>
                </a:highlight>
              </a:rPr>
              <a:t>1</a:t>
            </a:r>
            <a:r>
              <a:rPr lang="zh-CN" altLang="en-US" sz="2000" dirty="0">
                <a:highlight>
                  <a:srgbClr val="FFFF00"/>
                </a:highlight>
              </a:rPr>
              <a:t>：</a:t>
            </a:r>
            <a:endParaRPr lang="en-US" altLang="zh-CN" sz="2000" dirty="0">
              <a:highlight>
                <a:srgbClr val="FFFF00"/>
              </a:highlight>
            </a:endParaRPr>
          </a:p>
          <a:p>
            <a:r>
              <a:rPr lang="zh-CN" altLang="en-US" sz="2000" dirty="0"/>
              <a:t>你校学生会计划举办 “科技与文化” 创意大赛。请你以学生会的名义，用英文写一封</a:t>
            </a:r>
            <a:r>
              <a:rPr lang="zh-CN" altLang="en-US" sz="2000" dirty="0">
                <a:highlight>
                  <a:srgbClr val="00FFFF"/>
                </a:highlight>
              </a:rPr>
              <a:t>倡议书</a:t>
            </a:r>
            <a:r>
              <a:rPr lang="zh-CN" altLang="en-US" sz="2000" dirty="0"/>
              <a:t>，鼓励同学们积极参与，提交融合科技与传统文化的创意方案（如春晚机器人表演、非遗数字化等），并说明大赛的意义。</a:t>
            </a:r>
            <a:endParaRPr lang="zh-CN" altLang="en-US" sz="20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0391" y="1713817"/>
            <a:ext cx="11081856" cy="4944986"/>
          </a:xfrm>
        </p:spPr>
        <p:txBody>
          <a:bodyPr>
            <a:normAutofit fontScale="85000" lnSpcReduction="10000"/>
          </a:bodyPr>
          <a:lstStyle/>
          <a:p>
            <a:pPr marL="0" indent="0">
              <a:buNone/>
            </a:pPr>
            <a:r>
              <a:rPr lang="en-US" altLang="zh-CN" dirty="0">
                <a:latin typeface="Times New Roman" panose="02020603050405020304" pitchFamily="18" charset="0"/>
                <a:cs typeface="Times New Roman" panose="02020603050405020304" pitchFamily="18" charset="0"/>
              </a:rPr>
              <a:t>Honorable judges, distinguished guests, and dear friends,</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Good morning. Today, I stand before you not just as a young student, but as a dreamer who believes in the power of technology to reawaken our cultural past. My dream is to let the soul-stirring charm of our traditional culture echo once more on the modern stage.</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To bring our traditional culture to life again, we can use cutting-edge AI and robotics. First, we will feed all available data about a classic art form into an AI system to analyze its unique characteristics. Then, we will train a highly sophisticated robot to perform this art, replicating every nuance of its essence. Finally, we will use 3D-printing technology to create a lifelike figure, making the performance as authentic as possible.</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This is not just about recreating a piece of art; it is about building a bridge between our glorious past and our innovative future. Let us embrace technology, not as a replacement for tradition, but as a powerful tool to make our culture shine brighter for generations to come.</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Thank you!</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460391" y="136285"/>
            <a:ext cx="11001548" cy="1323439"/>
          </a:xfrm>
          <a:prstGeom prst="rect">
            <a:avLst/>
          </a:prstGeom>
          <a:solidFill>
            <a:schemeClr val="bg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同类拓展</a:t>
            </a:r>
            <a:r>
              <a:rPr kumimoji="0" lang="en-US" altLang="zh-CN" sz="20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2</a:t>
            </a:r>
            <a:r>
              <a:rPr kumimoji="0" lang="zh-CN" altLang="en-US" sz="20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a:t>
            </a:r>
            <a:endParaRPr kumimoji="0" lang="en-US" altLang="zh-CN" sz="20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你受邀参加 “科技与文化融合” 青年论坛，请你发表一篇英文演讲稿，主题为 “科技赋能，让传统文化焕发新生”。请你自主选择一种传统文化形式，结合现代科技，阐述你的创意（如用 </a:t>
            </a:r>
            <a:r>
              <a:rPr kumimoji="0" lang="en-US" altLang="zh-CN" sz="20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AI </a:t>
            </a:r>
            <a:r>
              <a:rPr kumimoji="0" lang="zh-CN" altLang="en-US" sz="20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和机器人重现经典艺术、用数字技术保护非遗等），并呼吁大家关注传统文化的创新传承。</a:t>
            </a:r>
            <a:endParaRPr kumimoji="0" lang="zh-CN" altLang="en-US" sz="20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0391" y="1713817"/>
            <a:ext cx="11081856" cy="4944986"/>
          </a:xfrm>
        </p:spPr>
        <p:txBody>
          <a:bodyPr>
            <a:normAutofit fontScale="92500" lnSpcReduction="10000"/>
          </a:bodyPr>
          <a:lstStyle/>
          <a:p>
            <a:pPr marL="0" indent="0">
              <a:buNone/>
            </a:pPr>
            <a:r>
              <a:rPr lang="en-US" altLang="zh-CN" dirty="0">
                <a:latin typeface="Times New Roman" panose="02020603050405020304" pitchFamily="18" charset="0"/>
                <a:cs typeface="Times New Roman" panose="02020603050405020304" pitchFamily="18" charset="0"/>
              </a:rPr>
              <a:t>     Technology Lights Up Traditional Culture at School Tech Festival</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Our school’s annual Tech Festival concluded with a spectacular performance that left the audience in awe: a perfect blend of cutting-edge technology and traditional Chinese culture.</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The highlight of the show was a group of robots, designed by our school’s robotics club, performing a classic piece of traditional Chinese art. Equipped with motion sensors and AI, the robots mimicked the precise movements and expressions of the performers. A high-tech stage with LED screens and dynamic lighting further enhanced the visual experience, creating a vivid and immersive atmosphere.</a:t>
            </a:r>
            <a:endParaRPr lang="en-US" altLang="zh-CN" dirty="0">
              <a:latin typeface="Times New Roman" panose="02020603050405020304" pitchFamily="18" charset="0"/>
              <a:cs typeface="Times New Roman" panose="02020603050405020304" pitchFamily="18" charset="0"/>
            </a:endParaRPr>
          </a:p>
          <a:p>
            <a:pPr marL="0" indent="0">
              <a:buNone/>
            </a:pPr>
            <a:r>
              <a:rPr lang="en-US" altLang="zh-CN" dirty="0">
                <a:latin typeface="Times New Roman" panose="02020603050405020304" pitchFamily="18" charset="0"/>
                <a:cs typeface="Times New Roman" panose="02020603050405020304" pitchFamily="18" charset="0"/>
              </a:rPr>
              <a:t>   The performance was a huge success. Students and teachers alike were amazed by how technology could breathe new life into traditional art. It not only showcased our school’s technological prowess but also deepened our understanding and appreciation of our cultural heritage.</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460391" y="136285"/>
            <a:ext cx="11001548" cy="1323439"/>
          </a:xfrm>
          <a:prstGeom prst="rect">
            <a:avLst/>
          </a:prstGeom>
          <a:solidFill>
            <a:schemeClr val="bg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同类拓展</a:t>
            </a:r>
            <a:r>
              <a:rPr kumimoji="0" lang="en-US" altLang="zh-CN" sz="20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3</a:t>
            </a:r>
            <a:r>
              <a:rPr kumimoji="0" lang="zh-CN" altLang="en-US" sz="20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rPr>
              <a:t>：</a:t>
            </a:r>
            <a:endParaRPr kumimoji="0" lang="en-US" altLang="zh-CN" sz="2000" b="0" i="0" u="none" strike="noStrike" kern="1200" cap="none" spc="0" normalizeH="0" baseline="0" noProof="0" dirty="0">
              <a:ln>
                <a:noFill/>
              </a:ln>
              <a:solidFill>
                <a:prstClr val="black"/>
              </a:solidFill>
              <a:effectLst/>
              <a:highlight>
                <a:srgbClr val="FFFF00"/>
              </a:highlight>
              <a:uLnTx/>
              <a:uFillTx/>
              <a:latin typeface="等线" panose="02010600030101010101" charset="-122"/>
              <a:ea typeface="等线" panose="0201060003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rPr>
              <a:t>你校英语报正在举办 “科技点亮文化” 主题征文活动。请你写一篇新闻报道，介绍学校科技节上一场融合科技与传统文化的精彩表演。请你自主描述表演内容（如机器人演绎传统艺术、互动装置展示非遗等）、科技应用及观众反响。</a:t>
            </a:r>
            <a:endParaRPr kumimoji="0" lang="zh-CN" altLang="en-US" sz="20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2559" y="219018"/>
            <a:ext cx="6367949" cy="6378898"/>
          </a:xfrm>
          <a:solidFill>
            <a:schemeClr val="bg2"/>
          </a:solidFill>
        </p:spPr>
        <p:txBody>
          <a:bodyPr>
            <a:normAutofit fontScale="85000" lnSpcReduction="20000"/>
          </a:bodyPr>
          <a:lstStyle/>
          <a:p>
            <a:r>
              <a:rPr lang="en-US" altLang="zh-CN" dirty="0">
                <a:latin typeface="Times New Roman" panose="02020603050405020304" pitchFamily="18" charset="0"/>
                <a:cs typeface="Times New Roman" panose="02020603050405020304" pitchFamily="18" charset="0"/>
              </a:rPr>
              <a:t>Hello everyone. Today I want to tell you an amazing story about robots and the Spring Festival Gala. The Spring Festival Gala is the biggest and most watched tv show in China. Every year, families sit together, laugh and celebrate the New Year. This year, something super cool happened. Robots became the stars of the stage. These are not just toy robots. They are tall, smart and made in China. Some robots did Chinese kung fu, standing firm, doing backflips, jumping and turning like real martial artists. They move so fast and smoothly that everyone cheered loudly. Other robots acted in skits and talked with people. They told jokes, made funny faces and brought us so much joy. There were even robot dogs that walked and danced together in perfect order. </a:t>
            </a:r>
            <a:r>
              <a:rPr lang="en-US" altLang="zh-CN" dirty="0">
                <a:highlight>
                  <a:srgbClr val="FFFF00"/>
                </a:highlight>
                <a:latin typeface="Times New Roman" panose="02020603050405020304" pitchFamily="18" charset="0"/>
                <a:cs typeface="Times New Roman" panose="02020603050405020304" pitchFamily="18" charset="0"/>
              </a:rPr>
              <a:t>These robots show us how great Chinese technology is. They blend tradition and future, culture and innovation. </a:t>
            </a:r>
            <a:r>
              <a:rPr lang="en-US" altLang="zh-CN" dirty="0">
                <a:latin typeface="Times New Roman" panose="02020603050405020304" pitchFamily="18" charset="0"/>
                <a:cs typeface="Times New Roman" panose="02020603050405020304" pitchFamily="18" charset="0"/>
              </a:rPr>
              <a:t>They tell the world China's New Year is warm, wonderful and full of high tech surprises. Technology can be fun, friendly and full of love. When robots join the spring festival, our celebration becomes more magical. Thank you. </a:t>
            </a:r>
            <a:endParaRPr lang="zh-CN" altLang="en-US" dirty="0">
              <a:latin typeface="Times New Roman" panose="02020603050405020304" pitchFamily="18" charset="0"/>
              <a:cs typeface="Times New Roman" panose="02020603050405020304" pitchFamily="18" charset="0"/>
            </a:endParaRPr>
          </a:p>
        </p:txBody>
      </p:sp>
      <p:pic>
        <p:nvPicPr>
          <p:cNvPr id="4" name="春晚机器人">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7002090" y="0"/>
            <a:ext cx="3855725" cy="68546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9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76628" y="124861"/>
            <a:ext cx="5072341" cy="647633"/>
          </a:xfrm>
          <a:solidFill>
            <a:schemeClr val="accent6">
              <a:lumMod val="20000"/>
              <a:lumOff val="80000"/>
            </a:schemeClr>
          </a:solidFill>
        </p:spPr>
        <p:txBody>
          <a:bodyPr>
            <a:normAutofit/>
          </a:bodyPr>
          <a:lstStyle/>
          <a:p>
            <a:r>
              <a:rPr lang="en-US" altLang="zh-CN" sz="3600" b="1" dirty="0">
                <a:solidFill>
                  <a:srgbClr val="0070C0"/>
                </a:solidFill>
              </a:rPr>
              <a:t>5</a:t>
            </a:r>
            <a:r>
              <a:rPr lang="zh-CN" altLang="en-US" sz="3600" b="1" dirty="0">
                <a:solidFill>
                  <a:srgbClr val="0070C0"/>
                </a:solidFill>
              </a:rPr>
              <a:t>步审题法</a:t>
            </a:r>
            <a:r>
              <a:rPr lang="en-US" altLang="zh-CN" sz="3600" b="1" dirty="0">
                <a:solidFill>
                  <a:srgbClr val="0070C0"/>
                </a:solidFill>
              </a:rPr>
              <a:t>+</a:t>
            </a:r>
            <a:r>
              <a:rPr lang="zh-CN" altLang="en-US" sz="3600" b="1" dirty="0">
                <a:solidFill>
                  <a:srgbClr val="0070C0"/>
                </a:solidFill>
              </a:rPr>
              <a:t>思维第一</a:t>
            </a:r>
            <a:endParaRPr lang="zh-CN" altLang="en-US" sz="5400" b="1" dirty="0">
              <a:solidFill>
                <a:srgbClr val="0070C0"/>
              </a:solidFill>
            </a:endParaRPr>
          </a:p>
        </p:txBody>
      </p:sp>
      <p:sp>
        <p:nvSpPr>
          <p:cNvPr id="3" name="内容占位符 2"/>
          <p:cNvSpPr>
            <a:spLocks noGrp="1"/>
          </p:cNvSpPr>
          <p:nvPr>
            <p:ph idx="1"/>
          </p:nvPr>
        </p:nvSpPr>
        <p:spPr>
          <a:xfrm>
            <a:off x="478098" y="981307"/>
            <a:ext cx="4480868" cy="5375116"/>
          </a:xfrm>
          <a:solidFill>
            <a:schemeClr val="bg2"/>
          </a:solidFill>
        </p:spPr>
        <p:txBody>
          <a:bodyPr>
            <a:normAutofit/>
          </a:bodyPr>
          <a:lstStyle/>
          <a:p>
            <a:r>
              <a:rPr lang="zh-CN" altLang="en-US" sz="3200" dirty="0"/>
              <a:t>假如你是</a:t>
            </a:r>
            <a:r>
              <a:rPr lang="en-US" altLang="zh-CN" sz="3200" dirty="0"/>
              <a:t>2027</a:t>
            </a:r>
            <a:r>
              <a:rPr lang="zh-CN" altLang="en-US" sz="3200" dirty="0"/>
              <a:t>春晚导演，请设计</a:t>
            </a:r>
            <a:r>
              <a:rPr lang="zh-CN" altLang="en-US" sz="3200" dirty="0">
                <a:solidFill>
                  <a:srgbClr val="FF0000"/>
                </a:solidFill>
              </a:rPr>
              <a:t>一个</a:t>
            </a:r>
            <a:r>
              <a:rPr lang="zh-CN" altLang="en-US" sz="3200" dirty="0"/>
              <a:t>融合科技与文化的</a:t>
            </a:r>
            <a:r>
              <a:rPr lang="zh-CN" altLang="en-US" sz="3200" dirty="0">
                <a:solidFill>
                  <a:srgbClr val="FF0000"/>
                </a:solidFill>
              </a:rPr>
              <a:t>节目</a:t>
            </a:r>
            <a:r>
              <a:rPr lang="zh-CN" altLang="en-US" sz="3200" dirty="0"/>
              <a:t>，写一篇短文介绍你的创意，内容包括：  </a:t>
            </a:r>
            <a:endParaRPr lang="zh-CN" altLang="en-US" sz="3200" dirty="0"/>
          </a:p>
          <a:p>
            <a:r>
              <a:rPr lang="en-US" altLang="zh-CN" sz="3200" dirty="0"/>
              <a:t>1. </a:t>
            </a:r>
            <a:r>
              <a:rPr lang="zh-CN" altLang="en-US" sz="3200" dirty="0"/>
              <a:t>你选择的</a:t>
            </a:r>
            <a:r>
              <a:rPr lang="zh-CN" altLang="en-US" sz="3200" dirty="0">
                <a:solidFill>
                  <a:srgbClr val="FF0000"/>
                </a:solidFill>
              </a:rPr>
              <a:t>文化元素</a:t>
            </a:r>
            <a:r>
              <a:rPr lang="zh-CN" altLang="en-US" sz="3200" dirty="0"/>
              <a:t>及原因；  </a:t>
            </a:r>
            <a:endParaRPr lang="zh-CN" altLang="en-US" sz="3200" dirty="0"/>
          </a:p>
          <a:p>
            <a:r>
              <a:rPr lang="en-US" altLang="zh-CN" sz="3200" dirty="0"/>
              <a:t>2. </a:t>
            </a:r>
            <a:r>
              <a:rPr lang="zh-CN" altLang="en-US" sz="3200" dirty="0"/>
              <a:t>你使用的</a:t>
            </a:r>
            <a:r>
              <a:rPr lang="zh-CN" altLang="en-US" sz="3200" dirty="0">
                <a:solidFill>
                  <a:srgbClr val="FF0000"/>
                </a:solidFill>
              </a:rPr>
              <a:t>科技手段</a:t>
            </a:r>
            <a:r>
              <a:rPr lang="zh-CN" altLang="en-US" sz="3200" dirty="0"/>
              <a:t>；  </a:t>
            </a:r>
            <a:endParaRPr lang="zh-CN" altLang="en-US" sz="3200" dirty="0"/>
          </a:p>
          <a:p>
            <a:r>
              <a:rPr lang="en-US" altLang="zh-CN" sz="3200" dirty="0"/>
              <a:t>3. </a:t>
            </a:r>
            <a:r>
              <a:rPr lang="zh-CN" altLang="en-US" sz="3200" dirty="0"/>
              <a:t>你想传达的</a:t>
            </a:r>
            <a:r>
              <a:rPr lang="zh-CN" altLang="en-US" sz="3200" dirty="0">
                <a:highlight>
                  <a:srgbClr val="FFFF00"/>
                </a:highlight>
              </a:rPr>
              <a:t>情感</a:t>
            </a:r>
            <a:r>
              <a:rPr lang="zh-CN" altLang="en-US" sz="3200" dirty="0"/>
              <a:t>和观众的</a:t>
            </a:r>
            <a:r>
              <a:rPr lang="zh-CN" altLang="en-US" sz="3200" dirty="0">
                <a:highlight>
                  <a:srgbClr val="FFFF00"/>
                </a:highlight>
              </a:rPr>
              <a:t>期待</a:t>
            </a:r>
            <a:endParaRPr lang="en-US" altLang="zh-CN" sz="3200" dirty="0">
              <a:highlight>
                <a:srgbClr val="FFFF00"/>
              </a:highlight>
            </a:endParaRPr>
          </a:p>
          <a:p>
            <a:r>
              <a:rPr lang="zh-CN" altLang="en-US" sz="1200" i="1" dirty="0"/>
              <a:t>题目来自吴晓凤老师</a:t>
            </a:r>
            <a:endParaRPr lang="en-US" altLang="zh-CN" sz="2400" i="1" dirty="0"/>
          </a:p>
        </p:txBody>
      </p:sp>
      <p:sp>
        <p:nvSpPr>
          <p:cNvPr id="6" name="标题 1"/>
          <p:cNvSpPr txBox="1"/>
          <p:nvPr/>
        </p:nvSpPr>
        <p:spPr>
          <a:xfrm>
            <a:off x="5513957" y="1827758"/>
            <a:ext cx="6261982" cy="564392"/>
          </a:xfrm>
          <a:prstGeom prst="rect">
            <a:avLst/>
          </a:prstGeom>
        </p:spPr>
        <p:txBody>
          <a:bodyPr vert="horz" lIns="91412" tIns="45706" rIns="91412" bIns="45706"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3765" rtl="0" eaLnBrk="1" fontAlgn="auto" latinLnBrk="0" hangingPunct="1">
              <a:lnSpc>
                <a:spcPct val="90000"/>
              </a:lnSpc>
              <a:spcBef>
                <a:spcPct val="0"/>
              </a:spcBef>
              <a:spcAft>
                <a:spcPts val="0"/>
              </a:spcAft>
              <a:buClrTx/>
              <a:buSzTx/>
              <a:buFontTx/>
              <a:buNone/>
              <a:defRPr/>
            </a:pPr>
            <a:r>
              <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1 </a:t>
            </a:r>
            <a:r>
              <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文体：小短文</a:t>
            </a:r>
            <a:endPar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endParaRPr>
          </a:p>
        </p:txBody>
      </p:sp>
      <p:sp>
        <p:nvSpPr>
          <p:cNvPr id="9" name="标题 1"/>
          <p:cNvSpPr txBox="1"/>
          <p:nvPr/>
        </p:nvSpPr>
        <p:spPr>
          <a:xfrm>
            <a:off x="5452967" y="3113995"/>
            <a:ext cx="6050892" cy="647633"/>
          </a:xfrm>
          <a:prstGeom prst="rect">
            <a:avLst/>
          </a:prstGeom>
          <a:solidFill>
            <a:schemeClr val="bg2"/>
          </a:solidFill>
        </p:spPr>
        <p:txBody>
          <a:bodyPr vert="horz" lIns="91412" tIns="45706" rIns="91412" bIns="45706"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3765" rtl="0" eaLnBrk="1" fontAlgn="auto" latinLnBrk="0" hangingPunct="1">
              <a:lnSpc>
                <a:spcPct val="90000"/>
              </a:lnSpc>
              <a:spcBef>
                <a:spcPct val="0"/>
              </a:spcBef>
              <a:spcAft>
                <a:spcPts val="0"/>
              </a:spcAft>
              <a:buClrTx/>
              <a:buSzTx/>
              <a:buFontTx/>
              <a:buNone/>
              <a:defRPr/>
            </a:pPr>
            <a:r>
              <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3 </a:t>
            </a:r>
            <a:r>
              <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主题：</a:t>
            </a:r>
            <a:r>
              <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2027</a:t>
            </a:r>
            <a:r>
              <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春晚节目设计</a:t>
            </a:r>
            <a:endPar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endParaRPr>
          </a:p>
        </p:txBody>
      </p:sp>
      <p:sp>
        <p:nvSpPr>
          <p:cNvPr id="10" name="标题 1"/>
          <p:cNvSpPr txBox="1"/>
          <p:nvPr/>
        </p:nvSpPr>
        <p:spPr>
          <a:xfrm>
            <a:off x="5513960" y="2451860"/>
            <a:ext cx="5320495" cy="405056"/>
          </a:xfrm>
          <a:prstGeom prst="rect">
            <a:avLst/>
          </a:prstGeom>
        </p:spPr>
        <p:txBody>
          <a:bodyPr vert="horz" lIns="91412" tIns="45706" rIns="91412" bIns="45706"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3765" rtl="0" eaLnBrk="1" fontAlgn="auto" latinLnBrk="0" hangingPunct="1">
              <a:lnSpc>
                <a:spcPct val="90000"/>
              </a:lnSpc>
              <a:spcBef>
                <a:spcPct val="0"/>
              </a:spcBef>
              <a:spcAft>
                <a:spcPts val="0"/>
              </a:spcAft>
              <a:buClrTx/>
              <a:buSzTx/>
              <a:buFontTx/>
              <a:buNone/>
              <a:defRPr/>
            </a:pPr>
            <a:r>
              <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2 </a:t>
            </a:r>
            <a:r>
              <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时态：一般现在时</a:t>
            </a:r>
            <a:r>
              <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a:t>
            </a:r>
            <a:r>
              <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一般将来时</a:t>
            </a:r>
            <a:endPar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endParaRPr>
          </a:p>
        </p:txBody>
      </p:sp>
      <p:sp>
        <p:nvSpPr>
          <p:cNvPr id="11" name="标题 1"/>
          <p:cNvSpPr txBox="1"/>
          <p:nvPr/>
        </p:nvSpPr>
        <p:spPr>
          <a:xfrm>
            <a:off x="5604972" y="4313987"/>
            <a:ext cx="4127994" cy="405056"/>
          </a:xfrm>
          <a:prstGeom prst="rect">
            <a:avLst/>
          </a:prstGeom>
        </p:spPr>
        <p:txBody>
          <a:bodyPr vert="horz" lIns="91412" tIns="45706" rIns="91412" bIns="45706"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3765" rtl="0" eaLnBrk="1" fontAlgn="auto" latinLnBrk="0" hangingPunct="1">
              <a:lnSpc>
                <a:spcPct val="90000"/>
              </a:lnSpc>
              <a:spcBef>
                <a:spcPct val="0"/>
              </a:spcBef>
              <a:spcAft>
                <a:spcPts val="0"/>
              </a:spcAft>
              <a:buClrTx/>
              <a:buSzTx/>
              <a:buFontTx/>
              <a:buNone/>
              <a:defRPr/>
            </a:pPr>
            <a:r>
              <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4  </a:t>
            </a:r>
            <a:r>
              <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要点分层：</a:t>
            </a:r>
            <a:endPar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endParaRPr>
          </a:p>
          <a:p>
            <a:pPr marL="0" marR="0" lvl="0" indent="0" algn="l" defTabSz="913765" rtl="0" eaLnBrk="1" fontAlgn="auto" latinLnBrk="0" hangingPunct="1">
              <a:lnSpc>
                <a:spcPct val="90000"/>
              </a:lnSpc>
              <a:spcBef>
                <a:spcPct val="0"/>
              </a:spcBef>
              <a:spcAft>
                <a:spcPts val="0"/>
              </a:spcAft>
              <a:buClrTx/>
              <a:buSzTx/>
              <a:buFontTx/>
              <a:buNone/>
              <a:defRPr/>
            </a:pPr>
            <a:r>
              <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P1</a:t>
            </a:r>
            <a:r>
              <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：开门见山：节目名称（总起）</a:t>
            </a:r>
            <a:endPar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endParaRPr>
          </a:p>
          <a:p>
            <a:pPr marL="0" marR="0" lvl="0" indent="0" algn="l" defTabSz="913765" rtl="0" eaLnBrk="1" fontAlgn="auto" latinLnBrk="0" hangingPunct="1">
              <a:lnSpc>
                <a:spcPct val="90000"/>
              </a:lnSpc>
              <a:spcBef>
                <a:spcPct val="0"/>
              </a:spcBef>
              <a:spcAft>
                <a:spcPts val="0"/>
              </a:spcAft>
              <a:buClrTx/>
              <a:buSzTx/>
              <a:buFontTx/>
              <a:buNone/>
              <a:defRPr/>
            </a:pPr>
            <a:r>
              <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P2</a:t>
            </a:r>
            <a:r>
              <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：文化</a:t>
            </a:r>
            <a:r>
              <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a:t>
            </a:r>
            <a:r>
              <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科技</a:t>
            </a:r>
            <a:endPar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endParaRPr>
          </a:p>
          <a:p>
            <a:pPr marL="0" marR="0" lvl="0" indent="0" algn="l" defTabSz="913765" rtl="0" eaLnBrk="1" fontAlgn="auto" latinLnBrk="0" hangingPunct="1">
              <a:lnSpc>
                <a:spcPct val="90000"/>
              </a:lnSpc>
              <a:spcBef>
                <a:spcPct val="0"/>
              </a:spcBef>
              <a:spcAft>
                <a:spcPts val="0"/>
              </a:spcAft>
              <a:buClrTx/>
              <a:buSzTx/>
              <a:buFontTx/>
              <a:buNone/>
              <a:defRPr/>
            </a:pPr>
            <a:r>
              <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P3</a:t>
            </a:r>
            <a:r>
              <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：情感</a:t>
            </a:r>
            <a:r>
              <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a:t>
            </a:r>
            <a:r>
              <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期待</a:t>
            </a:r>
            <a:endPar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endParaRPr>
          </a:p>
        </p:txBody>
      </p:sp>
      <p:sp>
        <p:nvSpPr>
          <p:cNvPr id="7" name="标题 1"/>
          <p:cNvSpPr txBox="1"/>
          <p:nvPr/>
        </p:nvSpPr>
        <p:spPr>
          <a:xfrm>
            <a:off x="5452967" y="5542993"/>
            <a:ext cx="4127994" cy="405056"/>
          </a:xfrm>
          <a:prstGeom prst="rect">
            <a:avLst/>
          </a:prstGeom>
        </p:spPr>
        <p:txBody>
          <a:bodyPr vert="horz" lIns="91412" tIns="45706" rIns="91412" bIns="45706"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3765" rtl="0" eaLnBrk="1" fontAlgn="auto" latinLnBrk="0" hangingPunct="1">
              <a:lnSpc>
                <a:spcPct val="90000"/>
              </a:lnSpc>
              <a:spcBef>
                <a:spcPct val="0"/>
              </a:spcBef>
              <a:spcAft>
                <a:spcPts val="0"/>
              </a:spcAft>
              <a:buClrTx/>
              <a:buSzTx/>
              <a:buFontTx/>
              <a:buNone/>
              <a:defRPr/>
            </a:pPr>
            <a:r>
              <a:rPr kumimoji="0" lang="en-US" altLang="zh-CN"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5 </a:t>
            </a:r>
            <a:r>
              <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rPr>
              <a:t>语气：热情，有理有据</a:t>
            </a:r>
            <a:endParaRPr kumimoji="0" lang="zh-CN" altLang="en-US" sz="2200" b="1" i="0" u="none" strike="noStrike" kern="1200" cap="none" spc="0" normalizeH="0" baseline="0" noProof="0" dirty="0">
              <a:ln>
                <a:noFill/>
              </a:ln>
              <a:solidFill>
                <a:srgbClr val="7030A0"/>
              </a:solidFill>
              <a:effectLst/>
              <a:highlight>
                <a:srgbClr val="C0C0C0"/>
              </a:highlight>
              <a:uLnTx/>
              <a:uFillTx/>
              <a:latin typeface="等线 Light" panose="02010600030101010101" charset="-122"/>
              <a:ea typeface="等线 Light" panose="02010600030101010101" charset="-122"/>
              <a:cs typeface="+mj-cs"/>
            </a:endParaRPr>
          </a:p>
        </p:txBody>
      </p:sp>
      <p:sp>
        <p:nvSpPr>
          <p:cNvPr id="4" name="对话气泡: 椭圆形 3"/>
          <p:cNvSpPr/>
          <p:nvPr/>
        </p:nvSpPr>
        <p:spPr>
          <a:xfrm>
            <a:off x="10009673" y="95184"/>
            <a:ext cx="1862625" cy="1615996"/>
          </a:xfrm>
          <a:prstGeom prst="wedgeEllipseCallout">
            <a:avLst>
              <a:gd name="adj1" fmla="val -40902"/>
              <a:gd name="adj2" fmla="val 50199"/>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普通短文</a:t>
            </a:r>
            <a:endParaRPr kumimoji="0" lang="zh-CN" altLang="en-US" sz="18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endParaRPr>
          </a:p>
        </p:txBody>
      </p:sp>
      <p:sp>
        <p:nvSpPr>
          <p:cNvPr id="13" name="TextBox 10"/>
          <p:cNvSpPr txBox="1"/>
          <p:nvPr/>
        </p:nvSpPr>
        <p:spPr>
          <a:xfrm>
            <a:off x="6656052" y="168777"/>
            <a:ext cx="3511502" cy="475879"/>
          </a:xfrm>
          <a:prstGeom prst="rect">
            <a:avLst/>
          </a:prstGeom>
          <a:solidFill>
            <a:schemeClr val="accent2">
              <a:lumMod val="60000"/>
              <a:lumOff val="40000"/>
            </a:schemeClr>
          </a:solidFill>
        </p:spPr>
        <p:txBody>
          <a:bodyPr wrap="square" lIns="65004" tIns="32502" rIns="65004" bIns="32502">
            <a:spAutoFit/>
          </a:bodyPr>
          <a:lstStyle/>
          <a:p>
            <a:pPr marL="0" marR="0" lvl="0" indent="0" algn="l" defTabSz="1218565" rtl="0" eaLnBrk="1" fontAlgn="auto" latinLnBrk="0" hangingPunct="1">
              <a:lnSpc>
                <a:spcPct val="100000"/>
              </a:lnSpc>
              <a:spcBef>
                <a:spcPts val="0"/>
              </a:spcBef>
              <a:spcAft>
                <a:spcPts val="0"/>
              </a:spcAft>
              <a:buClrTx/>
              <a:buSzTx/>
              <a:buFontTx/>
              <a:buNone/>
              <a:defRPr/>
            </a:pPr>
            <a:r>
              <a:rPr kumimoji="0" lang="zh-CN" altLang="en-US" sz="2665" b="1" i="0" u="none" strike="noStrike" kern="1200" cap="all" spc="0" normalizeH="0" baseline="0" noProof="0" dirty="0">
                <a:ln>
                  <a:noFill/>
                </a:ln>
                <a:solidFill>
                  <a:srgbClr val="0170C1"/>
                </a:solidFill>
                <a:effectLst/>
                <a:uLnTx/>
                <a:uFillTx/>
                <a:latin typeface="微软雅黑" panose="020B0503020204020204" charset="-122"/>
                <a:ea typeface="微软雅黑" panose="020B0503020204020204" charset="-122"/>
                <a:cs typeface="Arial" panose="020B0604020202020204" pitchFamily="34" charset="0"/>
              </a:rPr>
              <a:t>咬文嚼字审题</a:t>
            </a:r>
            <a:endParaRPr kumimoji="0" lang="zh-CN" altLang="en-US" sz="2665" b="1" i="0" u="none" strike="noStrike" kern="1200" cap="all" spc="0" normalizeH="0" baseline="0" noProof="0" dirty="0">
              <a:ln>
                <a:noFill/>
              </a:ln>
              <a:solidFill>
                <a:srgbClr val="002060"/>
              </a:solidFill>
              <a:effectLst/>
              <a:uLnTx/>
              <a:uFillTx/>
              <a:latin typeface="微软雅黑" panose="020B0503020204020204" charset="-122"/>
              <a:ea typeface="微软雅黑" panose="020B0503020204020204" charset="-122"/>
              <a:cs typeface="Arial" panose="020B0604020202020204" pitchFamily="34" charset="0"/>
            </a:endParaRPr>
          </a:p>
        </p:txBody>
      </p:sp>
      <p:cxnSp>
        <p:nvCxnSpPr>
          <p:cNvPr id="21" name="直接箭头连接符 20"/>
          <p:cNvCxnSpPr/>
          <p:nvPr/>
        </p:nvCxnSpPr>
        <p:spPr>
          <a:xfrm flipH="1">
            <a:off x="2153851" y="879142"/>
            <a:ext cx="5141913" cy="396427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32675" y="267857"/>
            <a:ext cx="386899" cy="386899"/>
          </a:xfrm>
          <a:prstGeom prst="rect">
            <a:avLst/>
          </a:prstGeom>
          <a:solidFill>
            <a:srgbClr val="0170C1"/>
          </a:solidFill>
          <a:ln w="9525" cap="flat" cmpd="sng" algn="ctr">
            <a:noFill/>
            <a:prstDash val="solid"/>
            <a:miter lim="800000"/>
          </a:ln>
          <a:effectLst/>
        </p:spPr>
        <p:txBody>
          <a:bodyPr rtlCol="0"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gradFill>
                <a:gsLst>
                  <a:gs pos="0">
                    <a:srgbClr val="66CCFF"/>
                  </a:gs>
                  <a:gs pos="52000">
                    <a:prstClr val="white"/>
                  </a:gs>
                  <a:gs pos="100000">
                    <a:srgbClr val="0070C0"/>
                  </a:gs>
                </a:gsLst>
                <a:lin ang="0" scaled="1"/>
              </a:gradFill>
              <a:effectLst/>
              <a:uLnTx/>
              <a:uFillTx/>
              <a:latin typeface="Calibri" panose="020F0502020204030204"/>
              <a:ea typeface="宋体" panose="02010600030101010101" pitchFamily="2" charset="-122"/>
              <a:cs typeface="+mn-cs"/>
            </a:endParaRPr>
          </a:p>
        </p:txBody>
      </p:sp>
      <p:sp>
        <p:nvSpPr>
          <p:cNvPr id="26" name="矩形 25"/>
          <p:cNvSpPr/>
          <p:nvPr/>
        </p:nvSpPr>
        <p:spPr>
          <a:xfrm>
            <a:off x="481788" y="72032"/>
            <a:ext cx="479905" cy="479905"/>
          </a:xfrm>
          <a:prstGeom prst="rect">
            <a:avLst/>
          </a:prstGeom>
          <a:noFill/>
          <a:ln w="9525" cap="flat" cmpd="sng" algn="ctr">
            <a:solidFill>
              <a:srgbClr val="0170C1"/>
            </a:solidFill>
            <a:prstDash val="solid"/>
            <a:miter lim="800000"/>
          </a:ln>
          <a:effectLst/>
        </p:spPr>
        <p:txBody>
          <a:bodyPr rtlCol="0"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圆角 13"/>
          <p:cNvSpPr/>
          <p:nvPr/>
        </p:nvSpPr>
        <p:spPr>
          <a:xfrm>
            <a:off x="2864593" y="3372871"/>
            <a:ext cx="1543144" cy="388757"/>
          </a:xfrm>
          <a:prstGeom prst="roundRect">
            <a:avLst>
              <a:gd name="adj" fmla="val 32160"/>
            </a:avLst>
          </a:prstGeom>
          <a:noFill/>
          <a:ln w="762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矩形: 圆角 14"/>
          <p:cNvSpPr/>
          <p:nvPr/>
        </p:nvSpPr>
        <p:spPr>
          <a:xfrm>
            <a:off x="2792477" y="1915575"/>
            <a:ext cx="980108" cy="388757"/>
          </a:xfrm>
          <a:prstGeom prst="roundRect">
            <a:avLst>
              <a:gd name="adj" fmla="val 32160"/>
            </a:avLst>
          </a:prstGeom>
          <a:noFill/>
          <a:ln w="762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矩形: 圆角 15"/>
          <p:cNvSpPr/>
          <p:nvPr/>
        </p:nvSpPr>
        <p:spPr>
          <a:xfrm>
            <a:off x="1248402" y="4945578"/>
            <a:ext cx="3274319" cy="836496"/>
          </a:xfrm>
          <a:prstGeom prst="roundRect">
            <a:avLst>
              <a:gd name="adj" fmla="val 32160"/>
            </a:avLst>
          </a:prstGeom>
          <a:noFill/>
          <a:ln w="762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矩形: 圆角 16"/>
          <p:cNvSpPr/>
          <p:nvPr/>
        </p:nvSpPr>
        <p:spPr>
          <a:xfrm>
            <a:off x="2792477" y="4348008"/>
            <a:ext cx="1730243" cy="388757"/>
          </a:xfrm>
          <a:prstGeom prst="roundRect">
            <a:avLst>
              <a:gd name="adj" fmla="val 32160"/>
            </a:avLst>
          </a:prstGeom>
          <a:noFill/>
          <a:ln w="762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矩形: 圆角 4"/>
          <p:cNvSpPr/>
          <p:nvPr/>
        </p:nvSpPr>
        <p:spPr>
          <a:xfrm>
            <a:off x="2718533" y="1462470"/>
            <a:ext cx="922642" cy="388757"/>
          </a:xfrm>
          <a:prstGeom prst="roundRect">
            <a:avLst>
              <a:gd name="adj" fmla="val 32160"/>
            </a:avLst>
          </a:prstGeom>
          <a:noFill/>
          <a:ln w="76200">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8" name="文本框 17"/>
          <p:cNvSpPr txBox="1"/>
          <p:nvPr/>
        </p:nvSpPr>
        <p:spPr>
          <a:xfrm>
            <a:off x="3712798" y="2075160"/>
            <a:ext cx="7694375" cy="2677656"/>
          </a:xfrm>
          <a:prstGeom prst="rect">
            <a:avLst/>
          </a:prstGeom>
          <a:solidFill>
            <a:schemeClr val="accent5">
              <a:lumMod val="40000"/>
              <a:lumOff val="60000"/>
            </a:schemeClr>
          </a:solidFill>
        </p:spPr>
        <p:txBody>
          <a:bodyPr wrap="square">
            <a:spAutoFit/>
          </a:bodyPr>
          <a:lstStyle/>
          <a:p>
            <a:r>
              <a:rPr lang="zh-CN" altLang="en-US" sz="2400" b="1" dirty="0">
                <a:highlight>
                  <a:srgbClr val="FF00FF"/>
                </a:highlight>
              </a:rPr>
              <a:t>必答 </a:t>
            </a:r>
            <a:r>
              <a:rPr lang="en-US" altLang="zh-CN" sz="2400" b="1" dirty="0">
                <a:highlight>
                  <a:srgbClr val="FF00FF"/>
                </a:highlight>
              </a:rPr>
              <a:t>3 </a:t>
            </a:r>
            <a:r>
              <a:rPr lang="zh-CN" altLang="en-US" sz="2400" b="1" dirty="0">
                <a:highlight>
                  <a:srgbClr val="FF00FF"/>
                </a:highlight>
              </a:rPr>
              <a:t>点（缺一个就扣分）</a:t>
            </a:r>
            <a:endParaRPr lang="en-US" altLang="zh-CN" sz="2400" b="1" dirty="0">
              <a:highlight>
                <a:srgbClr val="FF00FF"/>
              </a:highlight>
            </a:endParaRPr>
          </a:p>
          <a:p>
            <a:r>
              <a:rPr lang="zh-CN" altLang="en-US" sz="2400" b="1" dirty="0"/>
              <a:t>文化元素 </a:t>
            </a:r>
            <a:r>
              <a:rPr lang="en-US" altLang="zh-CN" sz="2400" b="1" dirty="0"/>
              <a:t>+ </a:t>
            </a:r>
            <a:r>
              <a:rPr lang="zh-CN" altLang="en-US" sz="2400" b="1" dirty="0"/>
              <a:t>原因科技手段情感 </a:t>
            </a:r>
            <a:r>
              <a:rPr lang="en-US" altLang="zh-CN" sz="2400" b="1" dirty="0"/>
              <a:t>+ </a:t>
            </a:r>
            <a:r>
              <a:rPr lang="zh-CN" altLang="en-US" sz="2400" b="1" dirty="0"/>
              <a:t>观众期待</a:t>
            </a:r>
            <a:endParaRPr lang="en-US" altLang="zh-CN" sz="2400" b="1" dirty="0"/>
          </a:p>
          <a:p>
            <a:r>
              <a:rPr lang="zh-CN" altLang="en-US" sz="2400" b="1" dirty="0">
                <a:highlight>
                  <a:srgbClr val="FF00FF"/>
                </a:highlight>
              </a:rPr>
              <a:t>暗含加分</a:t>
            </a:r>
            <a:r>
              <a:rPr lang="en-US" altLang="zh-CN" sz="2400" b="1" dirty="0">
                <a:highlight>
                  <a:srgbClr val="FF00FF"/>
                </a:highlight>
              </a:rPr>
              <a:t>4 </a:t>
            </a:r>
            <a:r>
              <a:rPr lang="zh-CN" altLang="en-US" sz="2400" b="1" dirty="0">
                <a:highlight>
                  <a:srgbClr val="FF00FF"/>
                </a:highlight>
              </a:rPr>
              <a:t>角度</a:t>
            </a:r>
            <a:endParaRPr lang="en-US" altLang="zh-CN" sz="2400" b="1" dirty="0">
              <a:highlight>
                <a:srgbClr val="FF00FF"/>
              </a:highlight>
            </a:endParaRPr>
          </a:p>
          <a:p>
            <a:r>
              <a:rPr lang="zh-CN" altLang="en-US" sz="2400" b="1" dirty="0"/>
              <a:t>节目名称（必须先给！）</a:t>
            </a:r>
            <a:endParaRPr lang="en-US" altLang="zh-CN" sz="2400" b="1" dirty="0"/>
          </a:p>
          <a:p>
            <a:r>
              <a:rPr lang="zh-CN" altLang="en-US" sz="2400" b="1" dirty="0"/>
              <a:t>场地特点（</a:t>
            </a:r>
            <a:r>
              <a:rPr lang="en-US" altLang="zh-CN" sz="2400" b="1" dirty="0"/>
              <a:t>where</a:t>
            </a:r>
            <a:r>
              <a:rPr lang="zh-CN" altLang="en-US" sz="2400" b="1" dirty="0"/>
              <a:t>）</a:t>
            </a:r>
            <a:endParaRPr lang="en-US" altLang="zh-CN" sz="2400" b="1" dirty="0"/>
          </a:p>
          <a:p>
            <a:r>
              <a:rPr lang="zh-CN" altLang="en-US" sz="2400" b="1" dirty="0"/>
              <a:t>时效性（为什么适合 </a:t>
            </a:r>
            <a:r>
              <a:rPr lang="en-US" altLang="zh-CN" sz="2400" b="1" dirty="0"/>
              <a:t>2027 </a:t>
            </a:r>
            <a:r>
              <a:rPr lang="zh-CN" altLang="en-US" sz="2400" b="1" dirty="0"/>
              <a:t>春晚）</a:t>
            </a:r>
            <a:endParaRPr lang="en-US" altLang="zh-CN" sz="2400" b="1" dirty="0"/>
          </a:p>
          <a:p>
            <a:r>
              <a:rPr lang="zh-CN" altLang="en-US" sz="2400" b="1" dirty="0"/>
              <a:t>创新性（</a:t>
            </a:r>
            <a:r>
              <a:rPr lang="en-US" altLang="zh-CN" sz="2400" b="1" dirty="0"/>
              <a:t>new &amp; special</a:t>
            </a:r>
            <a:r>
              <a:rPr lang="zh-CN" altLang="en-US" sz="2400" b="1" dirty="0"/>
              <a:t>）</a:t>
            </a:r>
            <a:endParaRPr lang="zh-CN" altLang="en-US" sz="2400" b="1" dirty="0"/>
          </a:p>
        </p:txBody>
      </p:sp>
      <p:sp>
        <p:nvSpPr>
          <p:cNvPr id="20" name="文本框 19"/>
          <p:cNvSpPr txBox="1"/>
          <p:nvPr/>
        </p:nvSpPr>
        <p:spPr>
          <a:xfrm>
            <a:off x="4958966" y="6256389"/>
            <a:ext cx="4891367" cy="461665"/>
          </a:xfrm>
          <a:prstGeom prst="rect">
            <a:avLst/>
          </a:prstGeom>
          <a:solidFill>
            <a:schemeClr val="accent4">
              <a:lumMod val="40000"/>
              <a:lumOff val="60000"/>
            </a:schemeClr>
          </a:solidFill>
        </p:spPr>
        <p:txBody>
          <a:bodyPr wrap="square">
            <a:spAutoFit/>
          </a:bodyPr>
          <a:lstStyle/>
          <a:p>
            <a:r>
              <a:rPr lang="zh-CN" altLang="en-US" sz="2400" b="1" dirty="0"/>
              <a:t>先有名，再融合，情感期待放最后</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par>
                          <p:cTn id="27" fill="hold">
                            <p:stCondLst>
                              <p:cond delay="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3"/>
                                        </p:tgtEl>
                                        <p:attrNameLst>
                                          <p:attrName>ppt_y</p:attrName>
                                        </p:attrNameLst>
                                      </p:cBhvr>
                                      <p:tavLst>
                                        <p:tav tm="0">
                                          <p:val>
                                            <p:strVal val="#ppt_y"/>
                                          </p:val>
                                        </p:tav>
                                        <p:tav tm="100000">
                                          <p:val>
                                            <p:strVal val="#ppt_y"/>
                                          </p:val>
                                        </p:tav>
                                      </p:tavLst>
                                    </p:anim>
                                    <p:anim calcmode="lin" valueType="num">
                                      <p:cBhvr>
                                        <p:cTn id="3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3"/>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300" fill="hold"/>
                                        <p:tgtEl>
                                          <p:spTgt spid="25"/>
                                        </p:tgtEl>
                                        <p:attrNameLst>
                                          <p:attrName>ppt_w</p:attrName>
                                        </p:attrNameLst>
                                      </p:cBhvr>
                                      <p:tavLst>
                                        <p:tav tm="0">
                                          <p:val>
                                            <p:fltVal val="0"/>
                                          </p:val>
                                        </p:tav>
                                        <p:tav tm="100000">
                                          <p:val>
                                            <p:strVal val="#ppt_w"/>
                                          </p:val>
                                        </p:tav>
                                      </p:tavLst>
                                    </p:anim>
                                    <p:anim calcmode="lin" valueType="num">
                                      <p:cBhvr>
                                        <p:cTn id="38" dur="300" fill="hold"/>
                                        <p:tgtEl>
                                          <p:spTgt spid="25"/>
                                        </p:tgtEl>
                                        <p:attrNameLst>
                                          <p:attrName>ppt_h</p:attrName>
                                        </p:attrNameLst>
                                      </p:cBhvr>
                                      <p:tavLst>
                                        <p:tav tm="0">
                                          <p:val>
                                            <p:fltVal val="0"/>
                                          </p:val>
                                        </p:tav>
                                        <p:tav tm="100000">
                                          <p:val>
                                            <p:strVal val="#ppt_h"/>
                                          </p:val>
                                        </p:tav>
                                      </p:tavLst>
                                    </p:anim>
                                    <p:anim calcmode="lin" valueType="num">
                                      <p:cBhvr>
                                        <p:cTn id="39" dur="300" fill="hold"/>
                                        <p:tgtEl>
                                          <p:spTgt spid="25"/>
                                        </p:tgtEl>
                                        <p:attrNameLst>
                                          <p:attrName>style.rotation</p:attrName>
                                        </p:attrNameLst>
                                      </p:cBhvr>
                                      <p:tavLst>
                                        <p:tav tm="0">
                                          <p:val>
                                            <p:fltVal val="90"/>
                                          </p:val>
                                        </p:tav>
                                        <p:tav tm="100000">
                                          <p:val>
                                            <p:fltVal val="0"/>
                                          </p:val>
                                        </p:tav>
                                      </p:tavLst>
                                    </p:anim>
                                    <p:animEffect transition="in" filter="fade">
                                      <p:cBhvr>
                                        <p:cTn id="40" dur="300"/>
                                        <p:tgtEl>
                                          <p:spTgt spid="25"/>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300" fill="hold"/>
                                        <p:tgtEl>
                                          <p:spTgt spid="26"/>
                                        </p:tgtEl>
                                        <p:attrNameLst>
                                          <p:attrName>ppt_w</p:attrName>
                                        </p:attrNameLst>
                                      </p:cBhvr>
                                      <p:tavLst>
                                        <p:tav tm="0">
                                          <p:val>
                                            <p:fltVal val="0"/>
                                          </p:val>
                                        </p:tav>
                                        <p:tav tm="100000">
                                          <p:val>
                                            <p:strVal val="#ppt_w"/>
                                          </p:val>
                                        </p:tav>
                                      </p:tavLst>
                                    </p:anim>
                                    <p:anim calcmode="lin" valueType="num">
                                      <p:cBhvr>
                                        <p:cTn id="44" dur="300" fill="hold"/>
                                        <p:tgtEl>
                                          <p:spTgt spid="26"/>
                                        </p:tgtEl>
                                        <p:attrNameLst>
                                          <p:attrName>ppt_h</p:attrName>
                                        </p:attrNameLst>
                                      </p:cBhvr>
                                      <p:tavLst>
                                        <p:tav tm="0">
                                          <p:val>
                                            <p:fltVal val="0"/>
                                          </p:val>
                                        </p:tav>
                                        <p:tav tm="100000">
                                          <p:val>
                                            <p:strVal val="#ppt_h"/>
                                          </p:val>
                                        </p:tav>
                                      </p:tavLst>
                                    </p:anim>
                                    <p:anim calcmode="lin" valueType="num">
                                      <p:cBhvr>
                                        <p:cTn id="45" dur="300" fill="hold"/>
                                        <p:tgtEl>
                                          <p:spTgt spid="26"/>
                                        </p:tgtEl>
                                        <p:attrNameLst>
                                          <p:attrName>style.rotation</p:attrName>
                                        </p:attrNameLst>
                                      </p:cBhvr>
                                      <p:tavLst>
                                        <p:tav tm="0">
                                          <p:val>
                                            <p:fltVal val="90"/>
                                          </p:val>
                                        </p:tav>
                                        <p:tav tm="100000">
                                          <p:val>
                                            <p:fltVal val="0"/>
                                          </p:val>
                                        </p:tav>
                                      </p:tavLst>
                                    </p:anim>
                                    <p:animEffect transition="in" filter="fade">
                                      <p:cBhvr>
                                        <p:cTn id="46" dur="3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p:bldP spid="11" grpId="0"/>
      <p:bldP spid="7" grpId="0"/>
      <p:bldP spid="4" grpId="0" animBg="1"/>
      <p:bldP spid="13" grpId="0" animBg="1"/>
      <p:bldP spid="25" grpId="0" bldLvl="0" animBg="1"/>
      <p:bldP spid="26" grpId="0" bldLvl="0" animBg="1"/>
      <p:bldP spid="14" grpId="0" animBg="1"/>
      <p:bldP spid="15" grpId="0" animBg="1"/>
      <p:bldP spid="16" grpId="0" animBg="1"/>
      <p:bldP spid="17" grpId="0" animBg="1"/>
      <p:bldP spid="5" grpId="0" animBg="1"/>
      <p:bldP spid="18"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76438" y="166293"/>
            <a:ext cx="3757526" cy="461665"/>
          </a:xfrm>
          <a:prstGeom prst="rect">
            <a:avLst/>
          </a:prstGeom>
          <a:solidFill>
            <a:schemeClr val="accent2">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词汇准备：文化类</a:t>
            </a:r>
            <a:endParaRPr kumimoji="0" lang="zh-CN" altLang="en-US" sz="24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aphicFrame>
        <p:nvGraphicFramePr>
          <p:cNvPr id="2" name="表格 1"/>
          <p:cNvGraphicFramePr>
            <a:graphicFrameLocks noGrp="1"/>
          </p:cNvGraphicFramePr>
          <p:nvPr/>
        </p:nvGraphicFramePr>
        <p:xfrm>
          <a:off x="197117" y="766564"/>
          <a:ext cx="11865298" cy="5677878"/>
        </p:xfrm>
        <a:graphic>
          <a:graphicData uri="http://schemas.openxmlformats.org/drawingml/2006/table">
            <a:tbl>
              <a:tblPr/>
              <a:tblGrid>
                <a:gridCol w="2984119"/>
                <a:gridCol w="8881179"/>
              </a:tblGrid>
              <a:tr h="563970">
                <a:tc>
                  <a:txBody>
                    <a:bodyPr/>
                    <a:lstStyle/>
                    <a:p>
                      <a:pPr algn="ctr">
                        <a:lnSpc>
                          <a:spcPts val="1800"/>
                        </a:lnSpc>
                        <a:buNone/>
                      </a:pPr>
                      <a:r>
                        <a:rPr lang="zh-CN" altLang="en-US" b="1" dirty="0">
                          <a:solidFill>
                            <a:srgbClr val="1F2329"/>
                          </a:solidFill>
                          <a:effectLst/>
                          <a:latin typeface="ui-sans-serif"/>
                        </a:rPr>
                        <a:t>基础词汇</a:t>
                      </a:r>
                      <a:endParaRPr lang="zh-CN" altLang="en-US" b="1" dirty="0">
                        <a:solidFill>
                          <a:srgbClr val="1F2329"/>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dirty="0">
                          <a:solidFill>
                            <a:srgbClr val="1F2329"/>
                          </a:solidFill>
                          <a:effectLst/>
                          <a:latin typeface="ui-sans-serif"/>
                        </a:rPr>
                        <a:t>进阶词汇</a:t>
                      </a:r>
                      <a:endParaRPr lang="zh-CN" altLang="en-US" b="1" dirty="0">
                        <a:solidFill>
                          <a:srgbClr val="1F2329"/>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113908">
                <a:tc>
                  <a:txBody>
                    <a:bodyPr/>
                    <a:lstStyle/>
                    <a:p>
                      <a:pPr algn="l">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traditional culture, Chinese culture, custom, festival, tradition, history, value, </a:t>
                      </a:r>
                      <a:r>
                        <a:rPr lang="en-US" sz="2400" b="0" kern="1200" baseline="0" dirty="0">
                          <a:solidFill>
                            <a:srgbClr val="FF0000"/>
                          </a:solidFill>
                          <a:effectLst/>
                          <a:latin typeface="Times New Roman" panose="02020603050405020304" pitchFamily="18" charset="0"/>
                          <a:ea typeface="+mn-ea"/>
                          <a:cs typeface="Times New Roman" panose="02020603050405020304" pitchFamily="18" charset="0"/>
                        </a:rPr>
                        <a:t>symbol, protect, </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spread, keep, rich, colorful, meaningful, </a:t>
                      </a:r>
                      <a:r>
                        <a:rPr lang="en-US" sz="2400" b="0" kern="1200" baseline="0" dirty="0">
                          <a:solidFill>
                            <a:srgbClr val="FF0000"/>
                          </a:solidFill>
                          <a:effectLst/>
                          <a:latin typeface="Times New Roman" panose="02020603050405020304" pitchFamily="18" charset="0"/>
                          <a:ea typeface="+mn-ea"/>
                          <a:cs typeface="Times New Roman" panose="02020603050405020304" pitchFamily="18" charset="0"/>
                        </a:rPr>
                        <a:t>ancient</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modern</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algn="l">
                        <a:lnSpc>
                          <a:spcPct val="100000"/>
                        </a:lnSpc>
                        <a:buNone/>
                      </a:pPr>
                      <a:r>
                        <a:rPr lang="en-US" altLang="zh-CN" sz="2400" b="0" baseline="0" dirty="0">
                          <a:solidFill>
                            <a:srgbClr val="FF0000"/>
                          </a:solidFill>
                          <a:effectLst/>
                          <a:latin typeface="Times New Roman" panose="02020603050405020304" pitchFamily="18" charset="0"/>
                          <a:cs typeface="Times New Roman" panose="02020603050405020304" pitchFamily="18" charset="0"/>
                        </a:rPr>
                        <a:t>calligraphy</a:t>
                      </a:r>
                      <a:r>
                        <a:rPr lang="en-US" altLang="zh-CN" sz="2400" b="0" baseline="0" dirty="0">
                          <a:solidFill>
                            <a:srgbClr val="1F2329"/>
                          </a:solidFill>
                          <a:effectLst/>
                          <a:latin typeface="Times New Roman" panose="02020603050405020304" pitchFamily="18" charset="0"/>
                          <a:cs typeface="Times New Roman" panose="02020603050405020304" pitchFamily="18" charset="0"/>
                        </a:rPr>
                        <a:t>/</a:t>
                      </a:r>
                      <a:r>
                        <a:rPr lang="en-US" altLang="zh-CN" sz="2400" b="0" baseline="0" dirty="0" err="1">
                          <a:solidFill>
                            <a:srgbClr val="1F2329"/>
                          </a:solidFill>
                          <a:effectLst/>
                          <a:latin typeface="Times New Roman" panose="02020603050405020304" pitchFamily="18" charset="0"/>
                          <a:cs typeface="Times New Roman" panose="02020603050405020304" pitchFamily="18" charset="0"/>
                        </a:rPr>
                        <a:t>kəˈlɪɡrəfi</a:t>
                      </a:r>
                      <a:r>
                        <a:rPr lang="en-US" altLang="zh-CN" sz="2400" b="0" baseline="0" dirty="0">
                          <a:solidFill>
                            <a:srgbClr val="1F2329"/>
                          </a:solidFill>
                          <a:effectLst/>
                          <a:latin typeface="Times New Roman" panose="02020603050405020304" pitchFamily="18" charset="0"/>
                          <a:cs typeface="Times New Roman" panose="02020603050405020304" pitchFamily="18" charset="0"/>
                        </a:rPr>
                        <a:t>/ </a:t>
                      </a:r>
                      <a:r>
                        <a:rPr lang="en-US" altLang="zh-CN" sz="2400" b="0" baseline="0" dirty="0">
                          <a:solidFill>
                            <a:srgbClr val="FF0000"/>
                          </a:solidFill>
                          <a:effectLst/>
                          <a:latin typeface="Times New Roman" panose="02020603050405020304" pitchFamily="18" charset="0"/>
                          <a:cs typeface="Times New Roman" panose="02020603050405020304" pitchFamily="18" charset="0"/>
                        </a:rPr>
                        <a:t>exchange</a:t>
                      </a:r>
                      <a:r>
                        <a:rPr lang="en-US" altLang="zh-CN"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a:t>
                      </a:r>
                      <a:endParaRPr lang="en-US" altLang="zh-CN" sz="2400" b="0" baseline="0" dirty="0">
                        <a:solidFill>
                          <a:srgbClr val="1F2329"/>
                        </a:solidFill>
                        <a:effectLst/>
                        <a:latin typeface="Times New Roman" panose="02020603050405020304" pitchFamily="18" charset="0"/>
                        <a:cs typeface="Times New Roman" panose="02020603050405020304" pitchFamily="18" charset="0"/>
                      </a:endParaRPr>
                    </a:p>
                    <a:p>
                      <a:pPr algn="l">
                        <a:lnSpc>
                          <a:spcPct val="100000"/>
                        </a:lnSpc>
                        <a:buNone/>
                      </a:pPr>
                      <a:r>
                        <a:rPr lang="en-US" altLang="zh-CN" sz="2400" b="0" baseline="0" dirty="0">
                          <a:solidFill>
                            <a:srgbClr val="FF0000"/>
                          </a:solidFill>
                          <a:effectLst/>
                          <a:latin typeface="Times New Roman" panose="02020603050405020304" pitchFamily="18" charset="0"/>
                          <a:cs typeface="Times New Roman" panose="02020603050405020304" pitchFamily="18" charset="0"/>
                        </a:rPr>
                        <a:t>harmony</a:t>
                      </a:r>
                      <a:r>
                        <a:rPr lang="en-US" altLang="zh-CN" sz="2400" b="0" baseline="0" dirty="0">
                          <a:solidFill>
                            <a:srgbClr val="1F2329"/>
                          </a:solidFill>
                          <a:effectLst/>
                          <a:latin typeface="Times New Roman" panose="02020603050405020304" pitchFamily="18" charset="0"/>
                          <a:cs typeface="Times New Roman" panose="02020603050405020304" pitchFamily="18" charset="0"/>
                        </a:rPr>
                        <a:t> /ˈ</a:t>
                      </a:r>
                      <a:r>
                        <a:rPr lang="en-US" altLang="zh-CN" sz="2400" b="0" baseline="0" dirty="0" err="1">
                          <a:solidFill>
                            <a:srgbClr val="1F2329"/>
                          </a:solidFill>
                          <a:effectLst/>
                          <a:latin typeface="Times New Roman" panose="02020603050405020304" pitchFamily="18" charset="0"/>
                          <a:cs typeface="Times New Roman" panose="02020603050405020304" pitchFamily="18" charset="0"/>
                        </a:rPr>
                        <a:t>hɑːməni</a:t>
                      </a:r>
                      <a:r>
                        <a:rPr lang="en-US" altLang="zh-CN" sz="2400" b="0" baseline="0" dirty="0">
                          <a:solidFill>
                            <a:srgbClr val="1F2329"/>
                          </a:solidFill>
                          <a:effectLst/>
                          <a:latin typeface="Times New Roman" panose="02020603050405020304" pitchFamily="18" charset="0"/>
                          <a:cs typeface="Times New Roman" panose="02020603050405020304" pitchFamily="18" charset="0"/>
                        </a:rPr>
                        <a:t>/</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00000"/>
                        </a:lnSpc>
                        <a:buNone/>
                      </a:pPr>
                      <a:r>
                        <a:rPr lang="en-US" sz="2400" b="0" baseline="0" dirty="0">
                          <a:solidFill>
                            <a:srgbClr val="1F2329"/>
                          </a:solidFill>
                          <a:effectLst/>
                          <a:latin typeface="Times New Roman" panose="02020603050405020304" pitchFamily="18" charset="0"/>
                          <a:cs typeface="Times New Roman" panose="02020603050405020304" pitchFamily="18" charset="0"/>
                        </a:rPr>
                        <a:t>cultural heritage /ˈ</a:t>
                      </a:r>
                      <a:r>
                        <a:rPr lang="en-US" sz="2400" b="0" baseline="0" dirty="0" err="1">
                          <a:solidFill>
                            <a:srgbClr val="1F2329"/>
                          </a:solidFill>
                          <a:effectLst/>
                          <a:latin typeface="Times New Roman" panose="02020603050405020304" pitchFamily="18" charset="0"/>
                          <a:cs typeface="Times New Roman" panose="02020603050405020304" pitchFamily="18" charset="0"/>
                        </a:rPr>
                        <a:t>kʌltʃərəl</a:t>
                      </a:r>
                      <a:r>
                        <a:rPr lang="en-US" sz="2400" b="0" baseline="0" dirty="0">
                          <a:solidFill>
                            <a:srgbClr val="1F2329"/>
                          </a:solidFill>
                          <a:effectLst/>
                          <a:latin typeface="Times New Roman" panose="02020603050405020304" pitchFamily="18" charset="0"/>
                          <a:cs typeface="Times New Roman" panose="02020603050405020304" pitchFamily="18" charset="0"/>
                        </a:rPr>
                        <a:t> ˈ</a:t>
                      </a:r>
                      <a:r>
                        <a:rPr lang="en-US" sz="2400" b="0" baseline="0" dirty="0" err="1">
                          <a:solidFill>
                            <a:srgbClr val="1F2329"/>
                          </a:solidFill>
                          <a:effectLst/>
                          <a:latin typeface="Times New Roman" panose="02020603050405020304" pitchFamily="18" charset="0"/>
                          <a:cs typeface="Times New Roman" panose="02020603050405020304" pitchFamily="18" charset="0"/>
                        </a:rPr>
                        <a:t>herɪtɪdʒ</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文化遗产，</a:t>
                      </a:r>
                      <a:endParaRPr lang="en-US" altLang="zh-CN" sz="2400" b="0" baseline="0" dirty="0">
                        <a:solidFill>
                          <a:srgbClr val="1F2329"/>
                        </a:solidFill>
                        <a:effectLst/>
                        <a:latin typeface="Times New Roman" panose="02020603050405020304" pitchFamily="18" charset="0"/>
                        <a:cs typeface="Times New Roman" panose="02020603050405020304" pitchFamily="18" charset="0"/>
                      </a:endParaRPr>
                    </a:p>
                    <a:p>
                      <a:pPr algn="l">
                        <a:lnSpc>
                          <a:spcPct val="100000"/>
                        </a:lnSpc>
                        <a:buNone/>
                      </a:pPr>
                      <a:r>
                        <a:rPr lang="en-US" sz="2400" b="0" baseline="0" dirty="0">
                          <a:solidFill>
                            <a:srgbClr val="1F2329"/>
                          </a:solidFill>
                          <a:effectLst/>
                          <a:latin typeface="Times New Roman" panose="02020603050405020304" pitchFamily="18" charset="0"/>
                          <a:cs typeface="Times New Roman" panose="02020603050405020304" pitchFamily="18" charset="0"/>
                        </a:rPr>
                        <a:t>intangible culture /</a:t>
                      </a:r>
                      <a:r>
                        <a:rPr lang="en-US" sz="2400" b="0" baseline="0" dirty="0" err="1">
                          <a:solidFill>
                            <a:srgbClr val="1F2329"/>
                          </a:solidFill>
                          <a:effectLst/>
                          <a:latin typeface="Times New Roman" panose="02020603050405020304" pitchFamily="18" charset="0"/>
                          <a:cs typeface="Times New Roman" panose="02020603050405020304" pitchFamily="18" charset="0"/>
                        </a:rPr>
                        <a:t>ɪnˈtændʒəbl</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非物质文化，</a:t>
                      </a:r>
                      <a:endParaRPr lang="en-US" altLang="zh-CN" sz="2400" b="0" baseline="0" dirty="0">
                        <a:solidFill>
                          <a:srgbClr val="1F2329"/>
                        </a:solidFill>
                        <a:effectLst/>
                        <a:latin typeface="Times New Roman" panose="02020603050405020304" pitchFamily="18" charset="0"/>
                        <a:cs typeface="Times New Roman" panose="02020603050405020304" pitchFamily="18" charset="0"/>
                      </a:endParaRPr>
                    </a:p>
                    <a:p>
                      <a:pPr algn="l">
                        <a:lnSpc>
                          <a:spcPct val="100000"/>
                        </a:lnSpc>
                        <a:buNone/>
                      </a:pPr>
                      <a:r>
                        <a:rPr lang="en-US" sz="2400" b="0" baseline="0" dirty="0">
                          <a:solidFill>
                            <a:srgbClr val="1F2329"/>
                          </a:solidFill>
                          <a:effectLst/>
                          <a:latin typeface="Times New Roman" panose="02020603050405020304" pitchFamily="18" charset="0"/>
                          <a:cs typeface="Times New Roman" panose="02020603050405020304" pitchFamily="18" charset="0"/>
                        </a:rPr>
                        <a:t>civilization /ˌ</a:t>
                      </a:r>
                      <a:r>
                        <a:rPr lang="en-US" sz="2400" b="0" baseline="0" dirty="0" err="1">
                          <a:solidFill>
                            <a:srgbClr val="1F2329"/>
                          </a:solidFill>
                          <a:effectLst/>
                          <a:latin typeface="Times New Roman" panose="02020603050405020304" pitchFamily="18" charset="0"/>
                          <a:cs typeface="Times New Roman" panose="02020603050405020304" pitchFamily="18" charset="0"/>
                        </a:rPr>
                        <a:t>sɪvəlaɪˈzeɪʃn</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文明，</a:t>
                      </a:r>
                      <a:r>
                        <a:rPr lang="en-US" sz="2400" b="0" baseline="0" dirty="0">
                          <a:solidFill>
                            <a:srgbClr val="1F2329"/>
                          </a:solidFill>
                          <a:effectLst/>
                          <a:latin typeface="Times New Roman" panose="02020603050405020304" pitchFamily="18" charset="0"/>
                          <a:cs typeface="Times New Roman" panose="02020603050405020304" pitchFamily="18" charset="0"/>
                        </a:rPr>
                        <a:t>virtue /ˈ</a:t>
                      </a:r>
                      <a:r>
                        <a:rPr lang="en-US" sz="2400" b="0" baseline="0" dirty="0" err="1">
                          <a:solidFill>
                            <a:srgbClr val="1F2329"/>
                          </a:solidFill>
                          <a:effectLst/>
                          <a:latin typeface="Times New Roman" panose="02020603050405020304" pitchFamily="18" charset="0"/>
                          <a:cs typeface="Times New Roman" panose="02020603050405020304" pitchFamily="18" charset="0"/>
                        </a:rPr>
                        <a:t>vɜːtʃu</a:t>
                      </a:r>
                      <a:r>
                        <a:rPr lang="en-US" sz="2400" b="0" baseline="0" dirty="0">
                          <a:solidFill>
                            <a:srgbClr val="1F2329"/>
                          </a:solidFill>
                          <a:effectLst/>
                          <a:latin typeface="Times New Roman" panose="02020603050405020304" pitchFamily="18" charset="0"/>
                          <a:cs typeface="Times New Roman" panose="02020603050405020304" pitchFamily="18" charset="0"/>
                        </a:rPr>
                        <a:t>ː/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美德，</a:t>
                      </a:r>
                      <a:endParaRPr lang="en-US" altLang="zh-CN" sz="2400" b="0" baseline="0" dirty="0">
                        <a:solidFill>
                          <a:srgbClr val="1F2329"/>
                        </a:solidFill>
                        <a:effectLst/>
                        <a:latin typeface="Times New Roman" panose="02020603050405020304" pitchFamily="18" charset="0"/>
                        <a:cs typeface="Times New Roman" panose="02020603050405020304" pitchFamily="18" charset="0"/>
                      </a:endParaRPr>
                    </a:p>
                    <a:p>
                      <a:pPr algn="l">
                        <a:lnSpc>
                          <a:spcPct val="100000"/>
                        </a:lnSpc>
                        <a:buNone/>
                      </a:pPr>
                      <a:r>
                        <a:rPr lang="en-US" sz="2400" b="0" baseline="0" dirty="0">
                          <a:solidFill>
                            <a:srgbClr val="1F2329"/>
                          </a:solidFill>
                          <a:effectLst/>
                          <a:latin typeface="Times New Roman" panose="02020603050405020304" pitchFamily="18" charset="0"/>
                          <a:cs typeface="Times New Roman" panose="02020603050405020304" pitchFamily="18" charset="0"/>
                        </a:rPr>
                        <a:t>etiquette /ˈ</a:t>
                      </a:r>
                      <a:r>
                        <a:rPr lang="en-US" sz="2400" b="0" baseline="0" dirty="0" err="1">
                          <a:solidFill>
                            <a:srgbClr val="1F2329"/>
                          </a:solidFill>
                          <a:effectLst/>
                          <a:latin typeface="Times New Roman" panose="02020603050405020304" pitchFamily="18" charset="0"/>
                          <a:cs typeface="Times New Roman" panose="02020603050405020304" pitchFamily="18" charset="0"/>
                        </a:rPr>
                        <a:t>etɪket</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礼仪，</a:t>
                      </a:r>
                      <a:r>
                        <a:rPr lang="en-US" sz="2400" b="0" baseline="0" dirty="0">
                          <a:solidFill>
                            <a:srgbClr val="1F2329"/>
                          </a:solidFill>
                          <a:effectLst/>
                          <a:latin typeface="Times New Roman" panose="02020603050405020304" pitchFamily="18" charset="0"/>
                          <a:cs typeface="Times New Roman" panose="02020603050405020304" pitchFamily="18" charset="0"/>
                        </a:rPr>
                        <a:t>folk art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民间艺术</a:t>
                      </a:r>
                      <a:r>
                        <a:rPr lang="en-US" sz="2400" b="0" baseline="0" dirty="0">
                          <a:solidFill>
                            <a:srgbClr val="1F2329"/>
                          </a:solidFill>
                          <a:effectLst/>
                          <a:latin typeface="Times New Roman" panose="02020603050405020304" pitchFamily="18" charset="0"/>
                          <a:cs typeface="Times New Roman" panose="02020603050405020304" pitchFamily="18" charset="0"/>
                        </a:rPr>
                        <a:t>sculpture/ˈ</a:t>
                      </a:r>
                      <a:r>
                        <a:rPr lang="en-US" sz="2400" b="0" baseline="0" dirty="0" err="1">
                          <a:solidFill>
                            <a:srgbClr val="1F2329"/>
                          </a:solidFill>
                          <a:effectLst/>
                          <a:latin typeface="Times New Roman" panose="02020603050405020304" pitchFamily="18" charset="0"/>
                          <a:cs typeface="Times New Roman" panose="02020603050405020304" pitchFamily="18" charset="0"/>
                        </a:rPr>
                        <a:t>skʌlptʃə</a:t>
                      </a:r>
                      <a:r>
                        <a:rPr lang="en-US" sz="2400" b="0" baseline="0" dirty="0">
                          <a:solidFill>
                            <a:srgbClr val="1F2329"/>
                          </a:solidFill>
                          <a:effectLst/>
                          <a:latin typeface="Times New Roman" panose="02020603050405020304" pitchFamily="18" charset="0"/>
                          <a:cs typeface="Times New Roman" panose="02020603050405020304" pitchFamily="18" charset="0"/>
                        </a:rPr>
                        <a:t>(r)/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雕塑，</a:t>
                      </a:r>
                      <a:r>
                        <a:rPr lang="en-US" sz="2400" b="0" baseline="0" dirty="0">
                          <a:solidFill>
                            <a:srgbClr val="1F2329"/>
                          </a:solidFill>
                          <a:effectLst/>
                          <a:latin typeface="Times New Roman" panose="02020603050405020304" pitchFamily="18" charset="0"/>
                          <a:cs typeface="Times New Roman" panose="02020603050405020304" pitchFamily="18" charset="0"/>
                        </a:rPr>
                        <a:t>porcelain /ˈ</a:t>
                      </a:r>
                      <a:r>
                        <a:rPr lang="en-US" sz="2400" b="0" baseline="0" dirty="0" err="1">
                          <a:solidFill>
                            <a:srgbClr val="1F2329"/>
                          </a:solidFill>
                          <a:effectLst/>
                          <a:latin typeface="Times New Roman" panose="02020603050405020304" pitchFamily="18" charset="0"/>
                          <a:cs typeface="Times New Roman" panose="02020603050405020304" pitchFamily="18" charset="0"/>
                        </a:rPr>
                        <a:t>pɔːsəlɪn</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瓷器，</a:t>
                      </a:r>
                      <a:r>
                        <a:rPr lang="en-US" sz="2400" b="0" baseline="0" dirty="0">
                          <a:solidFill>
                            <a:srgbClr val="1F2329"/>
                          </a:solidFill>
                          <a:effectLst/>
                          <a:latin typeface="Times New Roman" panose="02020603050405020304" pitchFamily="18" charset="0"/>
                          <a:cs typeface="Times New Roman" panose="02020603050405020304" pitchFamily="18" charset="0"/>
                        </a:rPr>
                        <a:t>cultural identity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文化认同，</a:t>
                      </a:r>
                      <a:endParaRPr lang="en-US" altLang="zh-CN" sz="2400" b="0" baseline="0" dirty="0">
                        <a:solidFill>
                          <a:srgbClr val="1F2329"/>
                        </a:solidFill>
                        <a:effectLst/>
                        <a:latin typeface="Times New Roman" panose="02020603050405020304" pitchFamily="18" charset="0"/>
                        <a:cs typeface="Times New Roman" panose="02020603050405020304" pitchFamily="18" charset="0"/>
                      </a:endParaRPr>
                    </a:p>
                    <a:p>
                      <a:pPr algn="l">
                        <a:lnSpc>
                          <a:spcPct val="100000"/>
                        </a:lnSpc>
                        <a:buNone/>
                      </a:pPr>
                      <a:r>
                        <a:rPr lang="en-US" sz="2400" b="0" baseline="0" dirty="0">
                          <a:solidFill>
                            <a:srgbClr val="1F2329"/>
                          </a:solidFill>
                          <a:effectLst/>
                          <a:latin typeface="Times New Roman" panose="02020603050405020304" pitchFamily="18" charset="0"/>
                          <a:cs typeface="Times New Roman" panose="02020603050405020304" pitchFamily="18" charset="0"/>
                        </a:rPr>
                        <a:t>cultural confidence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文化自信，</a:t>
                      </a:r>
                      <a:r>
                        <a:rPr lang="en-US" sz="2400" b="0" baseline="0" dirty="0">
                          <a:solidFill>
                            <a:srgbClr val="1F2329"/>
                          </a:solidFill>
                          <a:effectLst/>
                          <a:latin typeface="Times New Roman" panose="02020603050405020304" pitchFamily="18" charset="0"/>
                          <a:cs typeface="Times New Roman" panose="02020603050405020304" pitchFamily="18" charset="0"/>
                        </a:rPr>
                        <a:t>inherit /</a:t>
                      </a:r>
                      <a:r>
                        <a:rPr lang="en-US" sz="2400" b="0" baseline="0" dirty="0" err="1">
                          <a:solidFill>
                            <a:srgbClr val="1F2329"/>
                          </a:solidFill>
                          <a:effectLst/>
                          <a:latin typeface="Times New Roman" panose="02020603050405020304" pitchFamily="18" charset="0"/>
                          <a:cs typeface="Times New Roman" panose="02020603050405020304" pitchFamily="18" charset="0"/>
                        </a:rPr>
                        <a:t>ɪnˈherɪt</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继承，</a:t>
                      </a:r>
                      <a:endParaRPr lang="en-US" altLang="zh-CN" sz="2400" b="0" baseline="0" dirty="0">
                        <a:solidFill>
                          <a:srgbClr val="1F2329"/>
                        </a:solidFill>
                        <a:effectLst/>
                        <a:latin typeface="Times New Roman" panose="02020603050405020304" pitchFamily="18" charset="0"/>
                        <a:cs typeface="Times New Roman" panose="02020603050405020304" pitchFamily="18" charset="0"/>
                      </a:endParaRPr>
                    </a:p>
                    <a:p>
                      <a:pPr algn="l">
                        <a:lnSpc>
                          <a:spcPct val="100000"/>
                        </a:lnSpc>
                        <a:buNone/>
                      </a:pPr>
                      <a:r>
                        <a:rPr lang="en-US" sz="2400" b="0" baseline="0" dirty="0">
                          <a:solidFill>
                            <a:srgbClr val="1F2329"/>
                          </a:solidFill>
                          <a:effectLst/>
                          <a:latin typeface="Times New Roman" panose="02020603050405020304" pitchFamily="18" charset="0"/>
                          <a:cs typeface="Times New Roman" panose="02020603050405020304" pitchFamily="18" charset="0"/>
                        </a:rPr>
                        <a:t>promote /</a:t>
                      </a:r>
                      <a:r>
                        <a:rPr lang="en-US" sz="2400" b="0" baseline="0" dirty="0" err="1">
                          <a:solidFill>
                            <a:srgbClr val="1F2329"/>
                          </a:solidFill>
                          <a:effectLst/>
                          <a:latin typeface="Times New Roman" panose="02020603050405020304" pitchFamily="18" charset="0"/>
                          <a:cs typeface="Times New Roman" panose="02020603050405020304" pitchFamily="18" charset="0"/>
                        </a:rPr>
                        <a:t>prəˈməʊt</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弘扬，</a:t>
                      </a:r>
                      <a:r>
                        <a:rPr lang="en-US" sz="2400" b="0" baseline="0" dirty="0">
                          <a:solidFill>
                            <a:srgbClr val="1F2329"/>
                          </a:solidFill>
                          <a:effectLst/>
                          <a:latin typeface="Times New Roman" panose="02020603050405020304" pitchFamily="18" charset="0"/>
                          <a:cs typeface="Times New Roman" panose="02020603050405020304" pitchFamily="18" charset="0"/>
                        </a:rPr>
                        <a:t>preserve /</a:t>
                      </a:r>
                      <a:r>
                        <a:rPr lang="en-US" sz="2400" b="0" baseline="0" dirty="0" err="1">
                          <a:solidFill>
                            <a:srgbClr val="1F2329"/>
                          </a:solidFill>
                          <a:effectLst/>
                          <a:latin typeface="Times New Roman" panose="02020603050405020304" pitchFamily="18" charset="0"/>
                          <a:cs typeface="Times New Roman" panose="02020603050405020304" pitchFamily="18" charset="0"/>
                        </a:rPr>
                        <a:t>prɪˈzɜːv</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保护，</a:t>
                      </a:r>
                      <a:endParaRPr lang="en-US" altLang="zh-CN" sz="2400" b="0" baseline="0" dirty="0">
                        <a:solidFill>
                          <a:srgbClr val="1F2329"/>
                        </a:solidFill>
                        <a:effectLst/>
                        <a:latin typeface="Times New Roman" panose="02020603050405020304" pitchFamily="18" charset="0"/>
                        <a:cs typeface="Times New Roman" panose="02020603050405020304" pitchFamily="18" charset="0"/>
                      </a:endParaRPr>
                    </a:p>
                    <a:p>
                      <a:pPr algn="l">
                        <a:lnSpc>
                          <a:spcPct val="100000"/>
                        </a:lnSpc>
                        <a:buNone/>
                      </a:pPr>
                      <a:r>
                        <a:rPr lang="en-US" sz="2400" b="0" baseline="0" dirty="0">
                          <a:solidFill>
                            <a:srgbClr val="1F2329"/>
                          </a:solidFill>
                          <a:effectLst/>
                          <a:latin typeface="Times New Roman" panose="02020603050405020304" pitchFamily="18" charset="0"/>
                          <a:cs typeface="Times New Roman" panose="02020603050405020304" pitchFamily="18" charset="0"/>
                        </a:rPr>
                        <a:t>treasure /ˈ</a:t>
                      </a:r>
                      <a:r>
                        <a:rPr lang="en-US" sz="2400" b="0" baseline="0" dirty="0" err="1">
                          <a:solidFill>
                            <a:srgbClr val="1F2329"/>
                          </a:solidFill>
                          <a:effectLst/>
                          <a:latin typeface="Times New Roman" panose="02020603050405020304" pitchFamily="18" charset="0"/>
                          <a:cs typeface="Times New Roman" panose="02020603050405020304" pitchFamily="18" charset="0"/>
                        </a:rPr>
                        <a:t>treʒə</a:t>
                      </a:r>
                      <a:r>
                        <a:rPr lang="en-US" sz="2400" b="0" baseline="0" dirty="0">
                          <a:solidFill>
                            <a:srgbClr val="1F2329"/>
                          </a:solidFill>
                          <a:effectLst/>
                          <a:latin typeface="Times New Roman" panose="02020603050405020304" pitchFamily="18" charset="0"/>
                          <a:cs typeface="Times New Roman" panose="02020603050405020304" pitchFamily="18" charset="0"/>
                        </a:rPr>
                        <a:t>(r)/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珍视，</a:t>
                      </a:r>
                      <a:r>
                        <a:rPr lang="en-US" sz="2400" b="0" baseline="0" dirty="0">
                          <a:solidFill>
                            <a:srgbClr val="1F2329"/>
                          </a:solidFill>
                          <a:effectLst/>
                          <a:latin typeface="Times New Roman" panose="02020603050405020304" pitchFamily="18" charset="0"/>
                          <a:cs typeface="Times New Roman" panose="02020603050405020304" pitchFamily="18" charset="0"/>
                        </a:rPr>
                        <a:t>profound /</a:t>
                      </a:r>
                      <a:r>
                        <a:rPr lang="en-US" sz="2400" b="0" baseline="0" dirty="0" err="1">
                          <a:solidFill>
                            <a:srgbClr val="1F2329"/>
                          </a:solidFill>
                          <a:effectLst/>
                          <a:latin typeface="Times New Roman" panose="02020603050405020304" pitchFamily="18" charset="0"/>
                          <a:cs typeface="Times New Roman" panose="02020603050405020304" pitchFamily="18" charset="0"/>
                        </a:rPr>
                        <a:t>prəˈfaʊnd</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深厚的，</a:t>
                      </a:r>
                      <a:endParaRPr lang="en-US" altLang="zh-CN" sz="2400" b="0" baseline="0" dirty="0">
                        <a:solidFill>
                          <a:srgbClr val="1F2329"/>
                        </a:solidFill>
                        <a:effectLst/>
                        <a:latin typeface="Times New Roman" panose="02020603050405020304" pitchFamily="18" charset="0"/>
                        <a:cs typeface="Times New Roman" panose="02020603050405020304" pitchFamily="18" charset="0"/>
                      </a:endParaRPr>
                    </a:p>
                    <a:p>
                      <a:pPr algn="l">
                        <a:lnSpc>
                          <a:spcPct val="100000"/>
                        </a:lnSpc>
                        <a:buNone/>
                      </a:pPr>
                      <a:r>
                        <a:rPr lang="en-US" sz="2400" b="0" baseline="0" dirty="0">
                          <a:solidFill>
                            <a:srgbClr val="1F2329"/>
                          </a:solidFill>
                          <a:effectLst/>
                          <a:latin typeface="Times New Roman" panose="02020603050405020304" pitchFamily="18" charset="0"/>
                          <a:cs typeface="Times New Roman" panose="02020603050405020304" pitchFamily="18" charset="0"/>
                        </a:rPr>
                        <a:t>distinctive /</a:t>
                      </a:r>
                      <a:r>
                        <a:rPr lang="en-US" sz="2400" b="0" baseline="0" dirty="0" err="1">
                          <a:solidFill>
                            <a:srgbClr val="1F2329"/>
                          </a:solidFill>
                          <a:effectLst/>
                          <a:latin typeface="Times New Roman" panose="02020603050405020304" pitchFamily="18" charset="0"/>
                          <a:cs typeface="Times New Roman" panose="02020603050405020304" pitchFamily="18" charset="0"/>
                        </a:rPr>
                        <a:t>dɪˈstɪŋktɪv</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独特的，</a:t>
                      </a:r>
                      <a:r>
                        <a:rPr lang="en-US" sz="2400" b="0" baseline="0" dirty="0">
                          <a:solidFill>
                            <a:srgbClr val="1F2329"/>
                          </a:solidFill>
                          <a:effectLst/>
                          <a:latin typeface="Times New Roman" panose="02020603050405020304" pitchFamily="18" charset="0"/>
                          <a:cs typeface="Times New Roman" panose="02020603050405020304" pitchFamily="18" charset="0"/>
                        </a:rPr>
                        <a:t>brilliant /ˈ</a:t>
                      </a:r>
                      <a:r>
                        <a:rPr lang="en-US" sz="2400" b="0" baseline="0" dirty="0" err="1">
                          <a:solidFill>
                            <a:srgbClr val="1F2329"/>
                          </a:solidFill>
                          <a:effectLst/>
                          <a:latin typeface="Times New Roman" panose="02020603050405020304" pitchFamily="18" charset="0"/>
                          <a:cs typeface="Times New Roman" panose="02020603050405020304" pitchFamily="18" charset="0"/>
                        </a:rPr>
                        <a:t>brɪliənt</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辉煌的，</a:t>
                      </a:r>
                      <a:endParaRPr lang="en-US" altLang="zh-CN" sz="2400" b="0" baseline="0" dirty="0">
                        <a:solidFill>
                          <a:srgbClr val="1F2329"/>
                        </a:solidFill>
                        <a:effectLst/>
                        <a:latin typeface="Times New Roman" panose="02020603050405020304" pitchFamily="18" charset="0"/>
                        <a:cs typeface="Times New Roman" panose="02020603050405020304" pitchFamily="18" charset="0"/>
                      </a:endParaRPr>
                    </a:p>
                    <a:p>
                      <a:pPr algn="l">
                        <a:lnSpc>
                          <a:spcPct val="100000"/>
                        </a:lnSpc>
                        <a:buNone/>
                      </a:pPr>
                      <a:r>
                        <a:rPr lang="en-US" sz="2400" b="0" baseline="0" dirty="0">
                          <a:solidFill>
                            <a:srgbClr val="1F2329"/>
                          </a:solidFill>
                          <a:effectLst/>
                          <a:latin typeface="Times New Roman" panose="02020603050405020304" pitchFamily="18" charset="0"/>
                          <a:cs typeface="Times New Roman" panose="02020603050405020304" pitchFamily="18" charset="0"/>
                        </a:rPr>
                        <a:t>splendid /ˈ</a:t>
                      </a:r>
                      <a:r>
                        <a:rPr lang="en-US" sz="2400" b="0" baseline="0" dirty="0" err="1">
                          <a:solidFill>
                            <a:srgbClr val="1F2329"/>
                          </a:solidFill>
                          <a:effectLst/>
                          <a:latin typeface="Times New Roman" panose="02020603050405020304" pitchFamily="18" charset="0"/>
                          <a:cs typeface="Times New Roman" panose="02020603050405020304" pitchFamily="18" charset="0"/>
                        </a:rPr>
                        <a:t>splendɪd</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灿烂的，</a:t>
                      </a:r>
                      <a:r>
                        <a:rPr lang="en-US" sz="2400" b="0" baseline="0" dirty="0">
                          <a:solidFill>
                            <a:srgbClr val="1F2329"/>
                          </a:solidFill>
                          <a:effectLst/>
                          <a:latin typeface="Times New Roman" panose="02020603050405020304" pitchFamily="18" charset="0"/>
                          <a:cs typeface="Times New Roman" panose="02020603050405020304" pitchFamily="18" charset="0"/>
                        </a:rPr>
                        <a:t>diverse /</a:t>
                      </a:r>
                      <a:r>
                        <a:rPr lang="en-US" sz="2400" b="0" baseline="0" dirty="0" err="1">
                          <a:solidFill>
                            <a:srgbClr val="1F2329"/>
                          </a:solidFill>
                          <a:effectLst/>
                          <a:latin typeface="Times New Roman" panose="02020603050405020304" pitchFamily="18" charset="0"/>
                          <a:cs typeface="Times New Roman" panose="02020603050405020304" pitchFamily="18" charset="0"/>
                        </a:rPr>
                        <a:t>daɪˈvɜːs</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多样的，</a:t>
                      </a:r>
                      <a:endParaRPr lang="en-US" altLang="zh-CN" sz="2400" b="0" baseline="0" dirty="0">
                        <a:solidFill>
                          <a:srgbClr val="1F2329"/>
                        </a:solidFill>
                        <a:effectLst/>
                        <a:latin typeface="Times New Roman" panose="02020603050405020304" pitchFamily="18" charset="0"/>
                        <a:cs typeface="Times New Roman" panose="02020603050405020304" pitchFamily="18" charset="0"/>
                      </a:endParaRPr>
                    </a:p>
                    <a:p>
                      <a:pPr algn="l">
                        <a:lnSpc>
                          <a:spcPct val="100000"/>
                        </a:lnSpc>
                        <a:buNone/>
                      </a:pPr>
                      <a:r>
                        <a:rPr lang="en-US" sz="2400" b="0" baseline="0" dirty="0">
                          <a:solidFill>
                            <a:srgbClr val="1F2329"/>
                          </a:solidFill>
                          <a:effectLst/>
                          <a:latin typeface="Times New Roman" panose="02020603050405020304" pitchFamily="18" charset="0"/>
                          <a:cs typeface="Times New Roman" panose="02020603050405020304" pitchFamily="18" charset="0"/>
                        </a:rPr>
                        <a:t>integrate /ˈ</a:t>
                      </a:r>
                      <a:r>
                        <a:rPr lang="en-US" sz="2400" b="0" baseline="0" dirty="0" err="1">
                          <a:solidFill>
                            <a:srgbClr val="1F2329"/>
                          </a:solidFill>
                          <a:effectLst/>
                          <a:latin typeface="Times New Roman" panose="02020603050405020304" pitchFamily="18" charset="0"/>
                          <a:cs typeface="Times New Roman" panose="02020603050405020304" pitchFamily="18" charset="0"/>
                        </a:rPr>
                        <a:t>ɪntɪɡreɪt</a:t>
                      </a:r>
                      <a:r>
                        <a:rPr lang="en-US" sz="2400" b="0" baseline="0" dirty="0">
                          <a:solidFill>
                            <a:srgbClr val="1F2329"/>
                          </a:solidFill>
                          <a:effectLst/>
                          <a:latin typeface="Times New Roman" panose="02020603050405020304" pitchFamily="18" charset="0"/>
                          <a:cs typeface="Times New Roman" panose="02020603050405020304" pitchFamily="18" charset="0"/>
                        </a:rPr>
                        <a:t>/ </a:t>
                      </a:r>
                      <a:r>
                        <a:rPr lang="zh-CN" altLang="en-US" sz="2400" b="0" baseline="0" dirty="0">
                          <a:solidFill>
                            <a:srgbClr val="1F2329"/>
                          </a:solidFill>
                          <a:effectLst/>
                          <a:latin typeface="Times New Roman" panose="02020603050405020304" pitchFamily="18" charset="0"/>
                          <a:cs typeface="Times New Roman" panose="02020603050405020304" pitchFamily="18" charset="0"/>
                        </a:rPr>
                        <a:t>融合，</a:t>
                      </a:r>
                      <a:endParaRPr lang="en-US" sz="2400" b="0" baseline="0" dirty="0">
                        <a:solidFill>
                          <a:srgbClr val="1F2329"/>
                        </a:solidFill>
                        <a:effectLst/>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76438" y="166293"/>
            <a:ext cx="3757526" cy="461665"/>
          </a:xfrm>
          <a:prstGeom prst="rect">
            <a:avLst/>
          </a:prstGeom>
          <a:solidFill>
            <a:schemeClr val="accent2">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词汇准备：科技类</a:t>
            </a:r>
            <a:endParaRPr kumimoji="0" lang="zh-CN" altLang="en-US" sz="24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aphicFrame>
        <p:nvGraphicFramePr>
          <p:cNvPr id="2" name="表格 1"/>
          <p:cNvGraphicFramePr>
            <a:graphicFrameLocks noGrp="1"/>
          </p:cNvGraphicFramePr>
          <p:nvPr/>
        </p:nvGraphicFramePr>
        <p:xfrm>
          <a:off x="262823" y="821317"/>
          <a:ext cx="11536770" cy="5710894"/>
        </p:xfrm>
        <a:graphic>
          <a:graphicData uri="http://schemas.openxmlformats.org/drawingml/2006/table">
            <a:tbl>
              <a:tblPr/>
              <a:tblGrid>
                <a:gridCol w="3309450"/>
                <a:gridCol w="8227320"/>
              </a:tblGrid>
              <a:tr h="746702">
                <a:tc>
                  <a:txBody>
                    <a:bodyPr/>
                    <a:lstStyle/>
                    <a:p>
                      <a:pPr algn="ctr">
                        <a:lnSpc>
                          <a:spcPts val="1800"/>
                        </a:lnSpc>
                        <a:buNone/>
                      </a:pPr>
                      <a:r>
                        <a:rPr lang="zh-CN" altLang="en-US" b="1">
                          <a:solidFill>
                            <a:srgbClr val="1F2329"/>
                          </a:solidFill>
                          <a:effectLst/>
                          <a:latin typeface="ui-sans-serif"/>
                        </a:rPr>
                        <a:t>基础词汇</a:t>
                      </a:r>
                      <a:endParaRPr lang="zh-CN" altLang="en-US" b="1">
                        <a:solidFill>
                          <a:srgbClr val="1F2329"/>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a:solidFill>
                            <a:srgbClr val="1F2329"/>
                          </a:solidFill>
                          <a:effectLst/>
                          <a:latin typeface="ui-sans-serif"/>
                        </a:rPr>
                        <a:t>进阶词汇</a:t>
                      </a:r>
                      <a:endParaRPr lang="zh-CN" altLang="en-US" b="1">
                        <a:solidFill>
                          <a:srgbClr val="1F2329"/>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964192">
                <a:tc>
                  <a:txBody>
                    <a:bodyPr/>
                    <a:lstStyle/>
                    <a:p>
                      <a:pPr marL="0" algn="l" defTabSz="914400" rtl="0" eaLnBrk="1" latinLnBrk="0" hangingPunct="1">
                        <a:lnSpc>
                          <a:spcPct val="100000"/>
                        </a:lnSpc>
                        <a:buNone/>
                      </a:pPr>
                      <a:r>
                        <a:rPr lang="en-US" sz="2400" b="0" kern="1200" baseline="0">
                          <a:solidFill>
                            <a:srgbClr val="1F2329"/>
                          </a:solidFill>
                          <a:effectLst/>
                          <a:latin typeface="Times New Roman" panose="02020603050405020304" pitchFamily="18" charset="0"/>
                          <a:ea typeface="+mn-ea"/>
                          <a:cs typeface="Times New Roman" panose="02020603050405020304" pitchFamily="18" charset="0"/>
                        </a:rPr>
                        <a:t>technology, science, develop, improve, change, help, use, create, convenient, useful, important</a:t>
                      </a:r>
                      <a:endParaRPr lang="en-US" sz="2400" b="0" kern="1200" baseline="0">
                        <a:solidFill>
                          <a:srgbClr val="1F2329"/>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advanced technology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ədˈvɑːnst</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先进技术，</a:t>
                      </a:r>
                      <a:endPar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digital /ˈ</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dɪdʒɪtl</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数字的，</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intelligent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ɪnˈtelɪdʒənt</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智能的，</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innovation /ˌ</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ɪnəˈveɪʃn</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创新，</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high-tech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高科技，</a:t>
                      </a:r>
                      <a:endPar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artificial intelligence /ˌ</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ɑːtɪˈfɪʃl</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ɪnˈtelɪdʒəns</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人工智能，</a:t>
                      </a:r>
                      <a:endPar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virtual reality /ˈ</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vɜːtʃuəl</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虚拟现实，</a:t>
                      </a:r>
                      <a:endPar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hologram /ˈ</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hɒləɡræm</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全息影像，</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projection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prəˈdʒekʃn</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投影，</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application /ˌ</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æplɪˈkeɪʃn</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应用，</a:t>
                      </a:r>
                      <a:endPar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combine…with…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把</a:t>
                      </a:r>
                      <a:r>
                        <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与</a:t>
                      </a:r>
                      <a:r>
                        <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结合</a:t>
                      </a:r>
                      <a:endPar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facilitate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fəˈsɪlɪteɪt</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使便利，</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upgrade /ˌ</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ʌpˈɡreɪd</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升级，</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innovative /ˈ</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ɪnəveɪtɪv</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创新的，</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cutting-edge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前沿的，</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technological progress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科技进步，</a:t>
                      </a:r>
                      <a:endPar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boost efficiency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buːst</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ɪˈfɪʃnsi</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提高效率，</a:t>
                      </a:r>
                      <a:endPar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bridge the gap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缩小差距，</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present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呈现，</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demonstrate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展示</a:t>
                      </a:r>
                      <a:endPar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76438" y="166293"/>
            <a:ext cx="3757526" cy="461665"/>
          </a:xfrm>
          <a:prstGeom prst="rect">
            <a:avLst/>
          </a:prstGeom>
          <a:solidFill>
            <a:schemeClr val="accent2">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词汇准备：情感与期待</a:t>
            </a:r>
            <a:endParaRPr kumimoji="0" lang="zh-CN" altLang="en-US" sz="24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aphicFrame>
        <p:nvGraphicFramePr>
          <p:cNvPr id="2" name="表格 1"/>
          <p:cNvGraphicFramePr>
            <a:graphicFrameLocks noGrp="1"/>
          </p:cNvGraphicFramePr>
          <p:nvPr/>
        </p:nvGraphicFramePr>
        <p:xfrm>
          <a:off x="421609" y="815842"/>
          <a:ext cx="11295851" cy="5617811"/>
        </p:xfrm>
        <a:graphic>
          <a:graphicData uri="http://schemas.openxmlformats.org/drawingml/2006/table">
            <a:tbl>
              <a:tblPr/>
              <a:tblGrid>
                <a:gridCol w="2687355"/>
                <a:gridCol w="8608496"/>
              </a:tblGrid>
              <a:tr h="536448">
                <a:tc>
                  <a:txBody>
                    <a:bodyPr/>
                    <a:lstStyle/>
                    <a:p>
                      <a:pPr algn="ctr">
                        <a:lnSpc>
                          <a:spcPts val="1800"/>
                        </a:lnSpc>
                        <a:buNone/>
                      </a:pPr>
                      <a:r>
                        <a:rPr lang="zh-CN" altLang="en-US" b="1">
                          <a:solidFill>
                            <a:srgbClr val="1F2329"/>
                          </a:solidFill>
                          <a:effectLst/>
                          <a:latin typeface="ui-sans-serif"/>
                        </a:rPr>
                        <a:t>础词汇</a:t>
                      </a:r>
                      <a:endParaRPr lang="zh-CN" altLang="en-US" b="1">
                        <a:solidFill>
                          <a:srgbClr val="1F2329"/>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1800"/>
                        </a:lnSpc>
                        <a:buNone/>
                      </a:pPr>
                      <a:r>
                        <a:rPr lang="zh-CN" altLang="en-US" b="1" dirty="0">
                          <a:solidFill>
                            <a:srgbClr val="1F2329"/>
                          </a:solidFill>
                          <a:effectLst/>
                          <a:latin typeface="ui-sans-serif"/>
                        </a:rPr>
                        <a:t>进阶词汇</a:t>
                      </a:r>
                      <a:endParaRPr lang="zh-CN" altLang="en-US" b="1" dirty="0">
                        <a:solidFill>
                          <a:srgbClr val="1F2329"/>
                        </a:solidFill>
                        <a:effectLst/>
                        <a:latin typeface="ui-sans-serif"/>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081363">
                <a:tc>
                  <a:txBody>
                    <a:bodyPr/>
                    <a:lstStyle/>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hope, wish, expect, proud, happy, love, warm, enjoy, understand, support</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inspire</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pride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praɪd</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自豪，</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satisfaction /ˌ</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sætɪsˈfækʃn</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满足，</a:t>
                      </a:r>
                      <a:endPar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appreciation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əˌpriːʃiˈeɪʃn</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欣赏，</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admiration /ˌ</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ædməˈreɪʃn</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敬佩，</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enthusiasm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ɪn</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ˈ</a:t>
                      </a:r>
                      <a:r>
                        <a:rPr lang="el-GR" sz="2400" b="0" kern="1200" baseline="0" dirty="0">
                          <a:solidFill>
                            <a:srgbClr val="1F2329"/>
                          </a:solidFill>
                          <a:effectLst/>
                          <a:latin typeface="Times New Roman" panose="02020603050405020304" pitchFamily="18" charset="0"/>
                          <a:ea typeface="+mn-ea"/>
                          <a:cs typeface="Times New Roman" panose="02020603050405020304" pitchFamily="18" charset="0"/>
                        </a:rPr>
                        <a:t>θ</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juːziæzəm</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热情，</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affection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əˈfekʃn</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喜爱，</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longing /ˈ</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lɒŋɪŋ</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渴望，</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anticipate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ænˈtɪsɪpeɪt</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期待，</a:t>
                      </a:r>
                      <a:endParaRPr 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be eager to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渴望，</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strive to /</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straɪv</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努力，</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attach importance to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重视，</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hold the belief that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坚信，</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be convinced that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确信，</a:t>
                      </a:r>
                      <a:endPar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fulfill one’s dream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实现梦想，</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live up to expectations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不辜负期望，</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motivate /ˈ</a:t>
                      </a:r>
                      <a:r>
                        <a:rPr lang="en-US" sz="2400" b="0" kern="1200" baseline="0" dirty="0" err="1">
                          <a:solidFill>
                            <a:srgbClr val="1F2329"/>
                          </a:solidFill>
                          <a:effectLst/>
                          <a:latin typeface="Times New Roman" panose="02020603050405020304" pitchFamily="18" charset="0"/>
                          <a:ea typeface="+mn-ea"/>
                          <a:cs typeface="Times New Roman" panose="02020603050405020304" pitchFamily="18" charset="0"/>
                        </a:rPr>
                        <a:t>məʊtɪveɪt</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激发，</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strengthen confidence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增强信心，</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build a better future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共创未来，</a:t>
                      </a: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pass down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传承，</a:t>
                      </a:r>
                      <a:endParaRPr lang="en-US" altLang="zh-CN"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p>
                      <a:pPr marL="0" algn="l" defTabSz="914400" rtl="0" eaLnBrk="1" latinLnBrk="0" hangingPunct="1">
                        <a:lnSpc>
                          <a:spcPct val="100000"/>
                        </a:lnSpc>
                        <a:buNone/>
                      </a:pPr>
                      <a:r>
                        <a:rPr 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make progress </a:t>
                      </a:r>
                      <a:r>
                        <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rPr>
                        <a:t>取得进步</a:t>
                      </a:r>
                      <a:endParaRPr lang="zh-CN" altLang="en-US" sz="2400" b="0" kern="1200" baseline="0" dirty="0">
                        <a:solidFill>
                          <a:srgbClr val="1F2329"/>
                        </a:solidFill>
                        <a:effectLst/>
                        <a:latin typeface="Times New Roman" panose="02020603050405020304" pitchFamily="18" charset="0"/>
                        <a:ea typeface="+mn-ea"/>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01150" y="88145"/>
            <a:ext cx="5639711" cy="461665"/>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P1</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：开门见山 </a:t>
            </a: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 </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介绍节目（开头段）</a:t>
            </a:r>
            <a:endParaRPr kumimoji="0" lang="zh-CN" altLang="en-US" sz="24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4" name="文本框 3"/>
          <p:cNvSpPr txBox="1"/>
          <p:nvPr/>
        </p:nvSpPr>
        <p:spPr>
          <a:xfrm>
            <a:off x="323052" y="761088"/>
            <a:ext cx="11033030" cy="1384995"/>
          </a:xfrm>
          <a:prstGeom prst="rect">
            <a:avLst/>
          </a:prstGeom>
          <a:solidFill>
            <a:schemeClr val="bg2"/>
          </a:solidFill>
        </p:spPr>
        <p:txBody>
          <a:bodyPr wrap="square">
            <a:spAutoFit/>
          </a:bodyPr>
          <a:lstStyle/>
          <a:p>
            <a:pPr algn="l">
              <a:buNone/>
            </a:pPr>
            <a:r>
              <a:rPr lang="zh-CN" altLang="en-US" sz="2800" dirty="0">
                <a:solidFill>
                  <a:srgbClr val="1F2329"/>
                </a:solidFill>
                <a:effectLst/>
                <a:highlight>
                  <a:srgbClr val="FFFF00"/>
                </a:highlight>
                <a:latin typeface="ui-sans-serif"/>
              </a:rPr>
              <a:t>写作思维</a:t>
            </a:r>
            <a:r>
              <a:rPr lang="zh-CN" altLang="en-US" sz="2800" dirty="0">
                <a:solidFill>
                  <a:srgbClr val="1F2329"/>
                </a:solidFill>
                <a:highlight>
                  <a:srgbClr val="FFFF00"/>
                </a:highlight>
                <a:latin typeface="ui-sans-serif"/>
              </a:rPr>
              <a:t>：</a:t>
            </a:r>
            <a:endParaRPr lang="en-US" altLang="zh-CN" sz="2800" dirty="0">
              <a:solidFill>
                <a:srgbClr val="1F2329"/>
              </a:solidFill>
              <a:effectLst/>
              <a:highlight>
                <a:srgbClr val="FFFF00"/>
              </a:highlight>
              <a:latin typeface="ui-sans-serif"/>
            </a:endParaRPr>
          </a:p>
          <a:p>
            <a:pPr algn="l">
              <a:buFont typeface="Arial" panose="020B0604020202020204" pitchFamily="34" charset="0"/>
              <a:buChar char="•"/>
            </a:pPr>
            <a:r>
              <a:rPr lang="zh-CN" altLang="en-US" sz="2800" dirty="0">
                <a:solidFill>
                  <a:srgbClr val="1F2329"/>
                </a:solidFill>
                <a:effectLst/>
                <a:latin typeface="ui-sans-serif"/>
              </a:rPr>
              <a:t>直接点题：我要设计一个</a:t>
            </a:r>
            <a:r>
              <a:rPr lang="en-US" altLang="zh-CN" sz="2800" dirty="0">
                <a:solidFill>
                  <a:srgbClr val="1F2329"/>
                </a:solidFill>
                <a:effectLst/>
                <a:latin typeface="ui-sans-serif"/>
              </a:rPr>
              <a:t>…… </a:t>
            </a:r>
            <a:r>
              <a:rPr lang="zh-CN" altLang="en-US" sz="2800" dirty="0">
                <a:solidFill>
                  <a:srgbClr val="1F2329"/>
                </a:solidFill>
                <a:effectLst/>
                <a:latin typeface="ui-sans-serif"/>
              </a:rPr>
              <a:t>节目，</a:t>
            </a:r>
            <a:r>
              <a:rPr lang="zh-CN" altLang="en-US" sz="2800" dirty="0">
                <a:solidFill>
                  <a:srgbClr val="FF0000"/>
                </a:solidFill>
                <a:effectLst/>
                <a:latin typeface="ui-sans-serif"/>
              </a:rPr>
              <a:t>它</a:t>
            </a:r>
            <a:r>
              <a:rPr lang="zh-CN" altLang="en-US" sz="2800" dirty="0">
                <a:solidFill>
                  <a:srgbClr val="1F2329"/>
                </a:solidFill>
                <a:effectLst/>
                <a:latin typeface="ui-sans-serif"/>
              </a:rPr>
              <a:t>融合了中国文化 </a:t>
            </a:r>
            <a:r>
              <a:rPr lang="en-US" altLang="zh-CN" sz="2800" dirty="0">
                <a:solidFill>
                  <a:srgbClr val="1F2329"/>
                </a:solidFill>
                <a:effectLst/>
                <a:latin typeface="ui-sans-serif"/>
              </a:rPr>
              <a:t>+ </a:t>
            </a:r>
            <a:r>
              <a:rPr lang="zh-CN" altLang="en-US" sz="2800" dirty="0">
                <a:solidFill>
                  <a:srgbClr val="1F2329"/>
                </a:solidFill>
                <a:effectLst/>
                <a:latin typeface="ui-sans-serif"/>
              </a:rPr>
              <a:t>现代科技</a:t>
            </a:r>
            <a:endParaRPr lang="zh-CN" altLang="en-US" sz="2800" dirty="0">
              <a:solidFill>
                <a:srgbClr val="1F2329"/>
              </a:solidFill>
              <a:effectLst/>
              <a:latin typeface="ui-sans-serif"/>
            </a:endParaRPr>
          </a:p>
          <a:p>
            <a:pPr algn="l">
              <a:buFont typeface="Arial" panose="020B0604020202020204" pitchFamily="34" charset="0"/>
              <a:buChar char="•"/>
            </a:pPr>
            <a:r>
              <a:rPr lang="zh-CN" altLang="en-US" sz="2800" dirty="0">
                <a:solidFill>
                  <a:srgbClr val="1F2329"/>
                </a:solidFill>
                <a:effectLst/>
                <a:latin typeface="ui-sans-serif"/>
              </a:rPr>
              <a:t>简洁、不绕弯，阅卷老师一眼抓住中心</a:t>
            </a:r>
            <a:endParaRPr lang="zh-CN" altLang="en-US" sz="2800" dirty="0">
              <a:solidFill>
                <a:srgbClr val="1F2329"/>
              </a:solidFill>
              <a:effectLst/>
              <a:latin typeface="ui-sans-serif"/>
            </a:endParaRPr>
          </a:p>
        </p:txBody>
      </p:sp>
      <p:sp>
        <p:nvSpPr>
          <p:cNvPr id="8" name="文本框 7"/>
          <p:cNvSpPr txBox="1"/>
          <p:nvPr/>
        </p:nvSpPr>
        <p:spPr>
          <a:xfrm>
            <a:off x="262822" y="2357361"/>
            <a:ext cx="10382821" cy="1200329"/>
          </a:xfrm>
          <a:prstGeom prst="rect">
            <a:avLst/>
          </a:prstGeom>
          <a:solidFill>
            <a:schemeClr val="accent4">
              <a:lumMod val="20000"/>
              <a:lumOff val="80000"/>
            </a:schemeClr>
          </a:solidFill>
        </p:spPr>
        <p:txBody>
          <a:bodyPr wrap="square">
            <a:spAutoFit/>
          </a:bodyPr>
          <a:lstStyle/>
          <a:p>
            <a:r>
              <a:rPr lang="zh-CN" altLang="en-US" sz="2400" dirty="0">
                <a:highlight>
                  <a:srgbClr val="FFFF00"/>
                </a:highlight>
                <a:latin typeface="Times New Roman" panose="02020603050405020304" pitchFamily="18" charset="0"/>
                <a:cs typeface="Times New Roman" panose="02020603050405020304" pitchFamily="18" charset="0"/>
              </a:rPr>
              <a:t>句型：</a:t>
            </a:r>
            <a:r>
              <a:rPr lang="en-US" altLang="zh-CN" sz="2400" dirty="0">
                <a:latin typeface="Times New Roman" panose="02020603050405020304" pitchFamily="18" charset="0"/>
                <a:cs typeface="Times New Roman" panose="02020603050405020304" pitchFamily="18" charset="0"/>
              </a:rPr>
              <a:t>I’d like to design a program </a:t>
            </a:r>
            <a:r>
              <a:rPr lang="en-US" altLang="zh-CN" sz="2400" dirty="0">
                <a:solidFill>
                  <a:srgbClr val="FF0000"/>
                </a:solidFill>
                <a:latin typeface="Times New Roman" panose="02020603050405020304" pitchFamily="18" charset="0"/>
                <a:cs typeface="Times New Roman" panose="02020603050405020304" pitchFamily="18" charset="0"/>
              </a:rPr>
              <a:t>called</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It is a creative show </a:t>
            </a:r>
            <a:r>
              <a:rPr lang="en-US" altLang="zh-CN" sz="2400" b="1" dirty="0">
                <a:solidFill>
                  <a:srgbClr val="FF0000"/>
                </a:solidFill>
                <a:latin typeface="Times New Roman" panose="02020603050405020304" pitchFamily="18" charset="0"/>
                <a:cs typeface="Times New Roman" panose="02020603050405020304" pitchFamily="18" charset="0"/>
              </a:rPr>
              <a:t>that combines … with </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The program aims to show … in a new way.</a:t>
            </a:r>
            <a:endParaRPr lang="zh-CN" altLang="en-US" sz="2400" dirty="0">
              <a:latin typeface="Times New Roman" panose="02020603050405020304" pitchFamily="18" charset="0"/>
              <a:cs typeface="Times New Roman" panose="02020603050405020304" pitchFamily="18" charset="0"/>
            </a:endParaRPr>
          </a:p>
        </p:txBody>
      </p:sp>
      <p:sp>
        <p:nvSpPr>
          <p:cNvPr id="9" name="内容占位符 2"/>
          <p:cNvSpPr>
            <a:spLocks noGrp="1"/>
          </p:cNvSpPr>
          <p:nvPr>
            <p:ph idx="1"/>
          </p:nvPr>
        </p:nvSpPr>
        <p:spPr>
          <a:xfrm>
            <a:off x="262822" y="3768968"/>
            <a:ext cx="11750313" cy="2823473"/>
          </a:xfrm>
          <a:solidFill>
            <a:schemeClr val="accent6">
              <a:lumMod val="20000"/>
              <a:lumOff val="80000"/>
            </a:schemeClr>
          </a:solidFill>
        </p:spPr>
        <p:txBody>
          <a:bodyPr/>
          <a:lstStyle/>
          <a:p>
            <a:pPr marL="0" indent="0">
              <a:lnSpc>
                <a:spcPct val="100000"/>
              </a:lnSpc>
              <a:spcBef>
                <a:spcPts val="0"/>
              </a:spcBef>
              <a:buNone/>
            </a:pPr>
            <a:r>
              <a:rPr lang="zh-CN" altLang="en-US" dirty="0"/>
              <a:t>我想设计一个名为</a:t>
            </a:r>
            <a:r>
              <a:rPr lang="en-US" altLang="zh-CN" dirty="0"/>
              <a:t>《</a:t>
            </a:r>
            <a:r>
              <a:rPr lang="zh-CN" altLang="en-US" dirty="0"/>
              <a:t>文化之光</a:t>
            </a:r>
            <a:r>
              <a:rPr lang="en-US" altLang="zh-CN" dirty="0"/>
              <a:t>》</a:t>
            </a:r>
            <a:r>
              <a:rPr lang="zh-CN" altLang="en-US" dirty="0"/>
              <a:t>的节目。它将中国优秀传统文化与现代科技完美结合，用新颖的方式展现中华文化的魅力。</a:t>
            </a:r>
            <a:endParaRPr lang="en-US" altLang="zh-CN" dirty="0"/>
          </a:p>
          <a:p>
            <a:pPr marL="0" indent="0">
              <a:lnSpc>
                <a:spcPct val="100000"/>
              </a:lnSpc>
              <a:spcBef>
                <a:spcPts val="0"/>
              </a:spcBef>
              <a:buNone/>
            </a:pPr>
            <a:r>
              <a:rPr lang="en-US" altLang="zh-CN" dirty="0">
                <a:latin typeface="Times New Roman" panose="02020603050405020304" pitchFamily="18" charset="0"/>
                <a:cs typeface="Times New Roman" panose="02020603050405020304" pitchFamily="18" charset="0"/>
              </a:rPr>
              <a:t>I’d like to design a program called Light of Culture. It is a creative show that combines traditional Chinese culture with modern technology. The program aims to present the beauty of Chinese culture </a:t>
            </a:r>
            <a:r>
              <a:rPr lang="en-US" altLang="zh-CN" b="1" dirty="0">
                <a:solidFill>
                  <a:srgbClr val="FF0000"/>
                </a:solidFill>
                <a:latin typeface="Times New Roman" panose="02020603050405020304" pitchFamily="18" charset="0"/>
                <a:cs typeface="Times New Roman" panose="02020603050405020304" pitchFamily="18" charset="0"/>
              </a:rPr>
              <a:t>in a brand-new way.</a:t>
            </a:r>
            <a:endParaRPr lang="zh-CN" altLang="en-US"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bg/>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01150" y="88145"/>
            <a:ext cx="5639711" cy="461665"/>
          </a:xfrm>
          <a:prstGeom prst="rect">
            <a:avLst/>
          </a:prstGeom>
          <a:solidFill>
            <a:schemeClr val="accent1">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P2</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：核心段 </a:t>
            </a: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 </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文化 </a:t>
            </a:r>
            <a:r>
              <a:rPr kumimoji="0" lang="en-US" altLang="zh-CN"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 </a:t>
            </a:r>
            <a:r>
              <a:rPr kumimoji="0" lang="zh-CN" altLang="en-US" sz="2400" b="1" i="0" u="none" strike="noStrike" kern="1200" cap="none" spc="0" normalizeH="0" baseline="0" noProof="0" dirty="0">
                <a:ln>
                  <a:noFill/>
                </a:ln>
                <a:solidFill>
                  <a:srgbClr val="7030A0"/>
                </a:solidFill>
                <a:effectLst/>
                <a:uLnTx/>
                <a:uFillTx/>
                <a:latin typeface="等线" panose="02010600030101010101" charset="-122"/>
                <a:ea typeface="等线" panose="02010600030101010101" charset="-122"/>
                <a:cs typeface="+mn-cs"/>
              </a:rPr>
              <a:t>科技融合</a:t>
            </a:r>
            <a:endParaRPr kumimoji="0" lang="zh-CN" altLang="en-US" sz="24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4" name="文本框 3"/>
          <p:cNvSpPr txBox="1"/>
          <p:nvPr/>
        </p:nvSpPr>
        <p:spPr>
          <a:xfrm>
            <a:off x="284725" y="662530"/>
            <a:ext cx="11564148" cy="1200329"/>
          </a:xfrm>
          <a:prstGeom prst="rect">
            <a:avLst/>
          </a:prstGeom>
          <a:solidFill>
            <a:schemeClr val="bg2"/>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1F2329"/>
                </a:solidFill>
                <a:effectLst/>
                <a:highlight>
                  <a:srgbClr val="FFFF00"/>
                </a:highlight>
                <a:uLnTx/>
                <a:uFillTx/>
                <a:latin typeface="ui-sans-serif"/>
                <a:ea typeface="等线" panose="02010600030101010101" charset="-122"/>
                <a:cs typeface="+mn-cs"/>
              </a:rPr>
              <a:t>写作思维：</a:t>
            </a:r>
            <a:endParaRPr kumimoji="0" lang="en-US" altLang="zh-CN" sz="2400" b="0" i="0" u="none" strike="noStrike" kern="1200" cap="none" spc="0" normalizeH="0" baseline="0" noProof="0" dirty="0">
              <a:ln>
                <a:noFill/>
              </a:ln>
              <a:solidFill>
                <a:srgbClr val="1F2329"/>
              </a:solidFill>
              <a:effectLst/>
              <a:highlight>
                <a:srgbClr val="FFFF00"/>
              </a:highlight>
              <a:uLnTx/>
              <a:uFillTx/>
              <a:latin typeface="ui-sans-serif"/>
              <a:ea typeface="等线" panose="02010600030101010101"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1F2329"/>
                </a:solidFill>
                <a:effectLst/>
                <a:uLnTx/>
                <a:uFillTx/>
                <a:latin typeface="ui-sans-serif"/>
                <a:ea typeface="等线" panose="02010600030101010101" charset="-122"/>
                <a:cs typeface="+mn-cs"/>
              </a:rPr>
              <a:t>先写：我为什么选这个文化（文化意义、特点）再写：用什么科技呈现</a:t>
            </a:r>
            <a:endParaRPr kumimoji="0" lang="en-US" altLang="zh-CN" sz="2400" b="0" i="0" u="none" strike="noStrike" kern="1200" cap="none" spc="0" normalizeH="0" baseline="0" noProof="0" dirty="0">
              <a:ln>
                <a:noFill/>
              </a:ln>
              <a:solidFill>
                <a:srgbClr val="1F2329"/>
              </a:solidFill>
              <a:effectLst/>
              <a:uLnTx/>
              <a:uFillTx/>
              <a:latin typeface="ui-sans-serif"/>
              <a:ea typeface="等线" panose="02010600030101010101"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rgbClr val="1F2329"/>
                </a:solidFill>
                <a:effectLst/>
                <a:uLnTx/>
                <a:uFillTx/>
                <a:latin typeface="ui-sans-serif"/>
                <a:ea typeface="等线" panose="02010600030101010101" charset="-122"/>
                <a:cs typeface="+mn-cs"/>
              </a:rPr>
              <a:t>关键：一定要写融合 </a:t>
            </a:r>
            <a:r>
              <a:rPr kumimoji="0" lang="en-US" altLang="zh-CN" sz="2400" b="0" i="0" u="none" strike="noStrike" kern="1200" cap="none" spc="0" normalizeH="0" baseline="0" noProof="0" dirty="0">
                <a:ln>
                  <a:noFill/>
                </a:ln>
                <a:solidFill>
                  <a:srgbClr val="1F2329"/>
                </a:solidFill>
                <a:effectLst/>
                <a:uLnTx/>
                <a:uFillTx/>
                <a:latin typeface="ui-sans-serif"/>
                <a:ea typeface="等线" panose="02010600030101010101" charset="-122"/>
                <a:cs typeface="+mn-cs"/>
              </a:rPr>
              <a:t>—— </a:t>
            </a:r>
            <a:r>
              <a:rPr kumimoji="0" lang="zh-CN" altLang="en-US" sz="2400" b="0" i="0" u="none" strike="noStrike" kern="1200" cap="none" spc="0" normalizeH="0" baseline="0" noProof="0" dirty="0">
                <a:ln>
                  <a:noFill/>
                </a:ln>
                <a:solidFill>
                  <a:srgbClr val="1F2329"/>
                </a:solidFill>
                <a:effectLst/>
                <a:uLnTx/>
                <a:uFillTx/>
                <a:latin typeface="ui-sans-serif"/>
                <a:ea typeface="等线" panose="02010600030101010101" charset="-122"/>
                <a:cs typeface="+mn-cs"/>
              </a:rPr>
              <a:t>文化是灵魂，科技是手段，互相成就</a:t>
            </a:r>
            <a:endParaRPr kumimoji="0" lang="zh-CN" altLang="en-US" sz="2400" b="0" i="0" u="none" strike="noStrike" kern="1200" cap="none" spc="0" normalizeH="0" baseline="0" noProof="0" dirty="0">
              <a:ln>
                <a:noFill/>
              </a:ln>
              <a:solidFill>
                <a:srgbClr val="1F2329"/>
              </a:solidFill>
              <a:effectLst/>
              <a:uLnTx/>
              <a:uFillTx/>
              <a:latin typeface="ui-sans-serif"/>
              <a:ea typeface="等线" panose="02010600030101010101" charset="-122"/>
              <a:cs typeface="+mn-cs"/>
            </a:endParaRPr>
          </a:p>
        </p:txBody>
      </p:sp>
      <p:sp>
        <p:nvSpPr>
          <p:cNvPr id="8" name="文本框 7"/>
          <p:cNvSpPr txBox="1"/>
          <p:nvPr/>
        </p:nvSpPr>
        <p:spPr>
          <a:xfrm>
            <a:off x="262824" y="1975579"/>
            <a:ext cx="10382821" cy="1323439"/>
          </a:xfrm>
          <a:prstGeom prst="rect">
            <a:avLst/>
          </a:prstGeom>
          <a:solidFill>
            <a:schemeClr val="accent4">
              <a:lumMod val="20000"/>
              <a:lumOff val="8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等线" panose="02010600030101010101" charset="-122"/>
                <a:cs typeface="Times New Roman" panose="02020603050405020304" pitchFamily="18" charset="0"/>
              </a:rPr>
              <a:t>句型：</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The show is based on … (</a:t>
            </a:r>
            <a:r>
              <a:rPr kumimoji="0" lang="zh-CN"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文化</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  To present it better, we use … (</a:t>
            </a:r>
            <a:r>
              <a:rPr kumimoji="0" lang="zh-CN"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科技</a:t>
            </a: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Technology makes culture easier to see and feel.</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 Culture gives technology warmth and meaning. </a:t>
            </a:r>
            <a:endPar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rPr>
              <a:t>They support each other and make the program special.</a:t>
            </a:r>
            <a:endParaRPr kumimoji="0" lang="zh-CN" altLang="en-US" sz="20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charset="-122"/>
              <a:cs typeface="Times New Roman" panose="02020603050405020304" pitchFamily="18" charset="0"/>
            </a:endParaRPr>
          </a:p>
        </p:txBody>
      </p:sp>
      <p:graphicFrame>
        <p:nvGraphicFramePr>
          <p:cNvPr id="5" name="表格 4"/>
          <p:cNvGraphicFramePr>
            <a:graphicFrameLocks noGrp="1"/>
          </p:cNvGraphicFramePr>
          <p:nvPr/>
        </p:nvGraphicFramePr>
        <p:xfrm>
          <a:off x="301150" y="3912545"/>
          <a:ext cx="10382821" cy="2772976"/>
        </p:xfrm>
        <a:graphic>
          <a:graphicData uri="http://schemas.openxmlformats.org/drawingml/2006/table">
            <a:tbl>
              <a:tblPr/>
              <a:tblGrid>
                <a:gridCol w="2573090"/>
                <a:gridCol w="7809731"/>
              </a:tblGrid>
              <a:tr h="361692">
                <a:tc>
                  <a:txBody>
                    <a:bodyPr/>
                    <a:lstStyle/>
                    <a:p>
                      <a:pPr algn="l" fontAlgn="t">
                        <a:buNone/>
                      </a:pPr>
                      <a:r>
                        <a:rPr lang="zh-CN" altLang="en-US" sz="1600" b="1" dirty="0">
                          <a:effectLst/>
                        </a:rPr>
                        <a:t>怎么做</a:t>
                      </a:r>
                      <a:endParaRPr lang="zh-CN" altLang="en-US" sz="1600" dirty="0">
                        <a:effectLst/>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zh-CN" altLang="en-US" sz="1600" b="1">
                          <a:effectLst/>
                        </a:rPr>
                        <a:t>具体做法</a:t>
                      </a:r>
                      <a:endParaRPr lang="zh-CN" altLang="en-US" sz="1600">
                        <a:effectLst/>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2821">
                <a:tc>
                  <a:txBody>
                    <a:bodyPr/>
                    <a:lstStyle/>
                    <a:p>
                      <a:pPr algn="l" fontAlgn="t">
                        <a:buNone/>
                      </a:pPr>
                      <a:r>
                        <a:rPr lang="zh-CN" altLang="en-US" sz="1600" b="1" dirty="0">
                          <a:effectLst/>
                        </a:rPr>
                        <a:t>文化选择</a:t>
                      </a:r>
                      <a:endParaRPr lang="zh-CN" altLang="en-US" sz="1600" dirty="0">
                        <a:effectLst/>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zh-CN" altLang="en-US" sz="1600">
                          <a:effectLst/>
                        </a:rPr>
                        <a:t>选课本、生活中熟悉的传统文化，不选生僻的。</a:t>
                      </a:r>
                      <a:endParaRPr lang="zh-CN" altLang="en-US" sz="1600">
                        <a:effectLst/>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2821">
                <a:tc>
                  <a:txBody>
                    <a:bodyPr/>
                    <a:lstStyle/>
                    <a:p>
                      <a:pPr algn="l" fontAlgn="t">
                        <a:buNone/>
                      </a:pPr>
                      <a:r>
                        <a:rPr lang="zh-CN" altLang="en-US" sz="1600" b="1">
                          <a:effectLst/>
                        </a:rPr>
                        <a:t>科技搭配</a:t>
                      </a:r>
                      <a:endParaRPr lang="zh-CN" altLang="en-US" sz="1600">
                        <a:effectLst/>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zh-CN" altLang="en-US" sz="1600" dirty="0">
                          <a:effectLst/>
                        </a:rPr>
                        <a:t>选简单好懂的科技（机器人、无人机），用来呈现文化。</a:t>
                      </a:r>
                      <a:endParaRPr lang="zh-CN" altLang="en-US" sz="1600" dirty="0">
                        <a:effectLst/>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2821">
                <a:tc>
                  <a:txBody>
                    <a:bodyPr/>
                    <a:lstStyle/>
                    <a:p>
                      <a:pPr algn="l" fontAlgn="t">
                        <a:buNone/>
                      </a:pPr>
                      <a:r>
                        <a:rPr lang="zh-CN" altLang="en-US" sz="1600" b="1">
                          <a:effectLst/>
                        </a:rPr>
                        <a:t>节目命名</a:t>
                      </a:r>
                      <a:endParaRPr lang="zh-CN" altLang="en-US" sz="1600">
                        <a:effectLst/>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zh-CN" altLang="en-US" sz="1600" dirty="0">
                          <a:effectLst/>
                        </a:rPr>
                        <a:t>结合文化</a:t>
                      </a:r>
                      <a:r>
                        <a:rPr lang="en-US" altLang="zh-CN" sz="1600" dirty="0">
                          <a:effectLst/>
                        </a:rPr>
                        <a:t>+</a:t>
                      </a:r>
                      <a:r>
                        <a:rPr lang="zh-CN" altLang="en-US" sz="1600" dirty="0">
                          <a:effectLst/>
                        </a:rPr>
                        <a:t>科技，简洁好记，关键汉字带英文提示。</a:t>
                      </a:r>
                      <a:endParaRPr lang="zh-CN" altLang="en-US" sz="1600" dirty="0">
                        <a:effectLst/>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2821">
                <a:tc>
                  <a:txBody>
                    <a:bodyPr/>
                    <a:lstStyle/>
                    <a:p>
                      <a:pPr algn="l" fontAlgn="t">
                        <a:buNone/>
                      </a:pPr>
                      <a:r>
                        <a:rPr lang="zh-CN" altLang="en-US" sz="1600" b="1">
                          <a:effectLst/>
                        </a:rPr>
                        <a:t>融合逻辑</a:t>
                      </a:r>
                      <a:endParaRPr lang="zh-CN" altLang="en-US" sz="1600">
                        <a:effectLst/>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buNone/>
                      </a:pPr>
                      <a:r>
                        <a:rPr lang="zh-CN" altLang="en-US" sz="1600" dirty="0">
                          <a:effectLst/>
                        </a:rPr>
                        <a:t>不分开写文化和科技，用简单衔接词串联二者。</a:t>
                      </a:r>
                      <a:endParaRPr lang="zh-CN" altLang="en-US" sz="1600" dirty="0">
                        <a:effectLst/>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Rectangle 1"/>
          <p:cNvSpPr>
            <a:spLocks noChangeArrowheads="1"/>
          </p:cNvSpPr>
          <p:nvPr/>
        </p:nvSpPr>
        <p:spPr bwMode="auto">
          <a:xfrm>
            <a:off x="4905375" y="23637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1" name="文本框 10"/>
          <p:cNvSpPr txBox="1"/>
          <p:nvPr/>
        </p:nvSpPr>
        <p:spPr>
          <a:xfrm>
            <a:off x="323051" y="3429000"/>
            <a:ext cx="6096912" cy="369332"/>
          </a:xfrm>
          <a:prstGeom prst="rect">
            <a:avLst/>
          </a:prstGeom>
          <a:noFill/>
        </p:spPr>
        <p:txBody>
          <a:bodyPr wrap="square">
            <a:spAutoFit/>
          </a:bodyPr>
          <a:lstStyle/>
          <a:p>
            <a:r>
              <a:rPr lang="zh-CN" altLang="en-US" b="1" dirty="0">
                <a:solidFill>
                  <a:srgbClr val="C00000"/>
                </a:solidFill>
              </a:rPr>
              <a:t>所有节目共通的思维路径</a:t>
            </a:r>
            <a:endParaRPr lang="zh-CN" altLang="en-US"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17174</Words>
  <Application>WPS 演示</Application>
  <PresentationFormat>宽屏</PresentationFormat>
  <Paragraphs>342</Paragraphs>
  <Slides>27</Slides>
  <Notes>2</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Arial</vt:lpstr>
      <vt:lpstr>宋体</vt:lpstr>
      <vt:lpstr>Wingdings</vt:lpstr>
      <vt:lpstr>隶书</vt:lpstr>
      <vt:lpstr>微软雅黑</vt:lpstr>
      <vt:lpstr>Times New Roman</vt:lpstr>
      <vt:lpstr>等线</vt:lpstr>
      <vt:lpstr>等线 Light</vt:lpstr>
      <vt:lpstr>Calibri</vt:lpstr>
      <vt:lpstr>Arial</vt:lpstr>
      <vt:lpstr>ui-sans-serif</vt:lpstr>
      <vt:lpstr>Arial Unicode MS</vt:lpstr>
      <vt:lpstr>Segoe Print</vt:lpstr>
      <vt:lpstr>HelveticaNeue</vt:lpstr>
      <vt:lpstr>华文新魏</vt:lpstr>
      <vt:lpstr>Office 主题​​</vt:lpstr>
      <vt:lpstr>PowerPoint 演示文稿</vt:lpstr>
      <vt:lpstr>PowerPoint 演示文稿</vt:lpstr>
      <vt:lpstr>PowerPoint 演示文稿</vt:lpstr>
      <vt:lpstr>5步审题法+思维第一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11</cp:revision>
  <dcterms:created xsi:type="dcterms:W3CDTF">2026-03-02T05:40:00Z</dcterms:created>
  <dcterms:modified xsi:type="dcterms:W3CDTF">2026-03-04T05:33:15Z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