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81" r:id="rId3"/>
    <p:sldId id="256" r:id="rId4"/>
    <p:sldId id="266" r:id="rId5"/>
    <p:sldId id="267" r:id="rId6"/>
    <p:sldId id="264" r:id="rId7"/>
    <p:sldId id="258" r:id="rId8"/>
    <p:sldId id="265" r:id="rId9"/>
    <p:sldId id="261" r:id="rId11"/>
    <p:sldId id="262" r:id="rId12"/>
    <p:sldId id="263" r:id="rId13"/>
    <p:sldId id="268" r:id="rId14"/>
    <p:sldId id="269" r:id="rId15"/>
    <p:sldId id="272" r:id="rId16"/>
    <p:sldId id="270" r:id="rId17"/>
    <p:sldId id="271" r:id="rId18"/>
    <p:sldId id="273"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78"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A35D1B-29A5-4DD4-8F25-CE8A0C2A1F5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173DD-4163-4083-AE0E-315DD64CA0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173DD-4163-4083-AE0E-315DD64CA0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4F2271D-6B61-4022-BA04-FAA3539CA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FD78F-DCEA-4CC4-97A0-9706AA75DAC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F2271D-6B61-4022-BA04-FAA3539CAC4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BFD78F-DCEA-4CC4-97A0-9706AA75DAC0}"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690" y="635152"/>
            <a:ext cx="11173110" cy="6022994"/>
          </a:xfrm>
        </p:spPr>
        <p:txBody>
          <a:bodyPr>
            <a:normAutofit fontScale="85000" lnSpcReduction="20000"/>
          </a:bodyPr>
          <a:lstStyle/>
          <a:p>
            <a:r>
              <a:rPr lang="zh-CN" altLang="en-US" dirty="0">
                <a:highlight>
                  <a:srgbClr val="FFFF00"/>
                </a:highlight>
                <a:latin typeface="Times New Roman" panose="02020603050405020304" pitchFamily="18" charset="0"/>
                <a:cs typeface="Times New Roman" panose="02020603050405020304" pitchFamily="18" charset="0"/>
              </a:rPr>
              <a:t>（</a:t>
            </a:r>
            <a:r>
              <a:rPr lang="en-US" altLang="zh-CN" dirty="0">
                <a:highlight>
                  <a:srgbClr val="FFFF00"/>
                </a:highlight>
                <a:latin typeface="Times New Roman" panose="02020603050405020304" pitchFamily="18" charset="0"/>
                <a:cs typeface="Times New Roman" panose="02020603050405020304" pitchFamily="18" charset="0"/>
              </a:rPr>
              <a:t>1</a:t>
            </a:r>
            <a:r>
              <a:rPr lang="zh-CN" altLang="en-US" dirty="0">
                <a:highlight>
                  <a:srgbClr val="FFFF00"/>
                </a:highlight>
                <a:latin typeface="Times New Roman" panose="02020603050405020304" pitchFamily="18" charset="0"/>
                <a:cs typeface="Times New Roman" panose="02020603050405020304" pitchFamily="18" charset="0"/>
              </a:rPr>
              <a:t>） 抓 “转变的契机”</a:t>
            </a:r>
            <a:endParaRPr lang="zh-CN" altLang="en-US"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细节拓展方向：</a:t>
            </a:r>
            <a:r>
              <a:rPr lang="zh-CN" altLang="en-US" b="1" dirty="0">
                <a:solidFill>
                  <a:srgbClr val="7030A0"/>
                </a:solidFill>
                <a:latin typeface="Times New Roman" panose="02020603050405020304" pitchFamily="18" charset="0"/>
                <a:cs typeface="Times New Roman" panose="02020603050405020304" pitchFamily="18" charset="0"/>
              </a:rPr>
              <a:t>老师的一句话 </a:t>
            </a:r>
            <a:r>
              <a:rPr lang="en-US" altLang="zh-CN" b="1" dirty="0">
                <a:solidFill>
                  <a:srgbClr val="7030A0"/>
                </a:solidFill>
                <a:latin typeface="Times New Roman" panose="02020603050405020304" pitchFamily="18" charset="0"/>
                <a:cs typeface="Times New Roman" panose="02020603050405020304" pitchFamily="18" charset="0"/>
              </a:rPr>
              <a:t>/ </a:t>
            </a:r>
            <a:r>
              <a:rPr lang="zh-CN" altLang="en-US" b="1" dirty="0">
                <a:solidFill>
                  <a:srgbClr val="7030A0"/>
                </a:solidFill>
                <a:latin typeface="Times New Roman" panose="02020603050405020304" pitchFamily="18" charset="0"/>
                <a:cs typeface="Times New Roman" panose="02020603050405020304" pitchFamily="18" charset="0"/>
              </a:rPr>
              <a:t>一个动作 </a:t>
            </a:r>
            <a:r>
              <a:rPr lang="en-US" altLang="zh-CN" b="1" dirty="0">
                <a:solidFill>
                  <a:srgbClr val="7030A0"/>
                </a:solidFill>
                <a:latin typeface="Times New Roman" panose="02020603050405020304" pitchFamily="18" charset="0"/>
                <a:cs typeface="Times New Roman" panose="02020603050405020304" pitchFamily="18" charset="0"/>
              </a:rPr>
              <a:t>/ </a:t>
            </a:r>
            <a:r>
              <a:rPr lang="zh-CN" altLang="en-US" b="1" dirty="0">
                <a:solidFill>
                  <a:srgbClr val="7030A0"/>
                </a:solidFill>
                <a:latin typeface="Times New Roman" panose="02020603050405020304" pitchFamily="18" charset="0"/>
                <a:cs typeface="Times New Roman" panose="02020603050405020304" pitchFamily="18" charset="0"/>
              </a:rPr>
              <a:t>一个眼神</a:t>
            </a:r>
            <a:endParaRPr lang="zh-CN" altLang="en-US" b="1" dirty="0">
              <a:solidFill>
                <a:srgbClr val="7030A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Mr. Smith patted my shoulder gently after class and said, “Writing is not about showing off, but about sharing. Keep writing, and you’ll be a good writer.”</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作用：这个细节是 “我” 坚定梦想的直接推动力</a:t>
            </a:r>
            <a:endParaRPr lang="zh-CN" altLang="en-US"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a:t>
            </a:r>
            <a:r>
              <a:rPr lang="en-US" altLang="zh-CN" dirty="0">
                <a:highlight>
                  <a:srgbClr val="FFFF00"/>
                </a:highlight>
                <a:latin typeface="Times New Roman" panose="02020603050405020304" pitchFamily="18" charset="0"/>
                <a:cs typeface="Times New Roman" panose="02020603050405020304" pitchFamily="18" charset="0"/>
              </a:rPr>
              <a:t>2</a:t>
            </a:r>
            <a:r>
              <a:rPr lang="zh-CN" altLang="en-US" dirty="0">
                <a:highlight>
                  <a:srgbClr val="FFFF00"/>
                </a:highlight>
                <a:latin typeface="Times New Roman" panose="02020603050405020304" pitchFamily="18" charset="0"/>
                <a:cs typeface="Times New Roman" panose="02020603050405020304" pitchFamily="18" charset="0"/>
              </a:rPr>
              <a:t>） 补 “行动的跟进”</a:t>
            </a:r>
            <a:endParaRPr lang="zh-CN" altLang="en-US"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细节拓展方向：</a:t>
            </a:r>
            <a:r>
              <a:rPr lang="zh-CN" altLang="en-US" b="1" dirty="0">
                <a:solidFill>
                  <a:srgbClr val="7030A0"/>
                </a:solidFill>
                <a:latin typeface="Times New Roman" panose="02020603050405020304" pitchFamily="18" charset="0"/>
                <a:cs typeface="Times New Roman" panose="02020603050405020304" pitchFamily="18" charset="0"/>
              </a:rPr>
              <a:t>“我” 之后的写作行为</a:t>
            </a:r>
            <a:r>
              <a:rPr lang="zh-CN" altLang="en-US" dirty="0">
                <a:latin typeface="Times New Roman" panose="02020603050405020304" pitchFamily="18" charset="0"/>
                <a:cs typeface="Times New Roman" panose="02020603050405020304" pitchFamily="18" charset="0"/>
              </a:rPr>
              <a:t>（写日记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写小故事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参加比赛）</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From then on, I kept a diary every day, recording the little joys and sorrows in my life. Whenever I had free time, I would take out my notebook and write down the stories that popped into my mind.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作用：用具体行动证明 “我” 的成长，避免空谈感悟</a:t>
            </a:r>
            <a:endParaRPr lang="zh-CN" altLang="en-US"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a:t>
            </a:r>
            <a:r>
              <a:rPr lang="en-US" altLang="zh-CN" dirty="0">
                <a:highlight>
                  <a:srgbClr val="FFFF00"/>
                </a:highlight>
                <a:latin typeface="Times New Roman" panose="02020603050405020304" pitchFamily="18" charset="0"/>
                <a:cs typeface="Times New Roman" panose="02020603050405020304" pitchFamily="18" charset="0"/>
              </a:rPr>
              <a:t>3</a:t>
            </a:r>
            <a:r>
              <a:rPr lang="zh-CN" altLang="en-US" dirty="0">
                <a:highlight>
                  <a:srgbClr val="FFFF00"/>
                </a:highlight>
                <a:latin typeface="Times New Roman" panose="02020603050405020304" pitchFamily="18" charset="0"/>
                <a:cs typeface="Times New Roman" panose="02020603050405020304" pitchFamily="18" charset="0"/>
              </a:rPr>
              <a:t>） 升 “自我的认知”</a:t>
            </a:r>
            <a:endParaRPr lang="zh-CN" altLang="en-US"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细节拓展方向：</a:t>
            </a:r>
            <a:r>
              <a:rPr lang="zh-CN" altLang="en-US" b="1" dirty="0">
                <a:solidFill>
                  <a:srgbClr val="7030A0"/>
                </a:solidFill>
                <a:latin typeface="Times New Roman" panose="02020603050405020304" pitchFamily="18" charset="0"/>
                <a:cs typeface="Times New Roman" panose="02020603050405020304" pitchFamily="18" charset="0"/>
              </a:rPr>
              <a:t>点明这次经历对 “我” 的长远影响</a:t>
            </a:r>
            <a:endParaRPr lang="zh-CN" altLang="en-US" b="1" dirty="0">
              <a:solidFill>
                <a:srgbClr val="7030A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That essay was not just a homework assignment</a:t>
            </a:r>
            <a:r>
              <a:rPr lang="en-US" altLang="zh-CN" b="1" dirty="0">
                <a:solidFill>
                  <a:srgbClr val="FF0000"/>
                </a:solidFill>
                <a:latin typeface="Times New Roman" panose="02020603050405020304" pitchFamily="18" charset="0"/>
                <a:cs typeface="Times New Roman" panose="02020603050405020304" pitchFamily="18" charset="0"/>
              </a:rPr>
              <a:t>; it was a key that unlocked my passion for writing. </a:t>
            </a:r>
            <a:r>
              <a:rPr lang="en-US" altLang="zh-CN" dirty="0">
                <a:latin typeface="Times New Roman" panose="02020603050405020304" pitchFamily="18" charset="0"/>
                <a:cs typeface="Times New Roman" panose="02020603050405020304" pitchFamily="18" charset="0"/>
              </a:rPr>
              <a:t>I finally understood that growth lies in daring to try what you love, even if it seems boring at first.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作用：扣住 “人与自我” 的主题，让续写有深度</a:t>
            </a:r>
            <a:endParaRPr lang="zh-CN" altLang="en-US" dirty="0">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354535" y="86368"/>
            <a:ext cx="9053126"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rPr>
              <a:t>语言提升</a:t>
            </a:r>
            <a:r>
              <a:rPr lang="en-US" altLang="zh-CN" sz="2400" b="1" dirty="0">
                <a:solidFill>
                  <a:srgbClr val="FF0000"/>
                </a:solidFill>
              </a:rPr>
              <a:t>3 </a:t>
            </a:r>
            <a:r>
              <a:rPr lang="zh-CN" altLang="en-US" sz="2400" b="1" dirty="0">
                <a:solidFill>
                  <a:srgbClr val="FF0000"/>
                </a:solidFill>
              </a:rPr>
              <a:t>：主题升华 </a:t>
            </a:r>
            <a:r>
              <a:rPr lang="en-US" altLang="zh-CN" sz="2400" b="1" dirty="0">
                <a:solidFill>
                  <a:srgbClr val="FF0000"/>
                </a:solidFill>
              </a:rPr>
              <a:t>—— </a:t>
            </a:r>
            <a:r>
              <a:rPr lang="zh-CN" altLang="en-US" sz="2400" b="1" dirty="0">
                <a:solidFill>
                  <a:srgbClr val="FF0000"/>
                </a:solidFill>
              </a:rPr>
              <a:t>人物成长型续写的思维和语言指导</a:t>
            </a:r>
            <a:endParaRPr lang="zh-CN" altLang="en-US" sz="2400" b="1" dirty="0">
              <a:solidFill>
                <a:srgbClr val="FF0000"/>
              </a:solidFill>
            </a:endParaRPr>
          </a:p>
        </p:txBody>
      </p:sp>
      <p:sp>
        <p:nvSpPr>
          <p:cNvPr id="7" name="文本框 6"/>
          <p:cNvSpPr txBox="1"/>
          <p:nvPr/>
        </p:nvSpPr>
        <p:spPr>
          <a:xfrm>
            <a:off x="180690" y="6063746"/>
            <a:ext cx="11656775" cy="707886"/>
          </a:xfrm>
          <a:prstGeom prst="rect">
            <a:avLst/>
          </a:prstGeom>
          <a:solidFill>
            <a:schemeClr val="accent2">
              <a:lumMod val="40000"/>
              <a:lumOff val="60000"/>
            </a:schemeClr>
          </a:solidFill>
        </p:spPr>
        <p:txBody>
          <a:bodyPr wrap="square">
            <a:spAutoFit/>
          </a:bodyPr>
          <a:lstStyle/>
          <a:p>
            <a:r>
              <a:rPr lang="zh-CN" altLang="en-US" sz="4000" b="1" dirty="0"/>
              <a:t>契机（事件）→ 转变（心理 </a:t>
            </a:r>
            <a:r>
              <a:rPr lang="en-US" altLang="zh-CN" sz="4000" b="1" dirty="0"/>
              <a:t>+ </a:t>
            </a:r>
            <a:r>
              <a:rPr lang="zh-CN" altLang="en-US" sz="4000" b="1" dirty="0"/>
              <a:t>行为）→ 成长（感悟）</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6424" y="600250"/>
            <a:ext cx="11859151" cy="6103479"/>
          </a:xfrm>
        </p:spPr>
        <p:txBody>
          <a:bodyPr>
            <a:normAutofit lnSpcReduction="10000"/>
          </a:bodyPr>
          <a:lstStyle/>
          <a:p>
            <a:pPr marL="0" indent="0">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1  </a:t>
            </a:r>
            <a:r>
              <a:rPr lang="zh-CN" altLang="en-US" b="0" dirty="0">
                <a:solidFill>
                  <a:srgbClr val="000000"/>
                </a:solidFill>
                <a:effectLst/>
                <a:latin typeface="Times New Roman" panose="02020603050405020304" pitchFamily="18" charset="0"/>
                <a:cs typeface="Times New Roman" panose="02020603050405020304" pitchFamily="18" charset="0"/>
              </a:rPr>
              <a:t>我坐在座位上，手心冒汗，心里七上八下的，不知道老师为什么唯独落下了我的作文。</a:t>
            </a:r>
            <a:r>
              <a:rPr lang="zh-CN" altLang="en-US" b="0" dirty="0">
                <a:solidFill>
                  <a:srgbClr val="000000"/>
                </a:solidFill>
                <a:effectLst/>
                <a:highlight>
                  <a:srgbClr val="00FF00"/>
                </a:highlight>
                <a:latin typeface="Times New Roman" panose="02020603050405020304" pitchFamily="18" charset="0"/>
                <a:cs typeface="Times New Roman" panose="02020603050405020304" pitchFamily="18" charset="0"/>
              </a:rPr>
              <a:t>（</a:t>
            </a:r>
            <a:r>
              <a:rPr lang="zh-CN" altLang="en-US" dirty="0">
                <a:solidFill>
                  <a:srgbClr val="000000"/>
                </a:solidFill>
                <a:highlight>
                  <a:srgbClr val="00FF00"/>
                </a:highlight>
                <a:latin typeface="Times New Roman" panose="02020603050405020304" pitchFamily="18" charset="0"/>
                <a:cs typeface="Times New Roman" panose="02020603050405020304" pitchFamily="18" charset="0"/>
              </a:rPr>
              <a:t>心理活动）</a:t>
            </a:r>
            <a:r>
              <a:rPr lang="zh-CN" altLang="en-US" dirty="0">
                <a:solidFill>
                  <a:srgbClr val="000000"/>
                </a:solidFill>
                <a:highlight>
                  <a:srgbClr val="00FFFF"/>
                </a:highlight>
                <a:latin typeface="Times New Roman" panose="02020603050405020304" pitchFamily="18" charset="0"/>
                <a:cs typeface="Times New Roman" panose="02020603050405020304" pitchFamily="18" charset="0"/>
              </a:rPr>
              <a:t>（衔接首句）</a:t>
            </a:r>
            <a:endParaRPr lang="zh-CN" altLang="en-US"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伴随状语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宾语从句 </a:t>
            </a:r>
            <a:r>
              <a:rPr lang="en-US" altLang="zh-CN" b="1" dirty="0">
                <a:solidFill>
                  <a:srgbClr val="0070C0"/>
                </a:solidFill>
                <a:effectLst/>
                <a:latin typeface="Times New Roman" panose="02020603050405020304" pitchFamily="18" charset="0"/>
                <a:cs typeface="Times New Roman" panose="02020603050405020304" pitchFamily="18" charset="0"/>
              </a:rPr>
              <a:t>palms sweat</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on tenterhooks</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leave out</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I sat in my seat, my palms sweating, feeling on tenterhooks and wondering why Mr. Smith had left out my essay alone.</a:t>
            </a:r>
            <a:r>
              <a:rPr lang="zh-CN" altLang="en-US" b="0" dirty="0">
                <a:solidFill>
                  <a:srgbClr val="000000"/>
                </a:solidFill>
                <a:effectLst/>
                <a:latin typeface="Times New Roman" panose="02020603050405020304" pitchFamily="18" charset="0"/>
                <a:cs typeface="Times New Roman" panose="02020603050405020304" pitchFamily="18" charset="0"/>
              </a:rPr>
              <a:t>（</a:t>
            </a:r>
            <a:r>
              <a:rPr lang="zh-CN" altLang="en-US" b="0" dirty="0">
                <a:solidFill>
                  <a:srgbClr val="000000"/>
                </a:solidFill>
                <a:effectLst/>
                <a:highlight>
                  <a:srgbClr val="00FF00"/>
                </a:highlight>
                <a:latin typeface="Times New Roman" panose="02020603050405020304" pitchFamily="18" charset="0"/>
                <a:cs typeface="Times New Roman" panose="02020603050405020304" pitchFamily="18" charset="0"/>
              </a:rPr>
              <a:t>环境衬托心情</a:t>
            </a:r>
            <a:r>
              <a:rPr lang="zh-CN" altLang="en-US" b="0" dirty="0">
                <a:solidFill>
                  <a:srgbClr val="000000"/>
                </a:solidFill>
                <a:effectLst/>
                <a:latin typeface="Times New Roman" panose="02020603050405020304" pitchFamily="18" charset="0"/>
                <a:cs typeface="Times New Roman" panose="02020603050405020304" pitchFamily="18" charset="0"/>
              </a:rPr>
              <a:t>）</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2  </a:t>
            </a:r>
            <a:r>
              <a:rPr lang="zh-CN" altLang="en-US" b="0" dirty="0">
                <a:solidFill>
                  <a:srgbClr val="000000"/>
                </a:solidFill>
                <a:effectLst/>
                <a:latin typeface="Times New Roman" panose="02020603050405020304" pitchFamily="18" charset="0"/>
                <a:cs typeface="Times New Roman" panose="02020603050405020304" pitchFamily="18" charset="0"/>
              </a:rPr>
              <a:t>这时，史密斯老师拿起了一本作文本，教室里瞬间安静得能听到每个人的呼吸声。</a:t>
            </a:r>
            <a:endParaRPr lang="zh-CN" altLang="en-US"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时间状语从句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结果状语 </a:t>
            </a:r>
            <a:r>
              <a:rPr lang="en-US" altLang="zh-CN" b="1" dirty="0">
                <a:solidFill>
                  <a:srgbClr val="0070C0"/>
                </a:solidFill>
                <a:effectLst/>
                <a:latin typeface="Times New Roman" panose="02020603050405020304" pitchFamily="18" charset="0"/>
                <a:cs typeface="Times New Roman" panose="02020603050405020304" pitchFamily="18" charset="0"/>
              </a:rPr>
              <a:t>pick up</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composition book</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hear one's breath</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At that moment, Mr. Smith picked up a composition book, and the classroom suddenly became so quiet that everyone's breath could be heard.</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lvl="0" indent="0">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3 </a:t>
            </a:r>
            <a:r>
              <a:rPr lang="zh-CN" altLang="en-US" b="0" dirty="0">
                <a:solidFill>
                  <a:srgbClr val="000000"/>
                </a:solidFill>
                <a:effectLst/>
                <a:latin typeface="Times New Roman" panose="02020603050405020304" pitchFamily="18" charset="0"/>
                <a:cs typeface="Times New Roman" panose="02020603050405020304" pitchFamily="18" charset="0"/>
              </a:rPr>
              <a:t>当他读出</a:t>
            </a:r>
            <a:r>
              <a:rPr lang="en-US" altLang="zh-CN" b="0" dirty="0">
                <a:solidFill>
                  <a:srgbClr val="000000"/>
                </a:solidFill>
                <a:effectLst/>
                <a:latin typeface="Times New Roman" panose="02020603050405020304" pitchFamily="18" charset="0"/>
                <a:cs typeface="Times New Roman" panose="02020603050405020304" pitchFamily="18" charset="0"/>
              </a:rPr>
              <a:t>《</a:t>
            </a:r>
            <a:r>
              <a:rPr lang="zh-CN" altLang="en-US" b="0" dirty="0">
                <a:solidFill>
                  <a:srgbClr val="000000"/>
                </a:solidFill>
                <a:effectLst/>
                <a:latin typeface="Times New Roman" panose="02020603050405020304" pitchFamily="18" charset="0"/>
                <a:cs typeface="Times New Roman" panose="02020603050405020304" pitchFamily="18" charset="0"/>
              </a:rPr>
              <a:t>吃意大利面的艺术</a:t>
            </a:r>
            <a:r>
              <a:rPr lang="en-US" altLang="zh-CN" b="0" dirty="0">
                <a:solidFill>
                  <a:srgbClr val="000000"/>
                </a:solidFill>
                <a:effectLst/>
                <a:latin typeface="Times New Roman" panose="02020603050405020304" pitchFamily="18" charset="0"/>
                <a:cs typeface="Times New Roman" panose="02020603050405020304" pitchFamily="18" charset="0"/>
              </a:rPr>
              <a:t>》</a:t>
            </a:r>
            <a:r>
              <a:rPr lang="zh-CN" altLang="en-US" b="0" dirty="0">
                <a:solidFill>
                  <a:srgbClr val="000000"/>
                </a:solidFill>
                <a:effectLst/>
                <a:latin typeface="Times New Roman" panose="02020603050405020304" pitchFamily="18" charset="0"/>
                <a:cs typeface="Times New Roman" panose="02020603050405020304" pitchFamily="18" charset="0"/>
              </a:rPr>
              <a:t>这个标题时，我猛地抬起头，心里咯噔一下：那不是我的作文吗？</a:t>
            </a:r>
            <a:r>
              <a:rPr lang="zh-CN" altLang="en-US" dirty="0">
                <a:solidFill>
                  <a:srgbClr val="000000"/>
                </a:solidFill>
                <a:highlight>
                  <a:srgbClr val="00FF00"/>
                </a:highlight>
                <a:latin typeface="Times New Roman" panose="02020603050405020304" pitchFamily="18" charset="0"/>
                <a:cs typeface="Times New Roman" panose="02020603050405020304" pitchFamily="18" charset="0"/>
              </a:rPr>
              <a:t>（心理活动）</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时间状语从句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宾语从句 </a:t>
            </a:r>
            <a:r>
              <a:rPr lang="en-US" altLang="zh-CN" b="1" dirty="0">
                <a:solidFill>
                  <a:srgbClr val="0070C0"/>
                </a:solidFill>
                <a:effectLst/>
                <a:latin typeface="Times New Roman" panose="02020603050405020304" pitchFamily="18" charset="0"/>
                <a:cs typeface="Times New Roman" panose="02020603050405020304" pitchFamily="18" charset="0"/>
              </a:rPr>
              <a:t>read out</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title</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a jolt in one's heart</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When he read out the title </a:t>
            </a:r>
            <a:r>
              <a:rPr lang="en-US" altLang="zh-CN" b="0" i="1" dirty="0">
                <a:solidFill>
                  <a:srgbClr val="000000"/>
                </a:solidFill>
                <a:effectLst/>
                <a:latin typeface="Times New Roman" panose="02020603050405020304" pitchFamily="18" charset="0"/>
                <a:cs typeface="Times New Roman" panose="02020603050405020304" pitchFamily="18" charset="0"/>
              </a:rPr>
              <a:t>The Art of Eating Spaghetti</a:t>
            </a:r>
            <a:r>
              <a:rPr lang="en-US" altLang="zh-CN" b="0" dirty="0">
                <a:solidFill>
                  <a:srgbClr val="000000"/>
                </a:solidFill>
                <a:effectLst/>
                <a:latin typeface="Times New Roman" panose="02020603050405020304" pitchFamily="18" charset="0"/>
                <a:cs typeface="Times New Roman" panose="02020603050405020304" pitchFamily="18" charset="0"/>
              </a:rPr>
              <a:t>, I lifted my head abruptly, with a jolt in my heart: wasn't that my essay?</a:t>
            </a:r>
            <a:endParaRPr lang="en-US" altLang="zh-CN" b="0"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354535" y="86368"/>
            <a:ext cx="3157210"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rPr>
              <a:t>情节构建</a:t>
            </a:r>
            <a:r>
              <a:rPr lang="en-US" altLang="zh-CN" sz="2400" b="1" dirty="0">
                <a:solidFill>
                  <a:srgbClr val="FF0000"/>
                </a:solidFill>
              </a:rPr>
              <a:t>+</a:t>
            </a:r>
            <a:r>
              <a:rPr lang="zh-CN" altLang="en-US" sz="2400" b="1" dirty="0">
                <a:solidFill>
                  <a:srgbClr val="FF0000"/>
                </a:solidFill>
              </a:rPr>
              <a:t>语言提升</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4535" y="650402"/>
            <a:ext cx="10997896" cy="5706074"/>
          </a:xfrm>
        </p:spPr>
        <p:txBody>
          <a:bodyPr>
            <a:normAutofit fontScale="92500" lnSpcReduction="10000"/>
          </a:bodyPr>
          <a:lstStyle/>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4 </a:t>
            </a:r>
            <a:r>
              <a:rPr lang="zh-CN" altLang="en-US" b="0" dirty="0">
                <a:solidFill>
                  <a:srgbClr val="000000"/>
                </a:solidFill>
                <a:effectLst/>
                <a:latin typeface="Times New Roman" panose="02020603050405020304" pitchFamily="18" charset="0"/>
                <a:cs typeface="Times New Roman" panose="02020603050405020304" pitchFamily="18" charset="0"/>
              </a:rPr>
              <a:t>我的脸唰地一下红了，耳朵也烫得厉害，手指不自觉地绞着衣角。</a:t>
            </a:r>
            <a:endParaRPr lang="zh-CN" altLang="en-US"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并列句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现在分词作伴随状语 </a:t>
            </a:r>
            <a:r>
              <a:rPr lang="en-US" altLang="zh-CN" b="1" dirty="0">
                <a:solidFill>
                  <a:srgbClr val="0070C0"/>
                </a:solidFill>
                <a:effectLst/>
                <a:latin typeface="Times New Roman" panose="02020603050405020304" pitchFamily="18" charset="0"/>
                <a:cs typeface="Times New Roman" panose="02020603050405020304" pitchFamily="18" charset="0"/>
              </a:rPr>
              <a:t>turn red</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burn</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twist the corner of clothes</a:t>
            </a:r>
            <a:r>
              <a:rPr lang="zh-CN" altLang="en-US" b="1" dirty="0">
                <a:solidFill>
                  <a:srgbClr val="0070C0"/>
                </a:solidFill>
                <a:effectLst/>
                <a:highlight>
                  <a:srgbClr val="00FF00"/>
                </a:highlight>
                <a:latin typeface="Times New Roman" panose="02020603050405020304" pitchFamily="18" charset="0"/>
                <a:cs typeface="Times New Roman" panose="02020603050405020304" pitchFamily="18" charset="0"/>
              </a:rPr>
              <a:t>（神态）</a:t>
            </a:r>
            <a:endParaRPr lang="en-US" altLang="zh-CN" b="1" dirty="0">
              <a:solidFill>
                <a:srgbClr val="0070C0"/>
              </a:solidFill>
              <a:effectLst/>
              <a:highlight>
                <a:srgbClr val="00FF00"/>
              </a:highligh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My face turned red immediately, my ears burned severely, and my fingers twisted the corner of my clothes unconsciously.</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5 </a:t>
            </a:r>
            <a:r>
              <a:rPr lang="zh-CN" altLang="en-US" b="0" dirty="0">
                <a:solidFill>
                  <a:srgbClr val="000000"/>
                </a:solidFill>
                <a:effectLst/>
                <a:latin typeface="Times New Roman" panose="02020603050405020304" pitchFamily="18" charset="0"/>
                <a:cs typeface="Times New Roman" panose="02020603050405020304" pitchFamily="18" charset="0"/>
              </a:rPr>
              <a:t>当老师读完最后一个字时，全班同学不约而同地鼓起掌来，掌声响亮而热烈。</a:t>
            </a:r>
            <a:r>
              <a:rPr lang="zh-CN" altLang="en-US" b="1" dirty="0">
                <a:solidFill>
                  <a:srgbClr val="0070C0"/>
                </a:solidFill>
                <a:highlight>
                  <a:srgbClr val="00FF00"/>
                </a:highlight>
                <a:latin typeface="Times New Roman" panose="02020603050405020304" pitchFamily="18" charset="0"/>
                <a:cs typeface="Times New Roman" panose="02020603050405020304" pitchFamily="18" charset="0"/>
              </a:rPr>
              <a:t>（环境）</a:t>
            </a:r>
            <a:endParaRPr lang="zh-CN" altLang="en-US" b="0" dirty="0">
              <a:solidFill>
                <a:srgbClr val="000000"/>
              </a:solidFill>
              <a:effectLst/>
              <a:highlight>
                <a:srgbClr val="00FF00"/>
              </a:highligh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时间状语从句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主句 </a:t>
            </a:r>
            <a:r>
              <a:rPr lang="en-US" altLang="zh-CN" b="1" dirty="0">
                <a:solidFill>
                  <a:srgbClr val="0070C0"/>
                </a:solidFill>
                <a:effectLst/>
                <a:latin typeface="Times New Roman" panose="02020603050405020304" pitchFamily="18" charset="0"/>
                <a:cs typeface="Times New Roman" panose="02020603050405020304" pitchFamily="18" charset="0"/>
              </a:rPr>
              <a:t>finish reading</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clap in unison</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applause</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When Mr. Smith finished reading the last word, the whole class clapped their hands in unison, and the applause was loud and warm.</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1" dirty="0">
                <a:solidFill>
                  <a:srgbClr val="000000"/>
                </a:solidFill>
                <a:effectLst/>
                <a:latin typeface="Times New Roman" panose="02020603050405020304" pitchFamily="18" charset="0"/>
                <a:cs typeface="Times New Roman" panose="02020603050405020304" pitchFamily="18" charset="0"/>
              </a:rPr>
              <a:t>6 </a:t>
            </a:r>
            <a:r>
              <a:rPr lang="zh-CN" altLang="en-US" b="0" dirty="0">
                <a:solidFill>
                  <a:srgbClr val="000000"/>
                </a:solidFill>
                <a:effectLst/>
                <a:latin typeface="Times New Roman" panose="02020603050405020304" pitchFamily="18" charset="0"/>
                <a:cs typeface="Times New Roman" panose="02020603050405020304" pitchFamily="18" charset="0"/>
              </a:rPr>
              <a:t>史密斯老师微笑着看着我，说：“写作不是为了应付任务，而是为了分享内心的真情实感。”</a:t>
            </a:r>
            <a:r>
              <a:rPr lang="zh-CN" altLang="en-US" b="0" dirty="0">
                <a:solidFill>
                  <a:srgbClr val="000000"/>
                </a:solidFill>
                <a:effectLst/>
                <a:highlight>
                  <a:srgbClr val="00FF00"/>
                </a:highlight>
                <a:latin typeface="Times New Roman" panose="02020603050405020304" pitchFamily="18" charset="0"/>
                <a:cs typeface="Times New Roman" panose="02020603050405020304" pitchFamily="18" charset="0"/>
              </a:rPr>
              <a:t>（眼神</a:t>
            </a:r>
            <a:r>
              <a:rPr lang="en-US" altLang="zh-CN" b="0" dirty="0">
                <a:solidFill>
                  <a:srgbClr val="000000"/>
                </a:solidFill>
                <a:effectLst/>
                <a:highlight>
                  <a:srgbClr val="00FF00"/>
                </a:highlight>
                <a:latin typeface="Times New Roman" panose="02020603050405020304" pitchFamily="18" charset="0"/>
                <a:cs typeface="Times New Roman" panose="02020603050405020304" pitchFamily="18" charset="0"/>
              </a:rPr>
              <a:t>+</a:t>
            </a:r>
            <a:r>
              <a:rPr lang="zh-CN" altLang="en-US" b="0" dirty="0">
                <a:solidFill>
                  <a:srgbClr val="000000"/>
                </a:solidFill>
                <a:effectLst/>
                <a:highlight>
                  <a:srgbClr val="00FF00"/>
                </a:highlight>
                <a:latin typeface="Times New Roman" panose="02020603050405020304" pitchFamily="18" charset="0"/>
                <a:cs typeface="Times New Roman" panose="02020603050405020304" pitchFamily="18" charset="0"/>
              </a:rPr>
              <a:t>对话）</a:t>
            </a:r>
            <a:r>
              <a:rPr lang="zh-CN" altLang="en-US" b="0" dirty="0">
                <a:solidFill>
                  <a:srgbClr val="000000"/>
                </a:solidFill>
                <a:effectLst/>
                <a:highlight>
                  <a:srgbClr val="00FFFF"/>
                </a:highlight>
                <a:latin typeface="Times New Roman" panose="02020603050405020304" pitchFamily="18" charset="0"/>
                <a:cs typeface="Times New Roman" panose="02020603050405020304" pitchFamily="18" charset="0"/>
              </a:rPr>
              <a:t>（伏笔回应</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a:t>
            </a:r>
            <a:r>
              <a:rPr lang="zh-CN" altLang="en-US" b="0" dirty="0">
                <a:solidFill>
                  <a:srgbClr val="000000"/>
                </a:solidFill>
                <a:effectLst/>
                <a:highlight>
                  <a:srgbClr val="00FFFF"/>
                </a:highlight>
                <a:latin typeface="Times New Roman" panose="02020603050405020304" pitchFamily="18" charset="0"/>
                <a:cs typeface="Times New Roman" panose="02020603050405020304" pitchFamily="18" charset="0"/>
              </a:rPr>
              <a:t>对比）</a:t>
            </a:r>
            <a:endParaRPr lang="zh-CN" altLang="en-US"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并列句 </a:t>
            </a:r>
            <a:r>
              <a:rPr lang="en-US" altLang="zh-CN" b="1" dirty="0">
                <a:solidFill>
                  <a:srgbClr val="0070C0"/>
                </a:solidFill>
                <a:effectLst/>
                <a:latin typeface="Times New Roman" panose="02020603050405020304" pitchFamily="18" charset="0"/>
                <a:cs typeface="Times New Roman" panose="02020603050405020304" pitchFamily="18" charset="0"/>
              </a:rPr>
              <a:t>+ not...but... smile at</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cope with tasks</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share true feelings</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Mr. Smith smiled at me and said, "Writing is not to cope with tasks, but to share the true feelings deep in your heart."</a:t>
            </a:r>
            <a:endParaRPr lang="zh-CN" altLang="en-US" b="0"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354535" y="86368"/>
            <a:ext cx="3157210"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rPr>
              <a:t>情节构建</a:t>
            </a:r>
            <a:r>
              <a:rPr lang="en-US" altLang="zh-CN" sz="2400" b="1" dirty="0">
                <a:solidFill>
                  <a:srgbClr val="FF0000"/>
                </a:solidFill>
              </a:rPr>
              <a:t>+</a:t>
            </a:r>
            <a:r>
              <a:rPr lang="zh-CN" altLang="en-US" sz="2400" b="1" dirty="0">
                <a:solidFill>
                  <a:srgbClr val="FF0000"/>
                </a:solidFill>
              </a:rPr>
              <a:t>语言提升</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662" y="498349"/>
            <a:ext cx="11777691" cy="6477457"/>
          </a:xfrm>
        </p:spPr>
        <p:txBody>
          <a:bodyPr>
            <a:normAutofit fontScale="92500"/>
          </a:bodyPr>
          <a:lstStyle/>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7</a:t>
            </a:r>
            <a:r>
              <a:rPr lang="zh-CN" altLang="en-US" b="0" dirty="0">
                <a:solidFill>
                  <a:srgbClr val="000000"/>
                </a:solidFill>
                <a:effectLst/>
                <a:latin typeface="Times New Roman" panose="02020603050405020304" pitchFamily="18" charset="0"/>
                <a:cs typeface="Times New Roman" panose="02020603050405020304" pitchFamily="18" charset="0"/>
              </a:rPr>
              <a:t>我恍然大悟，原来当初为了自己开心而写的文字，才是最有力量的。</a:t>
            </a:r>
            <a:r>
              <a:rPr lang="zh-CN" altLang="en-US" b="0" dirty="0">
                <a:solidFill>
                  <a:srgbClr val="000000"/>
                </a:solidFill>
                <a:effectLst/>
                <a:highlight>
                  <a:srgbClr val="00FF00"/>
                </a:highlight>
                <a:latin typeface="Times New Roman" panose="02020603050405020304" pitchFamily="18" charset="0"/>
                <a:cs typeface="Times New Roman" panose="02020603050405020304" pitchFamily="18" charset="0"/>
              </a:rPr>
              <a:t>（升华）</a:t>
            </a:r>
            <a:endParaRPr lang="en-US" altLang="zh-CN" b="0" dirty="0">
              <a:solidFill>
                <a:srgbClr val="000000"/>
              </a:solidFill>
              <a:effectLst/>
              <a:highlight>
                <a:srgbClr val="00FF00"/>
              </a:highligh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宾语从句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定语从句  </a:t>
            </a:r>
            <a:r>
              <a:rPr lang="en-US" altLang="zh-CN" b="1" dirty="0">
                <a:solidFill>
                  <a:srgbClr val="0070C0"/>
                </a:solidFill>
                <a:effectLst/>
                <a:latin typeface="Times New Roman" panose="02020603050405020304" pitchFamily="18" charset="0"/>
                <a:cs typeface="Times New Roman" panose="02020603050405020304" pitchFamily="18" charset="0"/>
              </a:rPr>
              <a:t>suddenly realize</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write for one's own joy</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powerful</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I suddenly realized that the words I wrote for my own joy were the most powerful.</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8  </a:t>
            </a:r>
            <a:r>
              <a:rPr lang="zh-CN" altLang="en-US" b="0" dirty="0">
                <a:solidFill>
                  <a:srgbClr val="000000"/>
                </a:solidFill>
                <a:effectLst/>
                <a:latin typeface="Times New Roman" panose="02020603050405020304" pitchFamily="18" charset="0"/>
                <a:cs typeface="Times New Roman" panose="02020603050405020304" pitchFamily="18" charset="0"/>
              </a:rPr>
              <a:t>课后，老师轻轻拍了拍我的肩膀，鼓励我坚持写作，说我有成为作家的潜力。</a:t>
            </a:r>
            <a:endParaRPr lang="zh-CN" altLang="en-US"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并列谓语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宾语从句  </a:t>
            </a:r>
            <a:r>
              <a:rPr lang="en-US" altLang="zh-CN" b="1" dirty="0">
                <a:solidFill>
                  <a:srgbClr val="0070C0"/>
                </a:solidFill>
                <a:effectLst/>
                <a:latin typeface="Times New Roman" panose="02020603050405020304" pitchFamily="18" charset="0"/>
                <a:cs typeface="Times New Roman" panose="02020603050405020304" pitchFamily="18" charset="0"/>
              </a:rPr>
              <a:t>pat one‘s shoulder gently</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encourage</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potential</a:t>
            </a:r>
            <a:r>
              <a:rPr lang="zh-CN" altLang="en-US" b="1" dirty="0">
                <a:solidFill>
                  <a:srgbClr val="0070C0"/>
                </a:solidFill>
                <a:effectLst/>
                <a:highlight>
                  <a:srgbClr val="00FF00"/>
                </a:highlight>
                <a:latin typeface="Times New Roman" panose="02020603050405020304" pitchFamily="18" charset="0"/>
                <a:cs typeface="Times New Roman" panose="02020603050405020304" pitchFamily="18" charset="0"/>
              </a:rPr>
              <a:t>（成长点）</a:t>
            </a:r>
            <a:endParaRPr lang="en-US" altLang="zh-CN" b="1" dirty="0">
              <a:solidFill>
                <a:srgbClr val="0070C0"/>
              </a:solidFill>
              <a:effectLst/>
              <a:highlight>
                <a:srgbClr val="00FF00"/>
              </a:highligh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After class, Mr. Smith patted my shoulder gently, encouraged me to keep writing, and said that I had the potential to be a writer.</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lvl="0" indent="0">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9  </a:t>
            </a:r>
            <a:r>
              <a:rPr lang="zh-CN" altLang="en-US" b="0" dirty="0">
                <a:solidFill>
                  <a:srgbClr val="000000"/>
                </a:solidFill>
                <a:effectLst/>
                <a:latin typeface="Times New Roman" panose="02020603050405020304" pitchFamily="18" charset="0"/>
                <a:cs typeface="Times New Roman" panose="02020603050405020304" pitchFamily="18" charset="0"/>
              </a:rPr>
              <a:t>从那以后，我每天都坚持写日记，记录生活中的点滴温暖与小确幸</a:t>
            </a:r>
            <a:r>
              <a:rPr lang="zh-CN" altLang="en-US" b="1" dirty="0">
                <a:solidFill>
                  <a:srgbClr val="0070C0"/>
                </a:solidFill>
                <a:highlight>
                  <a:srgbClr val="00FF00"/>
                </a:highlight>
                <a:latin typeface="Times New Roman" panose="02020603050405020304" pitchFamily="18" charset="0"/>
                <a:cs typeface="Times New Roman" panose="02020603050405020304" pitchFamily="18" charset="0"/>
              </a:rPr>
              <a:t>（成长点）</a:t>
            </a:r>
            <a:endParaRPr lang="zh-CN" altLang="en-US"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zh-CN" altLang="en-US" b="1" dirty="0">
                <a:solidFill>
                  <a:srgbClr val="0070C0"/>
                </a:solidFill>
                <a:effectLst/>
                <a:latin typeface="Times New Roman" panose="02020603050405020304" pitchFamily="18" charset="0"/>
                <a:cs typeface="Times New Roman" panose="02020603050405020304" pitchFamily="18" charset="0"/>
              </a:rPr>
              <a:t>现在完成时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现在分词作状语  </a:t>
            </a:r>
            <a:r>
              <a:rPr lang="en-US" altLang="zh-CN" b="1" dirty="0">
                <a:solidFill>
                  <a:srgbClr val="0070C0"/>
                </a:solidFill>
                <a:effectLst/>
                <a:latin typeface="Times New Roman" panose="02020603050405020304" pitchFamily="18" charset="0"/>
                <a:cs typeface="Times New Roman" panose="02020603050405020304" pitchFamily="18" charset="0"/>
              </a:rPr>
              <a:t>from then on</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keep a diary</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record</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From then on, I have kept a diary every day, recording the little warmth and small joys in my life.</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marL="0" lvl="0" indent="0">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10  </a:t>
            </a:r>
            <a:r>
              <a:rPr lang="zh-CN" altLang="en-US" b="0" dirty="0">
                <a:solidFill>
                  <a:srgbClr val="000000"/>
                </a:solidFill>
                <a:effectLst/>
                <a:latin typeface="Times New Roman" panose="02020603050405020304" pitchFamily="18" charset="0"/>
                <a:cs typeface="Times New Roman" panose="02020603050405020304" pitchFamily="18" charset="0"/>
              </a:rPr>
              <a:t>这次经历不仅让我爱上了写作，更让我明白，成长就是勇敢地去做自己热爱的事。</a:t>
            </a:r>
            <a:r>
              <a:rPr lang="zh-CN" altLang="en-US" dirty="0">
                <a:solidFill>
                  <a:srgbClr val="000000"/>
                </a:solidFill>
                <a:highlight>
                  <a:srgbClr val="00FF00"/>
                </a:highlight>
                <a:latin typeface="Times New Roman" panose="02020603050405020304" pitchFamily="18" charset="0"/>
                <a:cs typeface="Times New Roman" panose="02020603050405020304" pitchFamily="18" charset="0"/>
              </a:rPr>
              <a:t>（升华）</a:t>
            </a:r>
            <a:endParaRPr lang="zh-CN" altLang="en-US" b="0" dirty="0">
              <a:solidFill>
                <a:srgbClr val="00000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1" dirty="0">
                <a:solidFill>
                  <a:srgbClr val="0070C0"/>
                </a:solidFill>
                <a:effectLst/>
                <a:latin typeface="Times New Roman" panose="02020603050405020304" pitchFamily="18" charset="0"/>
                <a:cs typeface="Times New Roman" panose="02020603050405020304" pitchFamily="18" charset="0"/>
              </a:rPr>
              <a:t>not only...but also... </a:t>
            </a:r>
            <a:r>
              <a:rPr lang="zh-CN" altLang="en-US" b="1" dirty="0">
                <a:solidFill>
                  <a:srgbClr val="0070C0"/>
                </a:solidFill>
                <a:effectLst/>
                <a:latin typeface="Times New Roman" panose="02020603050405020304" pitchFamily="18" charset="0"/>
                <a:cs typeface="Times New Roman" panose="02020603050405020304" pitchFamily="18" charset="0"/>
              </a:rPr>
              <a:t>结构 </a:t>
            </a:r>
            <a:r>
              <a:rPr lang="en-US" altLang="zh-CN" b="1" dirty="0">
                <a:solidFill>
                  <a:srgbClr val="0070C0"/>
                </a:solidFill>
                <a:effectLst/>
                <a:latin typeface="Times New Roman" panose="02020603050405020304" pitchFamily="18" charset="0"/>
                <a:cs typeface="Times New Roman" panose="02020603050405020304" pitchFamily="18" charset="0"/>
              </a:rPr>
              <a:t>+ </a:t>
            </a:r>
            <a:r>
              <a:rPr lang="zh-CN" altLang="en-US" b="1" dirty="0">
                <a:solidFill>
                  <a:srgbClr val="0070C0"/>
                </a:solidFill>
                <a:effectLst/>
                <a:latin typeface="Times New Roman" panose="02020603050405020304" pitchFamily="18" charset="0"/>
                <a:cs typeface="Times New Roman" panose="02020603050405020304" pitchFamily="18" charset="0"/>
              </a:rPr>
              <a:t>宾语从句  </a:t>
            </a:r>
            <a:r>
              <a:rPr lang="en-US" altLang="zh-CN" b="1" dirty="0">
                <a:solidFill>
                  <a:srgbClr val="0070C0"/>
                </a:solidFill>
                <a:effectLst/>
                <a:latin typeface="Times New Roman" panose="02020603050405020304" pitchFamily="18" charset="0"/>
                <a:cs typeface="Times New Roman" panose="02020603050405020304" pitchFamily="18" charset="0"/>
              </a:rPr>
              <a:t>experience</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fall in love with</a:t>
            </a:r>
            <a:r>
              <a:rPr lang="zh-CN" altLang="en-US" b="1" dirty="0">
                <a:solidFill>
                  <a:srgbClr val="0070C0"/>
                </a:solidFill>
                <a:effectLst/>
                <a:latin typeface="Times New Roman" panose="02020603050405020304" pitchFamily="18" charset="0"/>
                <a:cs typeface="Times New Roman" panose="02020603050405020304" pitchFamily="18" charset="0"/>
              </a:rPr>
              <a:t>，</a:t>
            </a:r>
            <a:r>
              <a:rPr lang="en-US" altLang="zh-CN" b="1" dirty="0">
                <a:solidFill>
                  <a:srgbClr val="0070C0"/>
                </a:solidFill>
                <a:effectLst/>
                <a:latin typeface="Times New Roman" panose="02020603050405020304" pitchFamily="18" charset="0"/>
                <a:cs typeface="Times New Roman" panose="02020603050405020304" pitchFamily="18" charset="0"/>
              </a:rPr>
              <a:t>growth</a:t>
            </a:r>
            <a:endParaRPr lang="en-US" altLang="zh-CN" b="1" dirty="0">
              <a:solidFill>
                <a:srgbClr val="0070C0"/>
              </a:solidFill>
              <a:effectLst/>
              <a:latin typeface="Times New Roman" panose="02020603050405020304" pitchFamily="18" charset="0"/>
              <a:cs typeface="Times New Roman" panose="02020603050405020304" pitchFamily="18" charset="0"/>
            </a:endParaRPr>
          </a:p>
          <a:p>
            <a:pPr marL="0" indent="0" algn="l">
              <a:lnSpc>
                <a:spcPct val="100000"/>
              </a:lnSpc>
              <a:spcBef>
                <a:spcPts val="0"/>
              </a:spcBef>
              <a:buNone/>
            </a:pPr>
            <a:r>
              <a:rPr lang="en-US" altLang="zh-CN" b="0" dirty="0">
                <a:solidFill>
                  <a:srgbClr val="000000"/>
                </a:solidFill>
                <a:effectLst/>
                <a:latin typeface="Times New Roman" panose="02020603050405020304" pitchFamily="18" charset="0"/>
                <a:cs typeface="Times New Roman" panose="02020603050405020304" pitchFamily="18" charset="0"/>
              </a:rPr>
              <a:t> This experience not only made me fall in love with writing, but also made me understand that growth is to bravely do what I love.</a:t>
            </a:r>
            <a:endParaRPr lang="en-US" altLang="zh-CN" b="0"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
        <p:nvSpPr>
          <p:cNvPr id="2" name="文本框 1"/>
          <p:cNvSpPr txBox="1"/>
          <p:nvPr/>
        </p:nvSpPr>
        <p:spPr>
          <a:xfrm>
            <a:off x="332095" y="-30609"/>
            <a:ext cx="3157210"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rPr>
              <a:t>情节构建</a:t>
            </a:r>
            <a:r>
              <a:rPr lang="en-US" altLang="zh-CN" sz="2400" b="1" dirty="0">
                <a:solidFill>
                  <a:srgbClr val="FF0000"/>
                </a:solidFill>
              </a:rPr>
              <a:t>+</a:t>
            </a:r>
            <a:r>
              <a:rPr lang="zh-CN" altLang="en-US" sz="2400" b="1" dirty="0">
                <a:solidFill>
                  <a:srgbClr val="FF0000"/>
                </a:solidFill>
              </a:rPr>
              <a:t>语言提升</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481" y="819033"/>
            <a:ext cx="11152314" cy="5912746"/>
          </a:xfrm>
        </p:spPr>
        <p:txBody>
          <a:bodyPr>
            <a:normAutofit lnSpcReduction="10000"/>
          </a:bodyPr>
          <a:lstStyle/>
          <a:p>
            <a:r>
              <a:rPr lang="en-US" altLang="zh-CN" dirty="0">
                <a:latin typeface="Times New Roman" panose="02020603050405020304" pitchFamily="18" charset="0"/>
                <a:cs typeface="Times New Roman" panose="02020603050405020304" pitchFamily="18" charset="0"/>
              </a:rPr>
              <a:t>I sat in my seat, my palms sweating, feeling on tenterhooks and wondering why Mr. Smith had left out my essay alone. At that moment, Mr. Smith picked up a composition book, and the classroom suddenly became so quiet that everyone's breath could be heard. When he read out the title The Art of Eating Spaghetti, I lifted my head abruptly, with a jolt in my heart: wasn't that my essay? My face turned red immediately, my ears burned severely, and my fingers twisted the corner of my clothes unconsciously. When Mr. Smith finished reading the last word, the whole class clapped their hands in unison, and the applause was loud and warm. Mr. Smith smiled at me and said, "Writing is not to cope with tasks, but to share the true feelings deep in your heart." I suddenly realized that the words I wrote for my own joy were the most powerful. After class, Mr. Smith patted my shoulder gently, encouraged me to keep writing, and said that I had the potential to be a writer. From then on, I have kept a diary every day, recording the little warmth and small joys in my life. This experience not only made me fall in love with writing, but also made me understand that growth is to bravely do what I love.</a:t>
            </a:r>
            <a:endParaRPr lang="zh-CN" altLang="en-US"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612587" y="319039"/>
            <a:ext cx="9053126"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rPr>
              <a:t>下水作文</a:t>
            </a:r>
            <a:endParaRPr lang="zh-CN" altLang="en-US" sz="2400" b="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2587" y="1565979"/>
            <a:ext cx="10850059" cy="4150391"/>
          </a:xfrm>
        </p:spPr>
        <p:txBody>
          <a:bodyPr/>
          <a:lstStyle/>
          <a:p>
            <a:r>
              <a:rPr lang="en-US" altLang="zh-CN" dirty="0">
                <a:latin typeface="Times New Roman" panose="02020603050405020304" pitchFamily="18" charset="0"/>
                <a:cs typeface="Times New Roman" panose="02020603050405020304" pitchFamily="18" charset="0"/>
              </a:rPr>
              <a:t>     Two days later in class, Mr. Smith returned everyone's graded paper except mine. Anxious and embarrassed, I sank into my seat. Mr. Smith must have been annoyed at my essay. The thought made my heart sink. But then Mr. Smith cleared his throat, signaled us to listen and started to read an essay. It was mine! The Art of Eating Spaghetti! He read in high spirits, his voice, his hand and his mouth all joining in. All the good humor of eating spaghetti woke in the class. My classmates laughed themselves under the desk. So did I myself. "You are so humorous. You promise to be a good writer!" </a:t>
            </a:r>
            <a:r>
              <a:rPr lang="en-US" altLang="zh-CN" dirty="0" err="1">
                <a:latin typeface="Times New Roman" panose="02020603050405020304" pitchFamily="18" charset="0"/>
                <a:cs typeface="Times New Roman" panose="02020603050405020304" pitchFamily="18" charset="0"/>
              </a:rPr>
              <a:t>Mr</a:t>
            </a:r>
            <a:r>
              <a:rPr lang="en-US" altLang="zh-CN" dirty="0">
                <a:latin typeface="Times New Roman" panose="02020603050405020304" pitchFamily="18" charset="0"/>
                <a:cs typeface="Times New Roman" panose="02020603050405020304" pitchFamily="18" charset="0"/>
              </a:rPr>
              <a:t> Smith beamed. He did touch me! And he did inspire me to have taken writing seriously since my third year.</a:t>
            </a:r>
            <a:endParaRPr lang="zh-CN" altLang="en-US"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612587" y="319039"/>
            <a:ext cx="2371533"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rPr>
              <a:t>参考范文：</a:t>
            </a:r>
            <a:endParaRPr lang="zh-CN" altLang="en-US" sz="2400" b="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1150" y="635152"/>
            <a:ext cx="11640804" cy="5541811"/>
          </a:xfrm>
          <a:solidFill>
            <a:schemeClr val="bg2"/>
          </a:solidFill>
        </p:spPr>
        <p:txBody>
          <a:bodyPr>
            <a:normAutofit fontScale="62500" lnSpcReduction="20000"/>
          </a:bodyPr>
          <a:lstStyle/>
          <a:p>
            <a:r>
              <a:rPr lang="en-US" altLang="zh-CN" dirty="0">
                <a:latin typeface="Times New Roman" panose="02020603050405020304" pitchFamily="18" charset="0"/>
                <a:cs typeface="Times New Roman" panose="02020603050405020304" pitchFamily="18" charset="0"/>
              </a:rPr>
              <a:t>Taking swimming class was a must in Ren’s school and there was a pre-test in the third week and a final test in the last week according to the course plan.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That pre-test day came soon. The gym teacher blew the whistle (</a:t>
            </a:r>
            <a:r>
              <a:rPr lang="zh-CN" altLang="en-US" dirty="0">
                <a:latin typeface="Times New Roman" panose="02020603050405020304" pitchFamily="18" charset="0"/>
                <a:cs typeface="Times New Roman" panose="02020603050405020304" pitchFamily="18" charset="0"/>
              </a:rPr>
              <a:t>哨子</a:t>
            </a:r>
            <a:r>
              <a:rPr lang="en-US" altLang="zh-CN" dirty="0">
                <a:latin typeface="Times New Roman" panose="02020603050405020304" pitchFamily="18" charset="0"/>
                <a:cs typeface="Times New Roman" panose="02020603050405020304" pitchFamily="18" charset="0"/>
              </a:rPr>
              <a:t>) and four students dived into the swimming pool, racing to the other side, Then the next four were up, but only three stood on the diving board. “Where is Ren?” the gym teacher asked in concern.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Ren’s face turned red, and he was unsteady. He looked at the pool and stepped back. “You cannot make me do this!” he said.</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Sadie  his teammate, patted him on the back gently. “You can do it! I will help you if you need it.” Ren stared into Sadie’s eyes and he calmed down.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“You can do it. You need to pass this class.” The gym teacher said, Ren stepped on the diving board, putting his goggles (</a:t>
            </a:r>
            <a:r>
              <a:rPr lang="zh-CN" altLang="en-US" dirty="0">
                <a:latin typeface="Times New Roman" panose="02020603050405020304" pitchFamily="18" charset="0"/>
                <a:cs typeface="Times New Roman" panose="02020603050405020304" pitchFamily="18" charset="0"/>
              </a:rPr>
              <a:t>护目镜</a:t>
            </a:r>
            <a:r>
              <a:rPr lang="en-US" altLang="zh-CN" dirty="0">
                <a:latin typeface="Times New Roman" panose="02020603050405020304" pitchFamily="18" charset="0"/>
                <a:cs typeface="Times New Roman" panose="02020603050405020304" pitchFamily="18" charset="0"/>
              </a:rPr>
              <a:t>) over his eyes, and the blue cap hid his red hair. The whistle blew and Ren stood there as the other three swam away. Then one boy ran and pushed Ren into the water.</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Sadie glared at the boy, “Why would you do that?” A minute passed by and Ren still wasn’t coming up. Sadie jumped in and pulled him out of the water. She gave him CPR (</a:t>
            </a:r>
            <a:r>
              <a:rPr lang="zh-CN" altLang="en-US" dirty="0">
                <a:latin typeface="Times New Roman" panose="02020603050405020304" pitchFamily="18" charset="0"/>
                <a:cs typeface="Times New Roman" panose="02020603050405020304" pitchFamily="18" charset="0"/>
              </a:rPr>
              <a:t>心肺复苏</a:t>
            </a:r>
            <a:r>
              <a:rPr lang="en-US" altLang="zh-CN" dirty="0">
                <a:latin typeface="Times New Roman" panose="02020603050405020304" pitchFamily="18" charset="0"/>
                <a:cs typeface="Times New Roman" panose="02020603050405020304" pitchFamily="18" charset="0"/>
              </a:rPr>
              <a:t>), and it took a while until water came out of his lungs. Then finally he spat out the water and sat up, feeling dizzy.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Ren looked over at Sadie, who breathed a sigh of relief. “Oh, thank goodness! Why didn’t you use your arms or legs?” Ren stared away from Sadie, looking at the bottom of the blue pool, then looking up at the gym teacher who rolled his eyes. “I can’t swim. My parents never taught me as a kid. We are afraid of water.”</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Sadie put her hand on his shoulder. “Don’t worry, I will teach you how to swim. The water is my favorite place to be.” Ren thought for a while, and nodded gently.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Paragraph 1: After gym class Sadie asked Ren gently why he was afraid of water</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Paragraph 2: The gym teacher blew the whistle and this time Ren dived bravely</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6" name="文本框 5"/>
          <p:cNvSpPr txBox="1"/>
          <p:nvPr/>
        </p:nvSpPr>
        <p:spPr>
          <a:xfrm>
            <a:off x="585210" y="76657"/>
            <a:ext cx="5202340" cy="461665"/>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rPr>
              <a:t>实战演练：浙大附中</a:t>
            </a:r>
            <a:r>
              <a:rPr kumimoji="0" lang="en-US" altLang="zh-CN" sz="2400" b="1"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rPr>
              <a:t>202601 </a:t>
            </a:r>
            <a:r>
              <a:rPr kumimoji="0" lang="zh-CN" altLang="en-US" sz="2400" b="1"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rPr>
              <a:t>月考</a:t>
            </a:r>
            <a:endParaRPr kumimoji="0" lang="zh-CN" altLang="en-US" sz="2400" b="1"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6" y="838362"/>
            <a:ext cx="11074552" cy="5700599"/>
          </a:xfrm>
        </p:spPr>
        <p:txBody>
          <a:bodyPr>
            <a:normAutofit lnSpcReduction="10000"/>
          </a:bodyPr>
          <a:lstStyle/>
          <a:p>
            <a:r>
              <a:rPr lang="en-US" altLang="zh-CN" dirty="0">
                <a:latin typeface="Times New Roman" panose="02020603050405020304" pitchFamily="18" charset="0"/>
                <a:cs typeface="Times New Roman" panose="02020603050405020304" pitchFamily="18" charset="0"/>
              </a:rPr>
              <a:t>After gym class Sadie asked Ren gently why he was afraid of water. Hesitating for a second, he shared an experience that he was once narrowly drowned in the river. “Let’s face and overcome it together.” Sadie said firmly. From then on, Sadie tried all means to help Ren. Gradually Ren overcame his fear and he swam freely in the pool. Sadie encouraged him to take part in the coming final examination. When that day came, Ren stepped on the diving board and he kept calm and attentive.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gym teacher blew the whistle and this time Ren dived bravely. He swam to the other side with incredible speed and technique. The gym teacher walked to the other side of the gym and knelt down “Incredible, Ren!”. The gym teacher helped him out of the water, shaking his hand excitedly and cheerfully. “Congratulations, you made it!” Ren hugged his teacher tightly and waved to Sadie gratefully with tears in eyes. Sometimes, it is the encouragement and support from your loved ones that help you step out of your comfort zone and overcome yourself, and develop the potential to the fullest.</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612587" y="319039"/>
            <a:ext cx="2371533" cy="461665"/>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rPr>
              <a:t>参考范文：</a:t>
            </a:r>
            <a:endParaRPr kumimoji="0" lang="zh-CN" altLang="en-US" sz="2400" b="1" i="0" u="none" strike="noStrike" kern="1200" cap="none" spc="0" normalizeH="0" baseline="0" noProof="0" dirty="0">
              <a:ln>
                <a:noFill/>
              </a:ln>
              <a:solidFill>
                <a:srgbClr val="FF0000"/>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b="10986"/>
          <a:stretch>
            <a:fillRect/>
          </a:stretch>
        </p:blipFill>
        <p:spPr>
          <a:xfrm>
            <a:off x="652609" y="1738516"/>
            <a:ext cx="5443391" cy="2724412"/>
          </a:xfrm>
          <a:prstGeom prst="rect">
            <a:avLst/>
          </a:prstGeom>
        </p:spPr>
      </p:pic>
      <p:sp>
        <p:nvSpPr>
          <p:cNvPr id="11" name="文本框 10"/>
          <p:cNvSpPr txBox="1"/>
          <p:nvPr/>
        </p:nvSpPr>
        <p:spPr>
          <a:xfrm>
            <a:off x="738588" y="189261"/>
            <a:ext cx="10576411" cy="523220"/>
          </a:xfrm>
          <a:prstGeom prst="rect">
            <a:avLst/>
          </a:prstGeom>
          <a:solidFill>
            <a:schemeClr val="bg2"/>
          </a:solidFill>
        </p:spPr>
        <p:txBody>
          <a:bodyPr wrap="square">
            <a:spAutoFit/>
          </a:bodyPr>
          <a:lstStyle/>
          <a:p>
            <a:r>
              <a:rPr lang="zh-CN" altLang="en-US" sz="2800" b="1" dirty="0"/>
              <a:t>高一</a:t>
            </a:r>
            <a:r>
              <a:rPr lang="zh-CN" altLang="en-US" sz="2800" b="1" dirty="0">
                <a:highlight>
                  <a:srgbClr val="00FF00"/>
                </a:highlight>
              </a:rPr>
              <a:t>一段式</a:t>
            </a:r>
            <a:r>
              <a:rPr lang="zh-CN" altLang="en-US" sz="2800" b="1" dirty="0"/>
              <a:t>读后续写：“</a:t>
            </a:r>
            <a:r>
              <a:rPr lang="zh-CN" altLang="en-US" sz="2800" b="1" dirty="0">
                <a:highlight>
                  <a:srgbClr val="FFFF00"/>
                </a:highlight>
              </a:rPr>
              <a:t>人与自我”</a:t>
            </a:r>
            <a:r>
              <a:rPr lang="zh-CN" altLang="en-US" sz="2800" b="1" dirty="0"/>
              <a:t> 主题续写：</a:t>
            </a:r>
            <a:endParaRPr lang="en-US" altLang="zh-CN" sz="2800" b="1" dirty="0"/>
          </a:p>
        </p:txBody>
      </p:sp>
      <p:sp>
        <p:nvSpPr>
          <p:cNvPr id="2" name="文本框 1"/>
          <p:cNvSpPr txBox="1"/>
          <p:nvPr/>
        </p:nvSpPr>
        <p:spPr>
          <a:xfrm>
            <a:off x="179514" y="4785480"/>
            <a:ext cx="11954517" cy="1077218"/>
          </a:xfrm>
          <a:prstGeom prst="rect">
            <a:avLst/>
          </a:prstGeom>
          <a:solidFill>
            <a:schemeClr val="accent2">
              <a:lumMod val="40000"/>
              <a:lumOff val="60000"/>
            </a:schemeClr>
          </a:solidFill>
        </p:spPr>
        <p:txBody>
          <a:bodyPr wrap="square">
            <a:spAutoFit/>
          </a:bodyPr>
          <a:lstStyle/>
          <a:p>
            <a:r>
              <a:rPr lang="zh-CN" altLang="en-US" sz="3200" b="1" dirty="0"/>
              <a:t>    关注：</a:t>
            </a:r>
            <a:endParaRPr lang="en-US" altLang="zh-CN" sz="3200" b="1" dirty="0"/>
          </a:p>
          <a:p>
            <a:r>
              <a:rPr lang="zh-CN" altLang="en-US" sz="3200" b="1" dirty="0">
                <a:highlight>
                  <a:srgbClr val="00FFFF"/>
                </a:highlight>
              </a:rPr>
              <a:t>伏笔回应</a:t>
            </a:r>
            <a:r>
              <a:rPr lang="en-US" altLang="zh-CN" sz="3200" b="1" dirty="0"/>
              <a:t>+</a:t>
            </a:r>
            <a:r>
              <a:rPr lang="zh-CN" altLang="en-US" sz="3200" b="1" dirty="0"/>
              <a:t>故事闭环</a:t>
            </a:r>
            <a:r>
              <a:rPr lang="en-US" altLang="zh-CN" sz="3200" b="1" dirty="0"/>
              <a:t>+</a:t>
            </a:r>
            <a:r>
              <a:rPr lang="zh-CN" altLang="en-US" sz="3200" b="1" dirty="0">
                <a:highlight>
                  <a:srgbClr val="00FFFF"/>
                </a:highlight>
              </a:rPr>
              <a:t>心理描写</a:t>
            </a:r>
            <a:r>
              <a:rPr lang="en-US" altLang="zh-CN" sz="3200" b="1" dirty="0"/>
              <a:t>+</a:t>
            </a:r>
            <a:r>
              <a:rPr lang="zh-CN" altLang="en-US" sz="3200" b="1" dirty="0">
                <a:highlight>
                  <a:srgbClr val="00FFFF"/>
                </a:highlight>
              </a:rPr>
              <a:t>对比</a:t>
            </a:r>
            <a:r>
              <a:rPr lang="zh-CN" altLang="en-US" sz="3200" b="1" dirty="0"/>
              <a:t>体现人物成长</a:t>
            </a:r>
            <a:r>
              <a:rPr lang="en-US" altLang="zh-CN" sz="3200" b="1" dirty="0"/>
              <a:t>+</a:t>
            </a:r>
            <a:r>
              <a:rPr lang="zh-CN" altLang="en-US" sz="3200" b="1" dirty="0">
                <a:highlight>
                  <a:srgbClr val="00FFFF"/>
                </a:highlight>
              </a:rPr>
              <a:t>成长主题升华</a:t>
            </a:r>
            <a:endParaRPr lang="zh-CN" altLang="en-US" sz="3200" b="1" dirty="0">
              <a:highlight>
                <a:srgbClr val="00FFFF"/>
              </a:highlight>
            </a:endParaRPr>
          </a:p>
        </p:txBody>
      </p:sp>
      <p:sp>
        <p:nvSpPr>
          <p:cNvPr id="4" name="文本框 3"/>
          <p:cNvSpPr txBox="1"/>
          <p:nvPr/>
        </p:nvSpPr>
        <p:spPr>
          <a:xfrm>
            <a:off x="6420713" y="1990111"/>
            <a:ext cx="4894286" cy="1569660"/>
          </a:xfrm>
          <a:prstGeom prst="rect">
            <a:avLst/>
          </a:prstGeom>
          <a:noFill/>
        </p:spPr>
        <p:txBody>
          <a:bodyPr wrap="square">
            <a:spAutoFit/>
          </a:bodyPr>
          <a:lstStyle/>
          <a:p>
            <a:r>
              <a:rPr lang="zh-CN" altLang="en-US" sz="4800" dirty="0">
                <a:solidFill>
                  <a:schemeClr val="accent4">
                    <a:lumMod val="50000"/>
                  </a:schemeClr>
                </a:solidFill>
                <a:ea typeface="微软简隶书" pitchFamily="2" charset="-122"/>
              </a:rPr>
              <a:t>从文本研读</a:t>
            </a:r>
            <a:endParaRPr lang="en-US" altLang="zh-CN" sz="4800" dirty="0">
              <a:solidFill>
                <a:schemeClr val="accent4">
                  <a:lumMod val="50000"/>
                </a:schemeClr>
              </a:solidFill>
              <a:ea typeface="微软简隶书" pitchFamily="2" charset="-122"/>
            </a:endParaRPr>
          </a:p>
          <a:p>
            <a:r>
              <a:rPr lang="en-US" altLang="zh-CN" sz="4800" dirty="0">
                <a:solidFill>
                  <a:schemeClr val="accent4">
                    <a:lumMod val="50000"/>
                  </a:schemeClr>
                </a:solidFill>
                <a:ea typeface="微软简隶书" pitchFamily="2" charset="-122"/>
              </a:rPr>
              <a:t>     </a:t>
            </a:r>
            <a:r>
              <a:rPr lang="zh-CN" altLang="en-US" sz="4800" dirty="0">
                <a:solidFill>
                  <a:schemeClr val="accent4">
                    <a:lumMod val="50000"/>
                  </a:schemeClr>
                </a:solidFill>
                <a:ea typeface="微软简隶书" pitchFamily="2" charset="-122"/>
              </a:rPr>
              <a:t>走向成长蜕变</a:t>
            </a:r>
            <a:endParaRPr lang="zh-CN" altLang="en-US" sz="4800" dirty="0">
              <a:solidFill>
                <a:schemeClr val="accent4">
                  <a:lumMod val="50000"/>
                </a:schemeClr>
              </a:solidFill>
              <a:ea typeface="微软简隶书"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8066" y="465413"/>
            <a:ext cx="11870774" cy="6045552"/>
          </a:xfrm>
          <a:solidFill>
            <a:schemeClr val="accent3">
              <a:lumMod val="20000"/>
              <a:lumOff val="80000"/>
            </a:schemeClr>
          </a:solidFill>
        </p:spPr>
        <p:txBody>
          <a:bodyPr>
            <a:normAutofit fontScale="85000" lnSpcReduction="10000"/>
          </a:bodyPr>
          <a:lstStyle/>
          <a:p>
            <a:pPr algn="l">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The idea of becoming a writer had come to me off and on </a:t>
            </a:r>
            <a:r>
              <a:rPr lang="en-US" altLang="zh-CN" b="0" dirty="0">
                <a:solidFill>
                  <a:srgbClr val="000000"/>
                </a:solidFill>
                <a:effectLst/>
                <a:latin typeface="Times New Roman" panose="02020603050405020304" pitchFamily="18" charset="0"/>
                <a:cs typeface="Times New Roman" panose="02020603050405020304" pitchFamily="18" charset="0"/>
              </a:rPr>
              <a:t>since my childhood. Actually, it wasn't until my third year in high school </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that I made up my mind to become a writer.</a:t>
            </a:r>
            <a:endPar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algn="l">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Before that, I'd been bored with everything associated with English courses. I hated it when the task turned out long, lifeless paragraphs that were painful for teachers to read and for me to write. So </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when I learned Mr. Smith would teach us for third-year English, I saw another boring year.</a:t>
            </a:r>
            <a:r>
              <a:rPr lang="en-US" altLang="zh-CN" b="0" dirty="0">
                <a:solidFill>
                  <a:srgbClr val="000000"/>
                </a:solidFill>
                <a:effectLst/>
                <a:latin typeface="Times New Roman" panose="02020603050405020304" pitchFamily="18" charset="0"/>
                <a:cs typeface="Times New Roman" panose="02020603050405020304" pitchFamily="18" charset="0"/>
              </a:rPr>
              <a:t> </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It was said that Mr. Smith was dull and unable to inspire students. Luckily, it was not the case.</a:t>
            </a:r>
            <a:endPar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algn="l">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Before Mr. Smith taught us, I had guessed that I would have to bear a fruitless year with him. At the beginning it appeared to be so. But a month later, we needed to write an informal article. Mr. Smith handed out a homework sheet, offering us a choice for various topics. I took the sheet home and did nothing until one day before the deadline. Lying on the sofa, I finally faced up to the unwelcome task, took the sheet out of my notebook, and scanned it. The topic which caught my eye was "The Art of Eating Spaghetti".</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This title produced a special series of mental images. Vivid and sweet memories came flooding back to a night when all of us were seated around the supper table. On the table was spaghetti (</a:t>
            </a:r>
            <a:r>
              <a:rPr lang="zh-CN" altLang="en-US" b="0" dirty="0">
                <a:solidFill>
                  <a:srgbClr val="000000"/>
                </a:solidFill>
                <a:effectLst/>
                <a:latin typeface="Times New Roman" panose="02020603050405020304" pitchFamily="18" charset="0"/>
                <a:cs typeface="Times New Roman" panose="02020603050405020304" pitchFamily="18" charset="0"/>
              </a:rPr>
              <a:t>意大利面条</a:t>
            </a:r>
            <a:r>
              <a:rPr lang="en-US" altLang="zh-CN" b="0" dirty="0">
                <a:solidFill>
                  <a:srgbClr val="000000"/>
                </a:solidFill>
                <a:effectLst/>
                <a:latin typeface="Times New Roman" panose="02020603050405020304" pitchFamily="18" charset="0"/>
                <a:cs typeface="Times New Roman" panose="02020603050405020304" pitchFamily="18" charset="0"/>
              </a:rPr>
              <a:t>), which was known to most of us back then. Immediately the good humor of spaghetti woke up in my mind as I recalled how we tried and argued over socially respectable methods for moving spaghetti from the plate to our mouth.</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Suddenly I wanted to write about that, about the warmth and good feelings of it</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 but I wanted to put it down simply for my own joy, not for Mr. Smith. </a:t>
            </a:r>
            <a:r>
              <a:rPr lang="en-US" altLang="zh-CN" b="0" dirty="0">
                <a:solidFill>
                  <a:srgbClr val="000000"/>
                </a:solidFill>
                <a:effectLst/>
                <a:latin typeface="Times New Roman" panose="02020603050405020304" pitchFamily="18" charset="0"/>
                <a:cs typeface="Times New Roman" panose="02020603050405020304" pitchFamily="18" charset="0"/>
              </a:rPr>
              <a:t>Maybe Mr. Smith</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 would be annoyed, but it felt so good to write for myself!</a:t>
            </a:r>
            <a:r>
              <a:rPr lang="en-US" altLang="zh-CN" b="0" dirty="0">
                <a:solidFill>
                  <a:srgbClr val="000000"/>
                </a:solidFill>
                <a:effectLst/>
                <a:latin typeface="Times New Roman" panose="02020603050405020304" pitchFamily="18" charset="0"/>
                <a:cs typeface="Times New Roman" panose="02020603050405020304" pitchFamily="18" charset="0"/>
              </a:rPr>
              <a:t> The next morning I turned in my essay</a:t>
            </a:r>
            <a:r>
              <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rPr>
              <a:t>, a bit worried and a bit eager.</a:t>
            </a:r>
            <a:endParaRPr lang="en-US" altLang="zh-CN" b="0" dirty="0">
              <a:solidFill>
                <a:srgbClr val="000000"/>
              </a:solidFill>
              <a:effectLst/>
              <a:highlight>
                <a:srgbClr val="00FFFF"/>
              </a:highlight>
              <a:latin typeface="Times New Roman" panose="02020603050405020304" pitchFamily="18" charset="0"/>
              <a:cs typeface="Times New Roman" panose="02020603050405020304" pitchFamily="18" charset="0"/>
            </a:endParaRPr>
          </a:p>
          <a:p>
            <a:pPr algn="l">
              <a:lnSpc>
                <a:spcPts val="1800"/>
              </a:lnSpc>
              <a:buNone/>
            </a:pPr>
            <a:r>
              <a:rPr lang="en-US" altLang="zh-CN" b="0" i="1" dirty="0">
                <a:solidFill>
                  <a:srgbClr val="000000"/>
                </a:solidFill>
                <a:effectLst/>
                <a:latin typeface="Times New Roman" panose="02020603050405020304" pitchFamily="18" charset="0"/>
                <a:cs typeface="Times New Roman" panose="02020603050405020304" pitchFamily="18" charset="0"/>
              </a:rPr>
              <a:t>Two days later in class, </a:t>
            </a:r>
            <a:r>
              <a:rPr lang="en-US" altLang="zh-CN" b="0" i="1" dirty="0" err="1">
                <a:solidFill>
                  <a:srgbClr val="000000"/>
                </a:solidFill>
                <a:effectLst/>
                <a:latin typeface="Times New Roman" panose="02020603050405020304" pitchFamily="18" charset="0"/>
                <a:cs typeface="Times New Roman" panose="02020603050405020304" pitchFamily="18" charset="0"/>
              </a:rPr>
              <a:t>Mr</a:t>
            </a:r>
            <a:r>
              <a:rPr lang="en-US" altLang="zh-CN" b="0" i="1" dirty="0">
                <a:solidFill>
                  <a:srgbClr val="000000"/>
                </a:solidFill>
                <a:effectLst/>
                <a:latin typeface="Times New Roman" panose="02020603050405020304" pitchFamily="18" charset="0"/>
                <a:cs typeface="Times New Roman" panose="02020603050405020304" pitchFamily="18" charset="0"/>
              </a:rPr>
              <a:t> Smith returned everyone 's graded paper except mine.</a:t>
            </a:r>
            <a:endParaRPr lang="en-US" altLang="zh-CN" b="0" i="1"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284723" y="48040"/>
            <a:ext cx="1396240" cy="369332"/>
          </a:xfrm>
          <a:prstGeom prst="rect">
            <a:avLst/>
          </a:prstGeom>
          <a:solidFill>
            <a:schemeClr val="accent2">
              <a:lumMod val="60000"/>
              <a:lumOff val="40000"/>
            </a:schemeClr>
          </a:solidFill>
        </p:spPr>
        <p:txBody>
          <a:bodyPr wrap="square">
            <a:spAutoFit/>
          </a:bodyPr>
          <a:lstStyle/>
          <a:p>
            <a:r>
              <a:rPr lang="zh-CN" altLang="en-US" b="1" dirty="0"/>
              <a:t>文本研读</a:t>
            </a:r>
            <a:endParaRPr lang="zh-CN" alt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60011" y="56677"/>
            <a:ext cx="9131682" cy="461665"/>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文本研读</a:t>
            </a:r>
            <a:r>
              <a:rPr kumimoji="0" lang="en-US" altLang="zh-CN"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1</a:t>
            </a:r>
            <a:r>
              <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：记叙文</a:t>
            </a:r>
            <a:r>
              <a:rPr kumimoji="0" lang="en-US" altLang="zh-CN"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5</a:t>
            </a:r>
            <a:r>
              <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要素</a:t>
            </a:r>
            <a:endParaRPr kumimoji="0" lang="zh-CN" altLang="en-US" sz="24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5" name="表格 4"/>
          <p:cNvGraphicFramePr>
            <a:graphicFrameLocks noGrp="1"/>
          </p:cNvGraphicFramePr>
          <p:nvPr/>
        </p:nvGraphicFramePr>
        <p:xfrm>
          <a:off x="498265" y="897974"/>
          <a:ext cx="11180868" cy="5702680"/>
        </p:xfrm>
        <a:graphic>
          <a:graphicData uri="http://schemas.openxmlformats.org/drawingml/2006/table">
            <a:tbl>
              <a:tblPr/>
              <a:tblGrid>
                <a:gridCol w="2874612"/>
                <a:gridCol w="8306256"/>
              </a:tblGrid>
              <a:tr h="487515">
                <a:tc>
                  <a:txBody>
                    <a:bodyPr/>
                    <a:lstStyle/>
                    <a:p>
                      <a:pPr algn="ctr">
                        <a:lnSpc>
                          <a:spcPts val="1800"/>
                        </a:lnSpc>
                        <a:buNone/>
                      </a:pPr>
                      <a:r>
                        <a:rPr lang="en-US" b="1">
                          <a:solidFill>
                            <a:srgbClr val="000000"/>
                          </a:solidFill>
                          <a:effectLst/>
                          <a:latin typeface="Times New Roman" panose="02020603050405020304" pitchFamily="18" charset="0"/>
                          <a:cs typeface="Times New Roman" panose="02020603050405020304" pitchFamily="18" charset="0"/>
                        </a:rPr>
                        <a:t>Narrative Element</a:t>
                      </a:r>
                      <a:endParaRPr 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en-US" b="1">
                          <a:solidFill>
                            <a:srgbClr val="000000"/>
                          </a:solidFill>
                          <a:effectLst/>
                          <a:latin typeface="Times New Roman" panose="02020603050405020304" pitchFamily="18" charset="0"/>
                          <a:cs typeface="Times New Roman" panose="02020603050405020304" pitchFamily="18" charset="0"/>
                        </a:rPr>
                        <a:t>Details</a:t>
                      </a:r>
                      <a:endParaRPr lang="en-US"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2318">
                <a:tc>
                  <a:txBody>
                    <a:bodyPr/>
                    <a:lstStyle/>
                    <a:p>
                      <a:pPr algn="l">
                        <a:lnSpc>
                          <a:spcPts val="1800"/>
                        </a:lnSpc>
                        <a:buNone/>
                      </a:pPr>
                      <a:r>
                        <a:rPr lang="en-US" b="1" dirty="0">
                          <a:solidFill>
                            <a:srgbClr val="000000"/>
                          </a:solidFill>
                          <a:effectLst/>
                          <a:latin typeface="Times New Roman" panose="02020603050405020304" pitchFamily="18" charset="0"/>
                          <a:cs typeface="Times New Roman" panose="02020603050405020304" pitchFamily="18" charset="0"/>
                        </a:rPr>
                        <a:t>Time </a:t>
                      </a:r>
                      <a:r>
                        <a:rPr lang="en-US" altLang="zh-CN" b="1" dirty="0">
                          <a:solidFill>
                            <a:srgbClr val="000000"/>
                          </a:solidFill>
                          <a:effectLst/>
                          <a:latin typeface="Times New Roman" panose="02020603050405020304" pitchFamily="18" charset="0"/>
                          <a:cs typeface="Times New Roman" panose="02020603050405020304" pitchFamily="18" charset="0"/>
                        </a:rPr>
                        <a:t>line</a:t>
                      </a:r>
                      <a:endParaRPr 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The third year of high school; a month later; the next morning; two days later in class</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7515">
                <a:tc>
                  <a:txBody>
                    <a:bodyPr/>
                    <a:lstStyle/>
                    <a:p>
                      <a:pPr algn="l">
                        <a:lnSpc>
                          <a:spcPts val="1800"/>
                        </a:lnSpc>
                        <a:buNone/>
                      </a:pPr>
                      <a:r>
                        <a:rPr lang="en-US" b="1">
                          <a:solidFill>
                            <a:srgbClr val="000000"/>
                          </a:solidFill>
                          <a:effectLst/>
                          <a:latin typeface="Times New Roman" panose="02020603050405020304" pitchFamily="18" charset="0"/>
                          <a:cs typeface="Times New Roman" panose="02020603050405020304" pitchFamily="18" charset="0"/>
                        </a:rPr>
                        <a:t>Setting</a:t>
                      </a:r>
                      <a:endParaRPr 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At home; in the classroom</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2318">
                <a:tc>
                  <a:txBody>
                    <a:bodyPr/>
                    <a:lstStyle/>
                    <a:p>
                      <a:pPr algn="l">
                        <a:lnSpc>
                          <a:spcPts val="1800"/>
                        </a:lnSpc>
                        <a:buNone/>
                      </a:pPr>
                      <a:r>
                        <a:rPr lang="en-US" b="1">
                          <a:solidFill>
                            <a:srgbClr val="000000"/>
                          </a:solidFill>
                          <a:effectLst/>
                          <a:latin typeface="Times New Roman" panose="02020603050405020304" pitchFamily="18" charset="0"/>
                          <a:cs typeface="Times New Roman" panose="02020603050405020304" pitchFamily="18" charset="0"/>
                        </a:rPr>
                        <a:t>Characters</a:t>
                      </a:r>
                      <a:endParaRPr 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altLang="zh-CN" sz="2400" b="0" dirty="0">
                          <a:solidFill>
                            <a:srgbClr val="000000"/>
                          </a:solidFill>
                          <a:effectLst/>
                          <a:latin typeface="Times New Roman" panose="02020603050405020304" pitchFamily="18" charset="0"/>
                          <a:cs typeface="Times New Roman" panose="02020603050405020304" pitchFamily="18" charset="0"/>
                        </a:rPr>
                        <a:t>I  </a:t>
                      </a:r>
                      <a:r>
                        <a:rPr lang="en-US" sz="2400" b="0" dirty="0">
                          <a:solidFill>
                            <a:srgbClr val="000000"/>
                          </a:solidFill>
                          <a:effectLst/>
                          <a:latin typeface="Times New Roman" panose="02020603050405020304" pitchFamily="18" charset="0"/>
                          <a:cs typeface="Times New Roman" panose="02020603050405020304" pitchFamily="18" charset="0"/>
                        </a:rPr>
                        <a:t>(a student with a writing dream); </a:t>
                      </a:r>
                      <a:endParaRPr lang="en-US" sz="2400"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Mr. Smith (the narrator’s English teacher)</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91414">
                <a:tc>
                  <a:txBody>
                    <a:bodyPr/>
                    <a:lstStyle/>
                    <a:p>
                      <a:pPr algn="l">
                        <a:lnSpc>
                          <a:spcPts val="1800"/>
                        </a:lnSpc>
                        <a:buNone/>
                      </a:pPr>
                      <a:r>
                        <a:rPr lang="en-US" b="1" dirty="0">
                          <a:solidFill>
                            <a:srgbClr val="000000"/>
                          </a:solidFill>
                          <a:effectLst/>
                          <a:latin typeface="Times New Roman" panose="02020603050405020304" pitchFamily="18" charset="0"/>
                          <a:cs typeface="Times New Roman" panose="02020603050405020304" pitchFamily="18" charset="0"/>
                        </a:rPr>
                        <a:t>Conflict</a:t>
                      </a:r>
                      <a:endParaRPr lang="en-US"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buNone/>
                      </a:pPr>
                      <a:r>
                        <a:rPr lang="en-US" sz="2400" b="0" dirty="0">
                          <a:solidFill>
                            <a:srgbClr val="000000"/>
                          </a:solidFill>
                          <a:effectLst/>
                          <a:latin typeface="Times New Roman" panose="02020603050405020304" pitchFamily="18" charset="0"/>
                          <a:cs typeface="Times New Roman" panose="02020603050405020304" pitchFamily="18" charset="0"/>
                        </a:rPr>
                        <a:t>The narrator hated English writing and prejudged Mr. Smith as dull. He wrote an essay for his own joy instead of homework and felt worried yet eager after submission. Mr. Smith didn’t return his graded paper with others.</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77122">
                <a:tc>
                  <a:txBody>
                    <a:bodyPr/>
                    <a:lstStyle/>
                    <a:p>
                      <a:pPr algn="l">
                        <a:lnSpc>
                          <a:spcPts val="1800"/>
                        </a:lnSpc>
                        <a:buNone/>
                      </a:pPr>
                      <a:r>
                        <a:rPr lang="en-US" b="1">
                          <a:solidFill>
                            <a:srgbClr val="000000"/>
                          </a:solidFill>
                          <a:effectLst/>
                          <a:latin typeface="Times New Roman" panose="02020603050405020304" pitchFamily="18" charset="0"/>
                          <a:cs typeface="Times New Roman" panose="02020603050405020304" pitchFamily="18" charset="0"/>
                        </a:rPr>
                        <a:t>Theme</a:t>
                      </a:r>
                      <a:endParaRPr lang="en-US"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The growth of self-awareness; </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the power of genuine writing;</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 the change of attitude towards English and writing</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80690" y="613250"/>
          <a:ext cx="11668182" cy="6094174"/>
        </p:xfrm>
        <a:graphic>
          <a:graphicData uri="http://schemas.openxmlformats.org/drawingml/2006/table">
            <a:tbl>
              <a:tblPr/>
              <a:tblGrid>
                <a:gridCol w="3027923"/>
                <a:gridCol w="8640259"/>
              </a:tblGrid>
              <a:tr h="492840">
                <a:tc>
                  <a:txBody>
                    <a:bodyPr/>
                    <a:lstStyle/>
                    <a:p>
                      <a:pPr algn="ctr">
                        <a:lnSpc>
                          <a:spcPts val="1800"/>
                        </a:lnSpc>
                        <a:buNone/>
                      </a:pPr>
                      <a:r>
                        <a:rPr lang="en-US" b="1" dirty="0">
                          <a:solidFill>
                            <a:srgbClr val="000000"/>
                          </a:solidFill>
                          <a:effectLst/>
                          <a:latin typeface="ui-sans-serif"/>
                        </a:rPr>
                        <a:t>Personality Trait (English)</a:t>
                      </a:r>
                      <a:endParaRPr 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en-US" b="1">
                          <a:solidFill>
                            <a:srgbClr val="000000"/>
                          </a:solidFill>
                          <a:effectLst/>
                          <a:latin typeface="ui-sans-serif"/>
                        </a:rPr>
                        <a:t>Supporting Evidence from the Text (English)</a:t>
                      </a:r>
                      <a:endParaRPr 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9981">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Bored and passive towards English writing</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He hated writing long, lifeless paragraphs for English courses and thought such tasks were painful for both teachers and himself.</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9981">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Hesitant about the writing dream</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The idea of becoming a writer came to him off and on since childhood, and he didn't make up his mind until the third year of high school.</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9981">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Prejudiced and judgmental at first</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He assumed Mr. Smith was dull and unable to inspire students just based on what he heard, expecting a boring year with the teacher.</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9981">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Sincere and passionate about genuine expression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He chose the topic "The Art of Eating Spaghetti" and wrote the essay for his own joy, focusing on the warm memories instead of pleasing the teacher.</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41410">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Anxious yet eager for recognition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He felt a bit worried and a bit eager when he turned in the essay he wrote for himself.</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360011" y="56677"/>
            <a:ext cx="9131682" cy="461665"/>
          </a:xfrm>
          <a:prstGeom prst="rect">
            <a:avLst/>
          </a:prstGeom>
          <a:solidFill>
            <a:schemeClr val="accent2">
              <a:lumMod val="40000"/>
              <a:lumOff val="60000"/>
            </a:schemeClr>
          </a:solidFill>
        </p:spPr>
        <p:txBody>
          <a:bodyPr wrap="square">
            <a:spAutoFit/>
          </a:bodyPr>
          <a:lstStyle/>
          <a:p>
            <a:r>
              <a:rPr lang="zh-CN" altLang="en-US" sz="2400" b="1" dirty="0"/>
              <a:t>文本研读</a:t>
            </a:r>
            <a:r>
              <a:rPr lang="en-US" altLang="zh-CN" sz="2400" b="1" dirty="0"/>
              <a:t>2</a:t>
            </a:r>
            <a:r>
              <a:rPr lang="zh-CN" altLang="en-US" sz="2400" b="1" dirty="0"/>
              <a:t>：</a:t>
            </a:r>
            <a:r>
              <a:rPr lang="en-US" altLang="zh-CN" sz="2400" b="1" dirty="0"/>
              <a:t>The Art of Eating Spaghetti </a:t>
            </a:r>
            <a:r>
              <a:rPr lang="zh-CN" altLang="en-US" sz="2400" b="1" dirty="0"/>
              <a:t>主人公性格特征</a:t>
            </a:r>
            <a:endParaRPr lang="zh-CN" altLang="en-US" sz="2400" b="1" dirty="0"/>
          </a:p>
        </p:txBody>
      </p:sp>
      <p:sp>
        <p:nvSpPr>
          <p:cNvPr id="7" name="矩形: 圆角 6"/>
          <p:cNvSpPr/>
          <p:nvPr/>
        </p:nvSpPr>
        <p:spPr>
          <a:xfrm>
            <a:off x="343128" y="1210075"/>
            <a:ext cx="2416042" cy="1029385"/>
          </a:xfrm>
          <a:prstGeom prst="roundRect">
            <a:avLst/>
          </a:prstGeom>
          <a:solidFill>
            <a:srgbClr val="4472C4">
              <a:alpha val="6902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243658" y="2399615"/>
            <a:ext cx="2648749" cy="1029385"/>
          </a:xfrm>
          <a:prstGeom prst="roundRect">
            <a:avLst/>
          </a:prstGeom>
          <a:solidFill>
            <a:srgbClr val="4472C4">
              <a:alpha val="6902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243658" y="3660337"/>
            <a:ext cx="2416042" cy="1029385"/>
          </a:xfrm>
          <a:prstGeom prst="roundRect">
            <a:avLst/>
          </a:prstGeom>
          <a:solidFill>
            <a:srgbClr val="4472C4">
              <a:alpha val="6902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360011" y="4812466"/>
            <a:ext cx="2416042" cy="1029385"/>
          </a:xfrm>
          <a:prstGeom prst="roundRect">
            <a:avLst/>
          </a:prstGeom>
          <a:solidFill>
            <a:srgbClr val="4472C4">
              <a:alpha val="6902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180690" y="6016607"/>
            <a:ext cx="2792479" cy="603669"/>
          </a:xfrm>
          <a:prstGeom prst="roundRect">
            <a:avLst/>
          </a:prstGeom>
          <a:solidFill>
            <a:srgbClr val="4472C4">
              <a:alpha val="6902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65487" y="1056762"/>
          <a:ext cx="11390301" cy="4873150"/>
        </p:xfrm>
        <a:graphic>
          <a:graphicData uri="http://schemas.openxmlformats.org/drawingml/2006/table">
            <a:tbl>
              <a:tblPr/>
              <a:tblGrid>
                <a:gridCol w="3796767"/>
                <a:gridCol w="3796767"/>
                <a:gridCol w="3796767"/>
              </a:tblGrid>
              <a:tr h="527618">
                <a:tc>
                  <a:txBody>
                    <a:bodyPr/>
                    <a:lstStyle/>
                    <a:p>
                      <a:pPr algn="ctr">
                        <a:lnSpc>
                          <a:spcPts val="1800"/>
                        </a:lnSpc>
                        <a:buNone/>
                      </a:pPr>
                      <a:r>
                        <a:rPr lang="zh-CN" altLang="en-US" b="1" dirty="0">
                          <a:solidFill>
                            <a:srgbClr val="000000"/>
                          </a:solidFill>
                          <a:effectLst/>
                          <a:latin typeface="ui-sans-serif"/>
                        </a:rPr>
                        <a:t>原文伏笔</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ui-sans-serif"/>
                        </a:rPr>
                        <a:t>续写回应方向</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000000"/>
                          </a:solidFill>
                          <a:effectLst/>
                          <a:latin typeface="ui-sans-serif"/>
                        </a:rPr>
                        <a:t>设计意图</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0128">
                <a:tc>
                  <a:txBody>
                    <a:bodyPr/>
                    <a:lstStyle/>
                    <a:p>
                      <a:pPr algn="l">
                        <a:lnSpc>
                          <a:spcPts val="1800"/>
                        </a:lnSpc>
                        <a:buNone/>
                      </a:pPr>
                      <a:r>
                        <a:rPr lang="zh-CN" altLang="en-US" b="0">
                          <a:solidFill>
                            <a:srgbClr val="000000"/>
                          </a:solidFill>
                          <a:effectLst/>
                          <a:latin typeface="ui-sans-serif"/>
                        </a:rPr>
                        <a:t>伏笔 </a:t>
                      </a:r>
                      <a:r>
                        <a:rPr lang="en-US" altLang="zh-CN" b="0">
                          <a:solidFill>
                            <a:srgbClr val="000000"/>
                          </a:solidFill>
                          <a:effectLst/>
                          <a:latin typeface="ui-sans-serif"/>
                        </a:rPr>
                        <a:t>1</a:t>
                      </a:r>
                      <a:r>
                        <a:rPr lang="zh-CN" altLang="en-US" b="0">
                          <a:solidFill>
                            <a:srgbClr val="000000"/>
                          </a:solidFill>
                          <a:effectLst/>
                          <a:latin typeface="ui-sans-serif"/>
                        </a:rPr>
                        <a:t>：从小断断续续有 “当作家” 的念头，但高三才下定决心</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回应 </a:t>
                      </a:r>
                      <a:r>
                        <a:rPr lang="en-US" altLang="zh-CN" b="0">
                          <a:solidFill>
                            <a:srgbClr val="000000"/>
                          </a:solidFill>
                          <a:effectLst/>
                          <a:latin typeface="ui-sans-serif"/>
                        </a:rPr>
                        <a:t>1</a:t>
                      </a:r>
                      <a:r>
                        <a:rPr lang="zh-CN" altLang="en-US" b="0">
                          <a:solidFill>
                            <a:srgbClr val="000000"/>
                          </a:solidFill>
                          <a:effectLst/>
                          <a:latin typeface="ui-sans-serif"/>
                        </a:rPr>
                        <a:t>：这次作文的经历让 “我” 坚定了作家梦，明确写作方向</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扣住 “人与自我” 的成长主线</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72638">
                <a:tc>
                  <a:txBody>
                    <a:bodyPr/>
                    <a:lstStyle/>
                    <a:p>
                      <a:pPr algn="l">
                        <a:lnSpc>
                          <a:spcPts val="1800"/>
                        </a:lnSpc>
                        <a:buNone/>
                      </a:pPr>
                      <a:r>
                        <a:rPr lang="zh-CN" altLang="en-US" b="0" dirty="0">
                          <a:solidFill>
                            <a:srgbClr val="000000"/>
                          </a:solidFill>
                          <a:effectLst/>
                          <a:latin typeface="ui-sans-serif"/>
                        </a:rPr>
                        <a:t>伏笔 </a:t>
                      </a:r>
                      <a:r>
                        <a:rPr lang="en-US" altLang="zh-CN" b="0" dirty="0">
                          <a:solidFill>
                            <a:srgbClr val="000000"/>
                          </a:solidFill>
                          <a:effectLst/>
                          <a:latin typeface="ui-sans-serif"/>
                        </a:rPr>
                        <a:t>2</a:t>
                      </a:r>
                      <a:r>
                        <a:rPr lang="zh-CN" altLang="en-US" b="0" dirty="0">
                          <a:solidFill>
                            <a:srgbClr val="000000"/>
                          </a:solidFill>
                          <a:effectLst/>
                          <a:latin typeface="ui-sans-serif"/>
                        </a:rPr>
                        <a:t>：最初认为 </a:t>
                      </a:r>
                      <a:r>
                        <a:rPr lang="en-US" altLang="zh-CN" b="0" dirty="0">
                          <a:solidFill>
                            <a:srgbClr val="000000"/>
                          </a:solidFill>
                          <a:effectLst/>
                          <a:latin typeface="ui-sans-serif"/>
                        </a:rPr>
                        <a:t>Mr. Smith </a:t>
                      </a:r>
                      <a:r>
                        <a:rPr lang="zh-CN" altLang="en-US" b="0" dirty="0">
                          <a:solidFill>
                            <a:srgbClr val="000000"/>
                          </a:solidFill>
                          <a:effectLst/>
                          <a:latin typeface="ui-sans-serif"/>
                        </a:rPr>
                        <a:t>枯燥无趣，后来发现并非如此</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回应 </a:t>
                      </a:r>
                      <a:r>
                        <a:rPr lang="en-US" altLang="zh-CN" b="0" dirty="0">
                          <a:solidFill>
                            <a:srgbClr val="000000"/>
                          </a:solidFill>
                          <a:effectLst/>
                          <a:latin typeface="ui-sans-serif"/>
                        </a:rPr>
                        <a:t>2</a:t>
                      </a:r>
                      <a:r>
                        <a:rPr lang="zh-CN" altLang="en-US" b="0" dirty="0">
                          <a:solidFill>
                            <a:srgbClr val="000000"/>
                          </a:solidFill>
                          <a:effectLst/>
                          <a:latin typeface="ui-sans-serif"/>
                        </a:rPr>
                        <a:t>：</a:t>
                      </a:r>
                      <a:r>
                        <a:rPr lang="en-US" altLang="zh-CN" b="0" dirty="0">
                          <a:solidFill>
                            <a:srgbClr val="000000"/>
                          </a:solidFill>
                          <a:effectLst/>
                          <a:latin typeface="ui-sans-serif"/>
                        </a:rPr>
                        <a:t>Mr. Smith </a:t>
                      </a:r>
                      <a:r>
                        <a:rPr lang="zh-CN" altLang="en-US" b="0" dirty="0">
                          <a:solidFill>
                            <a:srgbClr val="000000"/>
                          </a:solidFill>
                          <a:effectLst/>
                          <a:latin typeface="ui-sans-serif"/>
                        </a:rPr>
                        <a:t>的评价 </a:t>
                      </a:r>
                      <a:r>
                        <a:rPr lang="en-US" altLang="zh-CN" b="0" dirty="0">
                          <a:solidFill>
                            <a:srgbClr val="000000"/>
                          </a:solidFill>
                          <a:effectLst/>
                          <a:latin typeface="ui-sans-serif"/>
                        </a:rPr>
                        <a:t>/ </a:t>
                      </a:r>
                      <a:r>
                        <a:rPr lang="zh-CN" altLang="en-US" b="0" dirty="0">
                          <a:solidFill>
                            <a:srgbClr val="000000"/>
                          </a:solidFill>
                          <a:effectLst/>
                          <a:latin typeface="ui-sans-serif"/>
                        </a:rPr>
                        <a:t>举动颠覆了 “我” 的刻板印象，成为 “我” 的伯乐</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用人物互动推动 “我” 的转变</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72638">
                <a:tc>
                  <a:txBody>
                    <a:bodyPr/>
                    <a:lstStyle/>
                    <a:p>
                      <a:pPr algn="l">
                        <a:lnSpc>
                          <a:spcPts val="1800"/>
                        </a:lnSpc>
                        <a:buNone/>
                      </a:pPr>
                      <a:r>
                        <a:rPr lang="zh-CN" altLang="en-US" b="0">
                          <a:solidFill>
                            <a:srgbClr val="000000"/>
                          </a:solidFill>
                          <a:effectLst/>
                          <a:latin typeface="ui-sans-serif"/>
                        </a:rPr>
                        <a:t>伏笔 </a:t>
                      </a:r>
                      <a:r>
                        <a:rPr lang="en-US" altLang="zh-CN" b="0">
                          <a:solidFill>
                            <a:srgbClr val="000000"/>
                          </a:solidFill>
                          <a:effectLst/>
                          <a:latin typeface="ui-sans-serif"/>
                        </a:rPr>
                        <a:t>3</a:t>
                      </a:r>
                      <a:r>
                        <a:rPr lang="zh-CN" altLang="en-US" b="0">
                          <a:solidFill>
                            <a:srgbClr val="000000"/>
                          </a:solidFill>
                          <a:effectLst/>
                          <a:latin typeface="ui-sans-serif"/>
                        </a:rPr>
                        <a:t>：写</a:t>
                      </a:r>
                      <a:r>
                        <a:rPr lang="en-US" altLang="zh-CN" b="0">
                          <a:solidFill>
                            <a:srgbClr val="000000"/>
                          </a:solidFill>
                          <a:effectLst/>
                          <a:latin typeface="ui-sans-serif"/>
                        </a:rPr>
                        <a:t>《</a:t>
                      </a:r>
                      <a:r>
                        <a:rPr lang="en-US" b="0">
                          <a:solidFill>
                            <a:srgbClr val="000000"/>
                          </a:solidFill>
                          <a:effectLst/>
                          <a:latin typeface="ui-sans-serif"/>
                        </a:rPr>
                        <a:t>The Art of Eating Spaghetti》</a:t>
                      </a:r>
                      <a:r>
                        <a:rPr lang="zh-CN" altLang="en-US" b="0">
                          <a:solidFill>
                            <a:srgbClr val="000000"/>
                          </a:solidFill>
                          <a:effectLst/>
                          <a:latin typeface="ui-sans-serif"/>
                        </a:rPr>
                        <a:t>是为了自己开心，而非应付老师</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回应 </a:t>
                      </a:r>
                      <a:r>
                        <a:rPr lang="en-US" altLang="zh-CN" b="0">
                          <a:solidFill>
                            <a:srgbClr val="000000"/>
                          </a:solidFill>
                          <a:effectLst/>
                          <a:latin typeface="ui-sans-serif"/>
                        </a:rPr>
                        <a:t>3</a:t>
                      </a:r>
                      <a:r>
                        <a:rPr lang="zh-CN" altLang="en-US" b="0">
                          <a:solidFill>
                            <a:srgbClr val="000000"/>
                          </a:solidFill>
                          <a:effectLst/>
                          <a:latin typeface="ui-sans-serif"/>
                        </a:rPr>
                        <a:t>：老师恰恰欣赏这种真情实感，点明 “写作真谛是抒发本心”</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升华写作主题，呼应自我觉醒</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0128">
                <a:tc>
                  <a:txBody>
                    <a:bodyPr/>
                    <a:lstStyle/>
                    <a:p>
                      <a:pPr algn="l">
                        <a:lnSpc>
                          <a:spcPts val="1800"/>
                        </a:lnSpc>
                        <a:buNone/>
                      </a:pPr>
                      <a:r>
                        <a:rPr lang="zh-CN" altLang="en-US" b="0" dirty="0">
                          <a:solidFill>
                            <a:srgbClr val="000000"/>
                          </a:solidFill>
                          <a:effectLst/>
                          <a:latin typeface="ui-sans-serif"/>
                        </a:rPr>
                        <a:t>伏笔 </a:t>
                      </a:r>
                      <a:r>
                        <a:rPr lang="en-US" altLang="zh-CN" b="0" dirty="0">
                          <a:solidFill>
                            <a:srgbClr val="000000"/>
                          </a:solidFill>
                          <a:effectLst/>
                          <a:latin typeface="ui-sans-serif"/>
                        </a:rPr>
                        <a:t>4</a:t>
                      </a:r>
                      <a:r>
                        <a:rPr lang="zh-CN" altLang="en-US" b="0" dirty="0">
                          <a:solidFill>
                            <a:srgbClr val="000000"/>
                          </a:solidFill>
                          <a:effectLst/>
                          <a:latin typeface="ui-sans-serif"/>
                        </a:rPr>
                        <a:t>：交作文时 “有点担心又有点期待”</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回应 </a:t>
                      </a:r>
                      <a:r>
                        <a:rPr lang="en-US" altLang="zh-CN" b="0" dirty="0">
                          <a:solidFill>
                            <a:srgbClr val="000000"/>
                          </a:solidFill>
                          <a:effectLst/>
                          <a:latin typeface="ui-sans-serif"/>
                        </a:rPr>
                        <a:t>4</a:t>
                      </a:r>
                      <a:r>
                        <a:rPr lang="zh-CN" altLang="en-US" b="0" dirty="0">
                          <a:solidFill>
                            <a:srgbClr val="000000"/>
                          </a:solidFill>
                          <a:effectLst/>
                          <a:latin typeface="ui-sans-serif"/>
                        </a:rPr>
                        <a:t>：揭晓老师的反馈时，“我” 的心理起伏（紧张→惊喜→感动）</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为心理描写和对比手法铺垫</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文本框 1"/>
          <p:cNvSpPr txBox="1"/>
          <p:nvPr/>
        </p:nvSpPr>
        <p:spPr>
          <a:xfrm>
            <a:off x="365487" y="237367"/>
            <a:ext cx="9131682" cy="523220"/>
          </a:xfrm>
          <a:prstGeom prst="rect">
            <a:avLst/>
          </a:prstGeom>
          <a:solidFill>
            <a:schemeClr val="accent2">
              <a:lumMod val="40000"/>
              <a:lumOff val="60000"/>
            </a:schemeClr>
          </a:solidFill>
        </p:spPr>
        <p:txBody>
          <a:bodyPr wrap="square">
            <a:spAutoFit/>
          </a:bodyPr>
          <a:lstStyle/>
          <a:p>
            <a:r>
              <a:rPr lang="zh-CN" altLang="en-US" sz="2800" b="1" dirty="0"/>
              <a:t>文本研读</a:t>
            </a:r>
            <a:r>
              <a:rPr lang="en-US" altLang="zh-CN" sz="2800" b="1" dirty="0"/>
              <a:t>+</a:t>
            </a:r>
            <a:r>
              <a:rPr lang="zh-CN" altLang="en-US" sz="2800" b="1" dirty="0"/>
              <a:t>情节构建：回应逻辑（伏笔→回应：形成闭环）</a:t>
            </a:r>
            <a:endParaRPr lang="zh-CN" altLang="en-US" sz="28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202592" y="93084"/>
          <a:ext cx="11707877" cy="6545499"/>
        </p:xfrm>
        <a:graphic>
          <a:graphicData uri="http://schemas.openxmlformats.org/drawingml/2006/table">
            <a:tbl>
              <a:tblPr/>
              <a:tblGrid>
                <a:gridCol w="3184029"/>
                <a:gridCol w="2881853"/>
                <a:gridCol w="5641995"/>
              </a:tblGrid>
              <a:tr h="308660">
                <a:tc>
                  <a:txBody>
                    <a:bodyPr/>
                    <a:lstStyle/>
                    <a:p>
                      <a:pPr algn="ctr">
                        <a:lnSpc>
                          <a:spcPts val="1800"/>
                        </a:lnSpc>
                        <a:buNone/>
                      </a:pPr>
                      <a:r>
                        <a:rPr lang="zh-CN" altLang="en-US" sz="1600" b="1" dirty="0">
                          <a:solidFill>
                            <a:srgbClr val="000000"/>
                          </a:solidFill>
                          <a:effectLst/>
                          <a:highlight>
                            <a:srgbClr val="FFFF00"/>
                          </a:highlight>
                          <a:latin typeface="ui-sans-serif"/>
                        </a:rPr>
                        <a:t>前文伏笔（原文原句）</a:t>
                      </a:r>
                      <a:endParaRPr lang="zh-CN" altLang="en-US" sz="1600" b="1" dirty="0">
                        <a:solidFill>
                          <a:srgbClr val="000000"/>
                        </a:solidFill>
                        <a:effectLst/>
                        <a:highlight>
                          <a:srgbClr val="FFFF00"/>
                        </a:highlight>
                        <a:latin typeface="ui-sans-serif"/>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a:solidFill>
                            <a:srgbClr val="000000"/>
                          </a:solidFill>
                          <a:effectLst/>
                          <a:latin typeface="ui-sans-serif"/>
                        </a:rPr>
                        <a:t>回应思路</a:t>
                      </a:r>
                      <a:endParaRPr lang="zh-CN" altLang="en-US" sz="1600" b="1">
                        <a:solidFill>
                          <a:srgbClr val="000000"/>
                        </a:solidFill>
                        <a:effectLst/>
                        <a:latin typeface="ui-sans-serif"/>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1600" b="1" dirty="0">
                          <a:solidFill>
                            <a:srgbClr val="000000"/>
                          </a:solidFill>
                          <a:effectLst/>
                          <a:latin typeface="ui-sans-serif"/>
                        </a:rPr>
                        <a:t>英语翻译</a:t>
                      </a:r>
                      <a:endParaRPr lang="zh-CN" altLang="en-US" sz="1600" b="1" dirty="0">
                        <a:solidFill>
                          <a:srgbClr val="000000"/>
                        </a:solidFill>
                        <a:effectLst/>
                        <a:latin typeface="ui-sans-serif"/>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77142">
                <a:tc>
                  <a:txBody>
                    <a:bodyPr/>
                    <a:lstStyle/>
                    <a:p>
                      <a:pPr algn="l">
                        <a:lnSpc>
                          <a:spcPts val="1800"/>
                        </a:lnSpc>
                        <a:buNone/>
                      </a:pPr>
                      <a:r>
                        <a:rPr lang="en-US" sz="1600" b="0" dirty="0">
                          <a:solidFill>
                            <a:srgbClr val="000000"/>
                          </a:solidFill>
                          <a:effectLst/>
                          <a:latin typeface="Times New Roman" panose="02020603050405020304" pitchFamily="18" charset="0"/>
                          <a:cs typeface="Times New Roman" panose="02020603050405020304" pitchFamily="18" charset="0"/>
                        </a:rPr>
                        <a:t>1. The idea of becoming a writer had come to me off and on since my childhood. Actually, it wasn't until my third year in high school that I made up my mind to become a writer.</a:t>
                      </a:r>
                      <a:endParaRPr lang="en-US" sz="16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紧扣</a:t>
                      </a:r>
                      <a:r>
                        <a:rPr lang="zh-CN" altLang="en-US" sz="1400" b="1" dirty="0">
                          <a:solidFill>
                            <a:srgbClr val="000000"/>
                          </a:solidFill>
                          <a:effectLst/>
                          <a:latin typeface="Times New Roman" panose="02020603050405020304" pitchFamily="18" charset="0"/>
                          <a:cs typeface="Times New Roman" panose="02020603050405020304" pitchFamily="18" charset="0"/>
                        </a:rPr>
                        <a:t>自我成长</a:t>
                      </a:r>
                      <a:r>
                        <a:rPr lang="zh-CN" altLang="en-US" sz="1400" b="0" dirty="0">
                          <a:solidFill>
                            <a:srgbClr val="000000"/>
                          </a:solidFill>
                          <a:effectLst/>
                          <a:latin typeface="Times New Roman" panose="02020603050405020304" pitchFamily="18" charset="0"/>
                          <a:cs typeface="Times New Roman" panose="02020603050405020304" pitchFamily="18" charset="0"/>
                        </a:rPr>
                        <a:t>主线，用老师的认可强化主人公的作家梦，点明真情写作是逐梦的起点</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It was this essay full of genuine feelings that not only touched Mr. Smith, but also strengthened my determination to pursue my dream of being a writer.</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93023">
                <a:tc>
                  <a:txBody>
                    <a:bodyPr/>
                    <a:lstStyle/>
                    <a:p>
                      <a:pPr algn="l">
                        <a:lnSpc>
                          <a:spcPts val="1800"/>
                        </a:lnSpc>
                        <a:buNone/>
                      </a:pPr>
                      <a:r>
                        <a:rPr lang="en-US" sz="1600" b="0" dirty="0">
                          <a:solidFill>
                            <a:srgbClr val="000000"/>
                          </a:solidFill>
                          <a:effectLst/>
                          <a:latin typeface="Times New Roman" panose="02020603050405020304" pitchFamily="18" charset="0"/>
                          <a:cs typeface="Times New Roman" panose="02020603050405020304" pitchFamily="18" charset="0"/>
                        </a:rPr>
                        <a:t>2. It was said that Mr. Smith was dull and unable to inspire students.</a:t>
                      </a:r>
                      <a:endParaRPr lang="en-US" sz="16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突出</a:t>
                      </a:r>
                      <a:r>
                        <a:rPr lang="zh-CN" altLang="en-US" sz="1400" b="1" dirty="0">
                          <a:solidFill>
                            <a:srgbClr val="000000"/>
                          </a:solidFill>
                          <a:effectLst/>
                          <a:latin typeface="Times New Roman" panose="02020603050405020304" pitchFamily="18" charset="0"/>
                          <a:cs typeface="Times New Roman" panose="02020603050405020304" pitchFamily="18" charset="0"/>
                        </a:rPr>
                        <a:t>刻板印象的颠覆</a:t>
                      </a:r>
                      <a:r>
                        <a:rPr lang="zh-CN" altLang="en-US" sz="1400" b="0" dirty="0">
                          <a:solidFill>
                            <a:srgbClr val="000000"/>
                          </a:solidFill>
                          <a:effectLst/>
                          <a:latin typeface="Times New Roman" panose="02020603050405020304" pitchFamily="18" charset="0"/>
                          <a:cs typeface="Times New Roman" panose="02020603050405020304" pitchFamily="18" charset="0"/>
                        </a:rPr>
                        <a:t>，通过老师的具体举动，展现他的洞察力与鼓励式教育风格</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Mr. Smith, who was once said to be dull and unable to inspire students, actually read my essay aloud in front of the whole class.</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4961">
                <a:tc>
                  <a:txBody>
                    <a:bodyPr/>
                    <a:lstStyle/>
                    <a:p>
                      <a:pPr algn="l">
                        <a:lnSpc>
                          <a:spcPts val="1800"/>
                        </a:lnSpc>
                        <a:buNone/>
                      </a:pPr>
                      <a:r>
                        <a:rPr lang="en-US" sz="1600" b="0">
                          <a:solidFill>
                            <a:srgbClr val="000000"/>
                          </a:solidFill>
                          <a:effectLst/>
                          <a:latin typeface="Times New Roman" panose="02020603050405020304" pitchFamily="18" charset="0"/>
                          <a:cs typeface="Times New Roman" panose="02020603050405020304" pitchFamily="18" charset="0"/>
                        </a:rPr>
                        <a:t>3. Suddenly I wanted to write about that, about the warmth and good feelings of it, but I wanted to put it down simply for my own joy, not for Mr. Smith.</a:t>
                      </a:r>
                      <a:endParaRPr lang="en-US" sz="1600" b="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强化</a:t>
                      </a:r>
                      <a:r>
                        <a:rPr lang="zh-CN" altLang="en-US" sz="1400" b="1" dirty="0">
                          <a:solidFill>
                            <a:srgbClr val="000000"/>
                          </a:solidFill>
                          <a:effectLst/>
                          <a:latin typeface="Times New Roman" panose="02020603050405020304" pitchFamily="18" charset="0"/>
                          <a:cs typeface="Times New Roman" panose="02020603050405020304" pitchFamily="18" charset="0"/>
                        </a:rPr>
                        <a:t>写作初心</a:t>
                      </a:r>
                      <a:r>
                        <a:rPr lang="zh-CN" altLang="en-US" sz="1400" b="0" dirty="0">
                          <a:solidFill>
                            <a:srgbClr val="000000"/>
                          </a:solidFill>
                          <a:effectLst/>
                          <a:latin typeface="Times New Roman" panose="02020603050405020304" pitchFamily="18" charset="0"/>
                          <a:cs typeface="Times New Roman" panose="02020603050405020304" pitchFamily="18" charset="0"/>
                        </a:rPr>
                        <a:t>的价值，借老师的评价点题，呼应 “真情实感是写作灵魂” 的主旨</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If I had written this article just to finish my homework, I would never have experienced the joy of being recognized.</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4961">
                <a:tc>
                  <a:txBody>
                    <a:bodyPr/>
                    <a:lstStyle/>
                    <a:p>
                      <a:pPr algn="l">
                        <a:lnSpc>
                          <a:spcPts val="1800"/>
                        </a:lnSpc>
                        <a:buNone/>
                      </a:pPr>
                      <a:r>
                        <a:rPr lang="en-US" sz="1600" b="0" dirty="0">
                          <a:solidFill>
                            <a:srgbClr val="000000"/>
                          </a:solidFill>
                          <a:effectLst/>
                          <a:latin typeface="Times New Roman" panose="02020603050405020304" pitchFamily="18" charset="0"/>
                          <a:cs typeface="Times New Roman" panose="02020603050405020304" pitchFamily="18" charset="0"/>
                        </a:rPr>
                        <a:t>4. The next morning I turned in my essay, a bit worried and a bit eager.</a:t>
                      </a:r>
                      <a:endParaRPr lang="en-US" sz="16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聚焦</a:t>
                      </a:r>
                      <a:r>
                        <a:rPr lang="zh-CN" altLang="en-US" sz="1400" b="1" dirty="0">
                          <a:solidFill>
                            <a:srgbClr val="000000"/>
                          </a:solidFill>
                          <a:effectLst/>
                          <a:latin typeface="Times New Roman" panose="02020603050405020304" pitchFamily="18" charset="0"/>
                          <a:cs typeface="Times New Roman" panose="02020603050405020304" pitchFamily="18" charset="0"/>
                        </a:rPr>
                        <a:t>心理转变</a:t>
                      </a:r>
                      <a:r>
                        <a:rPr lang="zh-CN" altLang="en-US" sz="1400" b="0" dirty="0">
                          <a:solidFill>
                            <a:srgbClr val="000000"/>
                          </a:solidFill>
                          <a:effectLst/>
                          <a:latin typeface="Times New Roman" panose="02020603050405020304" pitchFamily="18" charset="0"/>
                          <a:cs typeface="Times New Roman" panose="02020603050405020304" pitchFamily="18" charset="0"/>
                        </a:rPr>
                        <a:t>，通过揭晓结果时的细节，展现主人公从紧张到惊喜的情绪起伏</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So nervous was I that my palms were sweating, yet I never expected that my casually written words could win such warm applause.</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95721">
                <a:tc>
                  <a:txBody>
                    <a:bodyPr/>
                    <a:lstStyle/>
                    <a:p>
                      <a:pPr algn="l">
                        <a:lnSpc>
                          <a:spcPts val="1800"/>
                        </a:lnSpc>
                        <a:buNone/>
                      </a:pPr>
                      <a:r>
                        <a:rPr lang="en-US" sz="1600" b="0" dirty="0">
                          <a:solidFill>
                            <a:srgbClr val="000000"/>
                          </a:solidFill>
                          <a:effectLst/>
                          <a:latin typeface="Times New Roman" panose="02020603050405020304" pitchFamily="18" charset="0"/>
                          <a:cs typeface="Times New Roman" panose="02020603050405020304" pitchFamily="18" charset="0"/>
                        </a:rPr>
                        <a:t>5. Before that, I'd been bored with everything associated with English courses. I hated it when the task turned out long, lifeless paragraphs that were painful for teachers to read and for me to write.</a:t>
                      </a:r>
                      <a:endParaRPr lang="en-US" sz="16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0" dirty="0">
                          <a:solidFill>
                            <a:srgbClr val="000000"/>
                          </a:solidFill>
                          <a:effectLst/>
                          <a:latin typeface="Times New Roman" panose="02020603050405020304" pitchFamily="18" charset="0"/>
                          <a:cs typeface="Times New Roman" panose="02020603050405020304" pitchFamily="18" charset="0"/>
                        </a:rPr>
                        <a:t>突出</a:t>
                      </a:r>
                      <a:r>
                        <a:rPr lang="zh-CN" altLang="en-US" sz="1400" b="1" dirty="0">
                          <a:solidFill>
                            <a:srgbClr val="000000"/>
                          </a:solidFill>
                          <a:effectLst/>
                          <a:latin typeface="Times New Roman" panose="02020603050405020304" pitchFamily="18" charset="0"/>
                          <a:cs typeface="Times New Roman" panose="02020603050405020304" pitchFamily="18" charset="0"/>
                        </a:rPr>
                        <a:t>态度蜕变</a:t>
                      </a:r>
                      <a:r>
                        <a:rPr lang="zh-CN" altLang="en-US" sz="1400" b="0" dirty="0">
                          <a:solidFill>
                            <a:srgbClr val="000000"/>
                          </a:solidFill>
                          <a:effectLst/>
                          <a:latin typeface="Times New Roman" panose="02020603050405020304" pitchFamily="18" charset="0"/>
                          <a:cs typeface="Times New Roman" panose="02020603050405020304" pitchFamily="18" charset="0"/>
                        </a:rPr>
                        <a:t>，用老师的点评点明写作的意义，完成从 “厌写” 到 “爱写” 的转变</a:t>
                      </a:r>
                      <a:endParaRPr lang="zh-CN" altLang="en-US" sz="14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000" b="0" dirty="0">
                          <a:solidFill>
                            <a:srgbClr val="000000"/>
                          </a:solidFill>
                          <a:effectLst/>
                          <a:latin typeface="Times New Roman" panose="02020603050405020304" pitchFamily="18" charset="0"/>
                          <a:cs typeface="Times New Roman" panose="02020603050405020304" pitchFamily="18" charset="0"/>
                        </a:rPr>
                        <a:t>Only when writing becomes a way to express the true feelings in one's heart can it no longer be a boring and tedious task.</a:t>
                      </a:r>
                      <a:endParaRPr lang="en-US" sz="2000" b="0" dirty="0">
                        <a:solidFill>
                          <a:srgbClr val="000000"/>
                        </a:solidFill>
                        <a:effectLst/>
                        <a:latin typeface="Times New Roman" panose="02020603050405020304" pitchFamily="18" charset="0"/>
                        <a:cs typeface="Times New Roman" panose="02020603050405020304" pitchFamily="18" charset="0"/>
                      </a:endParaRPr>
                    </a:p>
                  </a:txBody>
                  <a:tcPr marL="42991" marR="42991" marT="21496" marB="214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5437120" y="459133"/>
            <a:ext cx="5908693" cy="1384995"/>
          </a:xfrm>
          <a:prstGeom prst="rect">
            <a:avLst/>
          </a:prstGeom>
          <a:solidFill>
            <a:schemeClr val="accent4">
              <a:lumMod val="20000"/>
              <a:lumOff val="80000"/>
            </a:schemeClr>
          </a:solidFill>
        </p:spPr>
        <p:txBody>
          <a:bodyPr wrap="square">
            <a:spAutoFit/>
          </a:bodyPr>
          <a:lstStyle/>
          <a:p>
            <a:r>
              <a:rPr lang="zh-CN" altLang="en-US" sz="2800" b="1" dirty="0"/>
              <a:t>正是这篇饱含真情的随笔，不仅打动了史密斯老师，更让我坚定了追逐作家梦的决心。（</a:t>
            </a:r>
            <a:r>
              <a:rPr lang="zh-CN" altLang="en-US" sz="2800" b="1" dirty="0">
                <a:highlight>
                  <a:srgbClr val="00FFFF"/>
                </a:highlight>
              </a:rPr>
              <a:t>强调句</a:t>
            </a:r>
            <a:r>
              <a:rPr lang="zh-CN" altLang="en-US" sz="2800" b="1" dirty="0"/>
              <a:t>）</a:t>
            </a:r>
            <a:endParaRPr lang="zh-CN" altLang="en-US" sz="2800" b="1" dirty="0"/>
          </a:p>
        </p:txBody>
      </p:sp>
      <p:sp>
        <p:nvSpPr>
          <p:cNvPr id="8" name="文本框 7"/>
          <p:cNvSpPr txBox="1"/>
          <p:nvPr/>
        </p:nvSpPr>
        <p:spPr>
          <a:xfrm>
            <a:off x="4610328" y="2127988"/>
            <a:ext cx="7027737" cy="1200329"/>
          </a:xfrm>
          <a:prstGeom prst="rect">
            <a:avLst/>
          </a:prstGeom>
          <a:solidFill>
            <a:schemeClr val="accent6">
              <a:lumMod val="20000"/>
              <a:lumOff val="80000"/>
            </a:schemeClr>
          </a:solidFill>
        </p:spPr>
        <p:txBody>
          <a:bodyPr wrap="square">
            <a:spAutoFit/>
          </a:bodyPr>
          <a:lstStyle/>
          <a:p>
            <a:pPr algn="l">
              <a:buNone/>
            </a:pPr>
            <a:r>
              <a:rPr lang="zh-CN" altLang="en-US" sz="2400" b="1" dirty="0">
                <a:solidFill>
                  <a:srgbClr val="000000"/>
                </a:solidFill>
                <a:effectLst/>
                <a:latin typeface="ui-sans-serif"/>
              </a:rPr>
              <a:t>那个曾被大家认为呆板又不会激励学生的史密斯老师，竟然在全班同学面前朗读了我的作文。（</a:t>
            </a:r>
            <a:r>
              <a:rPr lang="zh-CN" altLang="en-US" sz="2400" b="1" dirty="0">
                <a:solidFill>
                  <a:srgbClr val="000000"/>
                </a:solidFill>
                <a:effectLst/>
                <a:highlight>
                  <a:srgbClr val="00FFFF"/>
                </a:highlight>
                <a:latin typeface="ui-sans-serif"/>
              </a:rPr>
              <a:t>定语从句</a:t>
            </a:r>
            <a:r>
              <a:rPr lang="zh-CN" altLang="en-US" sz="2000" b="0" dirty="0">
                <a:solidFill>
                  <a:srgbClr val="000000"/>
                </a:solidFill>
                <a:effectLst/>
                <a:highlight>
                  <a:srgbClr val="00FFFF"/>
                </a:highlight>
                <a:latin typeface="ui-sans-serif"/>
              </a:rPr>
              <a:t>）</a:t>
            </a:r>
            <a:endParaRPr lang="zh-CN" altLang="en-US" sz="2000" b="0" dirty="0">
              <a:solidFill>
                <a:srgbClr val="000000"/>
              </a:solidFill>
              <a:effectLst/>
              <a:highlight>
                <a:srgbClr val="00FFFF"/>
              </a:highlight>
              <a:latin typeface="ui-sans-serif"/>
            </a:endParaRPr>
          </a:p>
        </p:txBody>
      </p:sp>
      <p:sp>
        <p:nvSpPr>
          <p:cNvPr id="10" name="文本框 9"/>
          <p:cNvSpPr txBox="1"/>
          <p:nvPr/>
        </p:nvSpPr>
        <p:spPr>
          <a:xfrm>
            <a:off x="5369018" y="3150083"/>
            <a:ext cx="6485329" cy="1200329"/>
          </a:xfrm>
          <a:prstGeom prst="rect">
            <a:avLst/>
          </a:prstGeom>
          <a:solidFill>
            <a:schemeClr val="accent4">
              <a:lumMod val="20000"/>
              <a:lumOff val="80000"/>
            </a:schemeClr>
          </a:solidFill>
        </p:spPr>
        <p:txBody>
          <a:bodyPr wrap="square">
            <a:spAutoFit/>
          </a:bodyPr>
          <a:lstStyle/>
          <a:p>
            <a:r>
              <a:rPr lang="zh-CN" altLang="en-US" sz="2400" b="1" dirty="0"/>
              <a:t>倘若当初我只是为了应付作业而写这篇文章，就绝不会体会到这份被认可的喜悦。（</a:t>
            </a:r>
            <a:r>
              <a:rPr lang="zh-CN" altLang="en-US" sz="2400" b="1" dirty="0">
                <a:highlight>
                  <a:srgbClr val="00FFFF"/>
                </a:highlight>
              </a:rPr>
              <a:t>虚拟语气</a:t>
            </a:r>
            <a:r>
              <a:rPr lang="zh-CN" altLang="en-US" dirty="0">
                <a:highlight>
                  <a:srgbClr val="00FFFF"/>
                </a:highlight>
              </a:rPr>
              <a:t>）</a:t>
            </a:r>
            <a:endParaRPr lang="zh-CN" altLang="en-US" dirty="0">
              <a:highlight>
                <a:srgbClr val="00FFFF"/>
              </a:highlight>
            </a:endParaRPr>
          </a:p>
        </p:txBody>
      </p:sp>
      <p:sp>
        <p:nvSpPr>
          <p:cNvPr id="12" name="文本框 11"/>
          <p:cNvSpPr txBox="1"/>
          <p:nvPr/>
        </p:nvSpPr>
        <p:spPr>
          <a:xfrm>
            <a:off x="6163983" y="4089990"/>
            <a:ext cx="5901167" cy="1200329"/>
          </a:xfrm>
          <a:prstGeom prst="rect">
            <a:avLst/>
          </a:prstGeom>
          <a:solidFill>
            <a:schemeClr val="accent5">
              <a:lumMod val="20000"/>
              <a:lumOff val="80000"/>
            </a:schemeClr>
          </a:solidFill>
        </p:spPr>
        <p:txBody>
          <a:bodyPr wrap="square">
            <a:spAutoFit/>
          </a:bodyPr>
          <a:lstStyle/>
          <a:p>
            <a:r>
              <a:rPr lang="zh-CN" altLang="en-US" sz="2400" dirty="0"/>
              <a:t>我紧张得手心都冒出了汗，却丝毫没有想到，自己随心写就的文字能赢得如此热烈的掌声。（</a:t>
            </a:r>
            <a:r>
              <a:rPr lang="zh-CN" altLang="en-US" sz="2400" dirty="0">
                <a:highlight>
                  <a:srgbClr val="00FFFF"/>
                </a:highlight>
              </a:rPr>
              <a:t>倒装句</a:t>
            </a:r>
            <a:r>
              <a:rPr lang="zh-CN" altLang="en-US" sz="2400" dirty="0"/>
              <a:t>）</a:t>
            </a:r>
            <a:endParaRPr lang="zh-CN" altLang="en-US" sz="2400" dirty="0"/>
          </a:p>
        </p:txBody>
      </p:sp>
      <p:sp>
        <p:nvSpPr>
          <p:cNvPr id="14" name="文本框 13"/>
          <p:cNvSpPr txBox="1"/>
          <p:nvPr/>
        </p:nvSpPr>
        <p:spPr>
          <a:xfrm>
            <a:off x="6056530" y="5372507"/>
            <a:ext cx="5544577" cy="1200329"/>
          </a:xfrm>
          <a:prstGeom prst="rect">
            <a:avLst/>
          </a:prstGeom>
          <a:solidFill>
            <a:schemeClr val="accent2">
              <a:lumMod val="20000"/>
              <a:lumOff val="80000"/>
            </a:schemeClr>
          </a:solidFill>
        </p:spPr>
        <p:txBody>
          <a:bodyPr wrap="square">
            <a:spAutoFit/>
          </a:bodyPr>
          <a:lstStyle/>
          <a:p>
            <a:r>
              <a:rPr lang="zh-CN" altLang="en-US" sz="2400" dirty="0"/>
              <a:t>只有当写作成为抒发内心真情的方式时，它才不再是一项枯燥乏味的任务。（</a:t>
            </a:r>
            <a:r>
              <a:rPr lang="zh-CN" altLang="en-US" sz="2400" dirty="0">
                <a:highlight>
                  <a:srgbClr val="00FFFF"/>
                </a:highlight>
              </a:rPr>
              <a:t>倒装句）</a:t>
            </a:r>
            <a:endParaRPr lang="zh-CN" altLang="en-US" sz="2400" dirty="0">
              <a:highlight>
                <a:srgbClr val="00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96896" y="311705"/>
            <a:ext cx="8669005" cy="523220"/>
          </a:xfrm>
          <a:prstGeom prst="rect">
            <a:avLst/>
          </a:prstGeom>
          <a:solidFill>
            <a:schemeClr val="accent6">
              <a:lumMod val="20000"/>
              <a:lumOff val="80000"/>
            </a:schemeClr>
          </a:solidFill>
        </p:spPr>
        <p:txBody>
          <a:bodyPr wrap="square">
            <a:spAutoFit/>
          </a:bodyPr>
          <a:lstStyle/>
          <a:p>
            <a:r>
              <a:rPr lang="zh-CN" altLang="en-US" sz="2800" b="1" dirty="0">
                <a:highlight>
                  <a:srgbClr val="FFFF00"/>
                </a:highlight>
              </a:rPr>
              <a:t>语言提升</a:t>
            </a:r>
            <a:r>
              <a:rPr lang="en-US" altLang="zh-CN" sz="2800" b="1" dirty="0">
                <a:highlight>
                  <a:srgbClr val="FFFF00"/>
                </a:highlight>
              </a:rPr>
              <a:t>1</a:t>
            </a:r>
            <a:r>
              <a:rPr lang="zh-CN" altLang="en-US" sz="2800" b="1" dirty="0">
                <a:highlight>
                  <a:srgbClr val="FFFF00"/>
                </a:highlight>
              </a:rPr>
              <a:t>：心理描写</a:t>
            </a:r>
            <a:r>
              <a:rPr lang="zh-CN" altLang="en-US" sz="2800" b="1" dirty="0"/>
              <a:t>的 </a:t>
            </a:r>
            <a:r>
              <a:rPr lang="en-US" altLang="zh-CN" sz="2800" b="1" dirty="0"/>
              <a:t>3 </a:t>
            </a:r>
            <a:r>
              <a:rPr lang="zh-CN" altLang="en-US" sz="2800" b="1" dirty="0"/>
              <a:t>种方法（结合续写情节）</a:t>
            </a:r>
            <a:endParaRPr lang="zh-CN" altLang="en-US" sz="2800" b="1" dirty="0"/>
          </a:p>
        </p:txBody>
      </p:sp>
      <p:graphicFrame>
        <p:nvGraphicFramePr>
          <p:cNvPr id="6" name="表格 5"/>
          <p:cNvGraphicFramePr>
            <a:graphicFrameLocks noGrp="1"/>
          </p:cNvGraphicFramePr>
          <p:nvPr/>
        </p:nvGraphicFramePr>
        <p:xfrm>
          <a:off x="383281" y="1073188"/>
          <a:ext cx="11553198" cy="5371415"/>
        </p:xfrm>
        <a:graphic>
          <a:graphicData uri="http://schemas.openxmlformats.org/drawingml/2006/table">
            <a:tbl>
              <a:tblPr/>
              <a:tblGrid>
                <a:gridCol w="1954736"/>
                <a:gridCol w="1987588"/>
                <a:gridCol w="7610874"/>
              </a:tblGrid>
              <a:tr h="359519">
                <a:tc>
                  <a:txBody>
                    <a:bodyPr/>
                    <a:lstStyle/>
                    <a:p>
                      <a:pPr algn="ctr">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方法</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技巧</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例句示范</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0632">
                <a:tc>
                  <a:txBody>
                    <a:bodyPr/>
                    <a:lstStyle/>
                    <a:p>
                      <a:pPr algn="l">
                        <a:lnSpc>
                          <a:spcPts val="1800"/>
                        </a:lnSpc>
                        <a:buNone/>
                      </a:pPr>
                      <a:r>
                        <a:rPr lang="zh-CN" altLang="en-US" sz="2000" b="0">
                          <a:solidFill>
                            <a:srgbClr val="000000"/>
                          </a:solidFill>
                          <a:effectLst/>
                          <a:latin typeface="Times New Roman" panose="02020603050405020304" pitchFamily="18" charset="0"/>
                          <a:cs typeface="Times New Roman" panose="02020603050405020304" pitchFamily="18" charset="0"/>
                        </a:rPr>
                        <a:t>方法 </a:t>
                      </a:r>
                      <a:r>
                        <a:rPr lang="en-US" altLang="zh-CN" sz="2000" b="0">
                          <a:solidFill>
                            <a:srgbClr val="000000"/>
                          </a:solidFill>
                          <a:effectLst/>
                          <a:latin typeface="Times New Roman" panose="02020603050405020304" pitchFamily="18" charset="0"/>
                          <a:cs typeface="Times New Roman" panose="02020603050405020304" pitchFamily="18" charset="0"/>
                        </a:rPr>
                        <a:t>1</a:t>
                      </a:r>
                      <a:r>
                        <a:rPr lang="zh-CN" altLang="en-US" sz="2000" b="0">
                          <a:solidFill>
                            <a:srgbClr val="000000"/>
                          </a:solidFill>
                          <a:effectLst/>
                          <a:latin typeface="Times New Roman" panose="02020603050405020304" pitchFamily="18" charset="0"/>
                          <a:cs typeface="Times New Roman" panose="02020603050405020304" pitchFamily="18" charset="0"/>
                        </a:rPr>
                        <a:t>：内心独白（直接写想法）</a:t>
                      </a:r>
                      <a:endParaRPr lang="zh-CN" altLang="en-US" sz="2000" b="0">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用 “</a:t>
                      </a:r>
                      <a:r>
                        <a:rPr lang="en-US" sz="2400" b="1" dirty="0">
                          <a:solidFill>
                            <a:srgbClr val="FF0000"/>
                          </a:solidFill>
                          <a:effectLst/>
                          <a:latin typeface="Times New Roman" panose="02020603050405020304" pitchFamily="18" charset="0"/>
                          <a:cs typeface="Times New Roman" panose="02020603050405020304" pitchFamily="18" charset="0"/>
                        </a:rPr>
                        <a:t>I thought to myself...”“I couldn’t help wondering...” </a:t>
                      </a:r>
                      <a:r>
                        <a:rPr lang="zh-CN" altLang="en-US" sz="2000" b="0" dirty="0">
                          <a:solidFill>
                            <a:srgbClr val="000000"/>
                          </a:solidFill>
                          <a:effectLst/>
                          <a:latin typeface="Times New Roman" panose="02020603050405020304" pitchFamily="18" charset="0"/>
                          <a:cs typeface="Times New Roman" panose="02020603050405020304" pitchFamily="18" charset="0"/>
                        </a:rPr>
                        <a:t>等引导</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buNone/>
                      </a:pPr>
                      <a:r>
                        <a:rPr lang="en-US" sz="2400" b="0" dirty="0">
                          <a:solidFill>
                            <a:srgbClr val="0070C0"/>
                          </a:solidFill>
                          <a:effectLst/>
                          <a:latin typeface="Times New Roman" panose="02020603050405020304" pitchFamily="18" charset="0"/>
                          <a:cs typeface="Times New Roman" panose="02020603050405020304" pitchFamily="18" charset="0"/>
                        </a:rPr>
                        <a:t>My mind went blank </a:t>
                      </a:r>
                      <a:r>
                        <a:rPr lang="en-US" sz="2400" b="0" dirty="0">
                          <a:solidFill>
                            <a:srgbClr val="000000"/>
                          </a:solidFill>
                          <a:effectLst/>
                          <a:latin typeface="Times New Roman" panose="02020603050405020304" pitchFamily="18" charset="0"/>
                          <a:cs typeface="Times New Roman" panose="02020603050405020304" pitchFamily="18" charset="0"/>
                        </a:rPr>
                        <a:t>at first, and then </a:t>
                      </a:r>
                      <a:r>
                        <a:rPr lang="en-US" sz="2400" b="0" dirty="0">
                          <a:solidFill>
                            <a:srgbClr val="0070C0"/>
                          </a:solidFill>
                          <a:effectLst/>
                          <a:latin typeface="Times New Roman" panose="02020603050405020304" pitchFamily="18" charset="0"/>
                          <a:cs typeface="Times New Roman" panose="02020603050405020304" pitchFamily="18" charset="0"/>
                        </a:rPr>
                        <a:t>a surge of excitement flooded through</a:t>
                      </a:r>
                      <a:r>
                        <a:rPr lang="en-US" sz="2400" b="0" dirty="0">
                          <a:solidFill>
                            <a:srgbClr val="000000"/>
                          </a:solidFill>
                          <a:effectLst/>
                          <a:latin typeface="Times New Roman" panose="02020603050405020304" pitchFamily="18" charset="0"/>
                          <a:cs typeface="Times New Roman" panose="02020603050405020304" pitchFamily="18" charset="0"/>
                        </a:rPr>
                        <a:t> me. </a:t>
                      </a:r>
                      <a:r>
                        <a:rPr lang="en-US" sz="2400" b="0" dirty="0">
                          <a:solidFill>
                            <a:srgbClr val="0070C0"/>
                          </a:solidFill>
                          <a:effectLst/>
                          <a:latin typeface="Times New Roman" panose="02020603050405020304" pitchFamily="18" charset="0"/>
                          <a:cs typeface="Times New Roman" panose="02020603050405020304" pitchFamily="18" charset="0"/>
                        </a:rPr>
                        <a:t>I thought to myself</a:t>
                      </a:r>
                      <a:r>
                        <a:rPr lang="en-US" sz="2400" b="0" dirty="0">
                          <a:solidFill>
                            <a:srgbClr val="000000"/>
                          </a:solidFill>
                          <a:effectLst/>
                          <a:latin typeface="Times New Roman" panose="02020603050405020304" pitchFamily="18" charset="0"/>
                          <a:cs typeface="Times New Roman" panose="02020603050405020304" pitchFamily="18" charset="0"/>
                        </a:rPr>
                        <a:t>: Is this really happening</a:t>
                      </a:r>
                      <a:r>
                        <a:rPr lang="en-US" sz="2400" b="0" dirty="0">
                          <a:solidFill>
                            <a:srgbClr val="000000"/>
                          </a:solidFill>
                          <a:effectLst/>
                          <a:highlight>
                            <a:srgbClr val="FF00FF"/>
                          </a:highlight>
                          <a:latin typeface="Times New Roman" panose="02020603050405020304" pitchFamily="18" charset="0"/>
                          <a:cs typeface="Times New Roman" panose="02020603050405020304" pitchFamily="18" charset="0"/>
                        </a:rPr>
                        <a:t>? </a:t>
                      </a:r>
                      <a:r>
                        <a:rPr lang="en-US" sz="2400" b="0" dirty="0">
                          <a:solidFill>
                            <a:srgbClr val="000000"/>
                          </a:solidFill>
                          <a:effectLst/>
                          <a:latin typeface="Times New Roman" panose="02020603050405020304" pitchFamily="18" charset="0"/>
                          <a:cs typeface="Times New Roman" panose="02020603050405020304" pitchFamily="18" charset="0"/>
                        </a:rPr>
                        <a:t>My essay, the one I wrote just for fun, is being praised by Mr. Smith</a:t>
                      </a:r>
                      <a:r>
                        <a:rPr lang="en-US" sz="2400" b="0" dirty="0">
                          <a:solidFill>
                            <a:srgbClr val="000000"/>
                          </a:solidFill>
                          <a:effectLst/>
                          <a:highlight>
                            <a:srgbClr val="FF00FF"/>
                          </a:highlight>
                          <a:latin typeface="Times New Roman" panose="02020603050405020304" pitchFamily="18" charset="0"/>
                          <a:cs typeface="Times New Roman" panose="02020603050405020304" pitchFamily="18" charset="0"/>
                        </a:rPr>
                        <a:t>!</a:t>
                      </a:r>
                      <a:endParaRPr lang="en-US" sz="2400" b="0" dirty="0">
                        <a:solidFill>
                          <a:srgbClr val="000000"/>
                        </a:solidFill>
                        <a:effectLst/>
                        <a:highlight>
                          <a:srgbClr val="FF00FF"/>
                        </a:highligh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0632">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方法 </a:t>
                      </a:r>
                      <a:r>
                        <a:rPr lang="en-US" altLang="zh-CN" sz="2000" b="0" dirty="0">
                          <a:solidFill>
                            <a:srgbClr val="000000"/>
                          </a:solidFill>
                          <a:effectLst/>
                          <a:latin typeface="Times New Roman" panose="02020603050405020304" pitchFamily="18" charset="0"/>
                          <a:cs typeface="Times New Roman" panose="02020603050405020304" pitchFamily="18" charset="0"/>
                        </a:rPr>
                        <a:t>2</a:t>
                      </a:r>
                      <a:r>
                        <a:rPr lang="zh-CN" altLang="en-US" sz="2000" b="0" dirty="0">
                          <a:solidFill>
                            <a:srgbClr val="000000"/>
                          </a:solidFill>
                          <a:effectLst/>
                          <a:latin typeface="Times New Roman" panose="02020603050405020304" pitchFamily="18" charset="0"/>
                          <a:cs typeface="Times New Roman" panose="02020603050405020304" pitchFamily="18" charset="0"/>
                        </a:rPr>
                        <a:t>：</a:t>
                      </a:r>
                      <a:r>
                        <a:rPr lang="zh-CN" altLang="en-US" sz="2000" b="1" dirty="0">
                          <a:solidFill>
                            <a:srgbClr val="0070C0"/>
                          </a:solidFill>
                          <a:effectLst/>
                          <a:latin typeface="Times New Roman" panose="02020603050405020304" pitchFamily="18" charset="0"/>
                          <a:cs typeface="Times New Roman" panose="02020603050405020304" pitchFamily="18" charset="0"/>
                        </a:rPr>
                        <a:t>动作烘托（用动作暗示心理）</a:t>
                      </a:r>
                      <a:endParaRPr lang="zh-CN" altLang="en-US" sz="2000" b="1" dirty="0">
                        <a:solidFill>
                          <a:srgbClr val="0070C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抓 “手抖”“心跳”“脸红” 等细节</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My hands were trembling slightly under the desk, my face burning with shyness and joy. I lowered my head, but my ears were pricked up, listening to every word Mr. Smith said.</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70632">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方法 </a:t>
                      </a:r>
                      <a:r>
                        <a:rPr lang="en-US" altLang="zh-CN" sz="2000" b="0" dirty="0">
                          <a:solidFill>
                            <a:srgbClr val="000000"/>
                          </a:solidFill>
                          <a:effectLst/>
                          <a:latin typeface="Times New Roman" panose="02020603050405020304" pitchFamily="18" charset="0"/>
                          <a:cs typeface="Times New Roman" panose="02020603050405020304" pitchFamily="18" charset="0"/>
                        </a:rPr>
                        <a:t>3</a:t>
                      </a:r>
                      <a:r>
                        <a:rPr lang="zh-CN" altLang="en-US" sz="2000" b="0" dirty="0">
                          <a:solidFill>
                            <a:srgbClr val="000000"/>
                          </a:solidFill>
                          <a:effectLst/>
                          <a:latin typeface="Times New Roman" panose="02020603050405020304" pitchFamily="18" charset="0"/>
                          <a:cs typeface="Times New Roman" panose="02020603050405020304" pitchFamily="18" charset="0"/>
                        </a:rPr>
                        <a:t>：</a:t>
                      </a:r>
                      <a:r>
                        <a:rPr lang="zh-CN" altLang="en-US" sz="2400" b="1" dirty="0">
                          <a:solidFill>
                            <a:schemeClr val="accent6">
                              <a:lumMod val="75000"/>
                            </a:schemeClr>
                          </a:solidFill>
                          <a:effectLst/>
                          <a:latin typeface="Times New Roman" panose="02020603050405020304" pitchFamily="18" charset="0"/>
                          <a:cs typeface="Times New Roman" panose="02020603050405020304" pitchFamily="18" charset="0"/>
                        </a:rPr>
                        <a:t>环境衬托（用环境渲染心情）</a:t>
                      </a:r>
                      <a:endParaRPr lang="zh-CN" altLang="en-US" sz="2000" b="1" dirty="0">
                        <a:solidFill>
                          <a:schemeClr val="accent6">
                            <a:lumMod val="75000"/>
                          </a:schemeClr>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000" b="0" dirty="0">
                          <a:solidFill>
                            <a:srgbClr val="000000"/>
                          </a:solidFill>
                          <a:effectLst/>
                          <a:latin typeface="Times New Roman" panose="02020603050405020304" pitchFamily="18" charset="0"/>
                          <a:cs typeface="Times New Roman" panose="02020603050405020304" pitchFamily="18" charset="0"/>
                        </a:rPr>
                        <a:t>用教室的安静 </a:t>
                      </a:r>
                      <a:r>
                        <a:rPr lang="en-US" altLang="zh-CN" sz="2000" b="0" dirty="0">
                          <a:solidFill>
                            <a:srgbClr val="000000"/>
                          </a:solidFill>
                          <a:effectLst/>
                          <a:latin typeface="Times New Roman" panose="02020603050405020304" pitchFamily="18" charset="0"/>
                          <a:cs typeface="Times New Roman" panose="02020603050405020304" pitchFamily="18" charset="0"/>
                        </a:rPr>
                        <a:t>/ </a:t>
                      </a:r>
                      <a:r>
                        <a:rPr lang="zh-CN" altLang="en-US" sz="2000" b="0" dirty="0">
                          <a:solidFill>
                            <a:srgbClr val="000000"/>
                          </a:solidFill>
                          <a:effectLst/>
                          <a:latin typeface="Times New Roman" panose="02020603050405020304" pitchFamily="18" charset="0"/>
                          <a:cs typeface="Times New Roman" panose="02020603050405020304" pitchFamily="18" charset="0"/>
                        </a:rPr>
                        <a:t>同学的反应反衬 “我” 的心理</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chemeClr val="accent6">
                              <a:lumMod val="75000"/>
                            </a:schemeClr>
                          </a:solidFill>
                          <a:effectLst/>
                          <a:latin typeface="Times New Roman" panose="02020603050405020304" pitchFamily="18" charset="0"/>
                          <a:ea typeface="+mn-ea"/>
                          <a:cs typeface="Times New Roman" panose="02020603050405020304" pitchFamily="18" charset="0"/>
                        </a:rPr>
                        <a:t>The classroom was so quiet that I could hear my own heartbeat</a:t>
                      </a: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 When the class burst into applause, </a:t>
                      </a:r>
                      <a:r>
                        <a:rPr lang="en-US" sz="2400" b="0" kern="1200" dirty="0">
                          <a:solidFill>
                            <a:schemeClr val="accent6">
                              <a:lumMod val="75000"/>
                            </a:schemeClr>
                          </a:solidFill>
                          <a:effectLst/>
                          <a:latin typeface="Times New Roman" panose="02020603050405020304" pitchFamily="18" charset="0"/>
                          <a:ea typeface="+mn-ea"/>
                          <a:cs typeface="Times New Roman" panose="02020603050405020304" pitchFamily="18" charset="0"/>
                        </a:rPr>
                        <a:t>the sunlight streaming through the window seemed to become warmer and brighter.</a:t>
                      </a:r>
                      <a:endParaRPr lang="en-US" sz="2400" b="0" kern="1200" dirty="0">
                        <a:solidFill>
                          <a:schemeClr val="accent6">
                            <a:lumMod val="75000"/>
                          </a:schemeClr>
                        </a:solidFill>
                        <a:effectLst/>
                        <a:latin typeface="Times New Roman" panose="02020603050405020304" pitchFamily="18" charset="0"/>
                        <a:ea typeface="+mn-ea"/>
                        <a:cs typeface="Times New Roman" panose="02020603050405020304" pitchFamily="18" charset="0"/>
                      </a:endParaRPr>
                    </a:p>
                  </a:txBody>
                  <a:tcPr marL="84255" marR="84255" marT="42127" marB="421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46395" y="930826"/>
          <a:ext cx="11826969" cy="5639713"/>
        </p:xfrm>
        <a:graphic>
          <a:graphicData uri="http://schemas.openxmlformats.org/drawingml/2006/table">
            <a:tbl>
              <a:tblPr/>
              <a:tblGrid>
                <a:gridCol w="1938309"/>
                <a:gridCol w="4818395"/>
                <a:gridCol w="5070265"/>
              </a:tblGrid>
              <a:tr h="661703">
                <a:tc>
                  <a:txBody>
                    <a:bodyPr/>
                    <a:lstStyle/>
                    <a:p>
                      <a:pPr algn="ctr">
                        <a:lnSpc>
                          <a:spcPts val="1800"/>
                        </a:lnSpc>
                        <a:buNone/>
                      </a:pPr>
                      <a:r>
                        <a:rPr lang="zh-CN" altLang="en-US" sz="2000" b="1">
                          <a:solidFill>
                            <a:srgbClr val="000000"/>
                          </a:solidFill>
                          <a:effectLst/>
                          <a:latin typeface="ui-sans-serif"/>
                        </a:rPr>
                        <a:t>对比维度</a:t>
                      </a:r>
                      <a:endParaRPr lang="zh-CN" altLang="en-US" sz="2000"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2000" b="1" dirty="0">
                          <a:solidFill>
                            <a:srgbClr val="000000"/>
                          </a:solidFill>
                          <a:effectLst/>
                          <a:latin typeface="ui-sans-serif"/>
                        </a:rPr>
                        <a:t>过去的我</a:t>
                      </a:r>
                      <a:endParaRPr lang="zh-CN" altLang="en-US" sz="2000"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sz="2000" b="1" dirty="0">
                          <a:solidFill>
                            <a:srgbClr val="000000"/>
                          </a:solidFill>
                          <a:effectLst/>
                          <a:latin typeface="ui-sans-serif"/>
                        </a:rPr>
                        <a:t>现在的我</a:t>
                      </a:r>
                      <a:endParaRPr lang="zh-CN" altLang="en-US" sz="2000"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94883">
                <a:tc>
                  <a:txBody>
                    <a:bodyPr/>
                    <a:lstStyle/>
                    <a:p>
                      <a:pPr algn="l">
                        <a:lnSpc>
                          <a:spcPts val="1800"/>
                        </a:lnSpc>
                        <a:buNone/>
                      </a:pPr>
                      <a:r>
                        <a:rPr lang="zh-CN" altLang="en-US" sz="2000" b="0" dirty="0">
                          <a:solidFill>
                            <a:srgbClr val="000000"/>
                          </a:solidFill>
                          <a:effectLst/>
                          <a:highlight>
                            <a:srgbClr val="00FF00"/>
                          </a:highlight>
                          <a:latin typeface="ui-sans-serif"/>
                        </a:rPr>
                        <a:t>写作</a:t>
                      </a:r>
                      <a:r>
                        <a:rPr lang="zh-CN" altLang="en-US" sz="2000" b="0" dirty="0">
                          <a:solidFill>
                            <a:srgbClr val="000000"/>
                          </a:solidFill>
                          <a:effectLst/>
                          <a:latin typeface="ui-sans-serif"/>
                        </a:rPr>
                        <a:t>的态度</a:t>
                      </a:r>
                      <a:endParaRPr lang="zh-CN" altLang="en-US" sz="2000"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Hated writing long, lifeless paragraphs; regarded it as a burden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Loved writing; saw it as a way to express true feelings and record memories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7709">
                <a:tc>
                  <a:txBody>
                    <a:bodyPr/>
                    <a:lstStyle/>
                    <a:p>
                      <a:pPr algn="l">
                        <a:lnSpc>
                          <a:spcPts val="1800"/>
                        </a:lnSpc>
                        <a:buNone/>
                      </a:pPr>
                      <a:r>
                        <a:rPr lang="zh-CN" altLang="en-US" sz="2000" b="0" dirty="0">
                          <a:solidFill>
                            <a:srgbClr val="000000"/>
                          </a:solidFill>
                          <a:effectLst/>
                          <a:latin typeface="ui-sans-serif"/>
                        </a:rPr>
                        <a:t>对 </a:t>
                      </a:r>
                      <a:r>
                        <a:rPr lang="en-US" sz="2000" b="0" dirty="0">
                          <a:solidFill>
                            <a:srgbClr val="000000"/>
                          </a:solidFill>
                          <a:effectLst/>
                          <a:highlight>
                            <a:srgbClr val="00FF00"/>
                          </a:highlight>
                          <a:latin typeface="ui-sans-serif"/>
                        </a:rPr>
                        <a:t>Mr. Smith </a:t>
                      </a:r>
                      <a:r>
                        <a:rPr lang="zh-CN" altLang="en-US" sz="2000" b="0" dirty="0">
                          <a:solidFill>
                            <a:srgbClr val="000000"/>
                          </a:solidFill>
                          <a:effectLst/>
                          <a:latin typeface="ui-sans-serif"/>
                        </a:rPr>
                        <a:t>的印象</a:t>
                      </a:r>
                      <a:endParaRPr lang="zh-CN" altLang="en-US" sz="2000"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Thought he was dull and uninspiring</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Found he was kind, insightful and good at inspiring students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7709">
                <a:tc>
                  <a:txBody>
                    <a:bodyPr/>
                    <a:lstStyle/>
                    <a:p>
                      <a:pPr algn="l">
                        <a:lnSpc>
                          <a:spcPts val="1800"/>
                        </a:lnSpc>
                        <a:buNone/>
                      </a:pPr>
                      <a:r>
                        <a:rPr lang="zh-CN" altLang="en-US" sz="2000" b="0" dirty="0">
                          <a:solidFill>
                            <a:srgbClr val="000000"/>
                          </a:solidFill>
                          <a:effectLst/>
                          <a:highlight>
                            <a:srgbClr val="00FF00"/>
                          </a:highlight>
                          <a:latin typeface="ui-sans-serif"/>
                        </a:rPr>
                        <a:t>写作的目的</a:t>
                      </a:r>
                      <a:endParaRPr lang="zh-CN" altLang="en-US" sz="2000" b="0" dirty="0">
                        <a:solidFill>
                          <a:srgbClr val="000000"/>
                        </a:solidFill>
                        <a:effectLst/>
                        <a:highlight>
                          <a:srgbClr val="00FF00"/>
                        </a:highligh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To finish the homework and please the teacher</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To share my stories and enjoy the process of writing</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7709">
                <a:tc>
                  <a:txBody>
                    <a:bodyPr/>
                    <a:lstStyle/>
                    <a:p>
                      <a:pPr algn="l">
                        <a:lnSpc>
                          <a:spcPts val="1800"/>
                        </a:lnSpc>
                        <a:buNone/>
                      </a:pPr>
                      <a:r>
                        <a:rPr lang="zh-CN" altLang="en-US" sz="2000" b="0" dirty="0">
                          <a:solidFill>
                            <a:srgbClr val="000000"/>
                          </a:solidFill>
                          <a:effectLst/>
                          <a:highlight>
                            <a:srgbClr val="00FF00"/>
                          </a:highlight>
                          <a:latin typeface="ui-sans-serif"/>
                        </a:rPr>
                        <a:t>对 “作家梦” 的态度</a:t>
                      </a:r>
                      <a:endParaRPr lang="zh-CN" altLang="en-US" sz="2000" b="0" dirty="0">
                        <a:solidFill>
                          <a:srgbClr val="000000"/>
                        </a:solidFill>
                        <a:effectLst/>
                        <a:highlight>
                          <a:srgbClr val="00FF00"/>
                        </a:highligh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Had the idea off and on; lacked determination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Made up my mind to stick to the dream; started writing regularly</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491421" y="287461"/>
            <a:ext cx="9035860" cy="461665"/>
          </a:xfrm>
          <a:prstGeom prst="rect">
            <a:avLst/>
          </a:prstGeom>
          <a:solidFill>
            <a:schemeClr val="accent6">
              <a:lumMod val="20000"/>
              <a:lumOff val="80000"/>
            </a:schemeClr>
          </a:solidFill>
        </p:spPr>
        <p:txBody>
          <a:bodyPr wrap="square">
            <a:spAutoFit/>
          </a:bodyPr>
          <a:lstStyle/>
          <a:p>
            <a:r>
              <a:rPr lang="zh-CN" altLang="en-US" sz="2400" b="1" dirty="0"/>
              <a:t>语言提升</a:t>
            </a:r>
            <a:r>
              <a:rPr lang="en-US" altLang="zh-CN" sz="2400" b="1" dirty="0"/>
              <a:t>2</a:t>
            </a:r>
            <a:r>
              <a:rPr lang="zh-CN" altLang="en-US" sz="2400" b="1" dirty="0"/>
              <a:t>：凸显 “人与自我” 的成长：</a:t>
            </a:r>
            <a:r>
              <a:rPr lang="zh-CN" altLang="en-US" sz="2400" b="1" dirty="0">
                <a:highlight>
                  <a:srgbClr val="FFFF00"/>
                </a:highlight>
              </a:rPr>
              <a:t>对比手法</a:t>
            </a:r>
            <a:r>
              <a:rPr lang="zh-CN" altLang="en-US" sz="2400" b="1" dirty="0"/>
              <a:t>的 </a:t>
            </a:r>
            <a:r>
              <a:rPr lang="en-US" altLang="zh-CN" sz="2400" b="1" dirty="0"/>
              <a:t>4 </a:t>
            </a:r>
            <a:r>
              <a:rPr lang="zh-CN" altLang="en-US" sz="2400" b="1" dirty="0"/>
              <a:t>个维度</a:t>
            </a:r>
            <a:endParaRPr lang="zh-CN" altLang="en-US" sz="2400" b="1"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14915</Words>
  <Application>WPS 演示</Application>
  <PresentationFormat>宽屏</PresentationFormat>
  <Paragraphs>304</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微软简隶书</vt:lpstr>
      <vt:lpstr>Times New Roman</vt:lpstr>
      <vt:lpstr>等线</vt:lpstr>
      <vt:lpstr>ui-sans-serif</vt:lpstr>
      <vt:lpstr>微软雅黑</vt:lpstr>
      <vt:lpstr>Arial Unicode MS</vt:lpstr>
      <vt:lpstr>等线 Light</vt:lpstr>
      <vt:lpstr>Segoe Print</vt:lpstr>
      <vt:lpstr>HelveticaNeue</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16</cp:revision>
  <dcterms:created xsi:type="dcterms:W3CDTF">2026-01-15T10:36:00Z</dcterms:created>
  <dcterms:modified xsi:type="dcterms:W3CDTF">2026-01-16T09:07:21Z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