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  <p:sldMasterId id="2147483673" r:id="rId4"/>
    <p:sldMasterId id="2147483685" r:id="rId5"/>
    <p:sldMasterId id="2147483697" r:id="rId6"/>
  </p:sldMasterIdLst>
  <p:notesMasterIdLst>
    <p:notesMasterId r:id="rId26"/>
  </p:notesMasterIdLst>
  <p:handoutMasterIdLst>
    <p:handoutMasterId r:id="rId27"/>
  </p:handoutMasterIdLst>
  <p:sldIdLst>
    <p:sldId id="431" r:id="rId7"/>
    <p:sldId id="413" r:id="rId8"/>
    <p:sldId id="299" r:id="rId9"/>
    <p:sldId id="256" r:id="rId10"/>
    <p:sldId id="300" r:id="rId11"/>
    <p:sldId id="301" r:id="rId12"/>
    <p:sldId id="316" r:id="rId13"/>
    <p:sldId id="303" r:id="rId14"/>
    <p:sldId id="304" r:id="rId15"/>
    <p:sldId id="305" r:id="rId16"/>
    <p:sldId id="307" r:id="rId17"/>
    <p:sldId id="309" r:id="rId18"/>
    <p:sldId id="310" r:id="rId19"/>
    <p:sldId id="312" r:id="rId20"/>
    <p:sldId id="311" r:id="rId21"/>
    <p:sldId id="314" r:id="rId22"/>
    <p:sldId id="315" r:id="rId23"/>
    <p:sldId id="297" r:id="rId24"/>
    <p:sldId id="417" r:id="rId25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阿里巴巴普惠体 H" panose="00020600040101010101" pitchFamily="18" charset="-122"/>
      <p:regular r:id="rId37"/>
    </p:embeddedFont>
    <p:embeddedFont>
      <p:font typeface="等线" panose="02010600030101010101" pitchFamily="2" charset="-122"/>
      <p:regular r:id="rId38"/>
    </p:embeddedFont>
    <p:embeddedFont>
      <p:font typeface="Arial Black" panose="020B0A04020102020204" pitchFamily="34" charset="0"/>
      <p:bold r:id="rId39"/>
    </p:embeddedFont>
    <p:embeddedFont>
      <p:font typeface="等线 Light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99"/>
            <p14:sldId id="256"/>
            <p14:sldId id="300"/>
            <p14:sldId id="301"/>
            <p14:sldId id="316"/>
            <p14:sldId id="303"/>
            <p14:sldId id="304"/>
            <p14:sldId id="305"/>
            <p14:sldId id="307"/>
            <p14:sldId id="309"/>
            <p14:sldId id="310"/>
            <p14:sldId id="312"/>
            <p14:sldId id="311"/>
            <p14:sldId id="314"/>
            <p14:sldId id="315"/>
            <p14:sldId id="297"/>
            <p14:sldId id="417"/>
            <p14:sldId id="431"/>
            <p14:sldId id="413"/>
          </p14:sldIdLst>
        </p14:section>
        <p14:section name="目录页" id="{008E412F-DBDA-49D6-8F52-3723921DFE03}">
          <p14:sldIdLst/>
        </p14:section>
        <p14:section name="过渡页" id="{8A3C5D5E-FAF1-4CC7-AAB2-6446E7D3DE63}">
          <p14:sldIdLst/>
        </p14:section>
        <p14:section name="内页" id="{8D1A6813-68F6-49A0-A239-92955AC6E8C5}">
          <p14:sldIdLst/>
        </p14:section>
        <p14:section name="结束页" id="{98773F69-2DDF-47CC-BD69-D575D8CAAC6E}">
          <p14:sldIdLst/>
        </p14:section>
        <p14:section name="版权页" id="{C8AD3B51-1B7B-4E69-9180-4DEC6400FEC2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" lastIdx="0" clrIdx="0"/>
  <p:cmAuthor id="107" name="卫天一" initials="卫" lastIdx="0" clrIdx="106"/>
  <p:cmAuthor id="1" name="Administrator" initials="A" lastIdx="0" clrIdx="0"/>
  <p:cmAuthor id="108" name="万户网络" initials="万" lastIdx="0" clrIdx="107"/>
  <p:cmAuthor id="2" name="孙文纯" initials="孙" lastIdx="0" clrIdx="0"/>
  <p:cmAuthor id="109" name="朴鹏-lhq" initials="朴" lastIdx="0" clrIdx="108"/>
  <p:cmAuthor id="3" name="Author" initials="A" lastIdx="0" clrIdx="2"/>
  <p:cmAuthor id="110" name="Luo Mingjie" initials="L" lastIdx="0" clrIdx="109"/>
  <p:cmAuthor id="4" name="王习习" initials="王" lastIdx="0" clrIdx="0"/>
  <p:cmAuthor id="111" name="江涛 李" initials="江" lastIdx="0" clrIdx="110"/>
  <p:cmAuthor id="5" name="lenovo" initials="l" lastIdx="0" clrIdx="2"/>
  <p:cmAuthor id="112" name="龚平-lcq" initials="龚" lastIdx="0" clrIdx="111"/>
  <p:cmAuthor id="6" name="姜伟光" initials="姜" lastIdx="0" clrIdx="0"/>
  <p:cmAuthor id="113" name="李岩" initials="李" lastIdx="0" clrIdx="112"/>
  <p:cmAuthor id="7" name="雨林木风" initials="雨" lastIdx="0" clrIdx="0"/>
  <p:cmAuthor id="114" name="吴晓梅" initials="吴" lastIdx="0" clrIdx="113"/>
  <p:cmAuthor id="8" name="宋洁然" initials="宋" lastIdx="0" clrIdx="1"/>
  <p:cmAuthor id="115" name="Xzjd" initials="X" lastIdx="0" clrIdx="114"/>
  <p:cmAuthor id="9" name="ming qiu" initials="m" lastIdx="0" clrIdx="1"/>
  <p:cmAuthor id="116" name="温兆东" initials="温" lastIdx="0" clrIdx="115"/>
  <p:cmAuthor id="10" name="1208361776@qq.com" initials="1" lastIdx="0" clrIdx="25"/>
  <p:cmAuthor id="117" name="njlife" initials="n" lastIdx="0" clrIdx="116"/>
  <p:cmAuthor id="118" name="韩喆权" initials="韩" lastIdx="0" clrIdx="117"/>
  <p:cmAuthor id="12" name="12279" initials="1" lastIdx="1" clrIdx="11"/>
  <p:cmAuthor id="119" name="cpic" initials="c" lastIdx="0" clrIdx="118"/>
  <p:cmAuthor id="13" name="CommUser" initials="C" lastIdx="0" clrIdx="0"/>
  <p:cmAuthor id="120" name="方朝军/产品推动室/产品开发推广部/总公司" initials="方" lastIdx="0" clrIdx="119"/>
  <p:cmAuthor id="387601735" name="Woodpecker" initials="W" lastIdx="1" clrIdx="10"/>
  <p:cmAuthor id="14" name="zq" initials="z" lastIdx="0" clrIdx="0"/>
  <p:cmAuthor id="121" name="康炳振" initials="康" lastIdx="0" clrIdx="120"/>
  <p:cmAuthor id="15" name="viola_yang" initials="v" lastIdx="0" clrIdx="0"/>
  <p:cmAuthor id="122" name="feng wei" initials="f" lastIdx="0" clrIdx="121"/>
  <p:cmAuthor id="16" name="志龙 姜" initials="志" lastIdx="0" clrIdx="0"/>
  <p:cmAuthor id="123" name="邓鹏君" initials="邓" lastIdx="0" clrIdx="122"/>
  <p:cmAuthor id="17" name="SHMILY" initials="S" lastIdx="0" clrIdx="0"/>
  <p:cmAuthor id="124" name="姚灿" initials="姚" lastIdx="0" clrIdx="123"/>
  <p:cmAuthor id="18" name="admin" initials="a" lastIdx="0" clrIdx="0"/>
  <p:cmAuthor id="125" name="Dell" initials="D" lastIdx="0" clrIdx="124"/>
  <p:cmAuthor id="19" name="Tracy Chen" initials="T" lastIdx="0" clrIdx="0"/>
  <p:cmAuthor id="126" name="天鹰" initials="天" lastIdx="0" clrIdx="125"/>
  <p:cmAuthor id="20" name="dongwc0205" initials="d" lastIdx="0" clrIdx="15"/>
  <p:cmAuthor id="127" name="86150" initials="8" lastIdx="0" clrIdx="126"/>
  <p:cmAuthor id="21" name="Hi_ Young" initials="H" lastIdx="0" clrIdx="0"/>
  <p:cmAuthor id="22" name="pangyt" initials="p" lastIdx="0" clrIdx="0"/>
  <p:cmAuthor id="23" name="easonyoun" initials="e" lastIdx="0" clrIdx="0"/>
  <p:cmAuthor id="24" name="zhouyangfan" initials="z" lastIdx="0" clrIdx="0"/>
  <p:cmAuthor id="25" name="tplife" initials="t" lastIdx="0" clrIdx="0"/>
  <p:cmAuthor id="26" name="??" initials="?" lastIdx="0" clrIdx="0"/>
  <p:cmAuthor id="29" name="Microsoft" initials="M" lastIdx="0" clrIdx="28"/>
  <p:cmAuthor id="30" name="PC" initials="P" lastIdx="0" clrIdx="29"/>
  <p:cmAuthor id="31" name="张达" initials="张" lastIdx="0" clrIdx="30"/>
  <p:cmAuthor id="32" name="dell" initials="d" lastIdx="0" clrIdx="31"/>
  <p:cmAuthor id="33" name="未知用户3" initials="未" lastIdx="0" clrIdx="32"/>
  <p:cmAuthor id="34" name="未知用户5" initials="未" lastIdx="0" clrIdx="33"/>
  <p:cmAuthor id="35" name="未知用户4" initials="未" lastIdx="0" clrIdx="34"/>
  <p:cmAuthor id="36" name="幸全" initials="幸全" lastIdx="0" clrIdx="35"/>
  <p:cmAuthor id="37" name="小蔓2020" initials="小" lastIdx="0" clrIdx="36"/>
  <p:cmAuthor id="38" name="wangli" initials="wli" lastIdx="0" clrIdx="37"/>
  <p:cmAuthor id="39" name="幸兴" initials="幸" lastIdx="0" clrIdx="38"/>
  <p:cmAuthor id="40" name="yyyaogd@126.com" initials="y" lastIdx="0" clrIdx="39"/>
  <p:cmAuthor id="41" name="meflyup" initials="m" lastIdx="0" clrIdx="40"/>
  <p:cmAuthor id="42" name="hp" initials="h" lastIdx="0" clrIdx="41"/>
  <p:cmAuthor id="43" name="Lenovo" initials="L" lastIdx="0" clrIdx="42"/>
  <p:cmAuthor id="44" name="Wangzhi gang" initials="W" lastIdx="0" clrIdx="43"/>
  <p:cmAuthor id="45" name="张清涛" initials="张" lastIdx="0" clrIdx="44"/>
  <p:cmAuthor id="46" name="xy08649_ueq2eE3q" initials="authorId_1213-35639056" lastIdx="0" clrIdx="45"/>
  <p:cmAuthor id="47" name="骆倩怡_Znauj26B" initials="authorId_382814100" lastIdx="0" clrIdx="46"/>
  <p:cmAuthor id="48" name=" " initials="" lastIdx="0" clrIdx="47"/>
  <p:cmAuthor id="49" name="Mia Vida Villanueva" initials="" lastIdx="0" clrIdx="48"/>
  <p:cmAuthor id="50" name="kingsoft" initials="k" lastIdx="0" clrIdx="49"/>
  <p:cmAuthor id="51" name="wwj" initials="w" lastIdx="0" clrIdx="50"/>
  <p:cmAuthor id="52" name="hx" initials="h" lastIdx="0" clrIdx="51"/>
  <p:cmAuthor id="53" name="LENOVO" initials="L" lastIdx="0" clrIdx="52"/>
  <p:cmAuthor id="54" name="wucj" initials="w" lastIdx="0" clrIdx="53"/>
  <p:cmAuthor id="55" name="SkyUser" initials="S" lastIdx="0" clrIdx="54"/>
  <p:cmAuthor id="56" name="wsl" initials="w" lastIdx="0" clrIdx="55"/>
  <p:cmAuthor id="57" name="付澎" initials="付" lastIdx="0" clrIdx="56"/>
  <p:cmAuthor id="58" name="kechuying" initials="k" lastIdx="0" clrIdx="57"/>
  <p:cmAuthor id="59" name="一点 设计" initials="一点" lastIdx="0" clrIdx="58"/>
  <p:cmAuthor id="60" name="扬才君" initials="扬" lastIdx="0" clrIdx="59"/>
  <p:cmAuthor id="61" name="杜B格小生" initials="杜B格小生" lastIdx="0" clrIdx="60"/>
  <p:cmAuthor id="62" name="王笛" initials="" lastIdx="0" clrIdx="61"/>
  <p:cmAuthor id="63" name="卢 佳娴" initials="卢" lastIdx="0" clrIdx="62"/>
  <p:cmAuthor id="64" name="1206988966@qq.com" initials="1" lastIdx="0" clrIdx="63"/>
  <p:cmAuthor id="65" name="刘 译璟" initials="刘" lastIdx="0" clrIdx="64"/>
  <p:cmAuthor id="66" name="Wei" initials="2" lastIdx="0" clrIdx="65"/>
  <p:cmAuthor id="67" name="番茄花园" initials="番" lastIdx="0" clrIdx="66"/>
  <p:cmAuthor id="68" name="Kevin" initials="K" lastIdx="0" clrIdx="67"/>
  <p:cmAuthor id="69" name="郭敏娜(Minna Guo)" initials="郭" lastIdx="0" clrIdx="68"/>
  <p:cmAuthor id="70" name="陈 橙橙" initials="陈" lastIdx="0" clrIdx="69"/>
  <p:cmAuthor id="71" name="tkuser" initials="t" lastIdx="0" clrIdx="70"/>
  <p:cmAuthor id="72" name="杨国" initials="杨" lastIdx="0" clrIdx="71"/>
  <p:cmAuthor id="73" name="HaoshuaiWu" initials="H" lastIdx="0" clrIdx="72"/>
  <p:cmAuthor id="74" name="localadmin" initials="l" lastIdx="0" clrIdx="73"/>
  <p:cmAuthor id="75" name="作者" initials="A" lastIdx="0" clrIdx="24"/>
  <p:cmAuthor id="76" name="Ms" initials="M" lastIdx="0" clrIdx="75"/>
  <p:cmAuthor id="77" name="杨涛-lah" initials="杨" lastIdx="0" clrIdx="76"/>
  <p:cmAuthor id="78" name="USER" initials="U" lastIdx="0" clrIdx="77"/>
  <p:cmAuthor id="79" name="Qu song" initials="Q" lastIdx="0" clrIdx="78"/>
  <p:cmAuthor id="80" name="Sky123.Org" initials="S" lastIdx="0" clrIdx="79"/>
  <p:cmAuthor id="81" name="潈ऎ䕨அ" initials="潈" lastIdx="0" clrIdx="80"/>
  <p:cmAuthor id="82" name="TaiKang" initials="T" lastIdx="0" clrIdx="81"/>
  <p:cmAuthor id="83" name="Windows 用户" initials="W" lastIdx="0" clrIdx="82"/>
  <p:cmAuthor id="84" name="ZhangYu" initials="Z" lastIdx="0" clrIdx="83"/>
  <p:cmAuthor id="85" name="China" initials="C" lastIdx="0" clrIdx="84"/>
  <p:cmAuthor id="86" name="WHTP" initials="W" lastIdx="0" clrIdx="85"/>
  <p:cmAuthor id="87" name="余潇迎" initials="余" lastIdx="0" clrIdx="86"/>
  <p:cmAuthor id="88" name="user" initials="u" lastIdx="0" clrIdx="87"/>
  <p:cmAuthor id="89" name="Mz" initials="M" lastIdx="0" clrIdx="88"/>
  <p:cmAuthor id="90" name="孙璐璐" initials="孙" lastIdx="0" clrIdx="89"/>
  <p:cmAuthor id="91" name="不灰心骑士" initials="不" lastIdx="0" clrIdx="90"/>
  <p:cmAuthor id="92" name="袨?嗴?傤?" initials="袨" lastIdx="0" clrIdx="91"/>
  <p:cmAuthor id="93" name="未知用户9" initials="未" lastIdx="0" clrIdx="92"/>
  <p:cmAuthor id="94" name="岳文甲" initials="岳" lastIdx="0" clrIdx="93"/>
  <p:cmAuthor id="95" name="91huhang" initials="9" lastIdx="0" clrIdx="94"/>
  <p:cmAuthor id="96" name="柯 少鹏" initials="柯" lastIdx="0" clrIdx="95"/>
  <p:cmAuthor id="97" name="w" initials="w" lastIdx="0" clrIdx="96"/>
  <p:cmAuthor id="98" name="吕震" initials="吕" lastIdx="0" clrIdx="97"/>
  <p:cmAuthor id="99" name="ZZC" initials="Z" lastIdx="0" clrIdx="98"/>
  <p:cmAuthor id="100" name="张星-lgd" initials="张" lastIdx="0" clrIdx="99"/>
  <p:cmAuthor id="101" name="雕刻时光 1987" initials="雕" lastIdx="0" clrIdx="100"/>
  <p:cmAuthor id="102" name="stillu" initials="s" lastIdx="0" clrIdx="101"/>
  <p:cmAuthor id="103" name="554154816@qq.com" initials="5" lastIdx="0" clrIdx="102"/>
  <p:cmAuthor id="104" name="jilin" initials="j" lastIdx="0" clrIdx="103"/>
  <p:cmAuthor id="105" name="庞宝国" initials="庞" lastIdx="0" clrIdx="104"/>
  <p:cmAuthor id="106" name="崔冶鸣（内蒙古英才管培生）" initials="崔" lastIdx="0" clrIdx="10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075"/>
    <a:srgbClr val="165295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6" autoAdjust="0"/>
    <p:restoredTop sz="94618" autoAdjust="0"/>
  </p:normalViewPr>
  <p:slideViewPr>
    <p:cSldViewPr snapToGrid="0" showGuides="1">
      <p:cViewPr varScale="1">
        <p:scale>
          <a:sx n="63" d="100"/>
          <a:sy n="63" d="100"/>
        </p:scale>
        <p:origin x="816" y="52"/>
      </p:cViewPr>
      <p:guideLst>
        <p:guide orient="horz" pos="140"/>
        <p:guide orient="horz" pos="4240"/>
        <p:guide orient="horz" pos="540"/>
        <p:guide orient="horz" pos="669"/>
        <p:guide orient="horz" pos="4042"/>
        <p:guide orient="horz" pos="3865"/>
        <p:guide pos="320"/>
        <p:guide pos="74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font" Target="fonts/font9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bg>
      <p:bgPr>
        <a:solidFill>
          <a:srgbClr val="7E9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/>
        </p:nvSpPr>
        <p:spPr>
          <a:xfrm>
            <a:off x="88900" y="101600"/>
            <a:ext cx="10845800" cy="279400"/>
          </a:xfrm>
          <a:custGeom>
            <a:avLst/>
            <a:gdLst>
              <a:gd name="connsiteX0" fmla="*/ 10845800 w 10845800"/>
              <a:gd name="connsiteY0" fmla="*/ 279400 h 279400"/>
              <a:gd name="connsiteX1" fmla="*/ 0 w 10845800"/>
              <a:gd name="connsiteY1" fmla="*/ 279400 h 279400"/>
              <a:gd name="connsiteX2" fmla="*/ 0 w 10845800"/>
              <a:gd name="connsiteY2" fmla="*/ 213741 h 279400"/>
              <a:gd name="connsiteX3" fmla="*/ 213741 w 10845800"/>
              <a:gd name="connsiteY3" fmla="*/ 0 h 279400"/>
              <a:gd name="connsiteX4" fmla="*/ 10475849 w 10845800"/>
              <a:gd name="connsiteY4" fmla="*/ 0 h 279400"/>
              <a:gd name="connsiteX5" fmla="*/ 10756265 w 10845800"/>
              <a:gd name="connsiteY5" fmla="*/ 148209 h 279400"/>
              <a:gd name="connsiteX6" fmla="*/ 10845800 w 10845800"/>
              <a:gd name="connsiteY6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5800" h="279400">
                <a:moveTo>
                  <a:pt x="10845800" y="279400"/>
                </a:moveTo>
                <a:lnTo>
                  <a:pt x="0" y="279400"/>
                </a:lnTo>
                <a:lnTo>
                  <a:pt x="0" y="213741"/>
                </a:lnTo>
                <a:cubicBezTo>
                  <a:pt x="0" y="95758"/>
                  <a:pt x="95631" y="0"/>
                  <a:pt x="213741" y="0"/>
                </a:cubicBezTo>
                <a:lnTo>
                  <a:pt x="10475849" y="0"/>
                </a:lnTo>
                <a:cubicBezTo>
                  <a:pt x="10588117" y="0"/>
                  <a:pt x="10693019" y="55499"/>
                  <a:pt x="10756265" y="148209"/>
                </a:cubicBezTo>
                <a:lnTo>
                  <a:pt x="10845800" y="279400"/>
                </a:lnTo>
                <a:close/>
              </a:path>
            </a:pathLst>
          </a:custGeom>
          <a:solidFill>
            <a:srgbClr val="F9FBF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88900" y="381000"/>
            <a:ext cx="12014200" cy="6388100"/>
          </a:xfrm>
          <a:custGeom>
            <a:avLst/>
            <a:gdLst>
              <a:gd name="connsiteX0" fmla="*/ 11800332 w 12014200"/>
              <a:gd name="connsiteY0" fmla="*/ 6438900 h 6438900"/>
              <a:gd name="connsiteX1" fmla="*/ 213741 w 12014200"/>
              <a:gd name="connsiteY1" fmla="*/ 6438900 h 6438900"/>
              <a:gd name="connsiteX2" fmla="*/ 0 w 12014200"/>
              <a:gd name="connsiteY2" fmla="*/ 6225159 h 6438900"/>
              <a:gd name="connsiteX3" fmla="*/ 0 w 12014200"/>
              <a:gd name="connsiteY3" fmla="*/ 0 h 6438900"/>
              <a:gd name="connsiteX4" fmla="*/ 12014200 w 12014200"/>
              <a:gd name="connsiteY4" fmla="*/ 0 h 6438900"/>
              <a:gd name="connsiteX5" fmla="*/ 12014200 w 12014200"/>
              <a:gd name="connsiteY5" fmla="*/ 6225159 h 6438900"/>
              <a:gd name="connsiteX6" fmla="*/ 11800332 w 12014200"/>
              <a:gd name="connsiteY6" fmla="*/ 643890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14200" h="6438900">
                <a:moveTo>
                  <a:pt x="11800332" y="6438900"/>
                </a:moveTo>
                <a:lnTo>
                  <a:pt x="213741" y="6438900"/>
                </a:lnTo>
                <a:cubicBezTo>
                  <a:pt x="95631" y="6438900"/>
                  <a:pt x="0" y="6343143"/>
                  <a:pt x="0" y="6225159"/>
                </a:cubicBezTo>
                <a:lnTo>
                  <a:pt x="0" y="0"/>
                </a:lnTo>
                <a:lnTo>
                  <a:pt x="12014200" y="0"/>
                </a:lnTo>
                <a:lnTo>
                  <a:pt x="12014200" y="6225159"/>
                </a:lnTo>
                <a:cubicBezTo>
                  <a:pt x="12014200" y="6343143"/>
                  <a:pt x="11918442" y="6438900"/>
                  <a:pt x="11800332" y="6438900"/>
                </a:cubicBezTo>
                <a:close/>
              </a:path>
            </a:pathLst>
          </a:custGeom>
          <a:solidFill>
            <a:srgbClr val="F9FBF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3333" y="1609726"/>
            <a:ext cx="554778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318" y="1609726"/>
            <a:ext cx="5547783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98468" y="366714"/>
            <a:ext cx="2823633" cy="57689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3334" y="366714"/>
            <a:ext cx="8271933" cy="57689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 userDrawn="1"/>
        </p:nvSpPr>
        <p:spPr>
          <a:xfrm rot="2603202">
            <a:off x="336606" y="165885"/>
            <a:ext cx="470229" cy="47022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Line 9"/>
          <p:cNvSpPr>
            <a:spLocks noChangeShapeType="1"/>
          </p:cNvSpPr>
          <p:nvPr userDrawn="1"/>
        </p:nvSpPr>
        <p:spPr bwMode="auto">
          <a:xfrm>
            <a:off x="805839" y="695491"/>
            <a:ext cx="11387572" cy="0"/>
          </a:xfrm>
          <a:prstGeom prst="line">
            <a:avLst/>
          </a:prstGeom>
          <a:ln w="28575">
            <a:gradFill>
              <a:gsLst>
                <a:gs pos="0">
                  <a:schemeClr val="tx1">
                    <a:lumMod val="35000"/>
                    <a:lumOff val="6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1" rIns="121920" bIns="60961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3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3"/>
          <p:cNvSpPr/>
          <p:nvPr userDrawn="1"/>
        </p:nvSpPr>
        <p:spPr>
          <a:xfrm rot="2634344">
            <a:off x="551426" y="237849"/>
            <a:ext cx="410548" cy="41054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6EF726-9C2C-461F-94E7-6110476B786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4308E-4A10-4FA7-9C94-8EBA0C7293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4DE930-9D13-4557-918D-D3F635828F51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207D0-92F9-4330-8A8F-3E6FBCED8C8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B399F-17E9-43EE-B930-692E03C2E9B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C06EB-0FC7-4B0E-AD07-122812CE4F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704564-41B3-4829-84DC-7557D7D467F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D7186-3E08-4836-8904-CFF6CF0551A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 userDrawn="1"/>
        </p:nvSpPr>
        <p:spPr>
          <a:xfrm rot="2603202">
            <a:off x="336606" y="165885"/>
            <a:ext cx="470229" cy="47022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Line 9"/>
          <p:cNvSpPr>
            <a:spLocks noChangeShapeType="1"/>
          </p:cNvSpPr>
          <p:nvPr userDrawn="1"/>
        </p:nvSpPr>
        <p:spPr bwMode="auto">
          <a:xfrm>
            <a:off x="805839" y="695491"/>
            <a:ext cx="11387572" cy="0"/>
          </a:xfrm>
          <a:prstGeom prst="line">
            <a:avLst/>
          </a:prstGeom>
          <a:ln w="28575">
            <a:gradFill>
              <a:gsLst>
                <a:gs pos="0">
                  <a:schemeClr val="tx1">
                    <a:lumMod val="35000"/>
                    <a:lumOff val="6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1" rIns="121920" bIns="60961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3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3"/>
          <p:cNvSpPr/>
          <p:nvPr userDrawn="1"/>
        </p:nvSpPr>
        <p:spPr>
          <a:xfrm rot="2634344">
            <a:off x="551426" y="237849"/>
            <a:ext cx="410548" cy="41054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94666-1BB9-4227-A7A7-8F6DB785C573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F71CE-C5DA-4B43-BB85-1A936D35F2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682532-0AFE-44C8-B80D-953ACF11713A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FB878-72DE-4013-9EF8-FD4C2D09E3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9CC96B-3FA1-466C-AC43-3F0680D93F55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257DD-41D0-4CD8-8722-D0BC572002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2BE2D-A8B4-400E-A4C4-87274A78DAE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615A55-B9FD-4429-AB2C-F5DE7D1AD9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D64B96-34AD-48AD-B954-149A40697E0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CB9FB-3AD3-4DB1-984D-75365ADE23B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EE2A3-2F4D-42A1-A54A-ED8CBC25ABB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10BBD-6270-4288-97D7-CE07B329D02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16815E-06E8-421B-B78C-C04A4B447B26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59F8F-8E54-4254-BE31-A8278877DD6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 userDrawn="1"/>
        </p:nvSpPr>
        <p:spPr>
          <a:xfrm rot="2603202">
            <a:off x="336606" y="165885"/>
            <a:ext cx="470229" cy="47022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Line 9"/>
          <p:cNvSpPr>
            <a:spLocks noChangeShapeType="1"/>
          </p:cNvSpPr>
          <p:nvPr userDrawn="1"/>
        </p:nvSpPr>
        <p:spPr bwMode="auto">
          <a:xfrm>
            <a:off x="805839" y="695491"/>
            <a:ext cx="11387572" cy="0"/>
          </a:xfrm>
          <a:prstGeom prst="line">
            <a:avLst/>
          </a:prstGeom>
          <a:ln w="28575">
            <a:gradFill>
              <a:gsLst>
                <a:gs pos="0">
                  <a:schemeClr val="tx1">
                    <a:lumMod val="35000"/>
                    <a:lumOff val="6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1" rIns="121920" bIns="60961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3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3"/>
          <p:cNvSpPr/>
          <p:nvPr userDrawn="1"/>
        </p:nvSpPr>
        <p:spPr>
          <a:xfrm rot="2634344">
            <a:off x="551426" y="237849"/>
            <a:ext cx="410548" cy="41054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 userDrawn="1"/>
        </p:nvSpPr>
        <p:spPr>
          <a:xfrm rot="2603202">
            <a:off x="336606" y="165885"/>
            <a:ext cx="470229" cy="47022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Line 9"/>
          <p:cNvSpPr>
            <a:spLocks noChangeShapeType="1"/>
          </p:cNvSpPr>
          <p:nvPr userDrawn="1"/>
        </p:nvSpPr>
        <p:spPr bwMode="auto">
          <a:xfrm>
            <a:off x="805839" y="695491"/>
            <a:ext cx="11387572" cy="0"/>
          </a:xfrm>
          <a:prstGeom prst="line">
            <a:avLst/>
          </a:prstGeom>
          <a:ln w="28575">
            <a:gradFill>
              <a:gsLst>
                <a:gs pos="0">
                  <a:schemeClr val="tx1">
                    <a:lumMod val="35000"/>
                    <a:lumOff val="6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1" rIns="121920" bIns="60961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3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3"/>
          <p:cNvSpPr/>
          <p:nvPr userDrawn="1"/>
        </p:nvSpPr>
        <p:spPr>
          <a:xfrm rot="2634344">
            <a:off x="551426" y="237849"/>
            <a:ext cx="410548" cy="41054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1" rIns="121920" bIns="60961"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5791200"/>
          </a:xfrm>
          <a:prstGeom prst="rect">
            <a:avLst/>
          </a:prstGeom>
          <a:solidFill>
            <a:srgbClr val="F79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2051" name="Picture 10" descr="LooppaLogoRGB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17" y="5972176"/>
            <a:ext cx="5469467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Oval 10"/>
          <p:cNvSpPr>
            <a:spLocks noChangeArrowheads="1"/>
          </p:cNvSpPr>
          <p:nvPr userDrawn="1"/>
        </p:nvSpPr>
        <p:spPr bwMode="auto">
          <a:xfrm>
            <a:off x="10143067" y="2349500"/>
            <a:ext cx="1253067" cy="939800"/>
          </a:xfrm>
          <a:prstGeom prst="ellipse">
            <a:avLst/>
          </a:prstGeom>
          <a:solidFill>
            <a:srgbClr val="20B6F0"/>
          </a:solidFill>
          <a:ln w="50800" cmpd="sng">
            <a:solidFill>
              <a:srgbClr val="FFFFF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053" name="Oval 11"/>
          <p:cNvSpPr>
            <a:spLocks noChangeArrowheads="1"/>
          </p:cNvSpPr>
          <p:nvPr userDrawn="1"/>
        </p:nvSpPr>
        <p:spPr bwMode="auto">
          <a:xfrm>
            <a:off x="8551334" y="3022600"/>
            <a:ext cx="1642533" cy="1231900"/>
          </a:xfrm>
          <a:prstGeom prst="ellipse">
            <a:avLst/>
          </a:prstGeom>
          <a:solidFill>
            <a:srgbClr val="20B6F0"/>
          </a:solidFill>
          <a:ln w="82550" cmpd="sng">
            <a:solidFill>
              <a:srgbClr val="FFFFF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054" name="Oval 12"/>
          <p:cNvSpPr>
            <a:spLocks noChangeArrowheads="1"/>
          </p:cNvSpPr>
          <p:nvPr userDrawn="1"/>
        </p:nvSpPr>
        <p:spPr bwMode="auto">
          <a:xfrm>
            <a:off x="9211734" y="4724400"/>
            <a:ext cx="829733" cy="622300"/>
          </a:xfrm>
          <a:prstGeom prst="ellipse">
            <a:avLst/>
          </a:prstGeom>
          <a:solidFill>
            <a:srgbClr val="20B6F0"/>
          </a:solidFill>
          <a:ln w="127000" cmpd="sng">
            <a:solidFill>
              <a:srgbClr val="FFFFF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05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23334" y="366714"/>
            <a:ext cx="1129876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3334" y="1609726"/>
            <a:ext cx="112987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fade/>
  </p:transition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66666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66666"/>
          </a:solidFill>
          <a:latin typeface="Arial Bold" panose="020B0704020202020204" pitchFamily="34" charset="0"/>
          <a:ea typeface="Arial Bold" panose="020B0704020202020204" pitchFamily="34" charset="0"/>
          <a:cs typeface="Arial Bold" panose="020B0704020202020204" pitchFamily="34" charset="0"/>
        </a:defRPr>
      </a:lvl9pPr>
    </p:titleStyle>
    <p:bodyStyle>
      <a:lvl1pPr marL="228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20B6F0"/>
        </a:buClr>
        <a:buFont typeface="Arial" panose="020B0604020202020204" pitchFamily="34" charset="0"/>
        <a:buChar char="•"/>
        <a:defRPr sz="3200" kern="1200">
          <a:solidFill>
            <a:srgbClr val="666666"/>
          </a:solidFill>
          <a:latin typeface="+mn-lt"/>
          <a:ea typeface="+mn-ea"/>
          <a:cs typeface="+mn-cs"/>
        </a:defRPr>
      </a:lvl1pPr>
      <a:lvl2pPr marL="455930" indent="-227330" algn="l" defTabSz="457200" rtl="0" eaLnBrk="0" fontAlgn="base" hangingPunct="0">
        <a:spcBef>
          <a:spcPct val="20000"/>
        </a:spcBef>
        <a:spcAft>
          <a:spcPct val="0"/>
        </a:spcAft>
        <a:buClr>
          <a:srgbClr val="20B6F0"/>
        </a:buClr>
        <a:buFont typeface="Arial" panose="020B0604020202020204" pitchFamily="34" charset="0"/>
        <a:buChar char="-"/>
        <a:defRPr sz="3200" kern="1200">
          <a:solidFill>
            <a:srgbClr val="666666"/>
          </a:solidFill>
          <a:latin typeface="+mn-lt"/>
          <a:ea typeface="+mn-ea"/>
          <a:cs typeface="+mn-cs"/>
        </a:defRPr>
      </a:lvl2pPr>
      <a:lvl3pPr marL="68453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20B6F0"/>
        </a:buClr>
        <a:buSzPct val="80000"/>
        <a:buFont typeface="Arial" panose="020B0604020202020204" pitchFamily="34" charset="0"/>
        <a:buChar char="§"/>
        <a:defRPr sz="3200" kern="1200">
          <a:solidFill>
            <a:srgbClr val="666666"/>
          </a:solidFill>
          <a:latin typeface="+mn-lt"/>
          <a:ea typeface="+mn-ea"/>
          <a:cs typeface="+mn-cs"/>
        </a:defRPr>
      </a:lvl3pPr>
      <a:lvl4pPr marL="911225" indent="-227330" algn="l" defTabSz="457200" rtl="0" eaLnBrk="0" fontAlgn="base" hangingPunct="0">
        <a:spcBef>
          <a:spcPct val="20000"/>
        </a:spcBef>
        <a:spcAft>
          <a:spcPct val="0"/>
        </a:spcAft>
        <a:buClr>
          <a:srgbClr val="20B6F0"/>
        </a:buClr>
        <a:buSzPct val="80000"/>
        <a:buFont typeface="Arial" panose="020B0604020202020204" pitchFamily="34" charset="0"/>
        <a:buChar char="Ø"/>
        <a:defRPr sz="3200" kern="1200">
          <a:solidFill>
            <a:srgbClr val="666666"/>
          </a:solidFill>
          <a:latin typeface="+mn-lt"/>
          <a:ea typeface="+mn-ea"/>
          <a:cs typeface="+mn-cs"/>
        </a:defRPr>
      </a:lvl4pPr>
      <a:lvl5pPr marL="1254125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20B6F0"/>
        </a:buClr>
        <a:buSzPct val="80000"/>
        <a:buFont typeface="Arial" panose="020B0604020202020204" pitchFamily="34" charset="0"/>
        <a:buChar char="²"/>
        <a:defRPr sz="32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F296C-9943-4DEA-A098-2D6E8D45F0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347B9-C5E1-4BC8-8FDE-8C640CCC57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79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5F88A19E-90C1-4D5B-A452-43E1F4A0BB31}" type="datetimeFigureOut">
              <a:rPr lang="zh-CN" altLang="en-US"/>
            </a:fld>
            <a:endParaRPr lang="en-US" altLang="zh-CN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F5B6A1B2-6493-46BA-9A72-2B2689B78E3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4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4.jpeg"/><Relationship Id="rId2" Type="http://schemas.openxmlformats.org/officeDocument/2006/relationships/image" Target="../media/image19.GIF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.jpe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4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.jpe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.jpe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.jpe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openxmlformats.org/officeDocument/2006/relationships/image" Target="../media/image27.GIF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image12.wdp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mp4"/><Relationship Id="rId12" Type="http://schemas.openxmlformats.org/officeDocument/2006/relationships/slideLayout" Target="../slideLayouts/slideLayout22.xml"/><Relationship Id="rId11" Type="http://schemas.microsoft.com/office/2007/relationships/hdphoto" Target="../media/image14.wdp"/><Relationship Id="rId10" Type="http://schemas.openxmlformats.org/officeDocument/2006/relationships/image" Target="../media/image13.png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5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" descr="qrcode_for_gh_3a435f224ccf_12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4"/>
          <p:cNvGrpSpPr/>
          <p:nvPr/>
        </p:nvGrpSpPr>
        <p:grpSpPr bwMode="auto">
          <a:xfrm>
            <a:off x="2024064" y="-1298575"/>
            <a:ext cx="3286125" cy="9526588"/>
            <a:chOff x="0" y="0"/>
            <a:chExt cx="3286148" cy="9526617"/>
          </a:xfrm>
        </p:grpSpPr>
        <p:sp>
          <p:nvSpPr>
            <p:cNvPr id="10243" name="矩形 2"/>
            <p:cNvSpPr>
              <a:spLocks noChangeArrowheads="1"/>
            </p:cNvSpPr>
            <p:nvPr/>
          </p:nvSpPr>
          <p:spPr bwMode="auto">
            <a:xfrm>
              <a:off x="0" y="1157099"/>
              <a:ext cx="3286148" cy="7142581"/>
            </a:xfrm>
            <a:prstGeom prst="rect">
              <a:avLst/>
            </a:prstGeom>
            <a:solidFill>
              <a:schemeClr val="bg1"/>
            </a:solidFill>
            <a:ln w="57150" cmpd="sng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244" name="组合 37"/>
            <p:cNvGrpSpPr/>
            <p:nvPr/>
          </p:nvGrpSpPr>
          <p:grpSpPr bwMode="auto">
            <a:xfrm>
              <a:off x="135378" y="951632"/>
              <a:ext cx="198000" cy="7539164"/>
              <a:chOff x="0" y="0"/>
              <a:chExt cx="198000" cy="7539164"/>
            </a:xfrm>
          </p:grpSpPr>
          <p:grpSp>
            <p:nvGrpSpPr>
              <p:cNvPr id="10245" name="组合 18"/>
              <p:cNvGrpSpPr/>
              <p:nvPr/>
            </p:nvGrpSpPr>
            <p:grpSpPr bwMode="auto">
              <a:xfrm>
                <a:off x="0" y="0"/>
                <a:ext cx="198000" cy="2395628"/>
                <a:chOff x="0" y="0"/>
                <a:chExt cx="198000" cy="2395628"/>
              </a:xfrm>
            </p:grpSpPr>
            <p:sp>
              <p:nvSpPr>
                <p:cNvPr id="10246" name="圆角矩形 4"/>
                <p:cNvSpPr>
                  <a:spLocks noChangeArrowheads="1"/>
                </p:cNvSpPr>
                <p:nvPr/>
              </p:nvSpPr>
              <p:spPr bwMode="auto">
                <a:xfrm>
                  <a:off x="-440" y="1286378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47" name="圆角矩形 5"/>
                <p:cNvSpPr>
                  <a:spLocks noChangeArrowheads="1"/>
                </p:cNvSpPr>
                <p:nvPr/>
              </p:nvSpPr>
              <p:spPr bwMode="auto">
                <a:xfrm>
                  <a:off x="-440" y="160858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48" name="圆角矩形 8"/>
                <p:cNvSpPr>
                  <a:spLocks noChangeArrowheads="1"/>
                </p:cNvSpPr>
                <p:nvPr/>
              </p:nvSpPr>
              <p:spPr bwMode="auto">
                <a:xfrm>
                  <a:off x="-440" y="192920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49" name="圆角矩形 9"/>
                <p:cNvSpPr>
                  <a:spLocks noChangeArrowheads="1"/>
                </p:cNvSpPr>
                <p:nvPr/>
              </p:nvSpPr>
              <p:spPr bwMode="auto">
                <a:xfrm>
                  <a:off x="-440" y="2251420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0" name="圆角矩形 16"/>
                <p:cNvSpPr>
                  <a:spLocks noChangeArrowheads="1"/>
                </p:cNvSpPr>
                <p:nvPr/>
              </p:nvSpPr>
              <p:spPr bwMode="auto">
                <a:xfrm>
                  <a:off x="-440" y="712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1" name="圆角矩形 17"/>
                <p:cNvSpPr>
                  <a:spLocks noChangeArrowheads="1"/>
                </p:cNvSpPr>
                <p:nvPr/>
              </p:nvSpPr>
              <p:spPr bwMode="auto">
                <a:xfrm>
                  <a:off x="-440" y="322922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2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-440" y="643545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3" name="圆角矩形 15"/>
                <p:cNvSpPr>
                  <a:spLocks noChangeArrowheads="1"/>
                </p:cNvSpPr>
                <p:nvPr/>
              </p:nvSpPr>
              <p:spPr bwMode="auto">
                <a:xfrm>
                  <a:off x="-440" y="96575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254" name="组合 19"/>
              <p:cNvGrpSpPr/>
              <p:nvPr/>
            </p:nvGrpSpPr>
            <p:grpSpPr bwMode="auto">
              <a:xfrm>
                <a:off x="0" y="2571768"/>
                <a:ext cx="198000" cy="2395628"/>
                <a:chOff x="0" y="0"/>
                <a:chExt cx="198000" cy="2395628"/>
              </a:xfrm>
            </p:grpSpPr>
            <p:sp>
              <p:nvSpPr>
                <p:cNvPr id="10255" name="圆角矩形 20"/>
                <p:cNvSpPr>
                  <a:spLocks noChangeArrowheads="1"/>
                </p:cNvSpPr>
                <p:nvPr/>
              </p:nvSpPr>
              <p:spPr bwMode="auto">
                <a:xfrm>
                  <a:off x="-440" y="128593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6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-440" y="1608148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7" name="圆角矩形 22"/>
                <p:cNvSpPr>
                  <a:spLocks noChangeArrowheads="1"/>
                </p:cNvSpPr>
                <p:nvPr/>
              </p:nvSpPr>
              <p:spPr bwMode="auto">
                <a:xfrm>
                  <a:off x="-440" y="1928770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8" name="圆角矩形 23"/>
                <p:cNvSpPr>
                  <a:spLocks noChangeArrowheads="1"/>
                </p:cNvSpPr>
                <p:nvPr/>
              </p:nvSpPr>
              <p:spPr bwMode="auto">
                <a:xfrm>
                  <a:off x="-440" y="2250981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59" name="圆角矩形 24"/>
                <p:cNvSpPr>
                  <a:spLocks noChangeArrowheads="1"/>
                </p:cNvSpPr>
                <p:nvPr/>
              </p:nvSpPr>
              <p:spPr bwMode="auto">
                <a:xfrm>
                  <a:off x="-440" y="274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0" name="圆角矩形 25"/>
                <p:cNvSpPr>
                  <a:spLocks noChangeArrowheads="1"/>
                </p:cNvSpPr>
                <p:nvPr/>
              </p:nvSpPr>
              <p:spPr bwMode="auto">
                <a:xfrm>
                  <a:off x="-440" y="32248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1" name="圆角矩形 26"/>
                <p:cNvSpPr>
                  <a:spLocks noChangeArrowheads="1"/>
                </p:cNvSpPr>
                <p:nvPr/>
              </p:nvSpPr>
              <p:spPr bwMode="auto">
                <a:xfrm>
                  <a:off x="-440" y="643106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2" name="圆角矩形 27"/>
                <p:cNvSpPr>
                  <a:spLocks noChangeArrowheads="1"/>
                </p:cNvSpPr>
                <p:nvPr/>
              </p:nvSpPr>
              <p:spPr bwMode="auto">
                <a:xfrm>
                  <a:off x="-440" y="96531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263" name="组合 28"/>
              <p:cNvGrpSpPr/>
              <p:nvPr/>
            </p:nvGrpSpPr>
            <p:grpSpPr bwMode="auto">
              <a:xfrm>
                <a:off x="0" y="5143536"/>
                <a:ext cx="198000" cy="2395628"/>
                <a:chOff x="0" y="0"/>
                <a:chExt cx="198000" cy="2395628"/>
              </a:xfrm>
            </p:grpSpPr>
            <p:sp>
              <p:nvSpPr>
                <p:cNvPr id="10264" name="圆角矩形 29"/>
                <p:cNvSpPr>
                  <a:spLocks noChangeArrowheads="1"/>
                </p:cNvSpPr>
                <p:nvPr/>
              </p:nvSpPr>
              <p:spPr bwMode="auto">
                <a:xfrm>
                  <a:off x="-440" y="1285500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5" name="圆角矩形 30"/>
                <p:cNvSpPr>
                  <a:spLocks noChangeArrowheads="1"/>
                </p:cNvSpPr>
                <p:nvPr/>
              </p:nvSpPr>
              <p:spPr bwMode="auto">
                <a:xfrm>
                  <a:off x="-440" y="160770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6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-440" y="192833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7" name="圆角矩形 32"/>
                <p:cNvSpPr>
                  <a:spLocks noChangeArrowheads="1"/>
                </p:cNvSpPr>
                <p:nvPr/>
              </p:nvSpPr>
              <p:spPr bwMode="auto">
                <a:xfrm>
                  <a:off x="-440" y="225054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8" name="圆角矩形 33"/>
                <p:cNvSpPr>
                  <a:spLocks noChangeArrowheads="1"/>
                </p:cNvSpPr>
                <p:nvPr/>
              </p:nvSpPr>
              <p:spPr bwMode="auto">
                <a:xfrm>
                  <a:off x="-440" y="-16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69" name="圆角矩形 34"/>
                <p:cNvSpPr>
                  <a:spLocks noChangeArrowheads="1"/>
                </p:cNvSpPr>
                <p:nvPr/>
              </p:nvSpPr>
              <p:spPr bwMode="auto">
                <a:xfrm>
                  <a:off x="-440" y="32204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0" name="圆角矩形 35"/>
                <p:cNvSpPr>
                  <a:spLocks noChangeArrowheads="1"/>
                </p:cNvSpPr>
                <p:nvPr/>
              </p:nvSpPr>
              <p:spPr bwMode="auto">
                <a:xfrm>
                  <a:off x="-440" y="64266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1" name="圆角矩形 36"/>
                <p:cNvSpPr>
                  <a:spLocks noChangeArrowheads="1"/>
                </p:cNvSpPr>
                <p:nvPr/>
              </p:nvSpPr>
              <p:spPr bwMode="auto">
                <a:xfrm>
                  <a:off x="-440" y="964877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0272" name="组合 66"/>
            <p:cNvGrpSpPr/>
            <p:nvPr/>
          </p:nvGrpSpPr>
          <p:grpSpPr bwMode="auto">
            <a:xfrm>
              <a:off x="2945272" y="950196"/>
              <a:ext cx="198000" cy="7539164"/>
              <a:chOff x="0" y="0"/>
              <a:chExt cx="198000" cy="7539164"/>
            </a:xfrm>
          </p:grpSpPr>
          <p:grpSp>
            <p:nvGrpSpPr>
              <p:cNvPr id="10273" name="组合 18"/>
              <p:cNvGrpSpPr/>
              <p:nvPr/>
            </p:nvGrpSpPr>
            <p:grpSpPr bwMode="auto">
              <a:xfrm>
                <a:off x="0" y="0"/>
                <a:ext cx="198000" cy="2395628"/>
                <a:chOff x="0" y="0"/>
                <a:chExt cx="198000" cy="2395628"/>
              </a:xfrm>
            </p:grpSpPr>
            <p:sp>
              <p:nvSpPr>
                <p:cNvPr id="10274" name="圆角矩形 4"/>
                <p:cNvSpPr>
                  <a:spLocks noChangeArrowheads="1"/>
                </p:cNvSpPr>
                <p:nvPr/>
              </p:nvSpPr>
              <p:spPr bwMode="auto">
                <a:xfrm>
                  <a:off x="-439" y="128622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5" name="圆角矩形 87"/>
                <p:cNvSpPr>
                  <a:spLocks noChangeArrowheads="1"/>
                </p:cNvSpPr>
                <p:nvPr/>
              </p:nvSpPr>
              <p:spPr bwMode="auto">
                <a:xfrm>
                  <a:off x="-439" y="1608437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6" name="圆角矩形 88"/>
                <p:cNvSpPr>
                  <a:spLocks noChangeArrowheads="1"/>
                </p:cNvSpPr>
                <p:nvPr/>
              </p:nvSpPr>
              <p:spPr bwMode="auto">
                <a:xfrm>
                  <a:off x="-439" y="192905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7" name="圆角矩形 89"/>
                <p:cNvSpPr>
                  <a:spLocks noChangeArrowheads="1"/>
                </p:cNvSpPr>
                <p:nvPr/>
              </p:nvSpPr>
              <p:spPr bwMode="auto">
                <a:xfrm>
                  <a:off x="-439" y="225126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8" name="圆角矩形 90"/>
                <p:cNvSpPr>
                  <a:spLocks noChangeArrowheads="1"/>
                </p:cNvSpPr>
                <p:nvPr/>
              </p:nvSpPr>
              <p:spPr bwMode="auto">
                <a:xfrm>
                  <a:off x="-439" y="56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79" name="圆角矩形 91"/>
                <p:cNvSpPr>
                  <a:spLocks noChangeArrowheads="1"/>
                </p:cNvSpPr>
                <p:nvPr/>
              </p:nvSpPr>
              <p:spPr bwMode="auto">
                <a:xfrm>
                  <a:off x="-439" y="32277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0" name="圆角矩形 92"/>
                <p:cNvSpPr>
                  <a:spLocks noChangeArrowheads="1"/>
                </p:cNvSpPr>
                <p:nvPr/>
              </p:nvSpPr>
              <p:spPr bwMode="auto">
                <a:xfrm>
                  <a:off x="-439" y="64339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1" name="圆角矩形 93"/>
                <p:cNvSpPr>
                  <a:spLocks noChangeArrowheads="1"/>
                </p:cNvSpPr>
                <p:nvPr/>
              </p:nvSpPr>
              <p:spPr bwMode="auto">
                <a:xfrm>
                  <a:off x="-439" y="96560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282" name="组合 19"/>
              <p:cNvGrpSpPr/>
              <p:nvPr/>
            </p:nvGrpSpPr>
            <p:grpSpPr bwMode="auto">
              <a:xfrm>
                <a:off x="0" y="2571768"/>
                <a:ext cx="198000" cy="2395628"/>
                <a:chOff x="0" y="0"/>
                <a:chExt cx="198000" cy="2395628"/>
              </a:xfrm>
            </p:grpSpPr>
            <p:sp>
              <p:nvSpPr>
                <p:cNvPr id="10283" name="圆角矩形 78"/>
                <p:cNvSpPr>
                  <a:spLocks noChangeArrowheads="1"/>
                </p:cNvSpPr>
                <p:nvPr/>
              </p:nvSpPr>
              <p:spPr bwMode="auto">
                <a:xfrm>
                  <a:off x="-439" y="1287375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4" name="圆角矩形 79"/>
                <p:cNvSpPr>
                  <a:spLocks noChangeArrowheads="1"/>
                </p:cNvSpPr>
                <p:nvPr/>
              </p:nvSpPr>
              <p:spPr bwMode="auto">
                <a:xfrm>
                  <a:off x="-439" y="161117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5" name="圆角矩形 80"/>
                <p:cNvSpPr>
                  <a:spLocks noChangeArrowheads="1"/>
                </p:cNvSpPr>
                <p:nvPr/>
              </p:nvSpPr>
              <p:spPr bwMode="auto">
                <a:xfrm>
                  <a:off x="-439" y="193179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6" name="圆角矩形 81"/>
                <p:cNvSpPr>
                  <a:spLocks noChangeArrowheads="1"/>
                </p:cNvSpPr>
                <p:nvPr/>
              </p:nvSpPr>
              <p:spPr bwMode="auto">
                <a:xfrm>
                  <a:off x="-439" y="225400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7" name="圆角矩形 82"/>
                <p:cNvSpPr>
                  <a:spLocks noChangeArrowheads="1"/>
                </p:cNvSpPr>
                <p:nvPr/>
              </p:nvSpPr>
              <p:spPr bwMode="auto">
                <a:xfrm>
                  <a:off x="-439" y="12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8" name="圆角矩形 83"/>
                <p:cNvSpPr>
                  <a:spLocks noChangeArrowheads="1"/>
                </p:cNvSpPr>
                <p:nvPr/>
              </p:nvSpPr>
              <p:spPr bwMode="auto">
                <a:xfrm>
                  <a:off x="-439" y="322333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89" name="圆角矩形 84"/>
                <p:cNvSpPr>
                  <a:spLocks noChangeArrowheads="1"/>
                </p:cNvSpPr>
                <p:nvPr/>
              </p:nvSpPr>
              <p:spPr bwMode="auto">
                <a:xfrm>
                  <a:off x="-439" y="64295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0" name="圆角矩形 85"/>
                <p:cNvSpPr>
                  <a:spLocks noChangeArrowheads="1"/>
                </p:cNvSpPr>
                <p:nvPr/>
              </p:nvSpPr>
              <p:spPr bwMode="auto">
                <a:xfrm>
                  <a:off x="-439" y="966753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291" name="组合 28"/>
              <p:cNvGrpSpPr/>
              <p:nvPr/>
            </p:nvGrpSpPr>
            <p:grpSpPr bwMode="auto">
              <a:xfrm>
                <a:off x="0" y="5143536"/>
                <a:ext cx="198000" cy="2395628"/>
                <a:chOff x="0" y="0"/>
                <a:chExt cx="198000" cy="2395628"/>
              </a:xfrm>
            </p:grpSpPr>
            <p:sp>
              <p:nvSpPr>
                <p:cNvPr id="10292" name="圆角矩形 70"/>
                <p:cNvSpPr>
                  <a:spLocks noChangeArrowheads="1"/>
                </p:cNvSpPr>
                <p:nvPr/>
              </p:nvSpPr>
              <p:spPr bwMode="auto">
                <a:xfrm>
                  <a:off x="-439" y="128852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3" name="圆角矩形 71"/>
                <p:cNvSpPr>
                  <a:spLocks noChangeArrowheads="1"/>
                </p:cNvSpPr>
                <p:nvPr/>
              </p:nvSpPr>
              <p:spPr bwMode="auto">
                <a:xfrm>
                  <a:off x="-439" y="1610733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4" name="圆角矩形 72"/>
                <p:cNvSpPr>
                  <a:spLocks noChangeArrowheads="1"/>
                </p:cNvSpPr>
                <p:nvPr/>
              </p:nvSpPr>
              <p:spPr bwMode="auto">
                <a:xfrm>
                  <a:off x="-439" y="193135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5" name="圆角矩形 73"/>
                <p:cNvSpPr>
                  <a:spLocks noChangeArrowheads="1"/>
                </p:cNvSpPr>
                <p:nvPr/>
              </p:nvSpPr>
              <p:spPr bwMode="auto">
                <a:xfrm>
                  <a:off x="-439" y="2253565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6" name="圆角矩形 74"/>
                <p:cNvSpPr>
                  <a:spLocks noChangeArrowheads="1"/>
                </p:cNvSpPr>
                <p:nvPr/>
              </p:nvSpPr>
              <p:spPr bwMode="auto">
                <a:xfrm>
                  <a:off x="-439" y="285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7" name="圆角矩形 75"/>
                <p:cNvSpPr>
                  <a:spLocks noChangeArrowheads="1"/>
                </p:cNvSpPr>
                <p:nvPr/>
              </p:nvSpPr>
              <p:spPr bwMode="auto">
                <a:xfrm>
                  <a:off x="-439" y="32506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8" name="圆角矩形 76"/>
                <p:cNvSpPr>
                  <a:spLocks noChangeArrowheads="1"/>
                </p:cNvSpPr>
                <p:nvPr/>
              </p:nvSpPr>
              <p:spPr bwMode="auto">
                <a:xfrm>
                  <a:off x="-439" y="645691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99" name="圆角矩形 77"/>
                <p:cNvSpPr>
                  <a:spLocks noChangeArrowheads="1"/>
                </p:cNvSpPr>
                <p:nvPr/>
              </p:nvSpPr>
              <p:spPr bwMode="auto">
                <a:xfrm>
                  <a:off x="-439" y="96790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300" name="圆角矩形 94"/>
            <p:cNvSpPr>
              <a:spLocks noChangeArrowheads="1"/>
            </p:cNvSpPr>
            <p:nvPr/>
          </p:nvSpPr>
          <p:spPr bwMode="auto">
            <a:xfrm>
              <a:off x="428628" y="1958655"/>
              <a:ext cx="2428892" cy="1728504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1" name="圆角矩形 95"/>
            <p:cNvSpPr>
              <a:spLocks noChangeArrowheads="1"/>
            </p:cNvSpPr>
            <p:nvPr/>
          </p:nvSpPr>
          <p:spPr bwMode="auto">
            <a:xfrm>
              <a:off x="428628" y="3893501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2" name="圆角矩形 96"/>
            <p:cNvSpPr>
              <a:spLocks noChangeArrowheads="1"/>
            </p:cNvSpPr>
            <p:nvPr/>
          </p:nvSpPr>
          <p:spPr bwMode="auto">
            <a:xfrm>
              <a:off x="428628" y="5845806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3" name="圆角矩形 97"/>
            <p:cNvSpPr>
              <a:spLocks noChangeArrowheads="1"/>
            </p:cNvSpPr>
            <p:nvPr/>
          </p:nvSpPr>
          <p:spPr bwMode="auto">
            <a:xfrm>
              <a:off x="428628" y="7798112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4" name="圆角矩形 98"/>
            <p:cNvSpPr>
              <a:spLocks noChangeArrowheads="1"/>
            </p:cNvSpPr>
            <p:nvPr/>
          </p:nvSpPr>
          <p:spPr bwMode="auto">
            <a:xfrm>
              <a:off x="428628" y="0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6" name="TextBox 101"/>
          <p:cNvSpPr txBox="1">
            <a:spLocks noChangeArrowheads="1"/>
          </p:cNvSpPr>
          <p:nvPr/>
        </p:nvSpPr>
        <p:spPr bwMode="auto">
          <a:xfrm rot="614574">
            <a:off x="2290764" y="4964114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Arial Unicode MS" pitchFamily="2" charset="-122"/>
                <a:cs typeface="+mn-cs"/>
              </a:rPr>
              <a:t>apply</a:t>
            </a:r>
            <a:endParaRPr kumimoji="0" lang="zh-CN" altLang="en-US" sz="6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Arial Unicode MS" pitchFamily="2" charset="-122"/>
              <a:cs typeface="+mn-cs"/>
            </a:endParaRPr>
          </a:p>
        </p:txBody>
      </p:sp>
      <p:cxnSp>
        <p:nvCxnSpPr>
          <p:cNvPr id="10307" name="直接连接符 105"/>
          <p:cNvCxnSpPr>
            <a:cxnSpLocks noChangeShapeType="1"/>
          </p:cNvCxnSpPr>
          <p:nvPr/>
        </p:nvCxnSpPr>
        <p:spPr bwMode="auto">
          <a:xfrm>
            <a:off x="2452688" y="3451225"/>
            <a:ext cx="2519362" cy="1588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8" name="直接连接符 109"/>
          <p:cNvCxnSpPr>
            <a:cxnSpLocks noChangeShapeType="1"/>
            <a:stCxn id="10301" idx="0"/>
            <a:endCxn id="10301" idx="2"/>
          </p:cNvCxnSpPr>
          <p:nvPr/>
        </p:nvCxnSpPr>
        <p:spPr bwMode="auto">
          <a:xfrm rot="16200000" flipH="1">
            <a:off x="2804319" y="3458369"/>
            <a:ext cx="1727200" cy="1588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309" name="组合 114"/>
          <p:cNvGrpSpPr/>
          <p:nvPr/>
        </p:nvGrpSpPr>
        <p:grpSpPr bwMode="auto">
          <a:xfrm>
            <a:off x="2921000" y="2714625"/>
            <a:ext cx="1500188" cy="1500188"/>
            <a:chOff x="0" y="0"/>
            <a:chExt cx="1500198" cy="1500198"/>
          </a:xfrm>
        </p:grpSpPr>
        <p:sp>
          <p:nvSpPr>
            <p:cNvPr id="10310" name="同心圆 112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750099 w 1500198"/>
                <a:gd name="T1" fmla="*/ 0 h 1500198"/>
                <a:gd name="T2" fmla="*/ 219699 w 1500198"/>
                <a:gd name="T3" fmla="*/ 219699 h 1500198"/>
                <a:gd name="T4" fmla="*/ 0 w 1500198"/>
                <a:gd name="T5" fmla="*/ 750099 h 1500198"/>
                <a:gd name="T6" fmla="*/ 219699 w 1500198"/>
                <a:gd name="T7" fmla="*/ 1280499 h 1500198"/>
                <a:gd name="T8" fmla="*/ 750099 w 1500198"/>
                <a:gd name="T9" fmla="*/ 1500198 h 1500198"/>
                <a:gd name="T10" fmla="*/ 1280499 w 1500198"/>
                <a:gd name="T11" fmla="*/ 1280499 h 1500198"/>
                <a:gd name="T12" fmla="*/ 1500198 w 1500198"/>
                <a:gd name="T13" fmla="*/ 750099 h 1500198"/>
                <a:gd name="T14" fmla="*/ 1280499 w 1500198"/>
                <a:gd name="T15" fmla="*/ 219699 h 1500198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219699 w 1500198"/>
                <a:gd name="T25" fmla="*/ 219699 h 1500198"/>
                <a:gd name="T26" fmla="*/ 1280499 w 1500198"/>
                <a:gd name="T27" fmla="*/ 1280499 h 150019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1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1"/>
                  </a:cubicBezTo>
                  <a:lnTo>
                    <a:pt x="1500198" y="750101"/>
                  </a:lnTo>
                  <a:cubicBezTo>
                    <a:pt x="1500198" y="1164369"/>
                    <a:pt x="1164367" y="1500200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0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4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5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5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 cmpd="sng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11" name="椭圆 113"/>
            <p:cNvGrpSpPr/>
            <p:nvPr/>
          </p:nvGrpSpPr>
          <p:grpSpPr bwMode="auto">
            <a:xfrm>
              <a:off x="102617" y="95632"/>
              <a:ext cx="1298457" cy="1298457"/>
              <a:chOff x="0" y="0"/>
              <a:chExt cx="1298448" cy="1298448"/>
            </a:xfrm>
          </p:grpSpPr>
          <p:pic>
            <p:nvPicPr>
              <p:cNvPr id="10312" name="椭圆 113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13" name="Text Box 73"/>
              <p:cNvSpPr txBox="1">
                <a:spLocks noChangeArrowheads="1"/>
              </p:cNvSpPr>
              <p:nvPr/>
            </p:nvSpPr>
            <p:spPr bwMode="auto">
              <a:xfrm>
                <a:off x="197039" y="195650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14" name="圆角矩形 115"/>
          <p:cNvSpPr>
            <a:spLocks noChangeArrowheads="1"/>
          </p:cNvSpPr>
          <p:nvPr/>
        </p:nvSpPr>
        <p:spPr bwMode="auto">
          <a:xfrm>
            <a:off x="2468564" y="2603500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079C5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5" name="TextBox 116"/>
          <p:cNvSpPr txBox="1">
            <a:spLocks noChangeArrowheads="1"/>
          </p:cNvSpPr>
          <p:nvPr/>
        </p:nvSpPr>
        <p:spPr bwMode="auto">
          <a:xfrm>
            <a:off x="3198814" y="2643188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0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16" name="任意多边形 108"/>
          <p:cNvSpPr>
            <a:spLocks noChangeArrowheads="1"/>
          </p:cNvSpPr>
          <p:nvPr/>
        </p:nvSpPr>
        <p:spPr bwMode="auto">
          <a:xfrm>
            <a:off x="8148638" y="3786188"/>
            <a:ext cx="2519362" cy="4762"/>
          </a:xfrm>
          <a:custGeom>
            <a:avLst/>
            <a:gdLst>
              <a:gd name="T0" fmla="*/ 0 w 2585545"/>
              <a:gd name="T1" fmla="*/ 4762 h 4762"/>
              <a:gd name="T2" fmla="*/ 2519362 w 2585545"/>
              <a:gd name="T3" fmla="*/ 4762 h 4762"/>
              <a:gd name="T4" fmla="*/ 2519362 w 2585545"/>
              <a:gd name="T5" fmla="*/ 4762 h 4762"/>
              <a:gd name="T6" fmla="*/ 0 60000 65536"/>
              <a:gd name="T7" fmla="*/ 0 60000 65536"/>
              <a:gd name="T8" fmla="*/ 0 60000 65536"/>
              <a:gd name="T9" fmla="*/ 0 w 2585545"/>
              <a:gd name="T10" fmla="*/ 0 h 4762"/>
              <a:gd name="T11" fmla="*/ 2585545 w 2585545"/>
              <a:gd name="T12" fmla="*/ 4762 h 47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7" name="TextBox 110"/>
          <p:cNvSpPr txBox="1">
            <a:spLocks noChangeArrowheads="1"/>
          </p:cNvSpPr>
          <p:nvPr/>
        </p:nvSpPr>
        <p:spPr bwMode="auto">
          <a:xfrm>
            <a:off x="8088314" y="3103564"/>
            <a:ext cx="266677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Practical writing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xit" presetSubtype="1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6" dur="10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6" grpId="0" autoUpdateAnimBg="0"/>
      <p:bldP spid="10314" grpId="0" animBg="1" autoUpdateAnimBg="0"/>
      <p:bldP spid="10314" grpId="1" animBg="1" autoUpdateAnimBg="0"/>
      <p:bldP spid="10315" grpId="0" autoUpdateAnimBg="0"/>
      <p:bldP spid="10316" grpId="0" animBg="1" autoUpdateAnimBg="0"/>
      <p:bldP spid="1031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9742" y="275626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you have a strong passion for Chinese culture, I’m sure you’ll find it interesting. </a:t>
            </a:r>
            <a:endParaRPr kumimoji="0" lang="zh-CN" altLang="en-US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167" y="939075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Knowing..., I’m writing to... (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567" y="1371813"/>
            <a:ext cx="6183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 make our school life more colorful, I suggest setting up a music club.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267" y="2444543"/>
            <a:ext cx="6183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hold a sports meeting next week, 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including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various events like running and basketball.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625" y="3647092"/>
            <a:ext cx="6183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develop good reading habits, 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spending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at least 30 minutes reading every day.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626" y="4661753"/>
            <a:ext cx="6183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organize more writing competitions, 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helping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them gain confidence and practice.</a:t>
            </a:r>
            <a:endParaRPr kumimoji="0" lang="zh-CN" altLang="en-US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7706" y="347507"/>
            <a:ext cx="5998346" cy="348309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30109" y="2088870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to..., I suggest...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（原因）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977" y="3242459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including...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6543" y="3269009"/>
            <a:ext cx="6096000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ranging from...to..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文本框 22"/>
          <p:cNvSpPr txBox="1"/>
          <p:nvPr/>
        </p:nvSpPr>
        <p:spPr>
          <a:xfrm>
            <a:off x="130109" y="3216506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文本框 22"/>
          <p:cNvSpPr txBox="1"/>
          <p:nvPr/>
        </p:nvSpPr>
        <p:spPr>
          <a:xfrm>
            <a:off x="73001" y="3224035"/>
            <a:ext cx="615561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featuring/including/ranging... </a:t>
            </a:r>
            <a:r>
              <a: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1706" y="4331095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spending...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（方式）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6351" y="5336726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helping...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706" y="5918925"/>
            <a:ext cx="1666675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Task 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818381" y="5918925"/>
            <a:ext cx="10221913" cy="707886"/>
          </a:xfrm>
          <a:prstGeom prst="rect">
            <a:avLst/>
          </a:prstGeom>
          <a:solidFill>
            <a:schemeClr val="bg1">
              <a:lumMod val="85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880" y="3452666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22" grpId="0" animBg="1"/>
      <p:bldP spid="23" grpId="0" animBg="1"/>
      <p:bldP spid="24" grpId="0" animBg="1"/>
      <p:bldP spid="25" grpId="0" animBg="1"/>
      <p:bldP spid="28" grpId="0" animBg="1" build="allAtOnce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04245" y="155339"/>
            <a:ext cx="5334346" cy="710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You have a strong passion for Chinese culture.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I’m sure you’ll find it interesting.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35596"/>
            <a:ext cx="6664215" cy="56026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04244" y="1234732"/>
            <a:ext cx="5334346" cy="710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AEE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aim to make our school life more colorful.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AEEF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AEE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suggest setting up a music club.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AEEF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4244" y="2298773"/>
            <a:ext cx="5334346" cy="94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hold a sports meeting next week.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includes various events like running and basketball.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04244" y="3560476"/>
            <a:ext cx="5334346" cy="94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AEE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improve our oral English.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AEEF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AEE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spend at least 20 minutes practicing speaking every day.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AEEF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4244" y="4873074"/>
            <a:ext cx="5334346" cy="94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hold more science lectures.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will help students broaden their horizons and inspire creativity.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0030" y="177111"/>
            <a:ext cx="66642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you have a strong passion for Chinese culture,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I’m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sure you’ll find it interesting.</a:t>
            </a:r>
            <a:endParaRPr kumimoji="0" lang="zh-CN" altLang="en-US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0030" y="1301822"/>
            <a:ext cx="66642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make our school life more colorful,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suggest setting up a music club.</a:t>
            </a:r>
            <a:endParaRPr kumimoji="0" lang="zh-CN" altLang="en-US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0030" y="2363295"/>
            <a:ext cx="6626114" cy="707886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hold a sports meeting next week, including various events like running and basketball.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0030" y="2363295"/>
            <a:ext cx="65880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hold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sports meeting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 week,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ranging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various events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from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running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playing basketball.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0030" y="3453302"/>
            <a:ext cx="65880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should improve our oral English,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spending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at least 20 minutes practicing speaking every day.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3830" y="4483228"/>
            <a:ext cx="66642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hold more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science lectures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helping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students broaden their horizons and inspire creativity.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1930" y="5573235"/>
            <a:ext cx="6588014" cy="70788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hold more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science lectures, helping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students broaden their horizons and inspire creativity.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0030" y="919701"/>
            <a:ext cx="60960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Knowing/Realizing/Considering/Seeing...,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427276" y="6305070"/>
            <a:ext cx="1368708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Task 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205363" y="6305070"/>
            <a:ext cx="10221913" cy="532321"/>
          </a:xfrm>
          <a:prstGeom prst="rect">
            <a:avLst/>
          </a:prstGeom>
          <a:solidFill>
            <a:schemeClr val="bg1">
              <a:lumMod val="85000"/>
              <a:alpha val="7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4" grpId="0"/>
      <p:bldP spid="16" grpId="0"/>
      <p:bldP spid="19" grpId="0" animBg="1"/>
      <p:bldP spid="20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5942" y="742614"/>
            <a:ext cx="20193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提问很重要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941" y="256209"/>
            <a:ext cx="6237515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Knowing/Realizing/Considering/Seeing...,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0371" y="189906"/>
            <a:ext cx="43216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Play a vital/key/crucial role in...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of great importance/significance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the key to...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Lay the foundation for 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7387" y="686575"/>
            <a:ext cx="4076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提问是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_________________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的关键。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我们在课堂上应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______________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87386" y="686575"/>
            <a:ext cx="5138058" cy="646331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Raising questions is the key to solving problems.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We should express our doubts in class.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5942" y="1473774"/>
            <a:ext cx="60960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____________raising questions is the key to solving problems,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express our doubts in class.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5941" y="1461266"/>
            <a:ext cx="623207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Considering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raising questions is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key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solving problems,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express our doubts in class.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5941" y="2107597"/>
            <a:ext cx="623207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Realizing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raising questions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plays a vital role in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solving problems,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never hesitate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express our doubts in class.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5941" y="2753928"/>
            <a:ext cx="623207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Realizing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the importance of raising questions,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never hesitate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express our doubts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 time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5941" y="3498439"/>
            <a:ext cx="6232070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helping...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2142" y="3965951"/>
            <a:ext cx="20193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如何提问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87387" y="3894795"/>
            <a:ext cx="4076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我们应该用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_____________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来问问题。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这有助于老师和同学们精准理解我们的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______________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5487" y="3955065"/>
            <a:ext cx="5138058" cy="923330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We should ask questions with examples.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It helps teachers and classmates understand our confusion.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5941" y="4948963"/>
            <a:ext cx="623207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ask questions with examples,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helping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teachers and classmates understand our confusion.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6829" y="5617066"/>
            <a:ext cx="6232070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should ask questions with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specific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examples,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helping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teachers and classmates understand our confusion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precisely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38899" y="1398988"/>
            <a:ext cx="5615806" cy="2031325"/>
          </a:xfrm>
          <a:custGeom>
            <a:avLst/>
            <a:gdLst>
              <a:gd name="connsiteX0" fmla="*/ 0 w 5615806"/>
              <a:gd name="connsiteY0" fmla="*/ 0 h 2031325"/>
              <a:gd name="connsiteX1" fmla="*/ 567820 w 5615806"/>
              <a:gd name="connsiteY1" fmla="*/ 0 h 2031325"/>
              <a:gd name="connsiteX2" fmla="*/ 1247957 w 5615806"/>
              <a:gd name="connsiteY2" fmla="*/ 0 h 2031325"/>
              <a:gd name="connsiteX3" fmla="*/ 1703461 w 5615806"/>
              <a:gd name="connsiteY3" fmla="*/ 0 h 2031325"/>
              <a:gd name="connsiteX4" fmla="*/ 2158965 w 5615806"/>
              <a:gd name="connsiteY4" fmla="*/ 0 h 2031325"/>
              <a:gd name="connsiteX5" fmla="*/ 2839102 w 5615806"/>
              <a:gd name="connsiteY5" fmla="*/ 0 h 2031325"/>
              <a:gd name="connsiteX6" fmla="*/ 3294606 w 5615806"/>
              <a:gd name="connsiteY6" fmla="*/ 0 h 2031325"/>
              <a:gd name="connsiteX7" fmla="*/ 4030901 w 5615806"/>
              <a:gd name="connsiteY7" fmla="*/ 0 h 2031325"/>
              <a:gd name="connsiteX8" fmla="*/ 4486405 w 5615806"/>
              <a:gd name="connsiteY8" fmla="*/ 0 h 2031325"/>
              <a:gd name="connsiteX9" fmla="*/ 4941909 w 5615806"/>
              <a:gd name="connsiteY9" fmla="*/ 0 h 2031325"/>
              <a:gd name="connsiteX10" fmla="*/ 5615806 w 5615806"/>
              <a:gd name="connsiteY10" fmla="*/ 0 h 2031325"/>
              <a:gd name="connsiteX11" fmla="*/ 5615806 w 5615806"/>
              <a:gd name="connsiteY11" fmla="*/ 677108 h 2031325"/>
              <a:gd name="connsiteX12" fmla="*/ 5615806 w 5615806"/>
              <a:gd name="connsiteY12" fmla="*/ 1293277 h 2031325"/>
              <a:gd name="connsiteX13" fmla="*/ 5615806 w 5615806"/>
              <a:gd name="connsiteY13" fmla="*/ 2031325 h 2031325"/>
              <a:gd name="connsiteX14" fmla="*/ 4991828 w 5615806"/>
              <a:gd name="connsiteY14" fmla="*/ 2031325 h 2031325"/>
              <a:gd name="connsiteX15" fmla="*/ 4255533 w 5615806"/>
              <a:gd name="connsiteY15" fmla="*/ 2031325 h 2031325"/>
              <a:gd name="connsiteX16" fmla="*/ 3631555 w 5615806"/>
              <a:gd name="connsiteY16" fmla="*/ 2031325 h 2031325"/>
              <a:gd name="connsiteX17" fmla="*/ 2895260 w 5615806"/>
              <a:gd name="connsiteY17" fmla="*/ 2031325 h 2031325"/>
              <a:gd name="connsiteX18" fmla="*/ 2271282 w 5615806"/>
              <a:gd name="connsiteY18" fmla="*/ 2031325 h 2031325"/>
              <a:gd name="connsiteX19" fmla="*/ 1647303 w 5615806"/>
              <a:gd name="connsiteY19" fmla="*/ 2031325 h 2031325"/>
              <a:gd name="connsiteX20" fmla="*/ 967167 w 5615806"/>
              <a:gd name="connsiteY20" fmla="*/ 2031325 h 2031325"/>
              <a:gd name="connsiteX21" fmla="*/ 0 w 5615806"/>
              <a:gd name="connsiteY21" fmla="*/ 2031325 h 2031325"/>
              <a:gd name="connsiteX22" fmla="*/ 0 w 5615806"/>
              <a:gd name="connsiteY22" fmla="*/ 1415156 h 2031325"/>
              <a:gd name="connsiteX23" fmla="*/ 0 w 5615806"/>
              <a:gd name="connsiteY23" fmla="*/ 738048 h 2031325"/>
              <a:gd name="connsiteX24" fmla="*/ 0 w 5615806"/>
              <a:gd name="connsiteY24" fmla="*/ 0 h 203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15806" h="2031325" fill="none" extrusionOk="0">
                <a:moveTo>
                  <a:pt x="0" y="0"/>
                </a:moveTo>
                <a:cubicBezTo>
                  <a:pt x="189224" y="10681"/>
                  <a:pt x="289049" y="11149"/>
                  <a:pt x="567820" y="0"/>
                </a:cubicBezTo>
                <a:cubicBezTo>
                  <a:pt x="846591" y="-11149"/>
                  <a:pt x="1060604" y="-17375"/>
                  <a:pt x="1247957" y="0"/>
                </a:cubicBezTo>
                <a:cubicBezTo>
                  <a:pt x="1435310" y="17375"/>
                  <a:pt x="1510791" y="-5154"/>
                  <a:pt x="1703461" y="0"/>
                </a:cubicBezTo>
                <a:cubicBezTo>
                  <a:pt x="1896131" y="5154"/>
                  <a:pt x="2032133" y="8916"/>
                  <a:pt x="2158965" y="0"/>
                </a:cubicBezTo>
                <a:cubicBezTo>
                  <a:pt x="2285797" y="-8916"/>
                  <a:pt x="2528241" y="4445"/>
                  <a:pt x="2839102" y="0"/>
                </a:cubicBezTo>
                <a:cubicBezTo>
                  <a:pt x="3149963" y="-4445"/>
                  <a:pt x="3067644" y="20738"/>
                  <a:pt x="3294606" y="0"/>
                </a:cubicBezTo>
                <a:cubicBezTo>
                  <a:pt x="3521568" y="-20738"/>
                  <a:pt x="3684981" y="11263"/>
                  <a:pt x="4030901" y="0"/>
                </a:cubicBezTo>
                <a:cubicBezTo>
                  <a:pt x="4376822" y="-11263"/>
                  <a:pt x="4286049" y="2911"/>
                  <a:pt x="4486405" y="0"/>
                </a:cubicBezTo>
                <a:cubicBezTo>
                  <a:pt x="4686761" y="-2911"/>
                  <a:pt x="4771238" y="21519"/>
                  <a:pt x="4941909" y="0"/>
                </a:cubicBezTo>
                <a:cubicBezTo>
                  <a:pt x="5112580" y="-21519"/>
                  <a:pt x="5297932" y="5469"/>
                  <a:pt x="5615806" y="0"/>
                </a:cubicBezTo>
                <a:cubicBezTo>
                  <a:pt x="5605594" y="210493"/>
                  <a:pt x="5609432" y="498045"/>
                  <a:pt x="5615806" y="677108"/>
                </a:cubicBezTo>
                <a:cubicBezTo>
                  <a:pt x="5622180" y="856171"/>
                  <a:pt x="5645190" y="1168394"/>
                  <a:pt x="5615806" y="1293277"/>
                </a:cubicBezTo>
                <a:cubicBezTo>
                  <a:pt x="5586422" y="1418160"/>
                  <a:pt x="5606253" y="1864552"/>
                  <a:pt x="5615806" y="2031325"/>
                </a:cubicBezTo>
                <a:cubicBezTo>
                  <a:pt x="5331207" y="2056556"/>
                  <a:pt x="5229570" y="2058721"/>
                  <a:pt x="4991828" y="2031325"/>
                </a:cubicBezTo>
                <a:cubicBezTo>
                  <a:pt x="4754086" y="2003929"/>
                  <a:pt x="4520109" y="2012852"/>
                  <a:pt x="4255533" y="2031325"/>
                </a:cubicBezTo>
                <a:cubicBezTo>
                  <a:pt x="3990958" y="2049798"/>
                  <a:pt x="3797416" y="2049861"/>
                  <a:pt x="3631555" y="2031325"/>
                </a:cubicBezTo>
                <a:cubicBezTo>
                  <a:pt x="3465694" y="2012789"/>
                  <a:pt x="3077088" y="2029774"/>
                  <a:pt x="2895260" y="2031325"/>
                </a:cubicBezTo>
                <a:cubicBezTo>
                  <a:pt x="2713432" y="2032876"/>
                  <a:pt x="2563495" y="2061712"/>
                  <a:pt x="2271282" y="2031325"/>
                </a:cubicBezTo>
                <a:cubicBezTo>
                  <a:pt x="1979069" y="2000938"/>
                  <a:pt x="1908466" y="2053513"/>
                  <a:pt x="1647303" y="2031325"/>
                </a:cubicBezTo>
                <a:cubicBezTo>
                  <a:pt x="1386140" y="2009137"/>
                  <a:pt x="1259354" y="2060021"/>
                  <a:pt x="967167" y="2031325"/>
                </a:cubicBezTo>
                <a:cubicBezTo>
                  <a:pt x="674980" y="2002629"/>
                  <a:pt x="431008" y="2022622"/>
                  <a:pt x="0" y="2031325"/>
                </a:cubicBezTo>
                <a:cubicBezTo>
                  <a:pt x="-20241" y="1776146"/>
                  <a:pt x="-23351" y="1548480"/>
                  <a:pt x="0" y="1415156"/>
                </a:cubicBezTo>
                <a:cubicBezTo>
                  <a:pt x="23351" y="1281832"/>
                  <a:pt x="-17946" y="1024256"/>
                  <a:pt x="0" y="738048"/>
                </a:cubicBezTo>
                <a:cubicBezTo>
                  <a:pt x="17946" y="451840"/>
                  <a:pt x="18206" y="289004"/>
                  <a:pt x="0" y="0"/>
                </a:cubicBezTo>
                <a:close/>
              </a:path>
              <a:path w="5615806" h="2031325" stroke="0" extrusionOk="0">
                <a:moveTo>
                  <a:pt x="0" y="0"/>
                </a:moveTo>
                <a:cubicBezTo>
                  <a:pt x="103280" y="7403"/>
                  <a:pt x="358762" y="13052"/>
                  <a:pt x="455504" y="0"/>
                </a:cubicBezTo>
                <a:cubicBezTo>
                  <a:pt x="552246" y="-13052"/>
                  <a:pt x="885472" y="15962"/>
                  <a:pt x="1135641" y="0"/>
                </a:cubicBezTo>
                <a:cubicBezTo>
                  <a:pt x="1385810" y="-15962"/>
                  <a:pt x="1494382" y="-27487"/>
                  <a:pt x="1703461" y="0"/>
                </a:cubicBezTo>
                <a:cubicBezTo>
                  <a:pt x="1912540" y="27487"/>
                  <a:pt x="2086580" y="28094"/>
                  <a:pt x="2439756" y="0"/>
                </a:cubicBezTo>
                <a:cubicBezTo>
                  <a:pt x="2792933" y="-28094"/>
                  <a:pt x="2883530" y="-26589"/>
                  <a:pt x="3007576" y="0"/>
                </a:cubicBezTo>
                <a:cubicBezTo>
                  <a:pt x="3131622" y="26589"/>
                  <a:pt x="3439853" y="-14765"/>
                  <a:pt x="3575396" y="0"/>
                </a:cubicBezTo>
                <a:cubicBezTo>
                  <a:pt x="3710939" y="14765"/>
                  <a:pt x="4078994" y="16509"/>
                  <a:pt x="4255533" y="0"/>
                </a:cubicBezTo>
                <a:cubicBezTo>
                  <a:pt x="4432072" y="-16509"/>
                  <a:pt x="4670182" y="-6211"/>
                  <a:pt x="4991828" y="0"/>
                </a:cubicBezTo>
                <a:cubicBezTo>
                  <a:pt x="5313474" y="6211"/>
                  <a:pt x="5476882" y="4614"/>
                  <a:pt x="5615806" y="0"/>
                </a:cubicBezTo>
                <a:cubicBezTo>
                  <a:pt x="5636622" y="166883"/>
                  <a:pt x="5596460" y="332215"/>
                  <a:pt x="5615806" y="656795"/>
                </a:cubicBezTo>
                <a:cubicBezTo>
                  <a:pt x="5635152" y="981375"/>
                  <a:pt x="5615440" y="1163258"/>
                  <a:pt x="5615806" y="1374530"/>
                </a:cubicBezTo>
                <a:cubicBezTo>
                  <a:pt x="5616172" y="1585803"/>
                  <a:pt x="5618586" y="1706136"/>
                  <a:pt x="5615806" y="2031325"/>
                </a:cubicBezTo>
                <a:cubicBezTo>
                  <a:pt x="5447790" y="2024080"/>
                  <a:pt x="5275525" y="2009187"/>
                  <a:pt x="5160302" y="2031325"/>
                </a:cubicBezTo>
                <a:cubicBezTo>
                  <a:pt x="5045079" y="2053463"/>
                  <a:pt x="4871669" y="2035508"/>
                  <a:pt x="4648639" y="2031325"/>
                </a:cubicBezTo>
                <a:cubicBezTo>
                  <a:pt x="4425609" y="2027142"/>
                  <a:pt x="4351654" y="2011002"/>
                  <a:pt x="4193135" y="2031325"/>
                </a:cubicBezTo>
                <a:cubicBezTo>
                  <a:pt x="4034616" y="2051648"/>
                  <a:pt x="3831315" y="2022674"/>
                  <a:pt x="3512999" y="2031325"/>
                </a:cubicBezTo>
                <a:cubicBezTo>
                  <a:pt x="3194683" y="2039976"/>
                  <a:pt x="3099227" y="2042682"/>
                  <a:pt x="2945178" y="2031325"/>
                </a:cubicBezTo>
                <a:cubicBezTo>
                  <a:pt x="2791129" y="2019968"/>
                  <a:pt x="2489211" y="2005811"/>
                  <a:pt x="2208884" y="2031325"/>
                </a:cubicBezTo>
                <a:cubicBezTo>
                  <a:pt x="1928557" y="2056839"/>
                  <a:pt x="1813946" y="2056379"/>
                  <a:pt x="1584905" y="2031325"/>
                </a:cubicBezTo>
                <a:cubicBezTo>
                  <a:pt x="1355864" y="2006271"/>
                  <a:pt x="1279370" y="2047724"/>
                  <a:pt x="1129401" y="2031325"/>
                </a:cubicBezTo>
                <a:cubicBezTo>
                  <a:pt x="979432" y="2014926"/>
                  <a:pt x="287873" y="2002165"/>
                  <a:pt x="0" y="2031325"/>
                </a:cubicBezTo>
                <a:cubicBezTo>
                  <a:pt x="24047" y="1744452"/>
                  <a:pt x="-3929" y="1590285"/>
                  <a:pt x="0" y="1313590"/>
                </a:cubicBezTo>
                <a:cubicBezTo>
                  <a:pt x="3929" y="1036895"/>
                  <a:pt x="-22227" y="817898"/>
                  <a:pt x="0" y="656795"/>
                </a:cubicBezTo>
                <a:cubicBezTo>
                  <a:pt x="22227" y="495692"/>
                  <a:pt x="-23755" y="132803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假定你是李华，你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将在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英语课上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一场题为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to raise questions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。请你写一篇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发言稿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，内容包括：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提问的重要性；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你的建议。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3075" y="4909180"/>
            <a:ext cx="473831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essential/crucial/vital to...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 sure to...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to…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advisable to...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raise a good question, you can...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6829" y="5617066"/>
            <a:ext cx="6232070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FF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crucial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ask questions with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specific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examples,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helping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teachers and classmates understand our confusion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precisely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64087" y="1942093"/>
            <a:ext cx="5361213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练笔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鉴于提问是解决问题的关键，我们应在课堂上主动表达疑问。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4167D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那么 ，如何提问呢？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首先，提问时附上具体案例至关重要，这能帮助老师和同学精准理解我们的困惑。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5053" y="3489169"/>
            <a:ext cx="6232070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doing...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504711" y="3662677"/>
            <a:ext cx="1368708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Task 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66111" y="3429000"/>
            <a:ext cx="5577706" cy="3046988"/>
          </a:xfrm>
          <a:prstGeom prst="rect">
            <a:avLst/>
          </a:prstGeom>
          <a:solidFill>
            <a:schemeClr val="bg1"/>
          </a:solidFill>
          <a:ln w="28575"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Considering that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raising questions is the key to solving problems, we should never hesitate to express our doubts in time.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, how to raise questions?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it is crucial to attach specific examples when raising questions,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teachers and classmates understand our confusion precisely.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01" y="3461204"/>
            <a:ext cx="5577706" cy="3046988"/>
          </a:xfrm>
          <a:prstGeom prst="rect">
            <a:avLst/>
          </a:prstGeom>
          <a:solidFill>
            <a:schemeClr val="bg1"/>
          </a:solidFill>
          <a:ln w="28575"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Considering that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raising questions is the key to solving problems, we should never hesitate to express our doubts in time.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, how to raise questions?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it is crucial to attach specific examples when raising questions,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teachers and classmates understand our confusion precisely.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5" grpId="0" animBg="1"/>
      <p:bldP spid="26" grpId="0"/>
      <p:bldP spid="27" grpId="0" animBg="1"/>
      <p:bldP spid="29" grpId="0" animBg="1"/>
      <p:bldP spid="31" grpId="0" animBg="1"/>
      <p:bldP spid="30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971" y="0"/>
            <a:ext cx="9285514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61422" y="3508062"/>
          <a:ext cx="9389064" cy="2968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8293"/>
                <a:gridCol w="4247456"/>
                <a:gridCol w="3113315"/>
              </a:tblGrid>
              <a:tr h="989646">
                <a:tc>
                  <a:txBody>
                    <a:bodyPr/>
                    <a:lstStyle/>
                    <a:p>
                      <a:r>
                        <a:rPr lang="zh-CN" altLang="en-US" dirty="0"/>
                        <a:t>保护海洋很重要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why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zh-CN" altLang="en-US" dirty="0"/>
                        <a:t>如何保护海洋</a:t>
                      </a:r>
                      <a:r>
                        <a:rPr lang="en-US" altLang="zh-CN" dirty="0" err="1">
                          <a:highlight>
                            <a:srgbClr val="FFFF00"/>
                          </a:highlight>
                        </a:rPr>
                        <a:t>how+why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en-US" altLang="zh-CN" dirty="0"/>
                        <a:t>Your writing: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61421" y="161793"/>
            <a:ext cx="8931865" cy="23083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【2022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年全国甲卷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你校将以六月八日世界海洋日为主题，举办英语征文比赛。请你写一篇短文投稿，内容包括：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）海洋的重要性；（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）保护海洋的倡议。</a:t>
            </a:r>
            <a:endParaRPr kumimoji="0" lang="zh-CN" altLang="en-US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Our Oceans, Our Responsibility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June 8th was officially named by the UN in 2009 as World Oceans Day. 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1421" y="2470117"/>
            <a:ext cx="8844779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练笔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保护海洋很重要。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如何保护海洋。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9458" y="3616919"/>
            <a:ext cx="390797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Knowing/Realizing/Considering/Seeing...,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4909458" y="4550532"/>
            <a:ext cx="390797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helping...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+</a:t>
            </a:r>
            <a:r>
              <a:rPr kumimoji="0" lang="en-US" altLang="zh-CN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adj+to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do, helping…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doing 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2487" y="3529834"/>
            <a:ext cx="2405743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对个人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对集体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社会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对地球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2486" y="3252835"/>
            <a:ext cx="3292929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*provide us with 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*lay the foundation for a balanced and harmonious ecology.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2487" y="4689031"/>
            <a:ext cx="2405743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个人行为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集体行为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2486" y="4550531"/>
            <a:ext cx="3292929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*Reducing Plastic Use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*spreading awareness about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*support sustainable fishing practices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8633" y="3112424"/>
            <a:ext cx="3304318" cy="32982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661421" y="2592845"/>
            <a:ext cx="8931864" cy="4031873"/>
          </a:xfrm>
          <a:custGeom>
            <a:avLst/>
            <a:gdLst>
              <a:gd name="connsiteX0" fmla="*/ 0 w 8931864"/>
              <a:gd name="connsiteY0" fmla="*/ 0 h 4031873"/>
              <a:gd name="connsiteX1" fmla="*/ 8931864 w 8931864"/>
              <a:gd name="connsiteY1" fmla="*/ 0 h 4031873"/>
              <a:gd name="connsiteX2" fmla="*/ 8931864 w 8931864"/>
              <a:gd name="connsiteY2" fmla="*/ 4031873 h 4031873"/>
              <a:gd name="connsiteX3" fmla="*/ 0 w 8931864"/>
              <a:gd name="connsiteY3" fmla="*/ 4031873 h 4031873"/>
              <a:gd name="connsiteX4" fmla="*/ 0 w 8931864"/>
              <a:gd name="connsiteY4" fmla="*/ 0 h 40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1864" h="4031873" fill="none" extrusionOk="0">
                <a:moveTo>
                  <a:pt x="0" y="0"/>
                </a:moveTo>
                <a:cubicBezTo>
                  <a:pt x="3499034" y="-143214"/>
                  <a:pt x="8021012" y="-102276"/>
                  <a:pt x="8931864" y="0"/>
                </a:cubicBezTo>
                <a:cubicBezTo>
                  <a:pt x="8849071" y="1678905"/>
                  <a:pt x="8901749" y="3220292"/>
                  <a:pt x="8931864" y="4031873"/>
                </a:cubicBezTo>
                <a:cubicBezTo>
                  <a:pt x="6400105" y="3873201"/>
                  <a:pt x="1331785" y="4132459"/>
                  <a:pt x="0" y="4031873"/>
                </a:cubicBezTo>
                <a:cubicBezTo>
                  <a:pt x="-39125" y="3470294"/>
                  <a:pt x="149953" y="1746806"/>
                  <a:pt x="0" y="0"/>
                </a:cubicBezTo>
                <a:close/>
              </a:path>
              <a:path w="8931864" h="4031873" stroke="0" extrusionOk="0">
                <a:moveTo>
                  <a:pt x="0" y="0"/>
                </a:moveTo>
                <a:cubicBezTo>
                  <a:pt x="3545033" y="117724"/>
                  <a:pt x="7529241" y="-52487"/>
                  <a:pt x="8931864" y="0"/>
                </a:cubicBezTo>
                <a:cubicBezTo>
                  <a:pt x="8841895" y="687541"/>
                  <a:pt x="8935163" y="2911175"/>
                  <a:pt x="8931864" y="4031873"/>
                </a:cubicBezTo>
                <a:cubicBezTo>
                  <a:pt x="6178482" y="3895306"/>
                  <a:pt x="2134384" y="3980369"/>
                  <a:pt x="0" y="4031873"/>
                </a:cubicBezTo>
                <a:cubicBezTo>
                  <a:pt x="-141882" y="3455835"/>
                  <a:pt x="142913" y="874585"/>
                  <a:pt x="0" y="0"/>
                </a:cubicBezTo>
                <a:close/>
              </a:path>
            </a:pathLst>
          </a:custGeom>
          <a:solidFill>
            <a:srgbClr val="FFCC66">
              <a:alpha val="93000"/>
            </a:srgbClr>
          </a:solidFill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Considering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that the ocean </a:t>
            </a:r>
            <a:r>
              <a:rPr kumimoji="0" lang="en-US" altLang="zh-CN" sz="3200" b="0" i="0" u="sng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provides us with abundant marine resources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and </a:t>
            </a:r>
            <a:r>
              <a:rPr kumimoji="0" lang="en-US" altLang="zh-CN" sz="3200" b="0" i="0" u="sng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lays the foundation for a balanced and harmonious ecology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, we should take immediate action to protect it.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So, how to protect the ocean?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First,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it is necessary to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reduce plastic use in our daily lives,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helping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to prevent marine pollution effectively.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8" name="图片 6" descr="logo横版 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2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971" y="0"/>
            <a:ext cx="9285514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61421" y="3269805"/>
          <a:ext cx="8931869" cy="2968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0064"/>
                <a:gridCol w="4314660"/>
                <a:gridCol w="2467145"/>
              </a:tblGrid>
              <a:tr h="989646">
                <a:tc>
                  <a:txBody>
                    <a:bodyPr/>
                    <a:lstStyle/>
                    <a:p>
                      <a:r>
                        <a:rPr lang="en-US" altLang="zh-CN" dirty="0"/>
                        <a:t>Be smart online learners</a:t>
                      </a:r>
                      <a:r>
                        <a:rPr lang="zh-CN" altLang="en-US" dirty="0"/>
                        <a:t>很重要。</a:t>
                      </a:r>
                      <a:endParaRPr lang="zh-CN" altLang="en-US" dirty="0"/>
                    </a:p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why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zh-CN" altLang="en-US" dirty="0"/>
                        <a:t>在如何成为</a:t>
                      </a:r>
                      <a:r>
                        <a:rPr lang="en-US" altLang="zh-CN" dirty="0"/>
                        <a:t> smart online learners</a:t>
                      </a:r>
                      <a:endParaRPr lang="en-US" altLang="zh-CN" dirty="0"/>
                    </a:p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How + why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en-US" altLang="zh-CN" dirty="0"/>
                        <a:t>Your writing: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61421" y="161793"/>
            <a:ext cx="8931865" cy="19389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你校将举办英语演讲比赛。请你以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smart online learners 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为题写一篇发言稿参赛，内容包括：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）分析优势与不足；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）提出学习建议。</a:t>
            </a:r>
            <a:endParaRPr kumimoji="0" lang="zh-CN" altLang="en-US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smart online learners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Online learning has become an important way to study.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564" y="2166310"/>
            <a:ext cx="8844779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练笔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smart online learners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很重要。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如何成为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smart online learners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9458" y="3381512"/>
            <a:ext cx="390797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Knowing/Realizing/Considering/Seeing.,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4909458" y="4292609"/>
            <a:ext cx="390797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helping...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+</a:t>
            </a:r>
            <a:r>
              <a:rPr kumimoji="0" lang="en-US" altLang="zh-CN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adj+to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do, helping…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doing(allowing/avoiding...)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90128" y="3520011"/>
            <a:ext cx="229430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网络学习优缺点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87542" y="2815281"/>
            <a:ext cx="3292929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*provide us a platform to 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*offers flexible study schedule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*brings challenges like easy distraction and lack of face-to-face interaction.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0127" y="4425437"/>
            <a:ext cx="3292929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个人管控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资源筛选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优化互动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效率提升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90127" y="4337605"/>
            <a:ext cx="3292929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*make a detailed study plan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*choose high-quality learning platforms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*participate in online discussions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1421" y="2163279"/>
            <a:ext cx="9491798" cy="4524315"/>
          </a:xfrm>
          <a:custGeom>
            <a:avLst/>
            <a:gdLst>
              <a:gd name="connsiteX0" fmla="*/ 0 w 9491798"/>
              <a:gd name="connsiteY0" fmla="*/ 0 h 4524315"/>
              <a:gd name="connsiteX1" fmla="*/ 9491798 w 9491798"/>
              <a:gd name="connsiteY1" fmla="*/ 0 h 4524315"/>
              <a:gd name="connsiteX2" fmla="*/ 9491798 w 9491798"/>
              <a:gd name="connsiteY2" fmla="*/ 4524315 h 4524315"/>
              <a:gd name="connsiteX3" fmla="*/ 0 w 9491798"/>
              <a:gd name="connsiteY3" fmla="*/ 4524315 h 4524315"/>
              <a:gd name="connsiteX4" fmla="*/ 0 w 9491798"/>
              <a:gd name="connsiteY4" fmla="*/ 0 h 452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1798" h="4524315" fill="none" extrusionOk="0">
                <a:moveTo>
                  <a:pt x="0" y="0"/>
                </a:moveTo>
                <a:cubicBezTo>
                  <a:pt x="1608127" y="-143214"/>
                  <a:pt x="6180782" y="-102276"/>
                  <a:pt x="9491798" y="0"/>
                </a:cubicBezTo>
                <a:cubicBezTo>
                  <a:pt x="9409005" y="460840"/>
                  <a:pt x="9461683" y="2506479"/>
                  <a:pt x="9491798" y="4524315"/>
                </a:cubicBezTo>
                <a:cubicBezTo>
                  <a:pt x="7427411" y="4365643"/>
                  <a:pt x="2763714" y="4624901"/>
                  <a:pt x="0" y="4524315"/>
                </a:cubicBezTo>
                <a:cubicBezTo>
                  <a:pt x="-39125" y="3556051"/>
                  <a:pt x="149953" y="1278653"/>
                  <a:pt x="0" y="0"/>
                </a:cubicBezTo>
                <a:close/>
              </a:path>
              <a:path w="9491798" h="4524315" stroke="0" extrusionOk="0">
                <a:moveTo>
                  <a:pt x="0" y="0"/>
                </a:moveTo>
                <a:cubicBezTo>
                  <a:pt x="1437506" y="117724"/>
                  <a:pt x="7300151" y="-52487"/>
                  <a:pt x="9491798" y="0"/>
                </a:cubicBezTo>
                <a:cubicBezTo>
                  <a:pt x="9401829" y="1205120"/>
                  <a:pt x="9495097" y="3452925"/>
                  <a:pt x="9491798" y="4524315"/>
                </a:cubicBezTo>
                <a:cubicBezTo>
                  <a:pt x="7960879" y="4387748"/>
                  <a:pt x="3208890" y="4472811"/>
                  <a:pt x="0" y="4524315"/>
                </a:cubicBezTo>
                <a:cubicBezTo>
                  <a:pt x="-141882" y="2827302"/>
                  <a:pt x="142913" y="1181872"/>
                  <a:pt x="0" y="0"/>
                </a:cubicBezTo>
                <a:close/>
              </a:path>
            </a:pathLst>
          </a:custGeom>
          <a:solidFill>
            <a:srgbClr val="FFCC66">
              <a:alpha val="93000"/>
            </a:srgbClr>
          </a:solidFill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Considering that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online learning offers flexible study schedules and access to abundant learning resources,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while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it also brings challenges like easy distraction and lack of face-to-face interaction,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it's crucial for us to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smart online learners.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So, how can we become smart online learners?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First, we should choose high-quality learning platforms and choose useful information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, avoiding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being overwhelmed by massive resources.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2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971" y="0"/>
            <a:ext cx="9285514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61421" y="3204491"/>
          <a:ext cx="8931867" cy="2968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8293"/>
                <a:gridCol w="4693771"/>
                <a:gridCol w="2209803"/>
              </a:tblGrid>
              <a:tr h="989646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活动目的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重要性。</a:t>
                      </a:r>
                      <a:endParaRPr lang="zh-CN" altLang="en-US" sz="1600" dirty="0"/>
                    </a:p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why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zh-CN" altLang="en-US" dirty="0"/>
                        <a:t>活动（事件）内容</a:t>
                      </a:r>
                      <a:endParaRPr lang="zh-CN" altLang="en-US" dirty="0"/>
                    </a:p>
                    <a:p>
                      <a:r>
                        <a:rPr lang="en-US" altLang="zh-CN" dirty="0" err="1">
                          <a:highlight>
                            <a:srgbClr val="FFFF00"/>
                          </a:highlight>
                        </a:rPr>
                        <a:t>what+why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en-US" altLang="zh-CN" dirty="0"/>
                        <a:t>Your writing: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61421" y="161793"/>
            <a:ext cx="8931865" cy="19389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你受学生会委托为校宣传栏“英语天地”写一则通知，请大家观看一部英文短片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Growing Together,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内容包括：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）短片内容：学校的发展；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）放映时间、地点；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）欢迎对短片提出意见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06992" y="2184682"/>
            <a:ext cx="884477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练笔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活动（事件）目的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重要性。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活动（事件）内容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3249" y="3296922"/>
            <a:ext cx="451226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4773249" y="4304288"/>
            <a:ext cx="4512264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featuring/including/ranging...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30579" y="3343088"/>
            <a:ext cx="124913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英语学习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学校发展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69804" y="3011389"/>
            <a:ext cx="3339193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*enrich our English learning experience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*deepen our understanding of our school's development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3248" y="3242221"/>
            <a:ext cx="6820037" cy="923330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enrich our English learning and deepen our understanding of our school’s development,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will organize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screening of  English short film Growing Together.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60356" y="4182521"/>
            <a:ext cx="2748641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学校历史、校园环境、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学校课程、教学设备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*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校园文化、教学成就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248" y="4244087"/>
            <a:ext cx="6820037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short film shows various aspects of our school, including/ranging…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247" y="4631963"/>
            <a:ext cx="6820037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short film shows various aspects of our school, featuring…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3243" y="4262030"/>
            <a:ext cx="6820037" cy="1754326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short film shows various aspects of our school,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the wonderful journey of our school’s development over the years.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short film shows various aspects of our school,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including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the development of our school and distinctive teaching courses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short film shows various aspects of our school,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ranging from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development of our school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distinctive teaching courses.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8" grpId="0" animBg="1"/>
      <p:bldP spid="13" grpId="0" animBg="1"/>
      <p:bldP spid="2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828" y="-106693"/>
            <a:ext cx="9285514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17876" y="3196237"/>
          <a:ext cx="8931867" cy="2968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8293"/>
                <a:gridCol w="4737317"/>
                <a:gridCol w="2166257"/>
              </a:tblGrid>
              <a:tr h="989646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活动目的</a:t>
                      </a:r>
                      <a:r>
                        <a:rPr lang="en-US" altLang="zh-CN" sz="1600" dirty="0"/>
                        <a:t>/</a:t>
                      </a:r>
                      <a:r>
                        <a:rPr lang="zh-CN" altLang="en-US" sz="1600" dirty="0"/>
                        <a:t>重要性。</a:t>
                      </a:r>
                      <a:endParaRPr lang="zh-CN" altLang="en-US" sz="1600" dirty="0"/>
                    </a:p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why</a:t>
                      </a:r>
                      <a:endParaRPr lang="en-US" altLang="zh-CN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zh-CN" altLang="en-US" dirty="0"/>
                        <a:t>活动（事件）内容</a:t>
                      </a:r>
                      <a:endParaRPr lang="zh-CN" altLang="en-US" dirty="0"/>
                    </a:p>
                    <a:p>
                      <a:r>
                        <a:rPr lang="en-US" altLang="zh-CN" dirty="0" err="1">
                          <a:highlight>
                            <a:srgbClr val="FFFF00"/>
                          </a:highlight>
                        </a:rPr>
                        <a:t>what+why</a:t>
                      </a:r>
                      <a:endParaRPr lang="en-US" altLang="zh-CN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646">
                <a:tc>
                  <a:txBody>
                    <a:bodyPr/>
                    <a:lstStyle/>
                    <a:p>
                      <a:r>
                        <a:rPr lang="en-US" altLang="zh-CN" dirty="0"/>
                        <a:t>Your writing: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61421" y="161793"/>
            <a:ext cx="8931865" cy="19389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昨天你参观了学校举办的学生国画作品展。请给校英文报写一篇宣传稿，内容包括：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展览时间、地点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观展感受；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）推荐观展。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4336" y="2186846"/>
            <a:ext cx="884477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练笔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活动（事件）目的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重要性。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活动（事件）内容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Inter"/>
                <a:ea typeface="+mn-ea"/>
                <a:cs typeface="Arial" panose="020B0604020202020204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Inter"/>
              <a:ea typeface="+mn-ea"/>
              <a:cs typeface="Arial" panose="020B0604020202020204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4686164" y="4304236"/>
            <a:ext cx="4599349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featuring/including/ranging...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6164" y="3346158"/>
            <a:ext cx="459934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文本框 29"/>
          <p:cNvSpPr txBox="1"/>
          <p:nvPr/>
        </p:nvSpPr>
        <p:spPr>
          <a:xfrm>
            <a:off x="4686163" y="4227400"/>
            <a:ext cx="4599349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  A.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including A  B &amp; C.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ranging from A to B.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3248" y="3242221"/>
            <a:ext cx="6820037" cy="923330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enrich our after-school life and deepen our understanding of Chinese art culture,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our school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organized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 student works exhibition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themed  Chinese traditional painting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 the school hall last Friday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3248" y="4251612"/>
            <a:ext cx="6820037" cy="1477328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displayed diverse works, including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campus life paintings and landscape paintings.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displayed diverse works,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various styles of Chinese paintings.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displayed diverse works,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ranging from 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classic traditional themes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creative modern paintings.</a:t>
            </a:r>
            <a:endParaRPr kumimoji="0" lang="en-US" altLang="zh-CN" sz="18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-65316" y="0"/>
            <a:ext cx="12257316" cy="611777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参考句式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主句，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aiming to..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（目的）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Considering…,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主句。（原因）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主句，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doing…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主句，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thus doing…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主句，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which does…</a:t>
            </a: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9100002" y="2600327"/>
            <a:ext cx="1112838" cy="111283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1" name="Oval 11"/>
          <p:cNvSpPr>
            <a:spLocks noChangeArrowheads="1"/>
          </p:cNvSpPr>
          <p:nvPr/>
        </p:nvSpPr>
        <p:spPr bwMode="auto">
          <a:xfrm>
            <a:off x="8015059" y="3925889"/>
            <a:ext cx="1481138" cy="1481137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2" name="Oval 12"/>
          <p:cNvSpPr>
            <a:spLocks noChangeArrowheads="1"/>
          </p:cNvSpPr>
          <p:nvPr/>
        </p:nvSpPr>
        <p:spPr bwMode="auto">
          <a:xfrm>
            <a:off x="8842148" y="5619750"/>
            <a:ext cx="917575" cy="92868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99" name="Subtitle 2"/>
          <p:cNvSpPr>
            <a:spLocks noChangeArrowheads="1"/>
          </p:cNvSpPr>
          <p:nvPr/>
        </p:nvSpPr>
        <p:spPr bwMode="auto">
          <a:xfrm>
            <a:off x="-1521052" y="4146551"/>
            <a:ext cx="71691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Conclusion 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476" y="331730"/>
            <a:ext cx="7845960" cy="45559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3476" y="340119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Knowing..., I’m writing to... (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475" y="355508"/>
            <a:ext cx="7841583" cy="36933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Knowing/Realizing/Considering/Seeing..., 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主句。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原因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476" y="955161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to..., I suggest...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（原因）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476" y="895682"/>
            <a:ext cx="7841582" cy="400110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to...,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aiming to…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文本框 22"/>
          <p:cNvSpPr txBox="1"/>
          <p:nvPr/>
        </p:nvSpPr>
        <p:spPr>
          <a:xfrm>
            <a:off x="173476" y="1528645"/>
            <a:ext cx="7841582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框架：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featuring/including/ranging... </a:t>
            </a:r>
            <a:r>
              <a: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（伴随）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476" y="2175092"/>
            <a:ext cx="60960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原句框架：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helping...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475" y="2196913"/>
            <a:ext cx="7841582" cy="400110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doing...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             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主句， 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thus doing…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475" y="2665126"/>
            <a:ext cx="7841582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框架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事情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活动等内容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doing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（影响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收获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意义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感受）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... </a:t>
            </a:r>
            <a:r>
              <a: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（结果）</a:t>
            </a: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87876" y="3124017"/>
          <a:ext cx="782718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0408"/>
                <a:gridCol w="1807029"/>
                <a:gridCol w="4139743"/>
              </a:tblGrid>
              <a:tr h="359412">
                <a:tc>
                  <a:txBody>
                    <a:bodyPr/>
                    <a:lstStyle/>
                    <a:p>
                      <a:r>
                        <a:rPr lang="zh-CN" altLang="en-US" dirty="0"/>
                        <a:t>主句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doing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参考句式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163">
                <a:tc>
                  <a:txBody>
                    <a:bodyPr/>
                    <a:lstStyle/>
                    <a:p>
                      <a:r>
                        <a:rPr lang="zh-CN" altLang="en-US" dirty="0"/>
                        <a:t>事件</a:t>
                      </a:r>
                      <a:endParaRPr lang="en-US" altLang="zh-CN" dirty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影响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感受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收获</a:t>
                      </a:r>
                      <a:endParaRPr lang="en-US" altLang="zh-CN" dirty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主句，</a:t>
                      </a:r>
                      <a:r>
                        <a:rPr lang="en-US" altLang="zh-CN" dirty="0"/>
                        <a:t>aiming to..</a:t>
                      </a:r>
                      <a:r>
                        <a:rPr lang="zh-CN" altLang="en-US" dirty="0"/>
                        <a:t>（目的）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Considering…,</a:t>
                      </a:r>
                      <a:r>
                        <a:rPr lang="zh-CN" altLang="en-US" dirty="0"/>
                        <a:t>主句。（原因）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163">
                <a:tc>
                  <a:txBody>
                    <a:bodyPr/>
                    <a:lstStyle/>
                    <a:p>
                      <a:r>
                        <a:rPr lang="zh-CN" altLang="en-US" dirty="0"/>
                        <a:t>观点</a:t>
                      </a:r>
                      <a:endParaRPr lang="en-US" altLang="zh-CN" dirty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论证</a:t>
                      </a:r>
                      <a:endParaRPr lang="en-US" altLang="zh-CN" dirty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主句， </a:t>
                      </a:r>
                      <a:r>
                        <a:rPr lang="en-US" altLang="zh-CN" dirty="0"/>
                        <a:t>doing…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主句，</a:t>
                      </a:r>
                      <a:r>
                        <a:rPr lang="en-US" altLang="zh-CN" dirty="0"/>
                        <a:t>thus doing…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主句， </a:t>
                      </a:r>
                      <a:r>
                        <a:rPr lang="en-US" altLang="zh-CN" dirty="0"/>
                        <a:t>which does…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015056" y="1745807"/>
          <a:ext cx="4234543" cy="3310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6256"/>
                <a:gridCol w="2748287"/>
              </a:tblGrid>
              <a:tr h="485082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doing</a:t>
                      </a:r>
                      <a:r>
                        <a:rPr lang="zh-CN" altLang="en-US" b="1" dirty="0"/>
                        <a:t>的无限可能</a:t>
                      </a:r>
                      <a:endParaRPr lang="zh-CN" altLang="en-US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cPr>
                    <a:solidFill>
                      <a:srgbClr val="92D050"/>
                    </a:solidFill>
                  </a:tcPr>
                </a:tc>
              </a:tr>
              <a:tr h="485082">
                <a:tc>
                  <a:txBody>
                    <a:bodyPr/>
                    <a:lstStyle/>
                    <a:p>
                      <a:r>
                        <a:rPr lang="zh-CN" altLang="en-US" dirty="0"/>
                        <a:t>获取与培养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Foster develop stimulate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00743">
                <a:tc>
                  <a:txBody>
                    <a:bodyPr/>
                    <a:lstStyle/>
                    <a:p>
                      <a:r>
                        <a:rPr lang="zh-CN" altLang="en-US" dirty="0"/>
                        <a:t>巩固与增强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Promote boost sharpen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00743">
                <a:tc>
                  <a:txBody>
                    <a:bodyPr/>
                    <a:lstStyle/>
                    <a:p>
                      <a:r>
                        <a:rPr lang="zh-CN" altLang="en-US" dirty="0"/>
                        <a:t>缓解与改善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Relieve ease reduce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6314">
                <a:tc>
                  <a:txBody>
                    <a:bodyPr/>
                    <a:lstStyle/>
                    <a:p>
                      <a:r>
                        <a:rPr lang="zh-CN" altLang="en-US" dirty="0"/>
                        <a:t>削弱与损害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Weaken damage harm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6314">
                <a:tc>
                  <a:txBody>
                    <a:bodyPr/>
                    <a:lstStyle/>
                    <a:p>
                      <a:r>
                        <a:rPr lang="zh-CN" altLang="en-US" dirty="0"/>
                        <a:t>限制与抑制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Limit restrict prevent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6314">
                <a:tc>
                  <a:txBody>
                    <a:bodyPr/>
                    <a:lstStyle/>
                    <a:p>
                      <a:r>
                        <a:rPr lang="zh-CN" altLang="en-US" dirty="0"/>
                        <a:t>加重与恶化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Worsen  make…worse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8043398" y="331730"/>
            <a:ext cx="4159935" cy="1323439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80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1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 build="allAtOnce"/>
      <p:bldP spid="8" grpId="0" animBg="1"/>
      <p:bldP spid="9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/>
          <p:cNvSpPr/>
          <p:nvPr/>
        </p:nvSpPr>
        <p:spPr>
          <a:xfrm>
            <a:off x="71120" y="4196080"/>
            <a:ext cx="2604135" cy="2706370"/>
          </a:xfrm>
          <a:custGeom>
            <a:avLst/>
            <a:gdLst>
              <a:gd name="connsiteX0" fmla="*/ 18037 w 1714490"/>
              <a:gd name="connsiteY0" fmla="*/ 0 h 2235860"/>
              <a:gd name="connsiteX1" fmla="*/ 1714490 w 1714490"/>
              <a:gd name="connsiteY1" fmla="*/ 1696453 h 2235860"/>
              <a:gd name="connsiteX2" fmla="*/ 1638221 w 1714490"/>
              <a:gd name="connsiteY2" fmla="*/ 2200926 h 2235860"/>
              <a:gd name="connsiteX3" fmla="*/ 1625435 w 1714490"/>
              <a:gd name="connsiteY3" fmla="*/ 2235860 h 2235860"/>
              <a:gd name="connsiteX4" fmla="*/ 0 w 1714490"/>
              <a:gd name="connsiteY4" fmla="*/ 2235860 h 2235860"/>
              <a:gd name="connsiteX5" fmla="*/ 0 w 1714490"/>
              <a:gd name="connsiteY5" fmla="*/ 684 h 22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4490" h="2235860">
                <a:moveTo>
                  <a:pt x="18037" y="0"/>
                </a:moveTo>
                <a:cubicBezTo>
                  <a:pt x="954962" y="0"/>
                  <a:pt x="1714490" y="759528"/>
                  <a:pt x="1714490" y="1696453"/>
                </a:cubicBezTo>
                <a:cubicBezTo>
                  <a:pt x="1714490" y="1872127"/>
                  <a:pt x="1687788" y="2041563"/>
                  <a:pt x="1638221" y="2200926"/>
                </a:cubicBezTo>
                <a:lnTo>
                  <a:pt x="1625435" y="2235860"/>
                </a:lnTo>
                <a:lnTo>
                  <a:pt x="0" y="2235860"/>
                </a:lnTo>
                <a:lnTo>
                  <a:pt x="0" y="684"/>
                </a:lnTo>
                <a:close/>
              </a:path>
            </a:pathLst>
          </a:custGeom>
          <a:gradFill flip="none" rotWithShape="1">
            <a:gsLst>
              <a:gs pos="0">
                <a:srgbClr val="3A72E6">
                  <a:alpha val="16000"/>
                </a:srgbClr>
              </a:gs>
              <a:gs pos="86000">
                <a:srgbClr val="6FA8FE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9228455" y="5850890"/>
            <a:ext cx="683895" cy="1329690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2"/>
          <a:stretch>
            <a:fillRect/>
          </a:stretch>
        </p:blipFill>
        <p:spPr>
          <a:xfrm>
            <a:off x="7635875" y="6266815"/>
            <a:ext cx="4343400" cy="39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" y="5415915"/>
            <a:ext cx="12085955" cy="1442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0385" y="1512570"/>
            <a:ext cx="6571615" cy="426466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5"/>
          <a:stretch>
            <a:fillRect/>
          </a:stretch>
        </p:blipFill>
        <p:spPr>
          <a:xfrm>
            <a:off x="8559800" y="98425"/>
            <a:ext cx="3550920" cy="209296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704215" y="2009140"/>
            <a:ext cx="6086475" cy="1837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9600" b="1" spc="60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T</a:t>
            </a:r>
            <a:r>
              <a:rPr lang="zh-CN" altLang="en-US" sz="9600" b="1" spc="600" dirty="0">
                <a:solidFill>
                  <a:srgbClr val="07C1CC">
                    <a:lumMod val="60000"/>
                    <a:lumOff val="40000"/>
                  </a:srgb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H</a:t>
            </a:r>
            <a:r>
              <a:rPr lang="zh-CN" altLang="en-US" sz="9600" b="1" spc="600" dirty="0">
                <a:solidFill>
                  <a:srgbClr val="00206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A</a:t>
            </a:r>
            <a:r>
              <a:rPr lang="zh-CN" altLang="en-US" sz="9600" b="1" spc="600" dirty="0">
                <a:solidFill>
                  <a:srgbClr val="FFC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N</a:t>
            </a:r>
            <a:r>
              <a:rPr lang="zh-CN" altLang="en-US" sz="9600" b="1" spc="600" dirty="0">
                <a:solidFill>
                  <a:srgbClr val="7030A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K</a:t>
            </a:r>
            <a:r>
              <a:rPr lang="zh-CN" altLang="en-US" sz="9600" b="1" spc="600" dirty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S</a:t>
            </a:r>
            <a:endParaRPr lang="zh-CN" altLang="en-US" sz="9600" b="1" spc="600" dirty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211878" y="98637"/>
            <a:ext cx="1183640" cy="1092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摄图网_video_5968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3">
            <a:lum bright="-2000"/>
          </a:blip>
          <a:srcRect l="4341" t="9364" r="15367" b="10345"/>
          <a:stretch>
            <a:fillRect/>
          </a:stretch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-397950" y="-19019"/>
            <a:ext cx="12192003" cy="6858000"/>
          </a:xfrm>
          <a:prstGeom prst="rect">
            <a:avLst/>
          </a:prstGeom>
          <a:gradFill flip="none" rotWithShape="1">
            <a:gsLst>
              <a:gs pos="9000">
                <a:srgbClr val="07305D">
                  <a:alpha val="79000"/>
                </a:srgbClr>
              </a:gs>
              <a:gs pos="52000">
                <a:srgbClr val="0B488C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1" name="图片 40" descr="图片包含 网, 伞, 游戏机, 黑暗&#10;&#10;描述已自动生成"/>
          <p:cNvPicPr>
            <a:picLocks noChangeAspect="1"/>
          </p:cNvPicPr>
          <p:nvPr/>
        </p:nvPicPr>
        <p:blipFill rotWithShape="1"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7" b="38178"/>
          <a:stretch>
            <a:fillRect/>
          </a:stretch>
        </p:blipFill>
        <p:spPr>
          <a:xfrm>
            <a:off x="0" y="4744159"/>
            <a:ext cx="12203380" cy="2142460"/>
          </a:xfrm>
          <a:prstGeom prst="rect">
            <a:avLst/>
          </a:prstGeom>
        </p:spPr>
      </p:pic>
      <p:pic>
        <p:nvPicPr>
          <p:cNvPr id="39" name="图片 38" descr="模糊的黑白照&#10;&#10;中度可信度描述已自动生成"/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-12032" y="-19019"/>
            <a:ext cx="2101440" cy="2478281"/>
          </a:xfrm>
          <a:prstGeom prst="rect">
            <a:avLst/>
          </a:prstGeom>
        </p:spPr>
      </p:pic>
      <p:pic>
        <p:nvPicPr>
          <p:cNvPr id="7" name="图片 6" descr="图片包含 屏幕截图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38748" y="3381347"/>
            <a:ext cx="4673455" cy="1791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76040" y="1062396"/>
            <a:ext cx="10764520" cy="2573913"/>
            <a:chOff x="676039" y="1062396"/>
            <a:chExt cx="10764520" cy="2573913"/>
          </a:xfrm>
        </p:grpSpPr>
        <p:sp>
          <p:nvSpPr>
            <p:cNvPr id="5" name="文本框 4"/>
            <p:cNvSpPr txBox="1"/>
            <p:nvPr/>
          </p:nvSpPr>
          <p:spPr>
            <a:xfrm>
              <a:off x="720066" y="1925864"/>
              <a:ext cx="10720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u="none" strike="noStrike" kern="1200" cap="none" spc="300" normalizeH="0" baseline="0" noProof="0" dirty="0">
                  <a:ln w="9525">
                    <a:solidFill>
                      <a:srgbClr val="FFFF00"/>
                    </a:solidFill>
                  </a:ln>
                  <a:solidFill>
                    <a:schemeClr val="bg1"/>
                  </a:solidFill>
                  <a:effectLst>
                    <a:outerShdw blurRad="152400" dist="25400" dir="5400000" algn="t" rotWithShape="0">
                      <a:srgbClr val="0930AB">
                        <a:alpha val="26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非谓语</a:t>
              </a:r>
              <a:r>
                <a:rPr kumimoji="0" lang="en-US" altLang="zh-CN" sz="4800" b="1" u="none" strike="noStrike" kern="1200" cap="none" spc="300" normalizeH="0" baseline="0" noProof="0" dirty="0">
                  <a:ln w="9525">
                    <a:solidFill>
                      <a:srgbClr val="FFFF00"/>
                    </a:solidFill>
                  </a:ln>
                  <a:solidFill>
                    <a:schemeClr val="bg1"/>
                  </a:solidFill>
                  <a:effectLst>
                    <a:outerShdw blurRad="152400" dist="25400" dir="5400000" algn="t" rotWithShape="0">
                      <a:srgbClr val="0930AB">
                        <a:alpha val="26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doing</a:t>
              </a:r>
              <a:r>
                <a:rPr kumimoji="0" lang="zh-CN" altLang="en-US" sz="4800" b="1" u="none" strike="noStrike" kern="1200" cap="none" spc="300" normalizeH="0" baseline="0" noProof="0" dirty="0">
                  <a:ln w="9525">
                    <a:solidFill>
                      <a:srgbClr val="FFFF00"/>
                    </a:solidFill>
                  </a:ln>
                  <a:solidFill>
                    <a:schemeClr val="bg1"/>
                  </a:solidFill>
                  <a:effectLst>
                    <a:outerShdw blurRad="152400" dist="25400" dir="5400000" algn="t" rotWithShape="0">
                      <a:srgbClr val="0930AB">
                        <a:alpha val="26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做状语在应用文中运用</a:t>
              </a:r>
              <a:endParaRPr kumimoji="0" lang="zh-CN" altLang="en-US" sz="4800" b="1" u="none" strike="noStrike" kern="1200" cap="none" spc="300" normalizeH="0" baseline="0" noProof="0" dirty="0">
                <a:ln w="9525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6039" y="3133864"/>
              <a:ext cx="10720493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u="none" strike="noStrike" kern="1200" cap="none" spc="300" normalizeH="0" baseline="0" noProof="0" dirty="0">
                  <a:ln w="12700"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  <a:noFill/>
                  <a:effectLst>
                    <a:outerShdw blurRad="152400" dist="25400" dir="5400000" algn="t" rotWithShape="0">
                      <a:srgbClr val="0930AB">
                        <a:alpha val="26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"Doing" Form Adverbials in Practical Writing</a:t>
              </a:r>
              <a:endParaRPr kumimoji="0" lang="en-US" altLang="zh-CN" sz="2665" u="none" strike="noStrike" kern="1200" cap="none" spc="300" normalizeH="0" baseline="0" noProof="0" dirty="0">
                <a:ln w="12700"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noFill/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392531" y="1062396"/>
              <a:ext cx="4528820" cy="540385"/>
            </a:xfrm>
            <a:prstGeom prst="rect">
              <a:avLst/>
            </a:prstGeom>
            <a:gradFill flip="none" rotWithShape="1">
              <a:gsLst>
                <a:gs pos="77000">
                  <a:schemeClr val="accent1">
                    <a:lumMod val="20000"/>
                    <a:lumOff val="80000"/>
                    <a:alpha val="30000"/>
                  </a:schemeClr>
                </a:gs>
                <a:gs pos="25000">
                  <a:schemeClr val="accent1">
                    <a:lumMod val="20000"/>
                    <a:lumOff val="80000"/>
                    <a:alpha val="30000"/>
                  </a:schemeClr>
                </a:gs>
                <a:gs pos="89000">
                  <a:schemeClr val="accent1">
                    <a:lumMod val="20000"/>
                    <a:lumOff val="80000"/>
                    <a:alpha val="0"/>
                  </a:schemeClr>
                </a:gs>
                <a:gs pos="12000">
                  <a:schemeClr val="accent1">
                    <a:lumMod val="20000"/>
                    <a:lumOff val="80000"/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accent1">
                      <a:lumMod val="30000"/>
                      <a:lumOff val="70000"/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45473" y="1111503"/>
              <a:ext cx="4390813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u="none" strike="noStrike" kern="1200" cap="none" spc="300" normalizeH="0" baseline="0" noProof="0" dirty="0">
                  <a:ln w="12700">
                    <a:noFill/>
                  </a:ln>
                  <a:solidFill>
                    <a:schemeClr val="bg1"/>
                  </a:solidFill>
                  <a:effectLst>
                    <a:outerShdw blurRad="152400" dist="25400" dir="5400000" algn="t" rotWithShape="0">
                      <a:srgbClr val="0930AB">
                        <a:alpha val="26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rPr>
                <a:t>溯恩英语高考专题复习</a:t>
              </a:r>
              <a:endParaRPr kumimoji="0" lang="zh-CN" altLang="en-US" sz="2400" b="1" u="none" strike="noStrike" kern="1200" cap="none" spc="300" normalizeH="0" baseline="0" noProof="0" dirty="0">
                <a:ln w="12700">
                  <a:noFill/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428775" y="-44656"/>
            <a:ext cx="1570519" cy="741576"/>
            <a:chOff x="10428774" y="-44656"/>
            <a:chExt cx="1570519" cy="741576"/>
          </a:xfrm>
        </p:grpSpPr>
        <p:pic>
          <p:nvPicPr>
            <p:cNvPr id="22" name="图片 21" descr="徽标, 箭头&#10;&#10;描述已自动生成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7717" y="-44656"/>
              <a:ext cx="741576" cy="741576"/>
            </a:xfrm>
            <a:prstGeom prst="rect">
              <a:avLst/>
            </a:prstGeom>
          </p:spPr>
        </p:pic>
        <p:pic>
          <p:nvPicPr>
            <p:cNvPr id="25" name="图片 24" descr="徽标, 箭头&#10;&#10;描述已自动生成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3245" y="-44656"/>
              <a:ext cx="741576" cy="741576"/>
            </a:xfrm>
            <a:prstGeom prst="rect">
              <a:avLst/>
            </a:prstGeom>
          </p:spPr>
        </p:pic>
        <p:pic>
          <p:nvPicPr>
            <p:cNvPr id="26" name="图片 25" descr="徽标, 箭头&#10;&#10;描述已自动生成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8774" y="-44656"/>
              <a:ext cx="741576" cy="741576"/>
            </a:xfrm>
            <a:prstGeom prst="rect">
              <a:avLst/>
            </a:prstGeom>
          </p:spPr>
        </p:pic>
      </p:grpSp>
      <p:pic>
        <p:nvPicPr>
          <p:cNvPr id="33" name="图片 32" descr="图片包含 图标&#10;&#10;描述已自动生成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55" y="4212155"/>
            <a:ext cx="1090117" cy="118652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360947" y="2733368"/>
            <a:ext cx="4843084" cy="4136665"/>
            <a:chOff x="7169664" y="2569986"/>
            <a:chExt cx="5034367" cy="4300047"/>
          </a:xfrm>
        </p:grpSpPr>
        <p:sp>
          <p:nvSpPr>
            <p:cNvPr id="20" name="任意多边形: 形状 19"/>
            <p:cNvSpPr/>
            <p:nvPr/>
          </p:nvSpPr>
          <p:spPr>
            <a:xfrm>
              <a:off x="7169664" y="2569986"/>
              <a:ext cx="5034367" cy="4300047"/>
            </a:xfrm>
            <a:custGeom>
              <a:avLst/>
              <a:gdLst>
                <a:gd name="connsiteX0" fmla="*/ 7937833 w 7937833"/>
                <a:gd name="connsiteY0" fmla="*/ 0 h 6276116"/>
                <a:gd name="connsiteX1" fmla="*/ 7937833 w 7937833"/>
                <a:gd name="connsiteY1" fmla="*/ 6276116 h 6276116"/>
                <a:gd name="connsiteX2" fmla="*/ 0 w 7937833"/>
                <a:gd name="connsiteY2" fmla="*/ 6276116 h 6276116"/>
                <a:gd name="connsiteX3" fmla="*/ 7920958 w 7937833"/>
                <a:gd name="connsiteY3" fmla="*/ 90540 h 6276116"/>
                <a:gd name="connsiteX4" fmla="*/ 7937833 w 7937833"/>
                <a:gd name="connsiteY4" fmla="*/ 0 h 62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7833" h="6276116">
                  <a:moveTo>
                    <a:pt x="7937833" y="0"/>
                  </a:moveTo>
                  <a:lnTo>
                    <a:pt x="7937833" y="6276116"/>
                  </a:lnTo>
                  <a:lnTo>
                    <a:pt x="0" y="6276116"/>
                  </a:lnTo>
                  <a:cubicBezTo>
                    <a:pt x="3907176" y="6276116"/>
                    <a:pt x="7167041" y="3620642"/>
                    <a:pt x="7920958" y="90540"/>
                  </a:cubicBezTo>
                  <a:lnTo>
                    <a:pt x="7937833" y="0"/>
                  </a:lnTo>
                  <a:close/>
                </a:path>
              </a:pathLst>
            </a:custGeom>
            <a:solidFill>
              <a:srgbClr val="1067C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531767" y="2879273"/>
              <a:ext cx="4672263" cy="3990760"/>
            </a:xfrm>
            <a:custGeom>
              <a:avLst/>
              <a:gdLst>
                <a:gd name="connsiteX0" fmla="*/ 7937833 w 7937833"/>
                <a:gd name="connsiteY0" fmla="*/ 0 h 6276116"/>
                <a:gd name="connsiteX1" fmla="*/ 7937833 w 7937833"/>
                <a:gd name="connsiteY1" fmla="*/ 6276116 h 6276116"/>
                <a:gd name="connsiteX2" fmla="*/ 0 w 7937833"/>
                <a:gd name="connsiteY2" fmla="*/ 6276116 h 6276116"/>
                <a:gd name="connsiteX3" fmla="*/ 7920958 w 7937833"/>
                <a:gd name="connsiteY3" fmla="*/ 90540 h 6276116"/>
                <a:gd name="connsiteX4" fmla="*/ 7937833 w 7937833"/>
                <a:gd name="connsiteY4" fmla="*/ 0 h 62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7833" h="6276116">
                  <a:moveTo>
                    <a:pt x="7937833" y="0"/>
                  </a:moveTo>
                  <a:lnTo>
                    <a:pt x="7937833" y="6276116"/>
                  </a:lnTo>
                  <a:lnTo>
                    <a:pt x="0" y="6276116"/>
                  </a:lnTo>
                  <a:cubicBezTo>
                    <a:pt x="3907176" y="6276116"/>
                    <a:pt x="7167041" y="3620642"/>
                    <a:pt x="7920958" y="90540"/>
                  </a:cubicBezTo>
                  <a:lnTo>
                    <a:pt x="79378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461433" y="620607"/>
            <a:ext cx="1183640" cy="1092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44445" y="4515485"/>
            <a:ext cx="4364355" cy="540385"/>
          </a:xfrm>
          <a:prstGeom prst="rect">
            <a:avLst/>
          </a:prstGeom>
          <a:gradFill flip="none" rotWithShape="1">
            <a:gsLst>
              <a:gs pos="77000">
                <a:schemeClr val="accent1">
                  <a:lumMod val="20000"/>
                  <a:lumOff val="80000"/>
                  <a:alpha val="30000"/>
                </a:schemeClr>
              </a:gs>
              <a:gs pos="25000">
                <a:schemeClr val="accent1">
                  <a:lumMod val="20000"/>
                  <a:lumOff val="80000"/>
                  <a:alpha val="30000"/>
                </a:schemeClr>
              </a:gs>
              <a:gs pos="89000">
                <a:schemeClr val="accent1">
                  <a:lumMod val="20000"/>
                  <a:lumOff val="80000"/>
                  <a:alpha val="0"/>
                </a:schemeClr>
              </a:gs>
              <a:gs pos="12000">
                <a:schemeClr val="accent1">
                  <a:lumMod val="20000"/>
                  <a:lumOff val="80000"/>
                  <a:alpha val="0"/>
                </a:schemeClr>
              </a:gs>
              <a:gs pos="52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50000">
                  <a:schemeClr val="accent1">
                    <a:lumMod val="30000"/>
                    <a:lumOff val="70000"/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4633" y="4534959"/>
            <a:ext cx="5484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300" normalizeH="0" baseline="0" noProof="0" dirty="0">
                <a:ln w="12700">
                  <a:noFill/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rPr>
              <a:t>浙江省</a:t>
            </a:r>
            <a:r>
              <a:rPr lang="zh-CN" altLang="en-US" sz="2400" b="1" spc="300" dirty="0">
                <a:ln w="12700">
                  <a:noFill/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rPr>
              <a:t>常山县紫港中学</a:t>
            </a:r>
            <a:r>
              <a:rPr kumimoji="0" lang="en-US" altLang="zh-CN" sz="2400" b="1" u="none" strike="noStrike" kern="1200" cap="none" spc="300" normalizeH="0" baseline="0" noProof="0" dirty="0">
                <a:ln w="12700">
                  <a:noFill/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rPr>
              <a:t>  </a:t>
            </a:r>
            <a:r>
              <a:rPr lang="zh-CN" altLang="en-US" sz="2400" b="1" spc="300" dirty="0">
                <a:ln w="12700">
                  <a:noFill/>
                </a:ln>
                <a:solidFill>
                  <a:schemeClr val="bg1"/>
                </a:solidFill>
                <a:effectLst>
                  <a:outerShdw blurRad="152400" dist="25400" dir="5400000" algn="t" rotWithShape="0">
                    <a:srgbClr val="0930AB">
                      <a:alpha val="26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</a:rPr>
              <a:t>方辉</a:t>
            </a:r>
            <a:endParaRPr kumimoji="0" lang="zh-CN" altLang="en-US" sz="2400" b="1" u="none" strike="noStrike" kern="1200" cap="none" spc="300" normalizeH="0" baseline="0" noProof="0" dirty="0">
              <a:ln w="12700">
                <a:noFill/>
              </a:ln>
              <a:solidFill>
                <a:schemeClr val="bg1"/>
              </a:solidFill>
              <a:effectLst>
                <a:outerShdw blurRad="152400" dist="25400" dir="5400000" algn="t" rotWithShape="0">
                  <a:srgbClr val="0930AB">
                    <a:alpha val="26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0" y="0"/>
            <a:ext cx="12192000" cy="611777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11219428" y="4076571"/>
            <a:ext cx="1112838" cy="111283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1" name="Oval 11"/>
          <p:cNvSpPr>
            <a:spLocks noChangeArrowheads="1"/>
          </p:cNvSpPr>
          <p:nvPr/>
        </p:nvSpPr>
        <p:spPr bwMode="auto">
          <a:xfrm>
            <a:off x="10561808" y="5189409"/>
            <a:ext cx="1481138" cy="1481137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2" name="Oval 12"/>
          <p:cNvSpPr>
            <a:spLocks noChangeArrowheads="1"/>
          </p:cNvSpPr>
          <p:nvPr/>
        </p:nvSpPr>
        <p:spPr bwMode="auto">
          <a:xfrm>
            <a:off x="8907464" y="5619750"/>
            <a:ext cx="917575" cy="92868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99" name="Subtitle 2"/>
          <p:cNvSpPr>
            <a:spLocks noChangeArrowheads="1"/>
          </p:cNvSpPr>
          <p:nvPr/>
        </p:nvSpPr>
        <p:spPr bwMode="auto">
          <a:xfrm>
            <a:off x="-1888246" y="4500834"/>
            <a:ext cx="71691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Observe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09562"/>
            <a:ext cx="1079862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When travelling, we engage with cultures and experiences.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“I really want to make this work for people’s lives today, and I know that doesn’t always mean returning a dress on the Monday after a special weekend,” she says.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As a photographer, I have spent the last two years recording everything I discovered.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No matter where I buy them, one steamer is rarely enough, yet two seems greedy, so I am always left wanting more next time.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Just then, some kids ran at him, knocking his books out of his arms.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Covering an area about three times the size of Yellowstone National Park, the GPNP will be one of the first national parks in the country.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337302"/>
            <a:ext cx="10798629" cy="4154984"/>
          </a:xfrm>
          <a:prstGeom prst="rect">
            <a:avLst/>
          </a:prstGeom>
          <a:solidFill>
            <a:srgbClr val="00AEEF"/>
          </a:solidFill>
        </p:spPr>
        <p:txBody>
          <a:bodyPr wrap="square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When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travelling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, we engage with cultures and experiences.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“I really want to make this work for people’s lives today, and I know that doesn’t always mean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returning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 dress on the Monday after a special weekend,” she says.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As a photographer, I have spent the last two years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recording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everything I discovered.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No matter where I buy them, one steamer is rarely enough, yet two seems greedy, so I am always left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wanting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more next time.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Just then, some kids ran at him,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knocking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his books out of his arms.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Covering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an area about three times the size of Yellowstone National Park, the GPNP will be one of the first national parks in the country.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5" name="箭头: 上弧形 4"/>
          <p:cNvSpPr/>
          <p:nvPr/>
        </p:nvSpPr>
        <p:spPr bwMode="auto">
          <a:xfrm rot="21447803">
            <a:off x="3188826" y="813789"/>
            <a:ext cx="1001486" cy="331335"/>
          </a:xfrm>
          <a:prstGeom prst="curved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箭头: 上弧形 5"/>
          <p:cNvSpPr/>
          <p:nvPr/>
        </p:nvSpPr>
        <p:spPr bwMode="auto">
          <a:xfrm>
            <a:off x="4600645" y="1401176"/>
            <a:ext cx="3551413" cy="483590"/>
          </a:xfrm>
          <a:prstGeom prst="curved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62" y="328754"/>
            <a:ext cx="10798629" cy="4154984"/>
          </a:xfrm>
          <a:prstGeom prst="rect">
            <a:avLst/>
          </a:prstGeom>
          <a:solidFill>
            <a:srgbClr val="00AEEF"/>
          </a:solidFill>
        </p:spPr>
        <p:txBody>
          <a:bodyPr wrap="square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When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travelling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, we engage with cultures and experiences.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“I really want to make this work for people’s lives today, and I know that doesn’t always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mean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returning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 dress on the Monday after a special weekend,” she says.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mean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意味着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doing 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As a photographer, I have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spent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the last two years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recording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everything I discovered.               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spend T/M (in) doing 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No matter where I buy them, one steamer is rarely enough, yet two seems greedy, so I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am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always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left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wanting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more next time.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be left doing 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Just then, some kids ran at him,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knocking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his books out of his arms.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Covering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an area about three times the size of Yellowstone National Park, the GPNP will be one of the first national parks in the country.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4" name="箭头: 上弧形 3"/>
          <p:cNvSpPr/>
          <p:nvPr/>
        </p:nvSpPr>
        <p:spPr bwMode="auto">
          <a:xfrm rot="404443">
            <a:off x="2155371" y="57630"/>
            <a:ext cx="1001486" cy="331335"/>
          </a:xfrm>
          <a:prstGeom prst="curvedDownArrow">
            <a:avLst/>
          </a:prstGeom>
          <a:solidFill>
            <a:srgbClr val="FFFF00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箭头: 上弧形 10"/>
          <p:cNvSpPr/>
          <p:nvPr/>
        </p:nvSpPr>
        <p:spPr bwMode="auto">
          <a:xfrm rot="13533875">
            <a:off x="226196" y="4122987"/>
            <a:ext cx="645943" cy="589067"/>
          </a:xfrm>
          <a:prstGeom prst="curvedDownArrow">
            <a:avLst/>
          </a:prstGeom>
          <a:solidFill>
            <a:srgbClr val="FFFF00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箭头: 上弧形 7"/>
          <p:cNvSpPr/>
          <p:nvPr/>
        </p:nvSpPr>
        <p:spPr bwMode="auto">
          <a:xfrm>
            <a:off x="3172842" y="2839910"/>
            <a:ext cx="2770758" cy="483590"/>
          </a:xfrm>
          <a:prstGeom prst="curvedDownArrow">
            <a:avLst>
              <a:gd name="adj1" fmla="val 25000"/>
              <a:gd name="adj2" fmla="val 50000"/>
              <a:gd name="adj3" fmla="val 2702"/>
            </a:avLst>
          </a:prstGeom>
          <a:solidFill>
            <a:srgbClr val="FFFF00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17829" y="281822"/>
            <a:ext cx="7132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when we are travelling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2913" y="207014"/>
            <a:ext cx="100540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7943" y="2208773"/>
            <a:ext cx="100540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94452" y="3117555"/>
            <a:ext cx="100540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2554" y="3938201"/>
            <a:ext cx="100540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7" name="箭头: 上弧形 6"/>
          <p:cNvSpPr/>
          <p:nvPr/>
        </p:nvSpPr>
        <p:spPr bwMode="auto">
          <a:xfrm rot="21447803">
            <a:off x="3889866" y="2646502"/>
            <a:ext cx="1001486" cy="331335"/>
          </a:xfrm>
          <a:prstGeom prst="curved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30979" y="2909235"/>
            <a:ext cx="8869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处于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……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状态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16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2" grpId="0" animBg="1"/>
      <p:bldP spid="4" grpId="0" animBg="1"/>
      <p:bldP spid="11" grpId="0" animBg="1"/>
      <p:bldP spid="8" grpId="0" animBg="1"/>
      <p:bldP spid="14" grpId="0"/>
      <p:bldP spid="9" grpId="0" animBg="1"/>
      <p:bldP spid="10" grpId="0" animBg="1"/>
      <p:bldP spid="13" grpId="0" animBg="1"/>
      <p:bldP spid="15" grpId="0" animBg="1"/>
      <p:bldP spid="7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0" y="0"/>
            <a:ext cx="12192000" cy="611777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11219428" y="4076571"/>
            <a:ext cx="1112838" cy="111283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1" name="Oval 11"/>
          <p:cNvSpPr>
            <a:spLocks noChangeArrowheads="1"/>
          </p:cNvSpPr>
          <p:nvPr/>
        </p:nvSpPr>
        <p:spPr bwMode="auto">
          <a:xfrm>
            <a:off x="10561808" y="5189409"/>
            <a:ext cx="1481138" cy="1481137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2" name="Oval 12"/>
          <p:cNvSpPr>
            <a:spLocks noChangeArrowheads="1"/>
          </p:cNvSpPr>
          <p:nvPr/>
        </p:nvSpPr>
        <p:spPr bwMode="auto">
          <a:xfrm>
            <a:off x="8907464" y="5619750"/>
            <a:ext cx="917575" cy="92868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99" name="Subtitle 2"/>
          <p:cNvSpPr>
            <a:spLocks noChangeArrowheads="1"/>
          </p:cNvSpPr>
          <p:nvPr/>
        </p:nvSpPr>
        <p:spPr bwMode="auto">
          <a:xfrm>
            <a:off x="-1888246" y="4500834"/>
            <a:ext cx="71691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Observe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09562"/>
            <a:ext cx="1079862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When ________ (travel), we engage with cultures and experiences.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Just then, some kids ran at him, ______ (knock) his books out of his arms.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 (cover)an area about three times the size of Yellowstone National Park, the GPNP will be one of the first national parks in the country.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1680" y="421469"/>
            <a:ext cx="1625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travelling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0" y="1476839"/>
            <a:ext cx="1604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knocking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446" y="2581385"/>
            <a:ext cx="1625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Covering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8751" y="892064"/>
            <a:ext cx="100540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0" y="2017233"/>
            <a:ext cx="2919389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自然结果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6387" y="3618051"/>
            <a:ext cx="2098651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伴随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817" y="4177128"/>
            <a:ext cx="9080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 fell off the bike,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breaking</a:t>
            </a: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his left leg.</a:t>
            </a:r>
            <a:endParaRPr kumimoji="0" lang="en-US" altLang="zh-CN" sz="32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She walked into the room,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singing </a:t>
            </a: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cheerful song.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59694" y="5270698"/>
            <a:ext cx="6316153" cy="584775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伴随：事物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人物属性或状态</a:t>
            </a:r>
            <a:r>
              <a:rPr kumimoji="0" lang="en-US" altLang="zh-CN" sz="32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)</a:t>
            </a:r>
            <a:endParaRPr kumimoji="0" lang="zh-CN" altLang="en-US" sz="32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9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-45720" y="-285750"/>
            <a:ext cx="12237720" cy="583285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11412378" y="1797457"/>
            <a:ext cx="1112838" cy="111283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1" name="Oval 11"/>
          <p:cNvSpPr>
            <a:spLocks noChangeArrowheads="1"/>
          </p:cNvSpPr>
          <p:nvPr/>
        </p:nvSpPr>
        <p:spPr bwMode="auto">
          <a:xfrm>
            <a:off x="10631230" y="5186479"/>
            <a:ext cx="1481138" cy="1481137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02" name="Oval 12"/>
          <p:cNvSpPr>
            <a:spLocks noChangeArrowheads="1"/>
          </p:cNvSpPr>
          <p:nvPr/>
        </p:nvSpPr>
        <p:spPr bwMode="auto">
          <a:xfrm>
            <a:off x="8861744" y="5334000"/>
            <a:ext cx="917575" cy="928688"/>
          </a:xfrm>
          <a:prstGeom prst="ellipse">
            <a:avLst/>
          </a:prstGeom>
          <a:solidFill>
            <a:schemeClr val="folHlink"/>
          </a:solidFill>
          <a:ln w="88900" cmpd="sng">
            <a:solidFill>
              <a:schemeClr val="bg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99" name="Subtitle 2"/>
          <p:cNvSpPr>
            <a:spLocks noChangeArrowheads="1"/>
          </p:cNvSpPr>
          <p:nvPr/>
        </p:nvSpPr>
        <p:spPr bwMode="auto">
          <a:xfrm>
            <a:off x="-1013934" y="452847"/>
            <a:ext cx="13701234" cy="92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现在分词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doing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作时间状语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0266" y="59329"/>
            <a:ext cx="1079862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When ________ (travel),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engage with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FF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cultures and experiences.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highlight>
                <a:srgbClr val="00FFFF"/>
              </a:highligh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Just then,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some kids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ran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at him, ______ (knock) his books out of his arms.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 (cover)an area about three times the size of Yellowstone National Park,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GPNP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will be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00FFFF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one of the first national parks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 the country.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5960" y="135719"/>
            <a:ext cx="1625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travelling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7530" y="1191089"/>
            <a:ext cx="1604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knocking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726" y="2295635"/>
            <a:ext cx="1625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Covering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6" name="Subtitle 2"/>
          <p:cNvSpPr>
            <a:spLocks noChangeArrowheads="1"/>
          </p:cNvSpPr>
          <p:nvPr/>
        </p:nvSpPr>
        <p:spPr bwMode="auto">
          <a:xfrm>
            <a:off x="270036" y="1579491"/>
            <a:ext cx="13701234" cy="92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现在分词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doing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作结果状语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75000"/>
                </a:srgbClr>
              </a:solidFill>
              <a:effectLst/>
              <a:uLnTx/>
              <a:uFillTx/>
              <a:latin typeface="Inter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ubtitle 2"/>
          <p:cNvSpPr>
            <a:spLocks noChangeArrowheads="1"/>
          </p:cNvSpPr>
          <p:nvPr/>
        </p:nvSpPr>
        <p:spPr bwMode="auto">
          <a:xfrm>
            <a:off x="2928702" y="3241575"/>
            <a:ext cx="13701234" cy="92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现在分词作原因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/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伴随状语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75000"/>
                </a:srgbClr>
              </a:solidFill>
              <a:effectLst/>
              <a:uLnTx/>
              <a:uFillTx/>
              <a:latin typeface="Inter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86203" y="3931570"/>
            <a:ext cx="84326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 stood there, </a:t>
            </a: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waiting for </a:t>
            </a: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her in silence.</a:t>
            </a:r>
            <a:endParaRPr kumimoji="0" lang="en-US" altLang="zh-CN" sz="3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Knowing that </a:t>
            </a: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you are keen on Chinese culture, I'm writing to invite you to join us an activity. 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Subtitle 2"/>
          <p:cNvSpPr>
            <a:spLocks noChangeArrowheads="1"/>
          </p:cNvSpPr>
          <p:nvPr/>
        </p:nvSpPr>
        <p:spPr bwMode="auto">
          <a:xfrm>
            <a:off x="2284375" y="3820741"/>
            <a:ext cx="13701234" cy="92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现在分词作方式状语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75000"/>
                </a:srgbClr>
              </a:solidFill>
              <a:effectLst/>
              <a:uLnTx/>
              <a:uFillTx/>
              <a:latin typeface="Inter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Subtitle 2"/>
          <p:cNvSpPr>
            <a:spLocks noChangeArrowheads="1"/>
          </p:cNvSpPr>
          <p:nvPr/>
        </p:nvSpPr>
        <p:spPr bwMode="auto">
          <a:xfrm>
            <a:off x="3156865" y="4475614"/>
            <a:ext cx="13701234" cy="92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>
                    <a:lumMod val="75000"/>
                  </a:srgbClr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现在分词作原因状语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75000"/>
                </a:srgbClr>
              </a:solidFill>
              <a:effectLst/>
              <a:uLnTx/>
              <a:uFillTx/>
              <a:latin typeface="Inter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Subtitle 2"/>
          <p:cNvSpPr>
            <a:spLocks noChangeArrowheads="1"/>
          </p:cNvSpPr>
          <p:nvPr/>
        </p:nvSpPr>
        <p:spPr bwMode="auto">
          <a:xfrm>
            <a:off x="-718613" y="4940611"/>
            <a:ext cx="958035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B6F0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Observe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→ 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Conclude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7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6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7714" y="165568"/>
          <a:ext cx="11604172" cy="6831663"/>
        </p:xfrm>
        <a:graphic>
          <a:graphicData uri="http://schemas.openxmlformats.org/drawingml/2006/table">
            <a:tbl>
              <a:tblPr/>
              <a:tblGrid>
                <a:gridCol w="1415143"/>
                <a:gridCol w="3494314"/>
                <a:gridCol w="3793672"/>
                <a:gridCol w="2901043"/>
              </a:tblGrid>
              <a:tr h="3806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Doing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A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0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functions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功能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A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23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examples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例句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9823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pattern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句式结构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时间状语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0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说明主句动作发生的时间，常可还原为 “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when/while +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主语 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+ 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be + doing</a:t>
                      </a:r>
                      <a:r>
                        <a:rPr lang="en-US" sz="2000" b="0" dirty="0">
                          <a:effectLst/>
                        </a:rPr>
                        <a:t>” </a:t>
                      </a:r>
                      <a:r>
                        <a:rPr lang="zh-CN" altLang="en-US" sz="2000" b="0" dirty="0">
                          <a:effectLst/>
                        </a:rPr>
                        <a:t>结构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句① When travelling, we engage with cultures...</a:t>
                      </a:r>
                      <a:endParaRPr lang="en-US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（= When we are travelling...）</a:t>
                      </a:r>
                      <a:endParaRPr 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when/while 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结果状语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F02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说明主句动作带来的自然结果（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多为意料之中的后果</a:t>
                      </a:r>
                      <a:r>
                        <a:rPr lang="zh-CN" altLang="en-US" sz="2000" b="0" dirty="0">
                          <a:effectLst/>
                        </a:rPr>
                        <a:t>），常位于句末，用逗号与主句隔开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句② </a:t>
                      </a:r>
                      <a:r>
                        <a:rPr lang="en-US" altLang="zh-CN" sz="2000" b="0" dirty="0">
                          <a:effectLst/>
                        </a:rPr>
                        <a:t>...</a:t>
                      </a:r>
                      <a:r>
                        <a:rPr lang="en-US" sz="2000" b="0" dirty="0">
                          <a:effectLst/>
                        </a:rPr>
                        <a:t>knocking his books out of his arms.（</a:t>
                      </a:r>
                      <a:r>
                        <a:rPr lang="zh-CN" altLang="en-US" sz="2000" b="0" dirty="0">
                          <a:effectLst/>
                        </a:rPr>
                        <a:t>孩子们跑过去，结果撞掉了书）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8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doing.（</a:t>
                      </a:r>
                      <a:r>
                        <a:rPr lang="zh-CN" altLang="en-US" sz="2000" b="0" dirty="0">
                          <a:effectLst/>
                        </a:rPr>
                        <a:t>结果）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原因状语 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F031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说明主句动作的原因</a:t>
                      </a:r>
                      <a:endParaRPr lang="en-US" altLang="zh-CN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C83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例</a:t>
                      </a:r>
                      <a:r>
                        <a:rPr lang="en-US" altLang="zh-CN" sz="2000" b="0" dirty="0">
                          <a:effectLst/>
                        </a:rPr>
                        <a:t>:Knowing that…, I’m writing to 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C83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r>
                        <a:rPr lang="zh-CN" altLang="en-US" sz="2000" b="0" dirty="0">
                          <a:effectLst/>
                        </a:rPr>
                        <a:t>（原因 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61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>
                          <a:effectLst/>
                        </a:rPr>
                        <a:t>方式状语</a:t>
                      </a:r>
                      <a:endParaRPr lang="zh-CN" altLang="en-US" sz="2000" b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 “方式、手段”，即 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以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方式做某事</a:t>
                      </a:r>
                      <a:r>
                        <a:rPr lang="zh-CN" altLang="en-US" sz="2000" b="0" dirty="0">
                          <a:effectLst/>
                        </a:rPr>
                        <a:t>”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例</a:t>
                      </a:r>
                      <a:r>
                        <a:rPr lang="zh-CN" altLang="en-US" sz="2000" b="0" dirty="0">
                          <a:effectLst/>
                        </a:rPr>
                        <a:t>：</a:t>
                      </a:r>
                      <a:r>
                        <a:rPr lang="en-US" sz="2000" b="0" dirty="0">
                          <a:effectLst/>
                        </a:rPr>
                        <a:t> He stood there, waiting for her in silence.</a:t>
                      </a:r>
                      <a:endParaRPr lang="en-US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（</a:t>
                      </a:r>
                      <a:r>
                        <a:rPr lang="en-US" sz="2000" b="0" dirty="0" err="1">
                          <a:effectLst/>
                        </a:rPr>
                        <a:t>他默默地等她</a:t>
                      </a:r>
                      <a:r>
                        <a:rPr lang="en-US" sz="2000" b="0" dirty="0">
                          <a:effectLst/>
                        </a:rPr>
                        <a:t>）</a:t>
                      </a:r>
                      <a:endParaRPr 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A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doing（</a:t>
                      </a:r>
                      <a:r>
                        <a:rPr lang="zh-CN" altLang="en-US" sz="2000" b="0" dirty="0">
                          <a:effectLst/>
                        </a:rPr>
                        <a:t>方式）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伴随状语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8C3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F83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为名词（尤其是事物类主语）补充属性或状态，增强说明性和画面感。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在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的同时，还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……” </a:t>
                      </a:r>
                      <a:endParaRPr lang="zh-CN" altLang="en-US" sz="2000" b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8C3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F83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句</a:t>
                      </a:r>
                      <a:r>
                        <a:rPr lang="zh-CN" altLang="en-US" sz="2000" b="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③</a:t>
                      </a:r>
                      <a:r>
                        <a:rPr lang="en-US" altLang="zh-CN" sz="2000" b="0" dirty="0">
                          <a:effectLst/>
                        </a:rPr>
                        <a:t>Covering an area about…, the GPNP will be..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例：</a:t>
                      </a:r>
                      <a:r>
                        <a:rPr lang="en-US" altLang="zh-CN" sz="2000" b="0" dirty="0">
                          <a:effectLst/>
                        </a:rPr>
                        <a:t>She walked into the room, singing a cheerful song.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A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C0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920843" y="165567"/>
          <a:ext cx="3053443" cy="6526863"/>
        </p:xfrm>
        <a:graphic>
          <a:graphicData uri="http://schemas.openxmlformats.org/drawingml/2006/table">
            <a:tbl>
              <a:tblPr/>
              <a:tblGrid>
                <a:gridCol w="3053443"/>
              </a:tblGrid>
              <a:tr h="4242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pattern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句式结构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2799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when/while 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2799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doing.（</a:t>
                      </a:r>
                      <a:r>
                        <a:rPr lang="zh-CN" altLang="en-US" sz="2000" b="0" dirty="0">
                          <a:effectLst/>
                        </a:rPr>
                        <a:t>结果）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2799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r>
                        <a:rPr lang="zh-CN" altLang="en-US" sz="2000" b="0" dirty="0">
                          <a:effectLst/>
                        </a:rPr>
                        <a:t>（原因 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9829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doing（</a:t>
                      </a:r>
                      <a:r>
                        <a:rPr lang="zh-CN" altLang="en-US" sz="2000" b="0" dirty="0">
                          <a:effectLst/>
                        </a:rPr>
                        <a:t>方式）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2799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24013" y="165567"/>
          <a:ext cx="3494314" cy="6692432"/>
        </p:xfrm>
        <a:graphic>
          <a:graphicData uri="http://schemas.openxmlformats.org/drawingml/2006/table">
            <a:tbl>
              <a:tblPr/>
              <a:tblGrid>
                <a:gridCol w="3494314"/>
              </a:tblGrid>
              <a:tr h="4298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functions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功能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A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23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1296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说明主句动作发生的时间，常可还原为 “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when/while +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主语 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+ 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be + doing</a:t>
                      </a:r>
                      <a:r>
                        <a:rPr lang="en-US" sz="2000" b="0" dirty="0">
                          <a:effectLst/>
                        </a:rPr>
                        <a:t>” </a:t>
                      </a:r>
                      <a:r>
                        <a:rPr lang="zh-CN" altLang="en-US" sz="2000" b="0" dirty="0">
                          <a:effectLst/>
                        </a:rPr>
                        <a:t>结构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1296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说明主句动作带来的自然结果（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多为意料之中的后果</a:t>
                      </a:r>
                      <a:r>
                        <a:rPr lang="zh-CN" altLang="en-US" sz="2000" b="0" dirty="0">
                          <a:effectLst/>
                        </a:rPr>
                        <a:t>），常位于句末，用逗号与主句隔开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1296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说明主句动作的原因</a:t>
                      </a:r>
                      <a:endParaRPr lang="en-US" altLang="zh-CN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C83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995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 “方式、手段”，即 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以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方式做某事</a:t>
                      </a:r>
                      <a:r>
                        <a:rPr lang="zh-CN" altLang="en-US" sz="2000" b="0" dirty="0">
                          <a:effectLst/>
                        </a:rPr>
                        <a:t>”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13765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为名词（尤其是事物类主语）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补充属性或状态</a:t>
                      </a:r>
                      <a:r>
                        <a:rPr lang="zh-CN" altLang="en-US" sz="2000" b="0" dirty="0">
                          <a:effectLst/>
                        </a:rPr>
                        <a:t>，增强说明性和画面感。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在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的同时，还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……” </a:t>
                      </a:r>
                      <a:endParaRPr lang="zh-CN" altLang="en-US" sz="2000" b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8C3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F83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4074915" y="1937282"/>
            <a:ext cx="5314275" cy="3170099"/>
          </a:xfrm>
          <a:prstGeom prst="rect">
            <a:avLst/>
          </a:prstGeom>
          <a:solidFill>
            <a:srgbClr val="FFFF00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0" b="1" i="0" u="none" strike="noStrike" kern="1200" cap="none" spc="0" normalizeH="0" baseline="0" noProof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333333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AD3F6"/>
                  </a:outerShdw>
                </a:effectLst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主动</a:t>
            </a:r>
            <a:endParaRPr kumimoji="0" lang="zh-CN" altLang="en-US" sz="20000" b="1" i="0" u="none" strike="noStrike" kern="1200" cap="none" spc="0" normalizeH="0" baseline="0" noProof="0" dirty="0">
              <a:ln w="6600">
                <a:solidFill>
                  <a:srgbClr val="B51A8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B51A8A"/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1.难倒很多人的“伴随状语”，原来就这？(Av232988130,P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3123" y="69632"/>
            <a:ext cx="11925754" cy="671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2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7714" y="165568"/>
          <a:ext cx="11604172" cy="6831663"/>
        </p:xfrm>
        <a:graphic>
          <a:graphicData uri="http://schemas.openxmlformats.org/drawingml/2006/table">
            <a:tbl>
              <a:tblPr/>
              <a:tblGrid>
                <a:gridCol w="1415143"/>
                <a:gridCol w="3494314"/>
                <a:gridCol w="3793672"/>
                <a:gridCol w="2901043"/>
              </a:tblGrid>
              <a:tr h="3806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Doing 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A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0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functions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功能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A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23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examples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例句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9823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</a:rPr>
                        <a:t>pattern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</a:rPr>
                        <a:t>句式结构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0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 dirty="0">
                          <a:effectLst/>
                        </a:rPr>
                        <a:t>1</a:t>
                      </a:r>
                      <a:r>
                        <a:rPr lang="zh-CN" altLang="en-US" sz="2000" b="0" dirty="0">
                          <a:effectLst/>
                        </a:rPr>
                        <a:t>时间状语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0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说明主句动作发生的时间，常可还原为 “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when/while +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主语 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+ 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</a:rPr>
                        <a:t>be + doing</a:t>
                      </a:r>
                      <a:r>
                        <a:rPr lang="en-US" sz="2000" b="0" dirty="0">
                          <a:effectLst/>
                        </a:rPr>
                        <a:t>” </a:t>
                      </a:r>
                      <a:r>
                        <a:rPr lang="zh-CN" altLang="en-US" sz="2000" b="0" dirty="0">
                          <a:effectLst/>
                        </a:rPr>
                        <a:t>结构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句① When travelling, we engage with cultures...</a:t>
                      </a:r>
                      <a:endParaRPr lang="en-US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（= When we are travelling...）</a:t>
                      </a:r>
                      <a:endParaRPr 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when/while 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408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 dirty="0">
                          <a:effectLst/>
                        </a:rPr>
                        <a:t>2</a:t>
                      </a:r>
                      <a:r>
                        <a:rPr lang="zh-CN" altLang="en-US" sz="2000" b="0" dirty="0">
                          <a:effectLst/>
                        </a:rPr>
                        <a:t>结果状语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F02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说明主句动作带来的自然结果（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多为意料之中的后果</a:t>
                      </a:r>
                      <a:r>
                        <a:rPr lang="zh-CN" altLang="en-US" sz="2000" b="0" dirty="0">
                          <a:effectLst/>
                        </a:rPr>
                        <a:t>），常位于句末，用逗号与主句隔开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句② </a:t>
                      </a:r>
                      <a:r>
                        <a:rPr lang="en-US" altLang="zh-CN" sz="2000" b="0" dirty="0">
                          <a:effectLst/>
                        </a:rPr>
                        <a:t>...</a:t>
                      </a:r>
                      <a:r>
                        <a:rPr lang="en-US" sz="2000" b="0" dirty="0">
                          <a:effectLst/>
                        </a:rPr>
                        <a:t>knocking his books out of his arms.（</a:t>
                      </a:r>
                      <a:r>
                        <a:rPr lang="zh-CN" altLang="en-US" sz="2000" b="0" dirty="0">
                          <a:effectLst/>
                        </a:rPr>
                        <a:t>孩子们跑过去，结果撞掉了书）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29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8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doing.（</a:t>
                      </a:r>
                      <a:r>
                        <a:rPr lang="zh-CN" altLang="en-US" sz="2000" b="0" dirty="0">
                          <a:effectLst/>
                        </a:rPr>
                        <a:t>结果）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881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508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 dirty="0">
                          <a:effectLst/>
                        </a:rPr>
                        <a:t>3</a:t>
                      </a:r>
                      <a:r>
                        <a:rPr lang="zh-CN" altLang="en-US" sz="2000" b="0" dirty="0">
                          <a:effectLst/>
                        </a:rPr>
                        <a:t>原因状语 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F031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原因</a:t>
                      </a:r>
                      <a:endParaRPr lang="en-US" altLang="zh-CN" sz="2000" b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C83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E032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例</a:t>
                      </a:r>
                      <a:r>
                        <a:rPr lang="en-US" altLang="zh-CN" sz="2000" b="0" dirty="0">
                          <a:effectLst/>
                        </a:rPr>
                        <a:t>:Knowing that…, I’m writing to 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C83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r>
                        <a:rPr lang="zh-CN" altLang="en-US" sz="2000" b="0" dirty="0">
                          <a:effectLst/>
                        </a:rPr>
                        <a:t>（原因 ）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8081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61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 dirty="0">
                          <a:effectLst/>
                        </a:rPr>
                        <a:t>4</a:t>
                      </a:r>
                      <a:r>
                        <a:rPr lang="zh-CN" altLang="en-US" sz="2000" b="0" dirty="0">
                          <a:effectLst/>
                        </a:rPr>
                        <a:t>方式状语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B830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说明主句动作的 “方式、手段”，即 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以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方式做某事</a:t>
                      </a:r>
                      <a:r>
                        <a:rPr lang="zh-CN" altLang="en-US" sz="2000" b="0" dirty="0">
                          <a:effectLst/>
                        </a:rPr>
                        <a:t>”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例</a:t>
                      </a:r>
                      <a:r>
                        <a:rPr lang="zh-CN" altLang="en-US" sz="2000" b="0" dirty="0">
                          <a:effectLst/>
                        </a:rPr>
                        <a:t>：</a:t>
                      </a:r>
                      <a:r>
                        <a:rPr lang="en-US" sz="2000" b="0" dirty="0">
                          <a:effectLst/>
                        </a:rPr>
                        <a:t> He stood there, waiting for her in silence.</a:t>
                      </a:r>
                      <a:endParaRPr lang="en-US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（</a:t>
                      </a:r>
                      <a:r>
                        <a:rPr lang="en-US" sz="2000" b="0" dirty="0" err="1">
                          <a:effectLst/>
                        </a:rPr>
                        <a:t>他默默地等她</a:t>
                      </a:r>
                      <a:r>
                        <a:rPr lang="en-US" sz="2000" b="0" dirty="0">
                          <a:effectLst/>
                        </a:rPr>
                        <a:t>）</a:t>
                      </a:r>
                      <a:endParaRPr 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3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283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A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主句，</a:t>
                      </a:r>
                      <a:r>
                        <a:rPr lang="en-US" sz="2000" b="0" dirty="0">
                          <a:effectLst/>
                        </a:rPr>
                        <a:t>doing（</a:t>
                      </a:r>
                      <a:r>
                        <a:rPr lang="zh-CN" altLang="en-US" sz="2000" b="0" dirty="0">
                          <a:effectLst/>
                        </a:rPr>
                        <a:t>方式）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2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A082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24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 dirty="0">
                          <a:effectLst/>
                        </a:rPr>
                        <a:t>5</a:t>
                      </a:r>
                      <a:r>
                        <a:rPr lang="zh-CN" altLang="en-US" sz="2000" b="0" dirty="0">
                          <a:effectLst/>
                        </a:rPr>
                        <a:t>伴随状语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68C3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03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F83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为名词（尤其是事物类主语）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补充属性或状态</a:t>
                      </a:r>
                      <a:r>
                        <a:rPr lang="zh-CN" altLang="en-US" sz="2000" b="0" dirty="0">
                          <a:effectLst/>
                        </a:rPr>
                        <a:t>，增强说明性和画面感。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“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在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 </a:t>
                      </a:r>
                      <a:r>
                        <a:rPr lang="zh-CN" altLang="en-US" sz="2000" b="0" dirty="0">
                          <a:solidFill>
                            <a:srgbClr val="FF0000"/>
                          </a:solidFill>
                          <a:effectLst/>
                        </a:rPr>
                        <a:t>的同时，还</a:t>
                      </a:r>
                      <a:r>
                        <a:rPr lang="en-US" altLang="zh-CN" sz="2000" b="0" dirty="0">
                          <a:solidFill>
                            <a:srgbClr val="FF0000"/>
                          </a:solidFill>
                          <a:effectLst/>
                        </a:rPr>
                        <a:t>……” </a:t>
                      </a:r>
                      <a:endParaRPr lang="zh-CN" altLang="en-US" sz="2000" b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68C3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D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603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F83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句</a:t>
                      </a:r>
                      <a:r>
                        <a:rPr lang="zh-CN" altLang="en-US" sz="2000" b="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③</a:t>
                      </a:r>
                      <a:r>
                        <a:rPr lang="en-US" altLang="zh-CN" sz="2000" b="0" dirty="0">
                          <a:effectLst/>
                        </a:rPr>
                        <a:t>Covering an area about…, the GPNP will be..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 b="0" dirty="0">
                          <a:effectLst/>
                        </a:rPr>
                        <a:t>例：</a:t>
                      </a:r>
                      <a:r>
                        <a:rPr lang="en-US" altLang="zh-CN" sz="2000" b="0" dirty="0">
                          <a:effectLst/>
                        </a:rPr>
                        <a:t>She walked into the room, singing a cheerful song.</a:t>
                      </a:r>
                      <a:endParaRPr lang="en-US" altLang="zh-CN" sz="2000" b="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D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A8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C06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2000" b="0" dirty="0">
                          <a:effectLst/>
                        </a:rPr>
                        <a:t>Doing, </a:t>
                      </a:r>
                      <a:r>
                        <a:rPr lang="zh-CN" altLang="en-US" sz="2000" b="0" dirty="0">
                          <a:effectLst/>
                        </a:rPr>
                        <a:t>主句</a:t>
                      </a:r>
                      <a:r>
                        <a:rPr lang="en-US" altLang="zh-CN" sz="2000" b="0" dirty="0">
                          <a:effectLst/>
                        </a:rPr>
                        <a:t>.</a:t>
                      </a:r>
                      <a:endParaRPr lang="zh-CN" altLang="en-US" sz="2000" b="0" dirty="0">
                        <a:effectLst/>
                      </a:endParaRPr>
                    </a:p>
                  </a:txBody>
                  <a:tcPr marL="82792" marR="82792" marT="55195" marB="55195" anchor="ctr">
                    <a:lnL w="4229" cap="flat" cmpd="sng" algn="ctr">
                      <a:solidFill>
                        <a:srgbClr val="382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229" cap="flat" cmpd="sng" algn="ctr">
                      <a:solidFill>
                        <a:srgbClr val="901C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29" cap="flat" cmpd="sng" algn="ctr">
                      <a:solidFill>
                        <a:srgbClr val="308C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29" cap="flat" cmpd="sng" algn="ctr">
                      <a:solidFill>
                        <a:srgbClr val="981D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68" y="54133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" name="组合 104"/>
          <p:cNvGrpSpPr/>
          <p:nvPr/>
        </p:nvGrpSpPr>
        <p:grpSpPr bwMode="auto">
          <a:xfrm>
            <a:off x="7009721" y="-2090057"/>
            <a:ext cx="4289650" cy="10282351"/>
            <a:chOff x="0" y="0"/>
            <a:chExt cx="3286148" cy="9526617"/>
          </a:xfrm>
        </p:grpSpPr>
        <p:sp>
          <p:nvSpPr>
            <p:cNvPr id="67" name="矩形 2"/>
            <p:cNvSpPr>
              <a:spLocks noChangeArrowheads="1"/>
            </p:cNvSpPr>
            <p:nvPr/>
          </p:nvSpPr>
          <p:spPr bwMode="auto">
            <a:xfrm>
              <a:off x="0" y="1157099"/>
              <a:ext cx="3286148" cy="7142581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FFFFFF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grpSp>
          <p:nvGrpSpPr>
            <p:cNvPr id="68" name="组合 37"/>
            <p:cNvGrpSpPr/>
            <p:nvPr/>
          </p:nvGrpSpPr>
          <p:grpSpPr bwMode="auto">
            <a:xfrm>
              <a:off x="135378" y="951632"/>
              <a:ext cx="198000" cy="7539164"/>
              <a:chOff x="0" y="0"/>
              <a:chExt cx="198000" cy="7539164"/>
            </a:xfrm>
          </p:grpSpPr>
          <p:grpSp>
            <p:nvGrpSpPr>
              <p:cNvPr id="102" name="组合 18"/>
              <p:cNvGrpSpPr/>
              <p:nvPr/>
            </p:nvGrpSpPr>
            <p:grpSpPr bwMode="auto">
              <a:xfrm>
                <a:off x="0" y="0"/>
                <a:ext cx="198000" cy="2395628"/>
                <a:chOff x="0" y="0"/>
                <a:chExt cx="198000" cy="2395628"/>
              </a:xfrm>
            </p:grpSpPr>
            <p:sp>
              <p:nvSpPr>
                <p:cNvPr id="121" name="圆角矩形 4"/>
                <p:cNvSpPr>
                  <a:spLocks noChangeArrowheads="1"/>
                </p:cNvSpPr>
                <p:nvPr/>
              </p:nvSpPr>
              <p:spPr bwMode="auto">
                <a:xfrm>
                  <a:off x="-440" y="1286378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2" name="圆角矩形 5"/>
                <p:cNvSpPr>
                  <a:spLocks noChangeArrowheads="1"/>
                </p:cNvSpPr>
                <p:nvPr/>
              </p:nvSpPr>
              <p:spPr bwMode="auto">
                <a:xfrm>
                  <a:off x="-440" y="160858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3" name="圆角矩形 8"/>
                <p:cNvSpPr>
                  <a:spLocks noChangeArrowheads="1"/>
                </p:cNvSpPr>
                <p:nvPr/>
              </p:nvSpPr>
              <p:spPr bwMode="auto">
                <a:xfrm>
                  <a:off x="-440" y="192920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4" name="圆角矩形 9"/>
                <p:cNvSpPr>
                  <a:spLocks noChangeArrowheads="1"/>
                </p:cNvSpPr>
                <p:nvPr/>
              </p:nvSpPr>
              <p:spPr bwMode="auto">
                <a:xfrm>
                  <a:off x="-440" y="2251420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5" name="圆角矩形 16"/>
                <p:cNvSpPr>
                  <a:spLocks noChangeArrowheads="1"/>
                </p:cNvSpPr>
                <p:nvPr/>
              </p:nvSpPr>
              <p:spPr bwMode="auto">
                <a:xfrm>
                  <a:off x="-440" y="712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6" name="圆角矩形 17"/>
                <p:cNvSpPr>
                  <a:spLocks noChangeArrowheads="1"/>
                </p:cNvSpPr>
                <p:nvPr/>
              </p:nvSpPr>
              <p:spPr bwMode="auto">
                <a:xfrm>
                  <a:off x="-440" y="322922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7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-440" y="643545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8" name="圆角矩形 15"/>
                <p:cNvSpPr>
                  <a:spLocks noChangeArrowheads="1"/>
                </p:cNvSpPr>
                <p:nvPr/>
              </p:nvSpPr>
              <p:spPr bwMode="auto">
                <a:xfrm>
                  <a:off x="-440" y="96575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  <p:grpSp>
            <p:nvGrpSpPr>
              <p:cNvPr id="103" name="组合 19"/>
              <p:cNvGrpSpPr/>
              <p:nvPr/>
            </p:nvGrpSpPr>
            <p:grpSpPr bwMode="auto">
              <a:xfrm>
                <a:off x="0" y="2571768"/>
                <a:ext cx="198000" cy="2395628"/>
                <a:chOff x="0" y="0"/>
                <a:chExt cx="198000" cy="2395628"/>
              </a:xfrm>
            </p:grpSpPr>
            <p:sp>
              <p:nvSpPr>
                <p:cNvPr id="113" name="圆角矩形 20"/>
                <p:cNvSpPr>
                  <a:spLocks noChangeArrowheads="1"/>
                </p:cNvSpPr>
                <p:nvPr/>
              </p:nvSpPr>
              <p:spPr bwMode="auto">
                <a:xfrm>
                  <a:off x="-440" y="128593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4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-440" y="1608148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5" name="圆角矩形 22"/>
                <p:cNvSpPr>
                  <a:spLocks noChangeArrowheads="1"/>
                </p:cNvSpPr>
                <p:nvPr/>
              </p:nvSpPr>
              <p:spPr bwMode="auto">
                <a:xfrm>
                  <a:off x="-440" y="1928770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6" name="圆角矩形 23"/>
                <p:cNvSpPr>
                  <a:spLocks noChangeArrowheads="1"/>
                </p:cNvSpPr>
                <p:nvPr/>
              </p:nvSpPr>
              <p:spPr bwMode="auto">
                <a:xfrm>
                  <a:off x="-440" y="2250981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7" name="圆角矩形 24"/>
                <p:cNvSpPr>
                  <a:spLocks noChangeArrowheads="1"/>
                </p:cNvSpPr>
                <p:nvPr/>
              </p:nvSpPr>
              <p:spPr bwMode="auto">
                <a:xfrm>
                  <a:off x="-440" y="274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8" name="圆角矩形 25"/>
                <p:cNvSpPr>
                  <a:spLocks noChangeArrowheads="1"/>
                </p:cNvSpPr>
                <p:nvPr/>
              </p:nvSpPr>
              <p:spPr bwMode="auto">
                <a:xfrm>
                  <a:off x="-440" y="32248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9" name="圆角矩形 26"/>
                <p:cNvSpPr>
                  <a:spLocks noChangeArrowheads="1"/>
                </p:cNvSpPr>
                <p:nvPr/>
              </p:nvSpPr>
              <p:spPr bwMode="auto">
                <a:xfrm>
                  <a:off x="-440" y="643106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20" name="圆角矩形 27"/>
                <p:cNvSpPr>
                  <a:spLocks noChangeArrowheads="1"/>
                </p:cNvSpPr>
                <p:nvPr/>
              </p:nvSpPr>
              <p:spPr bwMode="auto">
                <a:xfrm>
                  <a:off x="-440" y="96531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  <p:grpSp>
            <p:nvGrpSpPr>
              <p:cNvPr id="104" name="组合 28"/>
              <p:cNvGrpSpPr/>
              <p:nvPr/>
            </p:nvGrpSpPr>
            <p:grpSpPr bwMode="auto">
              <a:xfrm>
                <a:off x="0" y="5143536"/>
                <a:ext cx="198000" cy="2395628"/>
                <a:chOff x="0" y="0"/>
                <a:chExt cx="198000" cy="2395628"/>
              </a:xfrm>
            </p:grpSpPr>
            <p:sp>
              <p:nvSpPr>
                <p:cNvPr id="105" name="圆角矩形 29"/>
                <p:cNvSpPr>
                  <a:spLocks noChangeArrowheads="1"/>
                </p:cNvSpPr>
                <p:nvPr/>
              </p:nvSpPr>
              <p:spPr bwMode="auto">
                <a:xfrm>
                  <a:off x="-440" y="1285500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6" name="圆角矩形 30"/>
                <p:cNvSpPr>
                  <a:spLocks noChangeArrowheads="1"/>
                </p:cNvSpPr>
                <p:nvPr/>
              </p:nvSpPr>
              <p:spPr bwMode="auto">
                <a:xfrm>
                  <a:off x="-440" y="160770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7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-440" y="192833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8" name="圆角矩形 32"/>
                <p:cNvSpPr>
                  <a:spLocks noChangeArrowheads="1"/>
                </p:cNvSpPr>
                <p:nvPr/>
              </p:nvSpPr>
              <p:spPr bwMode="auto">
                <a:xfrm>
                  <a:off x="-440" y="225054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9" name="圆角矩形 33"/>
                <p:cNvSpPr>
                  <a:spLocks noChangeArrowheads="1"/>
                </p:cNvSpPr>
                <p:nvPr/>
              </p:nvSpPr>
              <p:spPr bwMode="auto">
                <a:xfrm>
                  <a:off x="-440" y="-16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0" name="圆角矩形 34"/>
                <p:cNvSpPr>
                  <a:spLocks noChangeArrowheads="1"/>
                </p:cNvSpPr>
                <p:nvPr/>
              </p:nvSpPr>
              <p:spPr bwMode="auto">
                <a:xfrm>
                  <a:off x="-440" y="32204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1" name="圆角矩形 35"/>
                <p:cNvSpPr>
                  <a:spLocks noChangeArrowheads="1"/>
                </p:cNvSpPr>
                <p:nvPr/>
              </p:nvSpPr>
              <p:spPr bwMode="auto">
                <a:xfrm>
                  <a:off x="-440" y="64266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12" name="圆角矩形 36"/>
                <p:cNvSpPr>
                  <a:spLocks noChangeArrowheads="1"/>
                </p:cNvSpPr>
                <p:nvPr/>
              </p:nvSpPr>
              <p:spPr bwMode="auto">
                <a:xfrm>
                  <a:off x="-440" y="964877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</p:grpSp>
        <p:grpSp>
          <p:nvGrpSpPr>
            <p:cNvPr id="69" name="组合 66"/>
            <p:cNvGrpSpPr/>
            <p:nvPr/>
          </p:nvGrpSpPr>
          <p:grpSpPr bwMode="auto">
            <a:xfrm>
              <a:off x="2945272" y="950196"/>
              <a:ext cx="198000" cy="7539164"/>
              <a:chOff x="0" y="0"/>
              <a:chExt cx="198000" cy="7539164"/>
            </a:xfrm>
          </p:grpSpPr>
          <p:grpSp>
            <p:nvGrpSpPr>
              <p:cNvPr id="75" name="组合 18"/>
              <p:cNvGrpSpPr/>
              <p:nvPr/>
            </p:nvGrpSpPr>
            <p:grpSpPr bwMode="auto">
              <a:xfrm>
                <a:off x="0" y="0"/>
                <a:ext cx="198000" cy="2395628"/>
                <a:chOff x="0" y="0"/>
                <a:chExt cx="198000" cy="2395628"/>
              </a:xfrm>
            </p:grpSpPr>
            <p:sp>
              <p:nvSpPr>
                <p:cNvPr id="94" name="圆角矩形 4"/>
                <p:cNvSpPr>
                  <a:spLocks noChangeArrowheads="1"/>
                </p:cNvSpPr>
                <p:nvPr/>
              </p:nvSpPr>
              <p:spPr bwMode="auto">
                <a:xfrm>
                  <a:off x="-439" y="1286227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5" name="圆角矩形 87"/>
                <p:cNvSpPr>
                  <a:spLocks noChangeArrowheads="1"/>
                </p:cNvSpPr>
                <p:nvPr/>
              </p:nvSpPr>
              <p:spPr bwMode="auto">
                <a:xfrm>
                  <a:off x="-439" y="1608437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6" name="圆角矩形 88"/>
                <p:cNvSpPr>
                  <a:spLocks noChangeArrowheads="1"/>
                </p:cNvSpPr>
                <p:nvPr/>
              </p:nvSpPr>
              <p:spPr bwMode="auto">
                <a:xfrm>
                  <a:off x="-439" y="192905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7" name="圆角矩形 89"/>
                <p:cNvSpPr>
                  <a:spLocks noChangeArrowheads="1"/>
                </p:cNvSpPr>
                <p:nvPr/>
              </p:nvSpPr>
              <p:spPr bwMode="auto">
                <a:xfrm>
                  <a:off x="-439" y="225126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8" name="圆角矩形 90"/>
                <p:cNvSpPr>
                  <a:spLocks noChangeArrowheads="1"/>
                </p:cNvSpPr>
                <p:nvPr/>
              </p:nvSpPr>
              <p:spPr bwMode="auto">
                <a:xfrm>
                  <a:off x="-439" y="56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9" name="圆角矩形 91"/>
                <p:cNvSpPr>
                  <a:spLocks noChangeArrowheads="1"/>
                </p:cNvSpPr>
                <p:nvPr/>
              </p:nvSpPr>
              <p:spPr bwMode="auto">
                <a:xfrm>
                  <a:off x="-439" y="32277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0" name="圆角矩形 92"/>
                <p:cNvSpPr>
                  <a:spLocks noChangeArrowheads="1"/>
                </p:cNvSpPr>
                <p:nvPr/>
              </p:nvSpPr>
              <p:spPr bwMode="auto">
                <a:xfrm>
                  <a:off x="-439" y="64339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101" name="圆角矩形 93"/>
                <p:cNvSpPr>
                  <a:spLocks noChangeArrowheads="1"/>
                </p:cNvSpPr>
                <p:nvPr/>
              </p:nvSpPr>
              <p:spPr bwMode="auto">
                <a:xfrm>
                  <a:off x="-439" y="96560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  <p:grpSp>
            <p:nvGrpSpPr>
              <p:cNvPr id="76" name="组合 19"/>
              <p:cNvGrpSpPr/>
              <p:nvPr/>
            </p:nvGrpSpPr>
            <p:grpSpPr bwMode="auto">
              <a:xfrm>
                <a:off x="0" y="2571768"/>
                <a:ext cx="198000" cy="2395628"/>
                <a:chOff x="0" y="0"/>
                <a:chExt cx="198000" cy="2395628"/>
              </a:xfrm>
            </p:grpSpPr>
            <p:sp>
              <p:nvSpPr>
                <p:cNvPr id="86" name="圆角矩形 78"/>
                <p:cNvSpPr>
                  <a:spLocks noChangeArrowheads="1"/>
                </p:cNvSpPr>
                <p:nvPr/>
              </p:nvSpPr>
              <p:spPr bwMode="auto">
                <a:xfrm>
                  <a:off x="-439" y="1287375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7" name="圆角矩形 79"/>
                <p:cNvSpPr>
                  <a:spLocks noChangeArrowheads="1"/>
                </p:cNvSpPr>
                <p:nvPr/>
              </p:nvSpPr>
              <p:spPr bwMode="auto">
                <a:xfrm>
                  <a:off x="-439" y="1611172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8" name="圆角矩形 80"/>
                <p:cNvSpPr>
                  <a:spLocks noChangeArrowheads="1"/>
                </p:cNvSpPr>
                <p:nvPr/>
              </p:nvSpPr>
              <p:spPr bwMode="auto">
                <a:xfrm>
                  <a:off x="-439" y="1931795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9" name="圆角矩形 81"/>
                <p:cNvSpPr>
                  <a:spLocks noChangeArrowheads="1"/>
                </p:cNvSpPr>
                <p:nvPr/>
              </p:nvSpPr>
              <p:spPr bwMode="auto">
                <a:xfrm>
                  <a:off x="-439" y="2254004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0" name="圆角矩形 82"/>
                <p:cNvSpPr>
                  <a:spLocks noChangeArrowheads="1"/>
                </p:cNvSpPr>
                <p:nvPr/>
              </p:nvSpPr>
              <p:spPr bwMode="auto">
                <a:xfrm>
                  <a:off x="-439" y="12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1" name="圆角矩形 83"/>
                <p:cNvSpPr>
                  <a:spLocks noChangeArrowheads="1"/>
                </p:cNvSpPr>
                <p:nvPr/>
              </p:nvSpPr>
              <p:spPr bwMode="auto">
                <a:xfrm>
                  <a:off x="-439" y="322333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2" name="圆角矩形 84"/>
                <p:cNvSpPr>
                  <a:spLocks noChangeArrowheads="1"/>
                </p:cNvSpPr>
                <p:nvPr/>
              </p:nvSpPr>
              <p:spPr bwMode="auto">
                <a:xfrm>
                  <a:off x="-439" y="64295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93" name="圆角矩形 85"/>
                <p:cNvSpPr>
                  <a:spLocks noChangeArrowheads="1"/>
                </p:cNvSpPr>
                <p:nvPr/>
              </p:nvSpPr>
              <p:spPr bwMode="auto">
                <a:xfrm>
                  <a:off x="-439" y="966753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  <p:grpSp>
            <p:nvGrpSpPr>
              <p:cNvPr id="77" name="组合 28"/>
              <p:cNvGrpSpPr/>
              <p:nvPr/>
            </p:nvGrpSpPr>
            <p:grpSpPr bwMode="auto">
              <a:xfrm>
                <a:off x="0" y="5143536"/>
                <a:ext cx="198000" cy="2395628"/>
                <a:chOff x="0" y="0"/>
                <a:chExt cx="198000" cy="2395628"/>
              </a:xfrm>
            </p:grpSpPr>
            <p:sp>
              <p:nvSpPr>
                <p:cNvPr id="78" name="圆角矩形 70"/>
                <p:cNvSpPr>
                  <a:spLocks noChangeArrowheads="1"/>
                </p:cNvSpPr>
                <p:nvPr/>
              </p:nvSpPr>
              <p:spPr bwMode="auto">
                <a:xfrm>
                  <a:off x="-439" y="1288523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79" name="圆角矩形 71"/>
                <p:cNvSpPr>
                  <a:spLocks noChangeArrowheads="1"/>
                </p:cNvSpPr>
                <p:nvPr/>
              </p:nvSpPr>
              <p:spPr bwMode="auto">
                <a:xfrm>
                  <a:off x="-439" y="1610733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0" name="圆角矩形 72"/>
                <p:cNvSpPr>
                  <a:spLocks noChangeArrowheads="1"/>
                </p:cNvSpPr>
                <p:nvPr/>
              </p:nvSpPr>
              <p:spPr bwMode="auto">
                <a:xfrm>
                  <a:off x="-439" y="1931356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1" name="圆角矩形 73"/>
                <p:cNvSpPr>
                  <a:spLocks noChangeArrowheads="1"/>
                </p:cNvSpPr>
                <p:nvPr/>
              </p:nvSpPr>
              <p:spPr bwMode="auto">
                <a:xfrm>
                  <a:off x="-439" y="2253565"/>
                  <a:ext cx="198439" cy="142852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2" name="圆角矩形 74"/>
                <p:cNvSpPr>
                  <a:spLocks noChangeArrowheads="1"/>
                </p:cNvSpPr>
                <p:nvPr/>
              </p:nvSpPr>
              <p:spPr bwMode="auto">
                <a:xfrm>
                  <a:off x="-439" y="2859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3" name="圆角矩形 75"/>
                <p:cNvSpPr>
                  <a:spLocks noChangeArrowheads="1"/>
                </p:cNvSpPr>
                <p:nvPr/>
              </p:nvSpPr>
              <p:spPr bwMode="auto">
                <a:xfrm>
                  <a:off x="-439" y="325069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4" name="圆角矩形 76"/>
                <p:cNvSpPr>
                  <a:spLocks noChangeArrowheads="1"/>
                </p:cNvSpPr>
                <p:nvPr/>
              </p:nvSpPr>
              <p:spPr bwMode="auto">
                <a:xfrm>
                  <a:off x="-439" y="645691"/>
                  <a:ext cx="198439" cy="144438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  <p:sp>
              <p:nvSpPr>
                <p:cNvPr id="85" name="圆角矩形 77"/>
                <p:cNvSpPr>
                  <a:spLocks noChangeArrowheads="1"/>
                </p:cNvSpPr>
                <p:nvPr/>
              </p:nvSpPr>
              <p:spPr bwMode="auto">
                <a:xfrm>
                  <a:off x="-439" y="967901"/>
                  <a:ext cx="198439" cy="144439"/>
                </a:xfrm>
                <a:prstGeom prst="roundRect">
                  <a:avLst>
                    <a:gd name="adj" fmla="val 5681"/>
                  </a:avLst>
                </a:prstGeom>
                <a:solidFill>
                  <a:srgbClr val="007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/>
                  </a:endParaRPr>
                </a:p>
              </p:txBody>
            </p:sp>
          </p:grpSp>
        </p:grpSp>
        <p:sp>
          <p:nvSpPr>
            <p:cNvPr id="70" name="圆角矩形 94"/>
            <p:cNvSpPr>
              <a:spLocks noChangeArrowheads="1"/>
            </p:cNvSpPr>
            <p:nvPr/>
          </p:nvSpPr>
          <p:spPr bwMode="auto">
            <a:xfrm>
              <a:off x="428628" y="1958655"/>
              <a:ext cx="2428892" cy="1728504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状语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状语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状语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状语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sp>
          <p:nvSpPr>
            <p:cNvPr id="71" name="圆角矩形 95"/>
            <p:cNvSpPr>
              <a:spLocks noChangeArrowheads="1"/>
            </p:cNvSpPr>
            <p:nvPr/>
          </p:nvSpPr>
          <p:spPr bwMode="auto">
            <a:xfrm>
              <a:off x="428628" y="3893501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sp>
          <p:nvSpPr>
            <p:cNvPr id="72" name="圆角矩形 96"/>
            <p:cNvSpPr>
              <a:spLocks noChangeArrowheads="1"/>
            </p:cNvSpPr>
            <p:nvPr/>
          </p:nvSpPr>
          <p:spPr bwMode="auto">
            <a:xfrm>
              <a:off x="428628" y="5845806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主动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主动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主动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主动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sp>
          <p:nvSpPr>
            <p:cNvPr id="73" name="圆角矩形 97"/>
            <p:cNvSpPr>
              <a:spLocks noChangeArrowheads="1"/>
            </p:cNvSpPr>
            <p:nvPr/>
          </p:nvSpPr>
          <p:spPr bwMode="auto">
            <a:xfrm>
              <a:off x="428628" y="7798112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句子</a:t>
              </a:r>
              <a:endPara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句子</a:t>
              </a:r>
              <a:endPara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rPr>
                <a:t>句子</a:t>
              </a:r>
              <a:endPara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sp>
          <p:nvSpPr>
            <p:cNvPr id="74" name="圆角矩形 98"/>
            <p:cNvSpPr>
              <a:spLocks noChangeArrowheads="1"/>
            </p:cNvSpPr>
            <p:nvPr/>
          </p:nvSpPr>
          <p:spPr bwMode="auto">
            <a:xfrm>
              <a:off x="428628" y="0"/>
              <a:ext cx="2428892" cy="1728505"/>
            </a:xfrm>
            <a:prstGeom prst="roundRect">
              <a:avLst>
                <a:gd name="adj" fmla="val 6477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</p:grpSp>
      <p:cxnSp>
        <p:nvCxnSpPr>
          <p:cNvPr id="131" name="直接连接符 105"/>
          <p:cNvCxnSpPr>
            <a:cxnSpLocks noChangeShapeType="1"/>
          </p:cNvCxnSpPr>
          <p:nvPr/>
        </p:nvCxnSpPr>
        <p:spPr bwMode="auto">
          <a:xfrm flipV="1">
            <a:off x="7510180" y="3013303"/>
            <a:ext cx="3288731" cy="126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2" name="直接连接符 109"/>
          <p:cNvCxnSpPr>
            <a:cxnSpLocks noChangeShapeType="1"/>
            <a:stCxn id="71" idx="0"/>
            <a:endCxn id="71" idx="2"/>
          </p:cNvCxnSpPr>
          <p:nvPr/>
        </p:nvCxnSpPr>
        <p:spPr bwMode="auto">
          <a:xfrm>
            <a:off x="9154547" y="2112310"/>
            <a:ext cx="0" cy="1865625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3" name="组合 114"/>
          <p:cNvGrpSpPr/>
          <p:nvPr/>
        </p:nvGrpSpPr>
        <p:grpSpPr bwMode="auto">
          <a:xfrm>
            <a:off x="8247409" y="2093859"/>
            <a:ext cx="1839618" cy="1839140"/>
            <a:chOff x="0" y="0"/>
            <a:chExt cx="1500198" cy="1500198"/>
          </a:xfrm>
        </p:grpSpPr>
        <p:sp>
          <p:nvSpPr>
            <p:cNvPr id="134" name="同心圆 112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750099 w 1500198"/>
                <a:gd name="T1" fmla="*/ 0 h 1500198"/>
                <a:gd name="T2" fmla="*/ 219699 w 1500198"/>
                <a:gd name="T3" fmla="*/ 219699 h 1500198"/>
                <a:gd name="T4" fmla="*/ 0 w 1500198"/>
                <a:gd name="T5" fmla="*/ 750099 h 1500198"/>
                <a:gd name="T6" fmla="*/ 219699 w 1500198"/>
                <a:gd name="T7" fmla="*/ 1280499 h 1500198"/>
                <a:gd name="T8" fmla="*/ 750099 w 1500198"/>
                <a:gd name="T9" fmla="*/ 1500198 h 1500198"/>
                <a:gd name="T10" fmla="*/ 1280499 w 1500198"/>
                <a:gd name="T11" fmla="*/ 1280499 h 1500198"/>
                <a:gd name="T12" fmla="*/ 1500198 w 1500198"/>
                <a:gd name="T13" fmla="*/ 750099 h 1500198"/>
                <a:gd name="T14" fmla="*/ 1280499 w 1500198"/>
                <a:gd name="T15" fmla="*/ 219699 h 1500198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219699 w 1500198"/>
                <a:gd name="T25" fmla="*/ 219699 h 1500198"/>
                <a:gd name="T26" fmla="*/ 1280499 w 1500198"/>
                <a:gd name="T27" fmla="*/ 1280499 h 150019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1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1"/>
                  </a:cubicBezTo>
                  <a:lnTo>
                    <a:pt x="1500198" y="750101"/>
                  </a:lnTo>
                  <a:cubicBezTo>
                    <a:pt x="1500198" y="1164369"/>
                    <a:pt x="1164367" y="1500200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0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4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5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5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 cmpd="sng">
              <a:solidFill>
                <a:srgbClr val="FFFFFF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/>
              </a:endParaRPr>
            </a:p>
          </p:txBody>
        </p:sp>
        <p:grpSp>
          <p:nvGrpSpPr>
            <p:cNvPr id="135" name="椭圆 113"/>
            <p:cNvGrpSpPr/>
            <p:nvPr/>
          </p:nvGrpSpPr>
          <p:grpSpPr bwMode="auto">
            <a:xfrm>
              <a:off x="102617" y="95632"/>
              <a:ext cx="1298457" cy="1298457"/>
              <a:chOff x="0" y="0"/>
              <a:chExt cx="1298448" cy="1298448"/>
            </a:xfrm>
          </p:grpSpPr>
          <p:pic>
            <p:nvPicPr>
              <p:cNvPr id="136" name="椭圆 11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73"/>
              <p:cNvSpPr txBox="1">
                <a:spLocks noChangeArrowheads="1"/>
              </p:cNvSpPr>
              <p:nvPr/>
            </p:nvSpPr>
            <p:spPr bwMode="auto">
              <a:xfrm>
                <a:off x="197039" y="195650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/>
                </a:endParaRPr>
              </a:p>
            </p:txBody>
          </p:sp>
        </p:grpSp>
      </p:grpSp>
      <p:sp>
        <p:nvSpPr>
          <p:cNvPr id="138" name="圆角矩形 115"/>
          <p:cNvSpPr>
            <a:spLocks noChangeArrowheads="1"/>
          </p:cNvSpPr>
          <p:nvPr/>
        </p:nvSpPr>
        <p:spPr bwMode="auto">
          <a:xfrm>
            <a:off x="7581912" y="2131154"/>
            <a:ext cx="3170611" cy="1864222"/>
          </a:xfrm>
          <a:prstGeom prst="roundRect">
            <a:avLst>
              <a:gd name="adj" fmla="val 6477"/>
            </a:avLst>
          </a:prstGeom>
          <a:solidFill>
            <a:srgbClr val="0079C5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39" name="TextBox 116"/>
          <p:cNvSpPr txBox="1">
            <a:spLocks noChangeArrowheads="1"/>
          </p:cNvSpPr>
          <p:nvPr/>
        </p:nvSpPr>
        <p:spPr bwMode="auto">
          <a:xfrm>
            <a:off x="8356346" y="2612551"/>
            <a:ext cx="33131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/>
              </a:rPr>
              <a:t>doing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40" name="任意多边形 108"/>
          <p:cNvSpPr>
            <a:spLocks noChangeArrowheads="1"/>
          </p:cNvSpPr>
          <p:nvPr/>
        </p:nvSpPr>
        <p:spPr bwMode="auto">
          <a:xfrm>
            <a:off x="4034745" y="5994798"/>
            <a:ext cx="3288731" cy="45719"/>
          </a:xfrm>
          <a:custGeom>
            <a:avLst/>
            <a:gdLst>
              <a:gd name="T0" fmla="*/ 0 w 2585545"/>
              <a:gd name="T1" fmla="*/ 4762 h 4762"/>
              <a:gd name="T2" fmla="*/ 2519362 w 2585545"/>
              <a:gd name="T3" fmla="*/ 4762 h 4762"/>
              <a:gd name="T4" fmla="*/ 2519362 w 2585545"/>
              <a:gd name="T5" fmla="*/ 4762 h 4762"/>
              <a:gd name="T6" fmla="*/ 0 60000 65536"/>
              <a:gd name="T7" fmla="*/ 0 60000 65536"/>
              <a:gd name="T8" fmla="*/ 0 60000 65536"/>
              <a:gd name="T9" fmla="*/ 0 w 2585545"/>
              <a:gd name="T10" fmla="*/ 0 h 4762"/>
              <a:gd name="T11" fmla="*/ 2585545 w 2585545"/>
              <a:gd name="T12" fmla="*/ 4762 h 47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 cmpd="sng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41" name="TextBox 110"/>
          <p:cNvSpPr txBox="1">
            <a:spLocks noChangeArrowheads="1"/>
          </p:cNvSpPr>
          <p:nvPr/>
        </p:nvSpPr>
        <p:spPr bwMode="auto">
          <a:xfrm rot="20362705">
            <a:off x="3393960" y="2995281"/>
            <a:ext cx="26667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AAD3F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challenge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AAD3F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42" name="TextBox 110"/>
          <p:cNvSpPr txBox="1">
            <a:spLocks noChangeArrowheads="1"/>
          </p:cNvSpPr>
          <p:nvPr/>
        </p:nvSpPr>
        <p:spPr bwMode="auto">
          <a:xfrm rot="1356717">
            <a:off x="12307" y="3078087"/>
            <a:ext cx="29130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AAD3F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application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AAD3F6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pic>
        <p:nvPicPr>
          <p:cNvPr id="6" name="图片 6" descr="logo横版 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xit" presetSubtype="1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 autoUpdateAnimBg="0"/>
      <p:bldP spid="138" grpId="1" animBg="1" autoUpdateAnimBg="0"/>
      <p:bldP spid="139" grpId="0" autoUpdateAnimBg="0"/>
      <p:bldP spid="140" grpId="0" animBg="1" autoUpdateAnimBg="0"/>
      <p:bldP spid="141" grpId="0" autoUpdateAnimBg="0"/>
      <p:bldP spid="142" grpId="0" autoUpdateAnimBg="0"/>
    </p:bldLst>
  </p:timing>
</p:sld>
</file>

<file path=ppt/theme/theme1.xml><?xml version="1.0" encoding="utf-8"?>
<a:theme xmlns:a="http://schemas.openxmlformats.org/drawingml/2006/main" name="夏雨家 https://xnwe.taobao.com/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8F9C"/>
      </a:accent1>
      <a:accent2>
        <a:srgbClr val="2A566E"/>
      </a:accent2>
      <a:accent3>
        <a:srgbClr val="D71D49"/>
      </a:accent3>
      <a:accent4>
        <a:srgbClr val="268F9C"/>
      </a:accent4>
      <a:accent5>
        <a:srgbClr val="2A566E"/>
      </a:accent5>
      <a:accent6>
        <a:srgbClr val="D71D49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Looppa Master">
  <a:themeElements>
    <a:clrScheme name="1_Looppa Master 1">
      <a:dk1>
        <a:srgbClr val="333333"/>
      </a:dk1>
      <a:lt1>
        <a:srgbClr val="FFFFFF"/>
      </a:lt1>
      <a:dk2>
        <a:srgbClr val="00AEEF"/>
      </a:dk2>
      <a:lt2>
        <a:srgbClr val="EEECE1"/>
      </a:lt2>
      <a:accent1>
        <a:srgbClr val="00AEEF"/>
      </a:accent1>
      <a:accent2>
        <a:srgbClr val="B51A8A"/>
      </a:accent2>
      <a:accent3>
        <a:srgbClr val="FFFFFF"/>
      </a:accent3>
      <a:accent4>
        <a:srgbClr val="2A2A2A"/>
      </a:accent4>
      <a:accent5>
        <a:srgbClr val="AAD3F6"/>
      </a:accent5>
      <a:accent6>
        <a:srgbClr val="A4167D"/>
      </a:accent6>
      <a:hlink>
        <a:srgbClr val="404040"/>
      </a:hlink>
      <a:folHlink>
        <a:srgbClr val="F7941E"/>
      </a:folHlink>
    </a:clrScheme>
    <a:fontScheme name="1_Looppa Master">
      <a:majorFont>
        <a:latin typeface="Arial Bold"/>
        <a:ea typeface="Arial Bold"/>
        <a:cs typeface="Arial Bold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1_Looppa Master 1">
        <a:dk1>
          <a:srgbClr val="333333"/>
        </a:dk1>
        <a:lt1>
          <a:srgbClr val="FFFFFF"/>
        </a:lt1>
        <a:dk2>
          <a:srgbClr val="00AEEF"/>
        </a:dk2>
        <a:lt2>
          <a:srgbClr val="EEECE1"/>
        </a:lt2>
        <a:accent1>
          <a:srgbClr val="00AEEF"/>
        </a:accent1>
        <a:accent2>
          <a:srgbClr val="B51A8A"/>
        </a:accent2>
        <a:accent3>
          <a:srgbClr val="FFFFFF"/>
        </a:accent3>
        <a:accent4>
          <a:srgbClr val="2A2A2A"/>
        </a:accent4>
        <a:accent5>
          <a:srgbClr val="AAD3F6"/>
        </a:accent5>
        <a:accent6>
          <a:srgbClr val="A4167D"/>
        </a:accent6>
        <a:hlink>
          <a:srgbClr val="404040"/>
        </a:hlink>
        <a:folHlink>
          <a:srgbClr val="F7941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13279</Words>
  <Application>WPS 演示</Application>
  <PresentationFormat>宽屏</PresentationFormat>
  <Paragraphs>627</Paragraphs>
  <Slides>19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黑体</vt:lpstr>
      <vt:lpstr>Arial Bold</vt:lpstr>
      <vt:lpstr>Calibri</vt:lpstr>
      <vt:lpstr>阿里巴巴普惠体 H</vt:lpstr>
      <vt:lpstr>Arial</vt:lpstr>
      <vt:lpstr>Times New Roman</vt:lpstr>
      <vt:lpstr>Inter</vt:lpstr>
      <vt:lpstr>等线</vt:lpstr>
      <vt:lpstr>Arial Black</vt:lpstr>
      <vt:lpstr>Arial Unicode MS</vt:lpstr>
      <vt:lpstr>Arial Unicode MS</vt:lpstr>
      <vt:lpstr>Segoe Print</vt:lpstr>
      <vt:lpstr>HelveticaNeue</vt:lpstr>
      <vt:lpstr>华文新魏</vt:lpstr>
      <vt:lpstr>等线 Light</vt:lpstr>
      <vt:lpstr>夏雨家 https://xnwe.taobao.com/</vt:lpstr>
      <vt:lpstr>7_Office 主题</vt:lpstr>
      <vt:lpstr>1_Looppa Master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演示文稿3</dc:title>
  <dc:creator>柚子设计</dc:creator>
  <cp:keywords>MC-PPT模板</cp:keywords>
  <cp:category>模板</cp:category>
  <cp:lastModifiedBy>Administrator</cp:lastModifiedBy>
  <cp:revision>37</cp:revision>
  <dcterms:created xsi:type="dcterms:W3CDTF">2018-11-08T00:18:00Z</dcterms:created>
  <dcterms:modified xsi:type="dcterms:W3CDTF">2025-11-19T08:48:58Z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763A0B0135CF44FF8AF4489CBF499A63_12</vt:lpwstr>
  </property>
</Properties>
</file>