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1180" r:id="rId3"/>
    <p:sldId id="256" r:id="rId4"/>
    <p:sldId id="1079" r:id="rId5"/>
    <p:sldId id="283" r:id="rId7"/>
    <p:sldId id="1159" r:id="rId8"/>
    <p:sldId id="1161" r:id="rId9"/>
    <p:sldId id="1163" r:id="rId10"/>
    <p:sldId id="1164" r:id="rId11"/>
    <p:sldId id="1165" r:id="rId12"/>
    <p:sldId id="1166" r:id="rId13"/>
    <p:sldId id="519" r:id="rId14"/>
    <p:sldId id="1093" r:id="rId15"/>
    <p:sldId id="1137" r:id="rId16"/>
    <p:sldId id="1125" r:id="rId17"/>
    <p:sldId id="1156" r:id="rId18"/>
    <p:sldId id="1122" r:id="rId19"/>
    <p:sldId id="1157" r:id="rId20"/>
    <p:sldId id="1167" r:id="rId21"/>
    <p:sldId id="1169" r:id="rId22"/>
    <p:sldId id="1141" r:id="rId23"/>
    <p:sldId id="1145" r:id="rId24"/>
    <p:sldId id="1148" r:id="rId25"/>
    <p:sldId id="1152"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CC00CC"/>
    <a:srgbClr val="9900FF"/>
    <a:srgbClr val="9933FF"/>
    <a:srgbClr val="00AA48"/>
    <a:srgbClr val="005E00"/>
    <a:srgbClr val="EF0000"/>
    <a:srgbClr val="880000"/>
    <a:srgbClr val="212121"/>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04" autoAdjust="0"/>
    <p:restoredTop sz="94699"/>
  </p:normalViewPr>
  <p:slideViewPr>
    <p:cSldViewPr snapToGrid="0">
      <p:cViewPr varScale="1">
        <p:scale>
          <a:sx n="62" d="100"/>
          <a:sy n="62" d="100"/>
        </p:scale>
        <p:origin x="820" y="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208301-970A-45F6-9A29-2C26D57B5D1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B6B9F8-08C7-432C-9389-A081CBEA589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6B6B9F8-08C7-432C-9389-A081CBEA589C}"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9" name="幻灯片图像占位符 1"/>
          <p:cNvSpPr>
            <a:spLocks noGrp="1" noRot="1" noChangeAspect="1"/>
          </p:cNvSpPr>
          <p:nvPr>
            <p:ph type="sldImg"/>
          </p:nvPr>
        </p:nvSpPr>
        <p:spPr/>
      </p:sp>
      <p:sp>
        <p:nvSpPr>
          <p:cNvPr id="1048750" name="备注占位符 2"/>
          <p:cNvSpPr>
            <a:spLocks noGrp="1"/>
          </p:cNvSpPr>
          <p:nvPr>
            <p:ph type="body" idx="1"/>
          </p:nvPr>
        </p:nvSpPr>
        <p:spPr/>
        <p:txBody>
          <a:bodyPr/>
          <a:lstStyle/>
          <a:p>
            <a:endParaRPr lang="zh-CN" altLang="en-US" dirty="0"/>
          </a:p>
        </p:txBody>
      </p:sp>
      <p:sp>
        <p:nvSpPr>
          <p:cNvPr id="1048751" name="灯片编号占位符 3"/>
          <p:cNvSpPr>
            <a:spLocks noGrp="1"/>
          </p:cNvSpPr>
          <p:nvPr>
            <p:ph type="sldNum" sz="quarter" idx="5"/>
          </p:nvPr>
        </p:nvSpPr>
        <p:spPr/>
        <p:txBody>
          <a:bodyPr/>
          <a:lstStyle/>
          <a:p>
            <a:fld id="{BFC4D603-5B0F-44EE-9D26-F46071689E9A}" type="slidenum">
              <a:rPr lang="zh-CN" altLang="en-US" smtClean="0"/>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9" name="幻灯片图像占位符 1"/>
          <p:cNvSpPr>
            <a:spLocks noGrp="1" noRot="1" noChangeAspect="1"/>
          </p:cNvSpPr>
          <p:nvPr>
            <p:ph type="sldImg"/>
          </p:nvPr>
        </p:nvSpPr>
        <p:spPr/>
      </p:sp>
      <p:sp>
        <p:nvSpPr>
          <p:cNvPr id="1048750" name="备注占位符 2"/>
          <p:cNvSpPr>
            <a:spLocks noGrp="1"/>
          </p:cNvSpPr>
          <p:nvPr>
            <p:ph type="body" idx="1"/>
          </p:nvPr>
        </p:nvSpPr>
        <p:spPr/>
        <p:txBody>
          <a:bodyPr/>
          <a:lstStyle/>
          <a:p>
            <a:endParaRPr lang="zh-CN" altLang="en-US" dirty="0"/>
          </a:p>
        </p:txBody>
      </p:sp>
      <p:sp>
        <p:nvSpPr>
          <p:cNvPr id="1048751" name="灯片编号占位符 3"/>
          <p:cNvSpPr>
            <a:spLocks noGrp="1"/>
          </p:cNvSpPr>
          <p:nvPr>
            <p:ph type="sldNum" sz="quarter" idx="5"/>
          </p:nvPr>
        </p:nvSpPr>
        <p:spPr/>
        <p:txBody>
          <a:bodyPr/>
          <a:lstStyle/>
          <a:p>
            <a:fld id="{BFC4D603-5B0F-44EE-9D26-F46071689E9A}" type="slidenum">
              <a:rPr lang="zh-CN" altLang="en-US" smtClean="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9" name="幻灯片图像占位符 1"/>
          <p:cNvSpPr>
            <a:spLocks noGrp="1" noRot="1" noChangeAspect="1"/>
          </p:cNvSpPr>
          <p:nvPr>
            <p:ph type="sldImg"/>
          </p:nvPr>
        </p:nvSpPr>
        <p:spPr/>
      </p:sp>
      <p:sp>
        <p:nvSpPr>
          <p:cNvPr id="1048750" name="备注占位符 2"/>
          <p:cNvSpPr>
            <a:spLocks noGrp="1"/>
          </p:cNvSpPr>
          <p:nvPr>
            <p:ph type="body" idx="1"/>
          </p:nvPr>
        </p:nvSpPr>
        <p:spPr/>
        <p:txBody>
          <a:bodyPr/>
          <a:lstStyle/>
          <a:p>
            <a:endParaRPr lang="zh-CN" altLang="en-US" dirty="0"/>
          </a:p>
        </p:txBody>
      </p:sp>
      <p:sp>
        <p:nvSpPr>
          <p:cNvPr id="1048751" name="灯片编号占位符 3"/>
          <p:cNvSpPr>
            <a:spLocks noGrp="1"/>
          </p:cNvSpPr>
          <p:nvPr>
            <p:ph type="sldNum" sz="quarter" idx="5"/>
          </p:nvPr>
        </p:nvSpPr>
        <p:spPr/>
        <p:txBody>
          <a:bodyPr/>
          <a:lstStyle/>
          <a:p>
            <a:fld id="{BFC4D603-5B0F-44EE-9D26-F46071689E9A}" type="slidenum">
              <a:rPr lang="zh-CN" altLang="en-US" smtClean="0"/>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9" name="幻灯片图像占位符 1"/>
          <p:cNvSpPr>
            <a:spLocks noGrp="1" noRot="1" noChangeAspect="1"/>
          </p:cNvSpPr>
          <p:nvPr>
            <p:ph type="sldImg"/>
          </p:nvPr>
        </p:nvSpPr>
        <p:spPr/>
      </p:sp>
      <p:sp>
        <p:nvSpPr>
          <p:cNvPr id="1048750" name="备注占位符 2"/>
          <p:cNvSpPr>
            <a:spLocks noGrp="1"/>
          </p:cNvSpPr>
          <p:nvPr>
            <p:ph type="body" idx="1"/>
          </p:nvPr>
        </p:nvSpPr>
        <p:spPr/>
        <p:txBody>
          <a:bodyPr/>
          <a:lstStyle/>
          <a:p>
            <a:endParaRPr lang="zh-CN" altLang="en-US" dirty="0"/>
          </a:p>
        </p:txBody>
      </p:sp>
      <p:sp>
        <p:nvSpPr>
          <p:cNvPr id="1048751" name="灯片编号占位符 3"/>
          <p:cNvSpPr>
            <a:spLocks noGrp="1"/>
          </p:cNvSpPr>
          <p:nvPr>
            <p:ph type="sldNum" sz="quarter" idx="5"/>
          </p:nvPr>
        </p:nvSpPr>
        <p:spPr/>
        <p:txBody>
          <a:bodyPr/>
          <a:lstStyle/>
          <a:p>
            <a:fld id="{BFC4D603-5B0F-44EE-9D26-F46071689E9A}" type="slidenum">
              <a:rPr lang="zh-CN" altLang="en-US" smtClean="0"/>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9" name="幻灯片图像占位符 1"/>
          <p:cNvSpPr>
            <a:spLocks noGrp="1" noRot="1" noChangeAspect="1"/>
          </p:cNvSpPr>
          <p:nvPr>
            <p:ph type="sldImg"/>
          </p:nvPr>
        </p:nvSpPr>
        <p:spPr/>
      </p:sp>
      <p:sp>
        <p:nvSpPr>
          <p:cNvPr id="1048750" name="备注占位符 2"/>
          <p:cNvSpPr>
            <a:spLocks noGrp="1"/>
          </p:cNvSpPr>
          <p:nvPr>
            <p:ph type="body" idx="1"/>
          </p:nvPr>
        </p:nvSpPr>
        <p:spPr/>
        <p:txBody>
          <a:bodyPr/>
          <a:lstStyle/>
          <a:p>
            <a:endParaRPr lang="zh-CN" altLang="en-US" dirty="0"/>
          </a:p>
        </p:txBody>
      </p:sp>
      <p:sp>
        <p:nvSpPr>
          <p:cNvPr id="1048751" name="灯片编号占位符 3"/>
          <p:cNvSpPr>
            <a:spLocks noGrp="1"/>
          </p:cNvSpPr>
          <p:nvPr>
            <p:ph type="sldNum" sz="quarter" idx="5"/>
          </p:nvPr>
        </p:nvSpPr>
        <p:spPr/>
        <p:txBody>
          <a:bodyPr/>
          <a:lstStyle/>
          <a:p>
            <a:fld id="{BFC4D603-5B0F-44EE-9D26-F46071689E9A}" type="slidenum">
              <a:rPr lang="zh-CN" altLang="en-US" smtClean="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9" name="幻灯片图像占位符 1"/>
          <p:cNvSpPr>
            <a:spLocks noGrp="1" noRot="1" noChangeAspect="1"/>
          </p:cNvSpPr>
          <p:nvPr>
            <p:ph type="sldImg"/>
          </p:nvPr>
        </p:nvSpPr>
        <p:spPr/>
      </p:sp>
      <p:sp>
        <p:nvSpPr>
          <p:cNvPr id="1048750" name="备注占位符 2"/>
          <p:cNvSpPr>
            <a:spLocks noGrp="1"/>
          </p:cNvSpPr>
          <p:nvPr>
            <p:ph type="body" idx="1"/>
          </p:nvPr>
        </p:nvSpPr>
        <p:spPr/>
        <p:txBody>
          <a:bodyPr/>
          <a:lstStyle/>
          <a:p>
            <a:endParaRPr lang="zh-CN" altLang="en-US" dirty="0"/>
          </a:p>
        </p:txBody>
      </p:sp>
      <p:sp>
        <p:nvSpPr>
          <p:cNvPr id="1048751" name="灯片编号占位符 3"/>
          <p:cNvSpPr>
            <a:spLocks noGrp="1"/>
          </p:cNvSpPr>
          <p:nvPr>
            <p:ph type="sldNum" sz="quarter" idx="5"/>
          </p:nvPr>
        </p:nvSpPr>
        <p:spPr/>
        <p:txBody>
          <a:bodyPr/>
          <a:lstStyle/>
          <a:p>
            <a:fld id="{BFC4D603-5B0F-44EE-9D26-F46071689E9A}" type="slidenum">
              <a:rPr lang="zh-CN" altLang="en-US" smtClean="0"/>
            </a:fld>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9" name="幻灯片图像占位符 1"/>
          <p:cNvSpPr>
            <a:spLocks noGrp="1" noRot="1" noChangeAspect="1"/>
          </p:cNvSpPr>
          <p:nvPr>
            <p:ph type="sldImg"/>
          </p:nvPr>
        </p:nvSpPr>
        <p:spPr/>
      </p:sp>
      <p:sp>
        <p:nvSpPr>
          <p:cNvPr id="1048750" name="备注占位符 2"/>
          <p:cNvSpPr>
            <a:spLocks noGrp="1"/>
          </p:cNvSpPr>
          <p:nvPr>
            <p:ph type="body" idx="1"/>
          </p:nvPr>
        </p:nvSpPr>
        <p:spPr/>
        <p:txBody>
          <a:bodyPr/>
          <a:lstStyle/>
          <a:p>
            <a:endParaRPr lang="zh-CN" altLang="en-US" dirty="0"/>
          </a:p>
        </p:txBody>
      </p:sp>
      <p:sp>
        <p:nvSpPr>
          <p:cNvPr id="1048751" name="灯片编号占位符 3"/>
          <p:cNvSpPr>
            <a:spLocks noGrp="1"/>
          </p:cNvSpPr>
          <p:nvPr>
            <p:ph type="sldNum" sz="quarter" idx="5"/>
          </p:nvPr>
        </p:nvSpPr>
        <p:spPr/>
        <p:txBody>
          <a:bodyPr/>
          <a:lstStyle/>
          <a:p>
            <a:fld id="{BFC4D603-5B0F-44EE-9D26-F46071689E9A}" type="slidenum">
              <a:rPr lang="zh-CN" altLang="en-US" smtClean="0"/>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2_标题和内容">
    <p:spTree>
      <p:nvGrpSpPr>
        <p:cNvPr id="1" name=""/>
        <p:cNvGrpSpPr/>
        <p:nvPr/>
      </p:nvGrpSpPr>
      <p:grpSpPr>
        <a:xfrm>
          <a:off x="0" y="0"/>
          <a:ext cx="0" cy="0"/>
          <a:chOff x="0" y="0"/>
          <a:chExt cx="0" cy="0"/>
        </a:xfrm>
      </p:grpSpPr>
      <p:sp>
        <p:nvSpPr>
          <p:cNvPr id="1048701" name="任意多边形: 形状 8"/>
          <p:cNvSpPr/>
          <p:nvPr userDrawn="1"/>
        </p:nvSpPr>
        <p:spPr>
          <a:xfrm>
            <a:off x="10187935" y="-1090140"/>
            <a:ext cx="4008129" cy="2180279"/>
          </a:xfrm>
          <a:custGeom>
            <a:avLst/>
            <a:gdLst>
              <a:gd name="connsiteX0" fmla="*/ 109244 w 4008129"/>
              <a:gd name="connsiteY0" fmla="*/ 256317 h 2180279"/>
              <a:gd name="connsiteX1" fmla="*/ 942621 w 4008129"/>
              <a:gd name="connsiteY1" fmla="*/ 1876772 h 2180279"/>
              <a:gd name="connsiteX2" fmla="*/ 3581649 w 4008129"/>
              <a:gd name="connsiteY2" fmla="*/ 2050392 h 2180279"/>
              <a:gd name="connsiteX3" fmla="*/ 3801568 w 4008129"/>
              <a:gd name="connsiteY3" fmla="*/ 429937 h 2180279"/>
              <a:gd name="connsiteX4" fmla="*/ 1544505 w 4008129"/>
              <a:gd name="connsiteY4" fmla="*/ 1674 h 2180279"/>
              <a:gd name="connsiteX5" fmla="*/ 167117 w 4008129"/>
              <a:gd name="connsiteY5" fmla="*/ 279466 h 2180279"/>
              <a:gd name="connsiteX6" fmla="*/ 109244 w 4008129"/>
              <a:gd name="connsiteY6" fmla="*/ 256317 h 2180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08129" h="2180279">
                <a:moveTo>
                  <a:pt x="109244" y="256317"/>
                </a:moveTo>
                <a:cubicBezTo>
                  <a:pt x="238495" y="522535"/>
                  <a:pt x="363887" y="1577760"/>
                  <a:pt x="942621" y="1876772"/>
                </a:cubicBezTo>
                <a:cubicBezTo>
                  <a:pt x="1521355" y="2175784"/>
                  <a:pt x="3105158" y="2291531"/>
                  <a:pt x="3581649" y="2050392"/>
                </a:cubicBezTo>
                <a:cubicBezTo>
                  <a:pt x="4058140" y="1809253"/>
                  <a:pt x="4141092" y="771390"/>
                  <a:pt x="3801568" y="429937"/>
                </a:cubicBezTo>
                <a:cubicBezTo>
                  <a:pt x="3462044" y="88484"/>
                  <a:pt x="2150247" y="26752"/>
                  <a:pt x="1544505" y="1674"/>
                </a:cubicBezTo>
                <a:cubicBezTo>
                  <a:pt x="938763" y="-23405"/>
                  <a:pt x="406327" y="240884"/>
                  <a:pt x="167117" y="279466"/>
                </a:cubicBezTo>
                <a:cubicBezTo>
                  <a:pt x="-72093" y="318048"/>
                  <a:pt x="-20007" y="-9901"/>
                  <a:pt x="109244" y="256317"/>
                </a:cubicBezTo>
                <a:close/>
              </a:path>
            </a:pathLst>
          </a:custGeom>
          <a:solidFill>
            <a:srgbClr val="E7C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500000000000000" pitchFamily="34" charset="-122"/>
            </a:endParaRPr>
          </a:p>
        </p:txBody>
      </p:sp>
      <p:sp>
        <p:nvSpPr>
          <p:cNvPr id="1048702" name="任意多边形: 形状 12"/>
          <p:cNvSpPr/>
          <p:nvPr userDrawn="1"/>
        </p:nvSpPr>
        <p:spPr>
          <a:xfrm rot="869861">
            <a:off x="-1997982" y="5852278"/>
            <a:ext cx="6275278" cy="1529348"/>
          </a:xfrm>
          <a:custGeom>
            <a:avLst/>
            <a:gdLst>
              <a:gd name="connsiteX0" fmla="*/ 439908 w 7733604"/>
              <a:gd name="connsiteY0" fmla="*/ 1159748 h 2289554"/>
              <a:gd name="connsiteX1" fmla="*/ 2534925 w 7733604"/>
              <a:gd name="connsiteY1" fmla="*/ 372670 h 2289554"/>
              <a:gd name="connsiteX2" fmla="*/ 4201680 w 7733604"/>
              <a:gd name="connsiteY2" fmla="*/ 1206047 h 2289554"/>
              <a:gd name="connsiteX3" fmla="*/ 6261973 w 7733604"/>
              <a:gd name="connsiteY3" fmla="*/ 2280 h 2289554"/>
              <a:gd name="connsiteX4" fmla="*/ 7731958 w 7733604"/>
              <a:gd name="connsiteY4" fmla="*/ 939829 h 2289554"/>
              <a:gd name="connsiteX5" fmla="*/ 6389295 w 7733604"/>
              <a:gd name="connsiteY5" fmla="*/ 2213044 h 2289554"/>
              <a:gd name="connsiteX6" fmla="*/ 567229 w 7733604"/>
              <a:gd name="connsiteY6" fmla="*/ 2039424 h 2289554"/>
              <a:gd name="connsiteX7" fmla="*/ 439908 w 7733604"/>
              <a:gd name="connsiteY7" fmla="*/ 1159748 h 2289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33604" h="2289554">
                <a:moveTo>
                  <a:pt x="439908" y="1159748"/>
                </a:moveTo>
                <a:cubicBezTo>
                  <a:pt x="767857" y="881956"/>
                  <a:pt x="1907963" y="364954"/>
                  <a:pt x="2534925" y="372670"/>
                </a:cubicBezTo>
                <a:cubicBezTo>
                  <a:pt x="3161887" y="380386"/>
                  <a:pt x="3580505" y="1267779"/>
                  <a:pt x="4201680" y="1206047"/>
                </a:cubicBezTo>
                <a:cubicBezTo>
                  <a:pt x="4822855" y="1144315"/>
                  <a:pt x="5673593" y="46650"/>
                  <a:pt x="6261973" y="2280"/>
                </a:cubicBezTo>
                <a:cubicBezTo>
                  <a:pt x="6850353" y="-42090"/>
                  <a:pt x="7710738" y="571368"/>
                  <a:pt x="7731958" y="939829"/>
                </a:cubicBezTo>
                <a:cubicBezTo>
                  <a:pt x="7753178" y="1308290"/>
                  <a:pt x="7583416" y="2029778"/>
                  <a:pt x="6389295" y="2213044"/>
                </a:cubicBezTo>
                <a:cubicBezTo>
                  <a:pt x="5195174" y="2396310"/>
                  <a:pt x="1553006" y="2214973"/>
                  <a:pt x="567229" y="2039424"/>
                </a:cubicBezTo>
                <a:cubicBezTo>
                  <a:pt x="-418548" y="1863875"/>
                  <a:pt x="111959" y="1437540"/>
                  <a:pt x="439908" y="1159748"/>
                </a:cubicBezTo>
                <a:close/>
              </a:path>
            </a:pathLst>
          </a:custGeom>
          <a:solidFill>
            <a:srgbClr val="E7C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500000000000000" pitchFamily="34" charset="-122"/>
            </a:endParaRPr>
          </a:p>
        </p:txBody>
      </p:sp>
      <p:pic>
        <p:nvPicPr>
          <p:cNvPr id="2097155" name="图片 10"/>
          <p:cNvPicPr>
            <a:picLocks noChangeAspect="1"/>
          </p:cNvPicPr>
          <p:nvPr userDrawn="1"/>
        </p:nvPicPr>
        <p:blipFill rotWithShape="1">
          <a:blip r:embed="rId2" cstate="print"/>
          <a:srcRect r="7301" b="45178"/>
          <a:stretch>
            <a:fillRect/>
          </a:stretch>
        </p:blipFill>
        <p:spPr>
          <a:xfrm>
            <a:off x="10477048" y="4914899"/>
            <a:ext cx="1714952" cy="194310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4A6B57-8BDF-41B8-9739-E5FC80FD29B3}"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F9BB11-2144-4FC6-98B5-DAE7759FA4D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9" Type="http://schemas.openxmlformats.org/officeDocument/2006/relationships/tags" Target="../tags/tag17.xml"/><Relationship Id="rId8" Type="http://schemas.openxmlformats.org/officeDocument/2006/relationships/tags" Target="../tags/tag16.xml"/><Relationship Id="rId7" Type="http://schemas.openxmlformats.org/officeDocument/2006/relationships/tags" Target="../tags/tag15.xml"/><Relationship Id="rId6" Type="http://schemas.openxmlformats.org/officeDocument/2006/relationships/tags" Target="../tags/tag14.xml"/><Relationship Id="rId55" Type="http://schemas.openxmlformats.org/officeDocument/2006/relationships/slideLayout" Target="../slideLayouts/slideLayout2.xml"/><Relationship Id="rId54" Type="http://schemas.openxmlformats.org/officeDocument/2006/relationships/image" Target="../media/image3.jpeg"/><Relationship Id="rId53" Type="http://schemas.openxmlformats.org/officeDocument/2006/relationships/tags" Target="../tags/tag61.xml"/><Relationship Id="rId52" Type="http://schemas.openxmlformats.org/officeDocument/2006/relationships/tags" Target="../tags/tag60.xml"/><Relationship Id="rId51" Type="http://schemas.openxmlformats.org/officeDocument/2006/relationships/tags" Target="../tags/tag59.xml"/><Relationship Id="rId50" Type="http://schemas.openxmlformats.org/officeDocument/2006/relationships/tags" Target="../tags/tag58.xml"/><Relationship Id="rId5" Type="http://schemas.openxmlformats.org/officeDocument/2006/relationships/tags" Target="../tags/tag13.xml"/><Relationship Id="rId49" Type="http://schemas.openxmlformats.org/officeDocument/2006/relationships/tags" Target="../tags/tag57.xml"/><Relationship Id="rId48" Type="http://schemas.openxmlformats.org/officeDocument/2006/relationships/tags" Target="../tags/tag56.xml"/><Relationship Id="rId47" Type="http://schemas.openxmlformats.org/officeDocument/2006/relationships/tags" Target="../tags/tag55.xml"/><Relationship Id="rId46" Type="http://schemas.openxmlformats.org/officeDocument/2006/relationships/tags" Target="../tags/tag54.xml"/><Relationship Id="rId45" Type="http://schemas.openxmlformats.org/officeDocument/2006/relationships/tags" Target="../tags/tag53.xml"/><Relationship Id="rId44" Type="http://schemas.openxmlformats.org/officeDocument/2006/relationships/tags" Target="../tags/tag52.xml"/><Relationship Id="rId43" Type="http://schemas.openxmlformats.org/officeDocument/2006/relationships/tags" Target="../tags/tag51.xml"/><Relationship Id="rId42" Type="http://schemas.openxmlformats.org/officeDocument/2006/relationships/tags" Target="../tags/tag50.xml"/><Relationship Id="rId41" Type="http://schemas.openxmlformats.org/officeDocument/2006/relationships/tags" Target="../tags/tag49.xml"/><Relationship Id="rId40" Type="http://schemas.openxmlformats.org/officeDocument/2006/relationships/tags" Target="../tags/tag48.xml"/><Relationship Id="rId4" Type="http://schemas.openxmlformats.org/officeDocument/2006/relationships/tags" Target="../tags/tag12.xml"/><Relationship Id="rId39" Type="http://schemas.openxmlformats.org/officeDocument/2006/relationships/tags" Target="../tags/tag47.xml"/><Relationship Id="rId38" Type="http://schemas.openxmlformats.org/officeDocument/2006/relationships/tags" Target="../tags/tag46.xml"/><Relationship Id="rId37" Type="http://schemas.openxmlformats.org/officeDocument/2006/relationships/tags" Target="../tags/tag45.xml"/><Relationship Id="rId36" Type="http://schemas.openxmlformats.org/officeDocument/2006/relationships/tags" Target="../tags/tag44.xml"/><Relationship Id="rId35" Type="http://schemas.openxmlformats.org/officeDocument/2006/relationships/tags" Target="../tags/tag43.xml"/><Relationship Id="rId34" Type="http://schemas.openxmlformats.org/officeDocument/2006/relationships/tags" Target="../tags/tag42.xml"/><Relationship Id="rId33" Type="http://schemas.openxmlformats.org/officeDocument/2006/relationships/tags" Target="../tags/tag41.xml"/><Relationship Id="rId32" Type="http://schemas.openxmlformats.org/officeDocument/2006/relationships/tags" Target="../tags/tag40.xml"/><Relationship Id="rId31" Type="http://schemas.openxmlformats.org/officeDocument/2006/relationships/tags" Target="../tags/tag39.xml"/><Relationship Id="rId30" Type="http://schemas.openxmlformats.org/officeDocument/2006/relationships/tags" Target="../tags/tag38.xml"/><Relationship Id="rId3" Type="http://schemas.openxmlformats.org/officeDocument/2006/relationships/tags" Target="../tags/tag11.xml"/><Relationship Id="rId29" Type="http://schemas.openxmlformats.org/officeDocument/2006/relationships/tags" Target="../tags/tag37.xml"/><Relationship Id="rId28" Type="http://schemas.openxmlformats.org/officeDocument/2006/relationships/tags" Target="../tags/tag36.xml"/><Relationship Id="rId27" Type="http://schemas.openxmlformats.org/officeDocument/2006/relationships/tags" Target="../tags/tag35.xml"/><Relationship Id="rId26" Type="http://schemas.openxmlformats.org/officeDocument/2006/relationships/tags" Target="../tags/tag34.xml"/><Relationship Id="rId25" Type="http://schemas.openxmlformats.org/officeDocument/2006/relationships/tags" Target="../tags/tag33.xml"/><Relationship Id="rId24" Type="http://schemas.openxmlformats.org/officeDocument/2006/relationships/tags" Target="../tags/tag32.xml"/><Relationship Id="rId23" Type="http://schemas.openxmlformats.org/officeDocument/2006/relationships/tags" Target="../tags/tag31.xml"/><Relationship Id="rId22" Type="http://schemas.openxmlformats.org/officeDocument/2006/relationships/tags" Target="../tags/tag30.xml"/><Relationship Id="rId21" Type="http://schemas.openxmlformats.org/officeDocument/2006/relationships/tags" Target="../tags/tag29.xml"/><Relationship Id="rId20" Type="http://schemas.openxmlformats.org/officeDocument/2006/relationships/tags" Target="../tags/tag28.xml"/><Relationship Id="rId2" Type="http://schemas.openxmlformats.org/officeDocument/2006/relationships/tags" Target="../tags/tag10.xml"/><Relationship Id="rId19" Type="http://schemas.openxmlformats.org/officeDocument/2006/relationships/tags" Target="../tags/tag27.xml"/><Relationship Id="rId18" Type="http://schemas.openxmlformats.org/officeDocument/2006/relationships/tags" Target="../tags/tag26.xml"/><Relationship Id="rId17" Type="http://schemas.openxmlformats.org/officeDocument/2006/relationships/tags" Target="../tags/tag25.xml"/><Relationship Id="rId16" Type="http://schemas.openxmlformats.org/officeDocument/2006/relationships/tags" Target="../tags/tag24.xml"/><Relationship Id="rId15" Type="http://schemas.openxmlformats.org/officeDocument/2006/relationships/tags" Target="../tags/tag23.xml"/><Relationship Id="rId14" Type="http://schemas.openxmlformats.org/officeDocument/2006/relationships/tags" Target="../tags/tag22.xml"/><Relationship Id="rId13" Type="http://schemas.openxmlformats.org/officeDocument/2006/relationships/tags" Target="../tags/tag21.xml"/><Relationship Id="rId12" Type="http://schemas.openxmlformats.org/officeDocument/2006/relationships/tags" Target="../tags/tag20.xml"/><Relationship Id="rId11" Type="http://schemas.openxmlformats.org/officeDocument/2006/relationships/tags" Target="../tags/tag19.xml"/><Relationship Id="rId10" Type="http://schemas.openxmlformats.org/officeDocument/2006/relationships/tags" Target="../tags/tag18.xml"/><Relationship Id="rId1" Type="http://schemas.openxmlformats.org/officeDocument/2006/relationships/tags" Target="../tags/tag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3.jpeg"/><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image" Target="../media/image9.png"/><Relationship Id="rId4" Type="http://schemas.openxmlformats.org/officeDocument/2006/relationships/tags" Target="../tags/tag63.xml"/><Relationship Id="rId3" Type="http://schemas.openxmlformats.org/officeDocument/2006/relationships/image" Target="../media/image8.png"/><Relationship Id="rId2" Type="http://schemas.openxmlformats.org/officeDocument/2006/relationships/tags" Target="../tags/tag62.xml"/><Relationship Id="rId1" Type="http://schemas.openxmlformats.org/officeDocument/2006/relationships/image" Target="../media/image7.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9" Type="http://schemas.openxmlformats.org/officeDocument/2006/relationships/image" Target="../media/image3.jpeg"/><Relationship Id="rId8" Type="http://schemas.openxmlformats.org/officeDocument/2006/relationships/tags" Target="../tags/tag7.xml"/><Relationship Id="rId7" Type="http://schemas.openxmlformats.org/officeDocument/2006/relationships/image" Target="../media/image6.png"/><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1" Type="http://schemas.openxmlformats.org/officeDocument/2006/relationships/slideLayout" Target="../slideLayouts/slideLayout2.xml"/><Relationship Id="rId10" Type="http://schemas.openxmlformats.org/officeDocument/2006/relationships/tags" Target="../tags/tag8.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pic>
        <p:nvPicPr>
          <p:cNvPr id="5125" name="图片 1" descr="qrcode_for_gh_3a435f224ccf_1280"/>
          <p:cNvPicPr>
            <a:picLocks noChangeAspect="1"/>
          </p:cNvPicPr>
          <p:nvPr/>
        </p:nvPicPr>
        <p:blipFill>
          <a:blip r:embed="rId3"/>
          <a:stretch>
            <a:fillRect/>
          </a:stretch>
        </p:blipFill>
        <p:spPr>
          <a:xfrm>
            <a:off x="7927975" y="2717800"/>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内容占位符 3"/>
          <p:cNvGraphicFramePr/>
          <p:nvPr/>
        </p:nvGraphicFramePr>
        <p:xfrm>
          <a:off x="0" y="-184935"/>
          <a:ext cx="12181726" cy="7042935"/>
        </p:xfrm>
        <a:graphic>
          <a:graphicData uri="http://schemas.openxmlformats.org/drawingml/2006/table">
            <a:tbl>
              <a:tblPr firstRow="1" bandRow="1">
                <a:tableStyleId>{5C22544A-7EE6-4342-B048-85BDC9FD1C3A}</a:tableStyleId>
              </a:tblPr>
              <a:tblGrid>
                <a:gridCol w="4181582"/>
                <a:gridCol w="8000144"/>
              </a:tblGrid>
              <a:tr h="746038">
                <a:tc>
                  <a:txBody>
                    <a:bodyPr/>
                    <a:lstStyle/>
                    <a:p>
                      <a:r>
                        <a:rPr lang="zh-CN" altLang="en-US" sz="3200" dirty="0"/>
                        <a:t>              </a:t>
                      </a:r>
                      <a:r>
                        <a:rPr lang="en-US" altLang="zh-CN" sz="3200" dirty="0"/>
                        <a:t>hidden clues</a:t>
                      </a:r>
                      <a:endParaRPr lang="zh-CN" altLang="en-US" sz="3200" dirty="0"/>
                    </a:p>
                  </a:txBody>
                  <a:tcPr>
                    <a:solidFill>
                      <a:schemeClr val="accent5">
                        <a:lumMod val="75000"/>
                      </a:schemeClr>
                    </a:solidFill>
                  </a:tcPr>
                </a:tc>
                <a:tc>
                  <a:txBody>
                    <a:bodyPr/>
                    <a:lstStyle/>
                    <a:p>
                      <a:r>
                        <a:rPr lang="zh-CN" altLang="en-US" sz="3200" dirty="0"/>
                        <a:t>              </a:t>
                      </a:r>
                      <a:r>
                        <a:rPr lang="en-US" altLang="zh-CN" sz="3200" dirty="0"/>
                        <a:t>echoes  </a:t>
                      </a:r>
                      <a:endParaRPr lang="zh-CN" altLang="en-US" sz="3200" dirty="0"/>
                    </a:p>
                  </a:txBody>
                  <a:tcPr>
                    <a:solidFill>
                      <a:schemeClr val="accent5">
                        <a:lumMod val="75000"/>
                      </a:schemeClr>
                    </a:solidFill>
                  </a:tcPr>
                </a:tc>
              </a:tr>
              <a:tr h="6296897">
                <a:tc>
                  <a:txBody>
                    <a:bodyPr/>
                    <a:lstStyle/>
                    <a:p>
                      <a:pPr marL="0" marR="0" lvl="0" indent="457200" algn="just" defTabSz="913765" rtl="0" eaLnBrk="1" fontAlgn="auto" latinLnBrk="0" hangingPunct="1">
                        <a:lnSpc>
                          <a:spcPts val="3400"/>
                        </a:lnSpc>
                        <a:spcBef>
                          <a:spcPct val="0"/>
                        </a:spcBef>
                        <a:spcAft>
                          <a:spcPct val="0"/>
                        </a:spcAft>
                        <a:buClrTx/>
                        <a:buSzTx/>
                        <a:buFontTx/>
                        <a:buNone/>
                        <a:defRPr/>
                      </a:pPr>
                      <a:r>
                        <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Sarah arrived precisely at 2:00 p.m. </a:t>
                      </a:r>
                      <a:r>
                        <a:rPr kumimoji="0" lang="en-US" altLang="zh-CN" sz="2800" b="0" i="0" u="none" strike="noStrike" kern="100" cap="none" spc="0" normalizeH="0" baseline="0" noProof="0" dirty="0">
                          <a:ln>
                            <a:noFill/>
                          </a:ln>
                          <a:solidFill>
                            <a:srgbClr val="C00000"/>
                          </a:solidFill>
                          <a:effectLst/>
                          <a:uLnTx/>
                          <a:uFillTx/>
                          <a:latin typeface="Tahoma" panose="020B0604030504040204" pitchFamily="34" charset="0"/>
                          <a:ea typeface="Tahoma" panose="020B0604030504040204" pitchFamily="34" charset="0"/>
                          <a:cs typeface="Tahoma" panose="020B0604030504040204" pitchFamily="34" charset="0"/>
                        </a:rPr>
                        <a:t>She wasted no time getting down to business, reviewing the contract with Mr. Hopkins. </a:t>
                      </a:r>
                      <a:r>
                        <a:rPr kumimoji="0" lang="en-US" altLang="zh-CN" sz="2800" b="0" i="0" u="none" strike="noStrike" kern="100" cap="none" spc="0" normalizeH="0" baseline="0" noProof="0" dirty="0">
                          <a:ln>
                            <a:noFill/>
                          </a:ln>
                          <a:solidFill>
                            <a:srgbClr val="0000CC"/>
                          </a:solidFill>
                          <a:effectLst/>
                          <a:uLnTx/>
                          <a:uFillTx/>
                          <a:latin typeface="Tahoma" panose="020B0604030504040204" pitchFamily="34" charset="0"/>
                          <a:ea typeface="Tahoma" panose="020B0604030504040204" pitchFamily="34" charset="0"/>
                          <a:cs typeface="Tahoma" panose="020B0604030504040204" pitchFamily="34" charset="0"/>
                        </a:rPr>
                        <a:t>David watched from the sidelines, </a:t>
                      </a:r>
                      <a:r>
                        <a:rPr kumimoji="0" lang="en-US" altLang="zh-CN" sz="2800" b="0" i="0" u="sng" strike="noStrike" kern="100" cap="none" spc="0" normalizeH="0" baseline="0" noProof="0" dirty="0">
                          <a:ln>
                            <a:noFill/>
                          </a:ln>
                          <a:solidFill>
                            <a:srgbClr val="0000CC"/>
                          </a:solidFill>
                          <a:effectLst/>
                          <a:uLnTx/>
                          <a:uFillTx/>
                          <a:latin typeface="Tahoma" panose="020B0604030504040204" pitchFamily="34" charset="0"/>
                          <a:ea typeface="Tahoma" panose="020B0604030504040204" pitchFamily="34" charset="0"/>
                          <a:cs typeface="Tahoma" panose="020B0604030504040204" pitchFamily="34" charset="0"/>
                        </a:rPr>
                        <a:t>his heart pounding in his chest.</a:t>
                      </a:r>
                      <a:endParaRPr kumimoji="0" lang="en-US" altLang="zh-CN" sz="2800" b="0" i="0" u="sng" strike="noStrike" kern="100" cap="none" spc="0" normalizeH="0" baseline="0" noProof="0" dirty="0">
                        <a:ln>
                          <a:noFill/>
                        </a:ln>
                        <a:solidFill>
                          <a:srgbClr val="0000CC"/>
                        </a:solidFill>
                        <a:effectLst/>
                        <a:uLnTx/>
                        <a:uFillTx/>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b="0" u="none" dirty="0">
                          <a:solidFill>
                            <a:srgbClr val="EF0000"/>
                          </a:solidFill>
                        </a:rPr>
                        <a:t>7. Eyes glued to David’s invaluable treasures, </a:t>
                      </a:r>
                      <a:r>
                        <a:rPr lang="en-US" altLang="zh-CN" sz="2800" b="0" u="sng" dirty="0">
                          <a:solidFill>
                            <a:srgbClr val="EF0000"/>
                          </a:solidFill>
                        </a:rPr>
                        <a:t>Sarah closed the contract and put forward an unexpected proposal. </a:t>
                      </a:r>
                      <a:r>
                        <a:rPr lang="en-US" altLang="zh-CN" sz="2800" b="0" u="none" dirty="0">
                          <a:solidFill>
                            <a:srgbClr val="EF0000"/>
                          </a:solidFill>
                        </a:rPr>
                        <a:t>"We won't demolish the bookstore," she said, "Instead, we'll combine it with a café— so that the fragrance of books and coffee can coexist here.“</a:t>
                      </a:r>
                      <a:endParaRPr lang="en-US" altLang="zh-CN" sz="2800" b="0" u="none" dirty="0">
                        <a:solidFill>
                          <a:srgbClr val="EF0000"/>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800" b="1" u="none" dirty="0">
                          <a:solidFill>
                            <a:srgbClr val="005E00"/>
                          </a:solidFill>
                        </a:rPr>
                        <a:t>伏笔小贴士：</a:t>
                      </a:r>
                      <a:endParaRPr lang="zh-CN" altLang="en-US" sz="2800" b="1" u="none" dirty="0">
                        <a:solidFill>
                          <a:srgbClr val="005E00"/>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b="1" u="none" dirty="0">
                          <a:solidFill>
                            <a:srgbClr val="005E00"/>
                          </a:solidFill>
                        </a:rPr>
                        <a:t>6. </a:t>
                      </a:r>
                      <a:r>
                        <a:rPr lang="zh-CN" altLang="en-US" sz="2800" b="1" u="none" dirty="0">
                          <a:solidFill>
                            <a:srgbClr val="005E00"/>
                          </a:solidFill>
                        </a:rPr>
                        <a:t>根据原文人物的心理特点进行迁移创作</a:t>
                      </a:r>
                      <a:endParaRPr lang="en-US" altLang="zh-CN" sz="2800" b="1" u="none" dirty="0">
                        <a:solidFill>
                          <a:srgbClr val="005E00"/>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b="1" u="none" dirty="0">
                          <a:solidFill>
                            <a:srgbClr val="0000CC"/>
                          </a:solidFill>
                        </a:rPr>
                        <a:t>8. </a:t>
                      </a:r>
                      <a:r>
                        <a:rPr lang="en-US" altLang="zh-CN" sz="2800" b="1" u="sng" dirty="0">
                          <a:solidFill>
                            <a:srgbClr val="0000CC"/>
                          </a:solidFill>
                        </a:rPr>
                        <a:t>Summoning up all his courage, he strode forward, </a:t>
                      </a:r>
                      <a:r>
                        <a:rPr lang="en-US" altLang="zh-CN" sz="2800" b="1" u="none" dirty="0">
                          <a:solidFill>
                            <a:srgbClr val="0000CC"/>
                          </a:solidFill>
                        </a:rPr>
                        <a:t>unzipped his backpack and laid out the well-preserved bookmark, a childhood receipt, and a yellowed photograph on the table, all of which witnessed his growth.</a:t>
                      </a:r>
                      <a:endParaRPr lang="en-US" altLang="zh-CN" sz="2800" b="1" dirty="0">
                        <a:solidFill>
                          <a:srgbClr val="0000CC"/>
                        </a:solidFill>
                      </a:endParaRPr>
                    </a:p>
                  </a:txBody>
                  <a:tcPr/>
                </a:tc>
              </a:tr>
            </a:tbl>
          </a:graphicData>
        </a:graphic>
      </p:graphicFrame>
      <p:sp>
        <p:nvSpPr>
          <p:cNvPr id="2" name="箭头: 上 1"/>
          <p:cNvSpPr/>
          <p:nvPr/>
        </p:nvSpPr>
        <p:spPr>
          <a:xfrm rot="3593306" flipH="1">
            <a:off x="2792789" y="491257"/>
            <a:ext cx="178336" cy="3608265"/>
          </a:xfrm>
          <a:prstGeom prst="upArrow">
            <a:avLst>
              <a:gd name="adj1" fmla="val 66912"/>
              <a:gd name="adj2" fmla="val 50000"/>
            </a:avLst>
          </a:prstGeom>
          <a:solidFill>
            <a:srgbClr val="FF0000"/>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900FF"/>
              </a:solidFill>
            </a:endParaRPr>
          </a:p>
        </p:txBody>
      </p:sp>
      <p:sp>
        <p:nvSpPr>
          <p:cNvPr id="3" name="箭头: 上 2"/>
          <p:cNvSpPr/>
          <p:nvPr/>
        </p:nvSpPr>
        <p:spPr>
          <a:xfrm rot="6472019" flipH="1">
            <a:off x="3338584" y="3036432"/>
            <a:ext cx="232718" cy="2400749"/>
          </a:xfrm>
          <a:prstGeom prst="upArrow">
            <a:avLst>
              <a:gd name="adj1" fmla="val 66912"/>
              <a:gd name="adj2" fmla="val 50000"/>
            </a:avLst>
          </a:prstGeom>
          <a:solidFill>
            <a:srgbClr val="0000CC"/>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900FF"/>
              </a:solidFill>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3" name="矩形: 圆角 32"/>
          <p:cNvSpPr/>
          <p:nvPr>
            <p:custDataLst>
              <p:tags r:id="rId1"/>
            </p:custDataLst>
          </p:nvPr>
        </p:nvSpPr>
        <p:spPr>
          <a:xfrm>
            <a:off x="5199357" y="1884518"/>
            <a:ext cx="1722945" cy="638765"/>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a:p>
        </p:txBody>
      </p:sp>
      <p:grpSp>
        <p:nvGrpSpPr>
          <p:cNvPr id="55" name="组合 54"/>
          <p:cNvGrpSpPr/>
          <p:nvPr>
            <p:custDataLst>
              <p:tags r:id="rId2"/>
            </p:custDataLst>
          </p:nvPr>
        </p:nvGrpSpPr>
        <p:grpSpPr>
          <a:xfrm>
            <a:off x="25254" y="2639395"/>
            <a:ext cx="12182921" cy="2450197"/>
            <a:chOff x="25254" y="2523283"/>
            <a:chExt cx="12182921" cy="2450197"/>
          </a:xfrm>
        </p:grpSpPr>
        <p:sp>
          <p:nvSpPr>
            <p:cNvPr id="19" name="任意多边形: 形状 18"/>
            <p:cNvSpPr/>
            <p:nvPr>
              <p:custDataLst>
                <p:tags r:id="rId3"/>
              </p:custDataLst>
            </p:nvPr>
          </p:nvSpPr>
          <p:spPr>
            <a:xfrm>
              <a:off x="6060830" y="2523283"/>
              <a:ext cx="5532611" cy="292557"/>
            </a:xfrm>
            <a:custGeom>
              <a:avLst/>
              <a:gdLst/>
              <a:ahLst/>
              <a:cxnLst/>
              <a:rect l="0" t="0" r="0" b="0"/>
              <a:pathLst>
                <a:path>
                  <a:moveTo>
                    <a:pt x="0" y="0"/>
                  </a:moveTo>
                  <a:lnTo>
                    <a:pt x="0" y="199369"/>
                  </a:lnTo>
                  <a:lnTo>
                    <a:pt x="5532611" y="199369"/>
                  </a:lnTo>
                  <a:lnTo>
                    <a:pt x="5532611"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20" name="任意多边形: 形状 19"/>
            <p:cNvSpPr/>
            <p:nvPr>
              <p:custDataLst>
                <p:tags r:id="rId4"/>
              </p:custDataLst>
            </p:nvPr>
          </p:nvSpPr>
          <p:spPr>
            <a:xfrm>
              <a:off x="6060830" y="2523283"/>
              <a:ext cx="4303141" cy="292557"/>
            </a:xfrm>
            <a:custGeom>
              <a:avLst/>
              <a:gdLst/>
              <a:ahLst/>
              <a:cxnLst/>
              <a:rect l="0" t="0" r="0" b="0"/>
              <a:pathLst>
                <a:path>
                  <a:moveTo>
                    <a:pt x="0" y="0"/>
                  </a:moveTo>
                  <a:lnTo>
                    <a:pt x="0" y="199369"/>
                  </a:lnTo>
                  <a:lnTo>
                    <a:pt x="4303141" y="199369"/>
                  </a:lnTo>
                  <a:lnTo>
                    <a:pt x="4303141"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21" name="任意多边形: 形状 20"/>
            <p:cNvSpPr/>
            <p:nvPr>
              <p:custDataLst>
                <p:tags r:id="rId5"/>
              </p:custDataLst>
            </p:nvPr>
          </p:nvSpPr>
          <p:spPr>
            <a:xfrm>
              <a:off x="6060830" y="2523283"/>
              <a:ext cx="3073672" cy="292557"/>
            </a:xfrm>
            <a:custGeom>
              <a:avLst/>
              <a:gdLst/>
              <a:ahLst/>
              <a:cxnLst/>
              <a:rect l="0" t="0" r="0" b="0"/>
              <a:pathLst>
                <a:path>
                  <a:moveTo>
                    <a:pt x="0" y="0"/>
                  </a:moveTo>
                  <a:lnTo>
                    <a:pt x="0" y="199369"/>
                  </a:lnTo>
                  <a:lnTo>
                    <a:pt x="3073672" y="199369"/>
                  </a:lnTo>
                  <a:lnTo>
                    <a:pt x="3073672"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26" name="任意多边形: 形状 25"/>
            <p:cNvSpPr/>
            <p:nvPr>
              <p:custDataLst>
                <p:tags r:id="rId6"/>
              </p:custDataLst>
            </p:nvPr>
          </p:nvSpPr>
          <p:spPr>
            <a:xfrm>
              <a:off x="6060830" y="2523283"/>
              <a:ext cx="1844203" cy="292557"/>
            </a:xfrm>
            <a:custGeom>
              <a:avLst/>
              <a:gdLst/>
              <a:ahLst/>
              <a:cxnLst/>
              <a:rect l="0" t="0" r="0" b="0"/>
              <a:pathLst>
                <a:path>
                  <a:moveTo>
                    <a:pt x="0" y="0"/>
                  </a:moveTo>
                  <a:lnTo>
                    <a:pt x="0" y="199369"/>
                  </a:lnTo>
                  <a:lnTo>
                    <a:pt x="1844203" y="199369"/>
                  </a:lnTo>
                  <a:lnTo>
                    <a:pt x="1844203"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27" name="任意多边形: 形状 26"/>
            <p:cNvSpPr/>
            <p:nvPr>
              <p:custDataLst>
                <p:tags r:id="rId7"/>
              </p:custDataLst>
            </p:nvPr>
          </p:nvSpPr>
          <p:spPr>
            <a:xfrm>
              <a:off x="6060830" y="2523283"/>
              <a:ext cx="614734" cy="292557"/>
            </a:xfrm>
            <a:custGeom>
              <a:avLst/>
              <a:gdLst/>
              <a:ahLst/>
              <a:cxnLst/>
              <a:rect l="0" t="0" r="0" b="0"/>
              <a:pathLst>
                <a:path>
                  <a:moveTo>
                    <a:pt x="0" y="0"/>
                  </a:moveTo>
                  <a:lnTo>
                    <a:pt x="0" y="199369"/>
                  </a:lnTo>
                  <a:lnTo>
                    <a:pt x="614734" y="199369"/>
                  </a:lnTo>
                  <a:lnTo>
                    <a:pt x="614734"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28" name="任意多边形: 形状 27"/>
            <p:cNvSpPr/>
            <p:nvPr>
              <p:custDataLst>
                <p:tags r:id="rId8"/>
              </p:custDataLst>
            </p:nvPr>
          </p:nvSpPr>
          <p:spPr>
            <a:xfrm>
              <a:off x="5446095" y="2523283"/>
              <a:ext cx="614734" cy="292557"/>
            </a:xfrm>
            <a:custGeom>
              <a:avLst/>
              <a:gdLst/>
              <a:ahLst/>
              <a:cxnLst/>
              <a:rect l="0" t="0" r="0" b="0"/>
              <a:pathLst>
                <a:path>
                  <a:moveTo>
                    <a:pt x="614734" y="0"/>
                  </a:moveTo>
                  <a:lnTo>
                    <a:pt x="614734" y="199369"/>
                  </a:lnTo>
                  <a:lnTo>
                    <a:pt x="0" y="199369"/>
                  </a:lnTo>
                  <a:lnTo>
                    <a:pt x="0"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29" name="任意多边形: 形状 28"/>
            <p:cNvSpPr/>
            <p:nvPr>
              <p:custDataLst>
                <p:tags r:id="rId9"/>
              </p:custDataLst>
            </p:nvPr>
          </p:nvSpPr>
          <p:spPr>
            <a:xfrm>
              <a:off x="4216626" y="2523283"/>
              <a:ext cx="1844203" cy="292557"/>
            </a:xfrm>
            <a:custGeom>
              <a:avLst/>
              <a:gdLst/>
              <a:ahLst/>
              <a:cxnLst/>
              <a:rect l="0" t="0" r="0" b="0"/>
              <a:pathLst>
                <a:path>
                  <a:moveTo>
                    <a:pt x="1844203" y="0"/>
                  </a:moveTo>
                  <a:lnTo>
                    <a:pt x="1844203" y="199369"/>
                  </a:lnTo>
                  <a:lnTo>
                    <a:pt x="0" y="199369"/>
                  </a:lnTo>
                  <a:lnTo>
                    <a:pt x="0"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30" name="任意多边形: 形状 29"/>
            <p:cNvSpPr/>
            <p:nvPr>
              <p:custDataLst>
                <p:tags r:id="rId10"/>
              </p:custDataLst>
            </p:nvPr>
          </p:nvSpPr>
          <p:spPr>
            <a:xfrm>
              <a:off x="2987157" y="2523283"/>
              <a:ext cx="3073672" cy="292557"/>
            </a:xfrm>
            <a:custGeom>
              <a:avLst/>
              <a:gdLst/>
              <a:ahLst/>
              <a:cxnLst/>
              <a:rect l="0" t="0" r="0" b="0"/>
              <a:pathLst>
                <a:path>
                  <a:moveTo>
                    <a:pt x="3073672" y="0"/>
                  </a:moveTo>
                  <a:lnTo>
                    <a:pt x="3073672" y="199369"/>
                  </a:lnTo>
                  <a:lnTo>
                    <a:pt x="0" y="199369"/>
                  </a:lnTo>
                  <a:lnTo>
                    <a:pt x="0"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31" name="任意多边形: 形状 30"/>
            <p:cNvSpPr/>
            <p:nvPr>
              <p:custDataLst>
                <p:tags r:id="rId11"/>
              </p:custDataLst>
            </p:nvPr>
          </p:nvSpPr>
          <p:spPr>
            <a:xfrm>
              <a:off x="1757688" y="2523283"/>
              <a:ext cx="4303141" cy="292557"/>
            </a:xfrm>
            <a:custGeom>
              <a:avLst/>
              <a:gdLst/>
              <a:ahLst/>
              <a:cxnLst/>
              <a:rect l="0" t="0" r="0" b="0"/>
              <a:pathLst>
                <a:path>
                  <a:moveTo>
                    <a:pt x="4303141" y="0"/>
                  </a:moveTo>
                  <a:lnTo>
                    <a:pt x="4303141" y="199369"/>
                  </a:lnTo>
                  <a:lnTo>
                    <a:pt x="0" y="199369"/>
                  </a:lnTo>
                  <a:lnTo>
                    <a:pt x="0"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32" name="任意多边形: 形状 31"/>
            <p:cNvSpPr/>
            <p:nvPr>
              <p:custDataLst>
                <p:tags r:id="rId12"/>
              </p:custDataLst>
            </p:nvPr>
          </p:nvSpPr>
          <p:spPr>
            <a:xfrm>
              <a:off x="528218" y="2523283"/>
              <a:ext cx="5532611" cy="292557"/>
            </a:xfrm>
            <a:custGeom>
              <a:avLst/>
              <a:gdLst/>
              <a:ahLst/>
              <a:cxnLst/>
              <a:rect l="0" t="0" r="0" b="0"/>
              <a:pathLst>
                <a:path>
                  <a:moveTo>
                    <a:pt x="5532611" y="0"/>
                  </a:moveTo>
                  <a:lnTo>
                    <a:pt x="5532611" y="199369"/>
                  </a:lnTo>
                  <a:lnTo>
                    <a:pt x="0" y="199369"/>
                  </a:lnTo>
                  <a:lnTo>
                    <a:pt x="0"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35" name="矩形: 圆角 34"/>
            <p:cNvSpPr/>
            <p:nvPr>
              <p:custDataLst>
                <p:tags r:id="rId13"/>
              </p:custDataLst>
            </p:nvPr>
          </p:nvSpPr>
          <p:spPr>
            <a:xfrm>
              <a:off x="25254"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36" name="任意多边形: 形状 35"/>
            <p:cNvSpPr/>
            <p:nvPr>
              <p:custDataLst>
                <p:tags r:id="rId14"/>
              </p:custDataLst>
            </p:nvPr>
          </p:nvSpPr>
          <p:spPr>
            <a:xfrm>
              <a:off x="137024"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无灵主语</a:t>
              </a:r>
              <a:endParaRPr lang="zh-CN" altLang="en-US" sz="2400" b="1" kern="1200">
                <a:latin typeface="微软雅黑" panose="020B0503020204020204" pitchFamily="34" charset="-122"/>
                <a:ea typeface="微软雅黑" panose="020B0503020204020204" pitchFamily="34" charset="-122"/>
              </a:endParaRPr>
            </a:p>
          </p:txBody>
        </p:sp>
        <p:sp>
          <p:nvSpPr>
            <p:cNvPr id="37" name="矩形: 圆角 36"/>
            <p:cNvSpPr/>
            <p:nvPr>
              <p:custDataLst>
                <p:tags r:id="rId15"/>
              </p:custDataLst>
            </p:nvPr>
          </p:nvSpPr>
          <p:spPr>
            <a:xfrm>
              <a:off x="1254723"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38" name="任意多边形: 形状 37"/>
            <p:cNvSpPr/>
            <p:nvPr>
              <p:custDataLst>
                <p:tags r:id="rId16"/>
              </p:custDataLst>
            </p:nvPr>
          </p:nvSpPr>
          <p:spPr>
            <a:xfrm>
              <a:off x="1366493"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eaVert"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动作链</a:t>
              </a:r>
              <a:endParaRPr lang="zh-CN" altLang="en-US" sz="2400" b="1" kern="1200">
                <a:latin typeface="微软雅黑" panose="020B0503020204020204" pitchFamily="34" charset="-122"/>
                <a:ea typeface="微软雅黑" panose="020B0503020204020204" pitchFamily="34" charset="-122"/>
              </a:endParaRPr>
            </a:p>
          </p:txBody>
        </p:sp>
        <p:sp>
          <p:nvSpPr>
            <p:cNvPr id="39" name="矩形: 圆角 38"/>
            <p:cNvSpPr/>
            <p:nvPr>
              <p:custDataLst>
                <p:tags r:id="rId17"/>
              </p:custDataLst>
            </p:nvPr>
          </p:nvSpPr>
          <p:spPr>
            <a:xfrm>
              <a:off x="2484192"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40" name="任意多边形: 形状 39"/>
            <p:cNvSpPr/>
            <p:nvPr>
              <p:custDataLst>
                <p:tags r:id="rId18"/>
              </p:custDataLst>
            </p:nvPr>
          </p:nvSpPr>
          <p:spPr>
            <a:xfrm>
              <a:off x="2595962"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分词作状语</a:t>
              </a:r>
              <a:endParaRPr lang="zh-CN" altLang="en-US" sz="2400" b="1" kern="1200">
                <a:latin typeface="微软雅黑" panose="020B0503020204020204" pitchFamily="34" charset="-122"/>
                <a:ea typeface="微软雅黑" panose="020B0503020204020204" pitchFamily="34" charset="-122"/>
              </a:endParaRPr>
            </a:p>
          </p:txBody>
        </p:sp>
        <p:sp>
          <p:nvSpPr>
            <p:cNvPr id="41" name="矩形: 圆角 40"/>
            <p:cNvSpPr/>
            <p:nvPr>
              <p:custDataLst>
                <p:tags r:id="rId19"/>
              </p:custDataLst>
            </p:nvPr>
          </p:nvSpPr>
          <p:spPr>
            <a:xfrm>
              <a:off x="3713661"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42" name="任意多边形: 形状 41"/>
            <p:cNvSpPr/>
            <p:nvPr>
              <p:custDataLst>
                <p:tags r:id="rId20"/>
              </p:custDataLst>
            </p:nvPr>
          </p:nvSpPr>
          <p:spPr>
            <a:xfrm>
              <a:off x="3825431"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en-US" altLang="zh-CN" sz="2400" b="1" kern="1200" dirty="0">
                  <a:latin typeface="微软雅黑" panose="020B0503020204020204" pitchFamily="34" charset="-122"/>
                  <a:ea typeface="微软雅黑" panose="020B0503020204020204" pitchFamily="34" charset="-122"/>
                </a:rPr>
                <a:t>With </a:t>
              </a:r>
              <a:r>
                <a:rPr lang="zh-CN" altLang="en-US" sz="2400" b="1" kern="1200" dirty="0">
                  <a:latin typeface="微软雅黑" panose="020B0503020204020204" pitchFamily="34" charset="-122"/>
                  <a:ea typeface="微软雅黑" panose="020B0503020204020204" pitchFamily="34" charset="-122"/>
                </a:rPr>
                <a:t>复合结构</a:t>
              </a:r>
              <a:endParaRPr lang="zh-CN" altLang="en-US" sz="2400" b="1" kern="1200" dirty="0">
                <a:latin typeface="微软雅黑" panose="020B0503020204020204" pitchFamily="34" charset="-122"/>
                <a:ea typeface="微软雅黑" panose="020B0503020204020204" pitchFamily="34" charset="-122"/>
              </a:endParaRPr>
            </a:p>
          </p:txBody>
        </p:sp>
        <p:sp>
          <p:nvSpPr>
            <p:cNvPr id="43" name="矩形: 圆角 42"/>
            <p:cNvSpPr/>
            <p:nvPr>
              <p:custDataLst>
                <p:tags r:id="rId21"/>
              </p:custDataLst>
            </p:nvPr>
          </p:nvSpPr>
          <p:spPr>
            <a:xfrm>
              <a:off x="4943130"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44" name="任意多边形: 形状 43"/>
            <p:cNvSpPr/>
            <p:nvPr>
              <p:custDataLst>
                <p:tags r:id="rId22"/>
              </p:custDataLst>
            </p:nvPr>
          </p:nvSpPr>
          <p:spPr>
            <a:xfrm>
              <a:off x="5054900"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独立主格</a:t>
              </a:r>
              <a:endParaRPr lang="zh-CN" altLang="en-US" sz="2400" b="1" kern="1200">
                <a:latin typeface="微软雅黑" panose="020B0503020204020204" pitchFamily="34" charset="-122"/>
                <a:ea typeface="微软雅黑" panose="020B0503020204020204" pitchFamily="34" charset="-122"/>
              </a:endParaRPr>
            </a:p>
          </p:txBody>
        </p:sp>
        <p:sp>
          <p:nvSpPr>
            <p:cNvPr id="45" name="矩形: 圆角 44"/>
            <p:cNvSpPr/>
            <p:nvPr>
              <p:custDataLst>
                <p:tags r:id="rId23"/>
              </p:custDataLst>
            </p:nvPr>
          </p:nvSpPr>
          <p:spPr>
            <a:xfrm>
              <a:off x="6172599"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46" name="任意多边形: 形状 45"/>
            <p:cNvSpPr/>
            <p:nvPr>
              <p:custDataLst>
                <p:tags r:id="rId24"/>
              </p:custDataLst>
            </p:nvPr>
          </p:nvSpPr>
          <p:spPr>
            <a:xfrm>
              <a:off x="6284369"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eaVert"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从句</a:t>
              </a:r>
              <a:endParaRPr lang="zh-CN" altLang="en-US" sz="2400" b="1" kern="1200">
                <a:latin typeface="微软雅黑" panose="020B0503020204020204" pitchFamily="34" charset="-122"/>
                <a:ea typeface="微软雅黑" panose="020B0503020204020204" pitchFamily="34" charset="-122"/>
              </a:endParaRPr>
            </a:p>
          </p:txBody>
        </p:sp>
        <p:sp>
          <p:nvSpPr>
            <p:cNvPr id="47" name="矩形: 圆角 46"/>
            <p:cNvSpPr/>
            <p:nvPr>
              <p:custDataLst>
                <p:tags r:id="rId25"/>
              </p:custDataLst>
            </p:nvPr>
          </p:nvSpPr>
          <p:spPr>
            <a:xfrm>
              <a:off x="7402069"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48" name="任意多边形: 形状 47"/>
            <p:cNvSpPr/>
            <p:nvPr>
              <p:custDataLst>
                <p:tags r:id="rId26"/>
              </p:custDataLst>
            </p:nvPr>
          </p:nvSpPr>
          <p:spPr>
            <a:xfrm>
              <a:off x="7513839"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eaVert"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倒装句</a:t>
              </a:r>
              <a:endParaRPr lang="zh-CN" altLang="en-US" sz="2400" b="1" kern="1200">
                <a:latin typeface="微软雅黑" panose="020B0503020204020204" pitchFamily="34" charset="-122"/>
                <a:ea typeface="微软雅黑" panose="020B0503020204020204" pitchFamily="34" charset="-122"/>
              </a:endParaRPr>
            </a:p>
          </p:txBody>
        </p:sp>
        <p:sp>
          <p:nvSpPr>
            <p:cNvPr id="49" name="矩形: 圆角 48"/>
            <p:cNvSpPr/>
            <p:nvPr>
              <p:custDataLst>
                <p:tags r:id="rId27"/>
              </p:custDataLst>
            </p:nvPr>
          </p:nvSpPr>
          <p:spPr>
            <a:xfrm>
              <a:off x="8631538"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50" name="任意多边形: 形状 49"/>
            <p:cNvSpPr/>
            <p:nvPr>
              <p:custDataLst>
                <p:tags r:id="rId28"/>
              </p:custDataLst>
            </p:nvPr>
          </p:nvSpPr>
          <p:spPr>
            <a:xfrm>
              <a:off x="8743308"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虚拟语气</a:t>
              </a:r>
              <a:endParaRPr lang="zh-CN" altLang="en-US" sz="2400" b="1" kern="1200">
                <a:latin typeface="微软雅黑" panose="020B0503020204020204" pitchFamily="34" charset="-122"/>
                <a:ea typeface="微软雅黑" panose="020B0503020204020204" pitchFamily="34" charset="-122"/>
              </a:endParaRPr>
            </a:p>
          </p:txBody>
        </p:sp>
        <p:sp>
          <p:nvSpPr>
            <p:cNvPr id="51" name="矩形: 圆角 50"/>
            <p:cNvSpPr/>
            <p:nvPr>
              <p:custDataLst>
                <p:tags r:id="rId29"/>
              </p:custDataLst>
            </p:nvPr>
          </p:nvSpPr>
          <p:spPr>
            <a:xfrm>
              <a:off x="9861007"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52" name="任意多边形: 形状 51"/>
            <p:cNvSpPr/>
            <p:nvPr>
              <p:custDataLst>
                <p:tags r:id="rId30"/>
              </p:custDataLst>
            </p:nvPr>
          </p:nvSpPr>
          <p:spPr>
            <a:xfrm>
              <a:off x="9972777"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eaVert"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强调句</a:t>
              </a:r>
              <a:endParaRPr lang="zh-CN" altLang="en-US" sz="2400" b="1" kern="1200">
                <a:latin typeface="微软雅黑" panose="020B0503020204020204" pitchFamily="34" charset="-122"/>
                <a:ea typeface="微软雅黑" panose="020B0503020204020204" pitchFamily="34" charset="-122"/>
              </a:endParaRPr>
            </a:p>
          </p:txBody>
        </p:sp>
        <p:sp>
          <p:nvSpPr>
            <p:cNvPr id="53" name="矩形: 圆角 52"/>
            <p:cNvSpPr/>
            <p:nvPr>
              <p:custDataLst>
                <p:tags r:id="rId31"/>
              </p:custDataLst>
            </p:nvPr>
          </p:nvSpPr>
          <p:spPr>
            <a:xfrm>
              <a:off x="11090476"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54" name="任意多边形: 形状 53"/>
            <p:cNvSpPr/>
            <p:nvPr>
              <p:custDataLst>
                <p:tags r:id="rId32"/>
              </p:custDataLst>
            </p:nvPr>
          </p:nvSpPr>
          <p:spPr>
            <a:xfrm>
              <a:off x="11202246"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eaVert"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长短句结合</a:t>
              </a:r>
              <a:endParaRPr lang="zh-CN" altLang="en-US" sz="2400" b="1" kern="1200">
                <a:latin typeface="微软雅黑" panose="020B0503020204020204" pitchFamily="34" charset="-122"/>
                <a:ea typeface="微软雅黑" panose="020B0503020204020204" pitchFamily="34" charset="-122"/>
              </a:endParaRPr>
            </a:p>
          </p:txBody>
        </p:sp>
      </p:grpSp>
      <p:sp>
        <p:nvSpPr>
          <p:cNvPr id="34" name="任意多边形: 形状 33"/>
          <p:cNvSpPr/>
          <p:nvPr>
            <p:custDataLst>
              <p:tags r:id="rId33"/>
            </p:custDataLst>
          </p:nvPr>
        </p:nvSpPr>
        <p:spPr>
          <a:xfrm>
            <a:off x="5311127" y="1990699"/>
            <a:ext cx="1722945" cy="638765"/>
          </a:xfrm>
          <a:custGeom>
            <a:avLst/>
            <a:gdLst>
              <a:gd name="connsiteX0" fmla="*/ 0 w 1722945"/>
              <a:gd name="connsiteY0" fmla="*/ 63877 h 638765"/>
              <a:gd name="connsiteX1" fmla="*/ 63877 w 1722945"/>
              <a:gd name="connsiteY1" fmla="*/ 0 h 638765"/>
              <a:gd name="connsiteX2" fmla="*/ 1659069 w 1722945"/>
              <a:gd name="connsiteY2" fmla="*/ 0 h 638765"/>
              <a:gd name="connsiteX3" fmla="*/ 1722946 w 1722945"/>
              <a:gd name="connsiteY3" fmla="*/ 63877 h 638765"/>
              <a:gd name="connsiteX4" fmla="*/ 1722945 w 1722945"/>
              <a:gd name="connsiteY4" fmla="*/ 574889 h 638765"/>
              <a:gd name="connsiteX5" fmla="*/ 1659068 w 1722945"/>
              <a:gd name="connsiteY5" fmla="*/ 638766 h 638765"/>
              <a:gd name="connsiteX6" fmla="*/ 63877 w 1722945"/>
              <a:gd name="connsiteY6" fmla="*/ 638765 h 638765"/>
              <a:gd name="connsiteX7" fmla="*/ 0 w 1722945"/>
              <a:gd name="connsiteY7" fmla="*/ 574888 h 638765"/>
              <a:gd name="connsiteX8" fmla="*/ 0 w 1722945"/>
              <a:gd name="connsiteY8" fmla="*/ 63877 h 638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2945" h="638765">
                <a:moveTo>
                  <a:pt x="0" y="63877"/>
                </a:moveTo>
                <a:cubicBezTo>
                  <a:pt x="0" y="28599"/>
                  <a:pt x="28599" y="0"/>
                  <a:pt x="63877" y="0"/>
                </a:cubicBezTo>
                <a:lnTo>
                  <a:pt x="1659069" y="0"/>
                </a:lnTo>
                <a:cubicBezTo>
                  <a:pt x="1694347" y="0"/>
                  <a:pt x="1722946" y="28599"/>
                  <a:pt x="1722946" y="63877"/>
                </a:cubicBezTo>
                <a:cubicBezTo>
                  <a:pt x="1722946" y="234214"/>
                  <a:pt x="1722945" y="404552"/>
                  <a:pt x="1722945" y="574889"/>
                </a:cubicBezTo>
                <a:cubicBezTo>
                  <a:pt x="1722945" y="610167"/>
                  <a:pt x="1694346" y="638766"/>
                  <a:pt x="1659068" y="638766"/>
                </a:cubicBezTo>
                <a:lnTo>
                  <a:pt x="63877" y="638765"/>
                </a:lnTo>
                <a:cubicBezTo>
                  <a:pt x="28599" y="638765"/>
                  <a:pt x="0" y="610166"/>
                  <a:pt x="0" y="574888"/>
                </a:cubicBezTo>
                <a:lnTo>
                  <a:pt x="0" y="63877"/>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40629" tIns="140629" rIns="140629" bIns="140629" numCol="1" spcCol="1270" anchor="ctr" anchorCtr="0">
            <a:noAutofit/>
          </a:bodyPr>
          <a:lstStyle/>
          <a:p>
            <a:pPr marL="0" lvl="0" indent="0" algn="ctr" defTabSz="1422400">
              <a:lnSpc>
                <a:spcPct val="90000"/>
              </a:lnSpc>
              <a:spcBef>
                <a:spcPct val="0"/>
              </a:spcBef>
              <a:spcAft>
                <a:spcPct val="35000"/>
              </a:spcAft>
              <a:buNone/>
            </a:pPr>
            <a:r>
              <a:rPr lang="zh-CN" altLang="en-US" sz="3200" b="1" kern="1200" dirty="0">
                <a:latin typeface="微软雅黑" panose="020B0503020204020204" pitchFamily="34" charset="-122"/>
                <a:ea typeface="微软雅黑" panose="020B0503020204020204" pitchFamily="34" charset="-122"/>
              </a:rPr>
              <a:t>语言</a:t>
            </a:r>
            <a:endParaRPr lang="zh-CN" altLang="en-US" sz="3200" b="1" kern="1200" dirty="0">
              <a:latin typeface="微软雅黑" panose="020B0503020204020204" pitchFamily="34" charset="-122"/>
              <a:ea typeface="微软雅黑" panose="020B0503020204020204" pitchFamily="34" charset="-122"/>
            </a:endParaRPr>
          </a:p>
        </p:txBody>
      </p:sp>
      <p:grpSp>
        <p:nvGrpSpPr>
          <p:cNvPr id="56" name="组合 55"/>
          <p:cNvGrpSpPr/>
          <p:nvPr>
            <p:custDataLst>
              <p:tags r:id="rId34"/>
            </p:custDataLst>
          </p:nvPr>
        </p:nvGrpSpPr>
        <p:grpSpPr>
          <a:xfrm>
            <a:off x="618679" y="598374"/>
            <a:ext cx="10963520" cy="1200136"/>
            <a:chOff x="618679" y="598374"/>
            <a:chExt cx="10963520" cy="1200136"/>
          </a:xfrm>
        </p:grpSpPr>
        <p:grpSp>
          <p:nvGrpSpPr>
            <p:cNvPr id="2" name="组合 1"/>
            <p:cNvGrpSpPr/>
            <p:nvPr>
              <p:custDataLst>
                <p:tags r:id="rId35"/>
              </p:custDataLst>
            </p:nvPr>
          </p:nvGrpSpPr>
          <p:grpSpPr>
            <a:xfrm>
              <a:off x="618679" y="611651"/>
              <a:ext cx="1788629" cy="793993"/>
              <a:chOff x="50467" y="2004605"/>
              <a:chExt cx="2050481" cy="793993"/>
            </a:xfrm>
          </p:grpSpPr>
          <p:sp>
            <p:nvSpPr>
              <p:cNvPr id="16" name="矩形: 圆角 15"/>
              <p:cNvSpPr/>
              <p:nvPr>
                <p:custDataLst>
                  <p:tags r:id="rId36"/>
                </p:custDataLst>
              </p:nvPr>
            </p:nvSpPr>
            <p:spPr>
              <a:xfrm>
                <a:off x="50467" y="2004605"/>
                <a:ext cx="2050481" cy="793993"/>
              </a:xfrm>
              <a:prstGeom prst="roundRect">
                <a:avLst>
                  <a:gd name="adj" fmla="val 10000"/>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a:lstStyle/>
              <a:p>
                <a:endParaRPr lang="zh-CN" altLang="en-US"/>
              </a:p>
            </p:txBody>
          </p:sp>
          <p:sp>
            <p:nvSpPr>
              <p:cNvPr id="17" name="矩形: 圆角 4"/>
              <p:cNvSpPr txBox="1"/>
              <p:nvPr>
                <p:custDataLst>
                  <p:tags r:id="rId37"/>
                </p:custDataLst>
              </p:nvPr>
            </p:nvSpPr>
            <p:spPr>
              <a:xfrm>
                <a:off x="73722" y="2027860"/>
                <a:ext cx="2003971" cy="747483"/>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solidFill>
                      <a:srgbClr val="A20000"/>
                    </a:solidFill>
                    <a:latin typeface="微软雅黑" panose="020B0503020204020204" pitchFamily="34" charset="-122"/>
                    <a:ea typeface="微软雅黑" panose="020B0503020204020204" pitchFamily="34" charset="-122"/>
                  </a:rPr>
                  <a:t>心理描写</a:t>
                </a:r>
                <a:endParaRPr lang="zh-CN" altLang="en-US" sz="2400" b="1" kern="1200" dirty="0">
                  <a:solidFill>
                    <a:srgbClr val="A20000"/>
                  </a:solidFill>
                  <a:latin typeface="微软雅黑" panose="020B0503020204020204" pitchFamily="34" charset="-122"/>
                  <a:ea typeface="微软雅黑" panose="020B0503020204020204" pitchFamily="34" charset="-122"/>
                </a:endParaRPr>
              </a:p>
            </p:txBody>
          </p:sp>
        </p:grpSp>
        <p:grpSp>
          <p:nvGrpSpPr>
            <p:cNvPr id="3" name="组合 2"/>
            <p:cNvGrpSpPr/>
            <p:nvPr>
              <p:custDataLst>
                <p:tags r:id="rId38"/>
              </p:custDataLst>
            </p:nvPr>
          </p:nvGrpSpPr>
          <p:grpSpPr>
            <a:xfrm>
              <a:off x="2454229" y="611651"/>
              <a:ext cx="1788629" cy="793993"/>
              <a:chOff x="2189651" y="2004605"/>
              <a:chExt cx="2050481" cy="793993"/>
            </a:xfrm>
          </p:grpSpPr>
          <p:sp>
            <p:nvSpPr>
              <p:cNvPr id="14" name="矩形: 圆角 13"/>
              <p:cNvSpPr/>
              <p:nvPr>
                <p:custDataLst>
                  <p:tags r:id="rId39"/>
                </p:custDataLst>
              </p:nvPr>
            </p:nvSpPr>
            <p:spPr>
              <a:xfrm>
                <a:off x="2189651" y="2004605"/>
                <a:ext cx="2050481" cy="793993"/>
              </a:xfrm>
              <a:prstGeom prst="roundRect">
                <a:avLst>
                  <a:gd name="adj" fmla="val 10000"/>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a:lstStyle/>
              <a:p>
                <a:endParaRPr lang="zh-CN" altLang="en-US"/>
              </a:p>
            </p:txBody>
          </p:sp>
          <p:sp>
            <p:nvSpPr>
              <p:cNvPr id="15" name="矩形: 圆角 6"/>
              <p:cNvSpPr txBox="1"/>
              <p:nvPr>
                <p:custDataLst>
                  <p:tags r:id="rId40"/>
                </p:custDataLst>
              </p:nvPr>
            </p:nvSpPr>
            <p:spPr>
              <a:xfrm>
                <a:off x="2212906" y="2027860"/>
                <a:ext cx="2003971" cy="747483"/>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solidFill>
                      <a:srgbClr val="A20000"/>
                    </a:solidFill>
                    <a:latin typeface="微软雅黑" panose="020B0503020204020204" pitchFamily="34" charset="-122"/>
                    <a:ea typeface="微软雅黑" panose="020B0503020204020204" pitchFamily="34" charset="-122"/>
                  </a:rPr>
                  <a:t>神态描写</a:t>
                </a:r>
                <a:endParaRPr lang="zh-CN" altLang="en-US" sz="2400" b="1" kern="1200" dirty="0">
                  <a:solidFill>
                    <a:srgbClr val="A20000"/>
                  </a:solidFill>
                  <a:latin typeface="微软雅黑" panose="020B0503020204020204" pitchFamily="34" charset="-122"/>
                  <a:ea typeface="微软雅黑" panose="020B0503020204020204" pitchFamily="34" charset="-122"/>
                </a:endParaRPr>
              </a:p>
            </p:txBody>
          </p:sp>
        </p:grpSp>
        <p:grpSp>
          <p:nvGrpSpPr>
            <p:cNvPr id="4" name="组合 3"/>
            <p:cNvGrpSpPr/>
            <p:nvPr>
              <p:custDataLst>
                <p:tags r:id="rId41"/>
              </p:custDataLst>
            </p:nvPr>
          </p:nvGrpSpPr>
          <p:grpSpPr>
            <a:xfrm>
              <a:off x="4289779" y="630508"/>
              <a:ext cx="1788629" cy="793993"/>
              <a:chOff x="4328834" y="2004605"/>
              <a:chExt cx="2050481" cy="793993"/>
            </a:xfrm>
          </p:grpSpPr>
          <p:sp>
            <p:nvSpPr>
              <p:cNvPr id="12" name="矩形: 圆角 11"/>
              <p:cNvSpPr/>
              <p:nvPr>
                <p:custDataLst>
                  <p:tags r:id="rId42"/>
                </p:custDataLst>
              </p:nvPr>
            </p:nvSpPr>
            <p:spPr>
              <a:xfrm>
                <a:off x="4328834" y="2004605"/>
                <a:ext cx="2050481" cy="793993"/>
              </a:xfrm>
              <a:prstGeom prst="roundRect">
                <a:avLst>
                  <a:gd name="adj" fmla="val 10000"/>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a:lstStyle/>
              <a:p>
                <a:endParaRPr lang="zh-CN" altLang="en-US"/>
              </a:p>
            </p:txBody>
          </p:sp>
          <p:sp>
            <p:nvSpPr>
              <p:cNvPr id="13" name="矩形: 圆角 8"/>
              <p:cNvSpPr txBox="1"/>
              <p:nvPr>
                <p:custDataLst>
                  <p:tags r:id="rId43"/>
                </p:custDataLst>
              </p:nvPr>
            </p:nvSpPr>
            <p:spPr>
              <a:xfrm>
                <a:off x="4352089" y="2027860"/>
                <a:ext cx="2003971" cy="747483"/>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solidFill>
                      <a:srgbClr val="C00000"/>
                    </a:solidFill>
                    <a:latin typeface="微软雅黑" panose="020B0503020204020204" pitchFamily="34" charset="-122"/>
                    <a:ea typeface="微软雅黑" panose="020B0503020204020204" pitchFamily="34" charset="-122"/>
                  </a:rPr>
                  <a:t>动作描写</a:t>
                </a:r>
                <a:endParaRPr lang="zh-CN" altLang="en-US" sz="2400" b="1" kern="1200" dirty="0">
                  <a:solidFill>
                    <a:srgbClr val="C00000"/>
                  </a:solidFill>
                  <a:latin typeface="微软雅黑" panose="020B0503020204020204" pitchFamily="34" charset="-122"/>
                  <a:ea typeface="微软雅黑" panose="020B0503020204020204" pitchFamily="34" charset="-122"/>
                </a:endParaRPr>
              </a:p>
            </p:txBody>
          </p:sp>
        </p:grpSp>
        <p:grpSp>
          <p:nvGrpSpPr>
            <p:cNvPr id="5" name="组合 4"/>
            <p:cNvGrpSpPr/>
            <p:nvPr>
              <p:custDataLst>
                <p:tags r:id="rId44"/>
              </p:custDataLst>
            </p:nvPr>
          </p:nvGrpSpPr>
          <p:grpSpPr>
            <a:xfrm>
              <a:off x="6125329" y="611651"/>
              <a:ext cx="1788629" cy="793993"/>
              <a:chOff x="6468017" y="2004605"/>
              <a:chExt cx="2050481" cy="793993"/>
            </a:xfrm>
          </p:grpSpPr>
          <p:sp>
            <p:nvSpPr>
              <p:cNvPr id="10" name="矩形: 圆角 9"/>
              <p:cNvSpPr/>
              <p:nvPr>
                <p:custDataLst>
                  <p:tags r:id="rId45"/>
                </p:custDataLst>
              </p:nvPr>
            </p:nvSpPr>
            <p:spPr>
              <a:xfrm>
                <a:off x="6468017" y="2004605"/>
                <a:ext cx="2050481" cy="793993"/>
              </a:xfrm>
              <a:prstGeom prst="roundRect">
                <a:avLst>
                  <a:gd name="adj" fmla="val 10000"/>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a:lstStyle/>
              <a:p>
                <a:endParaRPr lang="zh-CN" altLang="en-US"/>
              </a:p>
            </p:txBody>
          </p:sp>
          <p:sp>
            <p:nvSpPr>
              <p:cNvPr id="11" name="矩形: 圆角 10"/>
              <p:cNvSpPr txBox="1"/>
              <p:nvPr>
                <p:custDataLst>
                  <p:tags r:id="rId46"/>
                </p:custDataLst>
              </p:nvPr>
            </p:nvSpPr>
            <p:spPr>
              <a:xfrm>
                <a:off x="6491272" y="2027860"/>
                <a:ext cx="2003971" cy="747483"/>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latin typeface="微软雅黑" panose="020B0503020204020204" pitchFamily="34" charset="-122"/>
                    <a:ea typeface="微软雅黑" panose="020B0503020204020204" pitchFamily="34" charset="-122"/>
                  </a:rPr>
                  <a:t>外貌描写</a:t>
                </a:r>
                <a:endParaRPr lang="zh-CN" altLang="en-US" sz="2400" b="1" kern="1200" dirty="0">
                  <a:latin typeface="微软雅黑" panose="020B0503020204020204" pitchFamily="34" charset="-122"/>
                  <a:ea typeface="微软雅黑" panose="020B0503020204020204" pitchFamily="34" charset="-122"/>
                </a:endParaRPr>
              </a:p>
            </p:txBody>
          </p:sp>
        </p:grpSp>
        <p:grpSp>
          <p:nvGrpSpPr>
            <p:cNvPr id="7" name="组合 6"/>
            <p:cNvGrpSpPr/>
            <p:nvPr>
              <p:custDataLst>
                <p:tags r:id="rId47"/>
              </p:custDataLst>
            </p:nvPr>
          </p:nvGrpSpPr>
          <p:grpSpPr>
            <a:xfrm>
              <a:off x="7960879" y="607253"/>
              <a:ext cx="1788629" cy="793993"/>
              <a:chOff x="8607200" y="2004605"/>
              <a:chExt cx="2050481" cy="793993"/>
            </a:xfrm>
          </p:grpSpPr>
          <p:sp>
            <p:nvSpPr>
              <p:cNvPr id="8" name="矩形: 圆角 7"/>
              <p:cNvSpPr/>
              <p:nvPr>
                <p:custDataLst>
                  <p:tags r:id="rId48"/>
                </p:custDataLst>
              </p:nvPr>
            </p:nvSpPr>
            <p:spPr>
              <a:xfrm>
                <a:off x="8607200" y="2004605"/>
                <a:ext cx="2050481" cy="793993"/>
              </a:xfrm>
              <a:prstGeom prst="roundRect">
                <a:avLst>
                  <a:gd name="adj" fmla="val 10000"/>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a:lstStyle/>
              <a:p>
                <a:endParaRPr lang="zh-CN" altLang="en-US"/>
              </a:p>
            </p:txBody>
          </p:sp>
          <p:sp>
            <p:nvSpPr>
              <p:cNvPr id="9" name="矩形: 圆角 12"/>
              <p:cNvSpPr txBox="1"/>
              <p:nvPr>
                <p:custDataLst>
                  <p:tags r:id="rId49"/>
                </p:custDataLst>
              </p:nvPr>
            </p:nvSpPr>
            <p:spPr>
              <a:xfrm>
                <a:off x="8630455" y="2027860"/>
                <a:ext cx="2003971" cy="747483"/>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环境描写</a:t>
                </a:r>
                <a:endParaRPr lang="zh-CN" altLang="en-US" sz="2400" b="1" kern="1200">
                  <a:latin typeface="微软雅黑" panose="020B0503020204020204" pitchFamily="34" charset="-122"/>
                  <a:ea typeface="微软雅黑" panose="020B0503020204020204" pitchFamily="34" charset="-122"/>
                </a:endParaRPr>
              </a:p>
            </p:txBody>
          </p:sp>
        </p:grpSp>
        <p:sp>
          <p:nvSpPr>
            <p:cNvPr id="22" name="右大括号 21"/>
            <p:cNvSpPr/>
            <p:nvPr>
              <p:custDataLst>
                <p:tags r:id="rId50"/>
              </p:custDataLst>
            </p:nvPr>
          </p:nvSpPr>
          <p:spPr>
            <a:xfrm rot="5400000">
              <a:off x="6033284" y="-2821410"/>
              <a:ext cx="328474" cy="8911366"/>
            </a:xfrm>
            <a:prstGeom prst="rightBrace">
              <a:avLst/>
            </a:prstGeom>
            <a:ln w="38100"/>
          </p:spPr>
          <p:style>
            <a:lnRef idx="2">
              <a:schemeClr val="accent1"/>
            </a:lnRef>
            <a:fillRef idx="0">
              <a:schemeClr val="accent1"/>
            </a:fillRef>
            <a:effectRef idx="1">
              <a:schemeClr val="accent1"/>
            </a:effectRef>
            <a:fontRef idx="minor">
              <a:schemeClr val="tx1"/>
            </a:fontRef>
          </p:style>
          <p:txBody>
            <a:bodyPr rtlCol="0" anchor="ctr"/>
            <a:lstStyle/>
            <a:p>
              <a:pPr algn="ctr"/>
              <a:endParaRPr lang="zh-CN" altLang="en-US" b="1"/>
            </a:p>
          </p:txBody>
        </p:sp>
        <p:grpSp>
          <p:nvGrpSpPr>
            <p:cNvPr id="23" name="组合 22"/>
            <p:cNvGrpSpPr/>
            <p:nvPr>
              <p:custDataLst>
                <p:tags r:id="rId51"/>
              </p:custDataLst>
            </p:nvPr>
          </p:nvGrpSpPr>
          <p:grpSpPr>
            <a:xfrm>
              <a:off x="9793570" y="598374"/>
              <a:ext cx="1788629" cy="793993"/>
              <a:chOff x="8607200" y="2004605"/>
              <a:chExt cx="2050481" cy="793993"/>
            </a:xfrm>
          </p:grpSpPr>
          <p:sp>
            <p:nvSpPr>
              <p:cNvPr id="24" name="矩形: 圆角 23"/>
              <p:cNvSpPr/>
              <p:nvPr>
                <p:custDataLst>
                  <p:tags r:id="rId52"/>
                </p:custDataLst>
              </p:nvPr>
            </p:nvSpPr>
            <p:spPr>
              <a:xfrm>
                <a:off x="8607200" y="2004605"/>
                <a:ext cx="2050481" cy="793993"/>
              </a:xfrm>
              <a:prstGeom prst="roundRect">
                <a:avLst>
                  <a:gd name="adj" fmla="val 10000"/>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a:lstStyle/>
              <a:p>
                <a:endParaRPr lang="zh-CN" altLang="en-US"/>
              </a:p>
            </p:txBody>
          </p:sp>
          <p:sp>
            <p:nvSpPr>
              <p:cNvPr id="25" name="矩形: 圆角 12"/>
              <p:cNvSpPr txBox="1"/>
              <p:nvPr>
                <p:custDataLst>
                  <p:tags r:id="rId53"/>
                </p:custDataLst>
              </p:nvPr>
            </p:nvSpPr>
            <p:spPr>
              <a:xfrm>
                <a:off x="8630454" y="2046635"/>
                <a:ext cx="2003971" cy="747483"/>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solidFill>
                      <a:srgbClr val="C00000"/>
                    </a:solidFill>
                    <a:latin typeface="微软雅黑" panose="020B0503020204020204" pitchFamily="34" charset="-122"/>
                    <a:ea typeface="微软雅黑" panose="020B0503020204020204" pitchFamily="34" charset="-122"/>
                  </a:rPr>
                  <a:t>对话描写</a:t>
                </a:r>
                <a:endParaRPr lang="zh-CN" altLang="en-US" sz="2400" b="1" kern="1200" dirty="0">
                  <a:solidFill>
                    <a:srgbClr val="C00000"/>
                  </a:solidFill>
                  <a:latin typeface="微软雅黑" panose="020B0503020204020204" pitchFamily="34" charset="-122"/>
                  <a:ea typeface="微软雅黑" panose="020B0503020204020204" pitchFamily="34" charset="-122"/>
                </a:endParaRPr>
              </a:p>
            </p:txBody>
          </p:sp>
        </p:grpSp>
      </p:grpSp>
      <p:sp>
        <p:nvSpPr>
          <p:cNvPr id="6" name="文本框 5"/>
          <p:cNvSpPr txBox="1"/>
          <p:nvPr/>
        </p:nvSpPr>
        <p:spPr>
          <a:xfrm>
            <a:off x="137024" y="5387964"/>
            <a:ext cx="10802957" cy="1200329"/>
          </a:xfrm>
          <a:prstGeom prst="rect">
            <a:avLst/>
          </a:prstGeom>
          <a:solidFill>
            <a:schemeClr val="bg1"/>
          </a:solidFill>
        </p:spPr>
        <p:txBody>
          <a:bodyPr wrap="none" rtlCol="0">
            <a:spAutoFit/>
          </a:bodyPr>
          <a:lstStyle/>
          <a:p>
            <a:r>
              <a:rPr lang="zh-CN" altLang="en-US" sz="3600" b="1" dirty="0">
                <a:solidFill>
                  <a:srgbClr val="EA0000"/>
                </a:solidFill>
              </a:rPr>
              <a:t>构思情节时，强化动作描写，心理描写，神态描写。</a:t>
            </a:r>
            <a:endParaRPr lang="en-US" altLang="zh-CN" sz="3600" b="1" dirty="0">
              <a:solidFill>
                <a:srgbClr val="EA0000"/>
              </a:solidFill>
            </a:endParaRPr>
          </a:p>
          <a:p>
            <a:r>
              <a:rPr lang="zh-CN" altLang="en-US" sz="3600" b="1" dirty="0">
                <a:solidFill>
                  <a:srgbClr val="EA0000"/>
                </a:solidFill>
              </a:rPr>
              <a:t>对话描写则简短明了以避免出现</a:t>
            </a:r>
            <a:r>
              <a:rPr lang="en-US" altLang="zh-CN" sz="3600" b="1" dirty="0">
                <a:solidFill>
                  <a:srgbClr val="EA0000"/>
                </a:solidFill>
              </a:rPr>
              <a:t>Chinglish.</a:t>
            </a:r>
            <a:endParaRPr lang="zh-CN" altLang="en-US" sz="3600" b="1" dirty="0">
              <a:solidFill>
                <a:srgbClr val="EA0000"/>
              </a:solidFill>
            </a:endParaRPr>
          </a:p>
        </p:txBody>
      </p:sp>
      <p:pic>
        <p:nvPicPr>
          <p:cNvPr id="5124" name="图片 6" descr="logo横版 png"/>
          <p:cNvPicPr>
            <a:picLocks noChangeAspect="1"/>
          </p:cNvPicPr>
          <p:nvPr/>
        </p:nvPicPr>
        <p:blipFill>
          <a:blip r:embed="rId54"/>
          <a:stretch>
            <a:fillRect/>
          </a:stretch>
        </p:blipFill>
        <p:spPr>
          <a:xfrm>
            <a:off x="11477625" y="82550"/>
            <a:ext cx="608013" cy="642938"/>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down)">
                                      <p:cBhvr>
                                        <p:cTn id="7" dur="500"/>
                                        <p:tgtEl>
                                          <p:spTgt spid="5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wipe(up)">
                                      <p:cBhvr>
                                        <p:cTn id="12"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37" name="文本框 23"/>
          <p:cNvSpPr txBox="1"/>
          <p:nvPr/>
        </p:nvSpPr>
        <p:spPr>
          <a:xfrm>
            <a:off x="-1" y="640485"/>
            <a:ext cx="12115971" cy="4031873"/>
          </a:xfrm>
          <a:prstGeom prst="rect">
            <a:avLst/>
          </a:prstGeom>
          <a:noFill/>
        </p:spPr>
        <p:txBody>
          <a:bodyPr wrap="square" rtlCol="0">
            <a:spAutoFit/>
          </a:bodyPr>
          <a:lstStyle/>
          <a:p>
            <a:pPr algn="just"/>
            <a:r>
              <a:rPr lang="en-US" altLang="zh-CN" sz="3200" b="1" kern="0" dirty="0">
                <a:solidFill>
                  <a:srgbClr val="0000FF"/>
                </a:solidFill>
                <a:latin typeface="Times New Roman" panose="02020603050405020304" pitchFamily="18" charset="0"/>
                <a:cs typeface="Times New Roman" panose="02020603050405020304" pitchFamily="18" charset="0"/>
              </a:rPr>
              <a:t> Para1: </a:t>
            </a:r>
            <a:r>
              <a:rPr lang="en-US" altLang="zh-CN" sz="3200" b="1" dirty="0">
                <a:solidFill>
                  <a:srgbClr val="0000FF"/>
                </a:solidFill>
                <a:latin typeface="Times New Roman" panose="02020603050405020304" pitchFamily="18" charset="0"/>
                <a:cs typeface="Times New Roman" panose="02020603050405020304" pitchFamily="18" charset="0"/>
              </a:rPr>
              <a:t>He couldn't let this happen not without trying to make his voice heard.</a:t>
            </a:r>
            <a:endParaRPr lang="en-US" altLang="zh-CN" sz="3200" b="1"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r>
              <a:rPr lang="en-US" altLang="zh-CN" sz="3200" b="1" kern="0" dirty="0">
                <a:solidFill>
                  <a:srgbClr val="0000FF"/>
                </a:solidFill>
                <a:latin typeface="Times New Roman" panose="02020603050405020304" pitchFamily="18" charset="0"/>
                <a:cs typeface="Times New Roman" panose="02020603050405020304" pitchFamily="18" charset="0"/>
              </a:rPr>
              <a:t>Para2: A decision was made to combine a bookstore and a café in one project, and the construction began.</a:t>
            </a:r>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p:txBody>
      </p:sp>
      <p:sp>
        <p:nvSpPr>
          <p:cNvPr id="1048742" name="矩形 1"/>
          <p:cNvSpPr/>
          <p:nvPr/>
        </p:nvSpPr>
        <p:spPr>
          <a:xfrm>
            <a:off x="0" y="27517"/>
            <a:ext cx="12216553" cy="661255"/>
          </a:xfrm>
          <a:prstGeom prst="rect">
            <a:avLst/>
          </a:prstGeom>
          <a:solidFill>
            <a:schemeClr val="accent5">
              <a:lumMod val="75000"/>
            </a:schemeClr>
          </a:solidFill>
          <a:ln w="12700" cap="flat" cmpd="sng" algn="ctr">
            <a:noFill/>
            <a:prstDash val="solid"/>
            <a:miter lim="800000"/>
          </a:ln>
          <a:effectLst/>
        </p:spPr>
        <p:txBody>
          <a:bodyPr lIns="75520" tIns="37760" rIns="75520" bIns="37760"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altLang="en-US" sz="3200" b="1" i="0" u="none" strike="noStrike" kern="0" cap="none" spc="0" normalizeH="0" baseline="0" noProof="0" dirty="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1048743" name="文本框 4"/>
          <p:cNvSpPr txBox="1"/>
          <p:nvPr/>
        </p:nvSpPr>
        <p:spPr>
          <a:xfrm>
            <a:off x="133351" y="87329"/>
            <a:ext cx="5733194" cy="521970"/>
          </a:xfrm>
          <a:prstGeom prst="rect">
            <a:avLst/>
          </a:prstGeom>
          <a:ln w="38100">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b">
            <a:normAutofit fontScale="59348" lnSpcReduction="20000"/>
          </a:bodyPr>
          <a:lstStyle/>
          <a:p>
            <a:pPr>
              <a:lnSpc>
                <a:spcPct val="90000"/>
              </a:lnSpc>
              <a:spcBef>
                <a:spcPct val="0"/>
              </a:spcBef>
              <a:spcAft>
                <a:spcPts val="600"/>
              </a:spcAft>
            </a:pPr>
            <a:r>
              <a:rPr lang="en-US" altLang="zh-CN" sz="4600" b="1" dirty="0">
                <a:solidFill>
                  <a:schemeClr val="tx1"/>
                </a:solidFill>
                <a:latin typeface="Times New Roman" panose="02020603050405020304" pitchFamily="18" charset="0"/>
                <a:ea typeface="+mj-ea"/>
                <a:cs typeface="Times New Roman" panose="02020603050405020304" pitchFamily="18" charset="0"/>
                <a:sym typeface="+mn-ea"/>
              </a:rPr>
              <a:t>Plot the continuation story</a:t>
            </a:r>
            <a:endParaRPr lang="en-US" altLang="zh-CN" sz="4600" kern="1200" dirty="0">
              <a:solidFill>
                <a:schemeClr val="tx1"/>
              </a:solidFill>
              <a:latin typeface="Times New Roman" panose="02020603050405020304" pitchFamily="18" charset="0"/>
              <a:ea typeface="+mj-ea"/>
              <a:cs typeface="Times New Roman" panose="02020603050405020304" pitchFamily="18" charset="0"/>
            </a:endParaRPr>
          </a:p>
        </p:txBody>
      </p:sp>
      <p:sp>
        <p:nvSpPr>
          <p:cNvPr id="1048745" name="文本框 9"/>
          <p:cNvSpPr txBox="1"/>
          <p:nvPr/>
        </p:nvSpPr>
        <p:spPr>
          <a:xfrm>
            <a:off x="76030" y="1744896"/>
            <a:ext cx="12216552" cy="1516569"/>
          </a:xfrm>
          <a:prstGeom prst="rect">
            <a:avLst/>
          </a:prstGeom>
          <a:solidFill>
            <a:schemeClr val="bg1"/>
          </a:solidFill>
        </p:spPr>
        <p:txBody>
          <a:bodyPr wrap="square" rtlCol="0">
            <a:spAutoFit/>
          </a:bodyPr>
          <a:lstStyle/>
          <a:p>
            <a:pPr>
              <a:lnSpc>
                <a:spcPts val="3840"/>
              </a:lnSpc>
            </a:pPr>
            <a:r>
              <a:rPr lang="en-US" altLang="zh-CN" sz="2800" b="1" dirty="0">
                <a:solidFill>
                  <a:srgbClr val="FF0000"/>
                </a:solidFill>
                <a:latin typeface="Times New Roman" panose="02020603050405020304" pitchFamily="18" charset="0"/>
                <a:cs typeface="Times New Roman" panose="02020603050405020304" pitchFamily="18" charset="0"/>
              </a:rPr>
              <a:t>Link1: </a:t>
            </a:r>
            <a:r>
              <a:rPr lang="en-US" altLang="zh-CN" sz="2800" b="1" dirty="0">
                <a:solidFill>
                  <a:srgbClr val="00AA48"/>
                </a:solidFill>
                <a:latin typeface="Times New Roman" panose="02020603050405020304" pitchFamily="18" charset="0"/>
                <a:cs typeface="Times New Roman" panose="02020603050405020304" pitchFamily="18" charset="0"/>
              </a:rPr>
              <a:t> How did David feel?  </a:t>
            </a:r>
            <a:endParaRPr lang="en-US" altLang="zh-CN" sz="2800" b="1" dirty="0">
              <a:solidFill>
                <a:srgbClr val="00AA48"/>
              </a:solidFill>
              <a:latin typeface="Times New Roman" panose="02020603050405020304" pitchFamily="18" charset="0"/>
              <a:cs typeface="Times New Roman" panose="02020603050405020304" pitchFamily="18" charset="0"/>
            </a:endParaRPr>
          </a:p>
          <a:p>
            <a:pPr>
              <a:lnSpc>
                <a:spcPts val="3840"/>
              </a:lnSpc>
            </a:pPr>
            <a:r>
              <a:rPr lang="en-US" altLang="zh-CN" sz="2800" b="1" dirty="0">
                <a:solidFill>
                  <a:srgbClr val="FF0000"/>
                </a:solidFill>
                <a:latin typeface="Times New Roman" panose="02020603050405020304" pitchFamily="18" charset="0"/>
                <a:cs typeface="Times New Roman" panose="02020603050405020304" pitchFamily="18" charset="0"/>
                <a:sym typeface="+mn-ea"/>
              </a:rPr>
              <a:t>Body: </a:t>
            </a:r>
            <a:r>
              <a:rPr lang="en-US" altLang="zh-CN" sz="2800" b="1" dirty="0">
                <a:solidFill>
                  <a:srgbClr val="00AA48"/>
                </a:solidFill>
                <a:latin typeface="Times New Roman" panose="02020603050405020304" pitchFamily="18" charset="0"/>
                <a:cs typeface="Times New Roman" panose="02020603050405020304" pitchFamily="18" charset="0"/>
              </a:rPr>
              <a:t>  What did he do to persuade Sarah Chen to change her mind? </a:t>
            </a:r>
            <a:endParaRPr lang="en-US" altLang="zh-CN" sz="2800" b="1" dirty="0">
              <a:solidFill>
                <a:srgbClr val="00AA48"/>
              </a:solidFill>
              <a:latin typeface="Times New Roman" panose="02020603050405020304" pitchFamily="18" charset="0"/>
              <a:cs typeface="Times New Roman" panose="02020603050405020304" pitchFamily="18" charset="0"/>
            </a:endParaRPr>
          </a:p>
          <a:p>
            <a:pPr>
              <a:lnSpc>
                <a:spcPts val="3840"/>
              </a:lnSpc>
            </a:pPr>
            <a:r>
              <a:rPr lang="en-US" altLang="zh-CN" sz="2800" b="1" dirty="0">
                <a:solidFill>
                  <a:srgbClr val="FF0000"/>
                </a:solidFill>
                <a:latin typeface="Times New Roman" panose="02020603050405020304" pitchFamily="18" charset="0"/>
                <a:cs typeface="Times New Roman" panose="02020603050405020304" pitchFamily="18" charset="0"/>
              </a:rPr>
              <a:t>Link2: </a:t>
            </a:r>
            <a:r>
              <a:rPr lang="en-US" altLang="zh-CN" sz="2800" b="1" dirty="0">
                <a:solidFill>
                  <a:srgbClr val="00AA48"/>
                </a:solidFill>
                <a:latin typeface="Times New Roman" panose="02020603050405020304" pitchFamily="18" charset="0"/>
                <a:cs typeface="Times New Roman" panose="02020603050405020304" pitchFamily="18" charset="0"/>
              </a:rPr>
              <a:t>How did Sarah feel? What did she do?</a:t>
            </a:r>
            <a:endParaRPr lang="en-US" altLang="zh-CN" sz="2800" b="1" dirty="0">
              <a:solidFill>
                <a:srgbClr val="00AA48"/>
              </a:solidFill>
              <a:latin typeface="Times New Roman" panose="02020603050405020304" pitchFamily="18" charset="0"/>
              <a:cs typeface="Times New Roman" panose="02020603050405020304" pitchFamily="18" charset="0"/>
            </a:endParaRPr>
          </a:p>
        </p:txBody>
      </p:sp>
      <p:sp>
        <p:nvSpPr>
          <p:cNvPr id="1048746" name="文本框 10"/>
          <p:cNvSpPr txBox="1"/>
          <p:nvPr/>
        </p:nvSpPr>
        <p:spPr>
          <a:xfrm>
            <a:off x="1" y="4127809"/>
            <a:ext cx="12216552" cy="3108543"/>
          </a:xfrm>
          <a:prstGeom prst="rect">
            <a:avLst/>
          </a:prstGeom>
          <a:solidFill>
            <a:schemeClr val="bg1"/>
          </a:solidFill>
        </p:spPr>
        <p:txBody>
          <a:bodyPr wrap="square" rtlCol="0">
            <a:spAutoFit/>
          </a:bodyPr>
          <a:lstStyle/>
          <a:p>
            <a:pPr lvl="0"/>
            <a:r>
              <a:rPr lang="en-US" altLang="zh-CN" sz="2800" b="1" dirty="0">
                <a:solidFill>
                  <a:srgbClr val="FF0000"/>
                </a:solidFill>
                <a:latin typeface="Times New Roman" panose="02020603050405020304" pitchFamily="18" charset="0"/>
                <a:cs typeface="Times New Roman" panose="02020603050405020304" pitchFamily="18" charset="0"/>
                <a:sym typeface="+mn-ea"/>
              </a:rPr>
              <a:t>Link3:  </a:t>
            </a:r>
            <a:r>
              <a:rPr lang="en-US" altLang="zh-CN" sz="2800" b="1" dirty="0">
                <a:solidFill>
                  <a:srgbClr val="00AA48"/>
                </a:solidFill>
                <a:latin typeface="Times New Roman" panose="02020603050405020304" pitchFamily="18" charset="0"/>
                <a:cs typeface="Times New Roman" panose="02020603050405020304" pitchFamily="18" charset="0"/>
                <a:sym typeface="+mn-ea"/>
              </a:rPr>
              <a:t>How did Mr. Hopkins and David react? </a:t>
            </a:r>
            <a:endParaRPr lang="en-US" altLang="zh-CN" sz="2800" b="1" dirty="0">
              <a:solidFill>
                <a:srgbClr val="00AA48"/>
              </a:solidFill>
              <a:latin typeface="Times New Roman" panose="02020603050405020304" pitchFamily="18" charset="0"/>
              <a:cs typeface="Times New Roman" panose="02020603050405020304" pitchFamily="18" charset="0"/>
              <a:sym typeface="+mn-ea"/>
            </a:endParaRPr>
          </a:p>
          <a:p>
            <a:pPr lvl="0"/>
            <a:r>
              <a:rPr lang="en-US" altLang="zh-CN" sz="2800" b="1" dirty="0">
                <a:solidFill>
                  <a:srgbClr val="FF0000"/>
                </a:solidFill>
                <a:latin typeface="Times New Roman" panose="02020603050405020304" pitchFamily="18" charset="0"/>
                <a:cs typeface="Times New Roman" panose="02020603050405020304" pitchFamily="18" charset="0"/>
                <a:sym typeface="+mn-ea"/>
              </a:rPr>
              <a:t>Body:  </a:t>
            </a:r>
            <a:r>
              <a:rPr lang="en-US" altLang="zh-CN" sz="2800" b="1" dirty="0">
                <a:solidFill>
                  <a:srgbClr val="00AA48"/>
                </a:solidFill>
                <a:latin typeface="Times New Roman" panose="02020603050405020304" pitchFamily="18" charset="0"/>
                <a:cs typeface="Times New Roman" panose="02020603050405020304" pitchFamily="18" charset="0"/>
                <a:sym typeface="+mn-ea"/>
              </a:rPr>
              <a:t> What was the reconstructed bookstore like? Or How to reconstruct the bookstore?</a:t>
            </a:r>
            <a:endParaRPr lang="en-US" altLang="zh-CN" sz="2800" b="1" dirty="0">
              <a:solidFill>
                <a:srgbClr val="00AA48"/>
              </a:solidFill>
              <a:latin typeface="Times New Roman" panose="02020603050405020304" pitchFamily="18" charset="0"/>
              <a:cs typeface="Times New Roman" panose="02020603050405020304" pitchFamily="18" charset="0"/>
              <a:sym typeface="+mn-ea"/>
            </a:endParaRPr>
          </a:p>
          <a:p>
            <a:pPr lvl="0"/>
            <a:r>
              <a:rPr lang="en-US" altLang="zh-CN" sz="2800" b="1" dirty="0">
                <a:solidFill>
                  <a:srgbClr val="FF0000"/>
                </a:solidFill>
                <a:latin typeface="Times New Roman" panose="02020603050405020304" pitchFamily="18" charset="0"/>
                <a:cs typeface="Times New Roman" panose="02020603050405020304" pitchFamily="18" charset="0"/>
                <a:sym typeface="+mn-ea"/>
              </a:rPr>
              <a:t>Ending:  </a:t>
            </a:r>
            <a:r>
              <a:rPr lang="en-US" altLang="zh-CN" sz="2800" b="1" dirty="0">
                <a:solidFill>
                  <a:srgbClr val="00AA48"/>
                </a:solidFill>
                <a:latin typeface="Times New Roman" panose="02020603050405020304" pitchFamily="18" charset="0"/>
                <a:cs typeface="Times New Roman" panose="02020603050405020304" pitchFamily="18" charset="0"/>
                <a:sym typeface="+mn-ea"/>
              </a:rPr>
              <a:t>① How did David and Sarah interact in the new bookstore? </a:t>
            </a:r>
            <a:endParaRPr lang="en-US" altLang="zh-CN" sz="2800" b="1" dirty="0">
              <a:solidFill>
                <a:srgbClr val="00AA48"/>
              </a:solidFill>
              <a:latin typeface="Times New Roman" panose="02020603050405020304" pitchFamily="18" charset="0"/>
              <a:cs typeface="Times New Roman" panose="02020603050405020304" pitchFamily="18" charset="0"/>
              <a:sym typeface="+mn-ea"/>
            </a:endParaRPr>
          </a:p>
          <a:p>
            <a:pPr lvl="0"/>
            <a:r>
              <a:rPr lang="en-US" altLang="zh-CN" sz="2800" b="1" dirty="0">
                <a:solidFill>
                  <a:srgbClr val="00AA48"/>
                </a:solidFill>
                <a:latin typeface="Times New Roman" panose="02020603050405020304" pitchFamily="18" charset="0"/>
                <a:cs typeface="Times New Roman" panose="02020603050405020304" pitchFamily="18" charset="0"/>
                <a:sym typeface="+mn-ea"/>
              </a:rPr>
              <a:t>                ② What lesson did the story teach “David” or teach” readers”?</a:t>
            </a:r>
            <a:endParaRPr lang="en-US" altLang="zh-CN" sz="2800" b="1" dirty="0">
              <a:solidFill>
                <a:srgbClr val="00AA48"/>
              </a:solidFill>
              <a:latin typeface="Times New Roman" panose="02020603050405020304" pitchFamily="18" charset="0"/>
              <a:cs typeface="Times New Roman" panose="02020603050405020304" pitchFamily="18" charset="0"/>
              <a:sym typeface="+mn-ea"/>
            </a:endParaRPr>
          </a:p>
          <a:p>
            <a:pPr lvl="0"/>
            <a:endParaRPr lang="en-US" altLang="zh-CN" sz="2800" b="1" dirty="0">
              <a:solidFill>
                <a:srgbClr val="00AA48"/>
              </a:solidFill>
              <a:latin typeface="Times New Roman" panose="02020603050405020304" pitchFamily="18" charset="0"/>
              <a:cs typeface="Times New Roman" panose="02020603050405020304" pitchFamily="18" charset="0"/>
              <a:sym typeface="+mn-ea"/>
            </a:endParaRPr>
          </a:p>
          <a:p>
            <a:pPr lvl="0"/>
            <a:endParaRPr lang="en-US" altLang="zh-CN" sz="2800" b="1" dirty="0">
              <a:solidFill>
                <a:srgbClr val="00AA48"/>
              </a:solidFill>
              <a:latin typeface="Times New Roman" panose="02020603050405020304" pitchFamily="18" charset="0"/>
              <a:cs typeface="Times New Roman" panose="02020603050405020304" pitchFamily="18" charset="0"/>
              <a:sym typeface="+mn-ea"/>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874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4874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4874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048746">
                                            <p:txEl>
                                              <p:pRg st="0" end="0"/>
                                            </p:txEl>
                                          </p:spTgt>
                                        </p:tgtEl>
                                        <p:attrNameLst>
                                          <p:attrName>style.visibility</p:attrName>
                                        </p:attrNameLst>
                                      </p:cBhvr>
                                      <p:to>
                                        <p:strVal val="visible"/>
                                      </p:to>
                                    </p:set>
                                    <p:animEffect transition="in" filter="fade">
                                      <p:cBhvr>
                                        <p:cTn id="19" dur="500"/>
                                        <p:tgtEl>
                                          <p:spTgt spid="1048746">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048746">
                                            <p:txEl>
                                              <p:pRg st="1" end="1"/>
                                            </p:txEl>
                                          </p:spTgt>
                                        </p:tgtEl>
                                        <p:attrNameLst>
                                          <p:attrName>style.visibility</p:attrName>
                                        </p:attrNameLst>
                                      </p:cBhvr>
                                      <p:to>
                                        <p:strVal val="visible"/>
                                      </p:to>
                                    </p:set>
                                    <p:animEffect transition="in" filter="fade">
                                      <p:cBhvr>
                                        <p:cTn id="24" dur="500"/>
                                        <p:tgtEl>
                                          <p:spTgt spid="1048746">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048746">
                                            <p:txEl>
                                              <p:pRg st="2" end="2"/>
                                            </p:txEl>
                                          </p:spTgt>
                                        </p:tgtEl>
                                        <p:attrNameLst>
                                          <p:attrName>style.visibility</p:attrName>
                                        </p:attrNameLst>
                                      </p:cBhvr>
                                      <p:to>
                                        <p:strVal val="visible"/>
                                      </p:to>
                                    </p:set>
                                    <p:animEffect transition="in" filter="fade">
                                      <p:cBhvr>
                                        <p:cTn id="29" dur="500"/>
                                        <p:tgtEl>
                                          <p:spTgt spid="1048746">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048746">
                                            <p:txEl>
                                              <p:pRg st="3" end="3"/>
                                            </p:txEl>
                                          </p:spTgt>
                                        </p:tgtEl>
                                        <p:attrNameLst>
                                          <p:attrName>style.visibility</p:attrName>
                                        </p:attrNameLst>
                                      </p:cBhvr>
                                      <p:to>
                                        <p:strVal val="visible"/>
                                      </p:to>
                                    </p:set>
                                    <p:animEffect transition="in" filter="fade">
                                      <p:cBhvr>
                                        <p:cTn id="34" dur="500"/>
                                        <p:tgtEl>
                                          <p:spTgt spid="104874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中国风绿色淡雅背景图片_中国风绿色淡雅背景素材图片_千库网"/>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79" y="0"/>
            <a:ext cx="12169497"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 name="图片 2"/>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224708" y="1843384"/>
            <a:ext cx="5923202" cy="4861296"/>
          </a:xfrm>
          <a:prstGeom prst="rect">
            <a:avLst/>
          </a:prstGeom>
          <a:ln>
            <a:noFill/>
          </a:ln>
          <a:effectLst>
            <a:outerShdw blurRad="292100" dist="139700" dir="2700000" algn="tl" rotWithShape="0">
              <a:srgbClr val="333333">
                <a:alpha val="65000"/>
              </a:srgbClr>
            </a:outerShdw>
          </a:effectLst>
        </p:spPr>
      </p:pic>
      <p:pic>
        <p:nvPicPr>
          <p:cNvPr id="30" name="PA-图片 12"/>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rot="5400000" flipH="1">
            <a:off x="3166015" y="-1318322"/>
            <a:ext cx="371475" cy="3899535"/>
          </a:xfrm>
          <a:prstGeom prst="rect">
            <a:avLst/>
          </a:prstGeom>
        </p:spPr>
      </p:pic>
      <p:sp>
        <p:nvSpPr>
          <p:cNvPr id="5" name="文本框 4"/>
          <p:cNvSpPr txBox="1"/>
          <p:nvPr>
            <p:custDataLst>
              <p:tags r:id="rId6"/>
            </p:custDataLst>
          </p:nvPr>
        </p:nvSpPr>
        <p:spPr>
          <a:xfrm>
            <a:off x="375056" y="153320"/>
            <a:ext cx="3899534" cy="584775"/>
          </a:xfrm>
          <a:prstGeom prst="rect">
            <a:avLst/>
          </a:prstGeom>
          <a:solidFill>
            <a:srgbClr val="D2E8ED"/>
          </a:solidFill>
        </p:spPr>
        <p:txBody>
          <a:bodyPr wrap="square" rtlCol="0">
            <a:spAutoFit/>
          </a:bodyPr>
          <a:lstStyle/>
          <a:p>
            <a:r>
              <a:rPr lang="en-US" altLang="zh-CN" sz="3200" b="1" dirty="0">
                <a:latin typeface="Times New Roman" panose="02020603050405020304" pitchFamily="18" charset="0"/>
                <a:cs typeface="Times New Roman" panose="02020603050405020304" pitchFamily="18" charset="0"/>
              </a:rPr>
              <a:t>Plot Continuation </a:t>
            </a:r>
            <a:endParaRPr lang="zh-CN" altLang="en-US" sz="3200" b="1" dirty="0">
              <a:latin typeface="Times New Roman" panose="02020603050405020304" pitchFamily="18" charset="0"/>
              <a:cs typeface="Times New Roman" panose="02020603050405020304" pitchFamily="18" charset="0"/>
            </a:endParaRPr>
          </a:p>
        </p:txBody>
      </p:sp>
      <p:sp>
        <p:nvSpPr>
          <p:cNvPr id="6" name="文本框 5"/>
          <p:cNvSpPr txBox="1"/>
          <p:nvPr>
            <p:custDataLst>
              <p:tags r:id="rId7"/>
            </p:custDataLst>
          </p:nvPr>
        </p:nvSpPr>
        <p:spPr>
          <a:xfrm>
            <a:off x="6247973" y="1843384"/>
            <a:ext cx="5771229" cy="4906736"/>
          </a:xfrm>
          <a:prstGeom prst="rect">
            <a:avLst/>
          </a:prstGeom>
          <a:solidFill>
            <a:schemeClr val="accent4">
              <a:lumMod val="20000"/>
              <a:lumOff val="80000"/>
            </a:schemeClr>
          </a:solidFill>
          <a:ln>
            <a:solidFill>
              <a:schemeClr val="tx1"/>
            </a:solidFill>
          </a:ln>
        </p:spPr>
        <p:txBody>
          <a:bodyPr wrap="square">
            <a:noAutofit/>
          </a:bodyPr>
          <a:lstStyle/>
          <a:p>
            <a:pPr indent="0" algn="just" fontAlgn="auto">
              <a:lnSpc>
                <a:spcPct val="150000"/>
              </a:lnSpc>
            </a:pPr>
            <a:r>
              <a:rPr lang="zh-CN" altLang="en-US"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点</a:t>
            </a:r>
            <a:r>
              <a:rPr lang="en-US" altLang="zh-CN"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：位于</a:t>
            </a:r>
            <a:r>
              <a:rPr lang="zh-CN" altLang="en-US" sz="2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续写第一段段首</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，流畅衔接前面的故事（常与原文最后一段呼应）和第一段段首语；</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50000"/>
              </a:lnSpc>
            </a:pPr>
            <a:r>
              <a:rPr lang="zh-CN" altLang="en-US"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点</a:t>
            </a:r>
            <a:r>
              <a:rPr lang="en-US" altLang="zh-CN"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：位于</a:t>
            </a:r>
            <a:r>
              <a:rPr lang="zh-CN" altLang="en-US" sz="2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续写第一段段尾</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，流畅衔接第二段段首句；</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50000"/>
              </a:lnSpc>
            </a:pPr>
            <a:r>
              <a:rPr lang="zh-CN" altLang="en-US"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点</a:t>
            </a:r>
            <a:r>
              <a:rPr lang="en-US" altLang="zh-CN"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：位于</a:t>
            </a:r>
            <a:r>
              <a:rPr lang="zh-CN" altLang="en-US" sz="2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续写第二段段首</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，续写衔接第二段段首语；</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50000"/>
              </a:lnSpc>
            </a:pPr>
            <a:r>
              <a:rPr lang="zh-CN" altLang="en-US"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点</a:t>
            </a:r>
            <a:r>
              <a:rPr lang="en-US" altLang="zh-CN"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文章结尾升华</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，给予读者正能量，揭示和强调主题。</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5124" name="图片 6" descr="logo横版 png"/>
          <p:cNvPicPr>
            <a:picLocks noChangeAspect="1"/>
          </p:cNvPicPr>
          <p:nvPr/>
        </p:nvPicPr>
        <p:blipFill>
          <a:blip r:embed="rId8"/>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2" name="矩形 1"/>
          <p:cNvSpPr/>
          <p:nvPr/>
        </p:nvSpPr>
        <p:spPr>
          <a:xfrm>
            <a:off x="0" y="-84873"/>
            <a:ext cx="12216553" cy="661255"/>
          </a:xfrm>
          <a:prstGeom prst="rect">
            <a:avLst/>
          </a:prstGeom>
          <a:solidFill>
            <a:schemeClr val="accent5">
              <a:lumMod val="75000"/>
            </a:schemeClr>
          </a:solidFill>
          <a:ln w="12700" cap="flat" cmpd="sng" algn="ctr">
            <a:noFill/>
            <a:prstDash val="solid"/>
            <a:miter lim="800000"/>
          </a:ln>
          <a:effectLst/>
        </p:spPr>
        <p:txBody>
          <a:bodyPr lIns="75520" tIns="37760" rIns="75520" bIns="37760"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altLang="en-US" sz="3200" b="1" i="0" u="none" strike="noStrike" kern="0" cap="none" spc="0" normalizeH="0" baseline="0" noProof="0" dirty="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1048743" name="文本框 4"/>
          <p:cNvSpPr txBox="1"/>
          <p:nvPr/>
        </p:nvSpPr>
        <p:spPr>
          <a:xfrm>
            <a:off x="-10661" y="-29274"/>
            <a:ext cx="3257122" cy="521970"/>
          </a:xfrm>
          <a:prstGeom prst="rect">
            <a:avLst/>
          </a:prstGeom>
          <a:ln w="38100">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b">
            <a:normAutofit fontScale="59348" lnSpcReduction="20000"/>
          </a:bodyPr>
          <a:lstStyle/>
          <a:p>
            <a:pPr>
              <a:lnSpc>
                <a:spcPct val="90000"/>
              </a:lnSpc>
              <a:spcBef>
                <a:spcPct val="0"/>
              </a:spcBef>
              <a:spcAft>
                <a:spcPts val="600"/>
              </a:spcAft>
            </a:pPr>
            <a:r>
              <a:rPr lang="en-US" altLang="zh-CN" sz="4600" b="1" dirty="0">
                <a:solidFill>
                  <a:schemeClr val="tx1"/>
                </a:solidFill>
                <a:latin typeface="Times New Roman" panose="02020603050405020304" pitchFamily="18" charset="0"/>
                <a:ea typeface="+mj-ea"/>
                <a:cs typeface="Times New Roman" panose="02020603050405020304" pitchFamily="18" charset="0"/>
                <a:sym typeface="+mn-ea"/>
              </a:rPr>
              <a:t>  Design link1</a:t>
            </a:r>
            <a:endParaRPr lang="en-US" altLang="zh-CN" sz="4600" kern="1200" dirty="0">
              <a:solidFill>
                <a:schemeClr val="tx1"/>
              </a:solidFill>
              <a:latin typeface="Times New Roman" panose="02020603050405020304" pitchFamily="18" charset="0"/>
              <a:ea typeface="+mj-ea"/>
              <a:cs typeface="Times New Roman" panose="02020603050405020304" pitchFamily="18" charset="0"/>
            </a:endParaRPr>
          </a:p>
        </p:txBody>
      </p:sp>
      <p:sp>
        <p:nvSpPr>
          <p:cNvPr id="12" name="文本框 11"/>
          <p:cNvSpPr txBox="1"/>
          <p:nvPr/>
        </p:nvSpPr>
        <p:spPr>
          <a:xfrm>
            <a:off x="-22860" y="404118"/>
            <a:ext cx="12192000" cy="1569660"/>
          </a:xfrm>
          <a:prstGeom prst="rect">
            <a:avLst/>
          </a:prstGeom>
          <a:solidFill>
            <a:schemeClr val="bg1"/>
          </a:solidFill>
        </p:spPr>
        <p:txBody>
          <a:bodyPr wrap="square">
            <a:spAutoFit/>
          </a:bodyPr>
          <a:lstStyle/>
          <a:p>
            <a:pPr algn="just"/>
            <a:r>
              <a:rPr lang="en-US" altLang="zh-CN" sz="3200" b="1" kern="0" dirty="0">
                <a:solidFill>
                  <a:srgbClr val="0000FF"/>
                </a:solidFill>
                <a:latin typeface="Times New Roman" panose="02020603050405020304" pitchFamily="18" charset="0"/>
                <a:cs typeface="Times New Roman" panose="02020603050405020304" pitchFamily="18" charset="0"/>
              </a:rPr>
              <a:t> Para1: He couldn't let this happen not without trying to make his voice heard.</a:t>
            </a:r>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p:txBody>
      </p:sp>
      <p:sp>
        <p:nvSpPr>
          <p:cNvPr id="1048745" name="文本框 9"/>
          <p:cNvSpPr txBox="1"/>
          <p:nvPr/>
        </p:nvSpPr>
        <p:spPr>
          <a:xfrm>
            <a:off x="-10661" y="1366908"/>
            <a:ext cx="12005945" cy="2491195"/>
          </a:xfrm>
          <a:prstGeom prst="rect">
            <a:avLst/>
          </a:prstGeom>
          <a:solidFill>
            <a:schemeClr val="bg1"/>
          </a:solidFill>
        </p:spPr>
        <p:txBody>
          <a:bodyPr wrap="square" rtlCol="0">
            <a:spAutoFit/>
          </a:bodyPr>
          <a:lstStyle/>
          <a:p>
            <a:pPr>
              <a:lnSpc>
                <a:spcPts val="3840"/>
              </a:lnSpc>
            </a:pPr>
            <a:r>
              <a:rPr lang="en-US" altLang="zh-CN" sz="2800" b="1" kern="100" dirty="0">
                <a:latin typeface="等线" panose="02010600030101010101" charset="-122"/>
                <a:ea typeface="等线" panose="02010600030101010101" charset="-122"/>
                <a:cs typeface="Times New Roman" panose="02020603050405020304" pitchFamily="18" charset="0"/>
              </a:rPr>
              <a:t> Link1A:  </a:t>
            </a:r>
            <a:r>
              <a:rPr lang="en-US" altLang="zh-CN" sz="2800" kern="100" dirty="0">
                <a:latin typeface="等线" panose="02010600030101010101" charset="-122"/>
                <a:ea typeface="等线" panose="02010600030101010101" charset="-122"/>
                <a:cs typeface="Times New Roman" panose="02020603050405020304" pitchFamily="18" charset="0"/>
              </a:rPr>
              <a:t>(</a:t>
            </a:r>
            <a:r>
              <a:rPr lang="zh-CN" altLang="en-US" sz="2800" kern="100" dirty="0">
                <a:latin typeface="等线" panose="02010600030101010101" charset="-122"/>
                <a:ea typeface="等线" panose="02010600030101010101" charset="-122"/>
                <a:cs typeface="Times New Roman" panose="02020603050405020304" pitchFamily="18" charset="0"/>
              </a:rPr>
              <a:t>以所给段首句的人物</a:t>
            </a:r>
            <a:r>
              <a:rPr lang="en-US" altLang="zh-CN" sz="2800" kern="100" dirty="0">
                <a:latin typeface="等线" panose="02010600030101010101" charset="-122"/>
                <a:ea typeface="等线" panose="02010600030101010101" charset="-122"/>
                <a:cs typeface="Times New Roman" panose="02020603050405020304" pitchFamily="18" charset="0"/>
              </a:rPr>
              <a:t>He</a:t>
            </a:r>
            <a:r>
              <a:rPr lang="zh-CN" altLang="en-US" sz="2800" kern="100" dirty="0">
                <a:latin typeface="等线" panose="02010600030101010101" charset="-122"/>
                <a:ea typeface="等线" panose="02010600030101010101" charset="-122"/>
                <a:cs typeface="Times New Roman" panose="02020603050405020304" pitchFamily="18" charset="0"/>
              </a:rPr>
              <a:t>（ 即</a:t>
            </a:r>
            <a:r>
              <a:rPr lang="en-US" altLang="zh-CN" sz="2800" kern="100" dirty="0">
                <a:latin typeface="等线" panose="02010600030101010101" charset="-122"/>
                <a:ea typeface="等线" panose="02010600030101010101" charset="-122"/>
                <a:cs typeface="Times New Roman" panose="02020603050405020304" pitchFamily="18" charset="0"/>
              </a:rPr>
              <a:t>David</a:t>
            </a:r>
            <a:r>
              <a:rPr lang="zh-CN" altLang="en-US" sz="2800" kern="100" dirty="0">
                <a:latin typeface="等线" panose="02010600030101010101" charset="-122"/>
                <a:ea typeface="等线" panose="02010600030101010101" charset="-122"/>
                <a:cs typeface="Times New Roman" panose="02020603050405020304" pitchFamily="18" charset="0"/>
              </a:rPr>
              <a:t>）为叙事主体，</a:t>
            </a:r>
            <a:r>
              <a:rPr lang="zh-CN" altLang="en-US" sz="2800" kern="100" dirty="0">
                <a:latin typeface="等线" panose="02010600030101010101" charset="-122"/>
                <a:cs typeface="Times New Roman" panose="02020603050405020304" pitchFamily="18" charset="0"/>
              </a:rPr>
              <a:t>结合原文倒数第二段以及最后一段</a:t>
            </a:r>
            <a:r>
              <a:rPr lang="en-US" altLang="zh-CN" sz="2800" kern="100" dirty="0">
                <a:latin typeface="等线" panose="02010600030101010101" charset="-122"/>
                <a:cs typeface="Times New Roman" panose="02020603050405020304" pitchFamily="18" charset="0"/>
              </a:rPr>
              <a:t>David </a:t>
            </a:r>
            <a:r>
              <a:rPr lang="zh-CN" altLang="en-US" sz="2800" kern="100" dirty="0">
                <a:latin typeface="等线" panose="02010600030101010101" charset="-122"/>
                <a:cs typeface="Times New Roman" panose="02020603050405020304" pitchFamily="18" charset="0"/>
              </a:rPr>
              <a:t>紧张心理进行首句的创作</a:t>
            </a:r>
            <a:r>
              <a:rPr lang="en-US" altLang="zh-CN" sz="2800" kern="100" dirty="0">
                <a:latin typeface="等线" panose="02010600030101010101" charset="-122"/>
                <a:ea typeface="等线" panose="02010600030101010101" charset="-122"/>
                <a:cs typeface="Times New Roman" panose="02020603050405020304" pitchFamily="18" charset="0"/>
              </a:rPr>
              <a:t>) </a:t>
            </a:r>
            <a:r>
              <a:rPr lang="en-US" altLang="zh-CN" sz="2800" kern="100" dirty="0">
                <a:solidFill>
                  <a:srgbClr val="9933FF"/>
                </a:solidFill>
                <a:latin typeface="Times New Roman" panose="02020603050405020304" pitchFamily="18" charset="0"/>
                <a:cs typeface="Times New Roman" panose="02020603050405020304" pitchFamily="18" charset="0"/>
              </a:rPr>
              <a:t>Summoning up all his courage, </a:t>
            </a:r>
            <a:r>
              <a:rPr lang="en-US" altLang="zh-CN" sz="2800" kern="100" dirty="0">
                <a:solidFill>
                  <a:srgbClr val="FF0000"/>
                </a:solidFill>
                <a:latin typeface="Times New Roman" panose="02020603050405020304" pitchFamily="18" charset="0"/>
                <a:cs typeface="Times New Roman" panose="02020603050405020304" pitchFamily="18" charset="0"/>
              </a:rPr>
              <a:t>he strode forward, unzipped his backpack and </a:t>
            </a:r>
            <a:r>
              <a:rPr lang="en-US" altLang="zh-CN" sz="2800" kern="100">
                <a:solidFill>
                  <a:srgbClr val="FF0000"/>
                </a:solidFill>
                <a:latin typeface="Times New Roman" panose="02020603050405020304" pitchFamily="18" charset="0"/>
                <a:cs typeface="Times New Roman" panose="02020603050405020304" pitchFamily="18" charset="0"/>
              </a:rPr>
              <a:t>laid out </a:t>
            </a:r>
            <a:r>
              <a:rPr lang="en-US" altLang="zh-CN" sz="2800" kern="100">
                <a:latin typeface="Times New Roman" panose="02020603050405020304" pitchFamily="18" charset="0"/>
                <a:cs typeface="Times New Roman" panose="02020603050405020304" pitchFamily="18" charset="0"/>
              </a:rPr>
              <a:t>the </a:t>
            </a:r>
            <a:r>
              <a:rPr lang="en-US" altLang="zh-CN" sz="2800" kern="100" dirty="0">
                <a:latin typeface="Times New Roman" panose="02020603050405020304" pitchFamily="18" charset="0"/>
                <a:cs typeface="Times New Roman" panose="02020603050405020304" pitchFamily="18" charset="0"/>
              </a:rPr>
              <a:t>well-preserved bookmark, a childhood receipt, and a yellowed photograph on </a:t>
            </a:r>
            <a:r>
              <a:rPr lang="en-US" altLang="zh-CN" sz="2800" kern="100">
                <a:latin typeface="Times New Roman" panose="02020603050405020304" pitchFamily="18" charset="0"/>
                <a:cs typeface="Times New Roman" panose="02020603050405020304" pitchFamily="18" charset="0"/>
              </a:rPr>
              <a:t>the table</a:t>
            </a:r>
            <a:r>
              <a:rPr lang="en-US" altLang="zh-CN" sz="2800" kern="100">
                <a:solidFill>
                  <a:srgbClr val="7030A0"/>
                </a:solidFill>
                <a:latin typeface="Times New Roman" panose="02020603050405020304" pitchFamily="18" charset="0"/>
                <a:cs typeface="Times New Roman" panose="02020603050405020304" pitchFamily="18" charset="0"/>
              </a:rPr>
              <a:t>, </a:t>
            </a:r>
            <a:r>
              <a:rPr lang="en-US" altLang="zh-CN" sz="2800" i="1" kern="100" dirty="0">
                <a:solidFill>
                  <a:srgbClr val="0000CC"/>
                </a:solidFill>
                <a:latin typeface="Times New Roman" panose="02020603050405020304" pitchFamily="18" charset="0"/>
                <a:cs typeface="Times New Roman" panose="02020603050405020304" pitchFamily="18" charset="0"/>
              </a:rPr>
              <a:t>all of which witnessed his growth. </a:t>
            </a:r>
            <a:endParaRPr lang="en-US" altLang="zh-CN" sz="2800" i="1" dirty="0">
              <a:solidFill>
                <a:srgbClr val="0000CC"/>
              </a:solidFill>
              <a:latin typeface="Times New Roman" panose="02020603050405020304" pitchFamily="18" charset="0"/>
              <a:cs typeface="Times New Roman" panose="02020603050405020304" pitchFamily="18" charset="0"/>
            </a:endParaRPr>
          </a:p>
        </p:txBody>
      </p:sp>
      <p:sp>
        <p:nvSpPr>
          <p:cNvPr id="2" name="文本框 9"/>
          <p:cNvSpPr txBox="1"/>
          <p:nvPr/>
        </p:nvSpPr>
        <p:spPr>
          <a:xfrm>
            <a:off x="-10661" y="3858103"/>
            <a:ext cx="12169141" cy="2990306"/>
          </a:xfrm>
          <a:prstGeom prst="rect">
            <a:avLst/>
          </a:prstGeom>
          <a:solidFill>
            <a:schemeClr val="bg1"/>
          </a:solidFill>
        </p:spPr>
        <p:txBody>
          <a:bodyPr wrap="square" rtlCol="0">
            <a:spAutoFit/>
          </a:bodyPr>
          <a:lstStyle/>
          <a:p>
            <a:pPr>
              <a:lnSpc>
                <a:spcPts val="3840"/>
              </a:lnSpc>
            </a:pPr>
            <a:r>
              <a:rPr lang="en-US" altLang="zh-CN" sz="2800" b="1" kern="100" dirty="0">
                <a:latin typeface="等线" panose="02010600030101010101" charset="-122"/>
                <a:ea typeface="等线" panose="02010600030101010101" charset="-122"/>
                <a:cs typeface="Times New Roman" panose="02020603050405020304" pitchFamily="18" charset="0"/>
              </a:rPr>
              <a:t> Link1B</a:t>
            </a:r>
            <a:r>
              <a:rPr lang="zh-CN" altLang="en-US" sz="2800" b="1" kern="100" dirty="0">
                <a:latin typeface="等线" panose="02010600030101010101" charset="-122"/>
                <a:ea typeface="等线" panose="02010600030101010101" charset="-122"/>
                <a:cs typeface="Times New Roman" panose="02020603050405020304" pitchFamily="18" charset="0"/>
              </a:rPr>
              <a:t>：</a:t>
            </a:r>
            <a:r>
              <a:rPr lang="en-US" altLang="zh-CN" sz="2800" b="1" kern="100" dirty="0">
                <a:latin typeface="等线" panose="02010600030101010101" charset="-122"/>
                <a:ea typeface="等线" panose="02010600030101010101" charset="-122"/>
                <a:cs typeface="Times New Roman" panose="02020603050405020304" pitchFamily="18" charset="0"/>
              </a:rPr>
              <a:t> </a:t>
            </a:r>
            <a:r>
              <a:rPr lang="en-US" altLang="zh-CN" sz="2800" kern="100" dirty="0">
                <a:latin typeface="等线" panose="02010600030101010101" charset="-122"/>
                <a:cs typeface="Times New Roman" panose="02020603050405020304" pitchFamily="18" charset="0"/>
              </a:rPr>
              <a:t>(</a:t>
            </a:r>
            <a:r>
              <a:rPr lang="zh-CN" altLang="en-US" sz="2800" kern="100" dirty="0">
                <a:latin typeface="等线" panose="02010600030101010101" charset="-122"/>
                <a:cs typeface="Times New Roman" panose="02020603050405020304" pitchFamily="18" charset="0"/>
              </a:rPr>
              <a:t>结合原文第一段几乎所有人都很关系书店的未来命运，可见一同去进行最后会面的人可能会陪同</a:t>
            </a:r>
            <a:r>
              <a:rPr lang="en-US" altLang="zh-CN" sz="2800" kern="100" dirty="0">
                <a:latin typeface="等线" panose="02010600030101010101" charset="-122"/>
                <a:cs typeface="Times New Roman" panose="02020603050405020304" pitchFamily="18" charset="0"/>
              </a:rPr>
              <a:t>David </a:t>
            </a:r>
            <a:r>
              <a:rPr lang="zh-CN" altLang="en-US" sz="2800" kern="100" dirty="0">
                <a:latin typeface="等线" panose="02010600030101010101" charset="-122"/>
                <a:cs typeface="Times New Roman" panose="02020603050405020304" pitchFamily="18" charset="0"/>
              </a:rPr>
              <a:t>一块同舟共济，一起拯救书店。</a:t>
            </a:r>
            <a:r>
              <a:rPr lang="en-US" altLang="zh-CN" sz="2800" b="1" kern="100" dirty="0">
                <a:latin typeface="等线" panose="02010600030101010101" charset="-122"/>
                <a:cs typeface="Times New Roman" panose="02020603050405020304" pitchFamily="18" charset="0"/>
              </a:rPr>
              <a:t>) </a:t>
            </a:r>
            <a:r>
              <a:rPr lang="en-US" altLang="zh-CN" sz="2800" kern="100" dirty="0">
                <a:solidFill>
                  <a:srgbClr val="9900FF"/>
                </a:solidFill>
                <a:latin typeface="等线" panose="02010600030101010101" charset="-122"/>
                <a:cs typeface="Times New Roman" panose="02020603050405020304" pitchFamily="18" charset="0"/>
              </a:rPr>
              <a:t>Accompanied by enthusiastic booklovers and keen residents from the neighborhood, </a:t>
            </a:r>
            <a:r>
              <a:rPr lang="en-US" altLang="zh-CN" sz="2800" b="1" kern="100" dirty="0">
                <a:solidFill>
                  <a:srgbClr val="C00000"/>
                </a:solidFill>
                <a:latin typeface="等线" panose="02010600030101010101" charset="-122"/>
                <a:cs typeface="Times New Roman" panose="02020603050405020304" pitchFamily="18" charset="0"/>
              </a:rPr>
              <a:t>David took a deep breath, cleared his throat and said in a gentle but firm tone,</a:t>
            </a:r>
            <a:r>
              <a:rPr lang="en-US" altLang="zh-CN" sz="2800" kern="100" dirty="0">
                <a:latin typeface="等线" panose="02010600030101010101" charset="-122"/>
                <a:cs typeface="Times New Roman" panose="02020603050405020304" pitchFamily="18" charset="0"/>
              </a:rPr>
              <a:t> “ Ms. Chen, this bookstore is more than a building. It's the heart of our community. ”</a:t>
            </a:r>
            <a:endParaRPr lang="en-US" altLang="zh-CN" sz="2800" b="1" i="1" kern="100" dirty="0">
              <a:solidFill>
                <a:srgbClr val="0000CC"/>
              </a:solidFill>
              <a:latin typeface="等线" panose="02010600030101010101" charset="-122"/>
              <a:ea typeface="等线" panose="02010600030101010101" charset="-122"/>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874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3"/>
          <p:cNvSpPr txBox="1"/>
          <p:nvPr/>
        </p:nvSpPr>
        <p:spPr>
          <a:xfrm>
            <a:off x="10031" y="288423"/>
            <a:ext cx="12171936" cy="4401205"/>
          </a:xfrm>
          <a:prstGeom prst="rect">
            <a:avLst/>
          </a:prstGeom>
          <a:solidFill>
            <a:schemeClr val="bg1"/>
          </a:solidFill>
        </p:spPr>
        <p:txBody>
          <a:bodyPr wrap="square" rtlCol="0">
            <a:spAutoFit/>
          </a:bodyPr>
          <a:lstStyle/>
          <a:p>
            <a:pPr algn="just"/>
            <a:r>
              <a:rPr lang="en-US" altLang="zh-CN" sz="2800" b="1" kern="0" dirty="0">
                <a:solidFill>
                  <a:srgbClr val="0000FF"/>
                </a:solidFill>
                <a:latin typeface="Times New Roman" panose="02020603050405020304" pitchFamily="18" charset="0"/>
                <a:cs typeface="Times New Roman" panose="02020603050405020304" pitchFamily="18" charset="0"/>
              </a:rPr>
              <a:t> </a:t>
            </a:r>
            <a:endParaRPr lang="en-US" altLang="zh-CN" sz="2800" b="1" kern="0" dirty="0">
              <a:solidFill>
                <a:srgbClr val="0000FF"/>
              </a:solidFill>
              <a:latin typeface="Times New Roman" panose="02020603050405020304" pitchFamily="18" charset="0"/>
              <a:cs typeface="Times New Roman" panose="02020603050405020304" pitchFamily="18" charset="0"/>
            </a:endParaRPr>
          </a:p>
          <a:p>
            <a:pPr algn="just"/>
            <a:r>
              <a:rPr lang="en-US" altLang="zh-CN" sz="2800" b="1" kern="0" dirty="0">
                <a:solidFill>
                  <a:srgbClr val="0000FF"/>
                </a:solidFill>
                <a:latin typeface="Times New Roman" panose="02020603050405020304" pitchFamily="18" charset="0"/>
                <a:cs typeface="Times New Roman" panose="02020603050405020304" pitchFamily="18" charset="0"/>
              </a:rPr>
              <a:t>Para1: He couldn't let this happen not without trying to make his voice heard.</a:t>
            </a:r>
            <a:endParaRPr lang="en-US" altLang="zh-CN" sz="28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eaLnBrk="0" fontAlgn="base"/>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eaLnBrk="0" fontAlgn="base"/>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eaLnBrk="0" fontAlgn="base"/>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eaLnBrk="0" fontAlgn="base"/>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p:txBody>
      </p:sp>
      <p:sp>
        <p:nvSpPr>
          <p:cNvPr id="1048742" name="矩形 1"/>
          <p:cNvSpPr/>
          <p:nvPr/>
        </p:nvSpPr>
        <p:spPr>
          <a:xfrm>
            <a:off x="10031" y="-219111"/>
            <a:ext cx="12216553" cy="661255"/>
          </a:xfrm>
          <a:prstGeom prst="rect">
            <a:avLst/>
          </a:prstGeom>
          <a:solidFill>
            <a:schemeClr val="accent5">
              <a:lumMod val="75000"/>
            </a:schemeClr>
          </a:solidFill>
          <a:ln w="12700" cap="flat" cmpd="sng" algn="ctr">
            <a:noFill/>
            <a:prstDash val="solid"/>
            <a:miter lim="800000"/>
          </a:ln>
          <a:effectLst/>
        </p:spPr>
        <p:txBody>
          <a:bodyPr lIns="75520" tIns="37760" rIns="75520" bIns="37760"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altLang="en-US" sz="3200" b="1" i="0" u="none" strike="noStrike" kern="0" cap="none" spc="0" normalizeH="0" baseline="0" noProof="0" dirty="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1048743" name="文本框 4"/>
          <p:cNvSpPr txBox="1"/>
          <p:nvPr/>
        </p:nvSpPr>
        <p:spPr>
          <a:xfrm>
            <a:off x="10032" y="-128528"/>
            <a:ext cx="3329041" cy="521970"/>
          </a:xfrm>
          <a:prstGeom prst="rect">
            <a:avLst/>
          </a:prstGeom>
          <a:ln w="38100">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b">
            <a:normAutofit fontScale="59348" lnSpcReduction="20000"/>
          </a:bodyPr>
          <a:lstStyle/>
          <a:p>
            <a:pPr>
              <a:lnSpc>
                <a:spcPct val="90000"/>
              </a:lnSpc>
              <a:spcBef>
                <a:spcPct val="0"/>
              </a:spcBef>
              <a:spcAft>
                <a:spcPts val="600"/>
              </a:spcAft>
            </a:pPr>
            <a:r>
              <a:rPr lang="en-US" altLang="zh-CN" sz="4600" b="1" dirty="0">
                <a:solidFill>
                  <a:schemeClr val="tx1"/>
                </a:solidFill>
                <a:latin typeface="Times New Roman" panose="02020603050405020304" pitchFamily="18" charset="0"/>
                <a:ea typeface="+mj-ea"/>
                <a:cs typeface="Times New Roman" panose="02020603050405020304" pitchFamily="18" charset="0"/>
                <a:sym typeface="+mn-ea"/>
              </a:rPr>
              <a:t>  Design link2</a:t>
            </a:r>
            <a:endParaRPr lang="en-US" altLang="zh-CN" sz="4600" kern="1200" dirty="0">
              <a:solidFill>
                <a:schemeClr val="tx1"/>
              </a:solidFill>
              <a:latin typeface="Times New Roman" panose="02020603050405020304" pitchFamily="18" charset="0"/>
              <a:ea typeface="+mj-ea"/>
              <a:cs typeface="Times New Roman" panose="02020603050405020304" pitchFamily="18" charset="0"/>
            </a:endParaRPr>
          </a:p>
        </p:txBody>
      </p:sp>
      <p:sp>
        <p:nvSpPr>
          <p:cNvPr id="1048745" name="文本框 9"/>
          <p:cNvSpPr txBox="1"/>
          <p:nvPr/>
        </p:nvSpPr>
        <p:spPr>
          <a:xfrm>
            <a:off x="10031" y="1316930"/>
            <a:ext cx="12171936" cy="2500428"/>
          </a:xfrm>
          <a:prstGeom prst="rect">
            <a:avLst/>
          </a:prstGeom>
          <a:solidFill>
            <a:schemeClr val="bg1"/>
          </a:solidFill>
        </p:spPr>
        <p:txBody>
          <a:bodyPr wrap="square" rtlCol="0">
            <a:spAutoFit/>
          </a:bodyPr>
          <a:lstStyle/>
          <a:p>
            <a:pPr>
              <a:lnSpc>
                <a:spcPts val="3840"/>
              </a:lnSpc>
            </a:pPr>
            <a:r>
              <a:rPr lang="en-US" altLang="zh-CN" sz="2800" b="1" dirty="0">
                <a:latin typeface="Times New Roman" panose="02020603050405020304" pitchFamily="18" charset="0"/>
                <a:cs typeface="Times New Roman" panose="02020603050405020304" pitchFamily="18" charset="0"/>
              </a:rPr>
              <a:t>Link2 A:  (</a:t>
            </a:r>
            <a:r>
              <a:rPr lang="zh-CN" altLang="en-US" sz="2800" b="1" dirty="0">
                <a:latin typeface="Times New Roman" panose="02020603050405020304" pitchFamily="18" charset="0"/>
                <a:cs typeface="Times New Roman" panose="02020603050405020304" pitchFamily="18" charset="0"/>
              </a:rPr>
              <a:t>呼应第二段首句：书店和咖啡店合二为一。可以以</a:t>
            </a:r>
            <a:r>
              <a:rPr lang="en-US" altLang="zh-CN" sz="2800" b="1" dirty="0">
                <a:latin typeface="Times New Roman" panose="02020603050405020304" pitchFamily="18" charset="0"/>
                <a:cs typeface="Times New Roman" panose="02020603050405020304" pitchFamily="18" charset="0"/>
              </a:rPr>
              <a:t>Sarah </a:t>
            </a:r>
            <a:r>
              <a:rPr lang="zh-CN" altLang="en-US" sz="2800" b="1" dirty="0">
                <a:latin typeface="Times New Roman" panose="02020603050405020304" pitchFamily="18" charset="0"/>
                <a:cs typeface="Times New Roman" panose="02020603050405020304" pitchFamily="18" charset="0"/>
              </a:rPr>
              <a:t>为叙事对象，主动提出两全其美之策。）</a:t>
            </a:r>
            <a:r>
              <a:rPr lang="en-US" altLang="zh-CN" sz="2800" dirty="0">
                <a:solidFill>
                  <a:srgbClr val="CC00CC"/>
                </a:solidFill>
                <a:latin typeface="Times New Roman" panose="02020603050405020304" pitchFamily="18" charset="0"/>
                <a:cs typeface="Times New Roman" panose="02020603050405020304" pitchFamily="18" charset="0"/>
              </a:rPr>
              <a:t>Eyes glued to David’s invaluable treasures, </a:t>
            </a:r>
            <a:r>
              <a:rPr lang="en-US" altLang="zh-CN" sz="2800" dirty="0">
                <a:solidFill>
                  <a:srgbClr val="C00000"/>
                </a:solidFill>
                <a:latin typeface="Times New Roman" panose="02020603050405020304" pitchFamily="18" charset="0"/>
                <a:cs typeface="Times New Roman" panose="02020603050405020304" pitchFamily="18" charset="0"/>
              </a:rPr>
              <a:t>Sarah closed the contract and put forward an unexpected proposal.</a:t>
            </a:r>
            <a:r>
              <a:rPr lang="en-US" altLang="zh-CN" sz="2800" dirty="0">
                <a:solidFill>
                  <a:srgbClr val="CC00CC"/>
                </a:solidFill>
                <a:latin typeface="Times New Roman" panose="02020603050405020304" pitchFamily="18" charset="0"/>
                <a:cs typeface="Times New Roman" panose="02020603050405020304" pitchFamily="18" charset="0"/>
              </a:rPr>
              <a:t> </a:t>
            </a:r>
            <a:r>
              <a:rPr lang="en-US" altLang="zh-CN" sz="2800" dirty="0">
                <a:latin typeface="Times New Roman" panose="02020603050405020304" pitchFamily="18" charset="0"/>
                <a:cs typeface="Times New Roman" panose="02020603050405020304" pitchFamily="18" charset="0"/>
              </a:rPr>
              <a:t>"We won't demolish the bookstore," she said, "Instead, we'll combine it with a café— so that the fragrance of books and coffee can coexist here."</a:t>
            </a:r>
            <a:endParaRPr lang="en-US" altLang="zh-CN" sz="2800" i="1" dirty="0"/>
          </a:p>
        </p:txBody>
      </p:sp>
      <p:sp>
        <p:nvSpPr>
          <p:cNvPr id="3" name="文本框 9"/>
          <p:cNvSpPr txBox="1"/>
          <p:nvPr/>
        </p:nvSpPr>
        <p:spPr>
          <a:xfrm>
            <a:off x="-82683" y="3890861"/>
            <a:ext cx="12233584" cy="2677656"/>
          </a:xfrm>
          <a:prstGeom prst="rect">
            <a:avLst/>
          </a:prstGeom>
          <a:solidFill>
            <a:schemeClr val="bg1"/>
          </a:solidFill>
        </p:spPr>
        <p:txBody>
          <a:bodyPr wrap="square" rtlCol="0">
            <a:spAutoFit/>
          </a:bodyPr>
          <a:lstStyle/>
          <a:p>
            <a:pPr lvl="0"/>
            <a:r>
              <a:rPr lang="en-US" altLang="zh-CN" sz="2800" b="1" dirty="0">
                <a:latin typeface="Times New Roman" panose="02020603050405020304" pitchFamily="18" charset="0"/>
                <a:cs typeface="Times New Roman" panose="02020603050405020304" pitchFamily="18" charset="0"/>
              </a:rPr>
              <a:t>Link2B:   (</a:t>
            </a:r>
            <a:r>
              <a:rPr lang="zh-CN" altLang="en-US" sz="2800" b="1" dirty="0">
                <a:latin typeface="Times New Roman" panose="02020603050405020304" pitchFamily="18" charset="0"/>
                <a:cs typeface="Times New Roman" panose="02020603050405020304" pitchFamily="18" charset="0"/>
              </a:rPr>
              <a:t>呼应第二段首句：书店和咖啡店合二为一。可以以</a:t>
            </a:r>
            <a:r>
              <a:rPr lang="en-US" altLang="zh-CN" sz="2800" b="1" dirty="0">
                <a:latin typeface="Times New Roman" panose="02020603050405020304" pitchFamily="18" charset="0"/>
                <a:cs typeface="Times New Roman" panose="02020603050405020304" pitchFamily="18" charset="0"/>
              </a:rPr>
              <a:t>David</a:t>
            </a:r>
            <a:r>
              <a:rPr lang="zh-CN" altLang="en-US" sz="2800" b="1" dirty="0">
                <a:latin typeface="Times New Roman" panose="02020603050405020304" pitchFamily="18" charset="0"/>
                <a:cs typeface="Times New Roman" panose="02020603050405020304" pitchFamily="18" charset="0"/>
              </a:rPr>
              <a:t>为叙事对象，建议新的对策。）</a:t>
            </a:r>
            <a:r>
              <a:rPr lang="en-US" altLang="zh-CN" sz="2800" dirty="0">
                <a:solidFill>
                  <a:srgbClr val="CC00CC"/>
                </a:solidFill>
                <a:latin typeface="Times New Roman" panose="02020603050405020304" pitchFamily="18" charset="0"/>
                <a:cs typeface="Times New Roman" panose="02020603050405020304" pitchFamily="18" charset="0"/>
              </a:rPr>
              <a:t>Eyes scanning David’s items and eventually locked on the small worn copy of The Adventures of Tom Sawyer with yellowed pages but a strong spine, </a:t>
            </a:r>
            <a:r>
              <a:rPr lang="en-US" altLang="zh-CN" sz="2800" dirty="0">
                <a:solidFill>
                  <a:srgbClr val="FF0000"/>
                </a:solidFill>
                <a:latin typeface="Times New Roman" panose="02020603050405020304" pitchFamily="18" charset="0"/>
                <a:cs typeface="Times New Roman" panose="02020603050405020304" pitchFamily="18" charset="0"/>
              </a:rPr>
              <a:t>Sarah seemed to be wavering over her initial decision, </a:t>
            </a:r>
            <a:r>
              <a:rPr lang="en-US" altLang="zh-CN" sz="2800" i="1" dirty="0">
                <a:solidFill>
                  <a:srgbClr val="0000FF"/>
                </a:solidFill>
                <a:latin typeface="Times New Roman" panose="02020603050405020304" pitchFamily="18" charset="0"/>
                <a:cs typeface="Times New Roman" panose="02020603050405020304" pitchFamily="18" charset="0"/>
              </a:rPr>
              <a:t>which ignited a glimmer of hope in Mr. Hopkins’ heart. </a:t>
            </a:r>
            <a:r>
              <a:rPr lang="en-US" altLang="zh-CN" sz="2800" dirty="0">
                <a:solidFill>
                  <a:srgbClr val="9933FF"/>
                </a:solidFill>
                <a:latin typeface="Times New Roman" panose="02020603050405020304" pitchFamily="18" charset="0"/>
                <a:cs typeface="Times New Roman" panose="02020603050405020304" pitchFamily="18" charset="0"/>
              </a:rPr>
              <a:t>More confident and eager, </a:t>
            </a:r>
            <a:r>
              <a:rPr lang="en-US" altLang="zh-CN" sz="2800" dirty="0">
                <a:solidFill>
                  <a:srgbClr val="FF0000"/>
                </a:solidFill>
                <a:latin typeface="Times New Roman" panose="02020603050405020304" pitchFamily="18" charset="0"/>
                <a:cs typeface="Times New Roman" panose="02020603050405020304" pitchFamily="18" charset="0"/>
              </a:rPr>
              <a:t>David continued, </a:t>
            </a:r>
            <a:r>
              <a:rPr lang="en-US" altLang="zh-CN" sz="2800" dirty="0">
                <a:latin typeface="Times New Roman" panose="02020603050405020304" pitchFamily="18" charset="0"/>
                <a:cs typeface="Times New Roman" panose="02020603050405020304" pitchFamily="18" charset="0"/>
              </a:rPr>
              <a:t>"We can find a way to keep its essence and satisfy both sides." </a:t>
            </a:r>
            <a:endParaRPr lang="en-US" altLang="zh-CN" sz="2800" dirty="0">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4874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45" grpId="0" bldLvl="0" animBg="1"/>
      <p:bldP spid="3"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3"/>
          <p:cNvSpPr txBox="1"/>
          <p:nvPr/>
        </p:nvSpPr>
        <p:spPr>
          <a:xfrm>
            <a:off x="53965" y="756661"/>
            <a:ext cx="12162588" cy="954107"/>
          </a:xfrm>
          <a:prstGeom prst="rect">
            <a:avLst/>
          </a:prstGeom>
          <a:solidFill>
            <a:schemeClr val="bg1"/>
          </a:solidFill>
        </p:spPr>
        <p:txBody>
          <a:bodyPr wrap="square" rtlCol="0">
            <a:spAutoFit/>
          </a:bodyPr>
          <a:lstStyle/>
          <a:p>
            <a:pPr algn="just"/>
            <a:r>
              <a:rPr lang="en-US" altLang="zh-CN" sz="2800" b="1" kern="0" dirty="0">
                <a:solidFill>
                  <a:srgbClr val="0000FF"/>
                </a:solidFill>
                <a:latin typeface="Times New Roman" panose="02020603050405020304" pitchFamily="18" charset="0"/>
                <a:cs typeface="Times New Roman" panose="02020603050405020304" pitchFamily="18" charset="0"/>
              </a:rPr>
              <a:t>Para2: A decision was made to combine a bookstore and a café in one project, and the construction began.</a:t>
            </a:r>
            <a:endParaRPr lang="en-US" altLang="zh-CN" sz="2800" b="1" kern="0" dirty="0">
              <a:solidFill>
                <a:srgbClr val="0000FF"/>
              </a:solidFill>
              <a:latin typeface="Times New Roman" panose="02020603050405020304" pitchFamily="18" charset="0"/>
              <a:cs typeface="Times New Roman" panose="02020603050405020304" pitchFamily="18" charset="0"/>
            </a:endParaRPr>
          </a:p>
        </p:txBody>
      </p:sp>
      <p:sp>
        <p:nvSpPr>
          <p:cNvPr id="1048742" name="矩形 1"/>
          <p:cNvSpPr/>
          <p:nvPr/>
        </p:nvSpPr>
        <p:spPr>
          <a:xfrm>
            <a:off x="0" y="27517"/>
            <a:ext cx="12216553" cy="661255"/>
          </a:xfrm>
          <a:prstGeom prst="rect">
            <a:avLst/>
          </a:prstGeom>
          <a:solidFill>
            <a:schemeClr val="accent5">
              <a:lumMod val="75000"/>
            </a:schemeClr>
          </a:solidFill>
          <a:ln w="12700" cap="flat" cmpd="sng" algn="ctr">
            <a:noFill/>
            <a:prstDash val="solid"/>
            <a:miter lim="800000"/>
          </a:ln>
          <a:effectLst/>
        </p:spPr>
        <p:txBody>
          <a:bodyPr lIns="75520" tIns="37760" rIns="75520" bIns="37760"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altLang="en-US" sz="3200" b="1" i="0" u="none" strike="noStrike" kern="0" cap="none" spc="0" normalizeH="0" baseline="0" noProof="0" dirty="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1048743" name="文本框 4"/>
          <p:cNvSpPr txBox="1"/>
          <p:nvPr/>
        </p:nvSpPr>
        <p:spPr>
          <a:xfrm>
            <a:off x="0" y="85166"/>
            <a:ext cx="3329041" cy="521970"/>
          </a:xfrm>
          <a:prstGeom prst="rect">
            <a:avLst/>
          </a:prstGeom>
          <a:ln w="38100">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b">
            <a:normAutofit/>
          </a:bodyPr>
          <a:lstStyle/>
          <a:p>
            <a:pPr>
              <a:lnSpc>
                <a:spcPct val="90000"/>
              </a:lnSpc>
              <a:spcBef>
                <a:spcPct val="0"/>
              </a:spcBef>
              <a:spcAft>
                <a:spcPts val="600"/>
              </a:spcAft>
            </a:pPr>
            <a:r>
              <a:rPr lang="en-US" altLang="zh-CN" sz="2800" b="1" dirty="0">
                <a:solidFill>
                  <a:schemeClr val="tx1"/>
                </a:solidFill>
                <a:latin typeface="Times New Roman" panose="02020603050405020304" pitchFamily="18" charset="0"/>
                <a:ea typeface="+mj-ea"/>
                <a:cs typeface="Times New Roman" panose="02020603050405020304" pitchFamily="18" charset="0"/>
                <a:sym typeface="+mn-ea"/>
              </a:rPr>
              <a:t>  Design link3</a:t>
            </a:r>
            <a:endParaRPr lang="en-US" altLang="zh-CN" sz="2800" kern="1200" dirty="0">
              <a:solidFill>
                <a:schemeClr val="tx1"/>
              </a:solidFill>
              <a:latin typeface="Times New Roman" panose="02020603050405020304" pitchFamily="18" charset="0"/>
              <a:ea typeface="+mj-ea"/>
              <a:cs typeface="Times New Roman" panose="02020603050405020304" pitchFamily="18" charset="0"/>
            </a:endParaRPr>
          </a:p>
        </p:txBody>
      </p:sp>
      <p:sp>
        <p:nvSpPr>
          <p:cNvPr id="4" name="文本框 9"/>
          <p:cNvSpPr txBox="1"/>
          <p:nvPr/>
        </p:nvSpPr>
        <p:spPr>
          <a:xfrm>
            <a:off x="2593" y="1607129"/>
            <a:ext cx="12162587" cy="2246769"/>
          </a:xfrm>
          <a:prstGeom prst="rect">
            <a:avLst/>
          </a:prstGeom>
          <a:solidFill>
            <a:schemeClr val="bg1"/>
          </a:solidFill>
        </p:spPr>
        <p:txBody>
          <a:bodyPr wrap="square" rtlCol="0">
            <a:spAutoFit/>
          </a:bodyPr>
          <a:lstStyle/>
          <a:p>
            <a:pPr lvl="0"/>
            <a:r>
              <a:rPr lang="en-US" altLang="zh-CN" sz="2800" dirty="0">
                <a:latin typeface="Times New Roman" panose="02020603050405020304" pitchFamily="18" charset="0"/>
                <a:cs typeface="Times New Roman" panose="02020603050405020304" pitchFamily="18" charset="0"/>
              </a:rPr>
              <a:t>Link3A:   ( </a:t>
            </a:r>
            <a:r>
              <a:rPr lang="zh-CN" altLang="en-US" sz="2800" dirty="0">
                <a:latin typeface="Times New Roman" panose="02020603050405020304" pitchFamily="18" charset="0"/>
                <a:cs typeface="Times New Roman" panose="02020603050405020304" pitchFamily="18" charset="0"/>
              </a:rPr>
              <a:t>以故事主角</a:t>
            </a:r>
            <a:r>
              <a:rPr lang="en-US" altLang="zh-CN" sz="2800" dirty="0">
                <a:latin typeface="Times New Roman" panose="02020603050405020304" pitchFamily="18" charset="0"/>
                <a:cs typeface="Times New Roman" panose="02020603050405020304" pitchFamily="18" charset="0"/>
              </a:rPr>
              <a:t>David </a:t>
            </a:r>
            <a:r>
              <a:rPr lang="zh-CN" altLang="en-US" sz="2800" dirty="0">
                <a:latin typeface="Times New Roman" panose="02020603050405020304" pitchFamily="18" charset="0"/>
                <a:cs typeface="Times New Roman" panose="02020603050405020304" pitchFamily="18" charset="0"/>
              </a:rPr>
              <a:t>和书店店主</a:t>
            </a:r>
            <a:r>
              <a:rPr lang="en-US" altLang="zh-CN" sz="2800" dirty="0">
                <a:latin typeface="Times New Roman" panose="02020603050405020304" pitchFamily="18" charset="0"/>
                <a:cs typeface="Times New Roman" panose="02020603050405020304" pitchFamily="18" charset="0"/>
              </a:rPr>
              <a:t>Mr. Hopkins </a:t>
            </a:r>
            <a:r>
              <a:rPr lang="zh-CN" altLang="en-US" sz="2800" dirty="0">
                <a:latin typeface="Times New Roman" panose="02020603050405020304" pitchFamily="18" charset="0"/>
                <a:cs typeface="Times New Roman" panose="02020603050405020304" pitchFamily="18" charset="0"/>
              </a:rPr>
              <a:t>为叙事对象，描写得知重建 这一好消息的情绪表现。）</a:t>
            </a:r>
            <a:r>
              <a:rPr lang="en-US" altLang="zh-CN" sz="2800" dirty="0">
                <a:solidFill>
                  <a:srgbClr val="9900FF"/>
                </a:solidFill>
                <a:latin typeface="Times New Roman" panose="02020603050405020304" pitchFamily="18" charset="0"/>
                <a:cs typeface="Times New Roman" panose="02020603050405020304" pitchFamily="18" charset="0"/>
              </a:rPr>
              <a:t>Hearing the great news, </a:t>
            </a:r>
            <a:r>
              <a:rPr lang="en-US" altLang="zh-CN" sz="2800" dirty="0">
                <a:solidFill>
                  <a:srgbClr val="FF0000"/>
                </a:solidFill>
                <a:latin typeface="Times New Roman" panose="02020603050405020304" pitchFamily="18" charset="0"/>
                <a:cs typeface="Times New Roman" panose="02020603050405020304" pitchFamily="18" charset="0"/>
              </a:rPr>
              <a:t>Mr. Hopkin was overjoyed, </a:t>
            </a:r>
            <a:r>
              <a:rPr lang="en-US" altLang="zh-CN" sz="2800" dirty="0">
                <a:solidFill>
                  <a:srgbClr val="9900FF"/>
                </a:solidFill>
                <a:latin typeface="Times New Roman" panose="02020603050405020304" pitchFamily="18" charset="0"/>
                <a:cs typeface="Times New Roman" panose="02020603050405020304" pitchFamily="18" charset="0"/>
              </a:rPr>
              <a:t>eyes sparkling with tears of joy mingled with relief. </a:t>
            </a:r>
            <a:r>
              <a:rPr lang="en-US" altLang="zh-CN" sz="2800" dirty="0">
                <a:solidFill>
                  <a:srgbClr val="FF0000"/>
                </a:solidFill>
                <a:latin typeface="Times New Roman" panose="02020603050405020304" pitchFamily="18" charset="0"/>
                <a:cs typeface="Times New Roman" panose="02020603050405020304" pitchFamily="18" charset="0"/>
              </a:rPr>
              <a:t>So thrilled was David</a:t>
            </a:r>
            <a:r>
              <a:rPr lang="en-US" altLang="zh-CN" sz="2800" dirty="0">
                <a:solidFill>
                  <a:srgbClr val="0000CC"/>
                </a:solidFill>
                <a:latin typeface="Times New Roman" panose="02020603050405020304" pitchFamily="18" charset="0"/>
                <a:cs typeface="Times New Roman" panose="02020603050405020304" pitchFamily="18" charset="0"/>
              </a:rPr>
              <a:t> that he even couldn’t believe his ears. </a:t>
            </a:r>
            <a:r>
              <a:rPr lang="en-US" altLang="zh-CN" sz="2800" dirty="0">
                <a:solidFill>
                  <a:srgbClr val="FF0000"/>
                </a:solidFill>
                <a:latin typeface="Times New Roman" panose="02020603050405020304" pitchFamily="18" charset="0"/>
                <a:cs typeface="Times New Roman" panose="02020603050405020304" pitchFamily="18" charset="0"/>
              </a:rPr>
              <a:t>Their tireless efforts eventually paid off. </a:t>
            </a:r>
            <a:endParaRPr lang="en-US" altLang="zh-CN" sz="2800" dirty="0">
              <a:solidFill>
                <a:srgbClr val="FF0000"/>
              </a:solidFill>
              <a:latin typeface="Times New Roman" panose="02020603050405020304" pitchFamily="18" charset="0"/>
              <a:cs typeface="Times New Roman" panose="02020603050405020304" pitchFamily="18" charset="0"/>
            </a:endParaRPr>
          </a:p>
        </p:txBody>
      </p:sp>
      <p:sp>
        <p:nvSpPr>
          <p:cNvPr id="3" name="文本框 9"/>
          <p:cNvSpPr txBox="1"/>
          <p:nvPr/>
        </p:nvSpPr>
        <p:spPr>
          <a:xfrm>
            <a:off x="81986" y="3853898"/>
            <a:ext cx="12003800" cy="2677656"/>
          </a:xfrm>
          <a:prstGeom prst="rect">
            <a:avLst/>
          </a:prstGeom>
          <a:solidFill>
            <a:schemeClr val="bg1"/>
          </a:solidFill>
        </p:spPr>
        <p:txBody>
          <a:bodyPr wrap="square" rtlCol="0">
            <a:spAutoFit/>
          </a:bodyPr>
          <a:lstStyle/>
          <a:p>
            <a:pPr lvl="0"/>
            <a:r>
              <a:rPr lang="en-US" altLang="zh-CN" sz="2800" dirty="0">
                <a:latin typeface="Times New Roman" panose="02020603050405020304" pitchFamily="18" charset="0"/>
                <a:cs typeface="Times New Roman" panose="02020603050405020304" pitchFamily="18" charset="0"/>
              </a:rPr>
              <a:t>Link3B:   ( </a:t>
            </a:r>
            <a:r>
              <a:rPr lang="zh-CN" altLang="en-US" sz="2800" dirty="0">
                <a:latin typeface="Times New Roman" panose="02020603050405020304" pitchFamily="18" charset="0"/>
                <a:cs typeface="Times New Roman" panose="02020603050405020304" pitchFamily="18" charset="0"/>
              </a:rPr>
              <a:t>以故事主角</a:t>
            </a:r>
            <a:r>
              <a:rPr lang="en-US" altLang="zh-CN" sz="2800" dirty="0">
                <a:latin typeface="Times New Roman" panose="02020603050405020304" pitchFamily="18" charset="0"/>
                <a:cs typeface="Times New Roman" panose="02020603050405020304" pitchFamily="18" charset="0"/>
              </a:rPr>
              <a:t>David </a:t>
            </a:r>
            <a:r>
              <a:rPr lang="zh-CN" altLang="en-US" sz="2800" dirty="0">
                <a:latin typeface="Times New Roman" panose="02020603050405020304" pitchFamily="18" charset="0"/>
                <a:cs typeface="Times New Roman" panose="02020603050405020304" pitchFamily="18" charset="0"/>
              </a:rPr>
              <a:t>和书店店主</a:t>
            </a:r>
            <a:r>
              <a:rPr lang="en-US" altLang="zh-CN" sz="2800" dirty="0">
                <a:latin typeface="Times New Roman" panose="02020603050405020304" pitchFamily="18" charset="0"/>
                <a:cs typeface="Times New Roman" panose="02020603050405020304" pitchFamily="18" charset="0"/>
              </a:rPr>
              <a:t>Mr. Hopkins </a:t>
            </a:r>
            <a:r>
              <a:rPr lang="zh-CN" altLang="en-US" sz="2800" dirty="0">
                <a:latin typeface="Times New Roman" panose="02020603050405020304" pitchFamily="18" charset="0"/>
                <a:cs typeface="Times New Roman" panose="02020603050405020304" pitchFamily="18" charset="0"/>
              </a:rPr>
              <a:t>以及</a:t>
            </a:r>
            <a:r>
              <a:rPr lang="en-US" altLang="zh-CN" sz="2800" dirty="0">
                <a:latin typeface="Times New Roman" panose="02020603050405020304" pitchFamily="18" charset="0"/>
                <a:cs typeface="Times New Roman" panose="02020603050405020304" pitchFamily="18" charset="0"/>
              </a:rPr>
              <a:t>Sarah</a:t>
            </a:r>
            <a:r>
              <a:rPr lang="zh-CN" altLang="en-US" sz="2800" dirty="0">
                <a:latin typeface="Times New Roman" panose="02020603050405020304" pitchFamily="18" charset="0"/>
                <a:cs typeface="Times New Roman" panose="02020603050405020304" pitchFamily="18" charset="0"/>
              </a:rPr>
              <a:t>为叙事对象</a:t>
            </a:r>
            <a:r>
              <a:rPr lang="zh-CN" altLang="en-US" sz="2800" dirty="0">
                <a:solidFill>
                  <a:srgbClr val="FF0000"/>
                </a:solidFill>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描写他们如何一起改造书店。</a:t>
            </a:r>
            <a:r>
              <a:rPr lang="zh-CN" altLang="en-US" sz="2800" dirty="0">
                <a:solidFill>
                  <a:srgbClr val="0000CC"/>
                </a:solidFill>
                <a:latin typeface="Times New Roman" panose="02020603050405020304" pitchFamily="18" charset="0"/>
                <a:cs typeface="Times New Roman" panose="02020603050405020304" pitchFamily="18" charset="0"/>
              </a:rPr>
              <a:t>）</a:t>
            </a:r>
            <a:r>
              <a:rPr lang="en-US" altLang="zh-CN" sz="2800" dirty="0">
                <a:solidFill>
                  <a:srgbClr val="CC00CC"/>
                </a:solidFill>
                <a:latin typeface="Times New Roman" panose="02020603050405020304" pitchFamily="18" charset="0"/>
                <a:cs typeface="Times New Roman" panose="02020603050405020304" pitchFamily="18" charset="0"/>
              </a:rPr>
              <a:t>Actively involved in the planning, </a:t>
            </a:r>
            <a:r>
              <a:rPr lang="en-US" altLang="zh-CN" sz="2800" dirty="0">
                <a:solidFill>
                  <a:srgbClr val="FF0000"/>
                </a:solidFill>
                <a:latin typeface="Times New Roman" panose="02020603050405020304" pitchFamily="18" charset="0"/>
                <a:cs typeface="Times New Roman" panose="02020603050405020304" pitchFamily="18" charset="0"/>
              </a:rPr>
              <a:t>David and Mr. Hopkins designed the layout </a:t>
            </a:r>
            <a:r>
              <a:rPr lang="en-US" altLang="zh-CN" sz="2800" dirty="0">
                <a:solidFill>
                  <a:srgbClr val="0000FF"/>
                </a:solidFill>
                <a:latin typeface="Times New Roman" panose="02020603050405020304" pitchFamily="18" charset="0"/>
                <a:cs typeface="Times New Roman" panose="02020603050405020304" pitchFamily="18" charset="0"/>
              </a:rPr>
              <a:t>so that the bookshelves would still dominate the space, with cozy reading nooks and a small café area in the corner. </a:t>
            </a:r>
            <a:r>
              <a:rPr lang="en-US" altLang="zh-CN" sz="2800" dirty="0">
                <a:solidFill>
                  <a:srgbClr val="CC00CC"/>
                </a:solidFill>
                <a:latin typeface="Times New Roman" panose="02020603050405020304" pitchFamily="18" charset="0"/>
                <a:cs typeface="Times New Roman" panose="02020603050405020304" pitchFamily="18" charset="0"/>
              </a:rPr>
              <a:t>Seeing the unshakable passion of the community, </a:t>
            </a:r>
            <a:r>
              <a:rPr lang="en-US" altLang="zh-CN" sz="2800" dirty="0">
                <a:solidFill>
                  <a:srgbClr val="FF0000"/>
                </a:solidFill>
                <a:latin typeface="Times New Roman" panose="02020603050405020304" pitchFamily="18" charset="0"/>
                <a:cs typeface="Times New Roman" panose="02020603050405020304" pitchFamily="18" charset="0"/>
              </a:rPr>
              <a:t>Sarah also contributed her expertise in business. </a:t>
            </a:r>
            <a:endParaRPr lang="en-US" altLang="zh-CN" sz="2800" dirty="0">
              <a:solidFill>
                <a:srgbClr val="FF0000"/>
              </a:solidFill>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3"/>
          <p:cNvSpPr txBox="1"/>
          <p:nvPr/>
        </p:nvSpPr>
        <p:spPr>
          <a:xfrm>
            <a:off x="0" y="646257"/>
            <a:ext cx="12192000" cy="1077218"/>
          </a:xfrm>
          <a:prstGeom prst="rect">
            <a:avLst/>
          </a:prstGeom>
          <a:noFill/>
        </p:spPr>
        <p:txBody>
          <a:bodyPr wrap="square" rtlCol="0">
            <a:spAutoFit/>
          </a:bodyPr>
          <a:lstStyle/>
          <a:p>
            <a:pPr algn="just"/>
            <a:r>
              <a:rPr lang="en-US" altLang="zh-CN" sz="3200" b="1" kern="0" dirty="0">
                <a:solidFill>
                  <a:srgbClr val="0000FF"/>
                </a:solidFill>
                <a:latin typeface="Times New Roman" panose="02020603050405020304" pitchFamily="18" charset="0"/>
                <a:cs typeface="Times New Roman" panose="02020603050405020304" pitchFamily="18" charset="0"/>
              </a:rPr>
              <a:t>Para2: A decision was made to combine a bookstore and a café in one project, and the construction began.</a:t>
            </a:r>
            <a:endParaRPr lang="en-US" altLang="zh-CN" sz="3200" b="1" kern="0" dirty="0">
              <a:solidFill>
                <a:srgbClr val="0000FF"/>
              </a:solidFill>
              <a:latin typeface="Times New Roman" panose="02020603050405020304" pitchFamily="18" charset="0"/>
              <a:cs typeface="Times New Roman" panose="02020603050405020304" pitchFamily="18" charset="0"/>
            </a:endParaRPr>
          </a:p>
        </p:txBody>
      </p:sp>
      <p:sp>
        <p:nvSpPr>
          <p:cNvPr id="1048742" name="矩形 1"/>
          <p:cNvSpPr/>
          <p:nvPr/>
        </p:nvSpPr>
        <p:spPr>
          <a:xfrm>
            <a:off x="-78521" y="1"/>
            <a:ext cx="12258517" cy="691116"/>
          </a:xfrm>
          <a:prstGeom prst="rect">
            <a:avLst/>
          </a:prstGeom>
          <a:solidFill>
            <a:schemeClr val="accent5">
              <a:lumMod val="75000"/>
            </a:schemeClr>
          </a:solidFill>
          <a:ln w="12700" cap="flat" cmpd="sng" algn="ctr">
            <a:noFill/>
            <a:prstDash val="solid"/>
            <a:miter lim="800000"/>
          </a:ln>
          <a:effectLst/>
        </p:spPr>
        <p:txBody>
          <a:bodyPr lIns="75520" tIns="37760" rIns="75520" bIns="37760"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altLang="en-US" sz="3200" b="1" i="0" u="none" strike="noStrike" kern="0" cap="none" spc="0" normalizeH="0" baseline="0" noProof="0" dirty="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1048743" name="文本框 4"/>
          <p:cNvSpPr txBox="1"/>
          <p:nvPr/>
        </p:nvSpPr>
        <p:spPr>
          <a:xfrm>
            <a:off x="12004" y="36959"/>
            <a:ext cx="3462391" cy="609299"/>
          </a:xfrm>
          <a:prstGeom prst="rect">
            <a:avLst/>
          </a:prstGeom>
          <a:ln w="38100">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b">
            <a:normAutofit/>
          </a:bodyPr>
          <a:lstStyle/>
          <a:p>
            <a:pPr>
              <a:lnSpc>
                <a:spcPct val="90000"/>
              </a:lnSpc>
              <a:spcBef>
                <a:spcPct val="0"/>
              </a:spcBef>
              <a:spcAft>
                <a:spcPts val="600"/>
              </a:spcAft>
            </a:pPr>
            <a:r>
              <a:rPr lang="en-US" altLang="zh-CN" sz="2800" b="1" dirty="0">
                <a:solidFill>
                  <a:schemeClr val="tx1"/>
                </a:solidFill>
                <a:latin typeface="Times New Roman" panose="02020603050405020304" pitchFamily="18" charset="0"/>
                <a:ea typeface="+mj-ea"/>
                <a:cs typeface="Times New Roman" panose="02020603050405020304" pitchFamily="18" charset="0"/>
                <a:sym typeface="+mn-ea"/>
              </a:rPr>
              <a:t>  Design ending</a:t>
            </a:r>
            <a:endParaRPr lang="en-US" altLang="zh-CN" sz="2800" kern="1200" dirty="0">
              <a:solidFill>
                <a:schemeClr val="tx1"/>
              </a:solidFill>
              <a:latin typeface="Times New Roman" panose="02020603050405020304" pitchFamily="18" charset="0"/>
              <a:ea typeface="+mj-ea"/>
              <a:cs typeface="Times New Roman" panose="02020603050405020304" pitchFamily="18" charset="0"/>
            </a:endParaRPr>
          </a:p>
        </p:txBody>
      </p:sp>
      <p:sp>
        <p:nvSpPr>
          <p:cNvPr id="3" name="文本框 10"/>
          <p:cNvSpPr txBox="1"/>
          <p:nvPr/>
        </p:nvSpPr>
        <p:spPr>
          <a:xfrm>
            <a:off x="18408" y="1733668"/>
            <a:ext cx="12155184" cy="3539430"/>
          </a:xfrm>
          <a:prstGeom prst="rect">
            <a:avLst/>
          </a:prstGeom>
          <a:solidFill>
            <a:schemeClr val="bg1"/>
          </a:solidFill>
        </p:spPr>
        <p:txBody>
          <a:bodyPr wrap="square" rtlCol="0">
            <a:spAutoFit/>
          </a:bodyPr>
          <a:lstStyle/>
          <a:p>
            <a:pPr lvl="0" algn="just"/>
            <a:r>
              <a:rPr lang="en-US" altLang="zh-CN" sz="3200" dirty="0">
                <a:latin typeface="Times New Roman" panose="02020603050405020304" pitchFamily="18" charset="0"/>
                <a:cs typeface="Times New Roman" panose="02020603050405020304" pitchFamily="18" charset="0"/>
                <a:sym typeface="+mn-ea"/>
              </a:rPr>
              <a:t>Ending A: (</a:t>
            </a:r>
            <a:r>
              <a:rPr lang="zh-CN" altLang="en-US" sz="3200" dirty="0">
                <a:latin typeface="Times New Roman" panose="02020603050405020304" pitchFamily="18" charset="0"/>
                <a:cs typeface="Times New Roman" panose="02020603050405020304" pitchFamily="18" charset="0"/>
                <a:sym typeface="+mn-ea"/>
              </a:rPr>
              <a:t>描述改造后的书店咖啡店的现况，情景式结尾。</a:t>
            </a:r>
            <a:r>
              <a:rPr lang="en-US" altLang="zh-CN" sz="3200" dirty="0">
                <a:latin typeface="Times New Roman" panose="02020603050405020304" pitchFamily="18" charset="0"/>
                <a:cs typeface="Times New Roman" panose="02020603050405020304" pitchFamily="18" charset="0"/>
                <a:sym typeface="+mn-ea"/>
              </a:rPr>
              <a:t>) </a:t>
            </a:r>
            <a:r>
              <a:rPr lang="en-US" altLang="zh-CN" sz="3200" dirty="0">
                <a:solidFill>
                  <a:srgbClr val="9933FF"/>
                </a:solidFill>
                <a:latin typeface="Times New Roman" panose="02020603050405020304" pitchFamily="18" charset="0"/>
                <a:cs typeface="Times New Roman" panose="02020603050405020304" pitchFamily="18" charset="0"/>
                <a:sym typeface="+mn-ea"/>
              </a:rPr>
              <a:t>Blending the rich scent/smell of old paper with the inviting aroma of fresh coffee,</a:t>
            </a:r>
            <a:r>
              <a:rPr lang="en-US" altLang="zh-CN" sz="3200" dirty="0">
                <a:solidFill>
                  <a:srgbClr val="0000FF"/>
                </a:solidFill>
                <a:latin typeface="Times New Roman" panose="02020603050405020304" pitchFamily="18" charset="0"/>
                <a:cs typeface="Times New Roman" panose="02020603050405020304" pitchFamily="18" charset="0"/>
                <a:sym typeface="+mn-ea"/>
              </a:rPr>
              <a:t> </a:t>
            </a:r>
            <a:r>
              <a:rPr lang="en-US" altLang="zh-CN" sz="3200" dirty="0">
                <a:solidFill>
                  <a:srgbClr val="FF0000"/>
                </a:solidFill>
                <a:latin typeface="Times New Roman" panose="02020603050405020304" pitchFamily="18" charset="0"/>
                <a:cs typeface="Times New Roman" panose="02020603050405020304" pitchFamily="18" charset="0"/>
                <a:sym typeface="+mn-ea"/>
              </a:rPr>
              <a:t>the once-endangered "quiet island" in the noisy city now thrived beautifully,</a:t>
            </a:r>
            <a:r>
              <a:rPr lang="en-US" altLang="zh-CN" sz="3200" dirty="0">
                <a:solidFill>
                  <a:srgbClr val="0000FF"/>
                </a:solidFill>
                <a:latin typeface="Times New Roman" panose="02020603050405020304" pitchFamily="18" charset="0"/>
                <a:cs typeface="Times New Roman" panose="02020603050405020304" pitchFamily="18" charset="0"/>
                <a:sym typeface="+mn-ea"/>
              </a:rPr>
              <a:t> </a:t>
            </a:r>
            <a:r>
              <a:rPr lang="en-US" altLang="zh-CN" sz="3200" dirty="0">
                <a:solidFill>
                  <a:srgbClr val="9900FF"/>
                </a:solidFill>
                <a:latin typeface="Times New Roman" panose="02020603050405020304" pitchFamily="18" charset="0"/>
                <a:cs typeface="Times New Roman" panose="02020603050405020304" pitchFamily="18" charset="0"/>
                <a:sym typeface="+mn-ea"/>
              </a:rPr>
              <a:t>embracing both timeless tradition and new vitality. Sipping steaming hot coffee and savoring the fragrance of books, </a:t>
            </a:r>
            <a:r>
              <a:rPr lang="en-US" altLang="zh-CN" sz="3200" dirty="0">
                <a:solidFill>
                  <a:srgbClr val="FF0000"/>
                </a:solidFill>
                <a:latin typeface="Times New Roman" panose="02020603050405020304" pitchFamily="18" charset="0"/>
                <a:cs typeface="Times New Roman" panose="02020603050405020304" pitchFamily="18" charset="0"/>
                <a:sym typeface="+mn-ea"/>
              </a:rPr>
              <a:t>David joked with Sarah Chen</a:t>
            </a:r>
            <a:r>
              <a:rPr lang="en-US" altLang="zh-CN" sz="3200" dirty="0">
                <a:solidFill>
                  <a:srgbClr val="0000FF"/>
                </a:solidFill>
                <a:latin typeface="Times New Roman" panose="02020603050405020304" pitchFamily="18" charset="0"/>
                <a:cs typeface="Times New Roman" panose="02020603050405020304" pitchFamily="18" charset="0"/>
                <a:sym typeface="+mn-ea"/>
              </a:rPr>
              <a:t> that nothing was better than a radiant smile on Mr. Hopkins’ wrinkled face.</a:t>
            </a:r>
            <a:endParaRPr lang="en-US" altLang="zh-CN" sz="3200" dirty="0">
              <a:solidFill>
                <a:srgbClr val="CC00CC"/>
              </a:solidFill>
              <a:latin typeface="Times New Roman" panose="02020603050405020304" pitchFamily="18" charset="0"/>
              <a:cs typeface="Times New Roman" panose="02020603050405020304" pitchFamily="18" charset="0"/>
              <a:sym typeface="+mn-ea"/>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3"/>
          <p:cNvSpPr txBox="1"/>
          <p:nvPr/>
        </p:nvSpPr>
        <p:spPr>
          <a:xfrm>
            <a:off x="0" y="646257"/>
            <a:ext cx="12192000" cy="1077218"/>
          </a:xfrm>
          <a:prstGeom prst="rect">
            <a:avLst/>
          </a:prstGeom>
          <a:noFill/>
        </p:spPr>
        <p:txBody>
          <a:bodyPr wrap="square" rtlCol="0">
            <a:spAutoFit/>
          </a:bodyPr>
          <a:lstStyle/>
          <a:p>
            <a:pPr algn="just"/>
            <a:r>
              <a:rPr lang="en-US" altLang="zh-CN" sz="3200" b="1" kern="0" dirty="0">
                <a:solidFill>
                  <a:srgbClr val="0000FF"/>
                </a:solidFill>
                <a:latin typeface="Times New Roman" panose="02020603050405020304" pitchFamily="18" charset="0"/>
                <a:cs typeface="Times New Roman" panose="02020603050405020304" pitchFamily="18" charset="0"/>
              </a:rPr>
              <a:t>Para2: A decision was made to combine a bookstore and a café in one project, and the construction began.</a:t>
            </a:r>
            <a:endParaRPr lang="en-US" altLang="zh-CN" sz="3200" b="1" kern="0" dirty="0">
              <a:solidFill>
                <a:srgbClr val="0000FF"/>
              </a:solidFill>
              <a:latin typeface="Times New Roman" panose="02020603050405020304" pitchFamily="18" charset="0"/>
              <a:cs typeface="Times New Roman" panose="02020603050405020304" pitchFamily="18" charset="0"/>
            </a:endParaRPr>
          </a:p>
        </p:txBody>
      </p:sp>
      <p:sp>
        <p:nvSpPr>
          <p:cNvPr id="1048742" name="矩形 1"/>
          <p:cNvSpPr/>
          <p:nvPr/>
        </p:nvSpPr>
        <p:spPr>
          <a:xfrm>
            <a:off x="-78521" y="1"/>
            <a:ext cx="12258517" cy="691116"/>
          </a:xfrm>
          <a:prstGeom prst="rect">
            <a:avLst/>
          </a:prstGeom>
          <a:solidFill>
            <a:schemeClr val="accent5">
              <a:lumMod val="75000"/>
            </a:schemeClr>
          </a:solidFill>
          <a:ln w="12700" cap="flat" cmpd="sng" algn="ctr">
            <a:noFill/>
            <a:prstDash val="solid"/>
            <a:miter lim="800000"/>
          </a:ln>
          <a:effectLst/>
        </p:spPr>
        <p:txBody>
          <a:bodyPr lIns="75520" tIns="37760" rIns="75520" bIns="37760"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altLang="en-US" sz="3200" b="1" i="0" u="none" strike="noStrike" kern="0" cap="none" spc="0" normalizeH="0" baseline="0" noProof="0" dirty="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1048743" name="文本框 4"/>
          <p:cNvSpPr txBox="1"/>
          <p:nvPr/>
        </p:nvSpPr>
        <p:spPr>
          <a:xfrm>
            <a:off x="12004" y="36959"/>
            <a:ext cx="3462391" cy="609299"/>
          </a:xfrm>
          <a:prstGeom prst="rect">
            <a:avLst/>
          </a:prstGeom>
          <a:ln w="38100">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b">
            <a:normAutofit/>
          </a:bodyPr>
          <a:lstStyle/>
          <a:p>
            <a:pPr>
              <a:lnSpc>
                <a:spcPct val="90000"/>
              </a:lnSpc>
              <a:spcBef>
                <a:spcPct val="0"/>
              </a:spcBef>
              <a:spcAft>
                <a:spcPts val="600"/>
              </a:spcAft>
            </a:pPr>
            <a:r>
              <a:rPr lang="en-US" altLang="zh-CN" sz="2800" b="1" dirty="0">
                <a:solidFill>
                  <a:schemeClr val="tx1"/>
                </a:solidFill>
                <a:latin typeface="Times New Roman" panose="02020603050405020304" pitchFamily="18" charset="0"/>
                <a:ea typeface="+mj-ea"/>
                <a:cs typeface="Times New Roman" panose="02020603050405020304" pitchFamily="18" charset="0"/>
                <a:sym typeface="+mn-ea"/>
              </a:rPr>
              <a:t>  Design ending</a:t>
            </a:r>
            <a:endParaRPr lang="en-US" altLang="zh-CN" sz="2800" kern="1200" dirty="0">
              <a:solidFill>
                <a:schemeClr val="tx1"/>
              </a:solidFill>
              <a:latin typeface="Times New Roman" panose="02020603050405020304" pitchFamily="18" charset="0"/>
              <a:ea typeface="+mj-ea"/>
              <a:cs typeface="Times New Roman" panose="02020603050405020304" pitchFamily="18" charset="0"/>
            </a:endParaRPr>
          </a:p>
        </p:txBody>
      </p:sp>
      <p:sp>
        <p:nvSpPr>
          <p:cNvPr id="4" name="文本框 10"/>
          <p:cNvSpPr txBox="1"/>
          <p:nvPr/>
        </p:nvSpPr>
        <p:spPr>
          <a:xfrm>
            <a:off x="0" y="1862078"/>
            <a:ext cx="12092683" cy="3539430"/>
          </a:xfrm>
          <a:prstGeom prst="rect">
            <a:avLst/>
          </a:prstGeom>
          <a:solidFill>
            <a:schemeClr val="bg1"/>
          </a:solidFill>
        </p:spPr>
        <p:txBody>
          <a:bodyPr wrap="square" rtlCol="0">
            <a:spAutoFit/>
          </a:bodyPr>
          <a:lstStyle/>
          <a:p>
            <a:pPr algn="just"/>
            <a:r>
              <a:rPr lang="en-US" altLang="zh-CN" sz="3200" dirty="0">
                <a:latin typeface="Times New Roman" panose="02020603050405020304" pitchFamily="18" charset="0"/>
                <a:cs typeface="Times New Roman" panose="02020603050405020304" pitchFamily="18" charset="0"/>
                <a:sym typeface="+mn-ea"/>
              </a:rPr>
              <a:t>Ending B: </a:t>
            </a:r>
            <a:r>
              <a:rPr lang="zh-CN" altLang="en-US" sz="3200" dirty="0">
                <a:latin typeface="Times New Roman" panose="02020603050405020304" pitchFamily="18" charset="0"/>
                <a:cs typeface="Times New Roman" panose="02020603050405020304" pitchFamily="18" charset="0"/>
                <a:sym typeface="+mn-ea"/>
              </a:rPr>
              <a:t> </a:t>
            </a:r>
            <a:r>
              <a:rPr lang="en-US" altLang="zh-CN" sz="3200" dirty="0">
                <a:latin typeface="Times New Roman" panose="02020603050405020304" pitchFamily="18" charset="0"/>
                <a:cs typeface="Times New Roman" panose="02020603050405020304" pitchFamily="18" charset="0"/>
                <a:sym typeface="+mn-ea"/>
              </a:rPr>
              <a:t>(</a:t>
            </a:r>
            <a:r>
              <a:rPr lang="zh-CN" altLang="en-US" sz="3200" dirty="0">
                <a:latin typeface="Times New Roman" panose="02020603050405020304" pitchFamily="18" charset="0"/>
                <a:cs typeface="Times New Roman" panose="02020603050405020304" pitchFamily="18" charset="0"/>
                <a:sym typeface="+mn-ea"/>
              </a:rPr>
              <a:t>飘着咖啡香的老书店的拯救过程教给读者或</a:t>
            </a:r>
            <a:r>
              <a:rPr lang="en-US" altLang="zh-CN" sz="3200" dirty="0">
                <a:latin typeface="Times New Roman" panose="02020603050405020304" pitchFamily="18" charset="0"/>
                <a:cs typeface="Times New Roman" panose="02020603050405020304" pitchFamily="18" charset="0"/>
                <a:sym typeface="+mn-ea"/>
              </a:rPr>
              <a:t>David</a:t>
            </a:r>
            <a:r>
              <a:rPr lang="zh-CN" altLang="en-US" sz="3200" dirty="0">
                <a:latin typeface="Times New Roman" panose="02020603050405020304" pitchFamily="18" charset="0"/>
                <a:cs typeface="Times New Roman" panose="02020603050405020304" pitchFamily="18" charset="0"/>
                <a:sym typeface="+mn-ea"/>
              </a:rPr>
              <a:t>一个人生哲理。</a:t>
            </a:r>
            <a:r>
              <a:rPr lang="en-US" altLang="zh-CN" sz="3200" dirty="0">
                <a:latin typeface="Times New Roman" panose="02020603050405020304" pitchFamily="18" charset="0"/>
                <a:cs typeface="Times New Roman" panose="02020603050405020304" pitchFamily="18" charset="0"/>
                <a:sym typeface="+mn-ea"/>
              </a:rPr>
              <a:t>) </a:t>
            </a:r>
            <a:r>
              <a:rPr lang="en-US" altLang="zh-CN" sz="3200" dirty="0">
                <a:solidFill>
                  <a:srgbClr val="9933FF"/>
                </a:solidFill>
                <a:latin typeface="Times New Roman" panose="02020603050405020304" pitchFamily="18" charset="0"/>
                <a:cs typeface="Times New Roman" panose="02020603050405020304" pitchFamily="18" charset="0"/>
                <a:sym typeface="+mn-ea"/>
              </a:rPr>
              <a:t>Blending the rich scent of old paper with the inviting aroma of fresh coffee, </a:t>
            </a:r>
            <a:r>
              <a:rPr lang="en-US" altLang="zh-CN" sz="3200" dirty="0">
                <a:solidFill>
                  <a:srgbClr val="FF0000"/>
                </a:solidFill>
                <a:latin typeface="Times New Roman" panose="02020603050405020304" pitchFamily="18" charset="0"/>
                <a:cs typeface="Times New Roman" panose="02020603050405020304" pitchFamily="18" charset="0"/>
                <a:sym typeface="+mn-ea"/>
              </a:rPr>
              <a:t>the once-endangered quiet island in the city had not only been preserved but also gained a new lease of life, </a:t>
            </a:r>
            <a:r>
              <a:rPr lang="en-US" altLang="zh-CN" sz="3200" dirty="0">
                <a:solidFill>
                  <a:srgbClr val="9933FF"/>
                </a:solidFill>
                <a:latin typeface="Times New Roman" panose="02020603050405020304" pitchFamily="18" charset="0"/>
                <a:cs typeface="Times New Roman" panose="02020603050405020304" pitchFamily="18" charset="0"/>
                <a:sym typeface="+mn-ea"/>
              </a:rPr>
              <a:t>welcoming book lovers and coffee enthusiasts alike.</a:t>
            </a:r>
            <a:r>
              <a:rPr lang="en-US" altLang="zh-CN" sz="3200" dirty="0">
                <a:solidFill>
                  <a:srgbClr val="FF0000"/>
                </a:solidFill>
                <a:latin typeface="Times New Roman" panose="02020603050405020304" pitchFamily="18" charset="0"/>
                <a:cs typeface="Times New Roman" panose="02020603050405020304" pitchFamily="18" charset="0"/>
                <a:sym typeface="+mn-ea"/>
              </a:rPr>
              <a:t> </a:t>
            </a:r>
            <a:r>
              <a:rPr lang="en-US" altLang="zh-CN" sz="3200" b="1" dirty="0">
                <a:solidFill>
                  <a:srgbClr val="FF0000"/>
                </a:solidFill>
                <a:latin typeface="Times New Roman" panose="02020603050405020304" pitchFamily="18" charset="0"/>
                <a:cs typeface="Times New Roman" panose="02020603050405020304" pitchFamily="18" charset="0"/>
                <a:sym typeface="+mn-ea"/>
              </a:rPr>
              <a:t>The survival of Mr. Hopkins’ Bookstore served as a reminder to David that nothing is impossible to a willing heart. </a:t>
            </a:r>
            <a:endParaRPr lang="en-US" altLang="zh-CN" sz="3200" b="1" i="1" dirty="0">
              <a:solidFill>
                <a:srgbClr val="C00000"/>
              </a:solidFill>
              <a:latin typeface="Times New Roman" panose="02020603050405020304" pitchFamily="18" charset="0"/>
              <a:cs typeface="Times New Roman" panose="02020603050405020304" pitchFamily="18" charset="0"/>
              <a:sym typeface="+mn-ea"/>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3"/>
          <p:cNvSpPr txBox="1"/>
          <p:nvPr/>
        </p:nvSpPr>
        <p:spPr>
          <a:xfrm>
            <a:off x="0" y="646257"/>
            <a:ext cx="12192000" cy="1077218"/>
          </a:xfrm>
          <a:prstGeom prst="rect">
            <a:avLst/>
          </a:prstGeom>
          <a:noFill/>
        </p:spPr>
        <p:txBody>
          <a:bodyPr wrap="square" rtlCol="0">
            <a:spAutoFit/>
          </a:bodyPr>
          <a:lstStyle/>
          <a:p>
            <a:pPr algn="just"/>
            <a:r>
              <a:rPr lang="en-US" altLang="zh-CN" sz="3200" b="1" kern="0" dirty="0">
                <a:solidFill>
                  <a:srgbClr val="0000FF"/>
                </a:solidFill>
                <a:latin typeface="Times New Roman" panose="02020603050405020304" pitchFamily="18" charset="0"/>
                <a:cs typeface="Times New Roman" panose="02020603050405020304" pitchFamily="18" charset="0"/>
              </a:rPr>
              <a:t>Para2: A decision was made to combine a bookstore and a café in one project, and the construction began.</a:t>
            </a:r>
            <a:endParaRPr lang="en-US" altLang="zh-CN" sz="3200" b="1" kern="0" dirty="0">
              <a:solidFill>
                <a:srgbClr val="0000FF"/>
              </a:solidFill>
              <a:latin typeface="Times New Roman" panose="02020603050405020304" pitchFamily="18" charset="0"/>
              <a:cs typeface="Times New Roman" panose="02020603050405020304" pitchFamily="18" charset="0"/>
            </a:endParaRPr>
          </a:p>
        </p:txBody>
      </p:sp>
      <p:sp>
        <p:nvSpPr>
          <p:cNvPr id="1048742" name="矩形 1"/>
          <p:cNvSpPr/>
          <p:nvPr/>
        </p:nvSpPr>
        <p:spPr>
          <a:xfrm>
            <a:off x="-78521" y="1"/>
            <a:ext cx="12258517" cy="691116"/>
          </a:xfrm>
          <a:prstGeom prst="rect">
            <a:avLst/>
          </a:prstGeom>
          <a:solidFill>
            <a:schemeClr val="accent5">
              <a:lumMod val="75000"/>
            </a:schemeClr>
          </a:solidFill>
          <a:ln w="12700" cap="flat" cmpd="sng" algn="ctr">
            <a:noFill/>
            <a:prstDash val="solid"/>
            <a:miter lim="800000"/>
          </a:ln>
          <a:effectLst/>
        </p:spPr>
        <p:txBody>
          <a:bodyPr lIns="75520" tIns="37760" rIns="75520" bIns="37760"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altLang="en-US" sz="3200" b="1" i="0" u="none" strike="noStrike" kern="0" cap="none" spc="0" normalizeH="0" baseline="0" noProof="0" dirty="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1048743" name="文本框 4"/>
          <p:cNvSpPr txBox="1"/>
          <p:nvPr/>
        </p:nvSpPr>
        <p:spPr>
          <a:xfrm>
            <a:off x="12004" y="36959"/>
            <a:ext cx="3462391" cy="609299"/>
          </a:xfrm>
          <a:prstGeom prst="rect">
            <a:avLst/>
          </a:prstGeom>
          <a:ln w="38100">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b">
            <a:normAutofit/>
          </a:bodyPr>
          <a:lstStyle/>
          <a:p>
            <a:pPr>
              <a:lnSpc>
                <a:spcPct val="90000"/>
              </a:lnSpc>
              <a:spcBef>
                <a:spcPct val="0"/>
              </a:spcBef>
              <a:spcAft>
                <a:spcPts val="600"/>
              </a:spcAft>
            </a:pPr>
            <a:r>
              <a:rPr lang="en-US" altLang="zh-CN" sz="2800" b="1" dirty="0">
                <a:solidFill>
                  <a:schemeClr val="tx1"/>
                </a:solidFill>
                <a:latin typeface="Times New Roman" panose="02020603050405020304" pitchFamily="18" charset="0"/>
                <a:ea typeface="+mj-ea"/>
                <a:cs typeface="Times New Roman" panose="02020603050405020304" pitchFamily="18" charset="0"/>
                <a:sym typeface="+mn-ea"/>
              </a:rPr>
              <a:t>  Design ending</a:t>
            </a:r>
            <a:endParaRPr lang="en-US" altLang="zh-CN" sz="2800" kern="1200" dirty="0">
              <a:solidFill>
                <a:schemeClr val="tx1"/>
              </a:solidFill>
              <a:latin typeface="Times New Roman" panose="02020603050405020304" pitchFamily="18" charset="0"/>
              <a:ea typeface="+mj-ea"/>
              <a:cs typeface="Times New Roman" panose="02020603050405020304" pitchFamily="18" charset="0"/>
            </a:endParaRPr>
          </a:p>
        </p:txBody>
      </p:sp>
      <p:sp>
        <p:nvSpPr>
          <p:cNvPr id="4" name="文本框 10"/>
          <p:cNvSpPr txBox="1"/>
          <p:nvPr/>
        </p:nvSpPr>
        <p:spPr>
          <a:xfrm>
            <a:off x="0" y="1862078"/>
            <a:ext cx="12092683" cy="3539430"/>
          </a:xfrm>
          <a:prstGeom prst="rect">
            <a:avLst/>
          </a:prstGeom>
          <a:solidFill>
            <a:schemeClr val="bg1"/>
          </a:solidFill>
        </p:spPr>
        <p:txBody>
          <a:bodyPr wrap="square" rtlCol="0">
            <a:spAutoFit/>
          </a:bodyPr>
          <a:lstStyle/>
          <a:p>
            <a:pPr algn="just"/>
            <a:r>
              <a:rPr lang="en-US" altLang="zh-CN" sz="3200" dirty="0">
                <a:latin typeface="Times New Roman" panose="02020603050405020304" pitchFamily="18" charset="0"/>
                <a:cs typeface="Times New Roman" panose="02020603050405020304" pitchFamily="18" charset="0"/>
                <a:sym typeface="+mn-ea"/>
              </a:rPr>
              <a:t>Ending C: </a:t>
            </a:r>
            <a:r>
              <a:rPr lang="zh-CN" altLang="en-US" sz="3200" dirty="0">
                <a:latin typeface="Times New Roman" panose="02020603050405020304" pitchFamily="18" charset="0"/>
                <a:cs typeface="Times New Roman" panose="02020603050405020304" pitchFamily="18" charset="0"/>
                <a:sym typeface="+mn-ea"/>
              </a:rPr>
              <a:t> </a:t>
            </a:r>
            <a:r>
              <a:rPr lang="en-US" altLang="zh-CN" sz="3200" dirty="0">
                <a:latin typeface="Times New Roman" panose="02020603050405020304" pitchFamily="18" charset="0"/>
                <a:cs typeface="Times New Roman" panose="02020603050405020304" pitchFamily="18" charset="0"/>
                <a:sym typeface="+mn-ea"/>
              </a:rPr>
              <a:t>(</a:t>
            </a:r>
            <a:r>
              <a:rPr lang="zh-CN" altLang="en-US" sz="3200" dirty="0">
                <a:latin typeface="Times New Roman" panose="02020603050405020304" pitchFamily="18" charset="0"/>
                <a:cs typeface="Times New Roman" panose="02020603050405020304" pitchFamily="18" charset="0"/>
                <a:sym typeface="+mn-ea"/>
              </a:rPr>
              <a:t>飘着咖啡香的老书店里爱书人的新嗜好</a:t>
            </a:r>
            <a:r>
              <a:rPr lang="en-US" altLang="zh-CN" sz="3200" dirty="0">
                <a:latin typeface="Times New Roman" panose="02020603050405020304" pitchFamily="18" charset="0"/>
                <a:cs typeface="Times New Roman" panose="02020603050405020304" pitchFamily="18" charset="0"/>
                <a:sym typeface="+mn-ea"/>
              </a:rPr>
              <a:t>+Mr. Hopkins &amp; David </a:t>
            </a:r>
            <a:r>
              <a:rPr lang="zh-CN" altLang="en-US" sz="3200" dirty="0">
                <a:latin typeface="Times New Roman" panose="02020603050405020304" pitchFamily="18" charset="0"/>
                <a:cs typeface="Times New Roman" panose="02020603050405020304" pitchFamily="18" charset="0"/>
                <a:sym typeface="+mn-ea"/>
              </a:rPr>
              <a:t>愉悦快乐的心情。</a:t>
            </a:r>
            <a:r>
              <a:rPr lang="en-US" altLang="zh-CN" sz="3200" dirty="0">
                <a:latin typeface="Times New Roman" panose="02020603050405020304" pitchFamily="18" charset="0"/>
                <a:cs typeface="Times New Roman" panose="02020603050405020304" pitchFamily="18" charset="0"/>
                <a:sym typeface="+mn-ea"/>
              </a:rPr>
              <a:t>) </a:t>
            </a:r>
            <a:r>
              <a:rPr lang="en-US" altLang="zh-CN" sz="3200" dirty="0">
                <a:solidFill>
                  <a:srgbClr val="CC00CC"/>
                </a:solidFill>
                <a:latin typeface="Times New Roman" panose="02020603050405020304" pitchFamily="18" charset="0"/>
                <a:cs typeface="Times New Roman" panose="02020603050405020304" pitchFamily="18" charset="0"/>
                <a:sym typeface="+mn-ea"/>
              </a:rPr>
              <a:t>The smell of freshly brewed coffee mixed with the scent of old books,</a:t>
            </a:r>
            <a:r>
              <a:rPr lang="en-US" altLang="zh-CN" sz="3200" dirty="0">
                <a:latin typeface="Times New Roman" panose="02020603050405020304" pitchFamily="18" charset="0"/>
                <a:cs typeface="Times New Roman" panose="02020603050405020304" pitchFamily="18" charset="0"/>
                <a:sym typeface="+mn-ea"/>
              </a:rPr>
              <a:t> </a:t>
            </a:r>
            <a:r>
              <a:rPr lang="en-US" altLang="zh-CN" sz="3200" dirty="0">
                <a:solidFill>
                  <a:srgbClr val="FF0000"/>
                </a:solidFill>
                <a:latin typeface="Times New Roman" panose="02020603050405020304" pitchFamily="18" charset="0"/>
                <a:cs typeface="Times New Roman" panose="02020603050405020304" pitchFamily="18" charset="0"/>
                <a:sym typeface="+mn-ea"/>
              </a:rPr>
              <a:t>people flocked to the place</a:t>
            </a:r>
            <a:r>
              <a:rPr lang="en-US" altLang="zh-CN" sz="3200" dirty="0">
                <a:latin typeface="Times New Roman" panose="02020603050405020304" pitchFamily="18" charset="0"/>
                <a:cs typeface="Times New Roman" panose="02020603050405020304" pitchFamily="18" charset="0"/>
                <a:sym typeface="+mn-ea"/>
              </a:rPr>
              <a:t>, </a:t>
            </a:r>
            <a:r>
              <a:rPr lang="en-US" altLang="zh-CN" sz="3200" dirty="0">
                <a:solidFill>
                  <a:srgbClr val="CC00CC"/>
                </a:solidFill>
                <a:latin typeface="Times New Roman" panose="02020603050405020304" pitchFamily="18" charset="0"/>
                <a:cs typeface="Times New Roman" panose="02020603050405020304" pitchFamily="18" charset="0"/>
                <a:sym typeface="+mn-ea"/>
              </a:rPr>
              <a:t>sitting in the reading corners// in its warm, inviting light with a cup of coffee in hand and immersed in the stories. </a:t>
            </a:r>
            <a:r>
              <a:rPr lang="en-US" altLang="zh-CN" sz="3200" dirty="0">
                <a:solidFill>
                  <a:srgbClr val="FF0000"/>
                </a:solidFill>
                <a:latin typeface="Times New Roman" panose="02020603050405020304" pitchFamily="18" charset="0"/>
                <a:cs typeface="Times New Roman" panose="02020603050405020304" pitchFamily="18" charset="0"/>
                <a:sym typeface="+mn-ea"/>
              </a:rPr>
              <a:t>Mr. Hopkins and David beamed with pride, </a:t>
            </a:r>
            <a:r>
              <a:rPr lang="en-US" altLang="zh-CN" sz="3200" dirty="0">
                <a:solidFill>
                  <a:srgbClr val="0000CC"/>
                </a:solidFill>
                <a:latin typeface="Times New Roman" panose="02020603050405020304" pitchFamily="18" charset="0"/>
                <a:cs typeface="Times New Roman" panose="02020603050405020304" pitchFamily="18" charset="0"/>
                <a:sym typeface="+mn-ea"/>
              </a:rPr>
              <a:t>proud that they had not only saved a bookstore but also created a more vibrant haven for all. </a:t>
            </a:r>
            <a:endParaRPr lang="en-US" altLang="zh-CN" sz="3200" b="1" i="1" dirty="0">
              <a:solidFill>
                <a:srgbClr val="0000CC"/>
              </a:solidFill>
              <a:latin typeface="Times New Roman" panose="02020603050405020304" pitchFamily="18" charset="0"/>
              <a:cs typeface="Times New Roman" panose="02020603050405020304" pitchFamily="18" charset="0"/>
              <a:sym typeface="+mn-ea"/>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rcRect b="5403"/>
          <a:stretch>
            <a:fillRect/>
          </a:stretch>
        </p:blipFill>
        <p:spPr>
          <a:xfrm>
            <a:off x="0" y="0"/>
            <a:ext cx="12192000" cy="6487446"/>
          </a:xfrm>
          <a:prstGeom prst="rect">
            <a:avLst/>
          </a:prstGeom>
        </p:spPr>
      </p:pic>
      <p:sp>
        <p:nvSpPr>
          <p:cNvPr id="4" name="文本框 3"/>
          <p:cNvSpPr txBox="1"/>
          <p:nvPr/>
        </p:nvSpPr>
        <p:spPr>
          <a:xfrm>
            <a:off x="4574183" y="4137126"/>
            <a:ext cx="2144670" cy="646331"/>
          </a:xfrm>
          <a:prstGeom prst="rect">
            <a:avLst/>
          </a:prstGeom>
          <a:solidFill>
            <a:schemeClr val="accent2"/>
          </a:solidFill>
        </p:spPr>
        <p:txBody>
          <a:bodyPr wrap="square" rtlCol="0">
            <a:spAutoFit/>
          </a:bodyPr>
          <a:lstStyle/>
          <a:p>
            <a:r>
              <a:rPr lang="zh-CN" altLang="en-US" sz="3600" dirty="0">
                <a:solidFill>
                  <a:srgbClr val="880000"/>
                </a:solidFill>
              </a:rPr>
              <a:t>人与社会</a:t>
            </a:r>
            <a:endParaRPr lang="zh-CN" altLang="en-US" sz="3600" dirty="0">
              <a:solidFill>
                <a:srgbClr val="880000"/>
              </a:solidFill>
            </a:endParaRPr>
          </a:p>
        </p:txBody>
      </p:sp>
      <p:sp>
        <p:nvSpPr>
          <p:cNvPr id="5" name="文本框 4"/>
          <p:cNvSpPr txBox="1"/>
          <p:nvPr/>
        </p:nvSpPr>
        <p:spPr>
          <a:xfrm>
            <a:off x="9539382" y="3670274"/>
            <a:ext cx="1627845" cy="646331"/>
          </a:xfrm>
          <a:prstGeom prst="rect">
            <a:avLst/>
          </a:prstGeom>
          <a:solidFill>
            <a:schemeClr val="bg1">
              <a:lumMod val="85000"/>
            </a:schemeClr>
          </a:solidFill>
        </p:spPr>
        <p:txBody>
          <a:bodyPr wrap="square" rtlCol="0">
            <a:spAutoFit/>
          </a:bodyPr>
          <a:lstStyle/>
          <a:p>
            <a:r>
              <a:rPr lang="zh-CN" altLang="en-US" sz="3600" dirty="0">
                <a:solidFill>
                  <a:srgbClr val="880000"/>
                </a:solidFill>
              </a:rPr>
              <a:t>郑素红</a:t>
            </a:r>
            <a:endParaRPr lang="zh-CN" altLang="en-US" sz="3600" dirty="0">
              <a:solidFill>
                <a:srgbClr val="880000"/>
              </a:solidFill>
            </a:endParaRPr>
          </a:p>
        </p:txBody>
      </p:sp>
      <p:sp>
        <p:nvSpPr>
          <p:cNvPr id="2" name="矩形 1"/>
          <p:cNvSpPr/>
          <p:nvPr/>
        </p:nvSpPr>
        <p:spPr>
          <a:xfrm>
            <a:off x="1890445" y="646215"/>
            <a:ext cx="7541230" cy="923330"/>
          </a:xfrm>
          <a:prstGeom prst="rect">
            <a:avLst/>
          </a:prstGeom>
          <a:solidFill>
            <a:schemeClr val="accent2">
              <a:lumMod val="60000"/>
              <a:lumOff val="40000"/>
            </a:schemeClr>
          </a:solidFill>
        </p:spPr>
        <p:txBody>
          <a:bodyPr wrap="square" lIns="91440" tIns="45720" rIns="91440" bIns="45720">
            <a:spAutoFit/>
          </a:bodyPr>
          <a:lstStyle/>
          <a:p>
            <a:pPr algn="ctr"/>
            <a:r>
              <a:rPr lang="zh-CN" altLang="en-US" sz="5400" b="1" dirty="0">
                <a:ln w="22225">
                  <a:solidFill>
                    <a:schemeClr val="accent2"/>
                  </a:solidFill>
                  <a:prstDash val="solid"/>
                </a:ln>
                <a:solidFill>
                  <a:srgbClr val="880000"/>
                </a:solidFill>
              </a:rPr>
              <a:t> </a:t>
            </a:r>
            <a:r>
              <a:rPr lang="en-US" altLang="zh-CN" sz="5400" b="1" dirty="0">
                <a:ln w="22225">
                  <a:solidFill>
                    <a:schemeClr val="accent2"/>
                  </a:solidFill>
                  <a:prstDash val="solid"/>
                </a:ln>
                <a:solidFill>
                  <a:srgbClr val="C00000"/>
                </a:solidFill>
              </a:rPr>
              <a:t>Hopkins’ Books &amp; Café</a:t>
            </a:r>
            <a:endParaRPr lang="zh-CN" altLang="en-US" sz="5400" b="1" dirty="0">
              <a:ln w="22225">
                <a:solidFill>
                  <a:schemeClr val="accent2"/>
                </a:solidFill>
                <a:prstDash val="solid"/>
              </a:ln>
              <a:solidFill>
                <a:srgbClr val="C00000"/>
              </a:solidFill>
            </a:endParaRPr>
          </a:p>
        </p:txBody>
      </p:sp>
      <p:sp>
        <p:nvSpPr>
          <p:cNvPr id="3" name="文本框 2"/>
          <p:cNvSpPr txBox="1"/>
          <p:nvPr/>
        </p:nvSpPr>
        <p:spPr>
          <a:xfrm>
            <a:off x="7634429" y="2268876"/>
            <a:ext cx="3656423" cy="523220"/>
          </a:xfrm>
          <a:prstGeom prst="rect">
            <a:avLst/>
          </a:prstGeom>
          <a:solidFill>
            <a:schemeClr val="accent2"/>
          </a:solidFill>
        </p:spPr>
        <p:txBody>
          <a:bodyPr wrap="square" rtlCol="0">
            <a:spAutoFit/>
          </a:bodyPr>
          <a:lstStyle/>
          <a:p>
            <a:r>
              <a:rPr lang="en-US" altLang="zh-CN" sz="2800" b="1" dirty="0">
                <a:solidFill>
                  <a:srgbClr val="C00000"/>
                </a:solidFill>
              </a:rPr>
              <a:t>---2026</a:t>
            </a:r>
            <a:r>
              <a:rPr lang="zh-CN" altLang="en-US" sz="2800" b="1" dirty="0">
                <a:solidFill>
                  <a:srgbClr val="C00000"/>
                </a:solidFill>
              </a:rPr>
              <a:t>届</a:t>
            </a:r>
            <a:r>
              <a:rPr lang="en-US" altLang="zh-CN" sz="2800" b="1" dirty="0">
                <a:solidFill>
                  <a:srgbClr val="C00000"/>
                </a:solidFill>
              </a:rPr>
              <a:t>-12-25 T8</a:t>
            </a:r>
            <a:endParaRPr lang="zh-CN" altLang="en-US" sz="2800" b="1" dirty="0">
              <a:solidFill>
                <a:srgbClr val="C00000"/>
              </a:solidFill>
            </a:endParaRPr>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3564" y="204349"/>
            <a:ext cx="11938571" cy="6494085"/>
          </a:xfrm>
          <a:prstGeom prst="rect">
            <a:avLst/>
          </a:prstGeom>
          <a:solidFill>
            <a:schemeClr val="bg1"/>
          </a:solidFill>
        </p:spPr>
        <p:txBody>
          <a:bodyPr wrap="square">
            <a:spAutoFit/>
          </a:bodyPr>
          <a:lstStyle/>
          <a:p>
            <a:pPr algn="just"/>
            <a:r>
              <a:rPr lang="en-US" altLang="zh-CN" sz="3200" b="1" i="1" dirty="0">
                <a:latin typeface="Times New Roman" panose="02020603050405020304" pitchFamily="18" charset="0"/>
                <a:cs typeface="Times New Roman" panose="02020603050405020304" pitchFamily="18" charset="0"/>
              </a:rPr>
              <a:t>Para 1:He couldn't let this happen not without trying to make his voice heard. </a:t>
            </a:r>
            <a:r>
              <a:rPr lang="en-US" altLang="zh-CN" sz="3200" b="1" dirty="0">
                <a:latin typeface="Times New Roman" panose="02020603050405020304" pitchFamily="18" charset="0"/>
                <a:cs typeface="Times New Roman" panose="02020603050405020304" pitchFamily="18" charset="0"/>
              </a:rPr>
              <a:t>Summoning up all his courage, he strode forward, unzipped his backpack and laid out the well-preserved bookmark, a childhood receipt, and a yellowed photograph on the table, all of which witnessed his growth. In a soft but steady voice, David shared stories behind each item, stories about how the bookstore provided a cozy shelter for numerous book lovers over the decades. Deeply moved, she reached out, picked up the old book and flipped through the yellowed pages slowly. Eyes glued to David’s invaluable treasures, Sarah closed the contract and put forward an unexpected proposal. "We won't demolish the bookstore," she said, "Instead, we'll combine it with a café— so that the fragrance of books and coffee can coexist here." (119) </a:t>
            </a:r>
            <a:endParaRPr lang="en-US" altLang="zh-CN" sz="3200" b="1" dirty="0">
              <a:latin typeface="Times New Roman" panose="02020603050405020304" pitchFamily="18" charset="0"/>
              <a:cs typeface="Times New Roman" panose="02020603050405020304" pitchFamily="18" charset="0"/>
            </a:endParaRPr>
          </a:p>
        </p:txBody>
      </p:sp>
      <p:pic>
        <p:nvPicPr>
          <p:cNvPr id="3"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2194" y="164387"/>
            <a:ext cx="11928296" cy="6494085"/>
          </a:xfrm>
          <a:prstGeom prst="rect">
            <a:avLst/>
          </a:prstGeom>
          <a:solidFill>
            <a:schemeClr val="bg1"/>
          </a:solidFill>
        </p:spPr>
        <p:txBody>
          <a:bodyPr wrap="square">
            <a:spAutoFit/>
          </a:bodyPr>
          <a:lstStyle/>
          <a:p>
            <a:pPr algn="just"/>
            <a:r>
              <a:rPr lang="en-US" altLang="zh-CN" sz="3200" b="1" i="1" dirty="0">
                <a:latin typeface="Times New Roman" panose="02020603050405020304" pitchFamily="18" charset="0"/>
                <a:cs typeface="Times New Roman" panose="02020603050405020304" pitchFamily="18" charset="0"/>
              </a:rPr>
              <a:t>Para 2:A decision was made to combine a bookstore and a café in one project, and the construction began. </a:t>
            </a:r>
            <a:r>
              <a:rPr lang="en-US" altLang="zh-CN" sz="3200" b="1" dirty="0">
                <a:latin typeface="Times New Roman" panose="02020603050405020304" pitchFamily="18" charset="0"/>
                <a:cs typeface="Times New Roman" panose="02020603050405020304" pitchFamily="18" charset="0"/>
              </a:rPr>
              <a:t>Hearing the great news, Mr. Hopkin was overjoyed, eyes sparkling with tears of joy mingled with relief. So thrilled was David that he even couldn’t believe his ears. Their tireless efforts eventually paid off. It didn’t take a long time before the renovated Mr. Hopkins’ Books &amp; Cafe held a grand opening ceremony, attracting a continuous stream of book lovers.  (</a:t>
            </a:r>
            <a:r>
              <a:rPr lang="zh-CN" altLang="en-US" sz="3200" b="1" dirty="0">
                <a:latin typeface="Times New Roman" panose="02020603050405020304" pitchFamily="18" charset="0"/>
                <a:cs typeface="Times New Roman" panose="02020603050405020304" pitchFamily="18" charset="0"/>
              </a:rPr>
              <a:t>结尾一</a:t>
            </a:r>
            <a:r>
              <a:rPr lang="en-US" altLang="zh-CN" sz="3200" b="1" dirty="0">
                <a:latin typeface="Times New Roman" panose="02020603050405020304" pitchFamily="18" charset="0"/>
                <a:cs typeface="Times New Roman" panose="02020603050405020304" pitchFamily="18" charset="0"/>
              </a:rPr>
              <a:t>) Blending the rich scent/smell of old paper with the inviting aroma of fresh coffee, the once-endangered "quiet island" in the noisy city now thrived beautifully, embracing both timeless tradition and new vitality. Sipping steaming hot coffee and savoring the fragrance of books, David joked with Sarah Chen that nothing was better than a radiant smile on Mr. Hopkins’ wrinkled face. (119) </a:t>
            </a:r>
            <a:endParaRPr lang="en-US" altLang="zh-CN" sz="3200" dirty="0">
              <a:solidFill>
                <a:srgbClr val="0000FF"/>
              </a:solidFill>
              <a:latin typeface="Times New Roman" panose="02020603050405020304" pitchFamily="18" charset="0"/>
              <a:cs typeface="Times New Roman" panose="02020603050405020304" pitchFamily="18" charset="0"/>
            </a:endParaRPr>
          </a:p>
        </p:txBody>
      </p:sp>
      <p:sp>
        <p:nvSpPr>
          <p:cNvPr id="3" name="文本框 2"/>
          <p:cNvSpPr txBox="1"/>
          <p:nvPr/>
        </p:nvSpPr>
        <p:spPr>
          <a:xfrm>
            <a:off x="82193" y="3616502"/>
            <a:ext cx="12109807" cy="3539430"/>
          </a:xfrm>
          <a:prstGeom prst="rect">
            <a:avLst/>
          </a:prstGeom>
          <a:solidFill>
            <a:schemeClr val="bg1"/>
          </a:solidFill>
        </p:spPr>
        <p:txBody>
          <a:bodyPr wrap="square" rtlCol="0">
            <a:spAutoFit/>
          </a:bodyPr>
          <a:lstStyle/>
          <a:p>
            <a:pPr algn="just"/>
            <a:r>
              <a:rPr lang="zh-CN" altLang="en-US" sz="3200" b="1" dirty="0">
                <a:latin typeface="Times New Roman" panose="02020603050405020304" pitchFamily="18" charset="0"/>
                <a:cs typeface="Times New Roman" panose="02020603050405020304" pitchFamily="18" charset="0"/>
              </a:rPr>
              <a:t>（结尾二）</a:t>
            </a:r>
            <a:r>
              <a:rPr lang="en-US" altLang="zh-CN" sz="3200" b="1" dirty="0">
                <a:latin typeface="Times New Roman" panose="02020603050405020304" pitchFamily="18" charset="0"/>
                <a:cs typeface="Times New Roman" panose="02020603050405020304" pitchFamily="18" charset="0"/>
              </a:rPr>
              <a:t>Blending the rich scent of old paper with the inviting aroma of fresh coffee, the once-endangered quiet island in the city had not only been preserved but also gained a new lease of life, welcoming book lovers and coffee enthusiasts alike. The survival of Mr. Hopkins’ Bookstore served as a reminder to David that nothing is impossible to a willing heart. (120) </a:t>
            </a:r>
            <a:endParaRPr lang="en-US" altLang="zh-CN" sz="3200" b="1" dirty="0">
              <a:latin typeface="Times New Roman" panose="02020603050405020304" pitchFamily="18" charset="0"/>
              <a:cs typeface="Times New Roman" panose="02020603050405020304" pitchFamily="18" charset="0"/>
            </a:endParaRPr>
          </a:p>
          <a:p>
            <a:endParaRPr lang="en-US" altLang="zh-CN" sz="3200" b="1" dirty="0">
              <a:latin typeface="Times New Roman" panose="02020603050405020304" pitchFamily="18" charset="0"/>
              <a:cs typeface="Times New Roman" panose="02020603050405020304" pitchFamily="18" charset="0"/>
            </a:endParaRPr>
          </a:p>
        </p:txBody>
      </p:sp>
      <p:pic>
        <p:nvPicPr>
          <p:cNvPr id="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0"/>
            <a:ext cx="12191999" cy="6494085"/>
          </a:xfrm>
          <a:prstGeom prst="rect">
            <a:avLst/>
          </a:prstGeom>
          <a:solidFill>
            <a:schemeClr val="bg1"/>
          </a:solidFill>
        </p:spPr>
        <p:txBody>
          <a:bodyPr wrap="square">
            <a:spAutoFit/>
          </a:bodyPr>
          <a:lstStyle/>
          <a:p>
            <a:pPr algn="just"/>
            <a:r>
              <a:rPr lang="zh-CN" altLang="en-US" sz="3200" b="1" i="1" dirty="0">
                <a:latin typeface="Times New Roman" panose="02020603050405020304" pitchFamily="18" charset="0"/>
                <a:cs typeface="Times New Roman" panose="02020603050405020304" pitchFamily="18" charset="0"/>
              </a:rPr>
              <a:t>版本</a:t>
            </a:r>
            <a:r>
              <a:rPr lang="en-US" altLang="zh-CN" sz="3200" b="1" i="1" dirty="0">
                <a:latin typeface="Times New Roman" panose="02020603050405020304" pitchFamily="18" charset="0"/>
                <a:cs typeface="Times New Roman" panose="02020603050405020304" pitchFamily="18" charset="0"/>
              </a:rPr>
              <a:t>2</a:t>
            </a:r>
            <a:r>
              <a:rPr lang="zh-CN" altLang="en-US" sz="3200" b="1" i="1" dirty="0">
                <a:latin typeface="Times New Roman" panose="02020603050405020304" pitchFamily="18" charset="0"/>
                <a:cs typeface="Times New Roman" panose="02020603050405020304" pitchFamily="18" charset="0"/>
              </a:rPr>
              <a:t>：</a:t>
            </a:r>
            <a:r>
              <a:rPr lang="en-US" altLang="zh-CN" sz="3200" b="1" i="1" dirty="0">
                <a:latin typeface="Times New Roman" panose="02020603050405020304" pitchFamily="18" charset="0"/>
                <a:cs typeface="Times New Roman" panose="02020603050405020304" pitchFamily="18" charset="0"/>
              </a:rPr>
              <a:t>Para1:He couldn't let this happen not without trying to make his voice heard. </a:t>
            </a:r>
            <a:r>
              <a:rPr lang="en-US" altLang="zh-CN" sz="3200" b="1" dirty="0">
                <a:latin typeface="Times New Roman" panose="02020603050405020304" pitchFamily="18" charset="0"/>
                <a:cs typeface="Times New Roman" panose="02020603050405020304" pitchFamily="18" charset="0"/>
              </a:rPr>
              <a:t>Accompanied by enthusiastic booklovers and keen residents from the neighborhood, David took a deep breath, cleared his throat and said in a gentle but firm tone, “ Ms. Chen, this bookstore is more than a building. It's the heart of our community. ”He then pulled out the items from his backpack and showed them to Sarah. "Look at these. They represent the lives that have been influenced by this place." Eyes scanning David’s items and eventually locked on the small worn copy of The Adventures of Tom Sawyer with yellowed pages but a strong spine, Sarah seemed to be wavering over her initial decision, which ignited a glimmer of hope in Mr. Hopkins’ heart. More confident and eager, David continued, "We can find a way to keep its essence and satisfy both sides." (133) </a:t>
            </a:r>
            <a:endParaRPr lang="en-US" altLang="zh-CN" sz="3200" b="1" dirty="0">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658" y="0"/>
            <a:ext cx="12142342" cy="8340745"/>
          </a:xfrm>
          <a:prstGeom prst="rect">
            <a:avLst/>
          </a:prstGeom>
        </p:spPr>
        <p:txBody>
          <a:bodyPr wrap="square">
            <a:spAutoFit/>
          </a:bodyPr>
          <a:lstStyle/>
          <a:p>
            <a:pPr algn="just"/>
            <a:r>
              <a:rPr lang="en-US" altLang="zh-CN" sz="3200" b="1" i="1" dirty="0">
                <a:latin typeface="Times New Roman" panose="02020603050405020304" pitchFamily="18" charset="0"/>
                <a:cs typeface="Times New Roman" panose="02020603050405020304" pitchFamily="18" charset="0"/>
              </a:rPr>
              <a:t>Para2:A decision was made to combine a bookstore and a café in one project, and the construction began. </a:t>
            </a:r>
            <a:r>
              <a:rPr lang="en-US" altLang="zh-CN" sz="3200" b="1" dirty="0">
                <a:latin typeface="Times New Roman" panose="02020603050405020304" pitchFamily="18" charset="0"/>
                <a:cs typeface="Times New Roman" panose="02020603050405020304" pitchFamily="18" charset="0"/>
              </a:rPr>
              <a:t>Actively involved in the planning, David and Mr. Hopkins designed the layout so that the bookshelves would still dominate the space, with cozy reading nooks and a small café area in the corner. Seeing the unshakable passion of the community, Sarah also contributed her expertise in business. With the quaint weathered brick-red wooden sign carefully reinstalled and combined with &amp; Cafe,  the renovated store, later turning out to be a business legend, reopened in anticipation. The smell of freshly brewed coffee mixed with the scent of old books, people flocked to the place, sitting in the reading corners// in its warm, inviting light with a cup of coffee in hand and immersed in the stories. Mr. Hopkins and David beamed with pride, proud that they had not only saved a bookstore but also created a more vibrant haven for all. (135) </a:t>
            </a:r>
            <a:endParaRPr lang="en-US" altLang="zh-CN" sz="3200" b="1" dirty="0">
              <a:latin typeface="Times New Roman" panose="02020603050405020304" pitchFamily="18" charset="0"/>
              <a:cs typeface="Times New Roman" panose="02020603050405020304" pitchFamily="18" charset="0"/>
            </a:endParaRPr>
          </a:p>
          <a:p>
            <a:pPr algn="just"/>
            <a:r>
              <a:rPr lang="zh-CN" altLang="en-US" sz="2800" b="1" dirty="0">
                <a:latin typeface="Times New Roman" panose="02020603050405020304" pitchFamily="18" charset="0"/>
                <a:cs typeface="Times New Roman" panose="02020603050405020304" pitchFamily="18" charset="0"/>
              </a:rPr>
              <a:t> </a:t>
            </a:r>
            <a:endParaRPr lang="zh-CN" altLang="en-US" sz="2800" b="1" dirty="0">
              <a:latin typeface="Times New Roman" panose="02020603050405020304" pitchFamily="18" charset="0"/>
              <a:cs typeface="Times New Roman" panose="02020603050405020304" pitchFamily="18" charset="0"/>
            </a:endParaRPr>
          </a:p>
          <a:p>
            <a:pPr algn="just"/>
            <a:endParaRPr lang="en-US" altLang="zh-CN" sz="2800" dirty="0">
              <a:latin typeface="Times New Roman" panose="02020603050405020304" pitchFamily="18" charset="0"/>
              <a:cs typeface="Times New Roman" panose="02020603050405020304" pitchFamily="18" charset="0"/>
            </a:endParaRPr>
          </a:p>
          <a:p>
            <a:endParaRPr lang="en-US" altLang="zh-CN" sz="3200" dirty="0">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5075434" y="67945"/>
            <a:ext cx="7014332" cy="6706235"/>
          </a:xfrm>
          <a:prstGeom prst="rect">
            <a:avLst/>
          </a:prstGeom>
          <a:solidFill>
            <a:schemeClr val="bg1"/>
          </a:solidFill>
          <a:ln>
            <a:solidFill>
              <a:schemeClr val="accent1"/>
            </a:solidFill>
          </a:ln>
        </p:spPr>
        <p:txBody>
          <a:bodyPr wrap="square">
            <a:noAutofit/>
          </a:bodyPr>
          <a:lstStyle/>
          <a:p>
            <a:pPr>
              <a:lnSpc>
                <a:spcPts val="1400"/>
              </a:lnSpc>
            </a:pPr>
            <a:r>
              <a:rPr lang="en-US" altLang="zh-CN" kern="100" dirty="0">
                <a:latin typeface="Calibri" panose="020F0502020204030204" pitchFamily="34" charset="0"/>
                <a:ea typeface="宋体" panose="02010600030101010101" pitchFamily="2" charset="-122"/>
                <a:cs typeface="Times New Roman" panose="02020603050405020304" pitchFamily="18" charset="0"/>
              </a:rPr>
              <a:t>Mr. Hopkins' bookstore was a quiet island in the noisy stream of the modern city. For decades, it had been a shelter for book lovers. The wooden sign above the door, weathered but proud, read "Hopkins' Books" in brick red. It had been a constant place where time moved slower with the first turn of a page. Now, it was closing.</a:t>
            </a: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a:lnSpc>
                <a:spcPts val="1400"/>
              </a:lnSpc>
            </a:pPr>
            <a:r>
              <a:rPr lang="en-US" altLang="zh-CN" kern="100" dirty="0">
                <a:latin typeface="Calibri" panose="020F0502020204030204" pitchFamily="34" charset="0"/>
                <a:ea typeface="宋体" panose="02010600030101010101" pitchFamily="2" charset="-122"/>
                <a:cs typeface="Times New Roman" panose="02020603050405020304" pitchFamily="18" charset="0"/>
              </a:rPr>
              <a:t>The news felt like a physical blow to David, a quiet college student who had grown up reading in the cozy corners of the shop. The smell of old paper was the smell of his childhood, witnessing his growth. He couldn't imagine the street without its warm, inviting light. When the news spread throughout the entire neighborhood, worry was written all over everyone's faces.</a:t>
            </a: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a:lnSpc>
                <a:spcPts val="1400"/>
              </a:lnSpc>
            </a:pPr>
            <a:r>
              <a:rPr lang="en-US" altLang="zh-CN" kern="100" dirty="0">
                <a:latin typeface="Calibri" panose="020F0502020204030204" pitchFamily="34" charset="0"/>
                <a:ea typeface="宋体" panose="02010600030101010101" pitchFamily="2" charset="-122"/>
                <a:cs typeface="Times New Roman" panose="02020603050405020304" pitchFamily="18" charset="0"/>
              </a:rPr>
              <a:t>The reason for the closure was a woman named Sarah Chen. Representing a large development company, she had made a generous offer to buy the building. She saw the space not for its shelves of stories, but for its potential as a trendy café, a profitable upgrade. To her, it was just business.</a:t>
            </a: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a:lnSpc>
                <a:spcPts val="1400"/>
              </a:lnSpc>
            </a:pPr>
            <a:r>
              <a:rPr lang="en-US" altLang="zh-CN" kern="100" dirty="0">
                <a:latin typeface="Calibri" panose="020F0502020204030204" pitchFamily="34" charset="0"/>
                <a:ea typeface="宋体" panose="02010600030101010101" pitchFamily="2" charset="-122"/>
                <a:cs typeface="Times New Roman" panose="02020603050405020304" pitchFamily="18" charset="0"/>
              </a:rPr>
              <a:t>Mr. Hopkins, now old and tired, felt defeated. "Maybe it's time, David," he sighed, his hand resting on a dusty copy of his favorite novel. "The world has moved on."</a:t>
            </a: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a:lnSpc>
                <a:spcPts val="1400"/>
              </a:lnSpc>
            </a:pPr>
            <a:r>
              <a:rPr lang="en-US" altLang="zh-CN" kern="100" dirty="0">
                <a:latin typeface="Calibri" panose="020F0502020204030204" pitchFamily="34" charset="0"/>
                <a:ea typeface="宋体" panose="02010600030101010101" pitchFamily="2" charset="-122"/>
                <a:cs typeface="Times New Roman" panose="02020603050405020304" pitchFamily="18" charset="0"/>
              </a:rPr>
              <a:t>On the day of the final meeting, David arrived early, his backpack filled with items he had collected over the years from the store: a bookmark from his tenth birthday, a receipt from the first book he had bought with his own money, a photograph of himself and Mr. Hopkins taken during a summer reading program. He walked to the children's section and drew a small, worn copy of The Adventures of Tom Sawyer. The cover was faded, the pages yellowed, but the spine still held strong.</a:t>
            </a: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a:lnSpc>
                <a:spcPts val="1400"/>
              </a:lnSpc>
            </a:pPr>
            <a:r>
              <a:rPr lang="en-US" altLang="zh-CN" kern="100" dirty="0">
                <a:latin typeface="Calibri" panose="020F0502020204030204" pitchFamily="34" charset="0"/>
                <a:ea typeface="宋体" panose="02010600030101010101" pitchFamily="2" charset="-122"/>
                <a:cs typeface="Times New Roman" panose="02020603050405020304" pitchFamily="18" charset="0"/>
              </a:rPr>
              <a:t>Sarah arrived precisely at 2:00 p.m. She wasted no time getting down to business, reviewing the contract with Mr. Hopkins. David watched from the sidelines, his heart pounding in his chest.</a:t>
            </a: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a:lnSpc>
                <a:spcPts val="1400"/>
              </a:lnSpc>
            </a:pPr>
            <a:r>
              <a:rPr lang="en-US" altLang="zh-CN" kern="100" dirty="0">
                <a:latin typeface="Calibri" panose="020F0502020204030204" pitchFamily="34" charset="0"/>
                <a:ea typeface="宋体" panose="02010600030101010101" pitchFamily="2" charset="-122"/>
                <a:cs typeface="Times New Roman" panose="02020603050405020304" pitchFamily="18" charset="0"/>
              </a:rPr>
              <a:t> </a:t>
            </a:r>
            <a:r>
              <a:rPr lang="zh-CN" altLang="en-US" sz="1400" kern="100" dirty="0">
                <a:latin typeface="Times New Roman" panose="02020603050405020304" pitchFamily="18" charset="0"/>
                <a:ea typeface="宋体" panose="02010600030101010101" pitchFamily="2" charset="-122"/>
                <a:cs typeface="Times New Roman" panose="02020603050405020304" pitchFamily="18" charset="0"/>
              </a:rPr>
              <a:t>注意：</a:t>
            </a:r>
            <a:endParaRPr lang="zh-CN" altLang="en-US" sz="1400" kern="100" dirty="0">
              <a:latin typeface="Times New Roman" panose="02020603050405020304" pitchFamily="18" charset="0"/>
              <a:ea typeface="宋体" panose="02010600030101010101" pitchFamily="2" charset="-122"/>
              <a:cs typeface="Times New Roman" panose="02020603050405020304" pitchFamily="18" charset="0"/>
            </a:endParaRPr>
          </a:p>
          <a:p>
            <a:pPr>
              <a:lnSpc>
                <a:spcPts val="1400"/>
              </a:lnSpc>
            </a:pPr>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1.</a:t>
            </a:r>
            <a:r>
              <a:rPr lang="zh-CN" altLang="en-US" sz="1400" kern="100" dirty="0">
                <a:latin typeface="Times New Roman" panose="02020603050405020304" pitchFamily="18" charset="0"/>
                <a:ea typeface="宋体" panose="02010600030101010101" pitchFamily="2" charset="-122"/>
                <a:cs typeface="Times New Roman" panose="02020603050405020304" pitchFamily="18" charset="0"/>
              </a:rPr>
              <a:t>续写词数应为 </a:t>
            </a:r>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150 </a:t>
            </a:r>
            <a:r>
              <a:rPr lang="zh-CN" altLang="en-US" sz="1400" kern="100" dirty="0">
                <a:latin typeface="Times New Roman" panose="02020603050405020304" pitchFamily="18" charset="0"/>
                <a:ea typeface="宋体" panose="02010600030101010101" pitchFamily="2" charset="-122"/>
                <a:cs typeface="Times New Roman" panose="02020603050405020304" pitchFamily="18" charset="0"/>
              </a:rPr>
              <a:t>左右；</a:t>
            </a:r>
            <a:endParaRPr lang="zh-CN" altLang="en-US" sz="1400" kern="100" dirty="0">
              <a:latin typeface="Times New Roman" panose="02020603050405020304" pitchFamily="18" charset="0"/>
              <a:ea typeface="宋体" panose="02010600030101010101" pitchFamily="2" charset="-122"/>
              <a:cs typeface="Times New Roman" panose="02020603050405020304" pitchFamily="18" charset="0"/>
            </a:endParaRPr>
          </a:p>
          <a:p>
            <a:pPr>
              <a:lnSpc>
                <a:spcPts val="1400"/>
              </a:lnSpc>
            </a:pPr>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2.</a:t>
            </a:r>
            <a:r>
              <a:rPr lang="zh-CN" altLang="en-US" sz="1400" kern="100" dirty="0">
                <a:latin typeface="Times New Roman" panose="02020603050405020304" pitchFamily="18" charset="0"/>
                <a:ea typeface="宋体" panose="02010600030101010101" pitchFamily="2" charset="-122"/>
                <a:cs typeface="Times New Roman" panose="02020603050405020304" pitchFamily="18" charset="0"/>
              </a:rPr>
              <a:t>请按如下格式在答题卡的相应位置作答。</a:t>
            </a:r>
            <a:endParaRPr lang="zh-CN" altLang="en-US" sz="1400" kern="100" dirty="0">
              <a:latin typeface="Times New Roman" panose="02020603050405020304" pitchFamily="18" charset="0"/>
              <a:ea typeface="宋体" panose="02010600030101010101" pitchFamily="2" charset="-122"/>
              <a:cs typeface="Times New Roman" panose="02020603050405020304" pitchFamily="18" charset="0"/>
            </a:endParaRPr>
          </a:p>
          <a:p>
            <a:pPr>
              <a:lnSpc>
                <a:spcPts val="1400"/>
              </a:lnSpc>
            </a:pPr>
            <a:r>
              <a:rPr lang="en-US" altLang="zh-CN" sz="1600" kern="100" dirty="0">
                <a:latin typeface="Calibri" panose="020F0502020204030204" pitchFamily="34" charset="0"/>
                <a:ea typeface="宋体" panose="02010600030101010101" pitchFamily="2" charset="-122"/>
                <a:cs typeface="Times New Roman" panose="02020603050405020304" pitchFamily="18" charset="0"/>
              </a:rPr>
              <a:t>Para1: He couldn't let this happen not without trying to make his voice heard.</a:t>
            </a:r>
            <a:endParaRPr lang="en-US" altLang="zh-CN" sz="1600" kern="100" dirty="0">
              <a:latin typeface="Calibri" panose="020F0502020204030204" pitchFamily="34" charset="0"/>
              <a:ea typeface="宋体" panose="02010600030101010101" pitchFamily="2" charset="-122"/>
              <a:cs typeface="Times New Roman" panose="02020603050405020304" pitchFamily="18" charset="0"/>
            </a:endParaRPr>
          </a:p>
          <a:p>
            <a:pPr>
              <a:lnSpc>
                <a:spcPts val="1400"/>
              </a:lnSpc>
            </a:pPr>
            <a:r>
              <a:rPr lang="en-US" altLang="zh-CN" sz="1600" kern="100" dirty="0">
                <a:latin typeface="Calibri" panose="020F0502020204030204" pitchFamily="34" charset="0"/>
                <a:ea typeface="宋体" panose="02010600030101010101" pitchFamily="2" charset="-122"/>
                <a:cs typeface="Times New Roman" panose="02020603050405020304" pitchFamily="18" charset="0"/>
              </a:rPr>
              <a:t>Para2: A decision was made to combine a bookstore and a café in one project, and the construction began.</a:t>
            </a:r>
            <a:endParaRPr lang="en-US" altLang="zh-CN" sz="1600" kern="100" dirty="0">
              <a:latin typeface="Calibri" panose="020F0502020204030204" pitchFamily="34" charset="0"/>
              <a:ea typeface="宋体" panose="02010600030101010101" pitchFamily="2" charset="-122"/>
              <a:cs typeface="Times New Roman" panose="02020603050405020304" pitchFamily="18" charset="0"/>
            </a:endParaRPr>
          </a:p>
          <a:p>
            <a:endParaRPr lang="zh-CN" altLang="zh-CN" sz="1600" i="1" kern="100" dirty="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p:cNvSpPr txBox="1"/>
          <p:nvPr/>
        </p:nvSpPr>
        <p:spPr>
          <a:xfrm>
            <a:off x="20954" y="739775"/>
            <a:ext cx="5054480" cy="6034405"/>
          </a:xfrm>
          <a:prstGeom prst="rect">
            <a:avLst/>
          </a:prstGeom>
          <a:solidFill>
            <a:schemeClr val="bg1"/>
          </a:solidFill>
          <a:ln>
            <a:solidFill>
              <a:schemeClr val="accent6">
                <a:lumMod val="60000"/>
                <a:lumOff val="40000"/>
              </a:schemeClr>
            </a:solidFill>
          </a:ln>
        </p:spPr>
        <p:txBody>
          <a:bodyPr wrap="square" rtlCol="0">
            <a:noAutofit/>
          </a:bodyPr>
          <a:lstStyle/>
          <a:p>
            <a:r>
              <a:rPr lang="en-US" altLang="zh-CN" sz="2000" b="1" dirty="0">
                <a:latin typeface="Times New Roman" panose="02020603050405020304" pitchFamily="18" charset="0"/>
                <a:cs typeface="Times New Roman" panose="02020603050405020304" pitchFamily="18" charset="0"/>
              </a:rPr>
              <a:t>1.  characters</a:t>
            </a:r>
            <a:r>
              <a:rPr lang="zh-CN" altLang="en-US" sz="2000" b="1" dirty="0">
                <a:latin typeface="Times New Roman" panose="02020603050405020304" pitchFamily="18" charset="0"/>
                <a:cs typeface="Times New Roman" panose="02020603050405020304" pitchFamily="18" charset="0"/>
              </a:rPr>
              <a:t>：</a:t>
            </a:r>
            <a:r>
              <a:rPr lang="en-US" altLang="zh-CN" sz="2000" b="1" dirty="0">
                <a:latin typeface="Times New Roman" panose="02020603050405020304" pitchFamily="18" charset="0"/>
                <a:cs typeface="Times New Roman" panose="02020603050405020304" pitchFamily="18" charset="0"/>
              </a:rPr>
              <a:t> </a:t>
            </a:r>
            <a:r>
              <a:rPr lang="en-US" altLang="zh-CN" sz="2000" b="1" dirty="0">
                <a:solidFill>
                  <a:srgbClr val="FF0000"/>
                </a:solidFill>
                <a:latin typeface="Times New Roman" panose="02020603050405020304" pitchFamily="18" charset="0"/>
                <a:cs typeface="Times New Roman" panose="02020603050405020304" pitchFamily="18" charset="0"/>
              </a:rPr>
              <a:t> </a:t>
            </a:r>
            <a:endParaRPr lang="en-US" altLang="zh-CN" sz="2000" b="1" dirty="0">
              <a:solidFill>
                <a:srgbClr val="FF0000"/>
              </a:solidFill>
              <a:latin typeface="Times New Roman" panose="02020603050405020304" pitchFamily="18" charset="0"/>
              <a:cs typeface="Times New Roman" panose="02020603050405020304" pitchFamily="18" charset="0"/>
            </a:endParaRPr>
          </a:p>
          <a:p>
            <a:pPr indent="0">
              <a:buFontTx/>
              <a:buNone/>
            </a:pPr>
            <a:r>
              <a:rPr lang="en-US" altLang="zh-CN" sz="2000" b="1" dirty="0">
                <a:solidFill>
                  <a:srgbClr val="FF0000"/>
                </a:solidFill>
                <a:latin typeface="Times New Roman" panose="02020603050405020304" pitchFamily="18" charset="0"/>
                <a:cs typeface="Times New Roman" panose="02020603050405020304" pitchFamily="18" charset="0"/>
              </a:rPr>
              <a:t> </a:t>
            </a:r>
            <a:r>
              <a:rPr lang="en-US" altLang="zh-CN" sz="2000" b="1" dirty="0">
                <a:noFill/>
                <a:latin typeface="Times New Roman" panose="02020603050405020304" pitchFamily="18" charset="0"/>
                <a:cs typeface="Times New Roman" panose="02020603050405020304" pitchFamily="18" charset="0"/>
              </a:rPr>
              <a:t>   I  (</a:t>
            </a:r>
            <a:r>
              <a:rPr lang="zh-CN" altLang="en-US" sz="2000" b="1" dirty="0">
                <a:noFill/>
                <a:latin typeface="Times New Roman" panose="02020603050405020304" pitchFamily="18" charset="0"/>
                <a:cs typeface="Times New Roman" panose="02020603050405020304" pitchFamily="18" charset="0"/>
              </a:rPr>
              <a:t> </a:t>
            </a:r>
            <a:r>
              <a:rPr lang="en-US" altLang="zh-CN" sz="2000" b="1" dirty="0">
                <a:noFill/>
                <a:latin typeface="Times New Roman" panose="02020603050405020304" pitchFamily="18" charset="0"/>
                <a:cs typeface="Times New Roman" panose="02020603050405020304" pitchFamily="18" charset="0"/>
              </a:rPr>
              <a:t>leading )</a:t>
            </a:r>
            <a:endParaRPr lang="en-US" altLang="zh-CN" sz="2000" b="1" dirty="0">
              <a:noFill/>
              <a:latin typeface="Times New Roman" panose="02020603050405020304" pitchFamily="18" charset="0"/>
              <a:cs typeface="Times New Roman" panose="02020603050405020304" pitchFamily="18" charset="0"/>
            </a:endParaRPr>
          </a:p>
          <a:p>
            <a:r>
              <a:rPr lang="en-US" altLang="zh-CN" sz="2000" b="1" dirty="0">
                <a:noFill/>
                <a:latin typeface="Times New Roman" panose="02020603050405020304" pitchFamily="18" charset="0"/>
                <a:cs typeface="Times New Roman" panose="02020603050405020304" pitchFamily="18" charset="0"/>
              </a:rPr>
              <a:t>   Emily , husband , three babies   </a:t>
            </a:r>
            <a:endParaRPr lang="en-US" altLang="zh-CN" sz="2000" b="1" dirty="0">
              <a:noFill/>
              <a:latin typeface="Times New Roman" panose="02020603050405020304" pitchFamily="18" charset="0"/>
              <a:cs typeface="Times New Roman" panose="02020603050405020304" pitchFamily="18" charset="0"/>
            </a:endParaRPr>
          </a:p>
          <a:p>
            <a:r>
              <a:rPr lang="en-US" altLang="zh-CN" sz="2000" b="1" dirty="0">
                <a:noFill/>
                <a:latin typeface="Times New Roman" panose="02020603050405020304" pitchFamily="18" charset="0"/>
                <a:cs typeface="Times New Roman" panose="02020603050405020304" pitchFamily="18" charset="0"/>
              </a:rPr>
              <a:t>         ( supporting)    </a:t>
            </a:r>
            <a:r>
              <a:rPr lang="en-US" altLang="zh-CN" sz="2000" dirty="0">
                <a:noFill/>
                <a:latin typeface="Times New Roman" panose="02020603050405020304" pitchFamily="18" charset="0"/>
                <a:cs typeface="Times New Roman" panose="02020603050405020304" pitchFamily="18" charset="0"/>
              </a:rPr>
              <a:t> </a:t>
            </a:r>
            <a:endParaRPr lang="en-US" altLang="zh-CN" sz="2000" b="1" dirty="0">
              <a:noFill/>
              <a:latin typeface="Times New Roman" panose="02020603050405020304" pitchFamily="18" charset="0"/>
              <a:cs typeface="Times New Roman" panose="02020603050405020304" pitchFamily="18" charset="0"/>
            </a:endParaRPr>
          </a:p>
          <a:p>
            <a:r>
              <a:rPr lang="en-US" altLang="zh-CN" sz="2000" b="1" dirty="0">
                <a:latin typeface="Times New Roman" panose="02020603050405020304" pitchFamily="18" charset="0"/>
                <a:cs typeface="Times New Roman" panose="02020603050405020304" pitchFamily="18" charset="0"/>
              </a:rPr>
              <a:t>2.  narrative perspective: </a:t>
            </a:r>
            <a:r>
              <a:rPr lang="zh-CN" altLang="en-US" sz="2000" dirty="0">
                <a:latin typeface="Times New Roman" panose="02020603050405020304" pitchFamily="18" charset="0"/>
                <a:cs typeface="Times New Roman" panose="02020603050405020304" pitchFamily="18" charset="0"/>
              </a:rPr>
              <a:t>   </a:t>
            </a:r>
            <a:endParaRPr lang="zh-CN" altLang="en-US" sz="2000" dirty="0">
              <a:latin typeface="Times New Roman" panose="02020603050405020304" pitchFamily="18" charset="0"/>
              <a:cs typeface="Times New Roman" panose="02020603050405020304" pitchFamily="18" charset="0"/>
            </a:endParaRPr>
          </a:p>
          <a:p>
            <a:r>
              <a:rPr lang="zh-CN" altLang="en-US" sz="20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    </a:t>
            </a:r>
            <a:r>
              <a:rPr lang="en-US" altLang="zh-CN" sz="2000" dirty="0">
                <a:solidFill>
                  <a:srgbClr val="000000">
                    <a:alpha val="0"/>
                  </a:srgbClr>
                </a:solidFill>
                <a:latin typeface="Times New Roman" panose="02020603050405020304" pitchFamily="18" charset="0"/>
                <a:cs typeface="Times New Roman" panose="02020603050405020304" pitchFamily="18" charset="0"/>
              </a:rPr>
              <a:t> </a:t>
            </a:r>
            <a:r>
              <a:rPr lang="en-US" altLang="zh-CN" sz="2000" b="1" dirty="0">
                <a:solidFill>
                  <a:srgbClr val="000000">
                    <a:alpha val="0"/>
                  </a:srgbClr>
                </a:solidFill>
                <a:latin typeface="Times New Roman" panose="02020603050405020304" pitchFamily="18" charset="0"/>
                <a:cs typeface="Times New Roman" panose="02020603050405020304" pitchFamily="18" charset="0"/>
              </a:rPr>
              <a:t>first -person     </a:t>
            </a:r>
            <a:endParaRPr lang="en-US" altLang="zh-CN" sz="2000" b="1" dirty="0">
              <a:solidFill>
                <a:srgbClr val="000000">
                  <a:alpha val="0"/>
                </a:srgbClr>
              </a:solidFill>
              <a:latin typeface="Times New Roman" panose="02020603050405020304" pitchFamily="18" charset="0"/>
              <a:cs typeface="Times New Roman" panose="02020603050405020304" pitchFamily="18" charset="0"/>
            </a:endParaRPr>
          </a:p>
          <a:p>
            <a:r>
              <a:rPr lang="en-US" altLang="zh-CN" sz="2000" b="1" dirty="0">
                <a:latin typeface="Times New Roman" panose="02020603050405020304" pitchFamily="18" charset="0"/>
                <a:cs typeface="Times New Roman" panose="02020603050405020304" pitchFamily="18" charset="0"/>
              </a:rPr>
              <a:t>3.  time</a:t>
            </a:r>
            <a:r>
              <a:rPr lang="zh-CN" altLang="en-US" sz="2000" b="1" dirty="0">
                <a:latin typeface="Times New Roman" panose="02020603050405020304" pitchFamily="18" charset="0"/>
                <a:cs typeface="Times New Roman" panose="02020603050405020304" pitchFamily="18" charset="0"/>
              </a:rPr>
              <a:t>：</a:t>
            </a:r>
            <a:r>
              <a:rPr lang="en-US" altLang="zh-CN" sz="2000" b="1" dirty="0">
                <a:solidFill>
                  <a:srgbClr val="FF0000"/>
                </a:solidFill>
                <a:latin typeface="Times New Roman" panose="02020603050405020304" pitchFamily="18" charset="0"/>
                <a:cs typeface="Times New Roman" panose="02020603050405020304" pitchFamily="18" charset="0"/>
              </a:rPr>
              <a:t> </a:t>
            </a:r>
            <a:r>
              <a:rPr lang="en-US" altLang="zh-CN" sz="2000" b="1" dirty="0">
                <a:noFill/>
                <a:latin typeface="Times New Roman" panose="02020603050405020304" pitchFamily="18" charset="0"/>
                <a:cs typeface="Times New Roman" panose="02020603050405020304" pitchFamily="18" charset="0"/>
              </a:rPr>
              <a:t> unknown </a:t>
            </a:r>
            <a:endParaRPr lang="en-US" altLang="zh-CN" sz="2000" dirty="0">
              <a:noFill/>
              <a:latin typeface="Times New Roman" panose="02020603050405020304" pitchFamily="18" charset="0"/>
              <a:cs typeface="Times New Roman" panose="02020603050405020304" pitchFamily="18" charset="0"/>
            </a:endParaRPr>
          </a:p>
          <a:p>
            <a:pPr indent="0">
              <a:buNone/>
            </a:pPr>
            <a:endParaRPr lang="en-US" altLang="zh-CN" sz="2000" b="1" dirty="0">
              <a:latin typeface="Times New Roman" panose="02020603050405020304" pitchFamily="18" charset="0"/>
              <a:cs typeface="Times New Roman" panose="02020603050405020304" pitchFamily="18" charset="0"/>
            </a:endParaRPr>
          </a:p>
          <a:p>
            <a:pPr indent="0">
              <a:buNone/>
            </a:pPr>
            <a:r>
              <a:rPr lang="en-US" altLang="zh-CN" sz="2000" b="1" dirty="0">
                <a:latin typeface="Times New Roman" panose="02020603050405020304" pitchFamily="18" charset="0"/>
                <a:cs typeface="Times New Roman" panose="02020603050405020304" pitchFamily="18" charset="0"/>
              </a:rPr>
              <a:t>4.  place</a:t>
            </a:r>
            <a:r>
              <a:rPr lang="zh-CN" altLang="en-US" sz="2000" b="1" dirty="0">
                <a:latin typeface="Times New Roman" panose="02020603050405020304" pitchFamily="18" charset="0"/>
                <a:cs typeface="Times New Roman" panose="02020603050405020304" pitchFamily="18" charset="0"/>
              </a:rPr>
              <a:t>：</a:t>
            </a:r>
            <a:r>
              <a:rPr lang="en-US" altLang="zh-CN" sz="2000" dirty="0"/>
              <a:t>  </a:t>
            </a:r>
            <a:r>
              <a:rPr lang="en-US" altLang="zh-CN" sz="2000" b="1" dirty="0">
                <a:solidFill>
                  <a:srgbClr val="000000">
                    <a:alpha val="0"/>
                  </a:srgbClr>
                </a:solidFill>
                <a:latin typeface="Times New Roman" panose="02020603050405020304" pitchFamily="18" charset="0"/>
                <a:cs typeface="Times New Roman" panose="02020603050405020304" pitchFamily="18" charset="0"/>
              </a:rPr>
              <a:t>gym  and  later stage</a:t>
            </a:r>
            <a:endParaRPr lang="en-US" altLang="zh-CN" sz="2000" dirty="0">
              <a:solidFill>
                <a:srgbClr val="000000">
                  <a:alpha val="0"/>
                </a:srgbClr>
              </a:solidFill>
            </a:endParaRPr>
          </a:p>
          <a:p>
            <a:pPr indent="0">
              <a:buNone/>
            </a:pPr>
            <a:endParaRPr lang="en-US" altLang="zh-CN" sz="2000" b="1" dirty="0">
              <a:latin typeface="Times New Roman" panose="02020603050405020304" pitchFamily="18" charset="0"/>
              <a:cs typeface="Times New Roman" panose="02020603050405020304" pitchFamily="18" charset="0"/>
            </a:endParaRPr>
          </a:p>
          <a:p>
            <a:pPr indent="0">
              <a:buNone/>
            </a:pPr>
            <a:r>
              <a:rPr lang="en-US" altLang="zh-CN" sz="2000" b="1" dirty="0">
                <a:latin typeface="Times New Roman" panose="02020603050405020304" pitchFamily="18" charset="0"/>
                <a:cs typeface="Times New Roman" panose="02020603050405020304" pitchFamily="18" charset="0"/>
              </a:rPr>
              <a:t>5.  Event : </a:t>
            </a:r>
            <a:endParaRPr lang="en-US" altLang="zh-CN" sz="2000" b="1" dirty="0">
              <a:latin typeface="Times New Roman" panose="02020603050405020304" pitchFamily="18" charset="0"/>
              <a:cs typeface="Times New Roman" panose="02020603050405020304" pitchFamily="18" charset="0"/>
            </a:endParaRPr>
          </a:p>
          <a:p>
            <a:pPr indent="0">
              <a:buNone/>
            </a:pPr>
            <a:r>
              <a:rPr lang="en-US" altLang="zh-CN" sz="2000" b="1" dirty="0"/>
              <a:t>   </a:t>
            </a:r>
            <a:r>
              <a:rPr lang="en-US" altLang="zh-CN" sz="2000" b="1" dirty="0">
                <a:solidFill>
                  <a:srgbClr val="FF0000"/>
                </a:solidFill>
                <a:latin typeface="Times New Roman" panose="02020603050405020304" pitchFamily="18" charset="0"/>
                <a:cs typeface="Times New Roman" panose="02020603050405020304" pitchFamily="18" charset="0"/>
              </a:rPr>
              <a:t> </a:t>
            </a:r>
            <a:r>
              <a:rPr lang="en-US" altLang="zh-CN" sz="2000" b="1" dirty="0">
                <a:noFill/>
                <a:latin typeface="Times New Roman" panose="02020603050405020304" pitchFamily="18" charset="0"/>
                <a:cs typeface="Times New Roman" panose="02020603050405020304" pitchFamily="18" charset="0"/>
              </a:rPr>
              <a:t>I was a tired and overweight mother who ignored self-care because of the heavy burden of taking care of three babies. One day I made a decision to sign up for a 6-month fitness challenge and life-turning change began.</a:t>
            </a:r>
            <a:endParaRPr lang="en-US" altLang="zh-CN" sz="2000" b="1" dirty="0">
              <a:noFill/>
              <a:latin typeface="Times New Roman" panose="02020603050405020304" pitchFamily="18" charset="0"/>
              <a:cs typeface="Times New Roman" panose="02020603050405020304" pitchFamily="18" charset="0"/>
            </a:endParaRPr>
          </a:p>
          <a:p>
            <a:pPr marL="742950" indent="-742950">
              <a:buAutoNum type="arabicPeriod" startAt="4"/>
            </a:pPr>
            <a:endParaRPr lang="en-US" altLang="zh-CN" sz="2000" b="1" dirty="0">
              <a:solidFill>
                <a:srgbClr val="C00000"/>
              </a:solidFill>
            </a:endParaRPr>
          </a:p>
          <a:p>
            <a:pPr marL="742950" indent="-742950">
              <a:buAutoNum type="arabicPeriod" startAt="4"/>
            </a:pPr>
            <a:endParaRPr lang="zh-CN" altLang="en-US" sz="2000" b="1" dirty="0">
              <a:solidFill>
                <a:srgbClr val="C00000"/>
              </a:solidFill>
            </a:endParaRPr>
          </a:p>
        </p:txBody>
      </p:sp>
      <p:sp>
        <p:nvSpPr>
          <p:cNvPr id="3" name="文本框 2"/>
          <p:cNvSpPr txBox="1"/>
          <p:nvPr/>
        </p:nvSpPr>
        <p:spPr>
          <a:xfrm>
            <a:off x="186690" y="67945"/>
            <a:ext cx="3187700" cy="521970"/>
          </a:xfrm>
          <a:prstGeom prst="rect">
            <a:avLst/>
          </a:prstGeom>
          <a:solidFill>
            <a:srgbClr val="FFFF00"/>
          </a:solidFill>
        </p:spPr>
        <p:txBody>
          <a:bodyPr wrap="square">
            <a:spAutoFit/>
          </a:bodyPr>
          <a:lstStyle/>
          <a:p>
            <a:r>
              <a:rPr lang="en-US" altLang="zh-CN" sz="2800" b="1" dirty="0">
                <a:solidFill>
                  <a:srgbClr val="CC00CC"/>
                </a:solidFill>
                <a:latin typeface="Times New Roman" panose="02020603050405020304" pitchFamily="18" charset="0"/>
                <a:cs typeface="Times New Roman" panose="02020603050405020304" pitchFamily="18" charset="0"/>
                <a:sym typeface="+mn-ea"/>
              </a:rPr>
              <a:t>Read for elements</a:t>
            </a:r>
            <a:endParaRPr lang="en-US" altLang="zh-CN" sz="2800" b="1" dirty="0">
              <a:solidFill>
                <a:srgbClr val="CC00CC"/>
              </a:solidFill>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a:off x="102235" y="1034285"/>
            <a:ext cx="5045118" cy="1015663"/>
          </a:xfrm>
          <a:prstGeom prst="rect">
            <a:avLst/>
          </a:prstGeom>
          <a:noFill/>
        </p:spPr>
        <p:txBody>
          <a:bodyPr wrap="square" rtlCol="0" anchor="t">
            <a:spAutoFit/>
          </a:bodyPr>
          <a:lstStyle/>
          <a:p>
            <a:pPr algn="l">
              <a:buFontTx/>
            </a:pPr>
            <a:r>
              <a:rPr lang="en-US" altLang="zh-CN" sz="2000" b="1" dirty="0">
                <a:solidFill>
                  <a:srgbClr val="FF0000"/>
                </a:solidFill>
                <a:latin typeface="Times New Roman" panose="02020603050405020304" pitchFamily="18" charset="0"/>
                <a:ea typeface="+mn-ea"/>
                <a:cs typeface="Times New Roman" panose="02020603050405020304" pitchFamily="18" charset="0"/>
                <a:sym typeface="+mn-ea"/>
              </a:rPr>
              <a:t>David</a:t>
            </a:r>
            <a:r>
              <a:rPr lang="en-US" altLang="zh-CN" sz="2000" b="1" dirty="0">
                <a:solidFill>
                  <a:srgbClr val="0000FF"/>
                </a:solidFill>
                <a:latin typeface="Times New Roman" panose="02020603050405020304" pitchFamily="18" charset="0"/>
                <a:ea typeface="+mn-ea"/>
                <a:cs typeface="Times New Roman" panose="02020603050405020304" pitchFamily="18" charset="0"/>
                <a:sym typeface="+mn-ea"/>
              </a:rPr>
              <a:t>(</a:t>
            </a:r>
            <a:r>
              <a:rPr lang="zh-CN" altLang="en-US" sz="2000" b="1" dirty="0">
                <a:solidFill>
                  <a:srgbClr val="0000FF"/>
                </a:solidFill>
                <a:latin typeface="Times New Roman" panose="02020603050405020304" pitchFamily="18" charset="0"/>
                <a:ea typeface="+mn-ea"/>
                <a:cs typeface="Times New Roman" panose="02020603050405020304" pitchFamily="18" charset="0"/>
                <a:sym typeface="+mn-ea"/>
              </a:rPr>
              <a:t> </a:t>
            </a:r>
            <a:r>
              <a:rPr lang="en-US" altLang="zh-CN" sz="2000" b="1" dirty="0">
                <a:solidFill>
                  <a:srgbClr val="0000FF"/>
                </a:solidFill>
                <a:latin typeface="Times New Roman" panose="02020603050405020304" pitchFamily="18" charset="0"/>
                <a:ea typeface="+mn-ea"/>
                <a:cs typeface="Times New Roman" panose="02020603050405020304" pitchFamily="18" charset="0"/>
                <a:sym typeface="+mn-ea"/>
              </a:rPr>
              <a:t>leading )</a:t>
            </a:r>
            <a:endParaRPr lang="en-US" altLang="zh-CN" sz="2000" b="1" dirty="0">
              <a:solidFill>
                <a:srgbClr val="0000FF"/>
              </a:solidFill>
              <a:latin typeface="Times New Roman" panose="02020603050405020304" pitchFamily="18" charset="0"/>
              <a:cs typeface="Times New Roman" panose="02020603050405020304" pitchFamily="18" charset="0"/>
            </a:endParaRPr>
          </a:p>
          <a:p>
            <a:r>
              <a:rPr lang="en-US" altLang="zh-CN" sz="2000" b="1" dirty="0">
                <a:solidFill>
                  <a:srgbClr val="FF0000"/>
                </a:solidFill>
                <a:latin typeface="Times New Roman" panose="02020603050405020304" pitchFamily="18" charset="0"/>
                <a:ea typeface="+mn-ea"/>
                <a:cs typeface="Times New Roman" panose="02020603050405020304" pitchFamily="18" charset="0"/>
                <a:sym typeface="+mn-ea"/>
              </a:rPr>
              <a:t>Mr. Hopkin Sarah Chen, booklovers, residents of the neighborhood </a:t>
            </a:r>
            <a:r>
              <a:rPr lang="en-US" altLang="zh-CN" sz="2000" b="1" dirty="0">
                <a:solidFill>
                  <a:srgbClr val="0000FF"/>
                </a:solidFill>
                <a:latin typeface="Times New Roman" panose="02020603050405020304" pitchFamily="18" charset="0"/>
                <a:ea typeface="+mn-ea"/>
                <a:cs typeface="Times New Roman" panose="02020603050405020304" pitchFamily="18" charset="0"/>
                <a:sym typeface="+mn-ea"/>
              </a:rPr>
              <a:t>( supporting)    </a:t>
            </a:r>
            <a:r>
              <a:rPr lang="en-US" altLang="zh-CN" sz="2000" dirty="0">
                <a:solidFill>
                  <a:srgbClr val="0000FF"/>
                </a:solidFill>
                <a:latin typeface="Times New Roman" panose="02020603050405020304" pitchFamily="18" charset="0"/>
                <a:ea typeface="+mn-ea"/>
                <a:cs typeface="Times New Roman" panose="02020603050405020304" pitchFamily="18" charset="0"/>
                <a:sym typeface="+mn-ea"/>
              </a:rPr>
              <a:t> </a:t>
            </a:r>
            <a:endParaRPr lang="en-US" altLang="zh-CN" sz="2000" dirty="0">
              <a:solidFill>
                <a:srgbClr val="0000FF"/>
              </a:solidFill>
              <a:latin typeface="Times New Roman" panose="02020603050405020304" pitchFamily="18" charset="0"/>
              <a:ea typeface="+mn-ea"/>
              <a:cs typeface="Times New Roman" panose="02020603050405020304" pitchFamily="18" charset="0"/>
              <a:sym typeface="+mn-ea"/>
            </a:endParaRPr>
          </a:p>
        </p:txBody>
      </p:sp>
      <p:sp>
        <p:nvSpPr>
          <p:cNvPr id="6" name="文本框 5"/>
          <p:cNvSpPr txBox="1"/>
          <p:nvPr/>
        </p:nvSpPr>
        <p:spPr>
          <a:xfrm>
            <a:off x="3115688" y="1930325"/>
            <a:ext cx="2872740" cy="398780"/>
          </a:xfrm>
          <a:prstGeom prst="rect">
            <a:avLst/>
          </a:prstGeom>
          <a:noFill/>
        </p:spPr>
        <p:txBody>
          <a:bodyPr wrap="square" rtlCol="0" anchor="t">
            <a:spAutoFit/>
          </a:bodyPr>
          <a:lstStyle/>
          <a:p>
            <a:r>
              <a:rPr lang="en-US" altLang="zh-CN" sz="2000" dirty="0">
                <a:latin typeface="Times New Roman" panose="02020603050405020304" pitchFamily="18" charset="0"/>
                <a:ea typeface="+mn-ea"/>
                <a:cs typeface="Times New Roman" panose="02020603050405020304" pitchFamily="18" charset="0"/>
                <a:sym typeface="+mn-ea"/>
              </a:rPr>
              <a:t> </a:t>
            </a:r>
            <a:r>
              <a:rPr lang="en-US" altLang="zh-CN" sz="2000" b="1" dirty="0">
                <a:solidFill>
                  <a:srgbClr val="C00000"/>
                </a:solidFill>
                <a:latin typeface="Times New Roman" panose="02020603050405020304" pitchFamily="18" charset="0"/>
                <a:ea typeface="+mn-ea"/>
                <a:cs typeface="Times New Roman" panose="02020603050405020304" pitchFamily="18" charset="0"/>
                <a:sym typeface="+mn-ea"/>
              </a:rPr>
              <a:t>third -person     </a:t>
            </a:r>
            <a:endParaRPr lang="en-US" altLang="zh-CN" sz="2000" b="1" dirty="0">
              <a:solidFill>
                <a:srgbClr val="C00000"/>
              </a:solidFill>
              <a:latin typeface="Times New Roman" panose="02020603050405020304" pitchFamily="18" charset="0"/>
              <a:ea typeface="+mn-ea"/>
              <a:cs typeface="Times New Roman" panose="02020603050405020304" pitchFamily="18" charset="0"/>
              <a:sym typeface="+mn-ea"/>
            </a:endParaRPr>
          </a:p>
        </p:txBody>
      </p:sp>
      <p:sp>
        <p:nvSpPr>
          <p:cNvPr id="8" name="文本框 7"/>
          <p:cNvSpPr txBox="1"/>
          <p:nvPr/>
        </p:nvSpPr>
        <p:spPr>
          <a:xfrm>
            <a:off x="1091429" y="2612397"/>
            <a:ext cx="2282961" cy="400110"/>
          </a:xfrm>
          <a:prstGeom prst="rect">
            <a:avLst/>
          </a:prstGeom>
          <a:noFill/>
        </p:spPr>
        <p:txBody>
          <a:bodyPr wrap="square" rtlCol="0" anchor="t">
            <a:spAutoFit/>
          </a:bodyPr>
          <a:lstStyle/>
          <a:p>
            <a:r>
              <a:rPr lang="en-US" altLang="zh-CN" sz="2000" b="1" dirty="0">
                <a:solidFill>
                  <a:srgbClr val="C00000"/>
                </a:solidFill>
                <a:latin typeface="Times New Roman" panose="02020603050405020304" pitchFamily="18" charset="0"/>
                <a:ea typeface="+mn-ea"/>
                <a:cs typeface="Times New Roman" panose="02020603050405020304" pitchFamily="18" charset="0"/>
                <a:sym typeface="+mn-ea"/>
              </a:rPr>
              <a:t>  unknown</a:t>
            </a:r>
            <a:endParaRPr lang="en-US" altLang="zh-CN" sz="2000" b="1" dirty="0">
              <a:solidFill>
                <a:srgbClr val="C00000"/>
              </a:solidFill>
              <a:latin typeface="Times New Roman" panose="02020603050405020304" pitchFamily="18" charset="0"/>
              <a:ea typeface="+mn-ea"/>
              <a:cs typeface="Times New Roman" panose="02020603050405020304" pitchFamily="18" charset="0"/>
              <a:sym typeface="+mn-ea"/>
            </a:endParaRPr>
          </a:p>
        </p:txBody>
      </p:sp>
      <p:sp>
        <p:nvSpPr>
          <p:cNvPr id="9" name="文本框 8"/>
          <p:cNvSpPr txBox="1"/>
          <p:nvPr/>
        </p:nvSpPr>
        <p:spPr>
          <a:xfrm>
            <a:off x="1314007" y="3225145"/>
            <a:ext cx="2929220" cy="400110"/>
          </a:xfrm>
          <a:prstGeom prst="rect">
            <a:avLst/>
          </a:prstGeom>
          <a:noFill/>
        </p:spPr>
        <p:txBody>
          <a:bodyPr wrap="square" rtlCol="0" anchor="t">
            <a:spAutoFit/>
          </a:bodyPr>
          <a:lstStyle/>
          <a:p>
            <a:pPr algn="l"/>
            <a:r>
              <a:rPr lang="en-US" altLang="zh-CN" sz="2000" b="1" dirty="0">
                <a:solidFill>
                  <a:srgbClr val="C00000"/>
                </a:solidFill>
                <a:latin typeface="Times New Roman" panose="02020603050405020304" pitchFamily="18" charset="0"/>
                <a:cs typeface="Times New Roman" panose="02020603050405020304" pitchFamily="18" charset="0"/>
                <a:sym typeface="+mn-ea"/>
              </a:rPr>
              <a:t> Mr. Hopkins’ bookstore</a:t>
            </a:r>
            <a:endParaRPr lang="en-US" altLang="zh-CN" sz="2000" b="1" dirty="0">
              <a:solidFill>
                <a:srgbClr val="C00000"/>
              </a:solidFill>
              <a:latin typeface="Times New Roman" panose="02020603050405020304" pitchFamily="18" charset="0"/>
              <a:ea typeface="+mn-ea"/>
              <a:cs typeface="Times New Roman" panose="02020603050405020304" pitchFamily="18" charset="0"/>
              <a:sym typeface="+mn-ea"/>
            </a:endParaRPr>
          </a:p>
        </p:txBody>
      </p:sp>
      <p:sp>
        <p:nvSpPr>
          <p:cNvPr id="10" name="文本框 9"/>
          <p:cNvSpPr txBox="1"/>
          <p:nvPr/>
        </p:nvSpPr>
        <p:spPr>
          <a:xfrm>
            <a:off x="186690" y="4205072"/>
            <a:ext cx="4449823" cy="1323439"/>
          </a:xfrm>
          <a:prstGeom prst="rect">
            <a:avLst/>
          </a:prstGeom>
          <a:noFill/>
        </p:spPr>
        <p:txBody>
          <a:bodyPr wrap="square" rtlCol="0" anchor="t">
            <a:spAutoFit/>
          </a:bodyPr>
          <a:lstStyle/>
          <a:p>
            <a:pPr algn="just"/>
            <a:r>
              <a:rPr lang="en-US" altLang="zh-CN" sz="2000" b="1" dirty="0">
                <a:solidFill>
                  <a:srgbClr val="C00000"/>
                </a:solidFill>
                <a:latin typeface="Times New Roman" panose="02020603050405020304" pitchFamily="18" charset="0"/>
                <a:ea typeface="+mn-ea"/>
                <a:cs typeface="Times New Roman" panose="02020603050405020304" pitchFamily="18" charset="0"/>
                <a:sym typeface="+mn-ea"/>
              </a:rPr>
              <a:t>  </a:t>
            </a:r>
            <a:r>
              <a:rPr lang="en-US" altLang="zh-CN" sz="2000" b="1" dirty="0">
                <a:solidFill>
                  <a:srgbClr val="C00000"/>
                </a:solidFill>
                <a:latin typeface="Times New Roman" panose="02020603050405020304" pitchFamily="18" charset="0"/>
                <a:cs typeface="Times New Roman" panose="02020603050405020304" pitchFamily="18" charset="0"/>
                <a:sym typeface="+mn-ea"/>
              </a:rPr>
              <a:t>Mr. Hopkins' bookstore would close for a café project; David came with keepsakes to the final meeting, determined to save it.</a:t>
            </a:r>
            <a:endParaRPr lang="en-US" altLang="zh-CN" sz="2000" b="1" dirty="0">
              <a:solidFill>
                <a:srgbClr val="C00000"/>
              </a:solidFill>
              <a:latin typeface="Times New Roman" panose="02020603050405020304" pitchFamily="18" charset="0"/>
              <a:ea typeface="+mn-ea"/>
              <a:cs typeface="Times New Roman" panose="02020603050405020304" pitchFamily="18" charset="0"/>
              <a:sym typeface="+mn-ea"/>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6" grpId="0"/>
      <p:bldP spid="6" grpId="1"/>
      <p:bldP spid="8" grpId="0"/>
      <p:bldP spid="8" grpId="1"/>
      <p:bldP spid="9" grpId="0"/>
      <p:bldP spid="9" grpId="1"/>
      <p:bldP spid="10" grpId="0"/>
      <p:bldP spid="10"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67945" y="84455"/>
            <a:ext cx="3459480" cy="582295"/>
          </a:xfrm>
          <a:prstGeom prst="rect">
            <a:avLst/>
          </a:prstGeom>
          <a:solidFill>
            <a:srgbClr val="FFFF00"/>
          </a:solidFill>
        </p:spPr>
        <p:txBody>
          <a:bodyPr wrap="square" rtlCol="0">
            <a:noAutofit/>
          </a:bodyPr>
          <a:lstStyle/>
          <a:p>
            <a:r>
              <a:rPr lang="en-US" altLang="zh-CN" sz="3200" b="1" dirty="0">
                <a:latin typeface="Times New Roman" panose="02020603050405020304" pitchFamily="18" charset="0"/>
                <a:cs typeface="Times New Roman" panose="02020603050405020304" pitchFamily="18" charset="0"/>
              </a:rPr>
              <a:t>  6.story line</a:t>
            </a:r>
            <a:endParaRPr lang="en-US" altLang="zh-CN" sz="3200" b="1" dirty="0">
              <a:latin typeface="Times New Roman" panose="02020603050405020304" pitchFamily="18" charset="0"/>
              <a:cs typeface="Times New Roman" panose="02020603050405020304" pitchFamily="18" charset="0"/>
            </a:endParaRPr>
          </a:p>
        </p:txBody>
      </p:sp>
      <p:grpSp>
        <p:nvGrpSpPr>
          <p:cNvPr id="22" name="组合 8"/>
          <p:cNvGrpSpPr/>
          <p:nvPr/>
        </p:nvGrpSpPr>
        <p:grpSpPr bwMode="auto">
          <a:xfrm>
            <a:off x="1124585" y="300355"/>
            <a:ext cx="10233025" cy="5133340"/>
            <a:chOff x="867" y="2113"/>
            <a:chExt cx="16116" cy="5900"/>
          </a:xfrm>
        </p:grpSpPr>
        <p:cxnSp>
          <p:nvCxnSpPr>
            <p:cNvPr id="23" name="直接连接符 22"/>
            <p:cNvCxnSpPr/>
            <p:nvPr>
              <p:custDataLst>
                <p:tags r:id="rId1"/>
              </p:custDataLst>
            </p:nvPr>
          </p:nvCxnSpPr>
          <p:spPr>
            <a:xfrm flipV="1">
              <a:off x="867" y="7984"/>
              <a:ext cx="3560" cy="2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custDataLst>
                <p:tags r:id="rId2"/>
              </p:custDataLst>
            </p:nvPr>
          </p:nvCxnSpPr>
          <p:spPr>
            <a:xfrm flipV="1">
              <a:off x="4427" y="2113"/>
              <a:ext cx="4628" cy="587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3"/>
              </p:custDataLst>
            </p:nvPr>
          </p:nvCxnSpPr>
          <p:spPr>
            <a:xfrm>
              <a:off x="9055" y="2113"/>
              <a:ext cx="4302" cy="587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4"/>
              </p:custDataLst>
            </p:nvPr>
          </p:nvCxnSpPr>
          <p:spPr>
            <a:xfrm>
              <a:off x="13357" y="7991"/>
              <a:ext cx="3626" cy="22"/>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28" name="文本框 10"/>
          <p:cNvSpPr txBox="1">
            <a:spLocks noChangeArrowheads="1"/>
          </p:cNvSpPr>
          <p:nvPr>
            <p:custDataLst>
              <p:tags r:id="rId5"/>
            </p:custDataLst>
          </p:nvPr>
        </p:nvSpPr>
        <p:spPr bwMode="auto">
          <a:xfrm>
            <a:off x="4249370" y="275123"/>
            <a:ext cx="1667469" cy="646331"/>
          </a:xfrm>
          <a:prstGeom prst="rect">
            <a:avLst/>
          </a:prstGeom>
          <a:solidFill>
            <a:schemeClr val="bg1"/>
          </a:solidFill>
          <a:ln w="9525">
            <a:noFill/>
            <a:miter lim="800000"/>
          </a:ln>
        </p:spPr>
        <p:txBody>
          <a:bodyPr wrap="square">
            <a:spAutoFit/>
          </a:bodyPr>
          <a:lstStyle/>
          <a:p>
            <a:r>
              <a:rPr lang="en-US" altLang="zh-CN" sz="3600" b="1" dirty="0">
                <a:solidFill>
                  <a:srgbClr val="C00000"/>
                </a:solidFill>
                <a:latin typeface="Times New Roman" panose="02020603050405020304" pitchFamily="18" charset="0"/>
              </a:rPr>
              <a:t>Climax</a:t>
            </a:r>
            <a:endParaRPr lang="en-US" altLang="zh-CN" sz="3600" b="1" dirty="0">
              <a:solidFill>
                <a:srgbClr val="C00000"/>
              </a:solidFill>
              <a:latin typeface="Times New Roman" panose="02020603050405020304" pitchFamily="18" charset="0"/>
            </a:endParaRPr>
          </a:p>
        </p:txBody>
      </p:sp>
      <p:sp>
        <p:nvSpPr>
          <p:cNvPr id="29" name="文本框 11"/>
          <p:cNvSpPr txBox="1">
            <a:spLocks noChangeArrowheads="1"/>
          </p:cNvSpPr>
          <p:nvPr>
            <p:custDataLst>
              <p:tags r:id="rId6"/>
            </p:custDataLst>
          </p:nvPr>
        </p:nvSpPr>
        <p:spPr bwMode="auto">
          <a:xfrm>
            <a:off x="9182036" y="5339881"/>
            <a:ext cx="1835150" cy="646331"/>
          </a:xfrm>
          <a:prstGeom prst="rect">
            <a:avLst/>
          </a:prstGeom>
          <a:solidFill>
            <a:schemeClr val="bg1"/>
          </a:solidFill>
          <a:ln w="9525">
            <a:noFill/>
            <a:miter lim="800000"/>
          </a:ln>
        </p:spPr>
        <p:txBody>
          <a:bodyPr>
            <a:spAutoFit/>
          </a:bodyPr>
          <a:lstStyle/>
          <a:p>
            <a:r>
              <a:rPr lang="en-US" altLang="zh-CN" sz="3600" b="1" dirty="0">
                <a:solidFill>
                  <a:srgbClr val="C00000"/>
                </a:solidFill>
                <a:latin typeface="Times New Roman" panose="02020603050405020304" pitchFamily="18" charset="0"/>
              </a:rPr>
              <a:t>Ending</a:t>
            </a:r>
            <a:endParaRPr lang="en-US" altLang="zh-CN" sz="3600" b="1" dirty="0">
              <a:solidFill>
                <a:srgbClr val="C00000"/>
              </a:solidFill>
              <a:latin typeface="Times New Roman" panose="02020603050405020304" pitchFamily="18" charset="0"/>
            </a:endParaRPr>
          </a:p>
        </p:txBody>
      </p:sp>
      <p:sp>
        <p:nvSpPr>
          <p:cNvPr id="7" name="文本框 6"/>
          <p:cNvSpPr txBox="1"/>
          <p:nvPr/>
        </p:nvSpPr>
        <p:spPr>
          <a:xfrm>
            <a:off x="7695344" y="333564"/>
            <a:ext cx="4496656" cy="1384995"/>
          </a:xfrm>
          <a:prstGeom prst="rect">
            <a:avLst/>
          </a:prstGeom>
          <a:solidFill>
            <a:schemeClr val="bg1"/>
          </a:solidFill>
        </p:spPr>
        <p:txBody>
          <a:bodyPr wrap="square" rtlCol="0" anchor="t">
            <a:spAutoFit/>
          </a:bodyPr>
          <a:lstStyle/>
          <a:p>
            <a:r>
              <a:rPr lang="en-US" altLang="zh-CN" sz="2800" kern="100" dirty="0">
                <a:solidFill>
                  <a:srgbClr val="0000FF"/>
                </a:solidFill>
                <a:latin typeface="Times New Roman Regular"/>
                <a:ea typeface="宋体" panose="02010600030101010101" pitchFamily="2" charset="-122"/>
                <a:cs typeface="Times New Roman" panose="02020603050405020304" pitchFamily="18" charset="0"/>
              </a:rPr>
              <a:t>Para1: He couldn't let this happen not without trying to make his voice heard.</a:t>
            </a:r>
            <a:endParaRPr lang="en-US" altLang="zh-CN" sz="2800" kern="100" dirty="0">
              <a:solidFill>
                <a:srgbClr val="0000FF"/>
              </a:solidFill>
              <a:latin typeface="Times New Roman Regular"/>
              <a:ea typeface="宋体" panose="02010600030101010101" pitchFamily="2" charset="-122"/>
              <a:cs typeface="Times New Roman" panose="02020603050405020304" pitchFamily="18" charset="0"/>
            </a:endParaRPr>
          </a:p>
        </p:txBody>
      </p:sp>
      <p:sp>
        <p:nvSpPr>
          <p:cNvPr id="10" name="文本框 9"/>
          <p:cNvSpPr txBox="1"/>
          <p:nvPr/>
        </p:nvSpPr>
        <p:spPr>
          <a:xfrm>
            <a:off x="7109717" y="2805956"/>
            <a:ext cx="5082283" cy="1815882"/>
          </a:xfrm>
          <a:prstGeom prst="rect">
            <a:avLst/>
          </a:prstGeom>
          <a:solidFill>
            <a:schemeClr val="bg1"/>
          </a:solidFill>
        </p:spPr>
        <p:txBody>
          <a:bodyPr wrap="square" rtlCol="0" anchor="t">
            <a:spAutoFit/>
          </a:bodyPr>
          <a:lstStyle/>
          <a:p>
            <a:r>
              <a:rPr lang="en-US" altLang="zh-CN" sz="2800" dirty="0">
                <a:solidFill>
                  <a:srgbClr val="0000FF"/>
                </a:solidFill>
                <a:latin typeface="Times New Roman" panose="02020603050405020304" pitchFamily="18" charset="0"/>
                <a:cs typeface="Times New Roman" panose="02020603050405020304" pitchFamily="18" charset="0"/>
                <a:sym typeface="+mn-ea"/>
              </a:rPr>
              <a:t>Para2: A decision was made to combine a bookstore and a café in one project, and the construction began.</a:t>
            </a:r>
            <a:endParaRPr lang="en-US" altLang="zh-CN" sz="2800" dirty="0">
              <a:solidFill>
                <a:srgbClr val="0000FF"/>
              </a:solidFill>
              <a:latin typeface="Times New Roman" panose="02020603050405020304" pitchFamily="18" charset="0"/>
              <a:cs typeface="Times New Roman" panose="02020603050405020304" pitchFamily="18" charset="0"/>
              <a:sym typeface="+mn-ea"/>
            </a:endParaRPr>
          </a:p>
        </p:txBody>
      </p:sp>
      <p:pic>
        <p:nvPicPr>
          <p:cNvPr id="12" name="图片 11"/>
          <p:cNvPicPr>
            <a:picLocks noChangeAspect="1"/>
          </p:cNvPicPr>
          <p:nvPr/>
        </p:nvPicPr>
        <p:blipFill>
          <a:blip r:embed="rId7"/>
          <a:stretch>
            <a:fillRect/>
          </a:stretch>
        </p:blipFill>
        <p:spPr>
          <a:xfrm>
            <a:off x="10206426" y="1689282"/>
            <a:ext cx="666115" cy="767715"/>
          </a:xfrm>
          <a:prstGeom prst="rect">
            <a:avLst/>
          </a:prstGeom>
        </p:spPr>
      </p:pic>
      <p:pic>
        <p:nvPicPr>
          <p:cNvPr id="13" name="图片 12"/>
          <p:cNvPicPr>
            <a:picLocks noChangeAspect="1"/>
          </p:cNvPicPr>
          <p:nvPr/>
        </p:nvPicPr>
        <p:blipFill>
          <a:blip r:embed="rId7"/>
          <a:stretch>
            <a:fillRect/>
          </a:stretch>
        </p:blipFill>
        <p:spPr>
          <a:xfrm>
            <a:off x="11017186" y="4956023"/>
            <a:ext cx="666115" cy="767715"/>
          </a:xfrm>
          <a:prstGeom prst="rect">
            <a:avLst/>
          </a:prstGeom>
        </p:spPr>
      </p:pic>
      <p:sp>
        <p:nvSpPr>
          <p:cNvPr id="8" name="文本框 7"/>
          <p:cNvSpPr txBox="1"/>
          <p:nvPr/>
        </p:nvSpPr>
        <p:spPr>
          <a:xfrm>
            <a:off x="129590" y="2854409"/>
            <a:ext cx="6323640" cy="2124121"/>
          </a:xfrm>
          <a:prstGeom prst="rect">
            <a:avLst/>
          </a:prstGeom>
          <a:solidFill>
            <a:schemeClr val="bg1"/>
          </a:solidFill>
        </p:spPr>
        <p:txBody>
          <a:bodyPr wrap="square" rtlCol="0" anchor="t">
            <a:noAutofit/>
          </a:bodyPr>
          <a:lstStyle/>
          <a:p>
            <a:r>
              <a:rPr lang="en-US" altLang="zh-CN" dirty="0"/>
              <a:t>Mr. Hopkins and David cherished the bookstore as a place of nostalgia, community, and literary warmth. Sarah, representing a development company, viewed the space only as a profitable business opportunity, ignoring its emotional value to the neighborhood. Mr. Hopkins was worn down and ready to give in, while David was unwilling to let the store disappear.</a:t>
            </a:r>
            <a:endParaRPr lang="zh-CN" altLang="zh-CN" sz="2400" dirty="0">
              <a:solidFill>
                <a:srgbClr val="0000FF"/>
              </a:solidFill>
            </a:endParaRPr>
          </a:p>
        </p:txBody>
      </p:sp>
      <p:sp>
        <p:nvSpPr>
          <p:cNvPr id="11" name="文本框 10"/>
          <p:cNvSpPr txBox="1"/>
          <p:nvPr/>
        </p:nvSpPr>
        <p:spPr>
          <a:xfrm>
            <a:off x="112833" y="841596"/>
            <a:ext cx="7335748" cy="1580501"/>
          </a:xfrm>
          <a:prstGeom prst="rect">
            <a:avLst/>
          </a:prstGeom>
          <a:solidFill>
            <a:schemeClr val="bg1"/>
          </a:solidFill>
        </p:spPr>
        <p:txBody>
          <a:bodyPr wrap="square" rtlCol="0" anchor="t">
            <a:noAutofit/>
          </a:bodyPr>
          <a:lstStyle/>
          <a:p>
            <a:r>
              <a:rPr lang="en-US" altLang="zh-CN" b="1" dirty="0"/>
              <a:t>David arrived at the final contract meeting between Mr. Hopkins and Sarah</a:t>
            </a:r>
            <a:r>
              <a:rPr lang="en-US" altLang="zh-CN" dirty="0"/>
              <a:t>, carrying personal keepsakes from the bookstore and a tattered copy of </a:t>
            </a:r>
            <a:r>
              <a:rPr lang="en-US" altLang="zh-CN" i="1" dirty="0"/>
              <a:t>The Adventures of Tom Sawyer</a:t>
            </a:r>
            <a:r>
              <a:rPr lang="en-US" altLang="zh-CN" dirty="0"/>
              <a:t>. He was poised to take action, with the tension reaching its peak as Sarah reviewed the contract and David watched anxiously, his heart pounding.</a:t>
            </a:r>
            <a:endParaRPr lang="en-US" altLang="zh-CN" sz="2400" dirty="0">
              <a:solidFill>
                <a:srgbClr val="0000FF"/>
              </a:solidFill>
              <a:latin typeface="Times New Roman" panose="02020603050405020304" pitchFamily="18" charset="0"/>
              <a:cs typeface="Times New Roman" panose="02020603050405020304" pitchFamily="18" charset="0"/>
              <a:sym typeface="+mn-ea"/>
            </a:endParaRPr>
          </a:p>
        </p:txBody>
      </p:sp>
      <p:sp>
        <p:nvSpPr>
          <p:cNvPr id="16" name="文本框 15"/>
          <p:cNvSpPr txBox="1"/>
          <p:nvPr/>
        </p:nvSpPr>
        <p:spPr>
          <a:xfrm>
            <a:off x="4361698" y="3544905"/>
            <a:ext cx="1933186" cy="584775"/>
          </a:xfrm>
          <a:prstGeom prst="rect">
            <a:avLst/>
          </a:prstGeom>
          <a:solidFill>
            <a:srgbClr val="FFFF00"/>
          </a:solidFill>
        </p:spPr>
        <p:txBody>
          <a:bodyPr wrap="square">
            <a:spAutoFit/>
          </a:bodyPr>
          <a:lstStyle/>
          <a:p>
            <a:r>
              <a:rPr lang="en-US" altLang="zh-CN" sz="3200" b="1" dirty="0">
                <a:solidFill>
                  <a:srgbClr val="C00000"/>
                </a:solidFill>
                <a:latin typeface="Times New Roman" panose="02020603050405020304" pitchFamily="18" charset="0"/>
                <a:cs typeface="Times New Roman" panose="02020603050405020304" pitchFamily="18" charset="0"/>
              </a:rPr>
              <a:t>conflict</a:t>
            </a:r>
            <a:endParaRPr lang="zh-CN" altLang="en-US" sz="3200" dirty="0">
              <a:solidFill>
                <a:srgbClr val="C00000"/>
              </a:solidFill>
            </a:endParaRPr>
          </a:p>
        </p:txBody>
      </p:sp>
      <p:sp>
        <p:nvSpPr>
          <p:cNvPr id="2" name="文本框 1"/>
          <p:cNvSpPr txBox="1"/>
          <p:nvPr/>
        </p:nvSpPr>
        <p:spPr>
          <a:xfrm>
            <a:off x="143838" y="5260370"/>
            <a:ext cx="5952162" cy="1200329"/>
          </a:xfrm>
          <a:prstGeom prst="rect">
            <a:avLst/>
          </a:prstGeom>
          <a:solidFill>
            <a:schemeClr val="bg1"/>
          </a:solidFill>
        </p:spPr>
        <p:txBody>
          <a:bodyPr wrap="square" rtlCol="0">
            <a:spAutoFit/>
          </a:bodyPr>
          <a:lstStyle/>
          <a:p>
            <a:r>
              <a:rPr lang="en-US" altLang="zh-CN" dirty="0"/>
              <a:t>Mr. Hopkins' quiet, decades-old bookstore is a beloved neighborhood sanctuary for book lovers like David. However, the store is facing closure as a developer named Sarah Chen intends to turn it into a trendy café.</a:t>
            </a:r>
            <a:endParaRPr lang="en-US" altLang="zh-CN" sz="2400" dirty="0">
              <a:solidFill>
                <a:srgbClr val="0000FF"/>
              </a:solidFill>
              <a:latin typeface="Times New Roman" panose="02020603050405020304" pitchFamily="18" charset="0"/>
              <a:cs typeface="Times New Roman" panose="02020603050405020304" pitchFamily="18" charset="0"/>
            </a:endParaRPr>
          </a:p>
        </p:txBody>
      </p:sp>
      <p:sp>
        <p:nvSpPr>
          <p:cNvPr id="27" name="文本框 9"/>
          <p:cNvSpPr txBox="1">
            <a:spLocks noChangeArrowheads="1"/>
          </p:cNvSpPr>
          <p:nvPr>
            <p:custDataLst>
              <p:tags r:id="rId8"/>
            </p:custDataLst>
          </p:nvPr>
        </p:nvSpPr>
        <p:spPr bwMode="auto">
          <a:xfrm>
            <a:off x="6222792" y="5592159"/>
            <a:ext cx="2618819" cy="646331"/>
          </a:xfrm>
          <a:prstGeom prst="rect">
            <a:avLst/>
          </a:prstGeom>
          <a:solidFill>
            <a:schemeClr val="bg1"/>
          </a:solidFill>
          <a:ln w="9525">
            <a:noFill/>
            <a:miter lim="800000"/>
          </a:ln>
        </p:spPr>
        <p:txBody>
          <a:bodyPr wrap="square">
            <a:spAutoFit/>
          </a:bodyPr>
          <a:lstStyle/>
          <a:p>
            <a:r>
              <a:rPr lang="en-US" altLang="zh-CN" sz="3600" b="1" dirty="0">
                <a:solidFill>
                  <a:srgbClr val="C00000"/>
                </a:solidFill>
                <a:latin typeface="Times New Roman" panose="02020603050405020304" pitchFamily="18" charset="0"/>
              </a:rPr>
              <a:t>background</a:t>
            </a:r>
            <a:endParaRPr lang="en-US" altLang="zh-CN" sz="3600" b="1" dirty="0">
              <a:solidFill>
                <a:srgbClr val="C00000"/>
              </a:solidFill>
              <a:latin typeface="Times New Roman" panose="02020603050405020304" pitchFamily="18" charset="0"/>
            </a:endParaRPr>
          </a:p>
        </p:txBody>
      </p:sp>
      <p:pic>
        <p:nvPicPr>
          <p:cNvPr id="5124" name="图片 6" descr="logo横版 png"/>
          <p:cNvPicPr>
            <a:picLocks noChangeAspect="1"/>
          </p:cNvPicPr>
          <p:nvPr/>
        </p:nvPicPr>
        <p:blipFill>
          <a:blip r:embed="rId9"/>
          <a:stretch>
            <a:fillRect/>
          </a:stretch>
        </p:blipFill>
        <p:spPr>
          <a:xfrm>
            <a:off x="11477625" y="82550"/>
            <a:ext cx="608013" cy="642938"/>
          </a:xfrm>
          <a:prstGeom prst="rect">
            <a:avLst/>
          </a:prstGeom>
          <a:noFill/>
          <a:ln w="9525">
            <a:noFill/>
          </a:ln>
        </p:spPr>
      </p:pic>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linds(horizontal)">
                                      <p:cBhvr>
                                        <p:cTn id="21" dur="500"/>
                                        <p:tgtEl>
                                          <p:spTgt spid="11"/>
                                        </p:tgtEl>
                                      </p:cBhvr>
                                    </p:animEffect>
                                  </p:childTnLst>
                                </p:cTn>
                              </p:par>
                              <p:par>
                                <p:cTn id="22" presetID="1" presetClass="entr" presetSubtype="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28"/>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linds(horizontal)">
                                      <p:cBhvr>
                                        <p:cTn id="32" dur="500"/>
                                        <p:tgtEl>
                                          <p:spTgt spid="7"/>
                                        </p:tgtEl>
                                      </p:cBhvr>
                                    </p:animEffect>
                                  </p:childTnLst>
                                </p:cTn>
                              </p:par>
                              <p:par>
                                <p:cTn id="33" presetID="3" presetClass="entr" presetSubtype="10"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blinds(horizontal)">
                                      <p:cBhvr>
                                        <p:cTn id="35" dur="500"/>
                                        <p:tgtEl>
                                          <p:spTgt spid="12"/>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blinds(horizontal)">
                                      <p:cBhvr>
                                        <p:cTn id="40" dur="5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9"/>
                                        </p:tgtEl>
                                        <p:attrNameLst>
                                          <p:attrName>style.visibility</p:attrName>
                                        </p:attrNameLst>
                                      </p:cBhvr>
                                      <p:to>
                                        <p:strVal val="visible"/>
                                      </p:to>
                                    </p:set>
                                  </p:childTnLst>
                                </p:cTn>
                              </p:par>
                              <p:par>
                                <p:cTn id="45" presetID="3" presetClass="entr" presetSubtype="10" fill="hold"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7" grpId="0" animBg="1"/>
      <p:bldP spid="10" grpId="0" animBg="1"/>
      <p:bldP spid="8" grpId="0" animBg="1"/>
      <p:bldP spid="11" grpId="0" bldLvl="0" animBg="1"/>
      <p:bldP spid="16" grpId="0" animBg="1"/>
      <p:bldP spid="2" grpId="0" bldLvl="0" animBg="1"/>
      <p:bldP spid="2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内容占位符 3"/>
          <p:cNvGraphicFramePr/>
          <p:nvPr/>
        </p:nvGraphicFramePr>
        <p:xfrm>
          <a:off x="0" y="-184935"/>
          <a:ext cx="12181726" cy="8091718"/>
        </p:xfrm>
        <a:graphic>
          <a:graphicData uri="http://schemas.openxmlformats.org/drawingml/2006/table">
            <a:tbl>
              <a:tblPr firstRow="1" bandRow="1">
                <a:tableStyleId>{5C22544A-7EE6-4342-B048-85BDC9FD1C3A}</a:tableStyleId>
              </a:tblPr>
              <a:tblGrid>
                <a:gridCol w="5024063"/>
                <a:gridCol w="7157663"/>
              </a:tblGrid>
              <a:tr h="746038">
                <a:tc>
                  <a:txBody>
                    <a:bodyPr/>
                    <a:lstStyle/>
                    <a:p>
                      <a:r>
                        <a:rPr lang="zh-CN" altLang="en-US" sz="3200" dirty="0"/>
                        <a:t>              </a:t>
                      </a:r>
                      <a:r>
                        <a:rPr lang="en-US" altLang="zh-CN" sz="3200" dirty="0"/>
                        <a:t>hidden clues</a:t>
                      </a:r>
                      <a:endParaRPr lang="zh-CN" altLang="en-US" sz="3200" dirty="0"/>
                    </a:p>
                  </a:txBody>
                  <a:tcPr>
                    <a:solidFill>
                      <a:schemeClr val="accent5">
                        <a:lumMod val="75000"/>
                      </a:schemeClr>
                    </a:solidFill>
                  </a:tcPr>
                </a:tc>
                <a:tc>
                  <a:txBody>
                    <a:bodyPr/>
                    <a:lstStyle/>
                    <a:p>
                      <a:r>
                        <a:rPr lang="zh-CN" altLang="en-US" sz="3200" dirty="0"/>
                        <a:t>              </a:t>
                      </a:r>
                      <a:r>
                        <a:rPr lang="en-US" altLang="zh-CN" sz="3200" dirty="0"/>
                        <a:t>echoes  </a:t>
                      </a:r>
                      <a:endParaRPr lang="zh-CN" altLang="en-US" sz="3200" dirty="0"/>
                    </a:p>
                  </a:txBody>
                  <a:tcPr>
                    <a:solidFill>
                      <a:schemeClr val="accent5">
                        <a:lumMod val="75000"/>
                      </a:schemeClr>
                    </a:solidFill>
                  </a:tcPr>
                </a:tc>
              </a:tr>
              <a:tr h="6296897">
                <a:tc>
                  <a:txBody>
                    <a:bodyPr/>
                    <a:lstStyle/>
                    <a:p>
                      <a:pPr marL="0" marR="0" lvl="0" indent="457200" algn="just" defTabSz="913765" rtl="0" eaLnBrk="1" fontAlgn="auto" latinLnBrk="0" hangingPunct="1">
                        <a:lnSpc>
                          <a:spcPts val="3400"/>
                        </a:lnSpc>
                        <a:spcBef>
                          <a:spcPct val="0"/>
                        </a:spcBef>
                        <a:spcAft>
                          <a:spcPct val="0"/>
                        </a:spcAft>
                        <a:buClrTx/>
                        <a:buSzTx/>
                        <a:buFontTx/>
                        <a:buNone/>
                        <a:defRPr/>
                      </a:pPr>
                      <a:r>
                        <a:rPr kumimoji="0" lang="en-US" altLang="zh-CN" sz="2800" b="1" i="0" u="none" strike="noStrike" kern="100" cap="none" spc="0" normalizeH="0" baseline="0" noProof="0" dirty="0">
                          <a:ln>
                            <a:noFill/>
                          </a:ln>
                          <a:solidFill>
                            <a:srgbClr val="0000CC"/>
                          </a:solidFill>
                          <a:effectLst/>
                          <a:uLnTx/>
                          <a:uFillTx/>
                          <a:latin typeface="Tahoma" panose="020B0604030504040204" pitchFamily="34" charset="0"/>
                          <a:ea typeface="Tahoma" panose="020B0604030504040204" pitchFamily="34" charset="0"/>
                          <a:cs typeface="Tahoma" panose="020B0604030504040204" pitchFamily="34" charset="0"/>
                        </a:rPr>
                        <a:t>Mr. Hopkins' bookstore was a quiet island in the noisy stream of the modern city. For decades</a:t>
                      </a:r>
                      <a:r>
                        <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 it had been a shelter for book lovers. </a:t>
                      </a:r>
                      <a:r>
                        <a:rPr kumimoji="0" lang="en-US" altLang="zh-CN" sz="2800" b="1" i="0" u="none" strike="noStrike" kern="100" cap="none" spc="0" normalizeH="0" baseline="0" noProof="0" dirty="0">
                          <a:ln>
                            <a:noFill/>
                          </a:ln>
                          <a:solidFill>
                            <a:srgbClr val="9900FF"/>
                          </a:solidFill>
                          <a:effectLst/>
                          <a:uLnTx/>
                          <a:uFillTx/>
                          <a:latin typeface="Tahoma" panose="020B0604030504040204" pitchFamily="34" charset="0"/>
                          <a:ea typeface="Tahoma" panose="020B0604030504040204" pitchFamily="34" charset="0"/>
                          <a:cs typeface="Tahoma" panose="020B0604030504040204" pitchFamily="34" charset="0"/>
                        </a:rPr>
                        <a:t>The wooden sign above the door, weathered but proud, read "Hopkins' Books" in brick red.</a:t>
                      </a:r>
                      <a:r>
                        <a:rPr kumimoji="0" lang="en-US" altLang="zh-CN" sz="2800" b="1" i="0" u="none" strike="noStrike" kern="100" cap="none" spc="0" normalizeH="0" baseline="0" noProof="0" dirty="0">
                          <a:ln>
                            <a:noFill/>
                          </a:ln>
                          <a:solidFill>
                            <a:srgbClr val="0000CC"/>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It had been a constant place where time moved slower with the first turn of a page. </a:t>
                      </a:r>
                      <a:r>
                        <a:rPr kumimoji="0" lang="en-US" altLang="zh-CN" sz="2800" b="1" i="0" u="sng" strike="noStrike" kern="100" cap="none" spc="0" normalizeH="0" baseline="0" noProof="0" dirty="0">
                          <a:ln>
                            <a:noFill/>
                          </a:ln>
                          <a:solidFill>
                            <a:srgbClr val="EF0000"/>
                          </a:solidFill>
                          <a:effectLst/>
                          <a:uLnTx/>
                          <a:uFillTx/>
                          <a:latin typeface="Tahoma" panose="020B0604030504040204" pitchFamily="34" charset="0"/>
                          <a:ea typeface="Tahoma" panose="020B0604030504040204" pitchFamily="34" charset="0"/>
                          <a:cs typeface="Tahoma" panose="020B0604030504040204" pitchFamily="34" charset="0"/>
                        </a:rPr>
                        <a:t>Now, it was closing.</a:t>
                      </a:r>
                      <a:endParaRPr kumimoji="0" lang="en-US" altLang="zh-CN" sz="2800" b="1" i="0" u="sng" strike="noStrike" kern="100" cap="none" spc="0" normalizeH="0" baseline="0" noProof="0" dirty="0">
                        <a:ln>
                          <a:noFill/>
                        </a:ln>
                        <a:solidFill>
                          <a:srgbClr val="EF0000"/>
                        </a:solidFill>
                        <a:effectLst/>
                        <a:uLnTx/>
                        <a:uFillTx/>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b="1" u="none" dirty="0">
                          <a:solidFill>
                            <a:srgbClr val="EF0000"/>
                          </a:solidFill>
                        </a:rPr>
                        <a:t>1. </a:t>
                      </a:r>
                      <a:r>
                        <a:rPr lang="en-US" altLang="zh-CN" sz="2800" b="1" u="none" dirty="0">
                          <a:solidFill>
                            <a:srgbClr val="9900FF"/>
                          </a:solidFill>
                        </a:rPr>
                        <a:t>With the quaint weathered brick-red wooden sign carefully reinstalled and combined with &amp; Cafe</a:t>
                      </a:r>
                      <a:r>
                        <a:rPr lang="en-US" altLang="zh-CN" sz="2800" b="1" u="none" dirty="0">
                          <a:solidFill>
                            <a:srgbClr val="0000CC"/>
                          </a:solidFill>
                        </a:rPr>
                        <a:t>, the renovated store, later turning out to be a business legend, </a:t>
                      </a:r>
                      <a:r>
                        <a:rPr lang="en-US" altLang="zh-CN" sz="2800" b="1" u="sng" dirty="0">
                          <a:solidFill>
                            <a:srgbClr val="0000CC"/>
                          </a:solidFill>
                        </a:rPr>
                        <a:t>reopened in the anticipation of everyone.</a:t>
                      </a:r>
                      <a:r>
                        <a:rPr lang="en-US" altLang="zh-CN" sz="2800" b="1" u="none" dirty="0">
                          <a:solidFill>
                            <a:srgbClr val="0000CC"/>
                          </a:solidFill>
                        </a:rPr>
                        <a:t> </a:t>
                      </a:r>
                      <a:endParaRPr lang="en-US" altLang="zh-CN" sz="2800" b="1" u="none" dirty="0">
                        <a:solidFill>
                          <a:srgbClr val="0000CC"/>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800" b="1" u="none" dirty="0">
                          <a:solidFill>
                            <a:srgbClr val="005E00"/>
                          </a:solidFill>
                        </a:rPr>
                        <a:t>伏笔小贴士：</a:t>
                      </a:r>
                      <a:endParaRPr lang="zh-CN" altLang="en-US" sz="2800" b="1" u="none" dirty="0">
                        <a:solidFill>
                          <a:srgbClr val="005E00"/>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b="1" u="none" dirty="0">
                          <a:solidFill>
                            <a:srgbClr val="005E00"/>
                          </a:solidFill>
                        </a:rPr>
                        <a:t>1. </a:t>
                      </a:r>
                      <a:r>
                        <a:rPr lang="zh-CN" altLang="en-US" sz="2800" b="1" u="none" dirty="0">
                          <a:solidFill>
                            <a:srgbClr val="005E00"/>
                          </a:solidFill>
                        </a:rPr>
                        <a:t>根据原文原有的线索进行合理的同义表达或直接采用，增进续写文本的融合程度。 </a:t>
                      </a:r>
                      <a:endParaRPr lang="en-US" altLang="zh-CN" sz="2800" b="1" u="none" dirty="0">
                        <a:solidFill>
                          <a:srgbClr val="005E00"/>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b="1" u="none" dirty="0">
                          <a:solidFill>
                            <a:srgbClr val="EF0000"/>
                          </a:solidFill>
                        </a:rPr>
                        <a:t>2. It didn’t take a long time before the renovated </a:t>
                      </a:r>
                      <a:r>
                        <a:rPr lang="en-US" altLang="zh-CN" sz="2800" b="1" u="sng" dirty="0">
                          <a:solidFill>
                            <a:srgbClr val="EF0000"/>
                          </a:solidFill>
                        </a:rPr>
                        <a:t>Mr. Hopkins’ Books &amp; Cafe held a grand opening ceremony</a:t>
                      </a:r>
                      <a:r>
                        <a:rPr lang="en-US" altLang="zh-CN" sz="2800" b="1" u="none" dirty="0">
                          <a:solidFill>
                            <a:srgbClr val="EF0000"/>
                          </a:solidFill>
                        </a:rPr>
                        <a:t>, attracting a continuous stream of book lovers. </a:t>
                      </a:r>
                      <a:endParaRPr lang="en-US" altLang="zh-CN" sz="2800" b="1" u="none" dirty="0">
                        <a:solidFill>
                          <a:srgbClr val="EF0000"/>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800" b="1" dirty="0">
                          <a:solidFill>
                            <a:srgbClr val="005E00"/>
                          </a:solidFill>
                        </a:rPr>
                        <a:t>伏笔小贴士：</a:t>
                      </a:r>
                      <a:endParaRPr lang="en-US" altLang="zh-CN" sz="2800" b="1" dirty="0">
                        <a:solidFill>
                          <a:srgbClr val="005E00"/>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b="1" dirty="0">
                          <a:solidFill>
                            <a:srgbClr val="005E00"/>
                          </a:solidFill>
                        </a:rPr>
                        <a:t>2. </a:t>
                      </a:r>
                      <a:r>
                        <a:rPr lang="zh-CN" altLang="en-US" sz="2800" b="1" dirty="0">
                          <a:solidFill>
                            <a:srgbClr val="005E00"/>
                          </a:solidFill>
                        </a:rPr>
                        <a:t>根据原文某个矛盾点进行逆向创作。</a:t>
                      </a:r>
                      <a:endParaRPr lang="en-US" altLang="zh-CN" sz="2800" b="1" dirty="0">
                        <a:solidFill>
                          <a:srgbClr val="005E00"/>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b="1" dirty="0">
                          <a:solidFill>
                            <a:srgbClr val="005E00"/>
                          </a:solidFill>
                        </a:rPr>
                        <a:t>( </a:t>
                      </a:r>
                      <a:r>
                        <a:rPr lang="zh-CN" altLang="en-US" sz="2800" b="1" dirty="0">
                          <a:solidFill>
                            <a:srgbClr val="005E00"/>
                          </a:solidFill>
                        </a:rPr>
                        <a:t>即：书店不会关闭）</a:t>
                      </a:r>
                      <a:endParaRPr lang="zh-CN" altLang="en-US" sz="2800" b="1" dirty="0">
                        <a:solidFill>
                          <a:srgbClr val="005E00"/>
                        </a:solidFill>
                      </a:endParaRPr>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sz="2800" b="1" dirty="0">
                        <a:solidFill>
                          <a:srgbClr val="0000FF"/>
                        </a:solidFill>
                      </a:endParaRPr>
                    </a:p>
                  </a:txBody>
                  <a:tcPr/>
                </a:tc>
              </a:tr>
            </a:tbl>
          </a:graphicData>
        </a:graphic>
      </p:graphicFrame>
      <p:sp>
        <p:nvSpPr>
          <p:cNvPr id="2" name="箭头: 上 1"/>
          <p:cNvSpPr/>
          <p:nvPr/>
        </p:nvSpPr>
        <p:spPr>
          <a:xfrm rot="3593306">
            <a:off x="4759963" y="493266"/>
            <a:ext cx="278915" cy="7257844"/>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箭头: 上 3"/>
          <p:cNvSpPr/>
          <p:nvPr/>
        </p:nvSpPr>
        <p:spPr>
          <a:xfrm rot="4372898">
            <a:off x="3744393" y="3753029"/>
            <a:ext cx="293384" cy="3539048"/>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箭头: 上 4"/>
          <p:cNvSpPr/>
          <p:nvPr/>
        </p:nvSpPr>
        <p:spPr>
          <a:xfrm rot="3593306">
            <a:off x="3785455" y="-50866"/>
            <a:ext cx="258886" cy="5638318"/>
          </a:xfrm>
          <a:prstGeom prst="upArrow">
            <a:avLst/>
          </a:prstGeom>
          <a:solidFill>
            <a:srgbClr val="CC00CC"/>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900FF"/>
              </a:solidFill>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内容占位符 3"/>
          <p:cNvGraphicFramePr/>
          <p:nvPr/>
        </p:nvGraphicFramePr>
        <p:xfrm>
          <a:off x="0" y="-184935"/>
          <a:ext cx="12181726" cy="7269076"/>
        </p:xfrm>
        <a:graphic>
          <a:graphicData uri="http://schemas.openxmlformats.org/drawingml/2006/table">
            <a:tbl>
              <a:tblPr firstRow="1" bandRow="1">
                <a:tableStyleId>{5C22544A-7EE6-4342-B048-85BDC9FD1C3A}</a:tableStyleId>
              </a:tblPr>
              <a:tblGrid>
                <a:gridCol w="4551452"/>
                <a:gridCol w="7630274"/>
              </a:tblGrid>
              <a:tr h="746038">
                <a:tc>
                  <a:txBody>
                    <a:bodyPr/>
                    <a:lstStyle/>
                    <a:p>
                      <a:r>
                        <a:rPr lang="zh-CN" altLang="en-US" sz="3200" dirty="0"/>
                        <a:t>              </a:t>
                      </a:r>
                      <a:r>
                        <a:rPr lang="en-US" altLang="zh-CN" sz="3200" dirty="0"/>
                        <a:t>hidden clues</a:t>
                      </a:r>
                      <a:endParaRPr lang="zh-CN" altLang="en-US" sz="3200" dirty="0"/>
                    </a:p>
                  </a:txBody>
                  <a:tcPr>
                    <a:solidFill>
                      <a:schemeClr val="accent5">
                        <a:lumMod val="75000"/>
                      </a:schemeClr>
                    </a:solidFill>
                  </a:tcPr>
                </a:tc>
                <a:tc>
                  <a:txBody>
                    <a:bodyPr/>
                    <a:lstStyle/>
                    <a:p>
                      <a:r>
                        <a:rPr lang="zh-CN" altLang="en-US" sz="3200" dirty="0"/>
                        <a:t>              </a:t>
                      </a:r>
                      <a:r>
                        <a:rPr lang="en-US" altLang="zh-CN" sz="3200" dirty="0"/>
                        <a:t>echoes  </a:t>
                      </a:r>
                      <a:endParaRPr lang="zh-CN" altLang="en-US" sz="3200" dirty="0"/>
                    </a:p>
                  </a:txBody>
                  <a:tcPr>
                    <a:solidFill>
                      <a:schemeClr val="accent5">
                        <a:lumMod val="75000"/>
                      </a:schemeClr>
                    </a:solidFill>
                  </a:tcPr>
                </a:tc>
              </a:tr>
              <a:tr h="6296897">
                <a:tc>
                  <a:txBody>
                    <a:bodyPr/>
                    <a:lstStyle/>
                    <a:p>
                      <a:pPr marL="0" marR="0" lvl="0" indent="457200" algn="just" defTabSz="913765" rtl="0" eaLnBrk="1" fontAlgn="auto" latinLnBrk="0" hangingPunct="1">
                        <a:lnSpc>
                          <a:spcPts val="3400"/>
                        </a:lnSpc>
                        <a:spcBef>
                          <a:spcPct val="0"/>
                        </a:spcBef>
                        <a:spcAft>
                          <a:spcPct val="0"/>
                        </a:spcAft>
                        <a:buClrTx/>
                        <a:buSzTx/>
                        <a:buFontTx/>
                        <a:buNone/>
                        <a:defRPr/>
                      </a:pPr>
                      <a:r>
                        <a:rPr kumimoji="0" lang="en-US" altLang="zh-CN" sz="2400" b="1"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The news felt like a physical blow to David, a quiet college student who had grown up reading in the cozy corners of the shop. </a:t>
                      </a:r>
                      <a:r>
                        <a:rPr kumimoji="0" lang="en-US" altLang="zh-CN" sz="2400" b="1" i="0" u="sng" strike="noStrike" kern="100" cap="none" spc="0" normalizeH="0" baseline="0" noProof="0" dirty="0">
                          <a:ln>
                            <a:noFill/>
                          </a:ln>
                          <a:solidFill>
                            <a:srgbClr val="C00000"/>
                          </a:solidFill>
                          <a:effectLst/>
                          <a:uLnTx/>
                          <a:uFillTx/>
                          <a:latin typeface="Tahoma" panose="020B0604030504040204" pitchFamily="34" charset="0"/>
                          <a:ea typeface="Tahoma" panose="020B0604030504040204" pitchFamily="34" charset="0"/>
                          <a:cs typeface="Tahoma" panose="020B0604030504040204" pitchFamily="34" charset="0"/>
                        </a:rPr>
                        <a:t>The smell of old paper </a:t>
                      </a:r>
                      <a:r>
                        <a:rPr kumimoji="0" lang="en-US" altLang="zh-CN" sz="2400" b="1" i="0" u="none" strike="noStrike" kern="100" cap="none" spc="0" normalizeH="0" baseline="0" noProof="0" dirty="0">
                          <a:ln>
                            <a:noFill/>
                          </a:ln>
                          <a:solidFill>
                            <a:srgbClr val="C00000"/>
                          </a:solidFill>
                          <a:effectLst/>
                          <a:uLnTx/>
                          <a:uFillTx/>
                          <a:latin typeface="Tahoma" panose="020B0604030504040204" pitchFamily="34" charset="0"/>
                          <a:ea typeface="Tahoma" panose="020B0604030504040204" pitchFamily="34" charset="0"/>
                          <a:cs typeface="Tahoma" panose="020B0604030504040204" pitchFamily="34" charset="0"/>
                        </a:rPr>
                        <a:t>was the smell of his childhood, witnessing his growth. </a:t>
                      </a:r>
                      <a:r>
                        <a:rPr kumimoji="0" lang="en-US" altLang="zh-CN" sz="2400" b="1"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He couldn't imagine the street without its warm, inviting light. </a:t>
                      </a:r>
                      <a:r>
                        <a:rPr kumimoji="0" lang="en-US" altLang="zh-CN" sz="2400" b="1" i="0" u="none" strike="noStrike" kern="100" cap="none" spc="0" normalizeH="0" baseline="0" noProof="0" dirty="0">
                          <a:ln>
                            <a:noFill/>
                          </a:ln>
                          <a:solidFill>
                            <a:srgbClr val="0000CC"/>
                          </a:solidFill>
                          <a:effectLst/>
                          <a:uLnTx/>
                          <a:uFillTx/>
                          <a:latin typeface="Tahoma" panose="020B0604030504040204" pitchFamily="34" charset="0"/>
                          <a:ea typeface="Tahoma" panose="020B0604030504040204" pitchFamily="34" charset="0"/>
                          <a:cs typeface="Tahoma" panose="020B0604030504040204" pitchFamily="34" charset="0"/>
                        </a:rPr>
                        <a:t>When the news spread throughout </a:t>
                      </a:r>
                      <a:r>
                        <a:rPr kumimoji="0" lang="en-US" altLang="zh-CN" sz="2400" b="1" i="0" u="sng" strike="noStrike" kern="100" cap="none" spc="0" normalizeH="0" baseline="0" noProof="0" dirty="0">
                          <a:ln>
                            <a:noFill/>
                          </a:ln>
                          <a:solidFill>
                            <a:srgbClr val="0000CC"/>
                          </a:solidFill>
                          <a:effectLst/>
                          <a:uLnTx/>
                          <a:uFillTx/>
                          <a:latin typeface="Tahoma" panose="020B0604030504040204" pitchFamily="34" charset="0"/>
                          <a:ea typeface="Tahoma" panose="020B0604030504040204" pitchFamily="34" charset="0"/>
                          <a:cs typeface="Tahoma" panose="020B0604030504040204" pitchFamily="34" charset="0"/>
                        </a:rPr>
                        <a:t>the entire neighborhood,</a:t>
                      </a:r>
                      <a:r>
                        <a:rPr kumimoji="0" lang="en-US" altLang="zh-CN" sz="2400" b="1" i="0" u="none" strike="noStrike" kern="100" cap="none" spc="0" normalizeH="0" baseline="0" noProof="0" dirty="0">
                          <a:ln>
                            <a:noFill/>
                          </a:ln>
                          <a:solidFill>
                            <a:srgbClr val="0000CC"/>
                          </a:solidFill>
                          <a:effectLst/>
                          <a:uLnTx/>
                          <a:uFillTx/>
                          <a:latin typeface="Tahoma" panose="020B0604030504040204" pitchFamily="34" charset="0"/>
                          <a:ea typeface="Tahoma" panose="020B0604030504040204" pitchFamily="34" charset="0"/>
                          <a:cs typeface="Tahoma" panose="020B0604030504040204" pitchFamily="34" charset="0"/>
                        </a:rPr>
                        <a:t> worry was written all over </a:t>
                      </a:r>
                      <a:r>
                        <a:rPr kumimoji="0" lang="en-US" altLang="zh-CN" sz="2400" b="1" i="0" u="sng" strike="noStrike" kern="100" cap="none" spc="0" normalizeH="0" baseline="0" noProof="0" dirty="0">
                          <a:ln>
                            <a:noFill/>
                          </a:ln>
                          <a:solidFill>
                            <a:srgbClr val="0000CC"/>
                          </a:solidFill>
                          <a:effectLst/>
                          <a:uLnTx/>
                          <a:uFillTx/>
                          <a:latin typeface="Tahoma" panose="020B0604030504040204" pitchFamily="34" charset="0"/>
                          <a:ea typeface="Tahoma" panose="020B0604030504040204" pitchFamily="34" charset="0"/>
                          <a:cs typeface="Tahoma" panose="020B0604030504040204" pitchFamily="34" charset="0"/>
                        </a:rPr>
                        <a:t>everyone's</a:t>
                      </a:r>
                      <a:r>
                        <a:rPr kumimoji="0" lang="en-US" altLang="zh-CN" sz="2400" b="1" i="0" u="none" strike="noStrike" kern="100" cap="none" spc="0" normalizeH="0" baseline="0" noProof="0" dirty="0">
                          <a:ln>
                            <a:noFill/>
                          </a:ln>
                          <a:solidFill>
                            <a:srgbClr val="0000CC"/>
                          </a:solidFill>
                          <a:effectLst/>
                          <a:uLnTx/>
                          <a:uFillTx/>
                          <a:latin typeface="Tahoma" panose="020B0604030504040204" pitchFamily="34" charset="0"/>
                          <a:ea typeface="Tahoma" panose="020B0604030504040204" pitchFamily="34" charset="0"/>
                          <a:cs typeface="Tahoma" panose="020B0604030504040204" pitchFamily="34" charset="0"/>
                        </a:rPr>
                        <a:t> faces.</a:t>
                      </a:r>
                      <a:endParaRPr kumimoji="0" lang="en-US" altLang="zh-CN" sz="2400" b="1" i="0" u="sng" strike="noStrike" kern="100" cap="none" spc="0" normalizeH="0" baseline="0" noProof="0" dirty="0">
                        <a:ln>
                          <a:noFill/>
                        </a:ln>
                        <a:solidFill>
                          <a:srgbClr val="EF0000"/>
                        </a:solidFill>
                        <a:effectLst/>
                        <a:uLnTx/>
                        <a:uFillTx/>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marL="0" marR="0" lvl="0" indent="0" algn="l" defTabSz="914400" rtl="0" eaLnBrk="1" fontAlgn="auto" latinLnBrk="0" hangingPunct="1">
                        <a:lnSpc>
                          <a:spcPts val="3000"/>
                        </a:lnSpc>
                        <a:spcBef>
                          <a:spcPts val="0"/>
                        </a:spcBef>
                        <a:spcAft>
                          <a:spcPts val="0"/>
                        </a:spcAft>
                        <a:buClrTx/>
                        <a:buSzTx/>
                        <a:buFontTx/>
                        <a:buNone/>
                        <a:defRPr/>
                      </a:pPr>
                      <a:r>
                        <a:rPr lang="en-US" altLang="zh-CN" sz="2400" b="1" u="none" dirty="0">
                          <a:solidFill>
                            <a:srgbClr val="EF0000"/>
                          </a:solidFill>
                        </a:rPr>
                        <a:t>3. The smell of freshly brewed coffee mixed with </a:t>
                      </a:r>
                      <a:r>
                        <a:rPr lang="en-US" altLang="zh-CN" sz="2400" b="1" u="sng" dirty="0">
                          <a:solidFill>
                            <a:srgbClr val="EF0000"/>
                          </a:solidFill>
                        </a:rPr>
                        <a:t>the scent of old books//</a:t>
                      </a:r>
                      <a:r>
                        <a:rPr lang="zh-CN" altLang="en-US" sz="2400" b="1" u="sng" dirty="0">
                          <a:solidFill>
                            <a:srgbClr val="EF0000"/>
                          </a:solidFill>
                        </a:rPr>
                        <a:t>  </a:t>
                      </a:r>
                      <a:r>
                        <a:rPr lang="en-US" altLang="zh-CN" sz="2400" b="1" u="sng" dirty="0">
                          <a:solidFill>
                            <a:srgbClr val="EF0000"/>
                          </a:solidFill>
                        </a:rPr>
                        <a:t>the</a:t>
                      </a:r>
                      <a:r>
                        <a:rPr lang="zh-CN" altLang="en-US" sz="2400" b="1" u="sng" dirty="0">
                          <a:solidFill>
                            <a:srgbClr val="EF0000"/>
                          </a:solidFill>
                        </a:rPr>
                        <a:t> </a:t>
                      </a:r>
                      <a:r>
                        <a:rPr lang="en-US" altLang="zh-CN" sz="2400" b="1" u="sng" dirty="0">
                          <a:solidFill>
                            <a:srgbClr val="EF0000"/>
                          </a:solidFill>
                        </a:rPr>
                        <a:t>smell</a:t>
                      </a:r>
                      <a:r>
                        <a:rPr lang="zh-CN" altLang="en-US" sz="2400" b="1" u="sng" dirty="0">
                          <a:solidFill>
                            <a:srgbClr val="EF0000"/>
                          </a:solidFill>
                        </a:rPr>
                        <a:t> </a:t>
                      </a:r>
                      <a:r>
                        <a:rPr lang="en-US" altLang="zh-CN" sz="2400" b="1" u="sng" dirty="0">
                          <a:solidFill>
                            <a:srgbClr val="EF0000"/>
                          </a:solidFill>
                        </a:rPr>
                        <a:t>of</a:t>
                      </a:r>
                      <a:r>
                        <a:rPr lang="zh-CN" altLang="en-US" sz="2400" b="1" u="sng" dirty="0">
                          <a:solidFill>
                            <a:srgbClr val="EF0000"/>
                          </a:solidFill>
                        </a:rPr>
                        <a:t> </a:t>
                      </a:r>
                      <a:r>
                        <a:rPr lang="en-US" altLang="zh-CN" sz="2400" b="1" u="sng" dirty="0">
                          <a:solidFill>
                            <a:srgbClr val="EF0000"/>
                          </a:solidFill>
                        </a:rPr>
                        <a:t>old</a:t>
                      </a:r>
                      <a:r>
                        <a:rPr lang="zh-CN" altLang="en-US" sz="2400" b="1" u="sng" dirty="0">
                          <a:solidFill>
                            <a:srgbClr val="EF0000"/>
                          </a:solidFill>
                        </a:rPr>
                        <a:t> </a:t>
                      </a:r>
                      <a:r>
                        <a:rPr lang="en-US" altLang="zh-CN" sz="2400" b="1" u="sng" dirty="0">
                          <a:solidFill>
                            <a:srgbClr val="EF0000"/>
                          </a:solidFill>
                        </a:rPr>
                        <a:t>paper</a:t>
                      </a:r>
                      <a:r>
                        <a:rPr lang="en-US" altLang="zh-CN" sz="2400" b="1" u="none" dirty="0">
                          <a:solidFill>
                            <a:srgbClr val="EF0000"/>
                          </a:solidFill>
                        </a:rPr>
                        <a:t>, people flocked to the place, sitting in the reading corners with a cup of coffee in hand and immersed in the stories.</a:t>
                      </a:r>
                      <a:endParaRPr lang="en-US" altLang="zh-CN" sz="2400" b="1" u="none" dirty="0">
                        <a:solidFill>
                          <a:srgbClr val="EF0000"/>
                        </a:solidFill>
                      </a:endParaRPr>
                    </a:p>
                    <a:p>
                      <a:pPr marL="0" marR="0" lvl="0" indent="0" algn="l" defTabSz="914400" rtl="0" eaLnBrk="1" fontAlgn="auto" latinLnBrk="0" hangingPunct="1">
                        <a:lnSpc>
                          <a:spcPts val="3000"/>
                        </a:lnSpc>
                        <a:spcBef>
                          <a:spcPts val="0"/>
                        </a:spcBef>
                        <a:spcAft>
                          <a:spcPts val="0"/>
                        </a:spcAft>
                        <a:buClrTx/>
                        <a:buSzTx/>
                        <a:buFontTx/>
                        <a:buNone/>
                        <a:defRPr/>
                      </a:pPr>
                      <a:r>
                        <a:rPr lang="zh-CN" altLang="en-US" sz="2400" b="1" u="none" dirty="0">
                          <a:solidFill>
                            <a:srgbClr val="005E00"/>
                          </a:solidFill>
                        </a:rPr>
                        <a:t>伏笔小贴士：</a:t>
                      </a:r>
                      <a:endParaRPr lang="zh-CN" altLang="en-US" sz="2400" b="1" u="none" dirty="0">
                        <a:solidFill>
                          <a:srgbClr val="005E00"/>
                        </a:solidFill>
                      </a:endParaRPr>
                    </a:p>
                    <a:p>
                      <a:pPr marL="0" marR="0" lvl="0" indent="0" algn="l" defTabSz="914400" rtl="0" eaLnBrk="1" fontAlgn="auto" latinLnBrk="0" hangingPunct="1">
                        <a:lnSpc>
                          <a:spcPts val="3000"/>
                        </a:lnSpc>
                        <a:spcBef>
                          <a:spcPts val="0"/>
                        </a:spcBef>
                        <a:spcAft>
                          <a:spcPts val="0"/>
                        </a:spcAft>
                        <a:buClrTx/>
                        <a:buSzTx/>
                        <a:buFontTx/>
                        <a:buNone/>
                        <a:defRPr/>
                      </a:pPr>
                      <a:r>
                        <a:rPr lang="en-US" altLang="zh-CN" sz="2400" b="1" u="none" dirty="0">
                          <a:solidFill>
                            <a:srgbClr val="005E00"/>
                          </a:solidFill>
                        </a:rPr>
                        <a:t>1. </a:t>
                      </a:r>
                      <a:r>
                        <a:rPr lang="zh-CN" altLang="en-US" sz="2400" b="1" u="none" dirty="0">
                          <a:solidFill>
                            <a:srgbClr val="005E00"/>
                          </a:solidFill>
                        </a:rPr>
                        <a:t>根据原文原有的线索进行合理的同义表达或直接采用，增进续写文本的融合程度。 </a:t>
                      </a:r>
                      <a:endParaRPr lang="en-US" altLang="zh-CN" sz="2400" b="1" u="none" dirty="0">
                        <a:solidFill>
                          <a:srgbClr val="005E00"/>
                        </a:solidFill>
                      </a:endParaRPr>
                    </a:p>
                    <a:p>
                      <a:pPr marL="0" marR="0" lvl="0" indent="0" algn="l" defTabSz="914400" rtl="0" eaLnBrk="1" fontAlgn="auto" latinLnBrk="0" hangingPunct="1">
                        <a:lnSpc>
                          <a:spcPts val="3000"/>
                        </a:lnSpc>
                        <a:spcBef>
                          <a:spcPts val="0"/>
                        </a:spcBef>
                        <a:spcAft>
                          <a:spcPts val="0"/>
                        </a:spcAft>
                        <a:buClrTx/>
                        <a:buSzTx/>
                        <a:buFontTx/>
                        <a:buNone/>
                        <a:defRPr/>
                      </a:pPr>
                      <a:r>
                        <a:rPr lang="en-US" altLang="zh-CN" sz="2400" b="1" dirty="0">
                          <a:solidFill>
                            <a:srgbClr val="0000CC"/>
                          </a:solidFill>
                        </a:rPr>
                        <a:t>4. </a:t>
                      </a:r>
                      <a:r>
                        <a:rPr lang="en-US" altLang="zh-CN" sz="2400" b="1" u="sng" dirty="0">
                          <a:solidFill>
                            <a:srgbClr val="0000CC"/>
                          </a:solidFill>
                        </a:rPr>
                        <a:t>Accompanied by enthusiastic booklovers and keen residents from the neighborhood, </a:t>
                      </a:r>
                      <a:r>
                        <a:rPr lang="en-US" altLang="zh-CN" sz="2400" b="1" dirty="0">
                          <a:solidFill>
                            <a:srgbClr val="0000CC"/>
                          </a:solidFill>
                        </a:rPr>
                        <a:t>David took a deep breath, cleared his throat and said in a gentle but firm tone, “ Ms. Chen, this bookstore is more than a building. It's the heart of our community. </a:t>
                      </a:r>
                      <a:r>
                        <a:rPr lang="en-US" altLang="zh-CN" sz="2400" b="1" dirty="0">
                          <a:solidFill>
                            <a:srgbClr val="005E00"/>
                          </a:solidFill>
                        </a:rPr>
                        <a:t>”</a:t>
                      </a:r>
                      <a:endParaRPr lang="en-US" altLang="zh-CN" sz="2400" b="1" dirty="0">
                        <a:solidFill>
                          <a:srgbClr val="005E00"/>
                        </a:solidFill>
                      </a:endParaRPr>
                    </a:p>
                    <a:p>
                      <a:pPr marL="0" marR="0" lvl="0" indent="0" algn="l" defTabSz="914400" rtl="0" eaLnBrk="1" fontAlgn="auto" latinLnBrk="0" hangingPunct="1">
                        <a:lnSpc>
                          <a:spcPts val="3000"/>
                        </a:lnSpc>
                        <a:spcBef>
                          <a:spcPts val="0"/>
                        </a:spcBef>
                        <a:spcAft>
                          <a:spcPts val="0"/>
                        </a:spcAft>
                        <a:buClrTx/>
                        <a:buSzTx/>
                        <a:buFontTx/>
                        <a:buNone/>
                        <a:defRPr/>
                      </a:pPr>
                      <a:r>
                        <a:rPr lang="zh-CN" altLang="en-US" sz="2400" b="1" dirty="0">
                          <a:solidFill>
                            <a:srgbClr val="005E00"/>
                          </a:solidFill>
                        </a:rPr>
                        <a:t>伏笔小贴士：</a:t>
                      </a:r>
                      <a:endParaRPr lang="en-US" altLang="zh-CN" sz="2400" b="1" dirty="0">
                        <a:solidFill>
                          <a:srgbClr val="005E00"/>
                        </a:solidFill>
                      </a:endParaRPr>
                    </a:p>
                    <a:p>
                      <a:pPr marL="0" marR="0" lvl="0" indent="0" algn="l" defTabSz="914400" rtl="0" eaLnBrk="1" fontAlgn="auto" latinLnBrk="0" hangingPunct="1">
                        <a:lnSpc>
                          <a:spcPts val="3000"/>
                        </a:lnSpc>
                        <a:spcBef>
                          <a:spcPts val="0"/>
                        </a:spcBef>
                        <a:spcAft>
                          <a:spcPts val="0"/>
                        </a:spcAft>
                        <a:buClrTx/>
                        <a:buSzTx/>
                        <a:buFontTx/>
                        <a:buNone/>
                        <a:defRPr/>
                      </a:pPr>
                      <a:r>
                        <a:rPr lang="en-US" altLang="zh-CN" sz="2400" b="1" dirty="0">
                          <a:solidFill>
                            <a:srgbClr val="005E00"/>
                          </a:solidFill>
                        </a:rPr>
                        <a:t>3. </a:t>
                      </a:r>
                      <a:r>
                        <a:rPr lang="zh-CN" altLang="en-US" sz="2400" b="1" dirty="0">
                          <a:solidFill>
                            <a:srgbClr val="005E00"/>
                          </a:solidFill>
                        </a:rPr>
                        <a:t>利用原文中人物的性格特点进行迁移创作。</a:t>
                      </a:r>
                      <a:endParaRPr lang="zh-CN" altLang="en-US" sz="2400" b="1" dirty="0">
                        <a:solidFill>
                          <a:srgbClr val="005E00"/>
                        </a:solidFill>
                      </a:endParaRPr>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sz="2800" b="1" dirty="0">
                        <a:solidFill>
                          <a:srgbClr val="0000FF"/>
                        </a:solidFill>
                      </a:endParaRPr>
                    </a:p>
                  </a:txBody>
                  <a:tcPr/>
                </a:tc>
              </a:tr>
            </a:tbl>
          </a:graphicData>
        </a:graphic>
      </p:graphicFrame>
      <p:sp>
        <p:nvSpPr>
          <p:cNvPr id="2" name="箭头: 上 1"/>
          <p:cNvSpPr/>
          <p:nvPr/>
        </p:nvSpPr>
        <p:spPr>
          <a:xfrm rot="3593306" flipH="1">
            <a:off x="4542979" y="236375"/>
            <a:ext cx="246425" cy="3608265"/>
          </a:xfrm>
          <a:prstGeom prst="upArrow">
            <a:avLst>
              <a:gd name="adj1" fmla="val 66912"/>
              <a:gd name="adj2" fmla="val 50000"/>
            </a:avLst>
          </a:prstGeom>
          <a:solidFill>
            <a:srgbClr val="FF0000"/>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900FF"/>
              </a:solidFill>
            </a:endParaRPr>
          </a:p>
        </p:txBody>
      </p:sp>
      <p:sp>
        <p:nvSpPr>
          <p:cNvPr id="3" name="箭头: 上 2"/>
          <p:cNvSpPr/>
          <p:nvPr/>
        </p:nvSpPr>
        <p:spPr>
          <a:xfrm rot="3593306" flipH="1">
            <a:off x="3359738" y="3264039"/>
            <a:ext cx="246425" cy="3608265"/>
          </a:xfrm>
          <a:prstGeom prst="upArrow">
            <a:avLst>
              <a:gd name="adj1" fmla="val 66912"/>
              <a:gd name="adj2" fmla="val 50000"/>
            </a:avLst>
          </a:prstGeom>
          <a:solidFill>
            <a:srgbClr val="0000CC"/>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900FF"/>
              </a:solidFill>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内容占位符 3"/>
          <p:cNvGraphicFramePr/>
          <p:nvPr/>
        </p:nvGraphicFramePr>
        <p:xfrm>
          <a:off x="0" y="-184935"/>
          <a:ext cx="12181726" cy="7042935"/>
        </p:xfrm>
        <a:graphic>
          <a:graphicData uri="http://schemas.openxmlformats.org/drawingml/2006/table">
            <a:tbl>
              <a:tblPr firstRow="1" bandRow="1">
                <a:tableStyleId>{5C22544A-7EE6-4342-B048-85BDC9FD1C3A}</a:tableStyleId>
              </a:tblPr>
              <a:tblGrid>
                <a:gridCol w="5619964"/>
                <a:gridCol w="6561762"/>
              </a:tblGrid>
              <a:tr h="746038">
                <a:tc>
                  <a:txBody>
                    <a:bodyPr/>
                    <a:lstStyle/>
                    <a:p>
                      <a:r>
                        <a:rPr lang="zh-CN" altLang="en-US" sz="3200" dirty="0"/>
                        <a:t>              </a:t>
                      </a:r>
                      <a:r>
                        <a:rPr lang="en-US" altLang="zh-CN" sz="3200" dirty="0"/>
                        <a:t>hidden clues</a:t>
                      </a:r>
                      <a:endParaRPr lang="zh-CN" altLang="en-US" sz="3200" dirty="0"/>
                    </a:p>
                  </a:txBody>
                  <a:tcPr>
                    <a:solidFill>
                      <a:schemeClr val="accent5">
                        <a:lumMod val="75000"/>
                      </a:schemeClr>
                    </a:solidFill>
                  </a:tcPr>
                </a:tc>
                <a:tc>
                  <a:txBody>
                    <a:bodyPr/>
                    <a:lstStyle/>
                    <a:p>
                      <a:r>
                        <a:rPr lang="zh-CN" altLang="en-US" sz="3200" dirty="0"/>
                        <a:t>              </a:t>
                      </a:r>
                      <a:r>
                        <a:rPr lang="en-US" altLang="zh-CN" sz="3200" dirty="0"/>
                        <a:t>echoes  </a:t>
                      </a:r>
                      <a:endParaRPr lang="zh-CN" altLang="en-US" sz="3200" dirty="0"/>
                    </a:p>
                  </a:txBody>
                  <a:tcPr>
                    <a:solidFill>
                      <a:schemeClr val="accent5">
                        <a:lumMod val="75000"/>
                      </a:schemeClr>
                    </a:solidFill>
                  </a:tcPr>
                </a:tc>
              </a:tr>
              <a:tr h="6296897">
                <a:tc>
                  <a:txBody>
                    <a:bodyPr/>
                    <a:lstStyle/>
                    <a:p>
                      <a:pPr marL="0" marR="0" lvl="0" indent="457200" algn="just" defTabSz="913765" rtl="0" eaLnBrk="1" fontAlgn="auto" latinLnBrk="0" hangingPunct="1">
                        <a:lnSpc>
                          <a:spcPts val="3400"/>
                        </a:lnSpc>
                        <a:spcBef>
                          <a:spcPct val="0"/>
                        </a:spcBef>
                        <a:spcAft>
                          <a:spcPct val="0"/>
                        </a:spcAft>
                        <a:buClrTx/>
                        <a:buSzTx/>
                        <a:buFontTx/>
                        <a:buNone/>
                        <a:defRPr/>
                      </a:pPr>
                      <a:r>
                        <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The news felt like a physical blow to David, a quiet college student who had grown up reading in the cozy corners of the shop. The smell of old paper was the smell of his childhood, witnessing his growth. </a:t>
                      </a:r>
                      <a:r>
                        <a:rPr kumimoji="0" lang="en-US" altLang="zh-CN" sz="2800" b="0" i="0" u="none" strike="noStrike" kern="100" cap="none" spc="0" normalizeH="0" baseline="0" noProof="0" dirty="0">
                          <a:ln>
                            <a:noFill/>
                          </a:ln>
                          <a:solidFill>
                            <a:srgbClr val="C00000"/>
                          </a:solidFill>
                          <a:effectLst/>
                          <a:uLnTx/>
                          <a:uFillTx/>
                          <a:latin typeface="Tahoma" panose="020B0604030504040204" pitchFamily="34" charset="0"/>
                          <a:ea typeface="Tahoma" panose="020B0604030504040204" pitchFamily="34" charset="0"/>
                          <a:cs typeface="Tahoma" panose="020B0604030504040204" pitchFamily="34" charset="0"/>
                        </a:rPr>
                        <a:t>He couldn't imagine the street </a:t>
                      </a:r>
                      <a:r>
                        <a:rPr kumimoji="0" lang="en-US" altLang="zh-CN" sz="2800" b="0" i="0" u="sng" strike="noStrike" kern="100" cap="none" spc="0" normalizeH="0" baseline="0" noProof="0" dirty="0">
                          <a:ln>
                            <a:noFill/>
                          </a:ln>
                          <a:solidFill>
                            <a:srgbClr val="C00000"/>
                          </a:solidFill>
                          <a:effectLst/>
                          <a:uLnTx/>
                          <a:uFillTx/>
                          <a:latin typeface="Tahoma" panose="020B0604030504040204" pitchFamily="34" charset="0"/>
                          <a:ea typeface="Tahoma" panose="020B0604030504040204" pitchFamily="34" charset="0"/>
                          <a:cs typeface="Tahoma" panose="020B0604030504040204" pitchFamily="34" charset="0"/>
                        </a:rPr>
                        <a:t>without its warm, inviting light.</a:t>
                      </a:r>
                      <a:r>
                        <a:rPr kumimoji="0" lang="en-US" altLang="zh-CN" sz="2800" b="0" i="0" u="none" strike="noStrike" kern="100" cap="none" spc="0" normalizeH="0" baseline="0" noProof="0" dirty="0">
                          <a:ln>
                            <a:noFill/>
                          </a:ln>
                          <a:solidFill>
                            <a:srgbClr val="C00000"/>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When the news spread throughout the entire neighborhood, worry was written all over everyone's faces.</a:t>
                      </a:r>
                      <a:endPar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b="0" u="none" dirty="0">
                          <a:solidFill>
                            <a:srgbClr val="EF0000"/>
                          </a:solidFill>
                        </a:rPr>
                        <a:t>5. The smell of freshly brewed coffee mixed with the scent of old books, people flocked to the place, </a:t>
                      </a:r>
                      <a:r>
                        <a:rPr lang="en-US" altLang="zh-CN" sz="2800" b="1" u="sng" dirty="0">
                          <a:solidFill>
                            <a:srgbClr val="EF0000"/>
                          </a:solidFill>
                        </a:rPr>
                        <a:t>sitting in the reading corners// in its warm, </a:t>
                      </a:r>
                      <a:r>
                        <a:rPr lang="en-US" altLang="zh-CN" sz="2800" b="0" u="none" dirty="0">
                          <a:solidFill>
                            <a:srgbClr val="EF0000"/>
                          </a:solidFill>
                        </a:rPr>
                        <a:t>inviting light with a cup of coffee in hand and immersed in the stories.</a:t>
                      </a:r>
                      <a:endParaRPr lang="en-US" altLang="zh-CN" sz="2800" b="0" u="none" dirty="0">
                        <a:solidFill>
                          <a:srgbClr val="EF0000"/>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800" b="1" u="none" dirty="0">
                          <a:solidFill>
                            <a:srgbClr val="005E00"/>
                          </a:solidFill>
                        </a:rPr>
                        <a:t>伏笔小贴士：</a:t>
                      </a:r>
                      <a:endParaRPr lang="zh-CN" altLang="en-US" sz="2800" b="1" u="none" dirty="0">
                        <a:solidFill>
                          <a:srgbClr val="005E00"/>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b="1" u="none" dirty="0">
                          <a:solidFill>
                            <a:srgbClr val="005E00"/>
                          </a:solidFill>
                        </a:rPr>
                        <a:t>1. </a:t>
                      </a:r>
                      <a:r>
                        <a:rPr lang="zh-CN" altLang="en-US" sz="2800" b="1" u="none" dirty="0">
                          <a:solidFill>
                            <a:srgbClr val="005E00"/>
                          </a:solidFill>
                        </a:rPr>
                        <a:t>根据原文原有的线索进行合理的同义表达或直接采用，增进续写文本的融合程度。 </a:t>
                      </a:r>
                      <a:endParaRPr lang="en-US" altLang="zh-CN" sz="2800" b="1" u="none" dirty="0">
                        <a:solidFill>
                          <a:srgbClr val="005E00"/>
                        </a:solidFill>
                      </a:endParaRPr>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sz="2800" b="1" dirty="0">
                        <a:solidFill>
                          <a:srgbClr val="0000FF"/>
                        </a:solidFill>
                      </a:endParaRPr>
                    </a:p>
                  </a:txBody>
                  <a:tcPr/>
                </a:tc>
              </a:tr>
            </a:tbl>
          </a:graphicData>
        </a:graphic>
      </p:graphicFrame>
      <p:sp>
        <p:nvSpPr>
          <p:cNvPr id="2" name="箭头: 上 1"/>
          <p:cNvSpPr/>
          <p:nvPr/>
        </p:nvSpPr>
        <p:spPr>
          <a:xfrm rot="3593306" flipH="1">
            <a:off x="4892300" y="1438452"/>
            <a:ext cx="246425" cy="3608265"/>
          </a:xfrm>
          <a:prstGeom prst="upArrow">
            <a:avLst>
              <a:gd name="adj1" fmla="val 66912"/>
              <a:gd name="adj2" fmla="val 50000"/>
            </a:avLst>
          </a:prstGeom>
          <a:solidFill>
            <a:srgbClr val="FF0000"/>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900FF"/>
              </a:solidFill>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内容占位符 3"/>
          <p:cNvGraphicFramePr/>
          <p:nvPr/>
        </p:nvGraphicFramePr>
        <p:xfrm>
          <a:off x="0" y="-184935"/>
          <a:ext cx="12181726" cy="7042935"/>
        </p:xfrm>
        <a:graphic>
          <a:graphicData uri="http://schemas.openxmlformats.org/drawingml/2006/table">
            <a:tbl>
              <a:tblPr firstRow="1" bandRow="1">
                <a:tableStyleId>{5C22544A-7EE6-4342-B048-85BDC9FD1C3A}</a:tableStyleId>
              </a:tblPr>
              <a:tblGrid>
                <a:gridCol w="6267236"/>
                <a:gridCol w="5914490"/>
              </a:tblGrid>
              <a:tr h="746038">
                <a:tc>
                  <a:txBody>
                    <a:bodyPr/>
                    <a:lstStyle/>
                    <a:p>
                      <a:r>
                        <a:rPr lang="zh-CN" altLang="en-US" sz="3200" dirty="0"/>
                        <a:t>              </a:t>
                      </a:r>
                      <a:r>
                        <a:rPr lang="en-US" altLang="zh-CN" sz="3200" dirty="0"/>
                        <a:t>hidden clues</a:t>
                      </a:r>
                      <a:endParaRPr lang="zh-CN" altLang="en-US" sz="3200" dirty="0"/>
                    </a:p>
                  </a:txBody>
                  <a:tcPr>
                    <a:solidFill>
                      <a:schemeClr val="accent5">
                        <a:lumMod val="75000"/>
                      </a:schemeClr>
                    </a:solidFill>
                  </a:tcPr>
                </a:tc>
                <a:tc>
                  <a:txBody>
                    <a:bodyPr/>
                    <a:lstStyle/>
                    <a:p>
                      <a:r>
                        <a:rPr lang="zh-CN" altLang="en-US" sz="3200" dirty="0"/>
                        <a:t>              </a:t>
                      </a:r>
                      <a:r>
                        <a:rPr lang="en-US" altLang="zh-CN" sz="3200" dirty="0"/>
                        <a:t>echoes  </a:t>
                      </a:r>
                      <a:endParaRPr lang="zh-CN" altLang="en-US" sz="3200" dirty="0"/>
                    </a:p>
                  </a:txBody>
                  <a:tcPr>
                    <a:solidFill>
                      <a:schemeClr val="accent5">
                        <a:lumMod val="75000"/>
                      </a:schemeClr>
                    </a:solidFill>
                  </a:tcPr>
                </a:tc>
              </a:tr>
              <a:tr h="6296897">
                <a:tc>
                  <a:txBody>
                    <a:bodyPr/>
                    <a:lstStyle/>
                    <a:p>
                      <a:pPr marL="0" marR="0" lvl="0" indent="457200" algn="just" defTabSz="913765" rtl="0" eaLnBrk="1" fontAlgn="auto" latinLnBrk="0" hangingPunct="1">
                        <a:lnSpc>
                          <a:spcPts val="3400"/>
                        </a:lnSpc>
                        <a:spcBef>
                          <a:spcPct val="0"/>
                        </a:spcBef>
                        <a:spcAft>
                          <a:spcPct val="0"/>
                        </a:spcAft>
                        <a:buClrTx/>
                        <a:buSzTx/>
                        <a:buFontTx/>
                        <a:buNone/>
                        <a:defRPr/>
                      </a:pPr>
                      <a:r>
                        <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The reason for the closure was a woman named Sarah Chen. Representing a large development company, she had made a generous offer to buy the building. She saw the space not for its shelves of stories, but for its potential as a trendy café, a profitable upgrade. </a:t>
                      </a:r>
                      <a:r>
                        <a:rPr kumimoji="0" lang="en-US" altLang="zh-CN" sz="2800" b="0" i="0" u="none" strike="noStrike" kern="100" cap="none" spc="0" normalizeH="0" baseline="0" noProof="0" dirty="0">
                          <a:ln>
                            <a:noFill/>
                          </a:ln>
                          <a:solidFill>
                            <a:srgbClr val="C00000"/>
                          </a:solidFill>
                          <a:effectLst/>
                          <a:uLnTx/>
                          <a:uFillTx/>
                          <a:latin typeface="Tahoma" panose="020B0604030504040204" pitchFamily="34" charset="0"/>
                          <a:ea typeface="Tahoma" panose="020B0604030504040204" pitchFamily="34" charset="0"/>
                          <a:cs typeface="Tahoma" panose="020B0604030504040204" pitchFamily="34" charset="0"/>
                        </a:rPr>
                        <a:t>To her, it was just business.</a:t>
                      </a:r>
                      <a:endParaRPr kumimoji="0" lang="en-US" altLang="zh-CN" sz="2800" b="0" i="0" u="none" strike="noStrike" kern="100" cap="none" spc="0" normalizeH="0" baseline="0" noProof="0" dirty="0">
                        <a:ln>
                          <a:noFill/>
                        </a:ln>
                        <a:solidFill>
                          <a:srgbClr val="C00000"/>
                        </a:solidFill>
                        <a:effectLst/>
                        <a:uLnTx/>
                        <a:uFillTx/>
                        <a:latin typeface="Tahoma" panose="020B0604030504040204" pitchFamily="34" charset="0"/>
                        <a:ea typeface="Tahoma" panose="020B0604030504040204" pitchFamily="34" charset="0"/>
                        <a:cs typeface="Tahoma" panose="020B0604030504040204" pitchFamily="34" charset="0"/>
                      </a:endParaRPr>
                    </a:p>
                    <a:p>
                      <a:pPr marL="0" marR="0" lvl="0" indent="457200" algn="just" defTabSz="913765" rtl="0" eaLnBrk="1" fontAlgn="auto" latinLnBrk="0" hangingPunct="1">
                        <a:lnSpc>
                          <a:spcPts val="3400"/>
                        </a:lnSpc>
                        <a:spcBef>
                          <a:spcPct val="0"/>
                        </a:spcBef>
                        <a:spcAft>
                          <a:spcPct val="0"/>
                        </a:spcAft>
                        <a:buClrTx/>
                        <a:buSzTx/>
                        <a:buFontTx/>
                        <a:buNone/>
                        <a:defRPr/>
                      </a:pPr>
                      <a:r>
                        <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Mr. Hopkins, now old and tired, felt defeated. "Maybe it's time, David," he sighed, his hand resting on a dusty copy of his favorite novel. "The world has moved on."</a:t>
                      </a:r>
                      <a:endPar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b="0" u="none" dirty="0">
                          <a:solidFill>
                            <a:srgbClr val="EF0000"/>
                          </a:solidFill>
                        </a:rPr>
                        <a:t>6. With the quaint weathered brick-red wooden sign carefully reinstalled, the renovated store, </a:t>
                      </a:r>
                      <a:r>
                        <a:rPr lang="en-US" altLang="zh-CN" sz="2800" b="0" u="sng" dirty="0">
                          <a:solidFill>
                            <a:srgbClr val="EF0000"/>
                          </a:solidFill>
                        </a:rPr>
                        <a:t>later turning out to be a business legend</a:t>
                      </a:r>
                      <a:r>
                        <a:rPr lang="en-US" altLang="zh-CN" sz="2800" b="0" u="none" dirty="0">
                          <a:solidFill>
                            <a:srgbClr val="EF0000"/>
                          </a:solidFill>
                        </a:rPr>
                        <a:t>, reopened in the anticipation of everyone.</a:t>
                      </a:r>
                      <a:endParaRPr lang="en-US" altLang="zh-CN" sz="2800" b="0" u="none" dirty="0">
                        <a:solidFill>
                          <a:srgbClr val="EF0000"/>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800" b="1" u="none" dirty="0">
                          <a:solidFill>
                            <a:srgbClr val="005E00"/>
                          </a:solidFill>
                        </a:rPr>
                        <a:t>伏笔小贴士：</a:t>
                      </a:r>
                      <a:endParaRPr lang="zh-CN" altLang="en-US" sz="2800" b="1" u="none" dirty="0">
                        <a:solidFill>
                          <a:srgbClr val="005E00"/>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b="1" u="none" dirty="0">
                          <a:solidFill>
                            <a:srgbClr val="005E00"/>
                          </a:solidFill>
                        </a:rPr>
                        <a:t>4. </a:t>
                      </a:r>
                      <a:r>
                        <a:rPr lang="zh-CN" altLang="en-US" sz="2800" b="1" u="none" dirty="0">
                          <a:solidFill>
                            <a:srgbClr val="005E00"/>
                          </a:solidFill>
                        </a:rPr>
                        <a:t>根据原文原有的线索进行合理的展望，合理预测故事结局。</a:t>
                      </a:r>
                      <a:endParaRPr lang="en-US" altLang="zh-CN" sz="2800" b="1" dirty="0">
                        <a:solidFill>
                          <a:srgbClr val="0000FF"/>
                        </a:solidFill>
                      </a:endParaRPr>
                    </a:p>
                  </a:txBody>
                  <a:tcPr/>
                </a:tc>
              </a:tr>
            </a:tbl>
          </a:graphicData>
        </a:graphic>
      </p:graphicFrame>
      <p:sp>
        <p:nvSpPr>
          <p:cNvPr id="2" name="箭头: 上 1"/>
          <p:cNvSpPr/>
          <p:nvPr/>
        </p:nvSpPr>
        <p:spPr>
          <a:xfrm rot="3593306" flipH="1">
            <a:off x="4892300" y="1438452"/>
            <a:ext cx="246425" cy="3608265"/>
          </a:xfrm>
          <a:prstGeom prst="upArrow">
            <a:avLst>
              <a:gd name="adj1" fmla="val 66912"/>
              <a:gd name="adj2" fmla="val 50000"/>
            </a:avLst>
          </a:prstGeom>
          <a:solidFill>
            <a:srgbClr val="FF0000"/>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900FF"/>
              </a:solidFill>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内容占位符 3"/>
          <p:cNvGraphicFramePr/>
          <p:nvPr/>
        </p:nvGraphicFramePr>
        <p:xfrm>
          <a:off x="0" y="-184935"/>
          <a:ext cx="12181726" cy="7042935"/>
        </p:xfrm>
        <a:graphic>
          <a:graphicData uri="http://schemas.openxmlformats.org/drawingml/2006/table">
            <a:tbl>
              <a:tblPr firstRow="1" bandRow="1">
                <a:tableStyleId>{5C22544A-7EE6-4342-B048-85BDC9FD1C3A}</a:tableStyleId>
              </a:tblPr>
              <a:tblGrid>
                <a:gridCol w="6267236"/>
                <a:gridCol w="5914490"/>
              </a:tblGrid>
              <a:tr h="746038">
                <a:tc>
                  <a:txBody>
                    <a:bodyPr/>
                    <a:lstStyle/>
                    <a:p>
                      <a:r>
                        <a:rPr lang="zh-CN" altLang="en-US" sz="3200" dirty="0"/>
                        <a:t>              </a:t>
                      </a:r>
                      <a:r>
                        <a:rPr lang="en-US" altLang="zh-CN" sz="3200" dirty="0"/>
                        <a:t>hidden clues</a:t>
                      </a:r>
                      <a:endParaRPr lang="zh-CN" altLang="en-US" sz="3200" dirty="0"/>
                    </a:p>
                  </a:txBody>
                  <a:tcPr>
                    <a:solidFill>
                      <a:schemeClr val="accent5">
                        <a:lumMod val="75000"/>
                      </a:schemeClr>
                    </a:solidFill>
                  </a:tcPr>
                </a:tc>
                <a:tc>
                  <a:txBody>
                    <a:bodyPr/>
                    <a:lstStyle/>
                    <a:p>
                      <a:r>
                        <a:rPr lang="zh-CN" altLang="en-US" sz="3200" dirty="0"/>
                        <a:t>              </a:t>
                      </a:r>
                      <a:r>
                        <a:rPr lang="en-US" altLang="zh-CN" sz="3200" dirty="0"/>
                        <a:t>echoes  </a:t>
                      </a:r>
                      <a:endParaRPr lang="zh-CN" altLang="en-US" sz="3200" dirty="0"/>
                    </a:p>
                  </a:txBody>
                  <a:tcPr>
                    <a:solidFill>
                      <a:schemeClr val="accent5">
                        <a:lumMod val="75000"/>
                      </a:schemeClr>
                    </a:solidFill>
                  </a:tcPr>
                </a:tc>
              </a:tr>
              <a:tr h="6296897">
                <a:tc>
                  <a:txBody>
                    <a:bodyPr/>
                    <a:lstStyle/>
                    <a:p>
                      <a:pPr marL="0" marR="0" lvl="0" indent="457200" algn="just" defTabSz="913765" rtl="0" eaLnBrk="1" fontAlgn="auto" latinLnBrk="0" hangingPunct="1">
                        <a:lnSpc>
                          <a:spcPts val="3400"/>
                        </a:lnSpc>
                        <a:spcBef>
                          <a:spcPct val="0"/>
                        </a:spcBef>
                        <a:spcAft>
                          <a:spcPct val="0"/>
                        </a:spcAft>
                        <a:buClrTx/>
                        <a:buSzTx/>
                        <a:buFontTx/>
                        <a:buNone/>
                        <a:defRPr/>
                      </a:pPr>
                      <a:r>
                        <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On the day of the final meeting, David arrived early, </a:t>
                      </a:r>
                      <a:r>
                        <a:rPr kumimoji="0" lang="en-US" altLang="zh-CN" sz="2800" b="0" i="0" u="none" strike="noStrike" kern="100" cap="none" spc="0" normalizeH="0" baseline="0" noProof="0" dirty="0">
                          <a:ln>
                            <a:noFill/>
                          </a:ln>
                          <a:solidFill>
                            <a:srgbClr val="C00000"/>
                          </a:solidFill>
                          <a:effectLst/>
                          <a:uLnTx/>
                          <a:uFillTx/>
                          <a:latin typeface="Tahoma" panose="020B0604030504040204" pitchFamily="34" charset="0"/>
                          <a:ea typeface="Tahoma" panose="020B0604030504040204" pitchFamily="34" charset="0"/>
                          <a:cs typeface="Tahoma" panose="020B0604030504040204" pitchFamily="34" charset="0"/>
                        </a:rPr>
                        <a:t>his backpack filled with items he had collected over the years from the store: a bookmark from his tenth birthday, a receipt from the first book he had bought with his own money, a photograph of himself and Mr. Hopkins taken during a summer reading program</a:t>
                      </a:r>
                      <a:r>
                        <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 He walked to the children's section and drew a small, worn copy of The Adventures of Tom Sawyer. The cover was faded, the pages yellowed, but the spine still held strong.</a:t>
                      </a:r>
                      <a:endPar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b="0" u="none" dirty="0">
                          <a:solidFill>
                            <a:srgbClr val="EF0000"/>
                          </a:solidFill>
                        </a:rPr>
                        <a:t>6. In a soft but steady voice, </a:t>
                      </a:r>
                      <a:r>
                        <a:rPr lang="en-US" altLang="zh-CN" sz="2800" b="0" u="sng" dirty="0">
                          <a:solidFill>
                            <a:srgbClr val="EF0000"/>
                          </a:solidFill>
                        </a:rPr>
                        <a:t>David shared stories behind each item, </a:t>
                      </a:r>
                      <a:r>
                        <a:rPr lang="en-US" altLang="zh-CN" sz="2800" b="0" u="none" dirty="0">
                          <a:solidFill>
                            <a:srgbClr val="EF0000"/>
                          </a:solidFill>
                        </a:rPr>
                        <a:t>stories about how the bookstore provided a cozy shelter for numerous book lovers over the decades.</a:t>
                      </a:r>
                      <a:endParaRPr lang="en-US" altLang="zh-CN" sz="2800" b="0" u="none" dirty="0">
                        <a:solidFill>
                          <a:srgbClr val="EF0000"/>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800" b="1" u="none" dirty="0">
                          <a:solidFill>
                            <a:srgbClr val="005E00"/>
                          </a:solidFill>
                        </a:rPr>
                        <a:t>伏笔小贴士：</a:t>
                      </a:r>
                      <a:endParaRPr lang="zh-CN" altLang="en-US" sz="2800" b="1" u="none" dirty="0">
                        <a:solidFill>
                          <a:srgbClr val="005E00"/>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b="1" u="none" dirty="0">
                          <a:solidFill>
                            <a:srgbClr val="005E00"/>
                          </a:solidFill>
                        </a:rPr>
                        <a:t>5. </a:t>
                      </a:r>
                      <a:r>
                        <a:rPr lang="zh-CN" altLang="en-US" sz="2800" b="1" u="none" dirty="0">
                          <a:solidFill>
                            <a:srgbClr val="005E00"/>
                          </a:solidFill>
                        </a:rPr>
                        <a:t>根据原文所给物品的背景故事，进行续写的为情节构思。</a:t>
                      </a:r>
                      <a:endParaRPr lang="en-US" altLang="zh-CN" sz="2800" b="1" dirty="0">
                        <a:solidFill>
                          <a:srgbClr val="0000FF"/>
                        </a:solidFill>
                      </a:endParaRPr>
                    </a:p>
                  </a:txBody>
                  <a:tcPr/>
                </a:tc>
              </a:tr>
            </a:tbl>
          </a:graphicData>
        </a:graphic>
      </p:graphicFrame>
      <p:sp>
        <p:nvSpPr>
          <p:cNvPr id="2" name="箭头: 上 1"/>
          <p:cNvSpPr/>
          <p:nvPr/>
        </p:nvSpPr>
        <p:spPr>
          <a:xfrm rot="3593306" flipH="1">
            <a:off x="5745055" y="613175"/>
            <a:ext cx="246425" cy="3608265"/>
          </a:xfrm>
          <a:prstGeom prst="upArrow">
            <a:avLst>
              <a:gd name="adj1" fmla="val 66912"/>
              <a:gd name="adj2" fmla="val 50000"/>
            </a:avLst>
          </a:prstGeom>
          <a:solidFill>
            <a:srgbClr val="FF0000"/>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900FF"/>
              </a:solidFill>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AS_UNIQUEID" val="1257"/>
</p:tagLst>
</file>

<file path=ppt/tags/tag11.xml><?xml version="1.0" encoding="utf-8"?>
<p:tagLst xmlns:p="http://schemas.openxmlformats.org/presentationml/2006/main">
  <p:tag name="AS_UNIQUEID" val="1258"/>
</p:tagLst>
</file>

<file path=ppt/tags/tag12.xml><?xml version="1.0" encoding="utf-8"?>
<p:tagLst xmlns:p="http://schemas.openxmlformats.org/presentationml/2006/main">
  <p:tag name="AS_UNIQUEID" val="1259"/>
</p:tagLst>
</file>

<file path=ppt/tags/tag13.xml><?xml version="1.0" encoding="utf-8"?>
<p:tagLst xmlns:p="http://schemas.openxmlformats.org/presentationml/2006/main">
  <p:tag name="AS_UNIQUEID" val="1260"/>
</p:tagLst>
</file>

<file path=ppt/tags/tag14.xml><?xml version="1.0" encoding="utf-8"?>
<p:tagLst xmlns:p="http://schemas.openxmlformats.org/presentationml/2006/main">
  <p:tag name="AS_UNIQUEID" val="1261"/>
</p:tagLst>
</file>

<file path=ppt/tags/tag15.xml><?xml version="1.0" encoding="utf-8"?>
<p:tagLst xmlns:p="http://schemas.openxmlformats.org/presentationml/2006/main">
  <p:tag name="AS_UNIQUEID" val="1262"/>
</p:tagLst>
</file>

<file path=ppt/tags/tag16.xml><?xml version="1.0" encoding="utf-8"?>
<p:tagLst xmlns:p="http://schemas.openxmlformats.org/presentationml/2006/main">
  <p:tag name="AS_UNIQUEID" val="1263"/>
</p:tagLst>
</file>

<file path=ppt/tags/tag17.xml><?xml version="1.0" encoding="utf-8"?>
<p:tagLst xmlns:p="http://schemas.openxmlformats.org/presentationml/2006/main">
  <p:tag name="AS_UNIQUEID" val="1264"/>
</p:tagLst>
</file>

<file path=ppt/tags/tag18.xml><?xml version="1.0" encoding="utf-8"?>
<p:tagLst xmlns:p="http://schemas.openxmlformats.org/presentationml/2006/main">
  <p:tag name="AS_UNIQUEID" val="1265"/>
</p:tagLst>
</file>

<file path=ppt/tags/tag19.xml><?xml version="1.0" encoding="utf-8"?>
<p:tagLst xmlns:p="http://schemas.openxmlformats.org/presentationml/2006/main">
  <p:tag name="AS_UNIQUEID" val="1266"/>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AS_UNIQUEID" val="1267"/>
</p:tagLst>
</file>

<file path=ppt/tags/tag21.xml><?xml version="1.0" encoding="utf-8"?>
<p:tagLst xmlns:p="http://schemas.openxmlformats.org/presentationml/2006/main">
  <p:tag name="AS_UNIQUEID" val="1268"/>
</p:tagLst>
</file>

<file path=ppt/tags/tag22.xml><?xml version="1.0" encoding="utf-8"?>
<p:tagLst xmlns:p="http://schemas.openxmlformats.org/presentationml/2006/main">
  <p:tag name="AS_UNIQUEID" val="1269"/>
</p:tagLst>
</file>

<file path=ppt/tags/tag23.xml><?xml version="1.0" encoding="utf-8"?>
<p:tagLst xmlns:p="http://schemas.openxmlformats.org/presentationml/2006/main">
  <p:tag name="AS_UNIQUEID" val="1270"/>
</p:tagLst>
</file>

<file path=ppt/tags/tag24.xml><?xml version="1.0" encoding="utf-8"?>
<p:tagLst xmlns:p="http://schemas.openxmlformats.org/presentationml/2006/main">
  <p:tag name="AS_UNIQUEID" val="1271"/>
</p:tagLst>
</file>

<file path=ppt/tags/tag25.xml><?xml version="1.0" encoding="utf-8"?>
<p:tagLst xmlns:p="http://schemas.openxmlformats.org/presentationml/2006/main">
  <p:tag name="AS_UNIQUEID" val="1272"/>
</p:tagLst>
</file>

<file path=ppt/tags/tag26.xml><?xml version="1.0" encoding="utf-8"?>
<p:tagLst xmlns:p="http://schemas.openxmlformats.org/presentationml/2006/main">
  <p:tag name="AS_UNIQUEID" val="1273"/>
</p:tagLst>
</file>

<file path=ppt/tags/tag27.xml><?xml version="1.0" encoding="utf-8"?>
<p:tagLst xmlns:p="http://schemas.openxmlformats.org/presentationml/2006/main">
  <p:tag name="AS_UNIQUEID" val="1274"/>
</p:tagLst>
</file>

<file path=ppt/tags/tag28.xml><?xml version="1.0" encoding="utf-8"?>
<p:tagLst xmlns:p="http://schemas.openxmlformats.org/presentationml/2006/main">
  <p:tag name="AS_UNIQUEID" val="1275"/>
</p:tagLst>
</file>

<file path=ppt/tags/tag29.xml><?xml version="1.0" encoding="utf-8"?>
<p:tagLst xmlns:p="http://schemas.openxmlformats.org/presentationml/2006/main">
  <p:tag name="AS_UNIQUEID" val="1276"/>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AS_UNIQUEID" val="1277"/>
</p:tagLst>
</file>

<file path=ppt/tags/tag31.xml><?xml version="1.0" encoding="utf-8"?>
<p:tagLst xmlns:p="http://schemas.openxmlformats.org/presentationml/2006/main">
  <p:tag name="AS_UNIQUEID" val="1278"/>
</p:tagLst>
</file>

<file path=ppt/tags/tag32.xml><?xml version="1.0" encoding="utf-8"?>
<p:tagLst xmlns:p="http://schemas.openxmlformats.org/presentationml/2006/main">
  <p:tag name="AS_UNIQUEID" val="1279"/>
</p:tagLst>
</file>

<file path=ppt/tags/tag33.xml><?xml version="1.0" encoding="utf-8"?>
<p:tagLst xmlns:p="http://schemas.openxmlformats.org/presentationml/2006/main">
  <p:tag name="AS_UNIQUEID" val="1280"/>
</p:tagLst>
</file>

<file path=ppt/tags/tag34.xml><?xml version="1.0" encoding="utf-8"?>
<p:tagLst xmlns:p="http://schemas.openxmlformats.org/presentationml/2006/main">
  <p:tag name="AS_UNIQUEID" val="1281"/>
</p:tagLst>
</file>

<file path=ppt/tags/tag35.xml><?xml version="1.0" encoding="utf-8"?>
<p:tagLst xmlns:p="http://schemas.openxmlformats.org/presentationml/2006/main">
  <p:tag name="AS_UNIQUEID" val="1282"/>
</p:tagLst>
</file>

<file path=ppt/tags/tag36.xml><?xml version="1.0" encoding="utf-8"?>
<p:tagLst xmlns:p="http://schemas.openxmlformats.org/presentationml/2006/main">
  <p:tag name="AS_UNIQUEID" val="1283"/>
</p:tagLst>
</file>

<file path=ppt/tags/tag37.xml><?xml version="1.0" encoding="utf-8"?>
<p:tagLst xmlns:p="http://schemas.openxmlformats.org/presentationml/2006/main">
  <p:tag name="AS_UNIQUEID" val="1284"/>
</p:tagLst>
</file>

<file path=ppt/tags/tag38.xml><?xml version="1.0" encoding="utf-8"?>
<p:tagLst xmlns:p="http://schemas.openxmlformats.org/presentationml/2006/main">
  <p:tag name="AS_UNIQUEID" val="1285"/>
</p:tagLst>
</file>

<file path=ppt/tags/tag39.xml><?xml version="1.0" encoding="utf-8"?>
<p:tagLst xmlns:p="http://schemas.openxmlformats.org/presentationml/2006/main">
  <p:tag name="AS_UNIQUEID" val="1286"/>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AS_UNIQUEID" val="1287"/>
</p:tagLst>
</file>

<file path=ppt/tags/tag41.xml><?xml version="1.0" encoding="utf-8"?>
<p:tagLst xmlns:p="http://schemas.openxmlformats.org/presentationml/2006/main">
  <p:tag name="AS_UNIQUEID" val="1288"/>
</p:tagLst>
</file>

<file path=ppt/tags/tag42.xml><?xml version="1.0" encoding="utf-8"?>
<p:tagLst xmlns:p="http://schemas.openxmlformats.org/presentationml/2006/main">
  <p:tag name="AS_UNIQUEID" val="1289"/>
</p:tagLst>
</file>

<file path=ppt/tags/tag43.xml><?xml version="1.0" encoding="utf-8"?>
<p:tagLst xmlns:p="http://schemas.openxmlformats.org/presentationml/2006/main">
  <p:tag name="AS_UNIQUEID" val="1290"/>
</p:tagLst>
</file>

<file path=ppt/tags/tag44.xml><?xml version="1.0" encoding="utf-8"?>
<p:tagLst xmlns:p="http://schemas.openxmlformats.org/presentationml/2006/main">
  <p:tag name="AS_UNIQUEID" val="1291"/>
</p:tagLst>
</file>

<file path=ppt/tags/tag45.xml><?xml version="1.0" encoding="utf-8"?>
<p:tagLst xmlns:p="http://schemas.openxmlformats.org/presentationml/2006/main">
  <p:tag name="AS_UNIQUEID" val="1292"/>
</p:tagLst>
</file>

<file path=ppt/tags/tag46.xml><?xml version="1.0" encoding="utf-8"?>
<p:tagLst xmlns:p="http://schemas.openxmlformats.org/presentationml/2006/main">
  <p:tag name="AS_UNIQUEID" val="1293"/>
</p:tagLst>
</file>

<file path=ppt/tags/tag47.xml><?xml version="1.0" encoding="utf-8"?>
<p:tagLst xmlns:p="http://schemas.openxmlformats.org/presentationml/2006/main">
  <p:tag name="AS_UNIQUEID" val="1294"/>
</p:tagLst>
</file>

<file path=ppt/tags/tag48.xml><?xml version="1.0" encoding="utf-8"?>
<p:tagLst xmlns:p="http://schemas.openxmlformats.org/presentationml/2006/main">
  <p:tag name="AS_UNIQUEID" val="1295"/>
</p:tagLst>
</file>

<file path=ppt/tags/tag49.xml><?xml version="1.0" encoding="utf-8"?>
<p:tagLst xmlns:p="http://schemas.openxmlformats.org/presentationml/2006/main">
  <p:tag name="AS_UNIQUEID" val="1296"/>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AS_UNIQUEID" val="1297"/>
</p:tagLst>
</file>

<file path=ppt/tags/tag51.xml><?xml version="1.0" encoding="utf-8"?>
<p:tagLst xmlns:p="http://schemas.openxmlformats.org/presentationml/2006/main">
  <p:tag name="AS_UNIQUEID" val="1298"/>
</p:tagLst>
</file>

<file path=ppt/tags/tag52.xml><?xml version="1.0" encoding="utf-8"?>
<p:tagLst xmlns:p="http://schemas.openxmlformats.org/presentationml/2006/main">
  <p:tag name="AS_UNIQUEID" val="1299"/>
</p:tagLst>
</file>

<file path=ppt/tags/tag53.xml><?xml version="1.0" encoding="utf-8"?>
<p:tagLst xmlns:p="http://schemas.openxmlformats.org/presentationml/2006/main">
  <p:tag name="AS_UNIQUEID" val="1300"/>
</p:tagLst>
</file>

<file path=ppt/tags/tag54.xml><?xml version="1.0" encoding="utf-8"?>
<p:tagLst xmlns:p="http://schemas.openxmlformats.org/presentationml/2006/main">
  <p:tag name="AS_UNIQUEID" val="1301"/>
</p:tagLst>
</file>

<file path=ppt/tags/tag55.xml><?xml version="1.0" encoding="utf-8"?>
<p:tagLst xmlns:p="http://schemas.openxmlformats.org/presentationml/2006/main">
  <p:tag name="AS_UNIQUEID" val="1302"/>
</p:tagLst>
</file>

<file path=ppt/tags/tag56.xml><?xml version="1.0" encoding="utf-8"?>
<p:tagLst xmlns:p="http://schemas.openxmlformats.org/presentationml/2006/main">
  <p:tag name="AS_UNIQUEID" val="1303"/>
</p:tagLst>
</file>

<file path=ppt/tags/tag57.xml><?xml version="1.0" encoding="utf-8"?>
<p:tagLst xmlns:p="http://schemas.openxmlformats.org/presentationml/2006/main">
  <p:tag name="AS_UNIQUEID" val="1304"/>
</p:tagLst>
</file>

<file path=ppt/tags/tag58.xml><?xml version="1.0" encoding="utf-8"?>
<p:tagLst xmlns:p="http://schemas.openxmlformats.org/presentationml/2006/main">
  <p:tag name="AS_UNIQUEID" val="1305"/>
</p:tagLst>
</file>

<file path=ppt/tags/tag59.xml><?xml version="1.0" encoding="utf-8"?>
<p:tagLst xmlns:p="http://schemas.openxmlformats.org/presentationml/2006/main">
  <p:tag name="AS_UNIQUEID" val="1306"/>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AS_UNIQUEID" val="1307"/>
</p:tagLst>
</file>

<file path=ppt/tags/tag61.xml><?xml version="1.0" encoding="utf-8"?>
<p:tagLst xmlns:p="http://schemas.openxmlformats.org/presentationml/2006/main">
  <p:tag name="AS_UNIQUEID" val="1308"/>
</p:tagLst>
</file>

<file path=ppt/tags/tag62.xml><?xml version="1.0" encoding="utf-8"?>
<p:tagLst xmlns:p="http://schemas.openxmlformats.org/presentationml/2006/main">
  <p:tag name="AS_UNIQUEID" val="487"/>
</p:tagLst>
</file>

<file path=ppt/tags/tag63.xml><?xml version="1.0" encoding="utf-8"?>
<p:tagLst xmlns:p="http://schemas.openxmlformats.org/presentationml/2006/main">
  <p:tag name="AS_UNIQUEID" val="412"/>
  <p:tag name="PA" val="v5.2.2"/>
</p:tagLst>
</file>

<file path=ppt/tags/tag64.xml><?xml version="1.0" encoding="utf-8"?>
<p:tagLst xmlns:p="http://schemas.openxmlformats.org/presentationml/2006/main">
  <p:tag name="AS_UNIQUEID" val="411"/>
</p:tagLst>
</file>

<file path=ppt/tags/tag65.xml><?xml version="1.0" encoding="utf-8"?>
<p:tagLst xmlns:p="http://schemas.openxmlformats.org/presentationml/2006/main">
  <p:tag name="AS_UNIQUEID" val="486"/>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wm#"/>
  <p:tag name="KSO_WM_TEMPLATE_CATEGORY" val="custom"/>
  <p:tag name="KSO_WM_TEMPLATE_INDEX" val="20205081"/>
</p:tagLst>
</file>

<file path=ppt/tags/tag9.xml><?xml version="1.0" encoding="utf-8"?>
<p:tagLst xmlns:p="http://schemas.openxmlformats.org/presentationml/2006/main">
  <p:tag name="AS_UNIQUEID" val="125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17228</Words>
  <Application>WPS 演示</Application>
  <PresentationFormat>宽屏</PresentationFormat>
  <Paragraphs>277</Paragraphs>
  <Slides>23</Slides>
  <Notes>8</Notes>
  <HiddenSlides>1</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23</vt:i4>
      </vt:variant>
    </vt:vector>
  </HeadingPairs>
  <TitlesOfParts>
    <vt:vector size="40" baseType="lpstr">
      <vt:lpstr>Arial</vt:lpstr>
      <vt:lpstr>宋体</vt:lpstr>
      <vt:lpstr>Wingdings</vt:lpstr>
      <vt:lpstr>思源黑体</vt:lpstr>
      <vt:lpstr>Calibri</vt:lpstr>
      <vt:lpstr>Times New Roman</vt:lpstr>
      <vt:lpstr>Times New Roman Regular</vt:lpstr>
      <vt:lpstr>Tahoma</vt:lpstr>
      <vt:lpstr>微软雅黑</vt:lpstr>
      <vt:lpstr>等线</vt:lpstr>
      <vt:lpstr>Arial Unicode MS</vt:lpstr>
      <vt:lpstr>等线 Light</vt:lpstr>
      <vt:lpstr>黑体</vt:lpstr>
      <vt:lpstr>HelveticaNeue</vt:lpstr>
      <vt:lpstr>华文新魏</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ＦＵ　ＪＩＡＨＵＩ</dc:creator>
  <cp:lastModifiedBy>Administrator</cp:lastModifiedBy>
  <cp:revision>826</cp:revision>
  <dcterms:created xsi:type="dcterms:W3CDTF">2024-05-24T10:01:00Z</dcterms:created>
  <dcterms:modified xsi:type="dcterms:W3CDTF">2025-12-29T02:07:11Z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E28A937735134307A2545D67B58BC2CB_12</vt:lpwstr>
  </property>
  <property fmtid="{D5CDD505-2E9C-101B-9397-08002B2CF9AE}" pid="3" name="KSOProductBuildVer">
    <vt:lpwstr>2052-11.8.2.7978</vt:lpwstr>
  </property>
</Properties>
</file>