
<file path=[Content_Types].xml><?xml version="1.0" encoding="utf-8"?>
<Types xmlns="http://schemas.openxmlformats.org/package/2006/content-types">
  <Default Extension="jpeg" ContentType="image/jpeg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91" r:id="rId3"/>
    <p:sldId id="256" r:id="rId4"/>
    <p:sldId id="273" r:id="rId5"/>
    <p:sldId id="274" r:id="rId6"/>
    <p:sldId id="277" r:id="rId7"/>
    <p:sldId id="278" r:id="rId8"/>
    <p:sldId id="279" r:id="rId9"/>
    <p:sldId id="280" r:id="rId10"/>
    <p:sldId id="281" r:id="rId11"/>
    <p:sldId id="283" r:id="rId12"/>
    <p:sldId id="282" r:id="rId13"/>
    <p:sldId id="284" r:id="rId14"/>
    <p:sldId id="276" r:id="rId15"/>
    <p:sldId id="275" r:id="rId16"/>
    <p:sldId id="285" r:id="rId17"/>
    <p:sldId id="287" r:id="rId18"/>
    <p:sldId id="286" r:id="rId19"/>
  </p:sldIdLst>
  <p:sldSz cx="18288000" cy="10287000"/>
  <p:notesSz cx="6858000" cy="9144000"/>
  <p:embeddedFontLst>
    <p:embeddedFont>
      <p:font typeface="可画悦酷黑体-简" panose="020B0500000000000000"/>
      <p:regular r:id="rId23"/>
    </p:embeddedFont>
    <p:embeddedFont>
      <p:font typeface="微软雅黑" panose="020B0503020204020204" pitchFamily="34" charset="-122"/>
      <p:regular r:id="rId24"/>
    </p:embeddedFont>
    <p:embeddedFont>
      <p:font typeface="阿里巴巴普惠体 Bold" panose="00020600040101010101"/>
      <p:bold r:id="rId25"/>
    </p:embeddedFont>
    <p:embeddedFont>
      <p:font typeface="Calibri" panose="020F0502020204030204"/>
      <p:regular r:id="rId26"/>
      <p:bold r:id="rId27"/>
      <p:italic r:id="rId28"/>
      <p:boldItalic r:id="rId29"/>
    </p:embeddedFont>
    <p:embeddedFont>
      <p:font typeface="等线" panose="02010600030101010101" pitchFamily="2" charset="-122"/>
      <p:regular r:id="rId3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6DAFF"/>
    <a:srgbClr val="F79646"/>
    <a:srgbClr val="FFF35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12C8C85-51F0-491E-9774-3900AFEF0FD7}" styleName="浅色样式 2 - 强调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 varScale="1">
        <p:scale>
          <a:sx n="38" d="100"/>
          <a:sy n="38" d="100"/>
        </p:scale>
        <p:origin x="560" y="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font" Target="fonts/font8.fntdata"/><Relationship Id="rId3" Type="http://schemas.openxmlformats.org/officeDocument/2006/relationships/slide" Target="slides/slide1.xml"/><Relationship Id="rId29" Type="http://schemas.openxmlformats.org/officeDocument/2006/relationships/font" Target="fonts/font7.fntdata"/><Relationship Id="rId28" Type="http://schemas.openxmlformats.org/officeDocument/2006/relationships/font" Target="fonts/font6.fntdata"/><Relationship Id="rId27" Type="http://schemas.openxmlformats.org/officeDocument/2006/relationships/font" Target="fonts/font5.fntdata"/><Relationship Id="rId26" Type="http://schemas.openxmlformats.org/officeDocument/2006/relationships/font" Target="fonts/font4.fntdata"/><Relationship Id="rId25" Type="http://schemas.openxmlformats.org/officeDocument/2006/relationships/font" Target="fonts/font3.fntdata"/><Relationship Id="rId24" Type="http://schemas.openxmlformats.org/officeDocument/2006/relationships/font" Target="fonts/font2.fntdata"/><Relationship Id="rId23" Type="http://schemas.openxmlformats.org/officeDocument/2006/relationships/font" Target="fonts/font1.fntdata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</a:fld>
            <a:endParaRPr lang="en-US"/>
          </a:p>
        </p:txBody>
      </p:sp>
      <p:pic>
        <p:nvPicPr>
          <p:cNvPr id="5124" name="图片 6" descr="logo横版 png"/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16474440" y="888365"/>
            <a:ext cx="876300" cy="9271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9.png"/><Relationship Id="rId1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3.png"/><Relationship Id="rId1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9.png"/><Relationship Id="rId1" Type="http://schemas.openxmlformats.org/officeDocument/2006/relationships/image" Target="../media/image1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microsoft.com/office/2007/relationships/media" Target="../media/media1.mp3"/><Relationship Id="rId4" Type="http://schemas.openxmlformats.org/officeDocument/2006/relationships/audio" Target="../media/media1.mp3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8.png"/><Relationship Id="rId1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3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0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1.png"/><Relationship Id="rId1" Type="http://schemas.openxmlformats.org/officeDocument/2006/relationships/image" Target="../media/image2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1" name="矩形 1"/>
          <p:cNvSpPr/>
          <p:nvPr/>
        </p:nvSpPr>
        <p:spPr>
          <a:xfrm>
            <a:off x="847090" y="725805"/>
            <a:ext cx="9597390" cy="82169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6600" b="1">
                <a:solidFill>
                  <a:srgbClr val="FF0000"/>
                </a:solidFill>
                <a:latin typeface="HelveticaNeue" pitchFamily="2" charset="0"/>
                <a:ea typeface="宋体" panose="02010600030101010101" pitchFamily="2" charset="-122"/>
              </a:rPr>
              <a:t>感恩遇见，相互成就，本课件资料仅供您个人参考、教学使用，严禁自行在网络传播，违者依知识产权法追究法律责任。</a:t>
            </a:r>
            <a:endParaRPr lang="en-US" altLang="zh-CN" sz="6600" b="1">
              <a:solidFill>
                <a:srgbClr val="FF0000"/>
              </a:solidFill>
              <a:latin typeface="HelveticaNeue" pitchFamily="2" charset="0"/>
              <a:ea typeface="宋体" panose="02010600030101010101" pitchFamily="2" charset="-122"/>
            </a:endParaRPr>
          </a:p>
          <a:p>
            <a:endParaRPr lang="en-US" altLang="zh-CN" sz="6600" b="1">
              <a:solidFill>
                <a:srgbClr val="FF0000"/>
              </a:solidFill>
              <a:latin typeface="HelveticaNeue" pitchFamily="2" charset="0"/>
              <a:ea typeface="宋体" panose="02010600030101010101" pitchFamily="2" charset="-122"/>
            </a:endParaRPr>
          </a:p>
          <a:p>
            <a:r>
              <a:rPr lang="zh-CN" altLang="en-US" sz="6600" b="1">
                <a:solidFill>
                  <a:srgbClr val="FF0000"/>
                </a:solidFill>
                <a:latin typeface="HelveticaNeue" pitchFamily="2" charset="0"/>
                <a:ea typeface="宋体" panose="02010600030101010101" pitchFamily="2" charset="-122"/>
              </a:rPr>
              <a:t>更多教学资源请关注</a:t>
            </a:r>
            <a:endParaRPr lang="en-US" altLang="zh-CN" sz="6600" b="1">
              <a:solidFill>
                <a:srgbClr val="FF0000"/>
              </a:solidFill>
              <a:latin typeface="HelveticaNeue" pitchFamily="2" charset="0"/>
              <a:ea typeface="宋体" panose="02010600030101010101" pitchFamily="2" charset="-122"/>
            </a:endParaRPr>
          </a:p>
          <a:p>
            <a:r>
              <a:rPr lang="zh-CN" altLang="en-US" sz="6600" b="1">
                <a:solidFill>
                  <a:srgbClr val="FF0000"/>
                </a:solidFill>
                <a:latin typeface="HelveticaNeue" pitchFamily="2" charset="0"/>
                <a:ea typeface="宋体" panose="02010600030101010101" pitchFamily="2" charset="-122"/>
              </a:rPr>
              <a:t>公众号：溯恩英语</a:t>
            </a:r>
            <a:endParaRPr lang="zh-CN" altLang="en-US" sz="6600" b="1">
              <a:solidFill>
                <a:srgbClr val="FF0000"/>
              </a:solidFill>
              <a:latin typeface="HelveticaNeue" pitchFamily="2" charset="0"/>
              <a:ea typeface="宋体" panose="02010600030101010101" pitchFamily="2" charset="-122"/>
            </a:endParaRPr>
          </a:p>
        </p:txBody>
      </p:sp>
      <p:sp>
        <p:nvSpPr>
          <p:cNvPr id="5122" name="矩形 3"/>
          <p:cNvSpPr/>
          <p:nvPr/>
        </p:nvSpPr>
        <p:spPr>
          <a:xfrm>
            <a:off x="12316460" y="3632200"/>
            <a:ext cx="5537200" cy="9220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5400" b="1">
                <a:latin typeface="华文新魏" pitchFamily="2" charset="-122"/>
                <a:ea typeface="宋体" panose="02010600030101010101" pitchFamily="2" charset="-122"/>
              </a:rPr>
              <a:t>知识产权声明</a:t>
            </a:r>
            <a:endParaRPr lang="zh-CN" altLang="en-US" sz="5400" b="1">
              <a:latin typeface="华文新魏" pitchFamily="2" charset="-122"/>
              <a:ea typeface="宋体" panose="02010600030101010101" pitchFamily="2" charset="-122"/>
            </a:endParaRPr>
          </a:p>
        </p:txBody>
      </p:sp>
      <p:pic>
        <p:nvPicPr>
          <p:cNvPr id="5123" name="图片 11" descr="水印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090275" y="888365"/>
            <a:ext cx="6260465" cy="202755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4" name="图片 6" descr="logo横版 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74440" y="888365"/>
            <a:ext cx="876300" cy="927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5" name="图片 1" descr="qrcode_for_gh_3a435f224ccf_128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507595" y="4554220"/>
            <a:ext cx="4147820" cy="414528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898069" y="2781300"/>
          <a:ext cx="16274144" cy="5852160"/>
        </p:xfrm>
        <a:graphic>
          <a:graphicData uri="http://schemas.openxmlformats.org/drawingml/2006/table">
            <a:tbl>
              <a:tblPr firstRow="1" bandRow="1">
                <a:tableStyleId>{912C8C85-51F0-491E-9774-3900AFEF0FD7}</a:tableStyleId>
              </a:tblPr>
              <a:tblGrid>
                <a:gridCol w="2715186"/>
                <a:gridCol w="13558958"/>
              </a:tblGrid>
              <a:tr h="573464">
                <a:tc>
                  <a:txBody>
                    <a:bodyPr/>
                    <a:lstStyle/>
                    <a:p>
                      <a:endParaRPr lang="zh-CN" altLang="en-US" sz="32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3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1173480">
                <a:tc>
                  <a:txBody>
                    <a:bodyPr/>
                    <a:lstStyle/>
                    <a:p>
                      <a:r>
                        <a:rPr lang="en-US" altLang="zh-CN" sz="3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Text type</a:t>
                      </a:r>
                      <a:endParaRPr lang="zh-CN" altLang="en-US" sz="3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3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Letter (email)</a:t>
                      </a:r>
                      <a:r>
                        <a:rPr lang="zh-CN" altLang="en-US" sz="3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→ </a:t>
                      </a:r>
                      <a:r>
                        <a:rPr lang="en-US" altLang="zh-CN" sz="3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 letter for giving suggestions</a:t>
                      </a:r>
                      <a:endParaRPr lang="en-US" altLang="zh-CN" sz="3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r>
                        <a:rPr lang="en-US" altLang="zh-CN" sz="3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formal and polite (tone)</a:t>
                      </a:r>
                      <a:endParaRPr lang="zh-CN" altLang="en-US" sz="3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2057400">
                <a:tc>
                  <a:txBody>
                    <a:bodyPr/>
                    <a:lstStyle/>
                    <a:p>
                      <a:r>
                        <a:rPr lang="en-US" altLang="zh-CN" sz="3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structure</a:t>
                      </a:r>
                      <a:endParaRPr lang="zh-CN" altLang="en-US" sz="3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3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Three-paragraph structure </a:t>
                      </a:r>
                      <a:endParaRPr lang="en-US" altLang="zh-CN" sz="3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514350" marR="0" lvl="0" indent="-5143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defRPr/>
                      </a:pPr>
                      <a:r>
                        <a:rPr lang="en-US" altLang="zh-CN" sz="3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Opening: Greeting + topic introduction + clear choice; </a:t>
                      </a:r>
                      <a:endParaRPr lang="en-US" altLang="zh-CN" sz="3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3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 Main body: Visual analysis + text-link meaning + theme sublimation; </a:t>
                      </a:r>
                      <a:endParaRPr lang="en-US" altLang="zh-CN" sz="3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3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 Closing: Summary + good wishes.</a:t>
                      </a:r>
                      <a:endParaRPr lang="en-US" altLang="zh-CN" sz="3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573464">
                <a:tc>
                  <a:txBody>
                    <a:bodyPr/>
                    <a:lstStyle/>
                    <a:p>
                      <a:r>
                        <a:rPr lang="en-US" altLang="zh-CN" sz="3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content</a:t>
                      </a:r>
                      <a:endParaRPr lang="zh-CN" altLang="en-US" sz="3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514350" indent="-514350">
                        <a:buAutoNum type="arabicPeriod"/>
                      </a:pPr>
                      <a:r>
                        <a:rPr lang="en-US" altLang="zh-CN" sz="3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Opening: Greet and clarify the choice of poster; </a:t>
                      </a:r>
                      <a:endParaRPr lang="en-US" altLang="zh-CN" sz="3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indent="0">
                        <a:buNone/>
                      </a:pPr>
                      <a:r>
                        <a:rPr lang="en-US" altLang="zh-CN" sz="3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 Main body: Analyze the poster’s visual elements, text-link meaning and symbolic significance, and elevate to the theme of environmental protection; </a:t>
                      </a:r>
                      <a:endParaRPr lang="en-US" altLang="zh-CN" sz="3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indent="0">
                        <a:buNone/>
                      </a:pPr>
                      <a:r>
                        <a:rPr lang="en-US" altLang="zh-CN" sz="3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 Closing: Affirm the poster’s advantage and express wishes.</a:t>
                      </a:r>
                      <a:endParaRPr lang="en-US" altLang="zh-CN" sz="3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718456" y="419100"/>
            <a:ext cx="16426543" cy="2062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altLang="zh-CN" sz="3200" b="1" dirty="0">
                <a:latin typeface="+mn-ea"/>
              </a:rPr>
              <a:t>【2026</a:t>
            </a:r>
            <a:r>
              <a:rPr lang="zh-CN" altLang="en-US" sz="3200" b="1" dirty="0">
                <a:latin typeface="+mn-ea"/>
              </a:rPr>
              <a:t>宁波二模</a:t>
            </a:r>
            <a:r>
              <a:rPr lang="en-US" altLang="zh-CN" sz="3200" b="1" dirty="0">
                <a:latin typeface="+mn-ea"/>
              </a:rPr>
              <a:t>】</a:t>
            </a:r>
            <a:r>
              <a:rPr lang="zh-CN" altLang="en-US" sz="3200" b="1" dirty="0">
                <a:latin typeface="+mn-ea"/>
              </a:rPr>
              <a:t>假如你是李华，你的外国朋友 </a:t>
            </a: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Chris</a:t>
            </a:r>
            <a:r>
              <a:rPr lang="en-US" altLang="zh-CN" sz="3200" b="1" dirty="0">
                <a:latin typeface="+mn-ea"/>
              </a:rPr>
              <a:t> </a:t>
            </a:r>
            <a:r>
              <a:rPr lang="zh-CN" altLang="en-US" sz="3200" b="1" dirty="0">
                <a:latin typeface="+mn-ea"/>
              </a:rPr>
              <a:t>报名参加了 “世界地球日” 海报设计大赛，他创作了两个版本 </a:t>
            </a:r>
            <a:r>
              <a:rPr lang="en-US" altLang="zh-CN" sz="3200" b="1" dirty="0">
                <a:latin typeface="+mn-ea"/>
              </a:rPr>
              <a:t>(</a:t>
            </a:r>
            <a:r>
              <a:rPr lang="zh-CN" altLang="en-US" sz="3200" b="1" dirty="0">
                <a:latin typeface="+mn-ea"/>
              </a:rPr>
              <a:t>见下图</a:t>
            </a:r>
            <a:r>
              <a:rPr lang="en-US" altLang="zh-CN" sz="3200" b="1" dirty="0">
                <a:latin typeface="+mn-ea"/>
              </a:rPr>
              <a:t>)</a:t>
            </a:r>
            <a:r>
              <a:rPr lang="zh-CN" altLang="en-US" sz="3200" b="1" dirty="0">
                <a:latin typeface="+mn-ea"/>
              </a:rPr>
              <a:t>，向你征求意见。请你给他回复邮件，内容包括：</a:t>
            </a:r>
            <a:endParaRPr lang="zh-CN" altLang="en-US" sz="3200" b="1" dirty="0">
              <a:latin typeface="+mn-ea"/>
            </a:endParaRPr>
          </a:p>
          <a:p>
            <a:pPr>
              <a:buNone/>
            </a:pPr>
            <a:r>
              <a:rPr lang="en-US" altLang="zh-CN" sz="3200" b="1" dirty="0">
                <a:latin typeface="+mn-ea"/>
              </a:rPr>
              <a:t>(1) </a:t>
            </a:r>
            <a:r>
              <a:rPr lang="zh-CN" altLang="en-US" sz="3200" b="1" dirty="0">
                <a:latin typeface="+mn-ea"/>
              </a:rPr>
              <a:t>你的选择；</a:t>
            </a:r>
            <a:endParaRPr lang="zh-CN" altLang="en-US" sz="3200" b="1" dirty="0">
              <a:latin typeface="+mn-ea"/>
            </a:endParaRPr>
          </a:p>
          <a:p>
            <a:pPr>
              <a:buNone/>
            </a:pPr>
            <a:r>
              <a:rPr lang="en-US" altLang="zh-CN" sz="3200" b="1" dirty="0">
                <a:latin typeface="+mn-ea"/>
              </a:rPr>
              <a:t>(2) </a:t>
            </a:r>
            <a:r>
              <a:rPr lang="zh-CN" altLang="en-US" sz="3200" b="1" dirty="0">
                <a:latin typeface="+mn-ea"/>
              </a:rPr>
              <a:t>说明理由。</a:t>
            </a:r>
            <a:endParaRPr lang="zh-CN" altLang="en-US" sz="3200" b="1" dirty="0">
              <a:latin typeface="+mn-ea"/>
            </a:endParaRPr>
          </a:p>
        </p:txBody>
      </p:sp>
      <p:sp>
        <p:nvSpPr>
          <p:cNvPr id="6" name="Freeform 20"/>
          <p:cNvSpPr/>
          <p:nvPr/>
        </p:nvSpPr>
        <p:spPr>
          <a:xfrm rot="1127113" flipH="1">
            <a:off x="13109433" y="2285898"/>
            <a:ext cx="5500831" cy="1875283"/>
          </a:xfrm>
          <a:custGeom>
            <a:avLst/>
            <a:gdLst/>
            <a:ahLst/>
            <a:cxnLst/>
            <a:rect l="l" t="t" r="r" b="b"/>
            <a:pathLst>
              <a:path w="5500831" h="1875283">
                <a:moveTo>
                  <a:pt x="5500831" y="0"/>
                </a:moveTo>
                <a:lnTo>
                  <a:pt x="0" y="0"/>
                </a:lnTo>
                <a:lnTo>
                  <a:pt x="0" y="1875284"/>
                </a:lnTo>
                <a:lnTo>
                  <a:pt x="5500831" y="1875284"/>
                </a:lnTo>
                <a:lnTo>
                  <a:pt x="5500831" y="0"/>
                </a:lnTo>
                <a:close/>
              </a:path>
            </a:pathLst>
          </a:custGeom>
          <a:blipFill>
            <a:blip r:embed="rId1"/>
            <a:stretch>
              <a:fillRect/>
            </a:stretch>
          </a:blipFill>
        </p:spPr>
        <p:txBody>
          <a:bodyPr/>
          <a:lstStyle/>
          <a:p>
            <a:endParaRPr lang="zh-CN" altLang="en-US"/>
          </a:p>
        </p:txBody>
      </p:sp>
      <p:grpSp>
        <p:nvGrpSpPr>
          <p:cNvPr id="7" name="Group 11"/>
          <p:cNvGrpSpPr/>
          <p:nvPr/>
        </p:nvGrpSpPr>
        <p:grpSpPr>
          <a:xfrm>
            <a:off x="-2612489" y="7227175"/>
            <a:ext cx="3728276" cy="2812569"/>
            <a:chOff x="0" y="0"/>
            <a:chExt cx="668077" cy="503989"/>
          </a:xfrm>
        </p:grpSpPr>
        <p:sp>
          <p:nvSpPr>
            <p:cNvPr id="8" name="Freeform 12"/>
            <p:cNvSpPr/>
            <p:nvPr/>
          </p:nvSpPr>
          <p:spPr>
            <a:xfrm>
              <a:off x="0" y="0"/>
              <a:ext cx="668077" cy="503989"/>
            </a:xfrm>
            <a:custGeom>
              <a:avLst/>
              <a:gdLst/>
              <a:ahLst/>
              <a:cxnLst/>
              <a:rect l="l" t="t" r="r" b="b"/>
              <a:pathLst>
                <a:path w="668077" h="503989">
                  <a:moveTo>
                    <a:pt x="207654" y="0"/>
                  </a:moveTo>
                  <a:lnTo>
                    <a:pt x="460423" y="0"/>
                  </a:lnTo>
                  <a:cubicBezTo>
                    <a:pt x="515496" y="0"/>
                    <a:pt x="568314" y="21878"/>
                    <a:pt x="607256" y="60820"/>
                  </a:cubicBezTo>
                  <a:cubicBezTo>
                    <a:pt x="646199" y="99763"/>
                    <a:pt x="668077" y="152581"/>
                    <a:pt x="668077" y="207654"/>
                  </a:cubicBezTo>
                  <a:lnTo>
                    <a:pt x="668077" y="296335"/>
                  </a:lnTo>
                  <a:cubicBezTo>
                    <a:pt x="668077" y="351409"/>
                    <a:pt x="646199" y="404226"/>
                    <a:pt x="607256" y="443169"/>
                  </a:cubicBezTo>
                  <a:cubicBezTo>
                    <a:pt x="568314" y="482112"/>
                    <a:pt x="515496" y="503989"/>
                    <a:pt x="460423" y="503989"/>
                  </a:cubicBezTo>
                  <a:lnTo>
                    <a:pt x="207654" y="503989"/>
                  </a:lnTo>
                  <a:cubicBezTo>
                    <a:pt x="152581" y="503989"/>
                    <a:pt x="99763" y="482112"/>
                    <a:pt x="60820" y="443169"/>
                  </a:cubicBezTo>
                  <a:cubicBezTo>
                    <a:pt x="21878" y="404226"/>
                    <a:pt x="0" y="351409"/>
                    <a:pt x="0" y="296335"/>
                  </a:cubicBezTo>
                  <a:lnTo>
                    <a:pt x="0" y="207654"/>
                  </a:lnTo>
                  <a:cubicBezTo>
                    <a:pt x="0" y="152581"/>
                    <a:pt x="21878" y="99763"/>
                    <a:pt x="60820" y="60820"/>
                  </a:cubicBezTo>
                  <a:cubicBezTo>
                    <a:pt x="99763" y="21878"/>
                    <a:pt x="152581" y="0"/>
                    <a:pt x="207654" y="0"/>
                  </a:cubicBezTo>
                  <a:close/>
                </a:path>
              </a:pathLst>
            </a:custGeom>
            <a:solidFill>
              <a:srgbClr val="F79646"/>
            </a:solidFill>
            <a:ln cap="rnd">
              <a:noFill/>
              <a:prstDash val="dash"/>
              <a:round/>
            </a:ln>
          </p:spPr>
          <p:txBody>
            <a:bodyPr/>
            <a:lstStyle/>
            <a:p>
              <a:endParaRPr lang="zh-CN" altLang="en-US" dirty="0"/>
            </a:p>
          </p:txBody>
        </p:sp>
        <p:sp>
          <p:nvSpPr>
            <p:cNvPr id="9" name="TextBox 13"/>
            <p:cNvSpPr txBox="1"/>
            <p:nvPr/>
          </p:nvSpPr>
          <p:spPr>
            <a:xfrm>
              <a:off x="0" y="-76200"/>
              <a:ext cx="668077" cy="580189"/>
            </a:xfrm>
            <a:prstGeom prst="rect">
              <a:avLst/>
            </a:prstGeom>
          </p:spPr>
          <p:txBody>
            <a:bodyPr lIns="50799" tIns="50799" rIns="50799" bIns="50799" rtlCol="0" anchor="ctr"/>
            <a:lstStyle/>
            <a:p>
              <a:pPr algn="ctr">
                <a:lnSpc>
                  <a:spcPts val="3520"/>
                </a:lnSpc>
              </a:pPr>
            </a:p>
          </p:txBody>
        </p:sp>
      </p:grpSp>
      <p:sp>
        <p:nvSpPr>
          <p:cNvPr id="10" name="Freeform 40"/>
          <p:cNvSpPr/>
          <p:nvPr/>
        </p:nvSpPr>
        <p:spPr>
          <a:xfrm rot="-575125">
            <a:off x="3750652" y="2263699"/>
            <a:ext cx="8350775" cy="9853976"/>
          </a:xfrm>
          <a:custGeom>
            <a:avLst/>
            <a:gdLst/>
            <a:ahLst/>
            <a:cxnLst/>
            <a:rect l="l" t="t" r="r" b="b"/>
            <a:pathLst>
              <a:path w="5551426" h="7842063">
                <a:moveTo>
                  <a:pt x="0" y="0"/>
                </a:moveTo>
                <a:lnTo>
                  <a:pt x="5551427" y="0"/>
                </a:lnTo>
                <a:lnTo>
                  <a:pt x="5551427" y="7842064"/>
                </a:lnTo>
                <a:lnTo>
                  <a:pt x="0" y="784206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E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5612643" y="8492320"/>
            <a:ext cx="7118131" cy="4293445"/>
            <a:chOff x="0" y="0"/>
            <a:chExt cx="1275511" cy="76935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275511" cy="769350"/>
            </a:xfrm>
            <a:custGeom>
              <a:avLst/>
              <a:gdLst/>
              <a:ahLst/>
              <a:cxnLst/>
              <a:rect l="l" t="t" r="r" b="b"/>
              <a:pathLst>
                <a:path w="1275511" h="769350">
                  <a:moveTo>
                    <a:pt x="108763" y="0"/>
                  </a:moveTo>
                  <a:lnTo>
                    <a:pt x="1166748" y="0"/>
                  </a:lnTo>
                  <a:cubicBezTo>
                    <a:pt x="1226816" y="0"/>
                    <a:pt x="1275511" y="48695"/>
                    <a:pt x="1275511" y="108763"/>
                  </a:cubicBezTo>
                  <a:lnTo>
                    <a:pt x="1275511" y="660587"/>
                  </a:lnTo>
                  <a:cubicBezTo>
                    <a:pt x="1275511" y="720655"/>
                    <a:pt x="1226816" y="769350"/>
                    <a:pt x="1166748" y="769350"/>
                  </a:cubicBezTo>
                  <a:lnTo>
                    <a:pt x="108763" y="769350"/>
                  </a:lnTo>
                  <a:cubicBezTo>
                    <a:pt x="48695" y="769350"/>
                    <a:pt x="0" y="720655"/>
                    <a:pt x="0" y="660587"/>
                  </a:cubicBezTo>
                  <a:lnTo>
                    <a:pt x="0" y="108763"/>
                  </a:lnTo>
                  <a:cubicBezTo>
                    <a:pt x="0" y="48695"/>
                    <a:pt x="48695" y="0"/>
                    <a:pt x="108763" y="0"/>
                  </a:cubicBezTo>
                  <a:close/>
                </a:path>
              </a:pathLst>
            </a:custGeom>
            <a:solidFill>
              <a:srgbClr val="76DAFF"/>
            </a:solidFill>
            <a:ln cap="rnd">
              <a:noFill/>
              <a:prstDash val="dash"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-76200"/>
              <a:ext cx="1275511" cy="845550"/>
            </a:xfrm>
            <a:prstGeom prst="rect">
              <a:avLst/>
            </a:prstGeom>
          </p:spPr>
          <p:txBody>
            <a:bodyPr lIns="50799" tIns="50799" rIns="50799" bIns="50799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352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766750" y="9258300"/>
            <a:ext cx="1477477" cy="585883"/>
            <a:chOff x="0" y="0"/>
            <a:chExt cx="264752" cy="104985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264752" cy="104985"/>
            </a:xfrm>
            <a:custGeom>
              <a:avLst/>
              <a:gdLst/>
              <a:ahLst/>
              <a:cxnLst/>
              <a:rect l="l" t="t" r="r" b="b"/>
              <a:pathLst>
                <a:path w="264752" h="104985">
                  <a:moveTo>
                    <a:pt x="52493" y="0"/>
                  </a:moveTo>
                  <a:lnTo>
                    <a:pt x="212259" y="0"/>
                  </a:lnTo>
                  <a:cubicBezTo>
                    <a:pt x="226181" y="0"/>
                    <a:pt x="239533" y="5530"/>
                    <a:pt x="249377" y="15375"/>
                  </a:cubicBezTo>
                  <a:cubicBezTo>
                    <a:pt x="259221" y="25219"/>
                    <a:pt x="264752" y="38571"/>
                    <a:pt x="264752" y="52493"/>
                  </a:cubicBezTo>
                  <a:lnTo>
                    <a:pt x="264752" y="52493"/>
                  </a:lnTo>
                  <a:cubicBezTo>
                    <a:pt x="264752" y="66415"/>
                    <a:pt x="259221" y="79766"/>
                    <a:pt x="249377" y="89611"/>
                  </a:cubicBezTo>
                  <a:cubicBezTo>
                    <a:pt x="239533" y="99455"/>
                    <a:pt x="226181" y="104985"/>
                    <a:pt x="212259" y="104985"/>
                  </a:cubicBezTo>
                  <a:lnTo>
                    <a:pt x="52493" y="104985"/>
                  </a:lnTo>
                  <a:cubicBezTo>
                    <a:pt x="38571" y="104985"/>
                    <a:pt x="25219" y="99455"/>
                    <a:pt x="15375" y="89611"/>
                  </a:cubicBezTo>
                  <a:cubicBezTo>
                    <a:pt x="5530" y="79766"/>
                    <a:pt x="0" y="66415"/>
                    <a:pt x="0" y="52493"/>
                  </a:cubicBezTo>
                  <a:lnTo>
                    <a:pt x="0" y="52493"/>
                  </a:lnTo>
                  <a:cubicBezTo>
                    <a:pt x="0" y="38571"/>
                    <a:pt x="5530" y="25219"/>
                    <a:pt x="15375" y="15375"/>
                  </a:cubicBezTo>
                  <a:cubicBezTo>
                    <a:pt x="25219" y="5530"/>
                    <a:pt x="38571" y="0"/>
                    <a:pt x="52493" y="0"/>
                  </a:cubicBezTo>
                  <a:close/>
                </a:path>
              </a:pathLst>
            </a:custGeom>
            <a:solidFill>
              <a:srgbClr val="FFF359"/>
            </a:solidFill>
            <a:ln cap="rnd">
              <a:noFill/>
              <a:prstDash val="dash"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-76200"/>
              <a:ext cx="264752" cy="181185"/>
            </a:xfrm>
            <a:prstGeom prst="rect">
              <a:avLst/>
            </a:prstGeom>
          </p:spPr>
          <p:txBody>
            <a:bodyPr lIns="50799" tIns="50799" rIns="50799" bIns="50799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352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8" name="Group 8"/>
          <p:cNvGrpSpPr/>
          <p:nvPr/>
        </p:nvGrpSpPr>
        <p:grpSpPr>
          <a:xfrm>
            <a:off x="638597" y="1000608"/>
            <a:ext cx="16198280" cy="9286392"/>
            <a:chOff x="-1391574" y="-566990"/>
            <a:chExt cx="21597706" cy="11767657"/>
          </a:xfrm>
        </p:grpSpPr>
        <p:sp>
          <p:nvSpPr>
            <p:cNvPr id="9" name="Freeform 9"/>
            <p:cNvSpPr/>
            <p:nvPr/>
          </p:nvSpPr>
          <p:spPr>
            <a:xfrm rot="-5400000">
              <a:off x="-764007" y="764007"/>
              <a:ext cx="11200666" cy="9672652"/>
            </a:xfrm>
            <a:custGeom>
              <a:avLst/>
              <a:gdLst/>
              <a:ahLst/>
              <a:cxnLst/>
              <a:rect l="l" t="t" r="r" b="b"/>
              <a:pathLst>
                <a:path w="11200666" h="9672652">
                  <a:moveTo>
                    <a:pt x="0" y="0"/>
                  </a:moveTo>
                  <a:lnTo>
                    <a:pt x="11200666" y="0"/>
                  </a:lnTo>
                  <a:lnTo>
                    <a:pt x="11200666" y="9672652"/>
                  </a:lnTo>
                  <a:lnTo>
                    <a:pt x="0" y="967265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/>
              <a:stretch>
                <a:fillRect b="-59628"/>
              </a:stretch>
            </a:blip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" name="Freeform 10"/>
            <p:cNvSpPr/>
            <p:nvPr/>
          </p:nvSpPr>
          <p:spPr>
            <a:xfrm rot="-5400000">
              <a:off x="9339059" y="333593"/>
              <a:ext cx="11200666" cy="10533481"/>
            </a:xfrm>
            <a:custGeom>
              <a:avLst/>
              <a:gdLst/>
              <a:ahLst/>
              <a:cxnLst/>
              <a:rect l="l" t="t" r="r" b="b"/>
              <a:pathLst>
                <a:path w="11200666" h="10533481">
                  <a:moveTo>
                    <a:pt x="0" y="0"/>
                  </a:moveTo>
                  <a:lnTo>
                    <a:pt x="11200667" y="0"/>
                  </a:lnTo>
                  <a:lnTo>
                    <a:pt x="11200667" y="10533481"/>
                  </a:lnTo>
                  <a:lnTo>
                    <a:pt x="0" y="1053348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/>
              <a:stretch>
                <a:fillRect t="-46583"/>
              </a:stretch>
            </a:blip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1" name="Group 11"/>
            <p:cNvGrpSpPr/>
            <p:nvPr/>
          </p:nvGrpSpPr>
          <p:grpSpPr>
            <a:xfrm>
              <a:off x="-1391574" y="-566990"/>
              <a:ext cx="21213300" cy="10328321"/>
              <a:chOff x="-187019" y="-76200"/>
              <a:chExt cx="2850938" cy="1388063"/>
            </a:xfrm>
          </p:grpSpPr>
          <p:sp>
            <p:nvSpPr>
              <p:cNvPr id="12" name="Freeform 12"/>
              <p:cNvSpPr/>
              <p:nvPr/>
            </p:nvSpPr>
            <p:spPr>
              <a:xfrm>
                <a:off x="-187019" y="-6988"/>
                <a:ext cx="2663919" cy="1311863"/>
              </a:xfrm>
              <a:custGeom>
                <a:avLst/>
                <a:gdLst/>
                <a:ahLst/>
                <a:cxnLst/>
                <a:rect l="l" t="t" r="r" b="b"/>
                <a:pathLst>
                  <a:path w="2663919" h="1311863">
                    <a:moveTo>
                      <a:pt x="45810" y="0"/>
                    </a:moveTo>
                    <a:lnTo>
                      <a:pt x="2618109" y="0"/>
                    </a:lnTo>
                    <a:cubicBezTo>
                      <a:pt x="2643409" y="0"/>
                      <a:pt x="2663919" y="20510"/>
                      <a:pt x="2663919" y="45810"/>
                    </a:cubicBezTo>
                    <a:lnTo>
                      <a:pt x="2663919" y="1266053"/>
                    </a:lnTo>
                    <a:cubicBezTo>
                      <a:pt x="2663919" y="1291353"/>
                      <a:pt x="2643409" y="1311863"/>
                      <a:pt x="2618109" y="1311863"/>
                    </a:cubicBezTo>
                    <a:lnTo>
                      <a:pt x="45810" y="1311863"/>
                    </a:lnTo>
                    <a:cubicBezTo>
                      <a:pt x="33660" y="1311863"/>
                      <a:pt x="22008" y="1307037"/>
                      <a:pt x="13417" y="1298446"/>
                    </a:cubicBezTo>
                    <a:cubicBezTo>
                      <a:pt x="4826" y="1289855"/>
                      <a:pt x="0" y="1278203"/>
                      <a:pt x="0" y="1266053"/>
                    </a:cubicBezTo>
                    <a:lnTo>
                      <a:pt x="0" y="45810"/>
                    </a:lnTo>
                    <a:cubicBezTo>
                      <a:pt x="0" y="20510"/>
                      <a:pt x="20510" y="0"/>
                      <a:pt x="45810" y="0"/>
                    </a:cubicBezTo>
                    <a:close/>
                  </a:path>
                </a:pathLst>
              </a:custGeom>
              <a:solidFill>
                <a:srgbClr val="FFF359"/>
              </a:solidFill>
              <a:ln cap="rnd">
                <a:noFill/>
                <a:prstDash val="dash"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TextBox 13"/>
              <p:cNvSpPr txBox="1"/>
              <p:nvPr/>
            </p:nvSpPr>
            <p:spPr>
              <a:xfrm>
                <a:off x="0" y="-76200"/>
                <a:ext cx="2663919" cy="1388063"/>
              </a:xfrm>
              <a:prstGeom prst="rect">
                <a:avLst/>
              </a:prstGeom>
            </p:spPr>
            <p:txBody>
              <a:bodyPr lIns="57749" tIns="57749" rIns="57749" bIns="57749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ts val="352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</p:grpSp>
      <p:grpSp>
        <p:nvGrpSpPr>
          <p:cNvPr id="14" name="Group 14"/>
          <p:cNvGrpSpPr/>
          <p:nvPr/>
        </p:nvGrpSpPr>
        <p:grpSpPr>
          <a:xfrm>
            <a:off x="531677" y="280539"/>
            <a:ext cx="9080410" cy="2444719"/>
            <a:chOff x="-746208" y="-658836"/>
            <a:chExt cx="3956600" cy="1065236"/>
          </a:xfrm>
        </p:grpSpPr>
        <p:sp>
          <p:nvSpPr>
            <p:cNvPr id="15" name="Freeform 15"/>
            <p:cNvSpPr/>
            <p:nvPr/>
          </p:nvSpPr>
          <p:spPr>
            <a:xfrm>
              <a:off x="-746208" y="-658836"/>
              <a:ext cx="3210392" cy="406400"/>
            </a:xfrm>
            <a:custGeom>
              <a:avLst/>
              <a:gdLst/>
              <a:ahLst/>
              <a:cxnLst/>
              <a:rect l="l" t="t" r="r" b="b"/>
              <a:pathLst>
                <a:path w="3210392" h="406400">
                  <a:moveTo>
                    <a:pt x="3007192" y="0"/>
                  </a:moveTo>
                  <a:cubicBezTo>
                    <a:pt x="3119416" y="0"/>
                    <a:pt x="3210392" y="90976"/>
                    <a:pt x="3210392" y="203200"/>
                  </a:cubicBezTo>
                  <a:cubicBezTo>
                    <a:pt x="3210392" y="315424"/>
                    <a:pt x="3119416" y="406400"/>
                    <a:pt x="3007192" y="406400"/>
                  </a:cubicBezTo>
                  <a:lnTo>
                    <a:pt x="203200" y="406400"/>
                  </a:lnTo>
                  <a:cubicBezTo>
                    <a:pt x="90976" y="406400"/>
                    <a:pt x="0" y="315424"/>
                    <a:pt x="0" y="203200"/>
                  </a:cubicBezTo>
                  <a:cubicBezTo>
                    <a:pt x="0" y="90976"/>
                    <a:pt x="90976" y="0"/>
                    <a:pt x="203200" y="0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" name="TextBox 16"/>
            <p:cNvSpPr txBox="1"/>
            <p:nvPr/>
          </p:nvSpPr>
          <p:spPr>
            <a:xfrm>
              <a:off x="0" y="-76200"/>
              <a:ext cx="3210392" cy="482600"/>
            </a:xfrm>
            <a:prstGeom prst="rect">
              <a:avLst/>
            </a:prstGeom>
          </p:spPr>
          <p:txBody>
            <a:bodyPr lIns="50799" tIns="50799" rIns="50799" bIns="50799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352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17" name="Group 17"/>
          <p:cNvGrpSpPr/>
          <p:nvPr/>
        </p:nvGrpSpPr>
        <p:grpSpPr>
          <a:xfrm>
            <a:off x="12954000" y="622971"/>
            <a:ext cx="4934830" cy="8966016"/>
            <a:chOff x="0" y="0"/>
            <a:chExt cx="8470623" cy="11954689"/>
          </a:xfrm>
        </p:grpSpPr>
        <p:sp>
          <p:nvSpPr>
            <p:cNvPr id="18" name="Freeform 18"/>
            <p:cNvSpPr/>
            <p:nvPr/>
          </p:nvSpPr>
          <p:spPr>
            <a:xfrm>
              <a:off x="59213" y="275725"/>
              <a:ext cx="8411410" cy="11595281"/>
            </a:xfrm>
            <a:custGeom>
              <a:avLst/>
              <a:gdLst/>
              <a:ahLst/>
              <a:cxnLst/>
              <a:rect l="l" t="t" r="r" b="b"/>
              <a:pathLst>
                <a:path w="8411410" h="11595281">
                  <a:moveTo>
                    <a:pt x="0" y="0"/>
                  </a:moveTo>
                  <a:lnTo>
                    <a:pt x="8411410" y="0"/>
                  </a:lnTo>
                  <a:lnTo>
                    <a:pt x="8411410" y="11595281"/>
                  </a:lnTo>
                  <a:lnTo>
                    <a:pt x="0" y="1159528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/>
              <a:stretch>
                <a:fillRect/>
              </a:stretch>
            </a:blip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9" name="Group 19"/>
            <p:cNvGrpSpPr/>
            <p:nvPr/>
          </p:nvGrpSpPr>
          <p:grpSpPr>
            <a:xfrm rot="5400000">
              <a:off x="-1912238" y="1912238"/>
              <a:ext cx="11954689" cy="8130214"/>
              <a:chOff x="0" y="0"/>
              <a:chExt cx="1329334" cy="904061"/>
            </a:xfrm>
          </p:grpSpPr>
          <p:sp>
            <p:nvSpPr>
              <p:cNvPr id="20" name="Freeform 20"/>
              <p:cNvSpPr/>
              <p:nvPr/>
            </p:nvSpPr>
            <p:spPr>
              <a:xfrm>
                <a:off x="0" y="0"/>
                <a:ext cx="1329334" cy="904061"/>
              </a:xfrm>
              <a:custGeom>
                <a:avLst/>
                <a:gdLst/>
                <a:ahLst/>
                <a:cxnLst/>
                <a:rect l="l" t="t" r="r" b="b"/>
                <a:pathLst>
                  <a:path w="1329334" h="904061">
                    <a:moveTo>
                      <a:pt x="86347" y="0"/>
                    </a:moveTo>
                    <a:lnTo>
                      <a:pt x="1242986" y="0"/>
                    </a:lnTo>
                    <a:cubicBezTo>
                      <a:pt x="1265887" y="0"/>
                      <a:pt x="1287850" y="9097"/>
                      <a:pt x="1304043" y="25291"/>
                    </a:cubicBezTo>
                    <a:cubicBezTo>
                      <a:pt x="1320236" y="41484"/>
                      <a:pt x="1329334" y="63447"/>
                      <a:pt x="1329334" y="86347"/>
                    </a:cubicBezTo>
                    <a:lnTo>
                      <a:pt x="1329334" y="817713"/>
                    </a:lnTo>
                    <a:cubicBezTo>
                      <a:pt x="1329334" y="840614"/>
                      <a:pt x="1320236" y="862577"/>
                      <a:pt x="1304043" y="878770"/>
                    </a:cubicBezTo>
                    <a:cubicBezTo>
                      <a:pt x="1287850" y="894963"/>
                      <a:pt x="1265887" y="904061"/>
                      <a:pt x="1242986" y="904061"/>
                    </a:cubicBezTo>
                    <a:lnTo>
                      <a:pt x="86347" y="904061"/>
                    </a:lnTo>
                    <a:cubicBezTo>
                      <a:pt x="63447" y="904061"/>
                      <a:pt x="41484" y="894963"/>
                      <a:pt x="25291" y="878770"/>
                    </a:cubicBezTo>
                    <a:cubicBezTo>
                      <a:pt x="9097" y="862577"/>
                      <a:pt x="0" y="840614"/>
                      <a:pt x="0" y="817713"/>
                    </a:cubicBezTo>
                    <a:lnTo>
                      <a:pt x="0" y="86347"/>
                    </a:lnTo>
                    <a:cubicBezTo>
                      <a:pt x="0" y="63447"/>
                      <a:pt x="9097" y="41484"/>
                      <a:pt x="25291" y="25291"/>
                    </a:cubicBezTo>
                    <a:cubicBezTo>
                      <a:pt x="41484" y="9097"/>
                      <a:pt x="63447" y="0"/>
                      <a:pt x="86347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cap="rnd">
                <a:noFill/>
                <a:prstDash val="dash"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1" name="TextBox 21"/>
              <p:cNvSpPr txBox="1"/>
              <p:nvPr/>
            </p:nvSpPr>
            <p:spPr>
              <a:xfrm>
                <a:off x="0" y="-76200"/>
                <a:ext cx="1329334" cy="980261"/>
              </a:xfrm>
              <a:prstGeom prst="rect">
                <a:avLst/>
              </a:prstGeom>
            </p:spPr>
            <p:txBody>
              <a:bodyPr lIns="61396" tIns="61396" rIns="61396" bIns="61396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ts val="352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</p:grpSp>
      <p:grpSp>
        <p:nvGrpSpPr>
          <p:cNvPr id="22" name="Group 22"/>
          <p:cNvGrpSpPr/>
          <p:nvPr/>
        </p:nvGrpSpPr>
        <p:grpSpPr>
          <a:xfrm>
            <a:off x="17459542" y="-1025653"/>
            <a:ext cx="3728276" cy="4108707"/>
            <a:chOff x="0" y="0"/>
            <a:chExt cx="668077" cy="736247"/>
          </a:xfrm>
        </p:grpSpPr>
        <p:sp>
          <p:nvSpPr>
            <p:cNvPr id="23" name="Freeform 23"/>
            <p:cNvSpPr/>
            <p:nvPr/>
          </p:nvSpPr>
          <p:spPr>
            <a:xfrm>
              <a:off x="0" y="0"/>
              <a:ext cx="668077" cy="736247"/>
            </a:xfrm>
            <a:custGeom>
              <a:avLst/>
              <a:gdLst/>
              <a:ahLst/>
              <a:cxnLst/>
              <a:rect l="l" t="t" r="r" b="b"/>
              <a:pathLst>
                <a:path w="668077" h="736247">
                  <a:moveTo>
                    <a:pt x="207654" y="0"/>
                  </a:moveTo>
                  <a:lnTo>
                    <a:pt x="460423" y="0"/>
                  </a:lnTo>
                  <a:cubicBezTo>
                    <a:pt x="515496" y="0"/>
                    <a:pt x="568314" y="21878"/>
                    <a:pt x="607256" y="60820"/>
                  </a:cubicBezTo>
                  <a:cubicBezTo>
                    <a:pt x="646199" y="99763"/>
                    <a:pt x="668077" y="152581"/>
                    <a:pt x="668077" y="207654"/>
                  </a:cubicBezTo>
                  <a:lnTo>
                    <a:pt x="668077" y="528593"/>
                  </a:lnTo>
                  <a:cubicBezTo>
                    <a:pt x="668077" y="583666"/>
                    <a:pt x="646199" y="636484"/>
                    <a:pt x="607256" y="675426"/>
                  </a:cubicBezTo>
                  <a:cubicBezTo>
                    <a:pt x="568314" y="714369"/>
                    <a:pt x="515496" y="736247"/>
                    <a:pt x="460423" y="736247"/>
                  </a:cubicBezTo>
                  <a:lnTo>
                    <a:pt x="207654" y="736247"/>
                  </a:lnTo>
                  <a:cubicBezTo>
                    <a:pt x="152581" y="736247"/>
                    <a:pt x="99763" y="714369"/>
                    <a:pt x="60820" y="675426"/>
                  </a:cubicBezTo>
                  <a:cubicBezTo>
                    <a:pt x="21878" y="636484"/>
                    <a:pt x="0" y="583666"/>
                    <a:pt x="0" y="528593"/>
                  </a:cubicBezTo>
                  <a:lnTo>
                    <a:pt x="0" y="207654"/>
                  </a:lnTo>
                  <a:cubicBezTo>
                    <a:pt x="0" y="152581"/>
                    <a:pt x="21878" y="99763"/>
                    <a:pt x="60820" y="60820"/>
                  </a:cubicBezTo>
                  <a:cubicBezTo>
                    <a:pt x="99763" y="21878"/>
                    <a:pt x="152581" y="0"/>
                    <a:pt x="207654" y="0"/>
                  </a:cubicBezTo>
                  <a:close/>
                </a:path>
              </a:pathLst>
            </a:custGeom>
            <a:solidFill>
              <a:srgbClr val="FFF359"/>
            </a:solidFill>
            <a:ln cap="rnd">
              <a:noFill/>
              <a:prstDash val="dash"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4" name="TextBox 24"/>
            <p:cNvSpPr txBox="1"/>
            <p:nvPr/>
          </p:nvSpPr>
          <p:spPr>
            <a:xfrm>
              <a:off x="0" y="-76200"/>
              <a:ext cx="668077" cy="812447"/>
            </a:xfrm>
            <a:prstGeom prst="rect">
              <a:avLst/>
            </a:prstGeom>
          </p:spPr>
          <p:txBody>
            <a:bodyPr lIns="50799" tIns="50799" rIns="50799" bIns="50799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352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25" name="Group 25"/>
          <p:cNvGrpSpPr/>
          <p:nvPr/>
        </p:nvGrpSpPr>
        <p:grpSpPr>
          <a:xfrm>
            <a:off x="13744355" y="1689795"/>
            <a:ext cx="1308747" cy="1050170"/>
            <a:chOff x="76200" y="0"/>
            <a:chExt cx="1012931" cy="812800"/>
          </a:xfrm>
        </p:grpSpPr>
        <p:sp>
          <p:nvSpPr>
            <p:cNvPr id="26" name="Freeform 26"/>
            <p:cNvSpPr/>
            <p:nvPr/>
          </p:nvSpPr>
          <p:spPr>
            <a:xfrm>
              <a:off x="276331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F359"/>
            </a:solidFill>
            <a:ln cap="sq">
              <a:noFill/>
              <a:prstDash val="dash"/>
              <a:miter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7" name="TextBox 27"/>
            <p:cNvSpPr txBox="1"/>
            <p:nvPr/>
          </p:nvSpPr>
          <p:spPr>
            <a:xfrm>
              <a:off x="76200" y="0"/>
              <a:ext cx="660400" cy="736600"/>
            </a:xfrm>
            <a:prstGeom prst="rect">
              <a:avLst/>
            </a:prstGeom>
          </p:spPr>
          <p:txBody>
            <a:bodyPr lIns="50799" tIns="50799" rIns="50799" bIns="50799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352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28" name="Freeform 28"/>
          <p:cNvSpPr/>
          <p:nvPr/>
        </p:nvSpPr>
        <p:spPr>
          <a:xfrm>
            <a:off x="14117629" y="2082788"/>
            <a:ext cx="769869" cy="334543"/>
          </a:xfrm>
          <a:custGeom>
            <a:avLst/>
            <a:gdLst/>
            <a:ahLst/>
            <a:cxnLst/>
            <a:rect l="l" t="t" r="r" b="b"/>
            <a:pathLst>
              <a:path w="769869" h="334543">
                <a:moveTo>
                  <a:pt x="0" y="0"/>
                </a:moveTo>
                <a:lnTo>
                  <a:pt x="769869" y="0"/>
                </a:lnTo>
                <a:lnTo>
                  <a:pt x="769869" y="334543"/>
                </a:lnTo>
                <a:lnTo>
                  <a:pt x="0" y="334543"/>
                </a:lnTo>
                <a:lnTo>
                  <a:pt x="0" y="0"/>
                </a:lnTo>
                <a:close/>
              </a:path>
            </a:pathLst>
          </a:custGeom>
          <a:blipFill>
            <a:blip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766749" y="1519082"/>
            <a:ext cx="12243233" cy="74789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buNone/>
            </a:pPr>
            <a:r>
              <a:rPr lang="en-US" altLang="zh-CN" sz="3200" b="0" dirty="0">
                <a:solidFill>
                  <a:srgbClr val="1F23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Dear Chris,</a:t>
            </a:r>
            <a:endParaRPr lang="en-US" altLang="zh-CN" sz="3200" b="0" dirty="0">
              <a:solidFill>
                <a:srgbClr val="1F2329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buNone/>
            </a:pPr>
            <a:r>
              <a:rPr lang="en-US" altLang="zh-CN" sz="3200" b="0" dirty="0">
                <a:solidFill>
                  <a:srgbClr val="1F23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Glad to hear you’re participating in the World Earth Day poster contest! Between the two versions, I highly recommend the first one, “There is no Planet B.”</a:t>
            </a:r>
            <a:endParaRPr lang="en-US" altLang="zh-CN" sz="3200" b="0" dirty="0">
              <a:solidFill>
                <a:srgbClr val="1F2329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buNone/>
            </a:pPr>
            <a:r>
              <a:rPr lang="en-US" altLang="zh-CN" sz="3200" b="0" dirty="0">
                <a:solidFill>
                  <a:srgbClr val="1F23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I prefer this design for two main reasons. </a:t>
            </a:r>
            <a:r>
              <a:rPr lang="en-US" altLang="zh-CN" sz="3200" b="1" dirty="0">
                <a:solidFill>
                  <a:srgbClr val="1F23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Visually</a:t>
            </a:r>
            <a:r>
              <a:rPr lang="en-US" altLang="zh-CN" sz="3200" b="0" dirty="0">
                <a:solidFill>
                  <a:srgbClr val="1F23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the poster features a crying and sweating Earth, with factory chimneys emitting toxic smoke above it. </a:t>
            </a:r>
            <a:r>
              <a:rPr lang="en-US" altLang="zh-CN" sz="3200" b="1" dirty="0">
                <a:solidFill>
                  <a:srgbClr val="1F23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The image and slogan form a perfect match</a:t>
            </a:r>
            <a:r>
              <a:rPr lang="en-US" altLang="zh-CN" sz="3200" b="0" dirty="0">
                <a:solidFill>
                  <a:srgbClr val="1F23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vividly showing the severe environmental crises we are facing, such as global warming and air pollution. </a:t>
            </a:r>
            <a:r>
              <a:rPr lang="en-US" altLang="zh-CN" sz="3200" b="0" u="sng" dirty="0">
                <a:solidFill>
                  <a:srgbClr val="1F23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More importantly</a:t>
            </a:r>
            <a:r>
              <a:rPr lang="en-US" altLang="zh-CN" sz="3200" b="0" dirty="0">
                <a:solidFill>
                  <a:srgbClr val="1F23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the slogan is striking and meaningful. </a:t>
            </a:r>
            <a:r>
              <a:rPr lang="en-US" altLang="zh-CN" sz="3200" b="1" dirty="0">
                <a:solidFill>
                  <a:srgbClr val="1F23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Behind the worrying scene lies a serious warning</a:t>
            </a:r>
            <a:r>
              <a:rPr lang="en-US" altLang="zh-CN" sz="3200" b="0" dirty="0">
                <a:solidFill>
                  <a:srgbClr val="1F23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: our planet is irreplaceable, and we have no other home to turn to. </a:t>
            </a:r>
            <a:r>
              <a:rPr lang="en-US" altLang="zh-CN" sz="3200" b="0" u="sng" dirty="0">
                <a:solidFill>
                  <a:srgbClr val="1F23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Therefore</a:t>
            </a:r>
            <a:r>
              <a:rPr lang="en-US" altLang="zh-CN" sz="3200" b="0" dirty="0">
                <a:solidFill>
                  <a:srgbClr val="1F23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it </a:t>
            </a:r>
            <a:r>
              <a:rPr lang="en-US" altLang="zh-CN" sz="3200" b="1" dirty="0">
                <a:solidFill>
                  <a:srgbClr val="1F23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arouses our awareness</a:t>
            </a:r>
            <a:r>
              <a:rPr lang="en-US" altLang="zh-CN" sz="3200" b="0" dirty="0">
                <a:solidFill>
                  <a:srgbClr val="1F23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and urges us to act before it is too late.</a:t>
            </a:r>
            <a:endParaRPr lang="en-US" altLang="zh-CN" sz="3200" b="0" dirty="0">
              <a:solidFill>
                <a:srgbClr val="1F2329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buNone/>
            </a:pPr>
            <a:r>
              <a:rPr lang="en-US" altLang="zh-CN" sz="3200" b="0" dirty="0">
                <a:solidFill>
                  <a:srgbClr val="1F23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I believe this thought-provoking poster will surely leave a lasting impression on the judges.</a:t>
            </a:r>
            <a:endParaRPr lang="en-US" altLang="zh-CN" sz="3200" b="0" dirty="0">
              <a:solidFill>
                <a:srgbClr val="1F2329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buNone/>
            </a:pPr>
            <a:r>
              <a:rPr lang="en-US" altLang="zh-CN" sz="3200" b="0" dirty="0">
                <a:solidFill>
                  <a:srgbClr val="1F23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Best of luck!</a:t>
            </a:r>
            <a:endParaRPr lang="en-US" altLang="zh-CN" sz="3200" b="0" dirty="0">
              <a:solidFill>
                <a:srgbClr val="1F2329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48" name="Group 2"/>
          <p:cNvGrpSpPr/>
          <p:nvPr/>
        </p:nvGrpSpPr>
        <p:grpSpPr>
          <a:xfrm>
            <a:off x="13196001" y="3578420"/>
            <a:ext cx="3496724" cy="634679"/>
            <a:chOff x="0" y="0"/>
            <a:chExt cx="1275511" cy="769350"/>
          </a:xfrm>
        </p:grpSpPr>
        <p:sp>
          <p:nvSpPr>
            <p:cNvPr id="49" name="Freeform 3"/>
            <p:cNvSpPr/>
            <p:nvPr/>
          </p:nvSpPr>
          <p:spPr>
            <a:xfrm>
              <a:off x="0" y="0"/>
              <a:ext cx="1275511" cy="769350"/>
            </a:xfrm>
            <a:custGeom>
              <a:avLst/>
              <a:gdLst/>
              <a:ahLst/>
              <a:cxnLst/>
              <a:rect l="l" t="t" r="r" b="b"/>
              <a:pathLst>
                <a:path w="1275511" h="769350">
                  <a:moveTo>
                    <a:pt x="108763" y="0"/>
                  </a:moveTo>
                  <a:lnTo>
                    <a:pt x="1166748" y="0"/>
                  </a:lnTo>
                  <a:cubicBezTo>
                    <a:pt x="1226816" y="0"/>
                    <a:pt x="1275511" y="48695"/>
                    <a:pt x="1275511" y="108763"/>
                  </a:cubicBezTo>
                  <a:lnTo>
                    <a:pt x="1275511" y="660587"/>
                  </a:lnTo>
                  <a:cubicBezTo>
                    <a:pt x="1275511" y="720655"/>
                    <a:pt x="1226816" y="769350"/>
                    <a:pt x="1166748" y="769350"/>
                  </a:cubicBezTo>
                  <a:lnTo>
                    <a:pt x="108763" y="769350"/>
                  </a:lnTo>
                  <a:cubicBezTo>
                    <a:pt x="48695" y="769350"/>
                    <a:pt x="0" y="720655"/>
                    <a:pt x="0" y="660587"/>
                  </a:cubicBezTo>
                  <a:lnTo>
                    <a:pt x="0" y="108763"/>
                  </a:lnTo>
                  <a:cubicBezTo>
                    <a:pt x="0" y="48695"/>
                    <a:pt x="48695" y="0"/>
                    <a:pt x="108763" y="0"/>
                  </a:cubicBezTo>
                  <a:close/>
                </a:path>
              </a:pathLst>
            </a:custGeom>
            <a:solidFill>
              <a:srgbClr val="76DAFF"/>
            </a:solidFill>
            <a:ln cap="rnd">
              <a:noFill/>
              <a:prstDash val="dash"/>
              <a:round/>
            </a:ln>
          </p:spPr>
          <p:txBody>
            <a:bodyPr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rPr>
                <a:t>基础元素识别</a:t>
              </a:r>
              <a:endPara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0" name="TextBox 4"/>
            <p:cNvSpPr txBox="1"/>
            <p:nvPr/>
          </p:nvSpPr>
          <p:spPr>
            <a:xfrm>
              <a:off x="0" y="-76200"/>
              <a:ext cx="1275511" cy="845550"/>
            </a:xfrm>
            <a:prstGeom prst="rect">
              <a:avLst/>
            </a:prstGeom>
          </p:spPr>
          <p:txBody>
            <a:bodyPr lIns="50799" tIns="50799" rIns="50799" bIns="50799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352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51" name="Group 2"/>
          <p:cNvGrpSpPr/>
          <p:nvPr/>
        </p:nvGrpSpPr>
        <p:grpSpPr>
          <a:xfrm>
            <a:off x="13228637" y="4574313"/>
            <a:ext cx="3496724" cy="634679"/>
            <a:chOff x="0" y="0"/>
            <a:chExt cx="1275511" cy="769350"/>
          </a:xfrm>
        </p:grpSpPr>
        <p:sp>
          <p:nvSpPr>
            <p:cNvPr id="52" name="Freeform 3"/>
            <p:cNvSpPr/>
            <p:nvPr/>
          </p:nvSpPr>
          <p:spPr>
            <a:xfrm>
              <a:off x="0" y="0"/>
              <a:ext cx="1275511" cy="769350"/>
            </a:xfrm>
            <a:custGeom>
              <a:avLst/>
              <a:gdLst/>
              <a:ahLst/>
              <a:cxnLst/>
              <a:rect l="l" t="t" r="r" b="b"/>
              <a:pathLst>
                <a:path w="1275511" h="769350">
                  <a:moveTo>
                    <a:pt x="108763" y="0"/>
                  </a:moveTo>
                  <a:lnTo>
                    <a:pt x="1166748" y="0"/>
                  </a:lnTo>
                  <a:cubicBezTo>
                    <a:pt x="1226816" y="0"/>
                    <a:pt x="1275511" y="48695"/>
                    <a:pt x="1275511" y="108763"/>
                  </a:cubicBezTo>
                  <a:lnTo>
                    <a:pt x="1275511" y="660587"/>
                  </a:lnTo>
                  <a:cubicBezTo>
                    <a:pt x="1275511" y="720655"/>
                    <a:pt x="1226816" y="769350"/>
                    <a:pt x="1166748" y="769350"/>
                  </a:cubicBezTo>
                  <a:lnTo>
                    <a:pt x="108763" y="769350"/>
                  </a:lnTo>
                  <a:cubicBezTo>
                    <a:pt x="48695" y="769350"/>
                    <a:pt x="0" y="720655"/>
                    <a:pt x="0" y="660587"/>
                  </a:cubicBezTo>
                  <a:lnTo>
                    <a:pt x="0" y="108763"/>
                  </a:lnTo>
                  <a:cubicBezTo>
                    <a:pt x="0" y="48695"/>
                    <a:pt x="48695" y="0"/>
                    <a:pt x="108763" y="0"/>
                  </a:cubicBezTo>
                  <a:close/>
                </a:path>
              </a:pathLst>
            </a:custGeom>
            <a:solidFill>
              <a:srgbClr val="76DAFF"/>
            </a:solidFill>
            <a:ln cap="rnd">
              <a:noFill/>
              <a:prstDash val="dash"/>
              <a:round/>
            </a:ln>
          </p:spPr>
          <p:txBody>
            <a:bodyPr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rPr>
                <a:t>图文联动解读</a:t>
              </a:r>
              <a:endPara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3" name="TextBox 4"/>
            <p:cNvSpPr txBox="1"/>
            <p:nvPr/>
          </p:nvSpPr>
          <p:spPr>
            <a:xfrm>
              <a:off x="0" y="-76200"/>
              <a:ext cx="1275511" cy="845550"/>
            </a:xfrm>
            <a:prstGeom prst="rect">
              <a:avLst/>
            </a:prstGeom>
          </p:spPr>
          <p:txBody>
            <a:bodyPr lIns="50799" tIns="50799" rIns="50799" bIns="50799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352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54" name="Group 2"/>
          <p:cNvGrpSpPr/>
          <p:nvPr/>
        </p:nvGrpSpPr>
        <p:grpSpPr>
          <a:xfrm>
            <a:off x="13251460" y="6419823"/>
            <a:ext cx="3496724" cy="634679"/>
            <a:chOff x="0" y="0"/>
            <a:chExt cx="1275511" cy="769350"/>
          </a:xfrm>
        </p:grpSpPr>
        <p:sp>
          <p:nvSpPr>
            <p:cNvPr id="55" name="Freeform 3"/>
            <p:cNvSpPr/>
            <p:nvPr/>
          </p:nvSpPr>
          <p:spPr>
            <a:xfrm>
              <a:off x="0" y="0"/>
              <a:ext cx="1275511" cy="769350"/>
            </a:xfrm>
            <a:custGeom>
              <a:avLst/>
              <a:gdLst/>
              <a:ahLst/>
              <a:cxnLst/>
              <a:rect l="l" t="t" r="r" b="b"/>
              <a:pathLst>
                <a:path w="1275511" h="769350">
                  <a:moveTo>
                    <a:pt x="108763" y="0"/>
                  </a:moveTo>
                  <a:lnTo>
                    <a:pt x="1166748" y="0"/>
                  </a:lnTo>
                  <a:cubicBezTo>
                    <a:pt x="1226816" y="0"/>
                    <a:pt x="1275511" y="48695"/>
                    <a:pt x="1275511" y="108763"/>
                  </a:cubicBezTo>
                  <a:lnTo>
                    <a:pt x="1275511" y="660587"/>
                  </a:lnTo>
                  <a:cubicBezTo>
                    <a:pt x="1275511" y="720655"/>
                    <a:pt x="1226816" y="769350"/>
                    <a:pt x="1166748" y="769350"/>
                  </a:cubicBezTo>
                  <a:lnTo>
                    <a:pt x="108763" y="769350"/>
                  </a:lnTo>
                  <a:cubicBezTo>
                    <a:pt x="48695" y="769350"/>
                    <a:pt x="0" y="720655"/>
                    <a:pt x="0" y="660587"/>
                  </a:cubicBezTo>
                  <a:lnTo>
                    <a:pt x="0" y="108763"/>
                  </a:lnTo>
                  <a:cubicBezTo>
                    <a:pt x="0" y="48695"/>
                    <a:pt x="48695" y="0"/>
                    <a:pt x="108763" y="0"/>
                  </a:cubicBezTo>
                  <a:close/>
                </a:path>
              </a:pathLst>
            </a:custGeom>
            <a:solidFill>
              <a:srgbClr val="76DAFF"/>
            </a:solidFill>
            <a:ln cap="rnd">
              <a:noFill/>
              <a:prstDash val="dash"/>
              <a:round/>
            </a:ln>
          </p:spPr>
          <p:txBody>
            <a:bodyPr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rPr>
                <a:t>思想递进</a:t>
              </a:r>
              <a:endPara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6" name="TextBox 4"/>
            <p:cNvSpPr txBox="1"/>
            <p:nvPr/>
          </p:nvSpPr>
          <p:spPr>
            <a:xfrm>
              <a:off x="0" y="-76200"/>
              <a:ext cx="1275511" cy="845550"/>
            </a:xfrm>
            <a:prstGeom prst="rect">
              <a:avLst/>
            </a:prstGeom>
          </p:spPr>
          <p:txBody>
            <a:bodyPr lIns="50799" tIns="50799" rIns="50799" bIns="50799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352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pic>
        <p:nvPicPr>
          <p:cNvPr id="57" name="图片 5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788090" y="7026684"/>
            <a:ext cx="2603418" cy="2763464"/>
          </a:xfrm>
          <a:prstGeom prst="rect">
            <a:avLst/>
          </a:prstGeom>
        </p:spPr>
      </p:pic>
      <p:sp>
        <p:nvSpPr>
          <p:cNvPr id="58" name="矩形 57"/>
          <p:cNvSpPr/>
          <p:nvPr/>
        </p:nvSpPr>
        <p:spPr>
          <a:xfrm>
            <a:off x="13098709" y="265285"/>
            <a:ext cx="3982180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6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highlight>
                  <a:srgbClr val="FFFF00"/>
                </a:highlight>
              </a:rPr>
              <a:t>图片描述 理由表述</a:t>
            </a:r>
            <a:endParaRPr lang="en-US" altLang="zh-CN" sz="36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highlight>
                <a:srgbClr val="FFFF00"/>
              </a:highlight>
            </a:endParaRPr>
          </a:p>
          <a:p>
            <a:pPr algn="ctr"/>
            <a:r>
              <a:rPr lang="zh-CN" altLang="en-US" sz="36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highlight>
                  <a:srgbClr val="FFFF00"/>
                </a:highlight>
              </a:rPr>
              <a:t>二选一</a:t>
            </a:r>
            <a:endParaRPr lang="zh-CN" altLang="en-US" sz="36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highlight>
                <a:srgbClr val="FFFF00"/>
              </a:highlight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E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5612643" y="8492320"/>
            <a:ext cx="7118131" cy="4293445"/>
            <a:chOff x="0" y="0"/>
            <a:chExt cx="1275511" cy="76935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275511" cy="769350"/>
            </a:xfrm>
            <a:custGeom>
              <a:avLst/>
              <a:gdLst/>
              <a:ahLst/>
              <a:cxnLst/>
              <a:rect l="l" t="t" r="r" b="b"/>
              <a:pathLst>
                <a:path w="1275511" h="769350">
                  <a:moveTo>
                    <a:pt x="108763" y="0"/>
                  </a:moveTo>
                  <a:lnTo>
                    <a:pt x="1166748" y="0"/>
                  </a:lnTo>
                  <a:cubicBezTo>
                    <a:pt x="1226816" y="0"/>
                    <a:pt x="1275511" y="48695"/>
                    <a:pt x="1275511" y="108763"/>
                  </a:cubicBezTo>
                  <a:lnTo>
                    <a:pt x="1275511" y="660587"/>
                  </a:lnTo>
                  <a:cubicBezTo>
                    <a:pt x="1275511" y="720655"/>
                    <a:pt x="1226816" y="769350"/>
                    <a:pt x="1166748" y="769350"/>
                  </a:cubicBezTo>
                  <a:lnTo>
                    <a:pt x="108763" y="769350"/>
                  </a:lnTo>
                  <a:cubicBezTo>
                    <a:pt x="48695" y="769350"/>
                    <a:pt x="0" y="720655"/>
                    <a:pt x="0" y="660587"/>
                  </a:cubicBezTo>
                  <a:lnTo>
                    <a:pt x="0" y="108763"/>
                  </a:lnTo>
                  <a:cubicBezTo>
                    <a:pt x="0" y="48695"/>
                    <a:pt x="48695" y="0"/>
                    <a:pt x="108763" y="0"/>
                  </a:cubicBezTo>
                  <a:close/>
                </a:path>
              </a:pathLst>
            </a:custGeom>
            <a:solidFill>
              <a:srgbClr val="76DAFF"/>
            </a:solidFill>
            <a:ln cap="rnd">
              <a:noFill/>
              <a:prstDash val="dash"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-76200"/>
              <a:ext cx="1275511" cy="845550"/>
            </a:xfrm>
            <a:prstGeom prst="rect">
              <a:avLst/>
            </a:prstGeom>
          </p:spPr>
          <p:txBody>
            <a:bodyPr lIns="50799" tIns="50799" rIns="50799" bIns="50799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352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766750" y="9258300"/>
            <a:ext cx="1477477" cy="585883"/>
            <a:chOff x="0" y="0"/>
            <a:chExt cx="264752" cy="104985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264752" cy="104985"/>
            </a:xfrm>
            <a:custGeom>
              <a:avLst/>
              <a:gdLst/>
              <a:ahLst/>
              <a:cxnLst/>
              <a:rect l="l" t="t" r="r" b="b"/>
              <a:pathLst>
                <a:path w="264752" h="104985">
                  <a:moveTo>
                    <a:pt x="52493" y="0"/>
                  </a:moveTo>
                  <a:lnTo>
                    <a:pt x="212259" y="0"/>
                  </a:lnTo>
                  <a:cubicBezTo>
                    <a:pt x="226181" y="0"/>
                    <a:pt x="239533" y="5530"/>
                    <a:pt x="249377" y="15375"/>
                  </a:cubicBezTo>
                  <a:cubicBezTo>
                    <a:pt x="259221" y="25219"/>
                    <a:pt x="264752" y="38571"/>
                    <a:pt x="264752" y="52493"/>
                  </a:cubicBezTo>
                  <a:lnTo>
                    <a:pt x="264752" y="52493"/>
                  </a:lnTo>
                  <a:cubicBezTo>
                    <a:pt x="264752" y="66415"/>
                    <a:pt x="259221" y="79766"/>
                    <a:pt x="249377" y="89611"/>
                  </a:cubicBezTo>
                  <a:cubicBezTo>
                    <a:pt x="239533" y="99455"/>
                    <a:pt x="226181" y="104985"/>
                    <a:pt x="212259" y="104985"/>
                  </a:cubicBezTo>
                  <a:lnTo>
                    <a:pt x="52493" y="104985"/>
                  </a:lnTo>
                  <a:cubicBezTo>
                    <a:pt x="38571" y="104985"/>
                    <a:pt x="25219" y="99455"/>
                    <a:pt x="15375" y="89611"/>
                  </a:cubicBezTo>
                  <a:cubicBezTo>
                    <a:pt x="5530" y="79766"/>
                    <a:pt x="0" y="66415"/>
                    <a:pt x="0" y="52493"/>
                  </a:cubicBezTo>
                  <a:lnTo>
                    <a:pt x="0" y="52493"/>
                  </a:lnTo>
                  <a:cubicBezTo>
                    <a:pt x="0" y="38571"/>
                    <a:pt x="5530" y="25219"/>
                    <a:pt x="15375" y="15375"/>
                  </a:cubicBezTo>
                  <a:cubicBezTo>
                    <a:pt x="25219" y="5530"/>
                    <a:pt x="38571" y="0"/>
                    <a:pt x="52493" y="0"/>
                  </a:cubicBezTo>
                  <a:close/>
                </a:path>
              </a:pathLst>
            </a:custGeom>
            <a:solidFill>
              <a:srgbClr val="FFF359"/>
            </a:solidFill>
            <a:ln cap="rnd">
              <a:noFill/>
              <a:prstDash val="dash"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-76200"/>
              <a:ext cx="264752" cy="181185"/>
            </a:xfrm>
            <a:prstGeom prst="rect">
              <a:avLst/>
            </a:prstGeom>
          </p:spPr>
          <p:txBody>
            <a:bodyPr lIns="50799" tIns="50799" rIns="50799" bIns="50799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352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8" name="Group 8"/>
          <p:cNvGrpSpPr/>
          <p:nvPr/>
        </p:nvGrpSpPr>
        <p:grpSpPr>
          <a:xfrm>
            <a:off x="638597" y="1000608"/>
            <a:ext cx="16198280" cy="9629292"/>
            <a:chOff x="-1391574" y="-566990"/>
            <a:chExt cx="21597706" cy="11767657"/>
          </a:xfrm>
        </p:grpSpPr>
        <p:sp>
          <p:nvSpPr>
            <p:cNvPr id="9" name="Freeform 9"/>
            <p:cNvSpPr/>
            <p:nvPr/>
          </p:nvSpPr>
          <p:spPr>
            <a:xfrm rot="-5400000">
              <a:off x="-764007" y="764007"/>
              <a:ext cx="11200666" cy="9672652"/>
            </a:xfrm>
            <a:custGeom>
              <a:avLst/>
              <a:gdLst/>
              <a:ahLst/>
              <a:cxnLst/>
              <a:rect l="l" t="t" r="r" b="b"/>
              <a:pathLst>
                <a:path w="11200666" h="9672652">
                  <a:moveTo>
                    <a:pt x="0" y="0"/>
                  </a:moveTo>
                  <a:lnTo>
                    <a:pt x="11200666" y="0"/>
                  </a:lnTo>
                  <a:lnTo>
                    <a:pt x="11200666" y="9672652"/>
                  </a:lnTo>
                  <a:lnTo>
                    <a:pt x="0" y="967265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/>
              <a:stretch>
                <a:fillRect b="-59628"/>
              </a:stretch>
            </a:blip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" name="Freeform 10"/>
            <p:cNvSpPr/>
            <p:nvPr/>
          </p:nvSpPr>
          <p:spPr>
            <a:xfrm rot="-5400000">
              <a:off x="9339059" y="333593"/>
              <a:ext cx="11200666" cy="10533481"/>
            </a:xfrm>
            <a:custGeom>
              <a:avLst/>
              <a:gdLst/>
              <a:ahLst/>
              <a:cxnLst/>
              <a:rect l="l" t="t" r="r" b="b"/>
              <a:pathLst>
                <a:path w="11200666" h="10533481">
                  <a:moveTo>
                    <a:pt x="0" y="0"/>
                  </a:moveTo>
                  <a:lnTo>
                    <a:pt x="11200667" y="0"/>
                  </a:lnTo>
                  <a:lnTo>
                    <a:pt x="11200667" y="10533481"/>
                  </a:lnTo>
                  <a:lnTo>
                    <a:pt x="0" y="1053348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/>
              <a:stretch>
                <a:fillRect t="-46583"/>
              </a:stretch>
            </a:blip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1" name="Group 11"/>
            <p:cNvGrpSpPr/>
            <p:nvPr/>
          </p:nvGrpSpPr>
          <p:grpSpPr>
            <a:xfrm>
              <a:off x="-1391574" y="-566990"/>
              <a:ext cx="21213300" cy="10328321"/>
              <a:chOff x="-187019" y="-76200"/>
              <a:chExt cx="2850938" cy="1388063"/>
            </a:xfrm>
          </p:grpSpPr>
          <p:sp>
            <p:nvSpPr>
              <p:cNvPr id="12" name="Freeform 12"/>
              <p:cNvSpPr/>
              <p:nvPr/>
            </p:nvSpPr>
            <p:spPr>
              <a:xfrm>
                <a:off x="-187019" y="-6988"/>
                <a:ext cx="2663919" cy="1311863"/>
              </a:xfrm>
              <a:custGeom>
                <a:avLst/>
                <a:gdLst/>
                <a:ahLst/>
                <a:cxnLst/>
                <a:rect l="l" t="t" r="r" b="b"/>
                <a:pathLst>
                  <a:path w="2663919" h="1311863">
                    <a:moveTo>
                      <a:pt x="45810" y="0"/>
                    </a:moveTo>
                    <a:lnTo>
                      <a:pt x="2618109" y="0"/>
                    </a:lnTo>
                    <a:cubicBezTo>
                      <a:pt x="2643409" y="0"/>
                      <a:pt x="2663919" y="20510"/>
                      <a:pt x="2663919" y="45810"/>
                    </a:cubicBezTo>
                    <a:lnTo>
                      <a:pt x="2663919" y="1266053"/>
                    </a:lnTo>
                    <a:cubicBezTo>
                      <a:pt x="2663919" y="1291353"/>
                      <a:pt x="2643409" y="1311863"/>
                      <a:pt x="2618109" y="1311863"/>
                    </a:cubicBezTo>
                    <a:lnTo>
                      <a:pt x="45810" y="1311863"/>
                    </a:lnTo>
                    <a:cubicBezTo>
                      <a:pt x="33660" y="1311863"/>
                      <a:pt x="22008" y="1307037"/>
                      <a:pt x="13417" y="1298446"/>
                    </a:cubicBezTo>
                    <a:cubicBezTo>
                      <a:pt x="4826" y="1289855"/>
                      <a:pt x="0" y="1278203"/>
                      <a:pt x="0" y="1266053"/>
                    </a:cubicBezTo>
                    <a:lnTo>
                      <a:pt x="0" y="45810"/>
                    </a:lnTo>
                    <a:cubicBezTo>
                      <a:pt x="0" y="20510"/>
                      <a:pt x="20510" y="0"/>
                      <a:pt x="45810" y="0"/>
                    </a:cubicBezTo>
                    <a:close/>
                  </a:path>
                </a:pathLst>
              </a:custGeom>
              <a:solidFill>
                <a:srgbClr val="FFF359"/>
              </a:solidFill>
              <a:ln cap="rnd">
                <a:noFill/>
                <a:prstDash val="dash"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TextBox 13"/>
              <p:cNvSpPr txBox="1"/>
              <p:nvPr/>
            </p:nvSpPr>
            <p:spPr>
              <a:xfrm>
                <a:off x="0" y="-76200"/>
                <a:ext cx="2663919" cy="1388063"/>
              </a:xfrm>
              <a:prstGeom prst="rect">
                <a:avLst/>
              </a:prstGeom>
            </p:spPr>
            <p:txBody>
              <a:bodyPr lIns="57749" tIns="57749" rIns="57749" bIns="57749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ts val="352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</p:grpSp>
      <p:grpSp>
        <p:nvGrpSpPr>
          <p:cNvPr id="14" name="Group 14"/>
          <p:cNvGrpSpPr/>
          <p:nvPr/>
        </p:nvGrpSpPr>
        <p:grpSpPr>
          <a:xfrm>
            <a:off x="531677" y="280539"/>
            <a:ext cx="9080410" cy="2444719"/>
            <a:chOff x="-746208" y="-658836"/>
            <a:chExt cx="3956600" cy="1065236"/>
          </a:xfrm>
        </p:grpSpPr>
        <p:sp>
          <p:nvSpPr>
            <p:cNvPr id="15" name="Freeform 15"/>
            <p:cNvSpPr/>
            <p:nvPr/>
          </p:nvSpPr>
          <p:spPr>
            <a:xfrm>
              <a:off x="-746208" y="-658836"/>
              <a:ext cx="3210392" cy="406400"/>
            </a:xfrm>
            <a:custGeom>
              <a:avLst/>
              <a:gdLst/>
              <a:ahLst/>
              <a:cxnLst/>
              <a:rect l="l" t="t" r="r" b="b"/>
              <a:pathLst>
                <a:path w="3210392" h="406400">
                  <a:moveTo>
                    <a:pt x="3007192" y="0"/>
                  </a:moveTo>
                  <a:cubicBezTo>
                    <a:pt x="3119416" y="0"/>
                    <a:pt x="3210392" y="90976"/>
                    <a:pt x="3210392" y="203200"/>
                  </a:cubicBezTo>
                  <a:cubicBezTo>
                    <a:pt x="3210392" y="315424"/>
                    <a:pt x="3119416" y="406400"/>
                    <a:pt x="3007192" y="406400"/>
                  </a:cubicBezTo>
                  <a:lnTo>
                    <a:pt x="203200" y="406400"/>
                  </a:lnTo>
                  <a:cubicBezTo>
                    <a:pt x="90976" y="406400"/>
                    <a:pt x="0" y="315424"/>
                    <a:pt x="0" y="203200"/>
                  </a:cubicBezTo>
                  <a:cubicBezTo>
                    <a:pt x="0" y="90976"/>
                    <a:pt x="90976" y="0"/>
                    <a:pt x="203200" y="0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" name="TextBox 16"/>
            <p:cNvSpPr txBox="1"/>
            <p:nvPr/>
          </p:nvSpPr>
          <p:spPr>
            <a:xfrm>
              <a:off x="0" y="-76200"/>
              <a:ext cx="3210392" cy="482600"/>
            </a:xfrm>
            <a:prstGeom prst="rect">
              <a:avLst/>
            </a:prstGeom>
          </p:spPr>
          <p:txBody>
            <a:bodyPr lIns="50799" tIns="50799" rIns="50799" bIns="50799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352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17" name="Group 17"/>
          <p:cNvGrpSpPr/>
          <p:nvPr/>
        </p:nvGrpSpPr>
        <p:grpSpPr>
          <a:xfrm>
            <a:off x="12898984" y="796505"/>
            <a:ext cx="4934830" cy="8966016"/>
            <a:chOff x="0" y="0"/>
            <a:chExt cx="8470623" cy="11954689"/>
          </a:xfrm>
        </p:grpSpPr>
        <p:sp>
          <p:nvSpPr>
            <p:cNvPr id="18" name="Freeform 18"/>
            <p:cNvSpPr/>
            <p:nvPr/>
          </p:nvSpPr>
          <p:spPr>
            <a:xfrm>
              <a:off x="59213" y="275725"/>
              <a:ext cx="8411410" cy="11595281"/>
            </a:xfrm>
            <a:custGeom>
              <a:avLst/>
              <a:gdLst/>
              <a:ahLst/>
              <a:cxnLst/>
              <a:rect l="l" t="t" r="r" b="b"/>
              <a:pathLst>
                <a:path w="8411410" h="11595281">
                  <a:moveTo>
                    <a:pt x="0" y="0"/>
                  </a:moveTo>
                  <a:lnTo>
                    <a:pt x="8411410" y="0"/>
                  </a:lnTo>
                  <a:lnTo>
                    <a:pt x="8411410" y="11595281"/>
                  </a:lnTo>
                  <a:lnTo>
                    <a:pt x="0" y="1159528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/>
              <a:stretch>
                <a:fillRect/>
              </a:stretch>
            </a:blip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9" name="Group 19"/>
            <p:cNvGrpSpPr/>
            <p:nvPr/>
          </p:nvGrpSpPr>
          <p:grpSpPr>
            <a:xfrm rot="5400000">
              <a:off x="-1912238" y="1912238"/>
              <a:ext cx="11954689" cy="8130214"/>
              <a:chOff x="0" y="0"/>
              <a:chExt cx="1329334" cy="904061"/>
            </a:xfrm>
          </p:grpSpPr>
          <p:sp>
            <p:nvSpPr>
              <p:cNvPr id="20" name="Freeform 20"/>
              <p:cNvSpPr/>
              <p:nvPr/>
            </p:nvSpPr>
            <p:spPr>
              <a:xfrm>
                <a:off x="0" y="0"/>
                <a:ext cx="1329334" cy="904061"/>
              </a:xfrm>
              <a:custGeom>
                <a:avLst/>
                <a:gdLst/>
                <a:ahLst/>
                <a:cxnLst/>
                <a:rect l="l" t="t" r="r" b="b"/>
                <a:pathLst>
                  <a:path w="1329334" h="904061">
                    <a:moveTo>
                      <a:pt x="86347" y="0"/>
                    </a:moveTo>
                    <a:lnTo>
                      <a:pt x="1242986" y="0"/>
                    </a:lnTo>
                    <a:cubicBezTo>
                      <a:pt x="1265887" y="0"/>
                      <a:pt x="1287850" y="9097"/>
                      <a:pt x="1304043" y="25291"/>
                    </a:cubicBezTo>
                    <a:cubicBezTo>
                      <a:pt x="1320236" y="41484"/>
                      <a:pt x="1329334" y="63447"/>
                      <a:pt x="1329334" y="86347"/>
                    </a:cubicBezTo>
                    <a:lnTo>
                      <a:pt x="1329334" y="817713"/>
                    </a:lnTo>
                    <a:cubicBezTo>
                      <a:pt x="1329334" y="840614"/>
                      <a:pt x="1320236" y="862577"/>
                      <a:pt x="1304043" y="878770"/>
                    </a:cubicBezTo>
                    <a:cubicBezTo>
                      <a:pt x="1287850" y="894963"/>
                      <a:pt x="1265887" y="904061"/>
                      <a:pt x="1242986" y="904061"/>
                    </a:cubicBezTo>
                    <a:lnTo>
                      <a:pt x="86347" y="904061"/>
                    </a:lnTo>
                    <a:cubicBezTo>
                      <a:pt x="63447" y="904061"/>
                      <a:pt x="41484" y="894963"/>
                      <a:pt x="25291" y="878770"/>
                    </a:cubicBezTo>
                    <a:cubicBezTo>
                      <a:pt x="9097" y="862577"/>
                      <a:pt x="0" y="840614"/>
                      <a:pt x="0" y="817713"/>
                    </a:cubicBezTo>
                    <a:lnTo>
                      <a:pt x="0" y="86347"/>
                    </a:lnTo>
                    <a:cubicBezTo>
                      <a:pt x="0" y="63447"/>
                      <a:pt x="9097" y="41484"/>
                      <a:pt x="25291" y="25291"/>
                    </a:cubicBezTo>
                    <a:cubicBezTo>
                      <a:pt x="41484" y="9097"/>
                      <a:pt x="63447" y="0"/>
                      <a:pt x="86347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cap="rnd">
                <a:noFill/>
                <a:prstDash val="dash"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1" name="TextBox 21"/>
              <p:cNvSpPr txBox="1"/>
              <p:nvPr/>
            </p:nvSpPr>
            <p:spPr>
              <a:xfrm>
                <a:off x="0" y="-76200"/>
                <a:ext cx="1329334" cy="980261"/>
              </a:xfrm>
              <a:prstGeom prst="rect">
                <a:avLst/>
              </a:prstGeom>
            </p:spPr>
            <p:txBody>
              <a:bodyPr lIns="61396" tIns="61396" rIns="61396" bIns="61396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ts val="352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</p:grpSp>
      <p:grpSp>
        <p:nvGrpSpPr>
          <p:cNvPr id="22" name="Group 22"/>
          <p:cNvGrpSpPr/>
          <p:nvPr/>
        </p:nvGrpSpPr>
        <p:grpSpPr>
          <a:xfrm>
            <a:off x="17459542" y="-1025653"/>
            <a:ext cx="3728276" cy="4108707"/>
            <a:chOff x="0" y="0"/>
            <a:chExt cx="668077" cy="736247"/>
          </a:xfrm>
        </p:grpSpPr>
        <p:sp>
          <p:nvSpPr>
            <p:cNvPr id="23" name="Freeform 23"/>
            <p:cNvSpPr/>
            <p:nvPr/>
          </p:nvSpPr>
          <p:spPr>
            <a:xfrm>
              <a:off x="0" y="0"/>
              <a:ext cx="668077" cy="736247"/>
            </a:xfrm>
            <a:custGeom>
              <a:avLst/>
              <a:gdLst/>
              <a:ahLst/>
              <a:cxnLst/>
              <a:rect l="l" t="t" r="r" b="b"/>
              <a:pathLst>
                <a:path w="668077" h="736247">
                  <a:moveTo>
                    <a:pt x="207654" y="0"/>
                  </a:moveTo>
                  <a:lnTo>
                    <a:pt x="460423" y="0"/>
                  </a:lnTo>
                  <a:cubicBezTo>
                    <a:pt x="515496" y="0"/>
                    <a:pt x="568314" y="21878"/>
                    <a:pt x="607256" y="60820"/>
                  </a:cubicBezTo>
                  <a:cubicBezTo>
                    <a:pt x="646199" y="99763"/>
                    <a:pt x="668077" y="152581"/>
                    <a:pt x="668077" y="207654"/>
                  </a:cubicBezTo>
                  <a:lnTo>
                    <a:pt x="668077" y="528593"/>
                  </a:lnTo>
                  <a:cubicBezTo>
                    <a:pt x="668077" y="583666"/>
                    <a:pt x="646199" y="636484"/>
                    <a:pt x="607256" y="675426"/>
                  </a:cubicBezTo>
                  <a:cubicBezTo>
                    <a:pt x="568314" y="714369"/>
                    <a:pt x="515496" y="736247"/>
                    <a:pt x="460423" y="736247"/>
                  </a:cubicBezTo>
                  <a:lnTo>
                    <a:pt x="207654" y="736247"/>
                  </a:lnTo>
                  <a:cubicBezTo>
                    <a:pt x="152581" y="736247"/>
                    <a:pt x="99763" y="714369"/>
                    <a:pt x="60820" y="675426"/>
                  </a:cubicBezTo>
                  <a:cubicBezTo>
                    <a:pt x="21878" y="636484"/>
                    <a:pt x="0" y="583666"/>
                    <a:pt x="0" y="528593"/>
                  </a:cubicBezTo>
                  <a:lnTo>
                    <a:pt x="0" y="207654"/>
                  </a:lnTo>
                  <a:cubicBezTo>
                    <a:pt x="0" y="152581"/>
                    <a:pt x="21878" y="99763"/>
                    <a:pt x="60820" y="60820"/>
                  </a:cubicBezTo>
                  <a:cubicBezTo>
                    <a:pt x="99763" y="21878"/>
                    <a:pt x="152581" y="0"/>
                    <a:pt x="207654" y="0"/>
                  </a:cubicBezTo>
                  <a:close/>
                </a:path>
              </a:pathLst>
            </a:custGeom>
            <a:solidFill>
              <a:srgbClr val="FFF359"/>
            </a:solidFill>
            <a:ln cap="rnd">
              <a:noFill/>
              <a:prstDash val="dash"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4" name="TextBox 24"/>
            <p:cNvSpPr txBox="1"/>
            <p:nvPr/>
          </p:nvSpPr>
          <p:spPr>
            <a:xfrm>
              <a:off x="0" y="-76200"/>
              <a:ext cx="668077" cy="812447"/>
            </a:xfrm>
            <a:prstGeom prst="rect">
              <a:avLst/>
            </a:prstGeom>
          </p:spPr>
          <p:txBody>
            <a:bodyPr lIns="50799" tIns="50799" rIns="50799" bIns="50799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352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25" name="Group 25"/>
          <p:cNvGrpSpPr/>
          <p:nvPr/>
        </p:nvGrpSpPr>
        <p:grpSpPr>
          <a:xfrm>
            <a:off x="13744355" y="1689795"/>
            <a:ext cx="1308747" cy="1050170"/>
            <a:chOff x="76200" y="0"/>
            <a:chExt cx="1012931" cy="812800"/>
          </a:xfrm>
        </p:grpSpPr>
        <p:sp>
          <p:nvSpPr>
            <p:cNvPr id="26" name="Freeform 26"/>
            <p:cNvSpPr/>
            <p:nvPr/>
          </p:nvSpPr>
          <p:spPr>
            <a:xfrm>
              <a:off x="276331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F359"/>
            </a:solidFill>
            <a:ln cap="sq">
              <a:noFill/>
              <a:prstDash val="dash"/>
              <a:miter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7" name="TextBox 27"/>
            <p:cNvSpPr txBox="1"/>
            <p:nvPr/>
          </p:nvSpPr>
          <p:spPr>
            <a:xfrm>
              <a:off x="76200" y="0"/>
              <a:ext cx="660400" cy="736600"/>
            </a:xfrm>
            <a:prstGeom prst="rect">
              <a:avLst/>
            </a:prstGeom>
          </p:spPr>
          <p:txBody>
            <a:bodyPr lIns="50799" tIns="50799" rIns="50799" bIns="50799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352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28" name="Freeform 28"/>
          <p:cNvSpPr/>
          <p:nvPr/>
        </p:nvSpPr>
        <p:spPr>
          <a:xfrm>
            <a:off x="14117629" y="2082788"/>
            <a:ext cx="769869" cy="334543"/>
          </a:xfrm>
          <a:custGeom>
            <a:avLst/>
            <a:gdLst/>
            <a:ahLst/>
            <a:cxnLst/>
            <a:rect l="l" t="t" r="r" b="b"/>
            <a:pathLst>
              <a:path w="769869" h="334543">
                <a:moveTo>
                  <a:pt x="0" y="0"/>
                </a:moveTo>
                <a:lnTo>
                  <a:pt x="769869" y="0"/>
                </a:lnTo>
                <a:lnTo>
                  <a:pt x="769869" y="334543"/>
                </a:lnTo>
                <a:lnTo>
                  <a:pt x="0" y="334543"/>
                </a:lnTo>
                <a:lnTo>
                  <a:pt x="0" y="0"/>
                </a:lnTo>
                <a:close/>
              </a:path>
            </a:pathLst>
          </a:custGeom>
          <a:blipFill>
            <a:blip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766749" y="1519082"/>
            <a:ext cx="12243233" cy="79714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buNone/>
            </a:pPr>
            <a:r>
              <a:rPr lang="en-US" altLang="zh-CN" sz="3200" b="0" dirty="0">
                <a:solidFill>
                  <a:srgbClr val="1F23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Dear Chris,</a:t>
            </a:r>
            <a:endParaRPr lang="en-US" altLang="zh-CN" sz="3200" b="0" dirty="0">
              <a:solidFill>
                <a:srgbClr val="1F2329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buNone/>
            </a:pPr>
            <a:r>
              <a:rPr lang="en-US" altLang="zh-CN" sz="3200" b="0" dirty="0">
                <a:solidFill>
                  <a:srgbClr val="1F23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Glad to hear you’re participating in the World Earth Day poster contest! Both versions are fantastic, but I favor the second one, “OUR ACTIONS, OUR FUTURE.”</a:t>
            </a:r>
            <a:endParaRPr lang="en-US" altLang="zh-CN" sz="3200" b="0" dirty="0">
              <a:solidFill>
                <a:srgbClr val="1F2329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buNone/>
            </a:pPr>
            <a:r>
              <a:rPr lang="en-US" altLang="zh-CN" sz="3200" b="0" dirty="0">
                <a:solidFill>
                  <a:srgbClr val="1F23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What makes this poster stand out is the perfect combination of its image and slogan. </a:t>
            </a:r>
            <a:r>
              <a:rPr lang="en-US" altLang="zh-CN" sz="3200" b="1" dirty="0">
                <a:solidFill>
                  <a:srgbClr val="1F23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Visually</a:t>
            </a:r>
            <a:r>
              <a:rPr lang="en-US" altLang="zh-CN" sz="3200" b="0" dirty="0">
                <a:solidFill>
                  <a:srgbClr val="1F23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it presents a hopeful scene where a pair of hands gently holds the Earth, with leafy trees and a bright sun around it. </a:t>
            </a:r>
            <a:r>
              <a:rPr lang="en-US" altLang="zh-CN" sz="3200" b="1" dirty="0">
                <a:solidFill>
                  <a:srgbClr val="1F23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The picture and the slogan complement each other perfectly</a:t>
            </a:r>
            <a:r>
              <a:rPr lang="en-US" altLang="zh-CN" sz="3200" b="0" dirty="0">
                <a:solidFill>
                  <a:srgbClr val="1F23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and the natural elements vividly </a:t>
            </a:r>
            <a:r>
              <a:rPr lang="en-US" altLang="zh-CN" sz="3200" b="1" dirty="0">
                <a:solidFill>
                  <a:srgbClr val="1F23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symbolize a green, sustainable future</a:t>
            </a:r>
            <a:r>
              <a:rPr lang="en-US" altLang="zh-CN" sz="3200" b="0" dirty="0">
                <a:solidFill>
                  <a:srgbClr val="1F23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 Moreover, the short but powerful slogan </a:t>
            </a:r>
            <a:r>
              <a:rPr lang="en-US" altLang="zh-CN" sz="3200" b="1" dirty="0">
                <a:solidFill>
                  <a:srgbClr val="1F23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conveys a positive and inspiring message</a:t>
            </a:r>
            <a:r>
              <a:rPr lang="en-US" altLang="zh-CN" sz="3200" b="0" dirty="0">
                <a:solidFill>
                  <a:srgbClr val="1F23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: the future of our planet lies in our own actions.</a:t>
            </a:r>
            <a:endParaRPr lang="en-US" altLang="zh-CN" sz="3200" b="0" dirty="0">
              <a:solidFill>
                <a:srgbClr val="1F2329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buNone/>
            </a:pPr>
            <a:r>
              <a:rPr lang="en-US" altLang="zh-CN" sz="3200" b="0" dirty="0">
                <a:solidFill>
                  <a:srgbClr val="1F23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I’m sure this design will shine in the contest and </a:t>
            </a:r>
            <a:r>
              <a:rPr lang="en-US" altLang="zh-CN" sz="3200" b="1" dirty="0">
                <a:solidFill>
                  <a:srgbClr val="1F23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motivate more people to take concrete eco-friendly action</a:t>
            </a:r>
            <a:r>
              <a:rPr lang="en-US" altLang="zh-CN" sz="3200" b="0" dirty="0">
                <a:solidFill>
                  <a:srgbClr val="1F23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altLang="zh-CN" sz="3200" b="0" dirty="0">
              <a:solidFill>
                <a:srgbClr val="1F2329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buNone/>
            </a:pPr>
            <a:r>
              <a:rPr lang="en-US" altLang="zh-CN" sz="3200" b="0" dirty="0">
                <a:solidFill>
                  <a:srgbClr val="1F23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Good luck!</a:t>
            </a:r>
            <a:endParaRPr lang="en-US" altLang="zh-CN" sz="3200" b="0" dirty="0">
              <a:solidFill>
                <a:srgbClr val="1F2329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>
              <a:buNone/>
            </a:pPr>
            <a:r>
              <a:rPr lang="en-US" altLang="zh-CN" sz="3200" dirty="0">
                <a:solidFill>
                  <a:srgbClr val="1F232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Yours,</a:t>
            </a:r>
            <a:endParaRPr lang="en-US" altLang="zh-CN" sz="3200" dirty="0">
              <a:solidFill>
                <a:srgbClr val="1F232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>
              <a:buNone/>
            </a:pPr>
            <a:r>
              <a:rPr lang="en-US" altLang="zh-CN" sz="3200" b="0" dirty="0">
                <a:solidFill>
                  <a:srgbClr val="1F23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Li Hua</a:t>
            </a:r>
            <a:endParaRPr lang="en-US" altLang="zh-CN" sz="3200" b="0" dirty="0">
              <a:solidFill>
                <a:srgbClr val="1F2329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48" name="Group 2"/>
          <p:cNvGrpSpPr/>
          <p:nvPr/>
        </p:nvGrpSpPr>
        <p:grpSpPr>
          <a:xfrm>
            <a:off x="13196001" y="3578420"/>
            <a:ext cx="3496724" cy="634679"/>
            <a:chOff x="0" y="0"/>
            <a:chExt cx="1275511" cy="769350"/>
          </a:xfrm>
        </p:grpSpPr>
        <p:sp>
          <p:nvSpPr>
            <p:cNvPr id="49" name="Freeform 3"/>
            <p:cNvSpPr/>
            <p:nvPr/>
          </p:nvSpPr>
          <p:spPr>
            <a:xfrm>
              <a:off x="0" y="0"/>
              <a:ext cx="1275511" cy="769350"/>
            </a:xfrm>
            <a:custGeom>
              <a:avLst/>
              <a:gdLst/>
              <a:ahLst/>
              <a:cxnLst/>
              <a:rect l="l" t="t" r="r" b="b"/>
              <a:pathLst>
                <a:path w="1275511" h="769350">
                  <a:moveTo>
                    <a:pt x="108763" y="0"/>
                  </a:moveTo>
                  <a:lnTo>
                    <a:pt x="1166748" y="0"/>
                  </a:lnTo>
                  <a:cubicBezTo>
                    <a:pt x="1226816" y="0"/>
                    <a:pt x="1275511" y="48695"/>
                    <a:pt x="1275511" y="108763"/>
                  </a:cubicBezTo>
                  <a:lnTo>
                    <a:pt x="1275511" y="660587"/>
                  </a:lnTo>
                  <a:cubicBezTo>
                    <a:pt x="1275511" y="720655"/>
                    <a:pt x="1226816" y="769350"/>
                    <a:pt x="1166748" y="769350"/>
                  </a:cubicBezTo>
                  <a:lnTo>
                    <a:pt x="108763" y="769350"/>
                  </a:lnTo>
                  <a:cubicBezTo>
                    <a:pt x="48695" y="769350"/>
                    <a:pt x="0" y="720655"/>
                    <a:pt x="0" y="660587"/>
                  </a:cubicBezTo>
                  <a:lnTo>
                    <a:pt x="0" y="108763"/>
                  </a:lnTo>
                  <a:cubicBezTo>
                    <a:pt x="0" y="48695"/>
                    <a:pt x="48695" y="0"/>
                    <a:pt x="108763" y="0"/>
                  </a:cubicBezTo>
                  <a:close/>
                </a:path>
              </a:pathLst>
            </a:custGeom>
            <a:solidFill>
              <a:srgbClr val="76DAFF"/>
            </a:solidFill>
            <a:ln cap="rnd">
              <a:noFill/>
              <a:prstDash val="dash"/>
              <a:round/>
            </a:ln>
          </p:spPr>
          <p:txBody>
            <a:bodyPr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rPr>
                <a:t>基础元素识别</a:t>
              </a:r>
              <a:endPara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0" name="TextBox 4"/>
            <p:cNvSpPr txBox="1"/>
            <p:nvPr/>
          </p:nvSpPr>
          <p:spPr>
            <a:xfrm>
              <a:off x="0" y="-76200"/>
              <a:ext cx="1275511" cy="845550"/>
            </a:xfrm>
            <a:prstGeom prst="rect">
              <a:avLst/>
            </a:prstGeom>
          </p:spPr>
          <p:txBody>
            <a:bodyPr lIns="50799" tIns="50799" rIns="50799" bIns="50799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352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51" name="Group 2"/>
          <p:cNvGrpSpPr/>
          <p:nvPr/>
        </p:nvGrpSpPr>
        <p:grpSpPr>
          <a:xfrm>
            <a:off x="13193837" y="6090843"/>
            <a:ext cx="3531524" cy="728293"/>
            <a:chOff x="-12694" y="-76200"/>
            <a:chExt cx="1288205" cy="882828"/>
          </a:xfrm>
        </p:grpSpPr>
        <p:sp>
          <p:nvSpPr>
            <p:cNvPr id="52" name="Freeform 3"/>
            <p:cNvSpPr/>
            <p:nvPr/>
          </p:nvSpPr>
          <p:spPr>
            <a:xfrm>
              <a:off x="-12694" y="37278"/>
              <a:ext cx="1275511" cy="769350"/>
            </a:xfrm>
            <a:custGeom>
              <a:avLst/>
              <a:gdLst/>
              <a:ahLst/>
              <a:cxnLst/>
              <a:rect l="l" t="t" r="r" b="b"/>
              <a:pathLst>
                <a:path w="1275511" h="769350">
                  <a:moveTo>
                    <a:pt x="108763" y="0"/>
                  </a:moveTo>
                  <a:lnTo>
                    <a:pt x="1166748" y="0"/>
                  </a:lnTo>
                  <a:cubicBezTo>
                    <a:pt x="1226816" y="0"/>
                    <a:pt x="1275511" y="48695"/>
                    <a:pt x="1275511" y="108763"/>
                  </a:cubicBezTo>
                  <a:lnTo>
                    <a:pt x="1275511" y="660587"/>
                  </a:lnTo>
                  <a:cubicBezTo>
                    <a:pt x="1275511" y="720655"/>
                    <a:pt x="1226816" y="769350"/>
                    <a:pt x="1166748" y="769350"/>
                  </a:cubicBezTo>
                  <a:lnTo>
                    <a:pt x="108763" y="769350"/>
                  </a:lnTo>
                  <a:cubicBezTo>
                    <a:pt x="48695" y="769350"/>
                    <a:pt x="0" y="720655"/>
                    <a:pt x="0" y="660587"/>
                  </a:cubicBezTo>
                  <a:lnTo>
                    <a:pt x="0" y="108763"/>
                  </a:lnTo>
                  <a:cubicBezTo>
                    <a:pt x="0" y="48695"/>
                    <a:pt x="48695" y="0"/>
                    <a:pt x="108763" y="0"/>
                  </a:cubicBezTo>
                  <a:close/>
                </a:path>
              </a:pathLst>
            </a:custGeom>
            <a:solidFill>
              <a:srgbClr val="76DAFF"/>
            </a:solidFill>
            <a:ln cap="rnd">
              <a:noFill/>
              <a:prstDash val="dash"/>
              <a:round/>
            </a:ln>
          </p:spPr>
          <p:txBody>
            <a:bodyPr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rPr>
                <a:t>图文联动解读</a:t>
              </a:r>
              <a:endPara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3" name="TextBox 4"/>
            <p:cNvSpPr txBox="1"/>
            <p:nvPr/>
          </p:nvSpPr>
          <p:spPr>
            <a:xfrm>
              <a:off x="0" y="-76200"/>
              <a:ext cx="1275511" cy="845550"/>
            </a:xfrm>
            <a:prstGeom prst="rect">
              <a:avLst/>
            </a:prstGeom>
          </p:spPr>
          <p:txBody>
            <a:bodyPr lIns="50799" tIns="50799" rIns="50799" bIns="50799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352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54" name="Group 2"/>
          <p:cNvGrpSpPr/>
          <p:nvPr/>
        </p:nvGrpSpPr>
        <p:grpSpPr>
          <a:xfrm>
            <a:off x="13211704" y="7110220"/>
            <a:ext cx="3496724" cy="634679"/>
            <a:chOff x="0" y="0"/>
            <a:chExt cx="1275511" cy="769350"/>
          </a:xfrm>
        </p:grpSpPr>
        <p:sp>
          <p:nvSpPr>
            <p:cNvPr id="55" name="Freeform 3"/>
            <p:cNvSpPr/>
            <p:nvPr/>
          </p:nvSpPr>
          <p:spPr>
            <a:xfrm>
              <a:off x="0" y="0"/>
              <a:ext cx="1275511" cy="769350"/>
            </a:xfrm>
            <a:custGeom>
              <a:avLst/>
              <a:gdLst/>
              <a:ahLst/>
              <a:cxnLst/>
              <a:rect l="l" t="t" r="r" b="b"/>
              <a:pathLst>
                <a:path w="1275511" h="769350">
                  <a:moveTo>
                    <a:pt x="108763" y="0"/>
                  </a:moveTo>
                  <a:lnTo>
                    <a:pt x="1166748" y="0"/>
                  </a:lnTo>
                  <a:cubicBezTo>
                    <a:pt x="1226816" y="0"/>
                    <a:pt x="1275511" y="48695"/>
                    <a:pt x="1275511" y="108763"/>
                  </a:cubicBezTo>
                  <a:lnTo>
                    <a:pt x="1275511" y="660587"/>
                  </a:lnTo>
                  <a:cubicBezTo>
                    <a:pt x="1275511" y="720655"/>
                    <a:pt x="1226816" y="769350"/>
                    <a:pt x="1166748" y="769350"/>
                  </a:cubicBezTo>
                  <a:lnTo>
                    <a:pt x="108763" y="769350"/>
                  </a:lnTo>
                  <a:cubicBezTo>
                    <a:pt x="48695" y="769350"/>
                    <a:pt x="0" y="720655"/>
                    <a:pt x="0" y="660587"/>
                  </a:cubicBezTo>
                  <a:lnTo>
                    <a:pt x="0" y="108763"/>
                  </a:lnTo>
                  <a:cubicBezTo>
                    <a:pt x="0" y="48695"/>
                    <a:pt x="48695" y="0"/>
                    <a:pt x="108763" y="0"/>
                  </a:cubicBezTo>
                  <a:close/>
                </a:path>
              </a:pathLst>
            </a:custGeom>
            <a:solidFill>
              <a:srgbClr val="76DAFF"/>
            </a:solidFill>
            <a:ln cap="rnd">
              <a:noFill/>
              <a:prstDash val="dash"/>
              <a:round/>
            </a:ln>
          </p:spPr>
          <p:txBody>
            <a:bodyPr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rPr>
                <a:t>思想递进</a:t>
              </a:r>
              <a:endPara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6" name="TextBox 4"/>
            <p:cNvSpPr txBox="1"/>
            <p:nvPr/>
          </p:nvSpPr>
          <p:spPr>
            <a:xfrm>
              <a:off x="0" y="-76200"/>
              <a:ext cx="1275511" cy="845550"/>
            </a:xfrm>
            <a:prstGeom prst="rect">
              <a:avLst/>
            </a:prstGeom>
          </p:spPr>
          <p:txBody>
            <a:bodyPr lIns="50799" tIns="50799" rIns="50799" bIns="50799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352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pic>
        <p:nvPicPr>
          <p:cNvPr id="29" name="图片 2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74223" y="554640"/>
            <a:ext cx="2603417" cy="2781300"/>
          </a:xfrm>
          <a:prstGeom prst="rect">
            <a:avLst/>
          </a:prstGeom>
        </p:spPr>
      </p:pic>
      <p:grpSp>
        <p:nvGrpSpPr>
          <p:cNvPr id="30" name="Group 2"/>
          <p:cNvGrpSpPr/>
          <p:nvPr/>
        </p:nvGrpSpPr>
        <p:grpSpPr>
          <a:xfrm>
            <a:off x="13159827" y="3181562"/>
            <a:ext cx="3662526" cy="2466142"/>
            <a:chOff x="-60480" y="-76200"/>
            <a:chExt cx="1335991" cy="2989433"/>
          </a:xfrm>
        </p:grpSpPr>
        <p:sp>
          <p:nvSpPr>
            <p:cNvPr id="31" name="Freeform 3"/>
            <p:cNvSpPr/>
            <p:nvPr/>
          </p:nvSpPr>
          <p:spPr>
            <a:xfrm>
              <a:off x="-60480" y="2143883"/>
              <a:ext cx="1275511" cy="769350"/>
            </a:xfrm>
            <a:custGeom>
              <a:avLst/>
              <a:gdLst/>
              <a:ahLst/>
              <a:cxnLst/>
              <a:rect l="l" t="t" r="r" b="b"/>
              <a:pathLst>
                <a:path w="1275511" h="769350">
                  <a:moveTo>
                    <a:pt x="108763" y="0"/>
                  </a:moveTo>
                  <a:lnTo>
                    <a:pt x="1166748" y="0"/>
                  </a:lnTo>
                  <a:cubicBezTo>
                    <a:pt x="1226816" y="0"/>
                    <a:pt x="1275511" y="48695"/>
                    <a:pt x="1275511" y="108763"/>
                  </a:cubicBezTo>
                  <a:lnTo>
                    <a:pt x="1275511" y="660587"/>
                  </a:lnTo>
                  <a:cubicBezTo>
                    <a:pt x="1275511" y="720655"/>
                    <a:pt x="1226816" y="769350"/>
                    <a:pt x="1166748" y="769350"/>
                  </a:cubicBezTo>
                  <a:lnTo>
                    <a:pt x="108763" y="769350"/>
                  </a:lnTo>
                  <a:cubicBezTo>
                    <a:pt x="48695" y="769350"/>
                    <a:pt x="0" y="720655"/>
                    <a:pt x="0" y="660587"/>
                  </a:cubicBezTo>
                  <a:lnTo>
                    <a:pt x="0" y="108763"/>
                  </a:lnTo>
                  <a:cubicBezTo>
                    <a:pt x="0" y="48695"/>
                    <a:pt x="48695" y="0"/>
                    <a:pt x="108763" y="0"/>
                  </a:cubicBezTo>
                  <a:close/>
                </a:path>
              </a:pathLst>
            </a:custGeom>
            <a:solidFill>
              <a:srgbClr val="76DAFF"/>
            </a:solidFill>
            <a:ln cap="rnd">
              <a:noFill/>
              <a:prstDash val="dash"/>
              <a:round/>
            </a:ln>
          </p:spPr>
          <p:txBody>
            <a:bodyPr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rPr>
                <a:t>符号象征解码</a:t>
              </a:r>
              <a:endPara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" name="TextBox 4"/>
            <p:cNvSpPr txBox="1"/>
            <p:nvPr/>
          </p:nvSpPr>
          <p:spPr>
            <a:xfrm>
              <a:off x="0" y="-76200"/>
              <a:ext cx="1275511" cy="845550"/>
            </a:xfrm>
            <a:prstGeom prst="rect">
              <a:avLst/>
            </a:prstGeom>
          </p:spPr>
          <p:txBody>
            <a:bodyPr lIns="50799" tIns="50799" rIns="50799" bIns="50799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352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3200400" y="284830"/>
            <a:ext cx="10706100" cy="2062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【2026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湖南一模</a:t>
            </a: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】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假定你是李华，你的外国笔友</a:t>
            </a: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rgbClr val="FF4C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Alex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4C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计划开一家书店，在店徽</a:t>
            </a: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rgbClr val="FF4C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(logo)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4C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征集中，收到两款不同风格的设计稿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，希望听取你的建议。请给他回复邮件，内容包括：</a:t>
            </a:r>
            <a:endParaRPr kumimoji="0" lang="en-US" altLang="zh-CN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你的选择；</a:t>
            </a: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陈述理由。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325600" y="284830"/>
            <a:ext cx="3340287" cy="1856362"/>
          </a:xfrm>
          <a:prstGeom prst="rect">
            <a:avLst/>
          </a:prstGeom>
        </p:spPr>
      </p:pic>
      <p:sp>
        <p:nvSpPr>
          <p:cNvPr id="20" name="Freeform 20"/>
          <p:cNvSpPr/>
          <p:nvPr/>
        </p:nvSpPr>
        <p:spPr>
          <a:xfrm rot="19280117" flipH="1">
            <a:off x="-1845847" y="941337"/>
            <a:ext cx="5500831" cy="1875283"/>
          </a:xfrm>
          <a:custGeom>
            <a:avLst/>
            <a:gdLst/>
            <a:ahLst/>
            <a:cxnLst/>
            <a:rect l="l" t="t" r="r" b="b"/>
            <a:pathLst>
              <a:path w="5500831" h="1875283">
                <a:moveTo>
                  <a:pt x="5500831" y="0"/>
                </a:moveTo>
                <a:lnTo>
                  <a:pt x="0" y="0"/>
                </a:lnTo>
                <a:lnTo>
                  <a:pt x="0" y="1875284"/>
                </a:lnTo>
                <a:lnTo>
                  <a:pt x="5500831" y="1875284"/>
                </a:lnTo>
                <a:lnTo>
                  <a:pt x="5500831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zh-CN" altLang="en-US"/>
          </a:p>
        </p:txBody>
      </p:sp>
      <p:grpSp>
        <p:nvGrpSpPr>
          <p:cNvPr id="10" name="Group 2"/>
          <p:cNvGrpSpPr/>
          <p:nvPr/>
        </p:nvGrpSpPr>
        <p:grpSpPr>
          <a:xfrm>
            <a:off x="-1371600" y="9563100"/>
            <a:ext cx="7118131" cy="6841383"/>
            <a:chOff x="0" y="0"/>
            <a:chExt cx="1275511" cy="1225920"/>
          </a:xfrm>
        </p:grpSpPr>
        <p:sp>
          <p:nvSpPr>
            <p:cNvPr id="11" name="Freeform 3"/>
            <p:cNvSpPr/>
            <p:nvPr/>
          </p:nvSpPr>
          <p:spPr>
            <a:xfrm>
              <a:off x="0" y="0"/>
              <a:ext cx="1275511" cy="1225920"/>
            </a:xfrm>
            <a:custGeom>
              <a:avLst/>
              <a:gdLst/>
              <a:ahLst/>
              <a:cxnLst/>
              <a:rect l="l" t="t" r="r" b="b"/>
              <a:pathLst>
                <a:path w="1275511" h="1225920">
                  <a:moveTo>
                    <a:pt x="108763" y="0"/>
                  </a:moveTo>
                  <a:lnTo>
                    <a:pt x="1166748" y="0"/>
                  </a:lnTo>
                  <a:cubicBezTo>
                    <a:pt x="1226816" y="0"/>
                    <a:pt x="1275511" y="48695"/>
                    <a:pt x="1275511" y="108763"/>
                  </a:cubicBezTo>
                  <a:lnTo>
                    <a:pt x="1275511" y="1117157"/>
                  </a:lnTo>
                  <a:cubicBezTo>
                    <a:pt x="1275511" y="1177225"/>
                    <a:pt x="1226816" y="1225920"/>
                    <a:pt x="1166748" y="1225920"/>
                  </a:cubicBezTo>
                  <a:lnTo>
                    <a:pt x="108763" y="1225920"/>
                  </a:lnTo>
                  <a:cubicBezTo>
                    <a:pt x="48695" y="1225920"/>
                    <a:pt x="0" y="1177225"/>
                    <a:pt x="0" y="1117157"/>
                  </a:cubicBezTo>
                  <a:lnTo>
                    <a:pt x="0" y="108763"/>
                  </a:lnTo>
                  <a:cubicBezTo>
                    <a:pt x="0" y="48695"/>
                    <a:pt x="48695" y="0"/>
                    <a:pt x="108763" y="0"/>
                  </a:cubicBezTo>
                  <a:close/>
                </a:path>
              </a:pathLst>
            </a:custGeom>
            <a:solidFill>
              <a:srgbClr val="FFF359"/>
            </a:solidFill>
            <a:ln cap="rnd">
              <a:noFill/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" name="TextBox 4"/>
            <p:cNvSpPr txBox="1"/>
            <p:nvPr/>
          </p:nvSpPr>
          <p:spPr>
            <a:xfrm>
              <a:off x="0" y="-76200"/>
              <a:ext cx="1275511" cy="1302120"/>
            </a:xfrm>
            <a:prstGeom prst="rect">
              <a:avLst/>
            </a:prstGeom>
          </p:spPr>
          <p:txBody>
            <a:bodyPr lIns="50799" tIns="50799" rIns="50799" bIns="50799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352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1371600" y="3081397"/>
            <a:ext cx="11277600" cy="2062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【2025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山东济南一模</a:t>
            </a: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】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假定你是李华，你校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外教</a:t>
            </a: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David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为“</a:t>
            </a: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Nature Seekers”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远足社团设计了三款社徽</a:t>
            </a: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如图所示</a:t>
            </a: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，现征集学生意见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。请你给他写封邮件，内容包括：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你的推荐；</a:t>
            </a: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推荐理由。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535082" y="2805678"/>
            <a:ext cx="5295974" cy="2247394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1371600" y="5538371"/>
            <a:ext cx="15240000" cy="35394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【2026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天津河北区</a:t>
            </a: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】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假设你是晨光中学的学生李津。你校计划举办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英语艺术节，初步设计了三款艺术节主题标志（见下图），面向全体学生征求意见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，最终确定一款艺术节主题标志。请你根据以下提示，给负责此项工作的英国交换生</a:t>
            </a: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Chris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写一封邮件，内容包括：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 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说明你最喜欢哪款主题标志；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 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阐述你的理由（至少两条）；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 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表达你对此次艺术节的期待和祝福。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67900" y="7301943"/>
            <a:ext cx="8077200" cy="23811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3" grpId="0"/>
      <p:bldP spid="1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76400" y="190500"/>
            <a:ext cx="8686800" cy="316211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2" name="文本框 1"/>
          <p:cNvSpPr txBox="1"/>
          <p:nvPr/>
        </p:nvSpPr>
        <p:spPr>
          <a:xfrm>
            <a:off x="457201" y="3352619"/>
            <a:ext cx="16623688" cy="60016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buNone/>
            </a:pPr>
            <a:r>
              <a:rPr lang="en-US" altLang="zh-CN" sz="3200" b="0" dirty="0">
                <a:solidFill>
                  <a:srgbClr val="1F23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Dear Mr. Green,</a:t>
            </a:r>
            <a:endParaRPr lang="en-US" altLang="zh-CN" sz="3200" b="0" dirty="0">
              <a:solidFill>
                <a:srgbClr val="1F2329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buNone/>
            </a:pPr>
            <a:r>
              <a:rPr lang="en-US" altLang="zh-CN" sz="3200" b="0" dirty="0">
                <a:solidFill>
                  <a:srgbClr val="1F23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I’m glad to know our school is collecting opinions on the logo for the English Literature Reading Room. </a:t>
            </a:r>
            <a:r>
              <a:rPr lang="en-US" altLang="zh-CN" sz="3200" b="1" dirty="0">
                <a:solidFill>
                  <a:srgbClr val="1F23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Of the three designs, I like the first one most.</a:t>
            </a:r>
            <a:endParaRPr lang="en-US" altLang="zh-CN" sz="3200" b="1" dirty="0">
              <a:solidFill>
                <a:srgbClr val="1F2329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buNone/>
            </a:pPr>
            <a:r>
              <a:rPr lang="en-US" altLang="zh-CN" sz="3200" b="1" dirty="0">
                <a:solidFill>
                  <a:srgbClr val="1F23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Visually, this logo features </a:t>
            </a:r>
            <a:r>
              <a:rPr lang="en-US" altLang="zh-CN" sz="3200" b="0" dirty="0">
                <a:solidFill>
                  <a:srgbClr val="1F23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an open book with a globe placed right above it, paired with the slogan “OPEN A BOOK, OPEN A WORLD”. The simple and elegant design looks bright and easy to recognize. Symbolically, the open book </a:t>
            </a:r>
            <a:r>
              <a:rPr lang="en-US" altLang="zh-CN" sz="3200" b="1" dirty="0">
                <a:solidFill>
                  <a:srgbClr val="1F23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stands for </a:t>
            </a:r>
            <a:r>
              <a:rPr lang="en-US" altLang="zh-CN" sz="3200" b="0" dirty="0">
                <a:solidFill>
                  <a:srgbClr val="1F23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reading and literature, while the globe represents the whole world and global vision. </a:t>
            </a:r>
            <a:r>
              <a:rPr lang="en-US" altLang="zh-CN" sz="3200" b="1" dirty="0">
                <a:solidFill>
                  <a:srgbClr val="1F23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The image and the slogan perfectly complement each other. It also conveys</a:t>
            </a:r>
            <a:r>
              <a:rPr lang="en-US" altLang="zh-CN" sz="3200" b="0" dirty="0">
                <a:solidFill>
                  <a:srgbClr val="1F23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a profound message: reading English literature helps us broaden our horizons and explore a wider world.</a:t>
            </a:r>
            <a:endParaRPr lang="en-US" altLang="zh-CN" sz="3200" b="0" dirty="0">
              <a:solidFill>
                <a:srgbClr val="1F2329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buNone/>
            </a:pPr>
            <a:r>
              <a:rPr lang="en-US" altLang="zh-CN" sz="3200" b="0" dirty="0">
                <a:solidFill>
                  <a:srgbClr val="1F23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I believe this meaningful design fits our reading room perfectly.</a:t>
            </a:r>
            <a:endParaRPr lang="en-US" altLang="zh-CN" sz="3200" b="0" dirty="0">
              <a:solidFill>
                <a:srgbClr val="1F2329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>
              <a:buNone/>
            </a:pPr>
            <a:r>
              <a:rPr lang="en-US" altLang="zh-CN" sz="3200" dirty="0">
                <a:solidFill>
                  <a:srgbClr val="1F232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Yours,</a:t>
            </a:r>
            <a:endParaRPr lang="en-US" altLang="zh-CN" sz="3200" dirty="0">
              <a:solidFill>
                <a:srgbClr val="1F232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>
              <a:buNone/>
            </a:pPr>
            <a:r>
              <a:rPr lang="en-US" altLang="zh-CN" sz="3200" b="0" dirty="0">
                <a:solidFill>
                  <a:srgbClr val="1F23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Li Hua</a:t>
            </a:r>
            <a:endParaRPr lang="en-US" altLang="zh-CN" sz="3200" b="0" dirty="0">
              <a:solidFill>
                <a:srgbClr val="1F2329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972800" y="771441"/>
            <a:ext cx="3982180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6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highlight>
                  <a:srgbClr val="FFFF00"/>
                </a:highlight>
              </a:rPr>
              <a:t>图片描述 理由表述</a:t>
            </a:r>
            <a:endParaRPr lang="en-US" altLang="zh-CN" sz="36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highlight>
                <a:srgbClr val="FFFF00"/>
              </a:highlight>
            </a:endParaRPr>
          </a:p>
          <a:p>
            <a:pPr algn="ctr"/>
            <a:r>
              <a:rPr lang="zh-CN" altLang="en-US" sz="36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highlight>
                  <a:srgbClr val="FFFF00"/>
                </a:highlight>
              </a:rPr>
              <a:t>三选一</a:t>
            </a:r>
            <a:endParaRPr lang="zh-CN" altLang="en-US" sz="36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highlight>
                <a:srgbClr val="FFFF00"/>
              </a:highlight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57201" y="3513916"/>
            <a:ext cx="16916399" cy="6001643"/>
          </a:xfrm>
          <a:prstGeom prst="rect">
            <a:avLst/>
          </a:prstGeom>
          <a:solidFill>
            <a:srgbClr val="76DAFF"/>
          </a:solidFill>
        </p:spPr>
        <p:txBody>
          <a:bodyPr wrap="square">
            <a:spAutoFit/>
          </a:bodyPr>
          <a:lstStyle/>
          <a:p>
            <a:pPr algn="l">
              <a:buNone/>
            </a:pPr>
            <a:r>
              <a:rPr lang="en-US" altLang="zh-CN" sz="3200" b="0" dirty="0">
                <a:solidFill>
                  <a:srgbClr val="1F23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Dear Mr. Green,</a:t>
            </a:r>
            <a:endParaRPr lang="en-US" altLang="zh-CN" sz="3200" b="0" dirty="0">
              <a:solidFill>
                <a:srgbClr val="1F2329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buNone/>
            </a:pPr>
            <a:r>
              <a:rPr lang="en-US" altLang="zh-CN" sz="3200" b="0" dirty="0">
                <a:solidFill>
                  <a:srgbClr val="1F23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I’m glad to know our school is collecting opinions on the logo for the English Literature Reading Room. </a:t>
            </a:r>
            <a:r>
              <a:rPr lang="en-US" altLang="zh-CN" sz="3200" b="1" dirty="0">
                <a:solidFill>
                  <a:srgbClr val="1F23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____________________________________(</a:t>
            </a:r>
            <a:r>
              <a:rPr lang="zh-CN" altLang="en-US" sz="3200" b="1" dirty="0">
                <a:solidFill>
                  <a:srgbClr val="1F23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明确选择</a:t>
            </a:r>
            <a:r>
              <a:rPr lang="en-US" altLang="zh-CN" sz="3200" b="1" dirty="0">
                <a:solidFill>
                  <a:srgbClr val="1F23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en-US" altLang="zh-CN" sz="3200" b="1" dirty="0">
              <a:solidFill>
                <a:srgbClr val="1F2329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buNone/>
            </a:pPr>
            <a:r>
              <a:rPr lang="zh-CN" altLang="en-US" sz="3200" b="1" dirty="0">
                <a:solidFill>
                  <a:srgbClr val="1F23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视觉上</a:t>
            </a:r>
            <a:r>
              <a:rPr lang="en-US" altLang="zh-CN" sz="3200" b="1" dirty="0">
                <a:solidFill>
                  <a:srgbClr val="1F23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this logo features </a:t>
            </a:r>
            <a:r>
              <a:rPr lang="en-US" altLang="zh-CN" sz="3200" b="0" dirty="0">
                <a:solidFill>
                  <a:srgbClr val="76DAFF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an open book </a:t>
            </a:r>
            <a:r>
              <a:rPr lang="en-US" altLang="zh-CN" sz="3200" b="0" dirty="0">
                <a:solidFill>
                  <a:srgbClr val="1F23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with </a:t>
            </a:r>
            <a:r>
              <a:rPr lang="en-US" altLang="zh-CN" sz="3200" b="0" dirty="0">
                <a:solidFill>
                  <a:srgbClr val="76DAFF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 globe placed right above it</a:t>
            </a:r>
            <a:r>
              <a:rPr lang="en-US" altLang="zh-CN" sz="3200" b="0" dirty="0">
                <a:solidFill>
                  <a:srgbClr val="1F23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paired with the slogan “</a:t>
            </a:r>
            <a:r>
              <a:rPr lang="en-US" altLang="zh-CN" sz="3200" b="0" dirty="0">
                <a:solidFill>
                  <a:srgbClr val="76DAFF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OPEN A BOOK, OPEN A WORLD</a:t>
            </a:r>
            <a:r>
              <a:rPr lang="en-US" altLang="zh-CN" sz="3200" b="0" dirty="0">
                <a:solidFill>
                  <a:srgbClr val="1F23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”. The simple and elegant design looks </a:t>
            </a:r>
            <a:r>
              <a:rPr lang="en-US" altLang="zh-CN" sz="3200" b="0" dirty="0">
                <a:solidFill>
                  <a:srgbClr val="76DAFF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bright and easy to recognize</a:t>
            </a:r>
            <a:r>
              <a:rPr lang="en-US" altLang="zh-CN" sz="3200" b="0" dirty="0">
                <a:solidFill>
                  <a:srgbClr val="1F23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 Symbolically, the open book </a:t>
            </a:r>
            <a:r>
              <a:rPr lang="en-US" altLang="zh-CN" sz="3200" b="1" dirty="0">
                <a:solidFill>
                  <a:srgbClr val="1F23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stands for </a:t>
            </a:r>
            <a:r>
              <a:rPr lang="en-US" altLang="zh-CN" sz="3200" b="0" dirty="0">
                <a:solidFill>
                  <a:srgbClr val="76DAFF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reading and literature</a:t>
            </a:r>
            <a:r>
              <a:rPr lang="en-US" altLang="zh-CN" sz="3200" b="0" dirty="0">
                <a:solidFill>
                  <a:srgbClr val="1F23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while the globe represents </a:t>
            </a:r>
            <a:r>
              <a:rPr lang="en-US" altLang="zh-CN" sz="3200" b="0" dirty="0">
                <a:solidFill>
                  <a:srgbClr val="76DAFF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the whole world and global vision</a:t>
            </a:r>
            <a:r>
              <a:rPr lang="en-US" altLang="zh-CN" sz="3200" b="0" dirty="0">
                <a:solidFill>
                  <a:srgbClr val="1F23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altLang="zh-CN" sz="3200" b="1" dirty="0">
                <a:solidFill>
                  <a:srgbClr val="1F23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The image and the slogan perfectly </a:t>
            </a:r>
            <a:r>
              <a:rPr lang="en-US" altLang="zh-CN" sz="3200" b="1" dirty="0">
                <a:solidFill>
                  <a:srgbClr val="76DAFF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complement each other</a:t>
            </a:r>
            <a:r>
              <a:rPr lang="en-US" altLang="zh-CN" sz="3200" b="1" dirty="0">
                <a:solidFill>
                  <a:srgbClr val="1F23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 It also conveys</a:t>
            </a:r>
            <a:r>
              <a:rPr lang="en-US" altLang="zh-CN" sz="3200" b="0" dirty="0">
                <a:solidFill>
                  <a:srgbClr val="1F23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0" dirty="0">
                <a:solidFill>
                  <a:srgbClr val="76DAFF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 profound message</a:t>
            </a:r>
            <a:r>
              <a:rPr lang="en-US" altLang="zh-CN" sz="3200" b="0" dirty="0">
                <a:solidFill>
                  <a:srgbClr val="1F23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: reading English literature helps us </a:t>
            </a:r>
            <a:r>
              <a:rPr lang="en-US" altLang="zh-CN" sz="3200" b="0" dirty="0">
                <a:solidFill>
                  <a:srgbClr val="76DAFF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broaden our horizons </a:t>
            </a:r>
            <a:r>
              <a:rPr lang="en-US" altLang="zh-CN" sz="3200" b="0" dirty="0">
                <a:solidFill>
                  <a:srgbClr val="1F23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and </a:t>
            </a:r>
            <a:r>
              <a:rPr lang="en-US" altLang="zh-CN" sz="3200" b="0" dirty="0">
                <a:solidFill>
                  <a:srgbClr val="76DAFF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explore a wider world</a:t>
            </a:r>
            <a:r>
              <a:rPr lang="en-US" altLang="zh-CN" sz="3200" b="0" dirty="0">
                <a:solidFill>
                  <a:srgbClr val="1F23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altLang="zh-CN" sz="3200" b="0" dirty="0">
              <a:solidFill>
                <a:srgbClr val="1F2329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buNone/>
            </a:pPr>
            <a:r>
              <a:rPr lang="en-US" altLang="zh-CN" sz="3200" b="0" dirty="0">
                <a:solidFill>
                  <a:srgbClr val="1F23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I believe this meaningful design fits our reading room perfectly.</a:t>
            </a:r>
            <a:endParaRPr lang="en-US" altLang="zh-CN" sz="3200" b="0" dirty="0">
              <a:solidFill>
                <a:srgbClr val="1F2329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>
              <a:buNone/>
            </a:pPr>
            <a:r>
              <a:rPr lang="en-US" altLang="zh-CN" sz="3200" dirty="0">
                <a:solidFill>
                  <a:srgbClr val="1F232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Yours,</a:t>
            </a:r>
            <a:endParaRPr lang="en-US" altLang="zh-CN" sz="3200" dirty="0">
              <a:solidFill>
                <a:srgbClr val="1F232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>
              <a:buNone/>
            </a:pPr>
            <a:r>
              <a:rPr lang="en-US" altLang="zh-CN" sz="3200" b="0" dirty="0">
                <a:solidFill>
                  <a:srgbClr val="1F23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Li Hua</a:t>
            </a:r>
            <a:endParaRPr lang="en-US" altLang="zh-CN" sz="3200" b="0" dirty="0">
              <a:solidFill>
                <a:srgbClr val="1F2329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Freeform 35"/>
          <p:cNvSpPr/>
          <p:nvPr/>
        </p:nvSpPr>
        <p:spPr>
          <a:xfrm rot="522576" flipH="1">
            <a:off x="15118121" y="779830"/>
            <a:ext cx="2770930" cy="2365747"/>
          </a:xfrm>
          <a:custGeom>
            <a:avLst/>
            <a:gdLst/>
            <a:ahLst/>
            <a:cxnLst/>
            <a:rect l="l" t="t" r="r" b="b"/>
            <a:pathLst>
              <a:path w="2770930" h="2365747">
                <a:moveTo>
                  <a:pt x="2770930" y="0"/>
                </a:moveTo>
                <a:lnTo>
                  <a:pt x="0" y="0"/>
                </a:lnTo>
                <a:lnTo>
                  <a:pt x="0" y="2365747"/>
                </a:lnTo>
                <a:lnTo>
                  <a:pt x="2770930" y="2365747"/>
                </a:lnTo>
                <a:lnTo>
                  <a:pt x="277093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33400" y="571500"/>
            <a:ext cx="11277600" cy="2062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【2025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山东济南一模</a:t>
            </a: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】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假定你是李华，你校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外教</a:t>
            </a: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David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为“</a:t>
            </a: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Nature Seekers”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远足社团设计了三款社徽</a:t>
            </a: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如图所示</a:t>
            </a: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，现征集学生意见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。请你给他写封邮件，内容包括：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你的推荐；</a:t>
            </a: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推荐理由。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68200" y="571500"/>
            <a:ext cx="5295974" cy="2247394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28613" y="2791680"/>
            <a:ext cx="17030774" cy="82176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buNone/>
            </a:pPr>
            <a:r>
              <a:rPr lang="en-US" altLang="zh-CN" sz="3200" b="0" dirty="0">
                <a:solidFill>
                  <a:srgbClr val="1F23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Dear David,</a:t>
            </a:r>
            <a:endParaRPr lang="en-US" altLang="zh-CN" sz="3200" b="0" dirty="0">
              <a:solidFill>
                <a:srgbClr val="1F2329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ct val="150000"/>
              </a:lnSpc>
              <a:buNone/>
            </a:pPr>
            <a:r>
              <a:rPr lang="en-US" altLang="zh-CN" sz="3200" b="0" dirty="0">
                <a:solidFill>
                  <a:srgbClr val="1F23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I’m delighted to know our school is collecting opinions on the new logo for the “Nature Seekers” hiking club. Among the three designs, I strongly recommend </a:t>
            </a:r>
            <a:r>
              <a:rPr lang="en-US" altLang="zh-CN" sz="3200" b="1" dirty="0">
                <a:solidFill>
                  <a:srgbClr val="1F23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Design 1</a:t>
            </a:r>
            <a:r>
              <a:rPr lang="en-US" altLang="zh-CN" sz="3200" b="0" dirty="0">
                <a:solidFill>
                  <a:srgbClr val="1F23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altLang="zh-CN" sz="3200" b="0" dirty="0">
              <a:solidFill>
                <a:srgbClr val="1F2329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ct val="150000"/>
              </a:lnSpc>
              <a:buNone/>
            </a:pPr>
            <a:r>
              <a:rPr lang="en-US" altLang="zh-CN" sz="3200" b="1" dirty="0">
                <a:solidFill>
                  <a:srgbClr val="1F23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Visually</a:t>
            </a:r>
            <a:r>
              <a:rPr lang="en-US" altLang="zh-CN" sz="3200" b="0" dirty="0">
                <a:solidFill>
                  <a:srgbClr val="1F23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the logo shows a hiker walking through a dense forest of tall pine trees. The simple yet vivid outline perfectly captures the spirit of outdoor exploration. </a:t>
            </a:r>
            <a:r>
              <a:rPr lang="en-US" altLang="zh-CN" sz="3200" b="1" dirty="0">
                <a:solidFill>
                  <a:srgbClr val="1F23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Symbolically</a:t>
            </a:r>
            <a:r>
              <a:rPr lang="en-US" altLang="zh-CN" sz="3200" b="0" dirty="0">
                <a:solidFill>
                  <a:srgbClr val="1F23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the hiker </a:t>
            </a:r>
            <a:r>
              <a:rPr lang="en-US" altLang="zh-CN" sz="3200" b="1" dirty="0">
                <a:solidFill>
                  <a:srgbClr val="1F23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stands for</a:t>
            </a:r>
            <a:r>
              <a:rPr lang="en-US" altLang="zh-CN" sz="3200" b="0" dirty="0">
                <a:solidFill>
                  <a:srgbClr val="1F23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the courage and determination of club members, while the towering pines </a:t>
            </a:r>
            <a:r>
              <a:rPr lang="en-US" altLang="zh-CN" sz="3200" b="1" dirty="0">
                <a:solidFill>
                  <a:srgbClr val="1F23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represent</a:t>
            </a:r>
            <a:r>
              <a:rPr lang="en-US" altLang="zh-CN" sz="3200" b="0" dirty="0">
                <a:solidFill>
                  <a:srgbClr val="1F23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the beauty and grandeur of nature. </a:t>
            </a:r>
            <a:r>
              <a:rPr lang="en-US" altLang="zh-CN" sz="3200" b="1" dirty="0">
                <a:solidFill>
                  <a:srgbClr val="1F23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The image and the slogan “Nature Seekers” complement each other perfectly</a:t>
            </a:r>
            <a:r>
              <a:rPr lang="en-US" altLang="zh-CN" sz="3200" b="0" dirty="0">
                <a:solidFill>
                  <a:srgbClr val="1F23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as the figure in the wild directly reflects the theme of seeking and connecting with nature.</a:t>
            </a:r>
            <a:endParaRPr lang="en-US" altLang="zh-CN" sz="3200" b="0" dirty="0">
              <a:solidFill>
                <a:srgbClr val="1F2329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ct val="150000"/>
              </a:lnSpc>
              <a:buNone/>
            </a:pPr>
            <a:r>
              <a:rPr lang="en-US" altLang="zh-CN" sz="3200" b="0" dirty="0">
                <a:solidFill>
                  <a:srgbClr val="1F23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This design not only looks impressive but also </a:t>
            </a:r>
            <a:r>
              <a:rPr lang="en-US" altLang="zh-CN" sz="3200" b="1" dirty="0">
                <a:solidFill>
                  <a:srgbClr val="1F23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conveys a profound message</a:t>
            </a:r>
            <a:r>
              <a:rPr lang="en-US" altLang="zh-CN" sz="3200" b="0" dirty="0">
                <a:solidFill>
                  <a:srgbClr val="1F23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that we should embrace the outdoors. I believe it will be a great symbol for our club.</a:t>
            </a:r>
            <a:endParaRPr lang="en-US" altLang="zh-CN" sz="3200" b="0" dirty="0">
              <a:solidFill>
                <a:srgbClr val="1F2329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>
              <a:buNone/>
            </a:pPr>
            <a:r>
              <a:rPr lang="en-US" altLang="zh-CN" sz="3200" b="0" dirty="0">
                <a:solidFill>
                  <a:srgbClr val="1F23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Yours,</a:t>
            </a:r>
            <a:endParaRPr lang="en-US" altLang="zh-CN" sz="3200" b="0" dirty="0">
              <a:solidFill>
                <a:srgbClr val="1F2329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>
              <a:buNone/>
            </a:pPr>
            <a:r>
              <a:rPr lang="en-US" altLang="zh-CN" sz="3200" b="0" dirty="0">
                <a:solidFill>
                  <a:srgbClr val="1F23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Li Hua</a:t>
            </a:r>
            <a:endParaRPr lang="en-US" altLang="zh-CN" sz="3200" b="0" dirty="0">
              <a:solidFill>
                <a:srgbClr val="1F2329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4"/>
          <p:cNvSpPr txBox="1"/>
          <p:nvPr/>
        </p:nvSpPr>
        <p:spPr>
          <a:xfrm>
            <a:off x="13251460" y="6294015"/>
            <a:ext cx="3496724" cy="678285"/>
          </a:xfrm>
          <a:prstGeom prst="rect">
            <a:avLst/>
          </a:prstGeom>
        </p:spPr>
        <p:txBody>
          <a:bodyPr lIns="50799" tIns="50799" rIns="50799" bIns="50799" rtlCol="0" anchor="ctr"/>
          <a:lstStyle/>
          <a:p>
            <a:pPr marL="0" marR="0" lvl="0" indent="0" algn="ctr" defTabSz="914400" rtl="0" eaLnBrk="1" fontAlgn="auto" latinLnBrk="0" hangingPunct="1">
              <a:lnSpc>
                <a:spcPts val="352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743200" y="4229099"/>
            <a:ext cx="9525000" cy="539077"/>
          </a:xfrm>
          <a:prstGeom prst="rect">
            <a:avLst/>
          </a:prstGeom>
          <a:solidFill>
            <a:srgbClr val="76DA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>
                <a:solidFill>
                  <a:schemeClr val="tx1"/>
                </a:solidFill>
              </a:rPr>
              <a:t>明确选择</a:t>
            </a:r>
            <a:endParaRPr lang="zh-CN" altLang="en-US" sz="3600" b="1" dirty="0">
              <a:solidFill>
                <a:schemeClr val="tx1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50384" y="4931696"/>
            <a:ext cx="1600200" cy="516604"/>
          </a:xfrm>
          <a:prstGeom prst="rect">
            <a:avLst/>
          </a:prstGeom>
          <a:solidFill>
            <a:srgbClr val="76DA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>
                <a:solidFill>
                  <a:schemeClr val="tx1"/>
                </a:solidFill>
              </a:rPr>
              <a:t>视觉上</a:t>
            </a:r>
            <a:endParaRPr lang="zh-CN" altLang="en-US" sz="3600" b="1" dirty="0">
              <a:solidFill>
                <a:schemeClr val="tx1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876800" y="4909224"/>
            <a:ext cx="8991600" cy="516604"/>
          </a:xfrm>
          <a:prstGeom prst="rect">
            <a:avLst/>
          </a:prstGeom>
          <a:solidFill>
            <a:srgbClr val="76DA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>
                <a:solidFill>
                  <a:schemeClr val="tx1"/>
                </a:solidFill>
              </a:rPr>
              <a:t>基础元素识别</a:t>
            </a:r>
            <a:endParaRPr lang="zh-CN" altLang="en-US" sz="3600" b="1" dirty="0">
              <a:solidFill>
                <a:schemeClr val="tx1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287000" y="5661777"/>
            <a:ext cx="2604445" cy="516604"/>
          </a:xfrm>
          <a:prstGeom prst="rect">
            <a:avLst/>
          </a:prstGeom>
          <a:solidFill>
            <a:srgbClr val="76DA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>
                <a:solidFill>
                  <a:schemeClr val="tx1"/>
                </a:solidFill>
              </a:rPr>
              <a:t>象征意义上</a:t>
            </a:r>
            <a:endParaRPr lang="zh-CN" altLang="en-US" sz="3600" b="1" dirty="0">
              <a:solidFill>
                <a:schemeClr val="tx1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50384" y="6428287"/>
            <a:ext cx="7426816" cy="479905"/>
          </a:xfrm>
          <a:prstGeom prst="rect">
            <a:avLst/>
          </a:prstGeom>
          <a:solidFill>
            <a:srgbClr val="76DA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>
                <a:solidFill>
                  <a:schemeClr val="tx1"/>
                </a:solidFill>
              </a:rPr>
              <a:t>符号象征解码</a:t>
            </a:r>
            <a:endParaRPr lang="zh-CN" altLang="en-US" sz="3600" b="1" dirty="0">
              <a:solidFill>
                <a:schemeClr val="tx1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3868399" y="6477779"/>
            <a:ext cx="3690331" cy="430413"/>
          </a:xfrm>
          <a:prstGeom prst="rect">
            <a:avLst/>
          </a:prstGeom>
          <a:solidFill>
            <a:srgbClr val="76DA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>
                <a:solidFill>
                  <a:schemeClr val="tx1"/>
                </a:solidFill>
              </a:rPr>
              <a:t>符号象征解码</a:t>
            </a:r>
            <a:endParaRPr lang="zh-CN" altLang="en-US" sz="3600" b="1" dirty="0">
              <a:solidFill>
                <a:schemeClr val="tx1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50384" y="7108411"/>
            <a:ext cx="3212739" cy="479905"/>
          </a:xfrm>
          <a:prstGeom prst="rect">
            <a:avLst/>
          </a:prstGeom>
          <a:solidFill>
            <a:srgbClr val="76DA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>
                <a:solidFill>
                  <a:schemeClr val="tx1"/>
                </a:solidFill>
              </a:rPr>
              <a:t>符号象征解码</a:t>
            </a:r>
            <a:endParaRPr lang="zh-CN" altLang="en-US" sz="3600" b="1" dirty="0">
              <a:solidFill>
                <a:schemeClr val="tx1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315200" y="7888179"/>
            <a:ext cx="8001000" cy="479905"/>
          </a:xfrm>
          <a:prstGeom prst="rect">
            <a:avLst/>
          </a:prstGeom>
          <a:solidFill>
            <a:srgbClr val="76DA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>
                <a:solidFill>
                  <a:schemeClr val="tx1"/>
                </a:solidFill>
              </a:rPr>
              <a:t>图文联动解读</a:t>
            </a:r>
            <a:endParaRPr lang="zh-CN" altLang="en-US" sz="3600" b="1" dirty="0">
              <a:solidFill>
                <a:schemeClr val="tx1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4062006" y="8648468"/>
            <a:ext cx="3496724" cy="430414"/>
          </a:xfrm>
          <a:prstGeom prst="rect">
            <a:avLst/>
          </a:prstGeom>
          <a:solidFill>
            <a:srgbClr val="76DA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>
                <a:solidFill>
                  <a:schemeClr val="tx1"/>
                </a:solidFill>
              </a:rPr>
              <a:t>思想递进</a:t>
            </a:r>
            <a:endParaRPr lang="zh-CN" altLang="en-US" sz="36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609600" y="4411412"/>
            <a:ext cx="16230600" cy="52629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buNone/>
            </a:pPr>
            <a:r>
              <a:rPr lang="en-US" altLang="zh-CN" sz="2800" b="0" dirty="0">
                <a:solidFill>
                  <a:srgbClr val="1F23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Dear Chris,</a:t>
            </a:r>
            <a:endParaRPr lang="en-US" altLang="zh-CN" sz="2800" b="0" dirty="0">
              <a:solidFill>
                <a:srgbClr val="1F2329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buNone/>
            </a:pPr>
            <a:r>
              <a:rPr lang="en-US" altLang="zh-CN" sz="2800" b="0" dirty="0">
                <a:solidFill>
                  <a:srgbClr val="1F23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Hope everything goes well with you! I’m writing to share my opinions on the three theme logos for our upcoming English Art Festival. Personally, among the three </a:t>
            </a:r>
            <a:r>
              <a:rPr lang="en-US" altLang="zh-CN" sz="2800" b="0" dirty="0" err="1">
                <a:solidFill>
                  <a:srgbClr val="1F23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designs,I</a:t>
            </a:r>
            <a:r>
              <a:rPr lang="en-US" altLang="zh-CN" sz="2800" b="0" dirty="0">
                <a:solidFill>
                  <a:srgbClr val="1F23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like the first design the most.</a:t>
            </a:r>
            <a:endParaRPr lang="en-US" altLang="zh-CN" sz="2800" b="0" dirty="0">
              <a:solidFill>
                <a:srgbClr val="1F2329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buNone/>
            </a:pPr>
            <a:r>
              <a:rPr lang="en-US" altLang="zh-CN" sz="2800" b="0" dirty="0">
                <a:solidFill>
                  <a:srgbClr val="1F23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Firstly, </a:t>
            </a:r>
            <a:r>
              <a:rPr lang="en-US" altLang="zh-CN" sz="2800" b="1" dirty="0">
                <a:solidFill>
                  <a:srgbClr val="1F23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visually, this logo features </a:t>
            </a:r>
            <a:r>
              <a:rPr lang="en-US" altLang="zh-CN" sz="2800" b="0" dirty="0">
                <a:solidFill>
                  <a:srgbClr val="1F23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traditional Chinese elements like a Chinese knot and ancient vase, together with a globe and a peace dove. </a:t>
            </a:r>
            <a:r>
              <a:rPr lang="en-US" altLang="zh-CN" sz="2800" b="1" dirty="0">
                <a:solidFill>
                  <a:srgbClr val="1F23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The whole design </a:t>
            </a:r>
            <a:r>
              <a:rPr lang="en-US" altLang="zh-CN" sz="2800" b="0" dirty="0">
                <a:solidFill>
                  <a:srgbClr val="1F23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is neat and eye-catching. </a:t>
            </a:r>
            <a:r>
              <a:rPr lang="en-US" altLang="zh-CN" sz="2800" b="1" dirty="0">
                <a:solidFill>
                  <a:srgbClr val="1F23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Symbolically, the Chinese traditional patterns stand for </a:t>
            </a:r>
            <a:r>
              <a:rPr lang="en-US" altLang="zh-CN" sz="2800" b="0" dirty="0">
                <a:solidFill>
                  <a:srgbClr val="1F23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our unique home culture, </a:t>
            </a:r>
            <a:r>
              <a:rPr lang="en-US" altLang="zh-CN" sz="2800" b="1" dirty="0">
                <a:solidFill>
                  <a:srgbClr val="1F23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while </a:t>
            </a:r>
            <a:r>
              <a:rPr lang="en-US" altLang="zh-CN" sz="2800" b="0" dirty="0">
                <a:solidFill>
                  <a:srgbClr val="1F23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the globe and dove </a:t>
            </a:r>
            <a:r>
              <a:rPr lang="en-US" altLang="zh-CN" sz="2800" b="1" dirty="0">
                <a:solidFill>
                  <a:srgbClr val="1F23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represent </a:t>
            </a:r>
            <a:r>
              <a:rPr lang="en-US" altLang="zh-CN" sz="2800" b="0" dirty="0">
                <a:solidFill>
                  <a:srgbClr val="1F23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global exchange, peace and communication. </a:t>
            </a:r>
            <a:r>
              <a:rPr lang="en-US" altLang="zh-CN" sz="2800" b="1" dirty="0">
                <a:solidFill>
                  <a:srgbClr val="1F23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The slogan “China Meets the World, Different Cultures, Shared Dreams” complements the image perfectly. It conveys the core idea of </a:t>
            </a:r>
            <a:r>
              <a:rPr lang="en-US" altLang="zh-CN" sz="2800" b="0" dirty="0">
                <a:solidFill>
                  <a:srgbClr val="1F23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our festival: appreciating our own culture while embracing global art. </a:t>
            </a:r>
            <a:r>
              <a:rPr lang="en-US" altLang="zh-CN" sz="2800" b="1" dirty="0">
                <a:solidFill>
                  <a:srgbClr val="1F23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Besides, this design can deeply arouse </a:t>
            </a:r>
            <a:r>
              <a:rPr lang="en-US" altLang="zh-CN" sz="2800" b="0" dirty="0">
                <a:solidFill>
                  <a:srgbClr val="1F23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students’ cultural confidence and encourage us to learn more about world civilizations.</a:t>
            </a:r>
            <a:endParaRPr lang="en-US" altLang="zh-CN" sz="2800" b="0" dirty="0">
              <a:solidFill>
                <a:srgbClr val="1F2329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buNone/>
            </a:pPr>
            <a:r>
              <a:rPr lang="en-US" altLang="zh-CN" sz="2800" b="0" dirty="0">
                <a:solidFill>
                  <a:srgbClr val="1F23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I truly look forward to the coming English Art Festival. I believe this meaningful logo will make our event more impressive and unforgettable. Wish the festival a great success!</a:t>
            </a:r>
            <a:endParaRPr lang="en-US" altLang="zh-CN" sz="2800" b="0" dirty="0">
              <a:solidFill>
                <a:srgbClr val="1F2329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09600" y="266700"/>
            <a:ext cx="15240000" cy="35394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【2026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天津河北区</a:t>
            </a: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】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假设你是晨光中学的学生李津。你校计划举办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英语艺术节，初步设计了三款艺术节主题标志（见下图），面向全体学生征求意见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，最终确定一款艺术节主题标志。请你根据以下提示，给负责此项工作的英国交换生</a:t>
            </a: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Chris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写一封邮件，内容包括：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 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说明你最喜欢哪款主题标志；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 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阐述你的理由（至少两条）；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 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表达你对此次艺术节的期待和祝福。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05900" y="2030272"/>
            <a:ext cx="8077200" cy="2381140"/>
          </a:xfrm>
          <a:prstGeom prst="rect">
            <a:avLst/>
          </a:prstGeom>
        </p:spPr>
      </p:pic>
      <p:sp>
        <p:nvSpPr>
          <p:cNvPr id="6" name="Freeform 40"/>
          <p:cNvSpPr/>
          <p:nvPr/>
        </p:nvSpPr>
        <p:spPr>
          <a:xfrm rot="-575125">
            <a:off x="4728968" y="2559839"/>
            <a:ext cx="5551426" cy="7842063"/>
          </a:xfrm>
          <a:custGeom>
            <a:avLst/>
            <a:gdLst/>
            <a:ahLst/>
            <a:cxnLst/>
            <a:rect l="l" t="t" r="r" b="b"/>
            <a:pathLst>
              <a:path w="5551426" h="7842063">
                <a:moveTo>
                  <a:pt x="0" y="0"/>
                </a:moveTo>
                <a:lnTo>
                  <a:pt x="5551427" y="0"/>
                </a:lnTo>
                <a:lnTo>
                  <a:pt x="5551427" y="7842064"/>
                </a:lnTo>
                <a:lnTo>
                  <a:pt x="0" y="784206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E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9352723" y="911550"/>
            <a:ext cx="3649536" cy="3381378"/>
            <a:chOff x="0" y="0"/>
            <a:chExt cx="653967" cy="605915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653967" cy="605915"/>
            </a:xfrm>
            <a:custGeom>
              <a:avLst/>
              <a:gdLst/>
              <a:ahLst/>
              <a:cxnLst/>
              <a:rect l="l" t="t" r="r" b="b"/>
              <a:pathLst>
                <a:path w="653967" h="605915">
                  <a:moveTo>
                    <a:pt x="212134" y="0"/>
                  </a:moveTo>
                  <a:lnTo>
                    <a:pt x="441833" y="0"/>
                  </a:lnTo>
                  <a:cubicBezTo>
                    <a:pt x="558991" y="0"/>
                    <a:pt x="653967" y="94976"/>
                    <a:pt x="653967" y="212134"/>
                  </a:cubicBezTo>
                  <a:lnTo>
                    <a:pt x="653967" y="393781"/>
                  </a:lnTo>
                  <a:cubicBezTo>
                    <a:pt x="653967" y="510940"/>
                    <a:pt x="558991" y="605915"/>
                    <a:pt x="441833" y="605915"/>
                  </a:cubicBezTo>
                  <a:lnTo>
                    <a:pt x="212134" y="605915"/>
                  </a:lnTo>
                  <a:cubicBezTo>
                    <a:pt x="94976" y="605915"/>
                    <a:pt x="0" y="510940"/>
                    <a:pt x="0" y="393781"/>
                  </a:cubicBezTo>
                  <a:lnTo>
                    <a:pt x="0" y="212134"/>
                  </a:lnTo>
                  <a:cubicBezTo>
                    <a:pt x="0" y="94976"/>
                    <a:pt x="94976" y="0"/>
                    <a:pt x="212134" y="0"/>
                  </a:cubicBezTo>
                  <a:close/>
                </a:path>
              </a:pathLst>
            </a:custGeom>
            <a:solidFill>
              <a:srgbClr val="76DAFF"/>
            </a:solidFill>
            <a:ln cap="rnd">
              <a:noFill/>
              <a:prstDash val="dash"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-76200"/>
              <a:ext cx="653967" cy="682115"/>
            </a:xfrm>
            <a:prstGeom prst="rect">
              <a:avLst/>
            </a:prstGeom>
          </p:spPr>
          <p:txBody>
            <a:bodyPr lIns="50799" tIns="50799" rIns="50799" bIns="50799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352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10399082" y="3363714"/>
            <a:ext cx="6806623" cy="5739123"/>
            <a:chOff x="0" y="0"/>
            <a:chExt cx="1219691" cy="1028404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1219691" cy="1028404"/>
            </a:xfrm>
            <a:custGeom>
              <a:avLst/>
              <a:gdLst/>
              <a:ahLst/>
              <a:cxnLst/>
              <a:rect l="l" t="t" r="r" b="b"/>
              <a:pathLst>
                <a:path w="1219691" h="1028404">
                  <a:moveTo>
                    <a:pt x="113741" y="0"/>
                  </a:moveTo>
                  <a:lnTo>
                    <a:pt x="1105950" y="0"/>
                  </a:lnTo>
                  <a:cubicBezTo>
                    <a:pt x="1136116" y="0"/>
                    <a:pt x="1165047" y="11983"/>
                    <a:pt x="1186377" y="33314"/>
                  </a:cubicBezTo>
                  <a:cubicBezTo>
                    <a:pt x="1207708" y="54645"/>
                    <a:pt x="1219691" y="83575"/>
                    <a:pt x="1219691" y="113741"/>
                  </a:cubicBezTo>
                  <a:lnTo>
                    <a:pt x="1219691" y="914663"/>
                  </a:lnTo>
                  <a:cubicBezTo>
                    <a:pt x="1219691" y="944829"/>
                    <a:pt x="1207708" y="973760"/>
                    <a:pt x="1186377" y="995090"/>
                  </a:cubicBezTo>
                  <a:cubicBezTo>
                    <a:pt x="1165047" y="1016421"/>
                    <a:pt x="1136116" y="1028404"/>
                    <a:pt x="1105950" y="1028404"/>
                  </a:cubicBezTo>
                  <a:lnTo>
                    <a:pt x="113741" y="1028404"/>
                  </a:lnTo>
                  <a:cubicBezTo>
                    <a:pt x="83575" y="1028404"/>
                    <a:pt x="54645" y="1016421"/>
                    <a:pt x="33314" y="995090"/>
                  </a:cubicBezTo>
                  <a:cubicBezTo>
                    <a:pt x="11983" y="973760"/>
                    <a:pt x="0" y="944829"/>
                    <a:pt x="0" y="914663"/>
                  </a:cubicBezTo>
                  <a:lnTo>
                    <a:pt x="0" y="113741"/>
                  </a:lnTo>
                  <a:cubicBezTo>
                    <a:pt x="0" y="83575"/>
                    <a:pt x="11983" y="54645"/>
                    <a:pt x="33314" y="33314"/>
                  </a:cubicBezTo>
                  <a:cubicBezTo>
                    <a:pt x="54645" y="11983"/>
                    <a:pt x="83575" y="0"/>
                    <a:pt x="113741" y="0"/>
                  </a:cubicBezTo>
                  <a:close/>
                </a:path>
              </a:pathLst>
            </a:custGeom>
            <a:solidFill>
              <a:srgbClr val="FFF359"/>
            </a:solidFill>
            <a:ln cap="rnd">
              <a:noFill/>
              <a:prstDash val="dash"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-76200"/>
              <a:ext cx="1219691" cy="1104604"/>
            </a:xfrm>
            <a:prstGeom prst="rect">
              <a:avLst/>
            </a:prstGeom>
          </p:spPr>
          <p:txBody>
            <a:bodyPr lIns="50799" tIns="50799" rIns="50799" bIns="50799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352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</p:grpSp>
      <p:grpSp>
        <p:nvGrpSpPr>
          <p:cNvPr id="8" name="Group 8"/>
          <p:cNvGrpSpPr/>
          <p:nvPr/>
        </p:nvGrpSpPr>
        <p:grpSpPr>
          <a:xfrm>
            <a:off x="17325975" y="-2210206"/>
            <a:ext cx="3728276" cy="6175142"/>
            <a:chOff x="0" y="0"/>
            <a:chExt cx="668077" cy="110653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668077" cy="1106535"/>
            </a:xfrm>
            <a:custGeom>
              <a:avLst/>
              <a:gdLst/>
              <a:ahLst/>
              <a:cxnLst/>
              <a:rect l="l" t="t" r="r" b="b"/>
              <a:pathLst>
                <a:path w="668077" h="1106535">
                  <a:moveTo>
                    <a:pt x="207654" y="0"/>
                  </a:moveTo>
                  <a:lnTo>
                    <a:pt x="460423" y="0"/>
                  </a:lnTo>
                  <a:cubicBezTo>
                    <a:pt x="515496" y="0"/>
                    <a:pt x="568314" y="21878"/>
                    <a:pt x="607256" y="60820"/>
                  </a:cubicBezTo>
                  <a:cubicBezTo>
                    <a:pt x="646199" y="99763"/>
                    <a:pt x="668077" y="152581"/>
                    <a:pt x="668077" y="207654"/>
                  </a:cubicBezTo>
                  <a:lnTo>
                    <a:pt x="668077" y="898881"/>
                  </a:lnTo>
                  <a:cubicBezTo>
                    <a:pt x="668077" y="953954"/>
                    <a:pt x="646199" y="1006772"/>
                    <a:pt x="607256" y="1045715"/>
                  </a:cubicBezTo>
                  <a:cubicBezTo>
                    <a:pt x="568314" y="1084657"/>
                    <a:pt x="515496" y="1106535"/>
                    <a:pt x="460423" y="1106535"/>
                  </a:cubicBezTo>
                  <a:lnTo>
                    <a:pt x="207654" y="1106535"/>
                  </a:lnTo>
                  <a:cubicBezTo>
                    <a:pt x="152581" y="1106535"/>
                    <a:pt x="99763" y="1084657"/>
                    <a:pt x="60820" y="1045715"/>
                  </a:cubicBezTo>
                  <a:cubicBezTo>
                    <a:pt x="21878" y="1006772"/>
                    <a:pt x="0" y="953954"/>
                    <a:pt x="0" y="898881"/>
                  </a:cubicBezTo>
                  <a:lnTo>
                    <a:pt x="0" y="207654"/>
                  </a:lnTo>
                  <a:cubicBezTo>
                    <a:pt x="0" y="152581"/>
                    <a:pt x="21878" y="99763"/>
                    <a:pt x="60820" y="60820"/>
                  </a:cubicBezTo>
                  <a:cubicBezTo>
                    <a:pt x="99763" y="21878"/>
                    <a:pt x="152581" y="0"/>
                    <a:pt x="207654" y="0"/>
                  </a:cubicBezTo>
                  <a:close/>
                </a:path>
              </a:pathLst>
            </a:custGeom>
            <a:solidFill>
              <a:srgbClr val="FFF359"/>
            </a:solidFill>
            <a:ln cap="rnd">
              <a:noFill/>
              <a:prstDash val="dash"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0" y="-76200"/>
              <a:ext cx="668077" cy="1182735"/>
            </a:xfrm>
            <a:prstGeom prst="rect">
              <a:avLst/>
            </a:prstGeom>
          </p:spPr>
          <p:txBody>
            <a:bodyPr lIns="50799" tIns="50799" rIns="50799" bIns="50799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352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</p:grpSp>
      <p:grpSp>
        <p:nvGrpSpPr>
          <p:cNvPr id="11" name="Group 11"/>
          <p:cNvGrpSpPr/>
          <p:nvPr/>
        </p:nvGrpSpPr>
        <p:grpSpPr>
          <a:xfrm>
            <a:off x="-2539480" y="9102859"/>
            <a:ext cx="3728276" cy="2812569"/>
            <a:chOff x="0" y="0"/>
            <a:chExt cx="668077" cy="503989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668077" cy="503989"/>
            </a:xfrm>
            <a:custGeom>
              <a:avLst/>
              <a:gdLst/>
              <a:ahLst/>
              <a:cxnLst/>
              <a:rect l="l" t="t" r="r" b="b"/>
              <a:pathLst>
                <a:path w="668077" h="503989">
                  <a:moveTo>
                    <a:pt x="207654" y="0"/>
                  </a:moveTo>
                  <a:lnTo>
                    <a:pt x="460423" y="0"/>
                  </a:lnTo>
                  <a:cubicBezTo>
                    <a:pt x="515496" y="0"/>
                    <a:pt x="568314" y="21878"/>
                    <a:pt x="607256" y="60820"/>
                  </a:cubicBezTo>
                  <a:cubicBezTo>
                    <a:pt x="646199" y="99763"/>
                    <a:pt x="668077" y="152581"/>
                    <a:pt x="668077" y="207654"/>
                  </a:cubicBezTo>
                  <a:lnTo>
                    <a:pt x="668077" y="296335"/>
                  </a:lnTo>
                  <a:cubicBezTo>
                    <a:pt x="668077" y="351409"/>
                    <a:pt x="646199" y="404226"/>
                    <a:pt x="607256" y="443169"/>
                  </a:cubicBezTo>
                  <a:cubicBezTo>
                    <a:pt x="568314" y="482112"/>
                    <a:pt x="515496" y="503989"/>
                    <a:pt x="460423" y="503989"/>
                  </a:cubicBezTo>
                  <a:lnTo>
                    <a:pt x="207654" y="503989"/>
                  </a:lnTo>
                  <a:cubicBezTo>
                    <a:pt x="152581" y="503989"/>
                    <a:pt x="99763" y="482112"/>
                    <a:pt x="60820" y="443169"/>
                  </a:cubicBezTo>
                  <a:cubicBezTo>
                    <a:pt x="21878" y="404226"/>
                    <a:pt x="0" y="351409"/>
                    <a:pt x="0" y="296335"/>
                  </a:cubicBezTo>
                  <a:lnTo>
                    <a:pt x="0" y="207654"/>
                  </a:lnTo>
                  <a:cubicBezTo>
                    <a:pt x="0" y="152581"/>
                    <a:pt x="21878" y="99763"/>
                    <a:pt x="60820" y="60820"/>
                  </a:cubicBezTo>
                  <a:cubicBezTo>
                    <a:pt x="99763" y="21878"/>
                    <a:pt x="152581" y="0"/>
                    <a:pt x="207654" y="0"/>
                  </a:cubicBezTo>
                  <a:close/>
                </a:path>
              </a:pathLst>
            </a:custGeom>
            <a:solidFill>
              <a:srgbClr val="76DAFF"/>
            </a:solidFill>
            <a:ln cap="rnd">
              <a:noFill/>
              <a:prstDash val="dash"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3" name="TextBox 13"/>
            <p:cNvSpPr txBox="1"/>
            <p:nvPr/>
          </p:nvSpPr>
          <p:spPr>
            <a:xfrm>
              <a:off x="0" y="-76200"/>
              <a:ext cx="668077" cy="580189"/>
            </a:xfrm>
            <a:prstGeom prst="rect">
              <a:avLst/>
            </a:prstGeom>
          </p:spPr>
          <p:txBody>
            <a:bodyPr lIns="50799" tIns="50799" rIns="50799" bIns="50799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352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</p:grpSp>
      <p:grpSp>
        <p:nvGrpSpPr>
          <p:cNvPr id="14" name="Group 14"/>
          <p:cNvGrpSpPr/>
          <p:nvPr/>
        </p:nvGrpSpPr>
        <p:grpSpPr>
          <a:xfrm rot="-1046424">
            <a:off x="14790063" y="1018700"/>
            <a:ext cx="1703918" cy="1703918"/>
            <a:chOff x="0" y="0"/>
            <a:chExt cx="812800" cy="812800"/>
          </a:xfrm>
        </p:grpSpPr>
        <p:sp>
          <p:nvSpPr>
            <p:cNvPr id="15" name="Freeform 15"/>
            <p:cNvSpPr/>
            <p:nvPr/>
          </p:nvSpPr>
          <p:spPr>
            <a:xfrm>
              <a:off x="37081" y="37081"/>
              <a:ext cx="738638" cy="738638"/>
            </a:xfrm>
            <a:custGeom>
              <a:avLst/>
              <a:gdLst/>
              <a:ahLst/>
              <a:cxnLst/>
              <a:rect l="l" t="t" r="r" b="b"/>
              <a:pathLst>
                <a:path w="738638" h="738638">
                  <a:moveTo>
                    <a:pt x="427640" y="25320"/>
                  </a:moveTo>
                  <a:lnTo>
                    <a:pt x="427640" y="25320"/>
                  </a:lnTo>
                  <a:cubicBezTo>
                    <a:pt x="464698" y="64970"/>
                    <a:pt x="517083" y="86669"/>
                    <a:pt x="571324" y="84836"/>
                  </a:cubicBezTo>
                  <a:lnTo>
                    <a:pt x="571324" y="84836"/>
                  </a:lnTo>
                  <a:cubicBezTo>
                    <a:pt x="593419" y="84089"/>
                    <a:pt x="614834" y="92539"/>
                    <a:pt x="630467" y="108171"/>
                  </a:cubicBezTo>
                  <a:cubicBezTo>
                    <a:pt x="646099" y="123803"/>
                    <a:pt x="654549" y="145219"/>
                    <a:pt x="653802" y="167314"/>
                  </a:cubicBezTo>
                  <a:lnTo>
                    <a:pt x="653802" y="167314"/>
                  </a:lnTo>
                  <a:cubicBezTo>
                    <a:pt x="651969" y="221554"/>
                    <a:pt x="673668" y="273940"/>
                    <a:pt x="713318" y="310998"/>
                  </a:cubicBezTo>
                  <a:lnTo>
                    <a:pt x="713318" y="310998"/>
                  </a:lnTo>
                  <a:cubicBezTo>
                    <a:pt x="729470" y="326094"/>
                    <a:pt x="738638" y="347211"/>
                    <a:pt x="738638" y="369319"/>
                  </a:cubicBezTo>
                  <a:cubicBezTo>
                    <a:pt x="738638" y="391427"/>
                    <a:pt x="729470" y="412544"/>
                    <a:pt x="713318" y="427640"/>
                  </a:cubicBezTo>
                  <a:lnTo>
                    <a:pt x="713318" y="427640"/>
                  </a:lnTo>
                  <a:cubicBezTo>
                    <a:pt x="673668" y="464698"/>
                    <a:pt x="651969" y="517083"/>
                    <a:pt x="653802" y="571324"/>
                  </a:cubicBezTo>
                  <a:lnTo>
                    <a:pt x="653802" y="571324"/>
                  </a:lnTo>
                  <a:cubicBezTo>
                    <a:pt x="654549" y="593419"/>
                    <a:pt x="646099" y="614834"/>
                    <a:pt x="630467" y="630467"/>
                  </a:cubicBezTo>
                  <a:cubicBezTo>
                    <a:pt x="614834" y="646099"/>
                    <a:pt x="593419" y="654549"/>
                    <a:pt x="571324" y="653802"/>
                  </a:cubicBezTo>
                  <a:lnTo>
                    <a:pt x="571324" y="653802"/>
                  </a:lnTo>
                  <a:cubicBezTo>
                    <a:pt x="517083" y="651969"/>
                    <a:pt x="464698" y="673668"/>
                    <a:pt x="427640" y="713318"/>
                  </a:cubicBezTo>
                  <a:lnTo>
                    <a:pt x="427640" y="713318"/>
                  </a:lnTo>
                  <a:cubicBezTo>
                    <a:pt x="412544" y="729470"/>
                    <a:pt x="391427" y="738638"/>
                    <a:pt x="369319" y="738638"/>
                  </a:cubicBezTo>
                  <a:cubicBezTo>
                    <a:pt x="347211" y="738638"/>
                    <a:pt x="326094" y="729470"/>
                    <a:pt x="310998" y="713318"/>
                  </a:cubicBezTo>
                  <a:lnTo>
                    <a:pt x="310998" y="713318"/>
                  </a:lnTo>
                  <a:cubicBezTo>
                    <a:pt x="273940" y="673668"/>
                    <a:pt x="221554" y="651969"/>
                    <a:pt x="167314" y="653802"/>
                  </a:cubicBezTo>
                  <a:lnTo>
                    <a:pt x="167314" y="653802"/>
                  </a:lnTo>
                  <a:cubicBezTo>
                    <a:pt x="145219" y="654549"/>
                    <a:pt x="123803" y="646099"/>
                    <a:pt x="108171" y="630467"/>
                  </a:cubicBezTo>
                  <a:cubicBezTo>
                    <a:pt x="92539" y="614834"/>
                    <a:pt x="84089" y="593419"/>
                    <a:pt x="84836" y="571324"/>
                  </a:cubicBezTo>
                  <a:lnTo>
                    <a:pt x="84836" y="571324"/>
                  </a:lnTo>
                  <a:cubicBezTo>
                    <a:pt x="86669" y="517083"/>
                    <a:pt x="64970" y="464698"/>
                    <a:pt x="25320" y="427640"/>
                  </a:cubicBezTo>
                  <a:lnTo>
                    <a:pt x="25320" y="427640"/>
                  </a:lnTo>
                  <a:cubicBezTo>
                    <a:pt x="9168" y="412544"/>
                    <a:pt x="0" y="391427"/>
                    <a:pt x="0" y="369319"/>
                  </a:cubicBezTo>
                  <a:cubicBezTo>
                    <a:pt x="0" y="347211"/>
                    <a:pt x="9168" y="326094"/>
                    <a:pt x="25320" y="310998"/>
                  </a:cubicBezTo>
                  <a:lnTo>
                    <a:pt x="25320" y="310998"/>
                  </a:lnTo>
                  <a:cubicBezTo>
                    <a:pt x="64970" y="273940"/>
                    <a:pt x="86669" y="221554"/>
                    <a:pt x="84836" y="167314"/>
                  </a:cubicBezTo>
                  <a:lnTo>
                    <a:pt x="84836" y="167314"/>
                  </a:lnTo>
                  <a:cubicBezTo>
                    <a:pt x="84089" y="145219"/>
                    <a:pt x="92539" y="123804"/>
                    <a:pt x="108171" y="108171"/>
                  </a:cubicBezTo>
                  <a:cubicBezTo>
                    <a:pt x="123804" y="92539"/>
                    <a:pt x="145219" y="84089"/>
                    <a:pt x="167314" y="84836"/>
                  </a:cubicBezTo>
                  <a:lnTo>
                    <a:pt x="167314" y="84836"/>
                  </a:lnTo>
                  <a:cubicBezTo>
                    <a:pt x="221554" y="86669"/>
                    <a:pt x="273940" y="64970"/>
                    <a:pt x="310998" y="25320"/>
                  </a:cubicBezTo>
                  <a:lnTo>
                    <a:pt x="310998" y="25320"/>
                  </a:lnTo>
                  <a:cubicBezTo>
                    <a:pt x="326094" y="9168"/>
                    <a:pt x="347211" y="0"/>
                    <a:pt x="369319" y="0"/>
                  </a:cubicBezTo>
                  <a:cubicBezTo>
                    <a:pt x="391427" y="0"/>
                    <a:pt x="412544" y="9168"/>
                    <a:pt x="427640" y="25320"/>
                  </a:cubicBezTo>
                  <a:close/>
                </a:path>
              </a:pathLst>
            </a:custGeom>
            <a:solidFill>
              <a:srgbClr val="76DAFF"/>
            </a:solidFill>
            <a:ln cap="rnd">
              <a:noFill/>
              <a:prstDash val="dash"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6" name="TextBox 16"/>
            <p:cNvSpPr txBox="1"/>
            <p:nvPr/>
          </p:nvSpPr>
          <p:spPr>
            <a:xfrm>
              <a:off x="127000" y="50800"/>
              <a:ext cx="558800" cy="635000"/>
            </a:xfrm>
            <a:prstGeom prst="rect">
              <a:avLst/>
            </a:prstGeom>
          </p:spPr>
          <p:txBody>
            <a:bodyPr lIns="50799" tIns="50799" rIns="50799" bIns="50799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352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</p:grpSp>
      <p:grpSp>
        <p:nvGrpSpPr>
          <p:cNvPr id="17" name="Group 17"/>
          <p:cNvGrpSpPr/>
          <p:nvPr/>
        </p:nvGrpSpPr>
        <p:grpSpPr>
          <a:xfrm>
            <a:off x="1432141" y="6233275"/>
            <a:ext cx="7322999" cy="1233055"/>
            <a:chOff x="0" y="0"/>
            <a:chExt cx="2413572" cy="406400"/>
          </a:xfrm>
        </p:grpSpPr>
        <p:sp>
          <p:nvSpPr>
            <p:cNvPr id="18" name="Freeform 18"/>
            <p:cNvSpPr/>
            <p:nvPr/>
          </p:nvSpPr>
          <p:spPr>
            <a:xfrm>
              <a:off x="0" y="0"/>
              <a:ext cx="2413572" cy="406400"/>
            </a:xfrm>
            <a:custGeom>
              <a:avLst/>
              <a:gdLst/>
              <a:ahLst/>
              <a:cxnLst/>
              <a:rect l="l" t="t" r="r" b="b"/>
              <a:pathLst>
                <a:path w="2413572" h="406400">
                  <a:moveTo>
                    <a:pt x="2210372" y="0"/>
                  </a:moveTo>
                  <a:cubicBezTo>
                    <a:pt x="2322596" y="0"/>
                    <a:pt x="2413572" y="90976"/>
                    <a:pt x="2413572" y="203200"/>
                  </a:cubicBezTo>
                  <a:cubicBezTo>
                    <a:pt x="2413572" y="315424"/>
                    <a:pt x="2322596" y="406400"/>
                    <a:pt x="2210372" y="406400"/>
                  </a:cubicBezTo>
                  <a:lnTo>
                    <a:pt x="203200" y="406400"/>
                  </a:lnTo>
                  <a:cubicBezTo>
                    <a:pt x="90976" y="406400"/>
                    <a:pt x="0" y="315424"/>
                    <a:pt x="0" y="203200"/>
                  </a:cubicBezTo>
                  <a:cubicBezTo>
                    <a:pt x="0" y="90976"/>
                    <a:pt x="90976" y="0"/>
                    <a:pt x="203200" y="0"/>
                  </a:cubicBezTo>
                  <a:close/>
                </a:path>
              </a:pathLst>
            </a:custGeom>
            <a:solidFill>
              <a:srgbClr val="FFF359"/>
            </a:solid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9" name="TextBox 19"/>
            <p:cNvSpPr txBox="1"/>
            <p:nvPr/>
          </p:nvSpPr>
          <p:spPr>
            <a:xfrm>
              <a:off x="0" y="-76200"/>
              <a:ext cx="2413572" cy="482600"/>
            </a:xfrm>
            <a:prstGeom prst="rect">
              <a:avLst/>
            </a:prstGeom>
          </p:spPr>
          <p:txBody>
            <a:bodyPr lIns="50799" tIns="50799" rIns="50799" bIns="50799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352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</p:grpSp>
      <p:grpSp>
        <p:nvGrpSpPr>
          <p:cNvPr id="20" name="Group 20"/>
          <p:cNvGrpSpPr/>
          <p:nvPr/>
        </p:nvGrpSpPr>
        <p:grpSpPr>
          <a:xfrm>
            <a:off x="1432141" y="7731865"/>
            <a:ext cx="7322999" cy="1233055"/>
            <a:chOff x="0" y="0"/>
            <a:chExt cx="2413572" cy="406400"/>
          </a:xfrm>
        </p:grpSpPr>
        <p:sp>
          <p:nvSpPr>
            <p:cNvPr id="21" name="Freeform 21"/>
            <p:cNvSpPr/>
            <p:nvPr/>
          </p:nvSpPr>
          <p:spPr>
            <a:xfrm>
              <a:off x="0" y="0"/>
              <a:ext cx="2413572" cy="406400"/>
            </a:xfrm>
            <a:custGeom>
              <a:avLst/>
              <a:gdLst/>
              <a:ahLst/>
              <a:cxnLst/>
              <a:rect l="l" t="t" r="r" b="b"/>
              <a:pathLst>
                <a:path w="2413572" h="406400">
                  <a:moveTo>
                    <a:pt x="2210372" y="0"/>
                  </a:moveTo>
                  <a:cubicBezTo>
                    <a:pt x="2322596" y="0"/>
                    <a:pt x="2413572" y="90976"/>
                    <a:pt x="2413572" y="203200"/>
                  </a:cubicBezTo>
                  <a:cubicBezTo>
                    <a:pt x="2413572" y="315424"/>
                    <a:pt x="2322596" y="406400"/>
                    <a:pt x="2210372" y="406400"/>
                  </a:cubicBezTo>
                  <a:lnTo>
                    <a:pt x="203200" y="406400"/>
                  </a:lnTo>
                  <a:cubicBezTo>
                    <a:pt x="90976" y="406400"/>
                    <a:pt x="0" y="315424"/>
                    <a:pt x="0" y="203200"/>
                  </a:cubicBezTo>
                  <a:cubicBezTo>
                    <a:pt x="0" y="90976"/>
                    <a:pt x="90976" y="0"/>
                    <a:pt x="203200" y="0"/>
                  </a:cubicBezTo>
                  <a:close/>
                </a:path>
              </a:pathLst>
            </a:custGeom>
            <a:solidFill>
              <a:srgbClr val="FFF359"/>
            </a:solid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2" name="TextBox 22"/>
            <p:cNvSpPr txBox="1"/>
            <p:nvPr/>
          </p:nvSpPr>
          <p:spPr>
            <a:xfrm>
              <a:off x="0" y="-76200"/>
              <a:ext cx="2413572" cy="482600"/>
            </a:xfrm>
            <a:prstGeom prst="rect">
              <a:avLst/>
            </a:prstGeom>
          </p:spPr>
          <p:txBody>
            <a:bodyPr lIns="50799" tIns="50799" rIns="50799" bIns="50799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352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</p:grpSp>
      <p:sp>
        <p:nvSpPr>
          <p:cNvPr id="23" name="TextBox 23"/>
          <p:cNvSpPr txBox="1"/>
          <p:nvPr/>
        </p:nvSpPr>
        <p:spPr>
          <a:xfrm rot="141343">
            <a:off x="2639538" y="2676186"/>
            <a:ext cx="4569612" cy="373355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29255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0895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可画悦酷黑体-简" panose="020B0500000000000000"/>
                <a:ea typeface="可画悦酷黑体-简" panose="020B0500000000000000"/>
                <a:cs typeface="可画悦酷黑体-简" panose="020B0500000000000000"/>
                <a:sym typeface="可画悦酷黑体-简" panose="020B0500000000000000"/>
              </a:rPr>
              <a:t>观看</a:t>
            </a:r>
            <a:endParaRPr kumimoji="0" lang="en-US" sz="20895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可画悦酷黑体-简" panose="020B0500000000000000"/>
              <a:ea typeface="可画悦酷黑体-简" panose="020B0500000000000000"/>
              <a:cs typeface="可画悦酷黑体-简" panose="020B0500000000000000"/>
              <a:sym typeface="可画悦酷黑体-简" panose="020B0500000000000000"/>
            </a:endParaRPr>
          </a:p>
        </p:txBody>
      </p:sp>
      <p:sp>
        <p:nvSpPr>
          <p:cNvPr id="24" name="TextBox 24"/>
          <p:cNvSpPr txBox="1"/>
          <p:nvPr/>
        </p:nvSpPr>
        <p:spPr>
          <a:xfrm rot="-297514">
            <a:off x="4720784" y="808924"/>
            <a:ext cx="3914112" cy="295175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2244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6025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可画悦酷黑体-简" panose="020B0500000000000000"/>
                <a:ea typeface="可画悦酷黑体-简" panose="020B0500000000000000"/>
                <a:cs typeface="可画悦酷黑体-简" panose="020B0500000000000000"/>
                <a:sym typeface="可画悦酷黑体-简" panose="020B0500000000000000"/>
              </a:rPr>
              <a:t>您的</a:t>
            </a:r>
            <a:endParaRPr kumimoji="0" lang="en-US" sz="16025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可画悦酷黑体-简" panose="020B0500000000000000"/>
              <a:ea typeface="可画悦酷黑体-简" panose="020B0500000000000000"/>
              <a:cs typeface="可画悦酷黑体-简" panose="020B0500000000000000"/>
              <a:sym typeface="可画悦酷黑体-简" panose="020B0500000000000000"/>
            </a:endParaRPr>
          </a:p>
        </p:txBody>
      </p:sp>
      <p:sp>
        <p:nvSpPr>
          <p:cNvPr id="25" name="TextBox 25"/>
          <p:cNvSpPr txBox="1"/>
          <p:nvPr/>
        </p:nvSpPr>
        <p:spPr>
          <a:xfrm rot="-297514">
            <a:off x="1120605" y="856428"/>
            <a:ext cx="3924076" cy="287469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2244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6025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可画悦酷黑体-简" panose="020B0500000000000000"/>
                <a:ea typeface="可画悦酷黑体-简" panose="020B0500000000000000"/>
                <a:cs typeface="可画悦酷黑体-简" panose="020B0500000000000000"/>
                <a:sym typeface="可画悦酷黑体-简" panose="020B0500000000000000"/>
              </a:rPr>
              <a:t>感谢</a:t>
            </a:r>
            <a:endParaRPr kumimoji="0" lang="en-US" sz="16025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可画悦酷黑体-简" panose="020B0500000000000000"/>
              <a:ea typeface="可画悦酷黑体-简" panose="020B0500000000000000"/>
              <a:cs typeface="可画悦酷黑体-简" panose="020B0500000000000000"/>
              <a:sym typeface="可画悦酷黑体-简" panose="020B0500000000000000"/>
            </a:endParaRPr>
          </a:p>
        </p:txBody>
      </p:sp>
      <p:sp>
        <p:nvSpPr>
          <p:cNvPr id="27" name="Freeform 27"/>
          <p:cNvSpPr/>
          <p:nvPr/>
        </p:nvSpPr>
        <p:spPr>
          <a:xfrm rot="-881703" flipH="1">
            <a:off x="10006523" y="2473467"/>
            <a:ext cx="7923442" cy="5875947"/>
          </a:xfrm>
          <a:custGeom>
            <a:avLst/>
            <a:gdLst/>
            <a:ahLst/>
            <a:cxnLst/>
            <a:rect l="l" t="t" r="r" b="b"/>
            <a:pathLst>
              <a:path w="7923442" h="5875947">
                <a:moveTo>
                  <a:pt x="7923442" y="0"/>
                </a:moveTo>
                <a:lnTo>
                  <a:pt x="0" y="0"/>
                </a:lnTo>
                <a:lnTo>
                  <a:pt x="0" y="5875948"/>
                </a:lnTo>
                <a:lnTo>
                  <a:pt x="7923442" y="5875948"/>
                </a:lnTo>
                <a:lnTo>
                  <a:pt x="7923442" y="0"/>
                </a:lnTo>
                <a:close/>
              </a:path>
            </a:pathLst>
          </a:custGeom>
          <a:blipFill>
            <a:blip r:embed="rId1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8" name="Freeform 28"/>
          <p:cNvSpPr/>
          <p:nvPr/>
        </p:nvSpPr>
        <p:spPr>
          <a:xfrm rot="907889">
            <a:off x="10139339" y="1437831"/>
            <a:ext cx="1562322" cy="1544568"/>
          </a:xfrm>
          <a:custGeom>
            <a:avLst/>
            <a:gdLst/>
            <a:ahLst/>
            <a:cxnLst/>
            <a:rect l="l" t="t" r="r" b="b"/>
            <a:pathLst>
              <a:path w="1562322" h="1544568">
                <a:moveTo>
                  <a:pt x="0" y="0"/>
                </a:moveTo>
                <a:lnTo>
                  <a:pt x="1562322" y="0"/>
                </a:lnTo>
                <a:lnTo>
                  <a:pt x="1562322" y="1544568"/>
                </a:lnTo>
                <a:lnTo>
                  <a:pt x="0" y="154456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9" name="TextBox 29"/>
          <p:cNvSpPr txBox="1"/>
          <p:nvPr/>
        </p:nvSpPr>
        <p:spPr>
          <a:xfrm>
            <a:off x="1903854" y="6500235"/>
            <a:ext cx="6712948" cy="58907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504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阿里巴巴普惠体 Medium"/>
                <a:cs typeface="Times New Roman" panose="02020603050405020304" pitchFamily="18" charset="0"/>
                <a:sym typeface="阿里巴巴普惠体 Medium"/>
              </a:rPr>
              <a:t>FAY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阿里巴巴普惠体 Medium"/>
              <a:cs typeface="Times New Roman" panose="02020603050405020304" pitchFamily="18" charset="0"/>
              <a:sym typeface="阿里巴巴普惠体 Medium"/>
            </a:endParaRPr>
          </a:p>
        </p:txBody>
      </p:sp>
      <p:sp>
        <p:nvSpPr>
          <p:cNvPr id="30" name="TextBox 30"/>
          <p:cNvSpPr txBox="1"/>
          <p:nvPr/>
        </p:nvSpPr>
        <p:spPr>
          <a:xfrm>
            <a:off x="1903854" y="7998824"/>
            <a:ext cx="6712948" cy="58907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504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阿里巴巴普惠体 Medium"/>
                <a:cs typeface="Times New Roman" panose="02020603050405020304" pitchFamily="18" charset="0"/>
                <a:sym typeface="阿里巴巴普惠体 Medium"/>
              </a:rPr>
              <a:t>2026.04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阿里巴巴普惠体 Medium"/>
              <a:cs typeface="Times New Roman" panose="02020603050405020304" pitchFamily="18" charset="0"/>
              <a:sym typeface="阿里巴巴普惠体 Medium"/>
            </a:endParaRPr>
          </a:p>
        </p:txBody>
      </p:sp>
    </p:spTree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E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9210675" y="1095375"/>
            <a:ext cx="6806623" cy="5739123"/>
            <a:chOff x="0" y="0"/>
            <a:chExt cx="1219691" cy="1028404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219691" cy="1028404"/>
            </a:xfrm>
            <a:custGeom>
              <a:avLst/>
              <a:gdLst/>
              <a:ahLst/>
              <a:cxnLst/>
              <a:rect l="l" t="t" r="r" b="b"/>
              <a:pathLst>
                <a:path w="1219691" h="1028404">
                  <a:moveTo>
                    <a:pt x="113741" y="0"/>
                  </a:moveTo>
                  <a:lnTo>
                    <a:pt x="1105950" y="0"/>
                  </a:lnTo>
                  <a:cubicBezTo>
                    <a:pt x="1136116" y="0"/>
                    <a:pt x="1165047" y="11983"/>
                    <a:pt x="1186377" y="33314"/>
                  </a:cubicBezTo>
                  <a:cubicBezTo>
                    <a:pt x="1207708" y="54645"/>
                    <a:pt x="1219691" y="83575"/>
                    <a:pt x="1219691" y="113741"/>
                  </a:cubicBezTo>
                  <a:lnTo>
                    <a:pt x="1219691" y="914663"/>
                  </a:lnTo>
                  <a:cubicBezTo>
                    <a:pt x="1219691" y="944829"/>
                    <a:pt x="1207708" y="973760"/>
                    <a:pt x="1186377" y="995090"/>
                  </a:cubicBezTo>
                  <a:cubicBezTo>
                    <a:pt x="1165047" y="1016421"/>
                    <a:pt x="1136116" y="1028404"/>
                    <a:pt x="1105950" y="1028404"/>
                  </a:cubicBezTo>
                  <a:lnTo>
                    <a:pt x="113741" y="1028404"/>
                  </a:lnTo>
                  <a:cubicBezTo>
                    <a:pt x="83575" y="1028404"/>
                    <a:pt x="54645" y="1016421"/>
                    <a:pt x="33314" y="995090"/>
                  </a:cubicBezTo>
                  <a:cubicBezTo>
                    <a:pt x="11983" y="973760"/>
                    <a:pt x="0" y="944829"/>
                    <a:pt x="0" y="914663"/>
                  </a:cubicBezTo>
                  <a:lnTo>
                    <a:pt x="0" y="113741"/>
                  </a:lnTo>
                  <a:cubicBezTo>
                    <a:pt x="0" y="83575"/>
                    <a:pt x="11983" y="54645"/>
                    <a:pt x="33314" y="33314"/>
                  </a:cubicBezTo>
                  <a:cubicBezTo>
                    <a:pt x="54645" y="11983"/>
                    <a:pt x="83575" y="0"/>
                    <a:pt x="113741" y="0"/>
                  </a:cubicBezTo>
                  <a:close/>
                </a:path>
              </a:pathLst>
            </a:custGeom>
            <a:solidFill>
              <a:srgbClr val="FFF359"/>
            </a:solidFill>
            <a:ln cap="rnd">
              <a:noFill/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-76200"/>
              <a:ext cx="1219691" cy="1104604"/>
            </a:xfrm>
            <a:prstGeom prst="rect">
              <a:avLst/>
            </a:prstGeom>
          </p:spPr>
          <p:txBody>
            <a:bodyPr lIns="50799" tIns="50799" rIns="50799" bIns="50799" rtlCol="0" anchor="ctr"/>
            <a:lstStyle/>
            <a:p>
              <a:pPr algn="ctr">
                <a:lnSpc>
                  <a:spcPts val="3520"/>
                </a:lnSpc>
              </a:pPr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17325975" y="-2210206"/>
            <a:ext cx="3728276" cy="6175142"/>
            <a:chOff x="0" y="0"/>
            <a:chExt cx="668077" cy="1106535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668077" cy="1106535"/>
            </a:xfrm>
            <a:custGeom>
              <a:avLst/>
              <a:gdLst/>
              <a:ahLst/>
              <a:cxnLst/>
              <a:rect l="l" t="t" r="r" b="b"/>
              <a:pathLst>
                <a:path w="668077" h="1106535">
                  <a:moveTo>
                    <a:pt x="207654" y="0"/>
                  </a:moveTo>
                  <a:lnTo>
                    <a:pt x="460423" y="0"/>
                  </a:lnTo>
                  <a:cubicBezTo>
                    <a:pt x="515496" y="0"/>
                    <a:pt x="568314" y="21878"/>
                    <a:pt x="607256" y="60820"/>
                  </a:cubicBezTo>
                  <a:cubicBezTo>
                    <a:pt x="646199" y="99763"/>
                    <a:pt x="668077" y="152581"/>
                    <a:pt x="668077" y="207654"/>
                  </a:cubicBezTo>
                  <a:lnTo>
                    <a:pt x="668077" y="898881"/>
                  </a:lnTo>
                  <a:cubicBezTo>
                    <a:pt x="668077" y="953954"/>
                    <a:pt x="646199" y="1006772"/>
                    <a:pt x="607256" y="1045715"/>
                  </a:cubicBezTo>
                  <a:cubicBezTo>
                    <a:pt x="568314" y="1084657"/>
                    <a:pt x="515496" y="1106535"/>
                    <a:pt x="460423" y="1106535"/>
                  </a:cubicBezTo>
                  <a:lnTo>
                    <a:pt x="207654" y="1106535"/>
                  </a:lnTo>
                  <a:cubicBezTo>
                    <a:pt x="152581" y="1106535"/>
                    <a:pt x="99763" y="1084657"/>
                    <a:pt x="60820" y="1045715"/>
                  </a:cubicBezTo>
                  <a:cubicBezTo>
                    <a:pt x="21878" y="1006772"/>
                    <a:pt x="0" y="953954"/>
                    <a:pt x="0" y="898881"/>
                  </a:cubicBezTo>
                  <a:lnTo>
                    <a:pt x="0" y="207654"/>
                  </a:lnTo>
                  <a:cubicBezTo>
                    <a:pt x="0" y="152581"/>
                    <a:pt x="21878" y="99763"/>
                    <a:pt x="60820" y="60820"/>
                  </a:cubicBezTo>
                  <a:cubicBezTo>
                    <a:pt x="99763" y="21878"/>
                    <a:pt x="152581" y="0"/>
                    <a:pt x="207654" y="0"/>
                  </a:cubicBezTo>
                  <a:close/>
                </a:path>
              </a:pathLst>
            </a:custGeom>
            <a:solidFill>
              <a:srgbClr val="FFF359"/>
            </a:solidFill>
            <a:ln cap="rnd">
              <a:noFill/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-76200"/>
              <a:ext cx="668077" cy="1182735"/>
            </a:xfrm>
            <a:prstGeom prst="rect">
              <a:avLst/>
            </a:prstGeom>
          </p:spPr>
          <p:txBody>
            <a:bodyPr lIns="50799" tIns="50799" rIns="50799" bIns="50799" rtlCol="0" anchor="ctr"/>
            <a:lstStyle/>
            <a:p>
              <a:pPr algn="ctr">
                <a:lnSpc>
                  <a:spcPts val="3520"/>
                </a:lnSpc>
              </a:pPr>
            </a:p>
          </p:txBody>
        </p:sp>
      </p:grpSp>
      <p:grpSp>
        <p:nvGrpSpPr>
          <p:cNvPr id="8" name="Group 8"/>
          <p:cNvGrpSpPr/>
          <p:nvPr/>
        </p:nvGrpSpPr>
        <p:grpSpPr>
          <a:xfrm>
            <a:off x="-2539480" y="9102859"/>
            <a:ext cx="3728276" cy="2812569"/>
            <a:chOff x="0" y="0"/>
            <a:chExt cx="668077" cy="503989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668077" cy="503989"/>
            </a:xfrm>
            <a:custGeom>
              <a:avLst/>
              <a:gdLst/>
              <a:ahLst/>
              <a:cxnLst/>
              <a:rect l="l" t="t" r="r" b="b"/>
              <a:pathLst>
                <a:path w="668077" h="503989">
                  <a:moveTo>
                    <a:pt x="207654" y="0"/>
                  </a:moveTo>
                  <a:lnTo>
                    <a:pt x="460423" y="0"/>
                  </a:lnTo>
                  <a:cubicBezTo>
                    <a:pt x="515496" y="0"/>
                    <a:pt x="568314" y="21878"/>
                    <a:pt x="607256" y="60820"/>
                  </a:cubicBezTo>
                  <a:cubicBezTo>
                    <a:pt x="646199" y="99763"/>
                    <a:pt x="668077" y="152581"/>
                    <a:pt x="668077" y="207654"/>
                  </a:cubicBezTo>
                  <a:lnTo>
                    <a:pt x="668077" y="296335"/>
                  </a:lnTo>
                  <a:cubicBezTo>
                    <a:pt x="668077" y="351409"/>
                    <a:pt x="646199" y="404226"/>
                    <a:pt x="607256" y="443169"/>
                  </a:cubicBezTo>
                  <a:cubicBezTo>
                    <a:pt x="568314" y="482112"/>
                    <a:pt x="515496" y="503989"/>
                    <a:pt x="460423" y="503989"/>
                  </a:cubicBezTo>
                  <a:lnTo>
                    <a:pt x="207654" y="503989"/>
                  </a:lnTo>
                  <a:cubicBezTo>
                    <a:pt x="152581" y="503989"/>
                    <a:pt x="99763" y="482112"/>
                    <a:pt x="60820" y="443169"/>
                  </a:cubicBezTo>
                  <a:cubicBezTo>
                    <a:pt x="21878" y="404226"/>
                    <a:pt x="0" y="351409"/>
                    <a:pt x="0" y="296335"/>
                  </a:cubicBezTo>
                  <a:lnTo>
                    <a:pt x="0" y="207654"/>
                  </a:lnTo>
                  <a:cubicBezTo>
                    <a:pt x="0" y="152581"/>
                    <a:pt x="21878" y="99763"/>
                    <a:pt x="60820" y="60820"/>
                  </a:cubicBezTo>
                  <a:cubicBezTo>
                    <a:pt x="99763" y="21878"/>
                    <a:pt x="152581" y="0"/>
                    <a:pt x="207654" y="0"/>
                  </a:cubicBezTo>
                  <a:close/>
                </a:path>
              </a:pathLst>
            </a:custGeom>
            <a:solidFill>
              <a:srgbClr val="76DAFF"/>
            </a:solidFill>
            <a:ln cap="rnd">
              <a:noFill/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0" y="-76200"/>
              <a:ext cx="668077" cy="580189"/>
            </a:xfrm>
            <a:prstGeom prst="rect">
              <a:avLst/>
            </a:prstGeom>
          </p:spPr>
          <p:txBody>
            <a:bodyPr lIns="50799" tIns="50799" rIns="50799" bIns="50799" rtlCol="0" anchor="ctr"/>
            <a:lstStyle/>
            <a:p>
              <a:pPr algn="ctr">
                <a:lnSpc>
                  <a:spcPts val="3520"/>
                </a:lnSpc>
              </a:pPr>
            </a:p>
          </p:txBody>
        </p:sp>
      </p:grpSp>
      <p:grpSp>
        <p:nvGrpSpPr>
          <p:cNvPr id="11" name="Group 11"/>
          <p:cNvGrpSpPr/>
          <p:nvPr/>
        </p:nvGrpSpPr>
        <p:grpSpPr>
          <a:xfrm>
            <a:off x="13676439" y="5991397"/>
            <a:ext cx="3649536" cy="3381378"/>
            <a:chOff x="0" y="0"/>
            <a:chExt cx="653967" cy="605915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653967" cy="605915"/>
            </a:xfrm>
            <a:custGeom>
              <a:avLst/>
              <a:gdLst/>
              <a:ahLst/>
              <a:cxnLst/>
              <a:rect l="l" t="t" r="r" b="b"/>
              <a:pathLst>
                <a:path w="653967" h="605915">
                  <a:moveTo>
                    <a:pt x="212134" y="0"/>
                  </a:moveTo>
                  <a:lnTo>
                    <a:pt x="441833" y="0"/>
                  </a:lnTo>
                  <a:cubicBezTo>
                    <a:pt x="558991" y="0"/>
                    <a:pt x="653967" y="94976"/>
                    <a:pt x="653967" y="212134"/>
                  </a:cubicBezTo>
                  <a:lnTo>
                    <a:pt x="653967" y="393781"/>
                  </a:lnTo>
                  <a:cubicBezTo>
                    <a:pt x="653967" y="510940"/>
                    <a:pt x="558991" y="605915"/>
                    <a:pt x="441833" y="605915"/>
                  </a:cubicBezTo>
                  <a:lnTo>
                    <a:pt x="212134" y="605915"/>
                  </a:lnTo>
                  <a:cubicBezTo>
                    <a:pt x="94976" y="605915"/>
                    <a:pt x="0" y="510940"/>
                    <a:pt x="0" y="393781"/>
                  </a:cubicBezTo>
                  <a:lnTo>
                    <a:pt x="0" y="212134"/>
                  </a:lnTo>
                  <a:cubicBezTo>
                    <a:pt x="0" y="94976"/>
                    <a:pt x="94976" y="0"/>
                    <a:pt x="212134" y="0"/>
                  </a:cubicBezTo>
                  <a:close/>
                </a:path>
              </a:pathLst>
            </a:custGeom>
            <a:solidFill>
              <a:srgbClr val="76DAFF"/>
            </a:solidFill>
            <a:ln cap="rnd">
              <a:noFill/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" name="TextBox 13"/>
            <p:cNvSpPr txBox="1"/>
            <p:nvPr/>
          </p:nvSpPr>
          <p:spPr>
            <a:xfrm>
              <a:off x="0" y="-76200"/>
              <a:ext cx="653967" cy="682115"/>
            </a:xfrm>
            <a:prstGeom prst="rect">
              <a:avLst/>
            </a:prstGeom>
          </p:spPr>
          <p:txBody>
            <a:bodyPr lIns="50799" tIns="50799" rIns="50799" bIns="50799" rtlCol="0" anchor="ctr"/>
            <a:lstStyle/>
            <a:p>
              <a:pPr algn="ctr">
                <a:lnSpc>
                  <a:spcPts val="3520"/>
                </a:lnSpc>
              </a:pPr>
            </a:p>
          </p:txBody>
        </p:sp>
      </p:grpSp>
      <p:grpSp>
        <p:nvGrpSpPr>
          <p:cNvPr id="14" name="Group 14"/>
          <p:cNvGrpSpPr/>
          <p:nvPr/>
        </p:nvGrpSpPr>
        <p:grpSpPr>
          <a:xfrm rot="-1046424">
            <a:off x="8848975" y="5581407"/>
            <a:ext cx="1703918" cy="1703918"/>
            <a:chOff x="0" y="0"/>
            <a:chExt cx="812800" cy="812800"/>
          </a:xfrm>
        </p:grpSpPr>
        <p:sp>
          <p:nvSpPr>
            <p:cNvPr id="15" name="Freeform 15"/>
            <p:cNvSpPr/>
            <p:nvPr/>
          </p:nvSpPr>
          <p:spPr>
            <a:xfrm>
              <a:off x="37081" y="37081"/>
              <a:ext cx="738638" cy="738638"/>
            </a:xfrm>
            <a:custGeom>
              <a:avLst/>
              <a:gdLst/>
              <a:ahLst/>
              <a:cxnLst/>
              <a:rect l="l" t="t" r="r" b="b"/>
              <a:pathLst>
                <a:path w="738638" h="738638">
                  <a:moveTo>
                    <a:pt x="427640" y="25320"/>
                  </a:moveTo>
                  <a:lnTo>
                    <a:pt x="427640" y="25320"/>
                  </a:lnTo>
                  <a:cubicBezTo>
                    <a:pt x="464698" y="64970"/>
                    <a:pt x="517083" y="86669"/>
                    <a:pt x="571324" y="84836"/>
                  </a:cubicBezTo>
                  <a:lnTo>
                    <a:pt x="571324" y="84836"/>
                  </a:lnTo>
                  <a:cubicBezTo>
                    <a:pt x="593419" y="84089"/>
                    <a:pt x="614834" y="92539"/>
                    <a:pt x="630467" y="108171"/>
                  </a:cubicBezTo>
                  <a:cubicBezTo>
                    <a:pt x="646099" y="123803"/>
                    <a:pt x="654549" y="145219"/>
                    <a:pt x="653802" y="167314"/>
                  </a:cubicBezTo>
                  <a:lnTo>
                    <a:pt x="653802" y="167314"/>
                  </a:lnTo>
                  <a:cubicBezTo>
                    <a:pt x="651969" y="221554"/>
                    <a:pt x="673668" y="273940"/>
                    <a:pt x="713318" y="310998"/>
                  </a:cubicBezTo>
                  <a:lnTo>
                    <a:pt x="713318" y="310998"/>
                  </a:lnTo>
                  <a:cubicBezTo>
                    <a:pt x="729470" y="326094"/>
                    <a:pt x="738638" y="347211"/>
                    <a:pt x="738638" y="369319"/>
                  </a:cubicBezTo>
                  <a:cubicBezTo>
                    <a:pt x="738638" y="391427"/>
                    <a:pt x="729470" y="412544"/>
                    <a:pt x="713318" y="427640"/>
                  </a:cubicBezTo>
                  <a:lnTo>
                    <a:pt x="713318" y="427640"/>
                  </a:lnTo>
                  <a:cubicBezTo>
                    <a:pt x="673668" y="464698"/>
                    <a:pt x="651969" y="517083"/>
                    <a:pt x="653802" y="571324"/>
                  </a:cubicBezTo>
                  <a:lnTo>
                    <a:pt x="653802" y="571324"/>
                  </a:lnTo>
                  <a:cubicBezTo>
                    <a:pt x="654549" y="593419"/>
                    <a:pt x="646099" y="614834"/>
                    <a:pt x="630467" y="630467"/>
                  </a:cubicBezTo>
                  <a:cubicBezTo>
                    <a:pt x="614834" y="646099"/>
                    <a:pt x="593419" y="654549"/>
                    <a:pt x="571324" y="653802"/>
                  </a:cubicBezTo>
                  <a:lnTo>
                    <a:pt x="571324" y="653802"/>
                  </a:lnTo>
                  <a:cubicBezTo>
                    <a:pt x="517083" y="651969"/>
                    <a:pt x="464698" y="673668"/>
                    <a:pt x="427640" y="713318"/>
                  </a:cubicBezTo>
                  <a:lnTo>
                    <a:pt x="427640" y="713318"/>
                  </a:lnTo>
                  <a:cubicBezTo>
                    <a:pt x="412544" y="729470"/>
                    <a:pt x="391427" y="738638"/>
                    <a:pt x="369319" y="738638"/>
                  </a:cubicBezTo>
                  <a:cubicBezTo>
                    <a:pt x="347211" y="738638"/>
                    <a:pt x="326094" y="729470"/>
                    <a:pt x="310998" y="713318"/>
                  </a:cubicBezTo>
                  <a:lnTo>
                    <a:pt x="310998" y="713318"/>
                  </a:lnTo>
                  <a:cubicBezTo>
                    <a:pt x="273940" y="673668"/>
                    <a:pt x="221554" y="651969"/>
                    <a:pt x="167314" y="653802"/>
                  </a:cubicBezTo>
                  <a:lnTo>
                    <a:pt x="167314" y="653802"/>
                  </a:lnTo>
                  <a:cubicBezTo>
                    <a:pt x="145219" y="654549"/>
                    <a:pt x="123803" y="646099"/>
                    <a:pt x="108171" y="630467"/>
                  </a:cubicBezTo>
                  <a:cubicBezTo>
                    <a:pt x="92539" y="614834"/>
                    <a:pt x="84089" y="593419"/>
                    <a:pt x="84836" y="571324"/>
                  </a:cubicBezTo>
                  <a:lnTo>
                    <a:pt x="84836" y="571324"/>
                  </a:lnTo>
                  <a:cubicBezTo>
                    <a:pt x="86669" y="517083"/>
                    <a:pt x="64970" y="464698"/>
                    <a:pt x="25320" y="427640"/>
                  </a:cubicBezTo>
                  <a:lnTo>
                    <a:pt x="25320" y="427640"/>
                  </a:lnTo>
                  <a:cubicBezTo>
                    <a:pt x="9168" y="412544"/>
                    <a:pt x="0" y="391427"/>
                    <a:pt x="0" y="369319"/>
                  </a:cubicBezTo>
                  <a:cubicBezTo>
                    <a:pt x="0" y="347211"/>
                    <a:pt x="9168" y="326094"/>
                    <a:pt x="25320" y="310998"/>
                  </a:cubicBezTo>
                  <a:lnTo>
                    <a:pt x="25320" y="310998"/>
                  </a:lnTo>
                  <a:cubicBezTo>
                    <a:pt x="64970" y="273940"/>
                    <a:pt x="86669" y="221554"/>
                    <a:pt x="84836" y="167314"/>
                  </a:cubicBezTo>
                  <a:lnTo>
                    <a:pt x="84836" y="167314"/>
                  </a:lnTo>
                  <a:cubicBezTo>
                    <a:pt x="84089" y="145219"/>
                    <a:pt x="92539" y="123804"/>
                    <a:pt x="108171" y="108171"/>
                  </a:cubicBezTo>
                  <a:cubicBezTo>
                    <a:pt x="123804" y="92539"/>
                    <a:pt x="145219" y="84089"/>
                    <a:pt x="167314" y="84836"/>
                  </a:cubicBezTo>
                  <a:lnTo>
                    <a:pt x="167314" y="84836"/>
                  </a:lnTo>
                  <a:cubicBezTo>
                    <a:pt x="221554" y="86669"/>
                    <a:pt x="273940" y="64970"/>
                    <a:pt x="310998" y="25320"/>
                  </a:cubicBezTo>
                  <a:lnTo>
                    <a:pt x="310998" y="25320"/>
                  </a:lnTo>
                  <a:cubicBezTo>
                    <a:pt x="326094" y="9168"/>
                    <a:pt x="347211" y="0"/>
                    <a:pt x="369319" y="0"/>
                  </a:cubicBezTo>
                  <a:cubicBezTo>
                    <a:pt x="391427" y="0"/>
                    <a:pt x="412544" y="9168"/>
                    <a:pt x="427640" y="25320"/>
                  </a:cubicBezTo>
                  <a:close/>
                </a:path>
              </a:pathLst>
            </a:custGeom>
            <a:solidFill>
              <a:srgbClr val="76DAFF"/>
            </a:solidFill>
            <a:ln cap="rnd">
              <a:noFill/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" name="TextBox 16"/>
            <p:cNvSpPr txBox="1"/>
            <p:nvPr/>
          </p:nvSpPr>
          <p:spPr>
            <a:xfrm>
              <a:off x="127000" y="50800"/>
              <a:ext cx="558800" cy="635000"/>
            </a:xfrm>
            <a:prstGeom prst="rect">
              <a:avLst/>
            </a:prstGeom>
          </p:spPr>
          <p:txBody>
            <a:bodyPr lIns="50799" tIns="50799" rIns="50799" bIns="50799" rtlCol="0" anchor="ctr"/>
            <a:lstStyle/>
            <a:p>
              <a:pPr algn="ctr">
                <a:lnSpc>
                  <a:spcPts val="3520"/>
                </a:lnSpc>
              </a:pPr>
            </a:p>
          </p:txBody>
        </p:sp>
      </p:grpSp>
      <p:sp>
        <p:nvSpPr>
          <p:cNvPr id="17" name="Freeform 17"/>
          <p:cNvSpPr/>
          <p:nvPr/>
        </p:nvSpPr>
        <p:spPr>
          <a:xfrm rot="1225849">
            <a:off x="14084388" y="1299215"/>
            <a:ext cx="3007130" cy="3656151"/>
          </a:xfrm>
          <a:custGeom>
            <a:avLst/>
            <a:gdLst/>
            <a:ahLst/>
            <a:cxnLst/>
            <a:rect l="l" t="t" r="r" b="b"/>
            <a:pathLst>
              <a:path w="3007130" h="3656151">
                <a:moveTo>
                  <a:pt x="0" y="0"/>
                </a:moveTo>
                <a:lnTo>
                  <a:pt x="3007130" y="0"/>
                </a:lnTo>
                <a:lnTo>
                  <a:pt x="3007130" y="3656151"/>
                </a:lnTo>
                <a:lnTo>
                  <a:pt x="0" y="3656151"/>
                </a:lnTo>
                <a:lnTo>
                  <a:pt x="0" y="0"/>
                </a:lnTo>
                <a:close/>
              </a:path>
            </a:pathLst>
          </a:custGeom>
          <a:blipFill>
            <a:blip r:embed="rId1"/>
            <a:stretch>
              <a:fillRect/>
            </a:stretch>
          </a:blipFill>
        </p:spPr>
        <p:txBody>
          <a:bodyPr/>
          <a:lstStyle/>
          <a:p>
            <a:endParaRPr lang="zh-CN" altLang="en-US"/>
          </a:p>
        </p:txBody>
      </p:sp>
      <p:sp>
        <p:nvSpPr>
          <p:cNvPr id="18" name="Freeform 18"/>
          <p:cNvSpPr/>
          <p:nvPr/>
        </p:nvSpPr>
        <p:spPr>
          <a:xfrm rot="887841">
            <a:off x="9738219" y="515216"/>
            <a:ext cx="3891746" cy="4636463"/>
          </a:xfrm>
          <a:custGeom>
            <a:avLst/>
            <a:gdLst/>
            <a:ahLst/>
            <a:cxnLst/>
            <a:rect l="l" t="t" r="r" b="b"/>
            <a:pathLst>
              <a:path w="3891746" h="4636463">
                <a:moveTo>
                  <a:pt x="0" y="0"/>
                </a:moveTo>
                <a:lnTo>
                  <a:pt x="3891746" y="0"/>
                </a:lnTo>
                <a:lnTo>
                  <a:pt x="3891746" y="4636462"/>
                </a:lnTo>
                <a:lnTo>
                  <a:pt x="0" y="463646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zh-CN" altLang="en-US"/>
          </a:p>
        </p:txBody>
      </p:sp>
      <p:sp>
        <p:nvSpPr>
          <p:cNvPr id="19" name="Freeform 19"/>
          <p:cNvSpPr/>
          <p:nvPr/>
        </p:nvSpPr>
        <p:spPr>
          <a:xfrm rot="1330553">
            <a:off x="11032896" y="4697543"/>
            <a:ext cx="5896510" cy="4894676"/>
          </a:xfrm>
          <a:custGeom>
            <a:avLst/>
            <a:gdLst/>
            <a:ahLst/>
            <a:cxnLst/>
            <a:rect l="l" t="t" r="r" b="b"/>
            <a:pathLst>
              <a:path w="5896510" h="4894676">
                <a:moveTo>
                  <a:pt x="0" y="0"/>
                </a:moveTo>
                <a:lnTo>
                  <a:pt x="5896511" y="0"/>
                </a:lnTo>
                <a:lnTo>
                  <a:pt x="5896511" y="4894676"/>
                </a:lnTo>
                <a:lnTo>
                  <a:pt x="0" y="4894676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zh-CN" altLang="en-US"/>
          </a:p>
        </p:txBody>
      </p:sp>
      <p:grpSp>
        <p:nvGrpSpPr>
          <p:cNvPr id="20" name="Group 20"/>
          <p:cNvGrpSpPr/>
          <p:nvPr/>
        </p:nvGrpSpPr>
        <p:grpSpPr>
          <a:xfrm>
            <a:off x="1188796" y="7682086"/>
            <a:ext cx="3729435" cy="1233055"/>
            <a:chOff x="0" y="0"/>
            <a:chExt cx="1229176" cy="406400"/>
          </a:xfrm>
        </p:grpSpPr>
        <p:sp>
          <p:nvSpPr>
            <p:cNvPr id="21" name="Freeform 21"/>
            <p:cNvSpPr/>
            <p:nvPr/>
          </p:nvSpPr>
          <p:spPr>
            <a:xfrm>
              <a:off x="0" y="0"/>
              <a:ext cx="1229176" cy="406400"/>
            </a:xfrm>
            <a:custGeom>
              <a:avLst/>
              <a:gdLst/>
              <a:ahLst/>
              <a:cxnLst/>
              <a:rect l="l" t="t" r="r" b="b"/>
              <a:pathLst>
                <a:path w="1229176" h="406400">
                  <a:moveTo>
                    <a:pt x="1025976" y="0"/>
                  </a:moveTo>
                  <a:cubicBezTo>
                    <a:pt x="1138201" y="0"/>
                    <a:pt x="1229176" y="90976"/>
                    <a:pt x="1229176" y="203200"/>
                  </a:cubicBezTo>
                  <a:cubicBezTo>
                    <a:pt x="1229176" y="315424"/>
                    <a:pt x="1138201" y="406400"/>
                    <a:pt x="1025976" y="406400"/>
                  </a:cubicBezTo>
                  <a:lnTo>
                    <a:pt x="203200" y="406400"/>
                  </a:lnTo>
                  <a:cubicBezTo>
                    <a:pt x="90976" y="406400"/>
                    <a:pt x="0" y="315424"/>
                    <a:pt x="0" y="203200"/>
                  </a:cubicBezTo>
                  <a:cubicBezTo>
                    <a:pt x="0" y="90976"/>
                    <a:pt x="90976" y="0"/>
                    <a:pt x="203200" y="0"/>
                  </a:cubicBezTo>
                  <a:close/>
                </a:path>
              </a:pathLst>
            </a:custGeom>
            <a:solidFill>
              <a:srgbClr val="FFF359"/>
            </a:solidFill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" name="TextBox 22"/>
            <p:cNvSpPr txBox="1"/>
            <p:nvPr/>
          </p:nvSpPr>
          <p:spPr>
            <a:xfrm>
              <a:off x="0" y="-76200"/>
              <a:ext cx="1229176" cy="482600"/>
            </a:xfrm>
            <a:prstGeom prst="rect">
              <a:avLst/>
            </a:prstGeom>
          </p:spPr>
          <p:txBody>
            <a:bodyPr lIns="50799" tIns="50799" rIns="50799" bIns="50799" rtlCol="0" anchor="ctr"/>
            <a:lstStyle/>
            <a:p>
              <a:pPr algn="ctr">
                <a:lnSpc>
                  <a:spcPts val="3520"/>
                </a:lnSpc>
              </a:pPr>
            </a:p>
          </p:txBody>
        </p:sp>
      </p:grpSp>
      <p:grpSp>
        <p:nvGrpSpPr>
          <p:cNvPr id="23" name="Group 23"/>
          <p:cNvGrpSpPr/>
          <p:nvPr/>
        </p:nvGrpSpPr>
        <p:grpSpPr>
          <a:xfrm>
            <a:off x="5238402" y="7682086"/>
            <a:ext cx="4462532" cy="1233055"/>
            <a:chOff x="0" y="0"/>
            <a:chExt cx="1470796" cy="406400"/>
          </a:xfrm>
        </p:grpSpPr>
        <p:sp>
          <p:nvSpPr>
            <p:cNvPr id="24" name="Freeform 24"/>
            <p:cNvSpPr/>
            <p:nvPr/>
          </p:nvSpPr>
          <p:spPr>
            <a:xfrm>
              <a:off x="0" y="0"/>
              <a:ext cx="1470796" cy="406400"/>
            </a:xfrm>
            <a:custGeom>
              <a:avLst/>
              <a:gdLst/>
              <a:ahLst/>
              <a:cxnLst/>
              <a:rect l="l" t="t" r="r" b="b"/>
              <a:pathLst>
                <a:path w="1470796" h="406400">
                  <a:moveTo>
                    <a:pt x="1267596" y="0"/>
                  </a:moveTo>
                  <a:cubicBezTo>
                    <a:pt x="1379821" y="0"/>
                    <a:pt x="1470796" y="90976"/>
                    <a:pt x="1470796" y="203200"/>
                  </a:cubicBezTo>
                  <a:cubicBezTo>
                    <a:pt x="1470796" y="315424"/>
                    <a:pt x="1379821" y="406400"/>
                    <a:pt x="1267596" y="406400"/>
                  </a:cubicBezTo>
                  <a:lnTo>
                    <a:pt x="203200" y="406400"/>
                  </a:lnTo>
                  <a:cubicBezTo>
                    <a:pt x="90976" y="406400"/>
                    <a:pt x="0" y="315424"/>
                    <a:pt x="0" y="203200"/>
                  </a:cubicBezTo>
                  <a:cubicBezTo>
                    <a:pt x="0" y="90976"/>
                    <a:pt x="90976" y="0"/>
                    <a:pt x="203200" y="0"/>
                  </a:cubicBezTo>
                  <a:close/>
                </a:path>
              </a:pathLst>
            </a:custGeom>
            <a:solidFill>
              <a:srgbClr val="FFF359"/>
            </a:solidFill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" name="TextBox 25"/>
            <p:cNvSpPr txBox="1"/>
            <p:nvPr/>
          </p:nvSpPr>
          <p:spPr>
            <a:xfrm>
              <a:off x="0" y="-76200"/>
              <a:ext cx="1470796" cy="482600"/>
            </a:xfrm>
            <a:prstGeom prst="rect">
              <a:avLst/>
            </a:prstGeom>
          </p:spPr>
          <p:txBody>
            <a:bodyPr lIns="50799" tIns="50799" rIns="50799" bIns="50799" rtlCol="0" anchor="ctr"/>
            <a:lstStyle/>
            <a:p>
              <a:pPr algn="ctr">
                <a:lnSpc>
                  <a:spcPts val="3520"/>
                </a:lnSpc>
              </a:pPr>
            </a:p>
          </p:txBody>
        </p:sp>
      </p:grpSp>
      <p:sp>
        <p:nvSpPr>
          <p:cNvPr id="26" name="TextBox 26"/>
          <p:cNvSpPr txBox="1"/>
          <p:nvPr/>
        </p:nvSpPr>
        <p:spPr>
          <a:xfrm rot="141343">
            <a:off x="-1374543" y="2611208"/>
            <a:ext cx="12243422" cy="346120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9255"/>
              </a:lnSpc>
            </a:pPr>
            <a:r>
              <a:rPr lang="zh-CN" altLang="en-US" sz="20895" dirty="0">
                <a:solidFill>
                  <a:srgbClr val="000000"/>
                </a:solidFill>
                <a:latin typeface="可画悦酷黑体-简" panose="020B0500000000000000"/>
                <a:ea typeface="可画悦酷黑体-简" panose="020B0500000000000000"/>
                <a:cs typeface="可画悦酷黑体-简" panose="020B0500000000000000"/>
                <a:sym typeface="可画悦酷黑体-简" panose="020B0500000000000000"/>
              </a:rPr>
              <a:t>看图说话</a:t>
            </a:r>
            <a:endParaRPr lang="en-US" sz="20895" dirty="0">
              <a:solidFill>
                <a:srgbClr val="000000"/>
              </a:solidFill>
              <a:latin typeface="可画悦酷黑体-简" panose="020B0500000000000000"/>
              <a:ea typeface="可画悦酷黑体-简" panose="020B0500000000000000"/>
              <a:cs typeface="可画悦酷黑体-简" panose="020B0500000000000000"/>
              <a:sym typeface="可画悦酷黑体-简" panose="020B0500000000000000"/>
            </a:endParaRPr>
          </a:p>
        </p:txBody>
      </p:sp>
      <p:sp>
        <p:nvSpPr>
          <p:cNvPr id="27" name="TextBox 27"/>
          <p:cNvSpPr txBox="1"/>
          <p:nvPr/>
        </p:nvSpPr>
        <p:spPr>
          <a:xfrm rot="-297514">
            <a:off x="2880613" y="836390"/>
            <a:ext cx="7571403" cy="264771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2440"/>
              </a:lnSpc>
            </a:pPr>
            <a:r>
              <a:rPr lang="zh-CN" altLang="en-US" sz="16025" dirty="0">
                <a:solidFill>
                  <a:srgbClr val="000000"/>
                </a:solidFill>
                <a:latin typeface="可画悦酷黑体-简" panose="020B0500000000000000"/>
                <a:ea typeface="可画悦酷黑体-简" panose="020B0500000000000000"/>
                <a:cs typeface="可画悦酷黑体-简" panose="020B0500000000000000"/>
                <a:sym typeface="可画悦酷黑体-简" panose="020B0500000000000000"/>
              </a:rPr>
              <a:t>拆解</a:t>
            </a:r>
            <a:endParaRPr lang="en-US" sz="16025" dirty="0">
              <a:solidFill>
                <a:srgbClr val="000000"/>
              </a:solidFill>
              <a:latin typeface="可画悦酷黑体-简" panose="020B0500000000000000"/>
              <a:ea typeface="可画悦酷黑体-简" panose="020B0500000000000000"/>
              <a:cs typeface="可画悦酷黑体-简" panose="020B0500000000000000"/>
              <a:sym typeface="可画悦酷黑体-简" panose="020B0500000000000000"/>
            </a:endParaRPr>
          </a:p>
        </p:txBody>
      </p:sp>
      <p:sp>
        <p:nvSpPr>
          <p:cNvPr id="28" name="TextBox 28"/>
          <p:cNvSpPr txBox="1"/>
          <p:nvPr/>
        </p:nvSpPr>
        <p:spPr>
          <a:xfrm rot="-297514">
            <a:off x="78145" y="961870"/>
            <a:ext cx="5815745" cy="264771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2440"/>
              </a:lnSpc>
            </a:pPr>
            <a:r>
              <a:rPr lang="zh-CN" altLang="en-US" sz="16025" dirty="0">
                <a:solidFill>
                  <a:srgbClr val="000000"/>
                </a:solidFill>
                <a:latin typeface="可画悦酷黑体-简" panose="020B0500000000000000"/>
                <a:ea typeface="可画悦酷黑体-简" panose="020B0500000000000000"/>
                <a:cs typeface="可画悦酷黑体-简" panose="020B0500000000000000"/>
                <a:sym typeface="可画悦酷黑体-简" panose="020B0500000000000000"/>
              </a:rPr>
              <a:t>视觉</a:t>
            </a:r>
            <a:endParaRPr lang="en-US" sz="16025" dirty="0">
              <a:solidFill>
                <a:srgbClr val="000000"/>
              </a:solidFill>
              <a:latin typeface="可画悦酷黑体-简" panose="020B0500000000000000"/>
              <a:ea typeface="可画悦酷黑体-简" panose="020B0500000000000000"/>
              <a:cs typeface="可画悦酷黑体-简" panose="020B0500000000000000"/>
              <a:sym typeface="可画悦酷黑体-简" panose="020B0500000000000000"/>
            </a:endParaRPr>
          </a:p>
        </p:txBody>
      </p:sp>
      <p:sp>
        <p:nvSpPr>
          <p:cNvPr id="29" name="TextBox 29"/>
          <p:cNvSpPr txBox="1"/>
          <p:nvPr/>
        </p:nvSpPr>
        <p:spPr>
          <a:xfrm>
            <a:off x="913418" y="6399051"/>
            <a:ext cx="8460668" cy="88389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7455"/>
              </a:lnSpc>
            </a:pPr>
            <a:r>
              <a:rPr lang="zh-CN" altLang="en-US" sz="5325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阿里巴巴普惠体 Bold" panose="00020600040101010101"/>
                <a:sym typeface="阿里巴巴普惠体 Bold" panose="00020600040101010101"/>
              </a:rPr>
              <a:t>多模态应用文之选择与阐述</a:t>
            </a:r>
            <a:endParaRPr lang="en-US" sz="5325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阿里巴巴普惠体 Bold" panose="00020600040101010101"/>
              <a:sym typeface="阿里巴巴普惠体 Bold" panose="00020600040101010101"/>
            </a:endParaRPr>
          </a:p>
        </p:txBody>
      </p:sp>
      <p:sp>
        <p:nvSpPr>
          <p:cNvPr id="30" name="TextBox 30"/>
          <p:cNvSpPr txBox="1"/>
          <p:nvPr/>
        </p:nvSpPr>
        <p:spPr>
          <a:xfrm>
            <a:off x="1515552" y="7949046"/>
            <a:ext cx="3075923" cy="58907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040"/>
              </a:lnSpc>
            </a:pPr>
            <a:r>
              <a:rPr 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阿里巴巴普惠体 Medium"/>
                <a:cs typeface="Times New Roman" panose="02020603050405020304" pitchFamily="18" charset="0"/>
                <a:sym typeface="阿里巴巴普惠体 Medium"/>
              </a:rPr>
              <a:t>F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阿里巴巴普惠体 Medium"/>
                <a:cs typeface="Times New Roman" panose="02020603050405020304" pitchFamily="18" charset="0"/>
                <a:sym typeface="阿里巴巴普惠体 Medium"/>
              </a:rPr>
              <a:t>ay</a:t>
            </a:r>
            <a:endParaRPr lang="en-US" sz="3600" b="1" dirty="0">
              <a:solidFill>
                <a:srgbClr val="000000"/>
              </a:solidFill>
              <a:latin typeface="Times New Roman" panose="02020603050405020304" pitchFamily="18" charset="0"/>
              <a:ea typeface="阿里巴巴普惠体 Medium"/>
              <a:cs typeface="Times New Roman" panose="02020603050405020304" pitchFamily="18" charset="0"/>
              <a:sym typeface="阿里巴巴普惠体 Medium"/>
            </a:endParaRPr>
          </a:p>
        </p:txBody>
      </p:sp>
      <p:sp>
        <p:nvSpPr>
          <p:cNvPr id="31" name="TextBox 31"/>
          <p:cNvSpPr txBox="1"/>
          <p:nvPr/>
        </p:nvSpPr>
        <p:spPr>
          <a:xfrm>
            <a:off x="5519126" y="7968139"/>
            <a:ext cx="3959842" cy="59073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040"/>
              </a:lnSpc>
            </a:pPr>
            <a:r>
              <a:rPr lang="zh-CN" altLang="en-US" sz="36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阿里巴巴普惠体 Medium"/>
                <a:sym typeface="阿里巴巴普惠体 Medium"/>
              </a:rPr>
              <a:t>宁波二模 写作流程</a:t>
            </a:r>
            <a:endParaRPr lang="en-US" sz="36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阿里巴巴普惠体 Medium"/>
              <a:sym typeface="阿里巴巴普惠体 Medium"/>
            </a:endParaRPr>
          </a:p>
        </p:txBody>
      </p:sp>
      <p:pic>
        <p:nvPicPr>
          <p:cNvPr id="33" name="Picture 3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629650" y="4629150"/>
            <a:ext cx="1028700" cy="1028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audio>
              <p:cMediaNode vol="100000" showWhenStopped="0">
                <p:cTn id="2"/>
                <p:tgtEl>
                  <p:spTgt spid="33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3200400" y="284830"/>
            <a:ext cx="10706100" cy="2062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2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【2026</a:t>
            </a:r>
            <a:r>
              <a:rPr lang="zh-CN" altLang="en-US" sz="32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湖南一模</a:t>
            </a:r>
            <a:r>
              <a:rPr lang="en-US" altLang="zh-CN" sz="32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】</a:t>
            </a:r>
            <a:r>
              <a:rPr lang="zh-CN" altLang="en-US" sz="32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假定你是李华，你的外国笔友</a:t>
            </a:r>
            <a:r>
              <a:rPr lang="en-US" altLang="zh-CN" sz="3200" i="0" dirty="0">
                <a:solidFill>
                  <a:srgbClr val="FF4C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Alex</a:t>
            </a:r>
            <a:r>
              <a:rPr lang="zh-CN" altLang="en-US" sz="3200" i="0" dirty="0">
                <a:solidFill>
                  <a:srgbClr val="FF4C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计划开一家书店，在店徽</a:t>
            </a:r>
            <a:r>
              <a:rPr lang="en-US" altLang="zh-CN" sz="3200" i="0" dirty="0">
                <a:solidFill>
                  <a:srgbClr val="FF4C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(logo)</a:t>
            </a:r>
            <a:r>
              <a:rPr lang="zh-CN" altLang="en-US" sz="3200" i="0" dirty="0">
                <a:solidFill>
                  <a:srgbClr val="FF4C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征集中，收到两款不同风格的设计稿</a:t>
            </a:r>
            <a:r>
              <a:rPr lang="zh-CN" altLang="en-US" sz="32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，希望听取你的建议。请给他回复邮件，内容包括：</a:t>
            </a:r>
            <a:endParaRPr lang="en-US" altLang="zh-CN" sz="3200" b="0" i="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你的选择；</a:t>
            </a: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陈述理由。</a:t>
            </a:r>
            <a:endParaRPr lang="zh-CN" alt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325600" y="284830"/>
            <a:ext cx="3340287" cy="1856362"/>
          </a:xfrm>
          <a:prstGeom prst="rect">
            <a:avLst/>
          </a:prstGeom>
        </p:spPr>
      </p:pic>
      <p:sp>
        <p:nvSpPr>
          <p:cNvPr id="20" name="Freeform 20"/>
          <p:cNvSpPr/>
          <p:nvPr/>
        </p:nvSpPr>
        <p:spPr>
          <a:xfrm rot="19280117" flipH="1">
            <a:off x="-1845847" y="941337"/>
            <a:ext cx="5500831" cy="1875283"/>
          </a:xfrm>
          <a:custGeom>
            <a:avLst/>
            <a:gdLst/>
            <a:ahLst/>
            <a:cxnLst/>
            <a:rect l="l" t="t" r="r" b="b"/>
            <a:pathLst>
              <a:path w="5500831" h="1875283">
                <a:moveTo>
                  <a:pt x="5500831" y="0"/>
                </a:moveTo>
                <a:lnTo>
                  <a:pt x="0" y="0"/>
                </a:lnTo>
                <a:lnTo>
                  <a:pt x="0" y="1875284"/>
                </a:lnTo>
                <a:lnTo>
                  <a:pt x="5500831" y="1875284"/>
                </a:lnTo>
                <a:lnTo>
                  <a:pt x="5500831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zh-CN" altLang="en-US"/>
          </a:p>
        </p:txBody>
      </p:sp>
      <p:grpSp>
        <p:nvGrpSpPr>
          <p:cNvPr id="10" name="Group 2"/>
          <p:cNvGrpSpPr/>
          <p:nvPr/>
        </p:nvGrpSpPr>
        <p:grpSpPr>
          <a:xfrm>
            <a:off x="-1371600" y="9563100"/>
            <a:ext cx="7118131" cy="6841383"/>
            <a:chOff x="0" y="0"/>
            <a:chExt cx="1275511" cy="1225920"/>
          </a:xfrm>
        </p:grpSpPr>
        <p:sp>
          <p:nvSpPr>
            <p:cNvPr id="11" name="Freeform 3"/>
            <p:cNvSpPr/>
            <p:nvPr/>
          </p:nvSpPr>
          <p:spPr>
            <a:xfrm>
              <a:off x="0" y="0"/>
              <a:ext cx="1275511" cy="1225920"/>
            </a:xfrm>
            <a:custGeom>
              <a:avLst/>
              <a:gdLst/>
              <a:ahLst/>
              <a:cxnLst/>
              <a:rect l="l" t="t" r="r" b="b"/>
              <a:pathLst>
                <a:path w="1275511" h="1225920">
                  <a:moveTo>
                    <a:pt x="108763" y="0"/>
                  </a:moveTo>
                  <a:lnTo>
                    <a:pt x="1166748" y="0"/>
                  </a:lnTo>
                  <a:cubicBezTo>
                    <a:pt x="1226816" y="0"/>
                    <a:pt x="1275511" y="48695"/>
                    <a:pt x="1275511" y="108763"/>
                  </a:cubicBezTo>
                  <a:lnTo>
                    <a:pt x="1275511" y="1117157"/>
                  </a:lnTo>
                  <a:cubicBezTo>
                    <a:pt x="1275511" y="1177225"/>
                    <a:pt x="1226816" y="1225920"/>
                    <a:pt x="1166748" y="1225920"/>
                  </a:cubicBezTo>
                  <a:lnTo>
                    <a:pt x="108763" y="1225920"/>
                  </a:lnTo>
                  <a:cubicBezTo>
                    <a:pt x="48695" y="1225920"/>
                    <a:pt x="0" y="1177225"/>
                    <a:pt x="0" y="1117157"/>
                  </a:cubicBezTo>
                  <a:lnTo>
                    <a:pt x="0" y="108763"/>
                  </a:lnTo>
                  <a:cubicBezTo>
                    <a:pt x="0" y="48695"/>
                    <a:pt x="48695" y="0"/>
                    <a:pt x="108763" y="0"/>
                  </a:cubicBezTo>
                  <a:close/>
                </a:path>
              </a:pathLst>
            </a:custGeom>
            <a:solidFill>
              <a:srgbClr val="FFF359"/>
            </a:solidFill>
            <a:ln cap="rnd">
              <a:noFill/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" name="TextBox 4"/>
            <p:cNvSpPr txBox="1"/>
            <p:nvPr/>
          </p:nvSpPr>
          <p:spPr>
            <a:xfrm>
              <a:off x="0" y="-76200"/>
              <a:ext cx="1275511" cy="1302120"/>
            </a:xfrm>
            <a:prstGeom prst="rect">
              <a:avLst/>
            </a:prstGeom>
          </p:spPr>
          <p:txBody>
            <a:bodyPr lIns="50799" tIns="50799" rIns="50799" bIns="50799" rtlCol="0" anchor="ctr"/>
            <a:lstStyle/>
            <a:p>
              <a:pPr algn="ctr">
                <a:lnSpc>
                  <a:spcPts val="3520"/>
                </a:lnSpc>
              </a:p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1371600" y="3081397"/>
            <a:ext cx="11277600" cy="2062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2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【</a:t>
            </a: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</a:t>
            </a:r>
            <a:r>
              <a:rPr lang="zh-CN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山东济南一模</a:t>
            </a:r>
            <a:r>
              <a:rPr lang="en-US" altLang="zh-CN" sz="32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】</a:t>
            </a:r>
            <a:r>
              <a:rPr lang="zh-CN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假定你是李华，你校</a:t>
            </a:r>
            <a:r>
              <a:rPr lang="zh-CN" alt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外教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David</a:t>
            </a:r>
            <a:r>
              <a:rPr lang="zh-CN" alt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为“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Nature Seekers”</a:t>
            </a:r>
            <a:r>
              <a:rPr lang="zh-CN" alt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远足社团设计了三款社徽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，现征集学生意见</a:t>
            </a:r>
            <a:r>
              <a:rPr lang="zh-CN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。请你给他写封邮件，内容包括：</a:t>
            </a:r>
            <a:endParaRPr lang="zh-CN" alt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你的推荐；</a:t>
            </a: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推荐理由。</a:t>
            </a:r>
            <a:endParaRPr lang="zh-CN" alt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535082" y="2805678"/>
            <a:ext cx="5295974" cy="2247394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1371600" y="5538371"/>
            <a:ext cx="15240000" cy="35394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2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【</a:t>
            </a: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</a:t>
            </a:r>
            <a:r>
              <a:rPr lang="zh-CN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天津河北区</a:t>
            </a:r>
            <a:r>
              <a:rPr lang="en-US" altLang="zh-CN" sz="32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】</a:t>
            </a:r>
            <a:r>
              <a:rPr lang="zh-CN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假设你是晨光中学的学生李津。你校计划举办</a:t>
            </a:r>
            <a:r>
              <a:rPr lang="zh-CN" alt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英语艺术节，初步设计了三款艺术节主题标志（见下图），面向全体学生征求意见</a:t>
            </a:r>
            <a:r>
              <a:rPr lang="zh-CN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，最终确定一款艺术节主题标志。请你根据以下提示，给负责此项工作的英国交换生</a:t>
            </a: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Chris</a:t>
            </a:r>
            <a:r>
              <a:rPr lang="zh-CN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写一封邮件，内容包括：</a:t>
            </a:r>
            <a:endParaRPr lang="zh-CN" alt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(1) </a:t>
            </a:r>
            <a:r>
              <a:rPr lang="zh-CN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说明你最喜欢哪款主题标志；</a:t>
            </a:r>
            <a:endParaRPr lang="zh-CN" alt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(2) </a:t>
            </a:r>
            <a:r>
              <a:rPr lang="zh-CN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阐述你的理由（至少两条）；</a:t>
            </a:r>
            <a:endParaRPr lang="zh-CN" alt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(3) </a:t>
            </a:r>
            <a:r>
              <a:rPr lang="zh-CN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表达你对此次艺术节的期待和祝福。</a:t>
            </a:r>
            <a:endParaRPr lang="zh-CN" alt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67900" y="7301943"/>
            <a:ext cx="8077200" cy="2381140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91363" y="2724790"/>
            <a:ext cx="16273839" cy="622871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26" name="矩形 25"/>
          <p:cNvSpPr/>
          <p:nvPr/>
        </p:nvSpPr>
        <p:spPr>
          <a:xfrm>
            <a:off x="10287000" y="4457700"/>
            <a:ext cx="3982180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6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highlight>
                  <a:srgbClr val="FFFF00"/>
                </a:highlight>
              </a:rPr>
              <a:t>图片描述 理由表述</a:t>
            </a:r>
            <a:endParaRPr lang="en-US" altLang="zh-CN" sz="36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highlight>
                <a:srgbClr val="FFFF00"/>
              </a:highlight>
            </a:endParaRPr>
          </a:p>
          <a:p>
            <a:pPr algn="ctr"/>
            <a:r>
              <a:rPr lang="zh-CN" altLang="en-US" sz="36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highlight>
                  <a:srgbClr val="FFFF00"/>
                </a:highlight>
              </a:rPr>
              <a:t>二选一  </a:t>
            </a:r>
            <a:r>
              <a:rPr lang="en-US" altLang="zh-CN" sz="36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highlight>
                  <a:srgbClr val="FFFF00"/>
                </a:highlight>
              </a:rPr>
              <a:t>or </a:t>
            </a:r>
            <a:r>
              <a:rPr lang="zh-CN" altLang="en-US" sz="36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highlight>
                  <a:srgbClr val="FFFF00"/>
                </a:highlight>
              </a:rPr>
              <a:t>三选一</a:t>
            </a:r>
            <a:endParaRPr lang="zh-CN" altLang="en-US" sz="36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highlight>
                <a:srgbClr val="FFFF00"/>
              </a:highligh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3" grpId="0"/>
      <p:bldP spid="16" grpId="0"/>
      <p:bldP spid="2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E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4082964" y="9645158"/>
            <a:ext cx="7118131" cy="2507508"/>
            <a:chOff x="0" y="0"/>
            <a:chExt cx="1275511" cy="449325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275511" cy="449325"/>
            </a:xfrm>
            <a:custGeom>
              <a:avLst/>
              <a:gdLst/>
              <a:ahLst/>
              <a:cxnLst/>
              <a:rect l="l" t="t" r="r" b="b"/>
              <a:pathLst>
                <a:path w="1275511" h="449325">
                  <a:moveTo>
                    <a:pt x="108763" y="0"/>
                  </a:moveTo>
                  <a:lnTo>
                    <a:pt x="1166748" y="0"/>
                  </a:lnTo>
                  <a:cubicBezTo>
                    <a:pt x="1226816" y="0"/>
                    <a:pt x="1275511" y="48695"/>
                    <a:pt x="1275511" y="108763"/>
                  </a:cubicBezTo>
                  <a:lnTo>
                    <a:pt x="1275511" y="340562"/>
                  </a:lnTo>
                  <a:cubicBezTo>
                    <a:pt x="1275511" y="400630"/>
                    <a:pt x="1226816" y="449325"/>
                    <a:pt x="1166748" y="449325"/>
                  </a:cubicBezTo>
                  <a:lnTo>
                    <a:pt x="108763" y="449325"/>
                  </a:lnTo>
                  <a:cubicBezTo>
                    <a:pt x="48695" y="449325"/>
                    <a:pt x="0" y="400630"/>
                    <a:pt x="0" y="340562"/>
                  </a:cubicBezTo>
                  <a:lnTo>
                    <a:pt x="0" y="108763"/>
                  </a:lnTo>
                  <a:cubicBezTo>
                    <a:pt x="0" y="48695"/>
                    <a:pt x="48695" y="0"/>
                    <a:pt x="108763" y="0"/>
                  </a:cubicBezTo>
                  <a:close/>
                </a:path>
              </a:pathLst>
            </a:custGeom>
            <a:solidFill>
              <a:srgbClr val="76DAFF"/>
            </a:solidFill>
            <a:ln cap="rnd">
              <a:noFill/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-76200"/>
              <a:ext cx="1275511" cy="525525"/>
            </a:xfrm>
            <a:prstGeom prst="rect">
              <a:avLst/>
            </a:prstGeom>
          </p:spPr>
          <p:txBody>
            <a:bodyPr lIns="50799" tIns="50799" rIns="50799" bIns="50799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352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1682278" y="1425851"/>
            <a:ext cx="15154600" cy="8400500"/>
            <a:chOff x="0" y="0"/>
            <a:chExt cx="20206133" cy="11200666"/>
          </a:xfrm>
        </p:grpSpPr>
        <p:sp>
          <p:nvSpPr>
            <p:cNvPr id="6" name="Freeform 6"/>
            <p:cNvSpPr/>
            <p:nvPr/>
          </p:nvSpPr>
          <p:spPr>
            <a:xfrm rot="-5400000">
              <a:off x="-764007" y="764007"/>
              <a:ext cx="11200666" cy="9672652"/>
            </a:xfrm>
            <a:custGeom>
              <a:avLst/>
              <a:gdLst/>
              <a:ahLst/>
              <a:cxnLst/>
              <a:rect l="l" t="t" r="r" b="b"/>
              <a:pathLst>
                <a:path w="11200666" h="9672652">
                  <a:moveTo>
                    <a:pt x="0" y="0"/>
                  </a:moveTo>
                  <a:lnTo>
                    <a:pt x="11200666" y="0"/>
                  </a:lnTo>
                  <a:lnTo>
                    <a:pt x="11200666" y="9672652"/>
                  </a:lnTo>
                  <a:lnTo>
                    <a:pt x="0" y="967265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/>
              <a:stretch>
                <a:fillRect b="-59628"/>
              </a:stretch>
            </a:blipFill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" name="Freeform 7"/>
            <p:cNvSpPr/>
            <p:nvPr/>
          </p:nvSpPr>
          <p:spPr>
            <a:xfrm rot="-5400000">
              <a:off x="9339059" y="333593"/>
              <a:ext cx="11200666" cy="10533481"/>
            </a:xfrm>
            <a:custGeom>
              <a:avLst/>
              <a:gdLst/>
              <a:ahLst/>
              <a:cxnLst/>
              <a:rect l="l" t="t" r="r" b="b"/>
              <a:pathLst>
                <a:path w="11200666" h="10533481">
                  <a:moveTo>
                    <a:pt x="0" y="0"/>
                  </a:moveTo>
                  <a:lnTo>
                    <a:pt x="11200667" y="0"/>
                  </a:lnTo>
                  <a:lnTo>
                    <a:pt x="11200667" y="10533481"/>
                  </a:lnTo>
                  <a:lnTo>
                    <a:pt x="0" y="1053348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/>
              <a:stretch>
                <a:fillRect t="-46583"/>
              </a:stretch>
            </a:blipFill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8" name="Group 8"/>
            <p:cNvGrpSpPr/>
            <p:nvPr/>
          </p:nvGrpSpPr>
          <p:grpSpPr>
            <a:xfrm>
              <a:off x="0" y="0"/>
              <a:ext cx="19821726" cy="9761331"/>
              <a:chOff x="0" y="0"/>
              <a:chExt cx="2663919" cy="1311863"/>
            </a:xfrm>
          </p:grpSpPr>
          <p:sp>
            <p:nvSpPr>
              <p:cNvPr id="9" name="Freeform 9"/>
              <p:cNvSpPr/>
              <p:nvPr/>
            </p:nvSpPr>
            <p:spPr>
              <a:xfrm>
                <a:off x="0" y="0"/>
                <a:ext cx="2663919" cy="1311863"/>
              </a:xfrm>
              <a:custGeom>
                <a:avLst/>
                <a:gdLst/>
                <a:ahLst/>
                <a:cxnLst/>
                <a:rect l="l" t="t" r="r" b="b"/>
                <a:pathLst>
                  <a:path w="2663919" h="1311863">
                    <a:moveTo>
                      <a:pt x="45810" y="0"/>
                    </a:moveTo>
                    <a:lnTo>
                      <a:pt x="2618109" y="0"/>
                    </a:lnTo>
                    <a:cubicBezTo>
                      <a:pt x="2643409" y="0"/>
                      <a:pt x="2663919" y="20510"/>
                      <a:pt x="2663919" y="45810"/>
                    </a:cubicBezTo>
                    <a:lnTo>
                      <a:pt x="2663919" y="1266053"/>
                    </a:lnTo>
                    <a:cubicBezTo>
                      <a:pt x="2663919" y="1291353"/>
                      <a:pt x="2643409" y="1311863"/>
                      <a:pt x="2618109" y="1311863"/>
                    </a:cubicBezTo>
                    <a:lnTo>
                      <a:pt x="45810" y="1311863"/>
                    </a:lnTo>
                    <a:cubicBezTo>
                      <a:pt x="33660" y="1311863"/>
                      <a:pt x="22008" y="1307037"/>
                      <a:pt x="13417" y="1298446"/>
                    </a:cubicBezTo>
                    <a:cubicBezTo>
                      <a:pt x="4826" y="1289855"/>
                      <a:pt x="0" y="1278203"/>
                      <a:pt x="0" y="1266053"/>
                    </a:cubicBezTo>
                    <a:lnTo>
                      <a:pt x="0" y="45810"/>
                    </a:lnTo>
                    <a:cubicBezTo>
                      <a:pt x="0" y="20510"/>
                      <a:pt x="20510" y="0"/>
                      <a:pt x="45810" y="0"/>
                    </a:cubicBezTo>
                    <a:close/>
                  </a:path>
                </a:pathLst>
              </a:custGeom>
              <a:solidFill>
                <a:srgbClr val="FFF359"/>
              </a:solidFill>
              <a:ln cap="rnd">
                <a:noFill/>
                <a:prstDash val="dash"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" name="TextBox 10"/>
              <p:cNvSpPr txBox="1"/>
              <p:nvPr/>
            </p:nvSpPr>
            <p:spPr>
              <a:xfrm>
                <a:off x="0" y="-76200"/>
                <a:ext cx="2663919" cy="1388063"/>
              </a:xfrm>
              <a:prstGeom prst="rect">
                <a:avLst/>
              </a:prstGeom>
            </p:spPr>
            <p:txBody>
              <a:bodyPr lIns="57749" tIns="57749" rIns="57749" bIns="57749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ts val="352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</p:grpSp>
      <p:grpSp>
        <p:nvGrpSpPr>
          <p:cNvPr id="12" name="Group 12"/>
          <p:cNvGrpSpPr/>
          <p:nvPr/>
        </p:nvGrpSpPr>
        <p:grpSpPr>
          <a:xfrm>
            <a:off x="15757820" y="-1841019"/>
            <a:ext cx="3728276" cy="2812569"/>
            <a:chOff x="0" y="0"/>
            <a:chExt cx="668077" cy="503989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668077" cy="503989"/>
            </a:xfrm>
            <a:custGeom>
              <a:avLst/>
              <a:gdLst/>
              <a:ahLst/>
              <a:cxnLst/>
              <a:rect l="l" t="t" r="r" b="b"/>
              <a:pathLst>
                <a:path w="668077" h="503989">
                  <a:moveTo>
                    <a:pt x="207654" y="0"/>
                  </a:moveTo>
                  <a:lnTo>
                    <a:pt x="460423" y="0"/>
                  </a:lnTo>
                  <a:cubicBezTo>
                    <a:pt x="515496" y="0"/>
                    <a:pt x="568314" y="21878"/>
                    <a:pt x="607256" y="60820"/>
                  </a:cubicBezTo>
                  <a:cubicBezTo>
                    <a:pt x="646199" y="99763"/>
                    <a:pt x="668077" y="152581"/>
                    <a:pt x="668077" y="207654"/>
                  </a:cubicBezTo>
                  <a:lnTo>
                    <a:pt x="668077" y="296335"/>
                  </a:lnTo>
                  <a:cubicBezTo>
                    <a:pt x="668077" y="351409"/>
                    <a:pt x="646199" y="404226"/>
                    <a:pt x="607256" y="443169"/>
                  </a:cubicBezTo>
                  <a:cubicBezTo>
                    <a:pt x="568314" y="482112"/>
                    <a:pt x="515496" y="503989"/>
                    <a:pt x="460423" y="503989"/>
                  </a:cubicBezTo>
                  <a:lnTo>
                    <a:pt x="207654" y="503989"/>
                  </a:lnTo>
                  <a:cubicBezTo>
                    <a:pt x="152581" y="503989"/>
                    <a:pt x="99763" y="482112"/>
                    <a:pt x="60820" y="443169"/>
                  </a:cubicBezTo>
                  <a:cubicBezTo>
                    <a:pt x="21878" y="404226"/>
                    <a:pt x="0" y="351409"/>
                    <a:pt x="0" y="296335"/>
                  </a:cubicBezTo>
                  <a:lnTo>
                    <a:pt x="0" y="207654"/>
                  </a:lnTo>
                  <a:cubicBezTo>
                    <a:pt x="0" y="152581"/>
                    <a:pt x="21878" y="99763"/>
                    <a:pt x="60820" y="60820"/>
                  </a:cubicBezTo>
                  <a:cubicBezTo>
                    <a:pt x="99763" y="21878"/>
                    <a:pt x="152581" y="0"/>
                    <a:pt x="207654" y="0"/>
                  </a:cubicBezTo>
                  <a:close/>
                </a:path>
              </a:pathLst>
            </a:custGeom>
            <a:solidFill>
              <a:srgbClr val="FFF359"/>
            </a:solidFill>
            <a:ln cap="rnd">
              <a:noFill/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" name="TextBox 14"/>
            <p:cNvSpPr txBox="1"/>
            <p:nvPr/>
          </p:nvSpPr>
          <p:spPr>
            <a:xfrm>
              <a:off x="0" y="-76200"/>
              <a:ext cx="668077" cy="580189"/>
            </a:xfrm>
            <a:prstGeom prst="rect">
              <a:avLst/>
            </a:prstGeom>
          </p:spPr>
          <p:txBody>
            <a:bodyPr lIns="50799" tIns="50799" rIns="50799" bIns="50799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352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18" name="Freeform 18"/>
          <p:cNvSpPr/>
          <p:nvPr/>
        </p:nvSpPr>
        <p:spPr>
          <a:xfrm rot="407472">
            <a:off x="876265" y="5980932"/>
            <a:ext cx="3439987" cy="3264802"/>
          </a:xfrm>
          <a:custGeom>
            <a:avLst/>
            <a:gdLst/>
            <a:ahLst/>
            <a:cxnLst/>
            <a:rect l="l" t="t" r="r" b="b"/>
            <a:pathLst>
              <a:path w="3439987" h="3264802">
                <a:moveTo>
                  <a:pt x="0" y="0"/>
                </a:moveTo>
                <a:lnTo>
                  <a:pt x="3439987" y="0"/>
                </a:lnTo>
                <a:lnTo>
                  <a:pt x="3439987" y="3264802"/>
                </a:lnTo>
                <a:lnTo>
                  <a:pt x="0" y="3264802"/>
                </a:lnTo>
                <a:lnTo>
                  <a:pt x="0" y="0"/>
                </a:lnTo>
                <a:close/>
              </a:path>
            </a:pathLst>
          </a:custGeom>
          <a:blipFill>
            <a:blip r:embed="rId1"/>
            <a:stretch>
              <a:fillRect/>
            </a:stretch>
          </a:blipFill>
        </p:spPr>
        <p:txBody>
          <a:bodyPr/>
          <a:lstStyle/>
          <a:p>
            <a:endParaRPr lang="zh-CN" altLang="en-US"/>
          </a:p>
        </p:txBody>
      </p:sp>
      <p:sp>
        <p:nvSpPr>
          <p:cNvPr id="19" name="Freeform 19"/>
          <p:cNvSpPr/>
          <p:nvPr/>
        </p:nvSpPr>
        <p:spPr>
          <a:xfrm>
            <a:off x="1896590" y="1130963"/>
            <a:ext cx="3733344" cy="1906389"/>
          </a:xfrm>
          <a:custGeom>
            <a:avLst/>
            <a:gdLst/>
            <a:ahLst/>
            <a:cxnLst/>
            <a:rect l="l" t="t" r="r" b="b"/>
            <a:pathLst>
              <a:path w="3733344" h="1906389">
                <a:moveTo>
                  <a:pt x="0" y="0"/>
                </a:moveTo>
                <a:lnTo>
                  <a:pt x="3733345" y="0"/>
                </a:lnTo>
                <a:lnTo>
                  <a:pt x="3733345" y="1906389"/>
                </a:lnTo>
                <a:lnTo>
                  <a:pt x="0" y="1906389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zh-CN" altLang="en-US"/>
          </a:p>
        </p:txBody>
      </p:sp>
      <p:sp>
        <p:nvSpPr>
          <p:cNvPr id="27" name="文本框 26"/>
          <p:cNvSpPr txBox="1"/>
          <p:nvPr/>
        </p:nvSpPr>
        <p:spPr>
          <a:xfrm>
            <a:off x="3190389" y="3191258"/>
            <a:ext cx="11781064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zh-CN" altLang="en-US" sz="3200" b="1" dirty="0">
                <a:latin typeface="+mn-ea"/>
              </a:rPr>
              <a:t>假如你是李华，你的外国朋友 </a:t>
            </a: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Chris</a:t>
            </a:r>
            <a:r>
              <a:rPr lang="en-US" altLang="zh-CN" sz="3200" b="1" dirty="0">
                <a:latin typeface="+mn-ea"/>
              </a:rPr>
              <a:t> </a:t>
            </a:r>
            <a:r>
              <a:rPr lang="zh-CN" altLang="en-US" sz="3200" b="1" dirty="0">
                <a:latin typeface="+mn-ea"/>
              </a:rPr>
              <a:t>报名参加了 “世界地球日” 海报设计大赛，他创作了两个版本 </a:t>
            </a:r>
            <a:r>
              <a:rPr lang="en-US" altLang="zh-CN" sz="3200" b="1" dirty="0">
                <a:latin typeface="+mn-ea"/>
              </a:rPr>
              <a:t>(</a:t>
            </a:r>
            <a:r>
              <a:rPr lang="zh-CN" altLang="en-US" sz="3200" b="1" dirty="0">
                <a:latin typeface="+mn-ea"/>
              </a:rPr>
              <a:t>见下图</a:t>
            </a:r>
            <a:r>
              <a:rPr lang="en-US" altLang="zh-CN" sz="3200" b="1" dirty="0">
                <a:latin typeface="+mn-ea"/>
              </a:rPr>
              <a:t>)</a:t>
            </a:r>
            <a:r>
              <a:rPr lang="zh-CN" altLang="en-US" sz="3200" b="1" dirty="0">
                <a:latin typeface="+mn-ea"/>
              </a:rPr>
              <a:t>，向你征求意见。请你给他回复邮件，内容包括：</a:t>
            </a:r>
            <a:endParaRPr lang="zh-CN" altLang="en-US" sz="3200" b="1" dirty="0">
              <a:latin typeface="+mn-ea"/>
            </a:endParaRPr>
          </a:p>
          <a:p>
            <a:pPr>
              <a:buNone/>
            </a:pPr>
            <a:r>
              <a:rPr lang="en-US" altLang="zh-CN" sz="3200" b="1" dirty="0">
                <a:latin typeface="+mn-ea"/>
              </a:rPr>
              <a:t>(1) </a:t>
            </a:r>
            <a:r>
              <a:rPr lang="zh-CN" altLang="en-US" sz="3200" b="1" dirty="0">
                <a:latin typeface="+mn-ea"/>
              </a:rPr>
              <a:t>你的选择；</a:t>
            </a:r>
            <a:endParaRPr lang="zh-CN" altLang="en-US" sz="3200" b="1" dirty="0">
              <a:latin typeface="+mn-ea"/>
            </a:endParaRPr>
          </a:p>
          <a:p>
            <a:pPr>
              <a:buNone/>
            </a:pPr>
            <a:r>
              <a:rPr lang="en-US" altLang="zh-CN" sz="3200" b="1" dirty="0">
                <a:latin typeface="+mn-ea"/>
              </a:rPr>
              <a:t>(2) </a:t>
            </a:r>
            <a:r>
              <a:rPr lang="zh-CN" altLang="en-US" sz="3200" b="1" dirty="0">
                <a:latin typeface="+mn-ea"/>
              </a:rPr>
              <a:t>说明理由。</a:t>
            </a:r>
            <a:endParaRPr lang="zh-CN" altLang="en-US" sz="3200" b="1" dirty="0">
              <a:latin typeface="+mn-ea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84905" y="4825465"/>
            <a:ext cx="3338841" cy="3544098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81919" y="4802591"/>
            <a:ext cx="3338840" cy="3566972"/>
          </a:xfrm>
          <a:prstGeom prst="rect">
            <a:avLst/>
          </a:prstGeom>
        </p:spPr>
      </p:pic>
      <p:sp>
        <p:nvSpPr>
          <p:cNvPr id="21" name="Freeform 21"/>
          <p:cNvSpPr/>
          <p:nvPr/>
        </p:nvSpPr>
        <p:spPr>
          <a:xfrm rot="1139378" flipH="1">
            <a:off x="15690251" y="5283114"/>
            <a:ext cx="1546943" cy="4118571"/>
          </a:xfrm>
          <a:custGeom>
            <a:avLst/>
            <a:gdLst/>
            <a:ahLst/>
            <a:cxnLst/>
            <a:rect l="l" t="t" r="r" b="b"/>
            <a:pathLst>
              <a:path w="1546943" h="4118571">
                <a:moveTo>
                  <a:pt x="1546943" y="0"/>
                </a:moveTo>
                <a:lnTo>
                  <a:pt x="0" y="0"/>
                </a:lnTo>
                <a:lnTo>
                  <a:pt x="0" y="4118571"/>
                </a:lnTo>
                <a:lnTo>
                  <a:pt x="1546943" y="4118571"/>
                </a:lnTo>
                <a:lnTo>
                  <a:pt x="1546943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zh-CN" altLang="en-US"/>
          </a:p>
        </p:txBody>
      </p:sp>
      <p:sp>
        <p:nvSpPr>
          <p:cNvPr id="11" name="Freeform 11"/>
          <p:cNvSpPr/>
          <p:nvPr/>
        </p:nvSpPr>
        <p:spPr>
          <a:xfrm rot="-1089580">
            <a:off x="13759025" y="7425723"/>
            <a:ext cx="1320379" cy="2104762"/>
          </a:xfrm>
          <a:custGeom>
            <a:avLst/>
            <a:gdLst/>
            <a:ahLst/>
            <a:cxnLst/>
            <a:rect l="l" t="t" r="r" b="b"/>
            <a:pathLst>
              <a:path w="1320379" h="2104762">
                <a:moveTo>
                  <a:pt x="0" y="0"/>
                </a:moveTo>
                <a:lnTo>
                  <a:pt x="1320379" y="0"/>
                </a:lnTo>
                <a:lnTo>
                  <a:pt x="1320379" y="2104762"/>
                </a:lnTo>
                <a:lnTo>
                  <a:pt x="0" y="2104762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zh-CN" altLang="en-US"/>
          </a:p>
        </p:txBody>
      </p:sp>
      <p:sp>
        <p:nvSpPr>
          <p:cNvPr id="33" name="文本框 32"/>
          <p:cNvSpPr txBox="1"/>
          <p:nvPr/>
        </p:nvSpPr>
        <p:spPr>
          <a:xfrm>
            <a:off x="11731426" y="2180362"/>
            <a:ext cx="1178106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【2026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宁波二模</a:t>
            </a: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】</a:t>
            </a:r>
            <a:endParaRPr lang="zh-CN" altLang="en-US" dirty="0"/>
          </a:p>
        </p:txBody>
      </p:sp>
    </p:spTree>
  </p:cSld>
  <p:clrMapOvr>
    <a:masterClrMapping/>
  </p:clrMapOvr>
  <p:transition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E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877397" y="4498003"/>
            <a:ext cx="7118131" cy="6841383"/>
            <a:chOff x="0" y="0"/>
            <a:chExt cx="1275511" cy="122592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275511" cy="1225920"/>
            </a:xfrm>
            <a:custGeom>
              <a:avLst/>
              <a:gdLst/>
              <a:ahLst/>
              <a:cxnLst/>
              <a:rect l="l" t="t" r="r" b="b"/>
              <a:pathLst>
                <a:path w="1275511" h="1225920">
                  <a:moveTo>
                    <a:pt x="108763" y="0"/>
                  </a:moveTo>
                  <a:lnTo>
                    <a:pt x="1166748" y="0"/>
                  </a:lnTo>
                  <a:cubicBezTo>
                    <a:pt x="1226816" y="0"/>
                    <a:pt x="1275511" y="48695"/>
                    <a:pt x="1275511" y="108763"/>
                  </a:cubicBezTo>
                  <a:lnTo>
                    <a:pt x="1275511" y="1117157"/>
                  </a:lnTo>
                  <a:cubicBezTo>
                    <a:pt x="1275511" y="1177225"/>
                    <a:pt x="1226816" y="1225920"/>
                    <a:pt x="1166748" y="1225920"/>
                  </a:cubicBezTo>
                  <a:lnTo>
                    <a:pt x="108763" y="1225920"/>
                  </a:lnTo>
                  <a:cubicBezTo>
                    <a:pt x="48695" y="1225920"/>
                    <a:pt x="0" y="1177225"/>
                    <a:pt x="0" y="1117157"/>
                  </a:cubicBezTo>
                  <a:lnTo>
                    <a:pt x="0" y="108763"/>
                  </a:lnTo>
                  <a:cubicBezTo>
                    <a:pt x="0" y="48695"/>
                    <a:pt x="48695" y="0"/>
                    <a:pt x="108763" y="0"/>
                  </a:cubicBezTo>
                  <a:close/>
                </a:path>
              </a:pathLst>
            </a:custGeom>
            <a:solidFill>
              <a:srgbClr val="FFF359"/>
            </a:solidFill>
            <a:ln cap="rnd">
              <a:noFill/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-76200"/>
              <a:ext cx="1275511" cy="1302120"/>
            </a:xfrm>
            <a:prstGeom prst="rect">
              <a:avLst/>
            </a:prstGeom>
          </p:spPr>
          <p:txBody>
            <a:bodyPr lIns="50799" tIns="50799" rIns="50799" bIns="50799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352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13700235" y="9382704"/>
            <a:ext cx="7118131" cy="6841383"/>
            <a:chOff x="0" y="0"/>
            <a:chExt cx="1275511" cy="122592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1275511" cy="1225920"/>
            </a:xfrm>
            <a:custGeom>
              <a:avLst/>
              <a:gdLst/>
              <a:ahLst/>
              <a:cxnLst/>
              <a:rect l="l" t="t" r="r" b="b"/>
              <a:pathLst>
                <a:path w="1275511" h="1225920">
                  <a:moveTo>
                    <a:pt x="108763" y="0"/>
                  </a:moveTo>
                  <a:lnTo>
                    <a:pt x="1166748" y="0"/>
                  </a:lnTo>
                  <a:cubicBezTo>
                    <a:pt x="1226816" y="0"/>
                    <a:pt x="1275511" y="48695"/>
                    <a:pt x="1275511" y="108763"/>
                  </a:cubicBezTo>
                  <a:lnTo>
                    <a:pt x="1275511" y="1117157"/>
                  </a:lnTo>
                  <a:cubicBezTo>
                    <a:pt x="1275511" y="1177225"/>
                    <a:pt x="1226816" y="1225920"/>
                    <a:pt x="1166748" y="1225920"/>
                  </a:cubicBezTo>
                  <a:lnTo>
                    <a:pt x="108763" y="1225920"/>
                  </a:lnTo>
                  <a:cubicBezTo>
                    <a:pt x="48695" y="1225920"/>
                    <a:pt x="0" y="1177225"/>
                    <a:pt x="0" y="1117157"/>
                  </a:cubicBezTo>
                  <a:lnTo>
                    <a:pt x="0" y="108763"/>
                  </a:lnTo>
                  <a:cubicBezTo>
                    <a:pt x="0" y="48695"/>
                    <a:pt x="48695" y="0"/>
                    <a:pt x="108763" y="0"/>
                  </a:cubicBezTo>
                  <a:close/>
                </a:path>
              </a:pathLst>
            </a:custGeom>
            <a:solidFill>
              <a:srgbClr val="FFF359"/>
            </a:solidFill>
            <a:ln cap="rnd">
              <a:noFill/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-76200"/>
              <a:ext cx="1275511" cy="1302120"/>
            </a:xfrm>
            <a:prstGeom prst="rect">
              <a:avLst/>
            </a:prstGeom>
          </p:spPr>
          <p:txBody>
            <a:bodyPr lIns="50799" tIns="50799" rIns="50799" bIns="50799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352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8" name="Group 8"/>
          <p:cNvGrpSpPr/>
          <p:nvPr/>
        </p:nvGrpSpPr>
        <p:grpSpPr>
          <a:xfrm>
            <a:off x="15887425" y="-1674100"/>
            <a:ext cx="3728276" cy="2812569"/>
            <a:chOff x="0" y="0"/>
            <a:chExt cx="668077" cy="503989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668077" cy="503989"/>
            </a:xfrm>
            <a:custGeom>
              <a:avLst/>
              <a:gdLst/>
              <a:ahLst/>
              <a:cxnLst/>
              <a:rect l="l" t="t" r="r" b="b"/>
              <a:pathLst>
                <a:path w="668077" h="503989">
                  <a:moveTo>
                    <a:pt x="207654" y="0"/>
                  </a:moveTo>
                  <a:lnTo>
                    <a:pt x="460423" y="0"/>
                  </a:lnTo>
                  <a:cubicBezTo>
                    <a:pt x="515496" y="0"/>
                    <a:pt x="568314" y="21878"/>
                    <a:pt x="607256" y="60820"/>
                  </a:cubicBezTo>
                  <a:cubicBezTo>
                    <a:pt x="646199" y="99763"/>
                    <a:pt x="668077" y="152581"/>
                    <a:pt x="668077" y="207654"/>
                  </a:cubicBezTo>
                  <a:lnTo>
                    <a:pt x="668077" y="296335"/>
                  </a:lnTo>
                  <a:cubicBezTo>
                    <a:pt x="668077" y="351409"/>
                    <a:pt x="646199" y="404226"/>
                    <a:pt x="607256" y="443169"/>
                  </a:cubicBezTo>
                  <a:cubicBezTo>
                    <a:pt x="568314" y="482112"/>
                    <a:pt x="515496" y="503989"/>
                    <a:pt x="460423" y="503989"/>
                  </a:cubicBezTo>
                  <a:lnTo>
                    <a:pt x="207654" y="503989"/>
                  </a:lnTo>
                  <a:cubicBezTo>
                    <a:pt x="152581" y="503989"/>
                    <a:pt x="99763" y="482112"/>
                    <a:pt x="60820" y="443169"/>
                  </a:cubicBezTo>
                  <a:cubicBezTo>
                    <a:pt x="21878" y="404226"/>
                    <a:pt x="0" y="351409"/>
                    <a:pt x="0" y="296335"/>
                  </a:cubicBezTo>
                  <a:lnTo>
                    <a:pt x="0" y="207654"/>
                  </a:lnTo>
                  <a:cubicBezTo>
                    <a:pt x="0" y="152581"/>
                    <a:pt x="21878" y="99763"/>
                    <a:pt x="60820" y="60820"/>
                  </a:cubicBezTo>
                  <a:cubicBezTo>
                    <a:pt x="99763" y="21878"/>
                    <a:pt x="152581" y="0"/>
                    <a:pt x="207654" y="0"/>
                  </a:cubicBezTo>
                  <a:close/>
                </a:path>
              </a:pathLst>
            </a:custGeom>
            <a:solidFill>
              <a:srgbClr val="76DAFF"/>
            </a:solidFill>
            <a:ln cap="rnd">
              <a:noFill/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0" y="-76200"/>
              <a:ext cx="668077" cy="580189"/>
            </a:xfrm>
            <a:prstGeom prst="rect">
              <a:avLst/>
            </a:prstGeom>
          </p:spPr>
          <p:txBody>
            <a:bodyPr lIns="50799" tIns="50799" rIns="50799" bIns="50799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352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11" name="Group 11"/>
          <p:cNvGrpSpPr/>
          <p:nvPr/>
        </p:nvGrpSpPr>
        <p:grpSpPr>
          <a:xfrm>
            <a:off x="-3067600" y="3333218"/>
            <a:ext cx="3728276" cy="2812569"/>
            <a:chOff x="0" y="0"/>
            <a:chExt cx="668077" cy="503989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668077" cy="503989"/>
            </a:xfrm>
            <a:custGeom>
              <a:avLst/>
              <a:gdLst/>
              <a:ahLst/>
              <a:cxnLst/>
              <a:rect l="l" t="t" r="r" b="b"/>
              <a:pathLst>
                <a:path w="668077" h="503989">
                  <a:moveTo>
                    <a:pt x="207654" y="0"/>
                  </a:moveTo>
                  <a:lnTo>
                    <a:pt x="460423" y="0"/>
                  </a:lnTo>
                  <a:cubicBezTo>
                    <a:pt x="515496" y="0"/>
                    <a:pt x="568314" y="21878"/>
                    <a:pt x="607256" y="60820"/>
                  </a:cubicBezTo>
                  <a:cubicBezTo>
                    <a:pt x="646199" y="99763"/>
                    <a:pt x="668077" y="152581"/>
                    <a:pt x="668077" y="207654"/>
                  </a:cubicBezTo>
                  <a:lnTo>
                    <a:pt x="668077" y="296335"/>
                  </a:lnTo>
                  <a:cubicBezTo>
                    <a:pt x="668077" y="351409"/>
                    <a:pt x="646199" y="404226"/>
                    <a:pt x="607256" y="443169"/>
                  </a:cubicBezTo>
                  <a:cubicBezTo>
                    <a:pt x="568314" y="482112"/>
                    <a:pt x="515496" y="503989"/>
                    <a:pt x="460423" y="503989"/>
                  </a:cubicBezTo>
                  <a:lnTo>
                    <a:pt x="207654" y="503989"/>
                  </a:lnTo>
                  <a:cubicBezTo>
                    <a:pt x="152581" y="503989"/>
                    <a:pt x="99763" y="482112"/>
                    <a:pt x="60820" y="443169"/>
                  </a:cubicBezTo>
                  <a:cubicBezTo>
                    <a:pt x="21878" y="404226"/>
                    <a:pt x="0" y="351409"/>
                    <a:pt x="0" y="296335"/>
                  </a:cubicBezTo>
                  <a:lnTo>
                    <a:pt x="0" y="207654"/>
                  </a:lnTo>
                  <a:cubicBezTo>
                    <a:pt x="0" y="152581"/>
                    <a:pt x="21878" y="99763"/>
                    <a:pt x="60820" y="60820"/>
                  </a:cubicBezTo>
                  <a:cubicBezTo>
                    <a:pt x="99763" y="21878"/>
                    <a:pt x="152581" y="0"/>
                    <a:pt x="207654" y="0"/>
                  </a:cubicBezTo>
                  <a:close/>
                </a:path>
              </a:pathLst>
            </a:custGeom>
            <a:solidFill>
              <a:srgbClr val="76DAFF"/>
            </a:solidFill>
            <a:ln cap="rnd">
              <a:noFill/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" name="TextBox 13"/>
            <p:cNvSpPr txBox="1"/>
            <p:nvPr/>
          </p:nvSpPr>
          <p:spPr>
            <a:xfrm>
              <a:off x="0" y="-76200"/>
              <a:ext cx="668077" cy="580189"/>
            </a:xfrm>
            <a:prstGeom prst="rect">
              <a:avLst/>
            </a:prstGeom>
          </p:spPr>
          <p:txBody>
            <a:bodyPr lIns="50799" tIns="50799" rIns="50799" bIns="50799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352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14" name="Group 14"/>
          <p:cNvGrpSpPr/>
          <p:nvPr/>
        </p:nvGrpSpPr>
        <p:grpSpPr>
          <a:xfrm>
            <a:off x="9144000" y="1864731"/>
            <a:ext cx="7967545" cy="1233055"/>
            <a:chOff x="0" y="0"/>
            <a:chExt cx="2626006" cy="406400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2626006" cy="406400"/>
            </a:xfrm>
            <a:custGeom>
              <a:avLst/>
              <a:gdLst/>
              <a:ahLst/>
              <a:cxnLst/>
              <a:rect l="l" t="t" r="r" b="b"/>
              <a:pathLst>
                <a:path w="2626006" h="406400">
                  <a:moveTo>
                    <a:pt x="2422806" y="0"/>
                  </a:moveTo>
                  <a:cubicBezTo>
                    <a:pt x="2535030" y="0"/>
                    <a:pt x="2626006" y="90976"/>
                    <a:pt x="2626006" y="203200"/>
                  </a:cubicBezTo>
                  <a:cubicBezTo>
                    <a:pt x="2626006" y="315424"/>
                    <a:pt x="2535030" y="406400"/>
                    <a:pt x="2422806" y="406400"/>
                  </a:cubicBezTo>
                  <a:lnTo>
                    <a:pt x="203200" y="406400"/>
                  </a:lnTo>
                  <a:cubicBezTo>
                    <a:pt x="90976" y="406400"/>
                    <a:pt x="0" y="315424"/>
                    <a:pt x="0" y="203200"/>
                  </a:cubicBezTo>
                  <a:cubicBezTo>
                    <a:pt x="0" y="90976"/>
                    <a:pt x="90976" y="0"/>
                    <a:pt x="203200" y="0"/>
                  </a:cubicBezTo>
                  <a:close/>
                </a:path>
              </a:pathLst>
            </a:custGeom>
            <a:solidFill>
              <a:srgbClr val="FFF359"/>
            </a:solidFill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" name="TextBox 16"/>
            <p:cNvSpPr txBox="1"/>
            <p:nvPr/>
          </p:nvSpPr>
          <p:spPr>
            <a:xfrm>
              <a:off x="0" y="-76200"/>
              <a:ext cx="2626006" cy="482600"/>
            </a:xfrm>
            <a:prstGeom prst="rect">
              <a:avLst/>
            </a:prstGeom>
          </p:spPr>
          <p:txBody>
            <a:bodyPr lIns="50799" tIns="50799" rIns="50799" bIns="50799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352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17" name="Group 17"/>
          <p:cNvGrpSpPr/>
          <p:nvPr/>
        </p:nvGrpSpPr>
        <p:grpSpPr>
          <a:xfrm>
            <a:off x="9144000" y="3675013"/>
            <a:ext cx="7967545" cy="1233055"/>
            <a:chOff x="0" y="0"/>
            <a:chExt cx="2626006" cy="406400"/>
          </a:xfrm>
        </p:grpSpPr>
        <p:sp>
          <p:nvSpPr>
            <p:cNvPr id="18" name="Freeform 18"/>
            <p:cNvSpPr/>
            <p:nvPr/>
          </p:nvSpPr>
          <p:spPr>
            <a:xfrm>
              <a:off x="0" y="0"/>
              <a:ext cx="2626006" cy="406400"/>
            </a:xfrm>
            <a:custGeom>
              <a:avLst/>
              <a:gdLst/>
              <a:ahLst/>
              <a:cxnLst/>
              <a:rect l="l" t="t" r="r" b="b"/>
              <a:pathLst>
                <a:path w="2626006" h="406400">
                  <a:moveTo>
                    <a:pt x="2422806" y="0"/>
                  </a:moveTo>
                  <a:cubicBezTo>
                    <a:pt x="2535030" y="0"/>
                    <a:pt x="2626006" y="90976"/>
                    <a:pt x="2626006" y="203200"/>
                  </a:cubicBezTo>
                  <a:cubicBezTo>
                    <a:pt x="2626006" y="315424"/>
                    <a:pt x="2535030" y="406400"/>
                    <a:pt x="2422806" y="406400"/>
                  </a:cubicBezTo>
                  <a:lnTo>
                    <a:pt x="203200" y="406400"/>
                  </a:lnTo>
                  <a:cubicBezTo>
                    <a:pt x="90976" y="406400"/>
                    <a:pt x="0" y="315424"/>
                    <a:pt x="0" y="203200"/>
                  </a:cubicBezTo>
                  <a:cubicBezTo>
                    <a:pt x="0" y="90976"/>
                    <a:pt x="90976" y="0"/>
                    <a:pt x="203200" y="0"/>
                  </a:cubicBezTo>
                  <a:close/>
                </a:path>
              </a:pathLst>
            </a:custGeom>
            <a:solidFill>
              <a:srgbClr val="FFF359"/>
            </a:solidFill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" name="TextBox 19"/>
            <p:cNvSpPr txBox="1"/>
            <p:nvPr/>
          </p:nvSpPr>
          <p:spPr>
            <a:xfrm>
              <a:off x="0" y="-76200"/>
              <a:ext cx="2626006" cy="482600"/>
            </a:xfrm>
            <a:prstGeom prst="rect">
              <a:avLst/>
            </a:prstGeom>
          </p:spPr>
          <p:txBody>
            <a:bodyPr lIns="50799" tIns="50799" rIns="50799" bIns="50799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352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20" name="Group 20"/>
          <p:cNvGrpSpPr/>
          <p:nvPr/>
        </p:nvGrpSpPr>
        <p:grpSpPr>
          <a:xfrm>
            <a:off x="9144000" y="5483706"/>
            <a:ext cx="7967545" cy="1233055"/>
            <a:chOff x="0" y="0"/>
            <a:chExt cx="2626006" cy="406400"/>
          </a:xfrm>
        </p:grpSpPr>
        <p:sp>
          <p:nvSpPr>
            <p:cNvPr id="21" name="Freeform 21"/>
            <p:cNvSpPr/>
            <p:nvPr/>
          </p:nvSpPr>
          <p:spPr>
            <a:xfrm>
              <a:off x="0" y="0"/>
              <a:ext cx="2626006" cy="406400"/>
            </a:xfrm>
            <a:custGeom>
              <a:avLst/>
              <a:gdLst/>
              <a:ahLst/>
              <a:cxnLst/>
              <a:rect l="l" t="t" r="r" b="b"/>
              <a:pathLst>
                <a:path w="2626006" h="406400">
                  <a:moveTo>
                    <a:pt x="2422806" y="0"/>
                  </a:moveTo>
                  <a:cubicBezTo>
                    <a:pt x="2535030" y="0"/>
                    <a:pt x="2626006" y="90976"/>
                    <a:pt x="2626006" y="203200"/>
                  </a:cubicBezTo>
                  <a:cubicBezTo>
                    <a:pt x="2626006" y="315424"/>
                    <a:pt x="2535030" y="406400"/>
                    <a:pt x="2422806" y="406400"/>
                  </a:cubicBezTo>
                  <a:lnTo>
                    <a:pt x="203200" y="406400"/>
                  </a:lnTo>
                  <a:cubicBezTo>
                    <a:pt x="90976" y="406400"/>
                    <a:pt x="0" y="315424"/>
                    <a:pt x="0" y="203200"/>
                  </a:cubicBezTo>
                  <a:cubicBezTo>
                    <a:pt x="0" y="90976"/>
                    <a:pt x="90976" y="0"/>
                    <a:pt x="203200" y="0"/>
                  </a:cubicBezTo>
                  <a:close/>
                </a:path>
              </a:pathLst>
            </a:custGeom>
            <a:solidFill>
              <a:srgbClr val="FFF359"/>
            </a:solidFill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" name="TextBox 22"/>
            <p:cNvSpPr txBox="1"/>
            <p:nvPr/>
          </p:nvSpPr>
          <p:spPr>
            <a:xfrm>
              <a:off x="0" y="-76200"/>
              <a:ext cx="2626006" cy="482600"/>
            </a:xfrm>
            <a:prstGeom prst="rect">
              <a:avLst/>
            </a:prstGeom>
          </p:spPr>
          <p:txBody>
            <a:bodyPr lIns="50799" tIns="50799" rIns="50799" bIns="50799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352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26" name="Group 26"/>
          <p:cNvGrpSpPr/>
          <p:nvPr/>
        </p:nvGrpSpPr>
        <p:grpSpPr>
          <a:xfrm>
            <a:off x="8629909" y="1629300"/>
            <a:ext cx="1703918" cy="1703918"/>
            <a:chOff x="0" y="0"/>
            <a:chExt cx="812800" cy="812800"/>
          </a:xfrm>
        </p:grpSpPr>
        <p:sp>
          <p:nvSpPr>
            <p:cNvPr id="27" name="Freeform 27"/>
            <p:cNvSpPr/>
            <p:nvPr/>
          </p:nvSpPr>
          <p:spPr>
            <a:xfrm>
              <a:off x="37081" y="37081"/>
              <a:ext cx="738638" cy="738638"/>
            </a:xfrm>
            <a:custGeom>
              <a:avLst/>
              <a:gdLst/>
              <a:ahLst/>
              <a:cxnLst/>
              <a:rect l="l" t="t" r="r" b="b"/>
              <a:pathLst>
                <a:path w="738638" h="738638">
                  <a:moveTo>
                    <a:pt x="427640" y="25320"/>
                  </a:moveTo>
                  <a:lnTo>
                    <a:pt x="427640" y="25320"/>
                  </a:lnTo>
                  <a:cubicBezTo>
                    <a:pt x="464698" y="64970"/>
                    <a:pt x="517083" y="86669"/>
                    <a:pt x="571324" y="84836"/>
                  </a:cubicBezTo>
                  <a:lnTo>
                    <a:pt x="571324" y="84836"/>
                  </a:lnTo>
                  <a:cubicBezTo>
                    <a:pt x="593419" y="84089"/>
                    <a:pt x="614834" y="92539"/>
                    <a:pt x="630467" y="108171"/>
                  </a:cubicBezTo>
                  <a:cubicBezTo>
                    <a:pt x="646099" y="123803"/>
                    <a:pt x="654549" y="145219"/>
                    <a:pt x="653802" y="167314"/>
                  </a:cubicBezTo>
                  <a:lnTo>
                    <a:pt x="653802" y="167314"/>
                  </a:lnTo>
                  <a:cubicBezTo>
                    <a:pt x="651969" y="221554"/>
                    <a:pt x="673668" y="273940"/>
                    <a:pt x="713318" y="310998"/>
                  </a:cubicBezTo>
                  <a:lnTo>
                    <a:pt x="713318" y="310998"/>
                  </a:lnTo>
                  <a:cubicBezTo>
                    <a:pt x="729470" y="326094"/>
                    <a:pt x="738638" y="347211"/>
                    <a:pt x="738638" y="369319"/>
                  </a:cubicBezTo>
                  <a:cubicBezTo>
                    <a:pt x="738638" y="391427"/>
                    <a:pt x="729470" y="412544"/>
                    <a:pt x="713318" y="427640"/>
                  </a:cubicBezTo>
                  <a:lnTo>
                    <a:pt x="713318" y="427640"/>
                  </a:lnTo>
                  <a:cubicBezTo>
                    <a:pt x="673668" y="464698"/>
                    <a:pt x="651969" y="517083"/>
                    <a:pt x="653802" y="571324"/>
                  </a:cubicBezTo>
                  <a:lnTo>
                    <a:pt x="653802" y="571324"/>
                  </a:lnTo>
                  <a:cubicBezTo>
                    <a:pt x="654549" y="593419"/>
                    <a:pt x="646099" y="614834"/>
                    <a:pt x="630467" y="630467"/>
                  </a:cubicBezTo>
                  <a:cubicBezTo>
                    <a:pt x="614834" y="646099"/>
                    <a:pt x="593419" y="654549"/>
                    <a:pt x="571324" y="653802"/>
                  </a:cubicBezTo>
                  <a:lnTo>
                    <a:pt x="571324" y="653802"/>
                  </a:lnTo>
                  <a:cubicBezTo>
                    <a:pt x="517083" y="651969"/>
                    <a:pt x="464698" y="673668"/>
                    <a:pt x="427640" y="713318"/>
                  </a:cubicBezTo>
                  <a:lnTo>
                    <a:pt x="427640" y="713318"/>
                  </a:lnTo>
                  <a:cubicBezTo>
                    <a:pt x="412544" y="729470"/>
                    <a:pt x="391427" y="738638"/>
                    <a:pt x="369319" y="738638"/>
                  </a:cubicBezTo>
                  <a:cubicBezTo>
                    <a:pt x="347211" y="738638"/>
                    <a:pt x="326094" y="729470"/>
                    <a:pt x="310998" y="713318"/>
                  </a:cubicBezTo>
                  <a:lnTo>
                    <a:pt x="310998" y="713318"/>
                  </a:lnTo>
                  <a:cubicBezTo>
                    <a:pt x="273940" y="673668"/>
                    <a:pt x="221554" y="651969"/>
                    <a:pt x="167314" y="653802"/>
                  </a:cubicBezTo>
                  <a:lnTo>
                    <a:pt x="167314" y="653802"/>
                  </a:lnTo>
                  <a:cubicBezTo>
                    <a:pt x="145219" y="654549"/>
                    <a:pt x="123803" y="646099"/>
                    <a:pt x="108171" y="630467"/>
                  </a:cubicBezTo>
                  <a:cubicBezTo>
                    <a:pt x="92539" y="614834"/>
                    <a:pt x="84089" y="593419"/>
                    <a:pt x="84836" y="571324"/>
                  </a:cubicBezTo>
                  <a:lnTo>
                    <a:pt x="84836" y="571324"/>
                  </a:lnTo>
                  <a:cubicBezTo>
                    <a:pt x="86669" y="517083"/>
                    <a:pt x="64970" y="464698"/>
                    <a:pt x="25320" y="427640"/>
                  </a:cubicBezTo>
                  <a:lnTo>
                    <a:pt x="25320" y="427640"/>
                  </a:lnTo>
                  <a:cubicBezTo>
                    <a:pt x="9168" y="412544"/>
                    <a:pt x="0" y="391427"/>
                    <a:pt x="0" y="369319"/>
                  </a:cubicBezTo>
                  <a:cubicBezTo>
                    <a:pt x="0" y="347211"/>
                    <a:pt x="9168" y="326094"/>
                    <a:pt x="25320" y="310998"/>
                  </a:cubicBezTo>
                  <a:lnTo>
                    <a:pt x="25320" y="310998"/>
                  </a:lnTo>
                  <a:cubicBezTo>
                    <a:pt x="64970" y="273940"/>
                    <a:pt x="86669" y="221554"/>
                    <a:pt x="84836" y="167314"/>
                  </a:cubicBezTo>
                  <a:lnTo>
                    <a:pt x="84836" y="167314"/>
                  </a:lnTo>
                  <a:cubicBezTo>
                    <a:pt x="84089" y="145219"/>
                    <a:pt x="92539" y="123804"/>
                    <a:pt x="108171" y="108171"/>
                  </a:cubicBezTo>
                  <a:cubicBezTo>
                    <a:pt x="123804" y="92539"/>
                    <a:pt x="145219" y="84089"/>
                    <a:pt x="167314" y="84836"/>
                  </a:cubicBezTo>
                  <a:lnTo>
                    <a:pt x="167314" y="84836"/>
                  </a:lnTo>
                  <a:cubicBezTo>
                    <a:pt x="221554" y="86669"/>
                    <a:pt x="273940" y="64970"/>
                    <a:pt x="310998" y="25320"/>
                  </a:cubicBezTo>
                  <a:lnTo>
                    <a:pt x="310998" y="25320"/>
                  </a:lnTo>
                  <a:cubicBezTo>
                    <a:pt x="326094" y="9168"/>
                    <a:pt x="347211" y="0"/>
                    <a:pt x="369319" y="0"/>
                  </a:cubicBezTo>
                  <a:cubicBezTo>
                    <a:pt x="391427" y="0"/>
                    <a:pt x="412544" y="9168"/>
                    <a:pt x="427640" y="25320"/>
                  </a:cubicBezTo>
                  <a:close/>
                </a:path>
              </a:pathLst>
            </a:custGeom>
            <a:solidFill>
              <a:srgbClr val="76DAFF"/>
            </a:solidFill>
            <a:ln cap="rnd">
              <a:noFill/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" name="TextBox 28"/>
            <p:cNvSpPr txBox="1"/>
            <p:nvPr/>
          </p:nvSpPr>
          <p:spPr>
            <a:xfrm>
              <a:off x="127000" y="50800"/>
              <a:ext cx="558800" cy="635000"/>
            </a:xfrm>
            <a:prstGeom prst="rect">
              <a:avLst/>
            </a:prstGeom>
          </p:spPr>
          <p:txBody>
            <a:bodyPr lIns="50799" tIns="50799" rIns="50799" bIns="50799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352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29" name="Group 29"/>
          <p:cNvGrpSpPr/>
          <p:nvPr/>
        </p:nvGrpSpPr>
        <p:grpSpPr>
          <a:xfrm>
            <a:off x="8629909" y="3439582"/>
            <a:ext cx="1703918" cy="1703918"/>
            <a:chOff x="0" y="0"/>
            <a:chExt cx="812800" cy="812800"/>
          </a:xfrm>
        </p:grpSpPr>
        <p:sp>
          <p:nvSpPr>
            <p:cNvPr id="30" name="Freeform 30"/>
            <p:cNvSpPr/>
            <p:nvPr/>
          </p:nvSpPr>
          <p:spPr>
            <a:xfrm>
              <a:off x="37081" y="37081"/>
              <a:ext cx="738638" cy="738638"/>
            </a:xfrm>
            <a:custGeom>
              <a:avLst/>
              <a:gdLst/>
              <a:ahLst/>
              <a:cxnLst/>
              <a:rect l="l" t="t" r="r" b="b"/>
              <a:pathLst>
                <a:path w="738638" h="738638">
                  <a:moveTo>
                    <a:pt x="427640" y="25320"/>
                  </a:moveTo>
                  <a:lnTo>
                    <a:pt x="427640" y="25320"/>
                  </a:lnTo>
                  <a:cubicBezTo>
                    <a:pt x="464698" y="64970"/>
                    <a:pt x="517083" y="86669"/>
                    <a:pt x="571324" y="84836"/>
                  </a:cubicBezTo>
                  <a:lnTo>
                    <a:pt x="571324" y="84836"/>
                  </a:lnTo>
                  <a:cubicBezTo>
                    <a:pt x="593419" y="84089"/>
                    <a:pt x="614834" y="92539"/>
                    <a:pt x="630467" y="108171"/>
                  </a:cubicBezTo>
                  <a:cubicBezTo>
                    <a:pt x="646099" y="123803"/>
                    <a:pt x="654549" y="145219"/>
                    <a:pt x="653802" y="167314"/>
                  </a:cubicBezTo>
                  <a:lnTo>
                    <a:pt x="653802" y="167314"/>
                  </a:lnTo>
                  <a:cubicBezTo>
                    <a:pt x="651969" y="221554"/>
                    <a:pt x="673668" y="273940"/>
                    <a:pt x="713318" y="310998"/>
                  </a:cubicBezTo>
                  <a:lnTo>
                    <a:pt x="713318" y="310998"/>
                  </a:lnTo>
                  <a:cubicBezTo>
                    <a:pt x="729470" y="326094"/>
                    <a:pt x="738638" y="347211"/>
                    <a:pt x="738638" y="369319"/>
                  </a:cubicBezTo>
                  <a:cubicBezTo>
                    <a:pt x="738638" y="391427"/>
                    <a:pt x="729470" y="412544"/>
                    <a:pt x="713318" y="427640"/>
                  </a:cubicBezTo>
                  <a:lnTo>
                    <a:pt x="713318" y="427640"/>
                  </a:lnTo>
                  <a:cubicBezTo>
                    <a:pt x="673668" y="464698"/>
                    <a:pt x="651969" y="517083"/>
                    <a:pt x="653802" y="571324"/>
                  </a:cubicBezTo>
                  <a:lnTo>
                    <a:pt x="653802" y="571324"/>
                  </a:lnTo>
                  <a:cubicBezTo>
                    <a:pt x="654549" y="593419"/>
                    <a:pt x="646099" y="614834"/>
                    <a:pt x="630467" y="630467"/>
                  </a:cubicBezTo>
                  <a:cubicBezTo>
                    <a:pt x="614834" y="646099"/>
                    <a:pt x="593419" y="654549"/>
                    <a:pt x="571324" y="653802"/>
                  </a:cubicBezTo>
                  <a:lnTo>
                    <a:pt x="571324" y="653802"/>
                  </a:lnTo>
                  <a:cubicBezTo>
                    <a:pt x="517083" y="651969"/>
                    <a:pt x="464698" y="673668"/>
                    <a:pt x="427640" y="713318"/>
                  </a:cubicBezTo>
                  <a:lnTo>
                    <a:pt x="427640" y="713318"/>
                  </a:lnTo>
                  <a:cubicBezTo>
                    <a:pt x="412544" y="729470"/>
                    <a:pt x="391427" y="738638"/>
                    <a:pt x="369319" y="738638"/>
                  </a:cubicBezTo>
                  <a:cubicBezTo>
                    <a:pt x="347211" y="738638"/>
                    <a:pt x="326094" y="729470"/>
                    <a:pt x="310998" y="713318"/>
                  </a:cubicBezTo>
                  <a:lnTo>
                    <a:pt x="310998" y="713318"/>
                  </a:lnTo>
                  <a:cubicBezTo>
                    <a:pt x="273940" y="673668"/>
                    <a:pt x="221554" y="651969"/>
                    <a:pt x="167314" y="653802"/>
                  </a:cubicBezTo>
                  <a:lnTo>
                    <a:pt x="167314" y="653802"/>
                  </a:lnTo>
                  <a:cubicBezTo>
                    <a:pt x="145219" y="654549"/>
                    <a:pt x="123803" y="646099"/>
                    <a:pt x="108171" y="630467"/>
                  </a:cubicBezTo>
                  <a:cubicBezTo>
                    <a:pt x="92539" y="614834"/>
                    <a:pt x="84089" y="593419"/>
                    <a:pt x="84836" y="571324"/>
                  </a:cubicBezTo>
                  <a:lnTo>
                    <a:pt x="84836" y="571324"/>
                  </a:lnTo>
                  <a:cubicBezTo>
                    <a:pt x="86669" y="517083"/>
                    <a:pt x="64970" y="464698"/>
                    <a:pt x="25320" y="427640"/>
                  </a:cubicBezTo>
                  <a:lnTo>
                    <a:pt x="25320" y="427640"/>
                  </a:lnTo>
                  <a:cubicBezTo>
                    <a:pt x="9168" y="412544"/>
                    <a:pt x="0" y="391427"/>
                    <a:pt x="0" y="369319"/>
                  </a:cubicBezTo>
                  <a:cubicBezTo>
                    <a:pt x="0" y="347211"/>
                    <a:pt x="9168" y="326094"/>
                    <a:pt x="25320" y="310998"/>
                  </a:cubicBezTo>
                  <a:lnTo>
                    <a:pt x="25320" y="310998"/>
                  </a:lnTo>
                  <a:cubicBezTo>
                    <a:pt x="64970" y="273940"/>
                    <a:pt x="86669" y="221554"/>
                    <a:pt x="84836" y="167314"/>
                  </a:cubicBezTo>
                  <a:lnTo>
                    <a:pt x="84836" y="167314"/>
                  </a:lnTo>
                  <a:cubicBezTo>
                    <a:pt x="84089" y="145219"/>
                    <a:pt x="92539" y="123804"/>
                    <a:pt x="108171" y="108171"/>
                  </a:cubicBezTo>
                  <a:cubicBezTo>
                    <a:pt x="123804" y="92539"/>
                    <a:pt x="145219" y="84089"/>
                    <a:pt x="167314" y="84836"/>
                  </a:cubicBezTo>
                  <a:lnTo>
                    <a:pt x="167314" y="84836"/>
                  </a:lnTo>
                  <a:cubicBezTo>
                    <a:pt x="221554" y="86669"/>
                    <a:pt x="273940" y="64970"/>
                    <a:pt x="310998" y="25320"/>
                  </a:cubicBezTo>
                  <a:lnTo>
                    <a:pt x="310998" y="25320"/>
                  </a:lnTo>
                  <a:cubicBezTo>
                    <a:pt x="326094" y="9168"/>
                    <a:pt x="347211" y="0"/>
                    <a:pt x="369319" y="0"/>
                  </a:cubicBezTo>
                  <a:cubicBezTo>
                    <a:pt x="391427" y="0"/>
                    <a:pt x="412544" y="9168"/>
                    <a:pt x="427640" y="25320"/>
                  </a:cubicBezTo>
                  <a:close/>
                </a:path>
              </a:pathLst>
            </a:custGeom>
            <a:solidFill>
              <a:srgbClr val="FF914D"/>
            </a:solidFill>
            <a:ln cap="rnd">
              <a:noFill/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" name="TextBox 31"/>
            <p:cNvSpPr txBox="1"/>
            <p:nvPr/>
          </p:nvSpPr>
          <p:spPr>
            <a:xfrm>
              <a:off x="127000" y="50800"/>
              <a:ext cx="558800" cy="635000"/>
            </a:xfrm>
            <a:prstGeom prst="rect">
              <a:avLst/>
            </a:prstGeom>
          </p:spPr>
          <p:txBody>
            <a:bodyPr lIns="50799" tIns="50799" rIns="50799" bIns="50799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352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32" name="Group 32"/>
          <p:cNvGrpSpPr/>
          <p:nvPr/>
        </p:nvGrpSpPr>
        <p:grpSpPr>
          <a:xfrm>
            <a:off x="8629909" y="5248275"/>
            <a:ext cx="1703918" cy="1703918"/>
            <a:chOff x="0" y="0"/>
            <a:chExt cx="812800" cy="812800"/>
          </a:xfrm>
        </p:grpSpPr>
        <p:sp>
          <p:nvSpPr>
            <p:cNvPr id="33" name="Freeform 33"/>
            <p:cNvSpPr/>
            <p:nvPr/>
          </p:nvSpPr>
          <p:spPr>
            <a:xfrm>
              <a:off x="37081" y="37081"/>
              <a:ext cx="738638" cy="738638"/>
            </a:xfrm>
            <a:custGeom>
              <a:avLst/>
              <a:gdLst/>
              <a:ahLst/>
              <a:cxnLst/>
              <a:rect l="l" t="t" r="r" b="b"/>
              <a:pathLst>
                <a:path w="738638" h="738638">
                  <a:moveTo>
                    <a:pt x="427640" y="25320"/>
                  </a:moveTo>
                  <a:lnTo>
                    <a:pt x="427640" y="25320"/>
                  </a:lnTo>
                  <a:cubicBezTo>
                    <a:pt x="464698" y="64970"/>
                    <a:pt x="517083" y="86669"/>
                    <a:pt x="571324" y="84836"/>
                  </a:cubicBezTo>
                  <a:lnTo>
                    <a:pt x="571324" y="84836"/>
                  </a:lnTo>
                  <a:cubicBezTo>
                    <a:pt x="593419" y="84089"/>
                    <a:pt x="614834" y="92539"/>
                    <a:pt x="630467" y="108171"/>
                  </a:cubicBezTo>
                  <a:cubicBezTo>
                    <a:pt x="646099" y="123803"/>
                    <a:pt x="654549" y="145219"/>
                    <a:pt x="653802" y="167314"/>
                  </a:cubicBezTo>
                  <a:lnTo>
                    <a:pt x="653802" y="167314"/>
                  </a:lnTo>
                  <a:cubicBezTo>
                    <a:pt x="651969" y="221554"/>
                    <a:pt x="673668" y="273940"/>
                    <a:pt x="713318" y="310998"/>
                  </a:cubicBezTo>
                  <a:lnTo>
                    <a:pt x="713318" y="310998"/>
                  </a:lnTo>
                  <a:cubicBezTo>
                    <a:pt x="729470" y="326094"/>
                    <a:pt x="738638" y="347211"/>
                    <a:pt x="738638" y="369319"/>
                  </a:cubicBezTo>
                  <a:cubicBezTo>
                    <a:pt x="738638" y="391427"/>
                    <a:pt x="729470" y="412544"/>
                    <a:pt x="713318" y="427640"/>
                  </a:cubicBezTo>
                  <a:lnTo>
                    <a:pt x="713318" y="427640"/>
                  </a:lnTo>
                  <a:cubicBezTo>
                    <a:pt x="673668" y="464698"/>
                    <a:pt x="651969" y="517083"/>
                    <a:pt x="653802" y="571324"/>
                  </a:cubicBezTo>
                  <a:lnTo>
                    <a:pt x="653802" y="571324"/>
                  </a:lnTo>
                  <a:cubicBezTo>
                    <a:pt x="654549" y="593419"/>
                    <a:pt x="646099" y="614834"/>
                    <a:pt x="630467" y="630467"/>
                  </a:cubicBezTo>
                  <a:cubicBezTo>
                    <a:pt x="614834" y="646099"/>
                    <a:pt x="593419" y="654549"/>
                    <a:pt x="571324" y="653802"/>
                  </a:cubicBezTo>
                  <a:lnTo>
                    <a:pt x="571324" y="653802"/>
                  </a:lnTo>
                  <a:cubicBezTo>
                    <a:pt x="517083" y="651969"/>
                    <a:pt x="464698" y="673668"/>
                    <a:pt x="427640" y="713318"/>
                  </a:cubicBezTo>
                  <a:lnTo>
                    <a:pt x="427640" y="713318"/>
                  </a:lnTo>
                  <a:cubicBezTo>
                    <a:pt x="412544" y="729470"/>
                    <a:pt x="391427" y="738638"/>
                    <a:pt x="369319" y="738638"/>
                  </a:cubicBezTo>
                  <a:cubicBezTo>
                    <a:pt x="347211" y="738638"/>
                    <a:pt x="326094" y="729470"/>
                    <a:pt x="310998" y="713318"/>
                  </a:cubicBezTo>
                  <a:lnTo>
                    <a:pt x="310998" y="713318"/>
                  </a:lnTo>
                  <a:cubicBezTo>
                    <a:pt x="273940" y="673668"/>
                    <a:pt x="221554" y="651969"/>
                    <a:pt x="167314" y="653802"/>
                  </a:cubicBezTo>
                  <a:lnTo>
                    <a:pt x="167314" y="653802"/>
                  </a:lnTo>
                  <a:cubicBezTo>
                    <a:pt x="145219" y="654549"/>
                    <a:pt x="123803" y="646099"/>
                    <a:pt x="108171" y="630467"/>
                  </a:cubicBezTo>
                  <a:cubicBezTo>
                    <a:pt x="92539" y="614834"/>
                    <a:pt x="84089" y="593419"/>
                    <a:pt x="84836" y="571324"/>
                  </a:cubicBezTo>
                  <a:lnTo>
                    <a:pt x="84836" y="571324"/>
                  </a:lnTo>
                  <a:cubicBezTo>
                    <a:pt x="86669" y="517083"/>
                    <a:pt x="64970" y="464698"/>
                    <a:pt x="25320" y="427640"/>
                  </a:cubicBezTo>
                  <a:lnTo>
                    <a:pt x="25320" y="427640"/>
                  </a:lnTo>
                  <a:cubicBezTo>
                    <a:pt x="9168" y="412544"/>
                    <a:pt x="0" y="391427"/>
                    <a:pt x="0" y="369319"/>
                  </a:cubicBezTo>
                  <a:cubicBezTo>
                    <a:pt x="0" y="347211"/>
                    <a:pt x="9168" y="326094"/>
                    <a:pt x="25320" y="310998"/>
                  </a:cubicBezTo>
                  <a:lnTo>
                    <a:pt x="25320" y="310998"/>
                  </a:lnTo>
                  <a:cubicBezTo>
                    <a:pt x="64970" y="273940"/>
                    <a:pt x="86669" y="221554"/>
                    <a:pt x="84836" y="167314"/>
                  </a:cubicBezTo>
                  <a:lnTo>
                    <a:pt x="84836" y="167314"/>
                  </a:lnTo>
                  <a:cubicBezTo>
                    <a:pt x="84089" y="145219"/>
                    <a:pt x="92539" y="123804"/>
                    <a:pt x="108171" y="108171"/>
                  </a:cubicBezTo>
                  <a:cubicBezTo>
                    <a:pt x="123804" y="92539"/>
                    <a:pt x="145219" y="84089"/>
                    <a:pt x="167314" y="84836"/>
                  </a:cubicBezTo>
                  <a:lnTo>
                    <a:pt x="167314" y="84836"/>
                  </a:lnTo>
                  <a:cubicBezTo>
                    <a:pt x="221554" y="86669"/>
                    <a:pt x="273940" y="64970"/>
                    <a:pt x="310998" y="25320"/>
                  </a:cubicBezTo>
                  <a:lnTo>
                    <a:pt x="310998" y="25320"/>
                  </a:lnTo>
                  <a:cubicBezTo>
                    <a:pt x="326094" y="9168"/>
                    <a:pt x="347211" y="0"/>
                    <a:pt x="369319" y="0"/>
                  </a:cubicBezTo>
                  <a:cubicBezTo>
                    <a:pt x="391427" y="0"/>
                    <a:pt x="412544" y="9168"/>
                    <a:pt x="427640" y="25320"/>
                  </a:cubicBezTo>
                  <a:close/>
                </a:path>
              </a:pathLst>
            </a:custGeom>
            <a:solidFill>
              <a:srgbClr val="76DAFF"/>
            </a:solidFill>
            <a:ln cap="rnd">
              <a:noFill/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" name="TextBox 34"/>
            <p:cNvSpPr txBox="1"/>
            <p:nvPr/>
          </p:nvSpPr>
          <p:spPr>
            <a:xfrm>
              <a:off x="127000" y="50800"/>
              <a:ext cx="558800" cy="635000"/>
            </a:xfrm>
            <a:prstGeom prst="rect">
              <a:avLst/>
            </a:prstGeom>
          </p:spPr>
          <p:txBody>
            <a:bodyPr lIns="50799" tIns="50799" rIns="50799" bIns="50799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352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38" name="TextBox 38"/>
          <p:cNvSpPr txBox="1"/>
          <p:nvPr/>
        </p:nvSpPr>
        <p:spPr>
          <a:xfrm>
            <a:off x="10545577" y="2040779"/>
            <a:ext cx="5920317" cy="79374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6535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665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阿里巴巴普惠体 Bold" panose="00020600040101010101"/>
                <a:ea typeface="阿里巴巴普惠体 Bold" panose="00020600040101010101"/>
                <a:cs typeface="阿里巴巴普惠体 Bold" panose="00020600040101010101"/>
                <a:sym typeface="阿里巴巴普惠体 Bold" panose="00020600040101010101"/>
              </a:rPr>
              <a:t>基础元素识别</a:t>
            </a:r>
            <a:endParaRPr kumimoji="0" lang="en-US" sz="4665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阿里巴巴普惠体 Bold" panose="00020600040101010101"/>
              <a:ea typeface="阿里巴巴普惠体 Bold" panose="00020600040101010101"/>
              <a:cs typeface="阿里巴巴普惠体 Bold" panose="00020600040101010101"/>
              <a:sym typeface="阿里巴巴普惠体 Bold" panose="00020600040101010101"/>
            </a:endParaRPr>
          </a:p>
        </p:txBody>
      </p:sp>
      <p:sp>
        <p:nvSpPr>
          <p:cNvPr id="39" name="TextBox 39"/>
          <p:cNvSpPr txBox="1"/>
          <p:nvPr/>
        </p:nvSpPr>
        <p:spPr>
          <a:xfrm>
            <a:off x="10545577" y="3851061"/>
            <a:ext cx="5920317" cy="7958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>
              <a:lnSpc>
                <a:spcPts val="6535"/>
              </a:lnSpc>
            </a:pPr>
            <a:r>
              <a:rPr lang="zh-CN" altLang="en-US" sz="4665" b="1" dirty="0">
                <a:solidFill>
                  <a:srgbClr val="000000"/>
                </a:solidFill>
                <a:latin typeface="阿里巴巴普惠体 Bold" panose="00020600040101010101"/>
                <a:ea typeface="阿里巴巴普惠体 Bold" panose="00020600040101010101"/>
                <a:cs typeface="阿里巴巴普惠体 Bold" panose="00020600040101010101"/>
                <a:sym typeface="阿里巴巴普惠体 Bold" panose="00020600040101010101"/>
              </a:rPr>
              <a:t>符号象征解码</a:t>
            </a:r>
            <a:endParaRPr kumimoji="0" lang="en-US" sz="4665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阿里巴巴普惠体 Bold" panose="00020600040101010101"/>
              <a:ea typeface="阿里巴巴普惠体 Bold" panose="00020600040101010101"/>
              <a:cs typeface="阿里巴巴普惠体 Bold" panose="00020600040101010101"/>
              <a:sym typeface="阿里巴巴普惠体 Bold" panose="00020600040101010101"/>
            </a:endParaRPr>
          </a:p>
        </p:txBody>
      </p:sp>
      <p:sp>
        <p:nvSpPr>
          <p:cNvPr id="40" name="Freeform 40"/>
          <p:cNvSpPr/>
          <p:nvPr/>
        </p:nvSpPr>
        <p:spPr>
          <a:xfrm rot="-575125">
            <a:off x="2464313" y="3740680"/>
            <a:ext cx="5551426" cy="7842063"/>
          </a:xfrm>
          <a:custGeom>
            <a:avLst/>
            <a:gdLst/>
            <a:ahLst/>
            <a:cxnLst/>
            <a:rect l="l" t="t" r="r" b="b"/>
            <a:pathLst>
              <a:path w="5551426" h="7842063">
                <a:moveTo>
                  <a:pt x="0" y="0"/>
                </a:moveTo>
                <a:lnTo>
                  <a:pt x="5551427" y="0"/>
                </a:lnTo>
                <a:lnTo>
                  <a:pt x="5551427" y="7842064"/>
                </a:lnTo>
                <a:lnTo>
                  <a:pt x="0" y="7842064"/>
                </a:lnTo>
                <a:lnTo>
                  <a:pt x="0" y="0"/>
                </a:lnTo>
                <a:close/>
              </a:path>
            </a:pathLst>
          </a:custGeom>
          <a:blipFill>
            <a:blip r:embed="rId1"/>
            <a:stretch>
              <a:fillRect/>
            </a:stretch>
          </a:blipFill>
        </p:spPr>
        <p:txBody>
          <a:bodyPr/>
          <a:lstStyle/>
          <a:p>
            <a:endParaRPr lang="zh-CN" altLang="en-US"/>
          </a:p>
        </p:txBody>
      </p:sp>
      <p:sp>
        <p:nvSpPr>
          <p:cNvPr id="41" name="TextBox 41"/>
          <p:cNvSpPr txBox="1"/>
          <p:nvPr/>
        </p:nvSpPr>
        <p:spPr>
          <a:xfrm rot="-116710">
            <a:off x="1221661" y="784664"/>
            <a:ext cx="3742143" cy="264771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2244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25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可画悦酷黑体-简" panose="020B0500000000000000"/>
                <a:ea typeface="可画悦酷黑体-简" panose="020B0500000000000000"/>
                <a:cs typeface="可画悦酷黑体-简" panose="020B0500000000000000"/>
                <a:sym typeface="可画悦酷黑体-简" panose="020B0500000000000000"/>
              </a:rPr>
              <a:t>视觉</a:t>
            </a:r>
            <a:endParaRPr kumimoji="0" lang="en-US" sz="16025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可画悦酷黑体-简" panose="020B0500000000000000"/>
              <a:ea typeface="可画悦酷黑体-简" panose="020B0500000000000000"/>
              <a:cs typeface="可画悦酷黑体-简" panose="020B0500000000000000"/>
              <a:sym typeface="可画悦酷黑体-简" panose="020B0500000000000000"/>
            </a:endParaRPr>
          </a:p>
        </p:txBody>
      </p:sp>
      <p:sp>
        <p:nvSpPr>
          <p:cNvPr id="42" name="TextBox 42"/>
          <p:cNvSpPr txBox="1"/>
          <p:nvPr/>
        </p:nvSpPr>
        <p:spPr>
          <a:xfrm rot="-116710">
            <a:off x="4640264" y="1041803"/>
            <a:ext cx="3984724" cy="264771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2244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6025" dirty="0">
                <a:solidFill>
                  <a:srgbClr val="000000"/>
                </a:solidFill>
                <a:latin typeface="可画悦酷黑体-简" panose="020B0500000000000000"/>
                <a:ea typeface="可画悦酷黑体-简" panose="020B0500000000000000"/>
                <a:cs typeface="可画悦酷黑体-简" panose="020B0500000000000000"/>
                <a:sym typeface="可画悦酷黑体-简" panose="020B0500000000000000"/>
              </a:rPr>
              <a:t>拆解</a:t>
            </a:r>
            <a:endParaRPr kumimoji="0" lang="en-US" sz="16025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可画悦酷黑体-简" panose="020B0500000000000000"/>
              <a:ea typeface="可画悦酷黑体-简" panose="020B0500000000000000"/>
              <a:cs typeface="可画悦酷黑体-简" panose="020B0500000000000000"/>
              <a:sym typeface="可画悦酷黑体-简" panose="020B0500000000000000"/>
            </a:endParaRPr>
          </a:p>
        </p:txBody>
      </p:sp>
      <p:sp>
        <p:nvSpPr>
          <p:cNvPr id="43" name="TextBox 43"/>
          <p:cNvSpPr txBox="1"/>
          <p:nvPr/>
        </p:nvSpPr>
        <p:spPr>
          <a:xfrm>
            <a:off x="10545577" y="5659754"/>
            <a:ext cx="5920317" cy="79374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6535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665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阿里巴巴普惠体 Bold" panose="00020600040101010101"/>
                <a:ea typeface="阿里巴巴普惠体 Bold" panose="00020600040101010101"/>
                <a:cs typeface="阿里巴巴普惠体 Bold" panose="00020600040101010101"/>
                <a:sym typeface="阿里巴巴普惠体 Bold" panose="00020600040101010101"/>
              </a:rPr>
              <a:t>图文联动解读</a:t>
            </a:r>
            <a:endParaRPr kumimoji="0" lang="en-US" sz="4665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阿里巴巴普惠体 Bold" panose="00020600040101010101"/>
              <a:ea typeface="阿里巴巴普惠体 Bold" panose="00020600040101010101"/>
              <a:cs typeface="阿里巴巴普惠体 Bold" panose="00020600040101010101"/>
              <a:sym typeface="阿里巴巴普惠体 Bold" panose="00020600040101010101"/>
            </a:endParaRPr>
          </a:p>
        </p:txBody>
      </p:sp>
      <p:sp>
        <p:nvSpPr>
          <p:cNvPr id="45" name="TextBox 45"/>
          <p:cNvSpPr txBox="1"/>
          <p:nvPr/>
        </p:nvSpPr>
        <p:spPr>
          <a:xfrm>
            <a:off x="8943876" y="2040779"/>
            <a:ext cx="1075983" cy="7958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6535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4665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阿里巴巴普惠体 Bold" panose="00020600040101010101"/>
                <a:ea typeface="阿里巴巴普惠体 Bold" panose="00020600040101010101"/>
                <a:cs typeface="阿里巴巴普惠体 Bold" panose="00020600040101010101"/>
                <a:sym typeface="阿里巴巴普惠体 Bold" panose="00020600040101010101"/>
              </a:rPr>
              <a:t>01</a:t>
            </a:r>
            <a:endParaRPr kumimoji="0" lang="en-US" sz="4665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阿里巴巴普惠体 Bold" panose="00020600040101010101"/>
              <a:ea typeface="阿里巴巴普惠体 Bold" panose="00020600040101010101"/>
              <a:cs typeface="阿里巴巴普惠体 Bold" panose="00020600040101010101"/>
              <a:sym typeface="阿里巴巴普惠体 Bold" panose="00020600040101010101"/>
            </a:endParaRPr>
          </a:p>
        </p:txBody>
      </p:sp>
      <p:sp>
        <p:nvSpPr>
          <p:cNvPr id="46" name="TextBox 46"/>
          <p:cNvSpPr txBox="1"/>
          <p:nvPr/>
        </p:nvSpPr>
        <p:spPr>
          <a:xfrm>
            <a:off x="8943876" y="3851061"/>
            <a:ext cx="1075983" cy="7958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6535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4665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阿里巴巴普惠体 Bold" panose="00020600040101010101"/>
                <a:ea typeface="阿里巴巴普惠体 Bold" panose="00020600040101010101"/>
                <a:cs typeface="阿里巴巴普惠体 Bold" panose="00020600040101010101"/>
                <a:sym typeface="阿里巴巴普惠体 Bold" panose="00020600040101010101"/>
              </a:rPr>
              <a:t>02</a:t>
            </a:r>
            <a:endParaRPr kumimoji="0" lang="en-US" sz="4665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阿里巴巴普惠体 Bold" panose="00020600040101010101"/>
              <a:ea typeface="阿里巴巴普惠体 Bold" panose="00020600040101010101"/>
              <a:cs typeface="阿里巴巴普惠体 Bold" panose="00020600040101010101"/>
              <a:sym typeface="阿里巴巴普惠体 Bold" panose="00020600040101010101"/>
            </a:endParaRPr>
          </a:p>
        </p:txBody>
      </p:sp>
      <p:sp>
        <p:nvSpPr>
          <p:cNvPr id="47" name="TextBox 47"/>
          <p:cNvSpPr txBox="1"/>
          <p:nvPr/>
        </p:nvSpPr>
        <p:spPr>
          <a:xfrm>
            <a:off x="8943876" y="5659754"/>
            <a:ext cx="1075983" cy="7958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6535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4665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阿里巴巴普惠体 Bold" panose="00020600040101010101"/>
                <a:ea typeface="阿里巴巴普惠体 Bold" panose="00020600040101010101"/>
                <a:cs typeface="阿里巴巴普惠体 Bold" panose="00020600040101010101"/>
                <a:sym typeface="阿里巴巴普惠体 Bold" panose="00020600040101010101"/>
              </a:rPr>
              <a:t>03</a:t>
            </a:r>
            <a:endParaRPr kumimoji="0" lang="en-US" sz="4665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阿里巴巴普惠体 Bold" panose="00020600040101010101"/>
              <a:ea typeface="阿里巴巴普惠体 Bold" panose="00020600040101010101"/>
              <a:cs typeface="阿里巴巴普惠体 Bold" panose="00020600040101010101"/>
              <a:sym typeface="阿里巴巴普惠体 Bold" panose="00020600040101010101"/>
            </a:endParaRPr>
          </a:p>
        </p:txBody>
      </p:sp>
      <p:sp>
        <p:nvSpPr>
          <p:cNvPr id="49" name="Freeform 49"/>
          <p:cNvSpPr/>
          <p:nvPr/>
        </p:nvSpPr>
        <p:spPr>
          <a:xfrm rot="-1089580">
            <a:off x="15686376" y="6296443"/>
            <a:ext cx="1297253" cy="2067898"/>
          </a:xfrm>
          <a:custGeom>
            <a:avLst/>
            <a:gdLst/>
            <a:ahLst/>
            <a:cxnLst/>
            <a:rect l="l" t="t" r="r" b="b"/>
            <a:pathLst>
              <a:path w="1297253" h="2067898">
                <a:moveTo>
                  <a:pt x="0" y="0"/>
                </a:moveTo>
                <a:lnTo>
                  <a:pt x="1297253" y="0"/>
                </a:lnTo>
                <a:lnTo>
                  <a:pt x="1297253" y="2067898"/>
                </a:lnTo>
                <a:lnTo>
                  <a:pt x="0" y="206789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表格 12"/>
          <p:cNvGraphicFramePr>
            <a:graphicFrameLocks noGrp="1"/>
          </p:cNvGraphicFramePr>
          <p:nvPr/>
        </p:nvGraphicFramePr>
        <p:xfrm>
          <a:off x="10364626" y="2608463"/>
          <a:ext cx="7195762" cy="7335637"/>
        </p:xfrm>
        <a:graphic>
          <a:graphicData uri="http://schemas.openxmlformats.org/drawingml/2006/table">
            <a:tbl>
              <a:tblPr/>
              <a:tblGrid>
                <a:gridCol w="1438633"/>
                <a:gridCol w="5757129"/>
              </a:tblGrid>
              <a:tr h="100048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Category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00" marR="3500" marT="3500" marB="35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zh-CN" alt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宁波二模 图</a:t>
                      </a:r>
                      <a:r>
                        <a:rPr lang="en-US" altLang="zh-CN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00" marR="3500" marT="3500" marB="3500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062676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Objects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00" marR="3500" marT="3500" marB="35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 pair of hands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buNone/>
                      </a:pP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the Earth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buNone/>
                      </a:pP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the sun / sunshine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buNone/>
                      </a:pP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green plants / trees / leaves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00" marR="3500" marT="3500" marB="3500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757876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Action / State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00" marR="3500" marT="3500" marB="35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Hands hold / support / protect the Earth.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buNone/>
                      </a:pP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The sun shines brightly.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buNone/>
                      </a:pP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Plants / trees grow around the Earth.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00" marR="3500" marT="3500" marB="3500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5146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Overall Style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00" marR="3500" marT="3500" marB="35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bright and positive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buNone/>
                      </a:pP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warm and hopeful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buNone/>
                      </a:pP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encouraging and inspiring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buNone/>
                      </a:pP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uplifting and promising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00" marR="3500" marT="3500" marB="3500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pSp>
        <p:nvGrpSpPr>
          <p:cNvPr id="2" name="Group 14"/>
          <p:cNvGrpSpPr/>
          <p:nvPr/>
        </p:nvGrpSpPr>
        <p:grpSpPr>
          <a:xfrm>
            <a:off x="10058400" y="342900"/>
            <a:ext cx="7967545" cy="1233055"/>
            <a:chOff x="0" y="0"/>
            <a:chExt cx="2626006" cy="406400"/>
          </a:xfrm>
        </p:grpSpPr>
        <p:sp>
          <p:nvSpPr>
            <p:cNvPr id="3" name="Freeform 15"/>
            <p:cNvSpPr/>
            <p:nvPr/>
          </p:nvSpPr>
          <p:spPr>
            <a:xfrm>
              <a:off x="0" y="0"/>
              <a:ext cx="2626006" cy="406400"/>
            </a:xfrm>
            <a:custGeom>
              <a:avLst/>
              <a:gdLst/>
              <a:ahLst/>
              <a:cxnLst/>
              <a:rect l="l" t="t" r="r" b="b"/>
              <a:pathLst>
                <a:path w="2626006" h="406400">
                  <a:moveTo>
                    <a:pt x="2422806" y="0"/>
                  </a:moveTo>
                  <a:cubicBezTo>
                    <a:pt x="2535030" y="0"/>
                    <a:pt x="2626006" y="90976"/>
                    <a:pt x="2626006" y="203200"/>
                  </a:cubicBezTo>
                  <a:cubicBezTo>
                    <a:pt x="2626006" y="315424"/>
                    <a:pt x="2535030" y="406400"/>
                    <a:pt x="2422806" y="406400"/>
                  </a:cubicBezTo>
                  <a:lnTo>
                    <a:pt x="203200" y="406400"/>
                  </a:lnTo>
                  <a:cubicBezTo>
                    <a:pt x="90976" y="406400"/>
                    <a:pt x="0" y="315424"/>
                    <a:pt x="0" y="203200"/>
                  </a:cubicBezTo>
                  <a:cubicBezTo>
                    <a:pt x="0" y="90976"/>
                    <a:pt x="90976" y="0"/>
                    <a:pt x="203200" y="0"/>
                  </a:cubicBezTo>
                  <a:close/>
                </a:path>
              </a:pathLst>
            </a:custGeom>
            <a:solidFill>
              <a:srgbClr val="FFF359"/>
            </a:solidFill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" name="TextBox 16"/>
            <p:cNvSpPr txBox="1"/>
            <p:nvPr/>
          </p:nvSpPr>
          <p:spPr>
            <a:xfrm>
              <a:off x="0" y="-76200"/>
              <a:ext cx="2626006" cy="482600"/>
            </a:xfrm>
            <a:prstGeom prst="rect">
              <a:avLst/>
            </a:prstGeom>
          </p:spPr>
          <p:txBody>
            <a:bodyPr lIns="50799" tIns="50799" rIns="50799" bIns="50799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352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5" name="TextBox 38"/>
          <p:cNvSpPr txBox="1"/>
          <p:nvPr/>
        </p:nvSpPr>
        <p:spPr>
          <a:xfrm>
            <a:off x="12367683" y="562555"/>
            <a:ext cx="5920317" cy="79374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6535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665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阿里巴巴普惠体 Bold" panose="00020600040101010101"/>
                <a:ea typeface="阿里巴巴普惠体 Bold" panose="00020600040101010101"/>
                <a:cs typeface="阿里巴巴普惠体 Bold" panose="00020600040101010101"/>
                <a:sym typeface="阿里巴巴普惠体 Bold" panose="00020600040101010101"/>
              </a:rPr>
              <a:t>基础元素识别</a:t>
            </a:r>
            <a:endParaRPr kumimoji="0" lang="en-US" sz="4665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阿里巴巴普惠体 Bold" panose="00020600040101010101"/>
              <a:ea typeface="阿里巴巴普惠体 Bold" panose="00020600040101010101"/>
              <a:cs typeface="阿里巴巴普惠体 Bold" panose="00020600040101010101"/>
              <a:sym typeface="阿里巴巴普惠体 Bold" panose="00020600040101010101"/>
            </a:endParaRPr>
          </a:p>
        </p:txBody>
      </p:sp>
      <p:grpSp>
        <p:nvGrpSpPr>
          <p:cNvPr id="6" name="Group 26"/>
          <p:cNvGrpSpPr/>
          <p:nvPr/>
        </p:nvGrpSpPr>
        <p:grpSpPr>
          <a:xfrm>
            <a:off x="10210800" y="111702"/>
            <a:ext cx="1703918" cy="1703918"/>
            <a:chOff x="0" y="0"/>
            <a:chExt cx="812800" cy="812800"/>
          </a:xfrm>
        </p:grpSpPr>
        <p:sp>
          <p:nvSpPr>
            <p:cNvPr id="7" name="Freeform 27"/>
            <p:cNvSpPr/>
            <p:nvPr/>
          </p:nvSpPr>
          <p:spPr>
            <a:xfrm>
              <a:off x="37081" y="37081"/>
              <a:ext cx="738638" cy="738638"/>
            </a:xfrm>
            <a:custGeom>
              <a:avLst/>
              <a:gdLst/>
              <a:ahLst/>
              <a:cxnLst/>
              <a:rect l="l" t="t" r="r" b="b"/>
              <a:pathLst>
                <a:path w="738638" h="738638">
                  <a:moveTo>
                    <a:pt x="427640" y="25320"/>
                  </a:moveTo>
                  <a:lnTo>
                    <a:pt x="427640" y="25320"/>
                  </a:lnTo>
                  <a:cubicBezTo>
                    <a:pt x="464698" y="64970"/>
                    <a:pt x="517083" y="86669"/>
                    <a:pt x="571324" y="84836"/>
                  </a:cubicBezTo>
                  <a:lnTo>
                    <a:pt x="571324" y="84836"/>
                  </a:lnTo>
                  <a:cubicBezTo>
                    <a:pt x="593419" y="84089"/>
                    <a:pt x="614834" y="92539"/>
                    <a:pt x="630467" y="108171"/>
                  </a:cubicBezTo>
                  <a:cubicBezTo>
                    <a:pt x="646099" y="123803"/>
                    <a:pt x="654549" y="145219"/>
                    <a:pt x="653802" y="167314"/>
                  </a:cubicBezTo>
                  <a:lnTo>
                    <a:pt x="653802" y="167314"/>
                  </a:lnTo>
                  <a:cubicBezTo>
                    <a:pt x="651969" y="221554"/>
                    <a:pt x="673668" y="273940"/>
                    <a:pt x="713318" y="310998"/>
                  </a:cubicBezTo>
                  <a:lnTo>
                    <a:pt x="713318" y="310998"/>
                  </a:lnTo>
                  <a:cubicBezTo>
                    <a:pt x="729470" y="326094"/>
                    <a:pt x="738638" y="347211"/>
                    <a:pt x="738638" y="369319"/>
                  </a:cubicBezTo>
                  <a:cubicBezTo>
                    <a:pt x="738638" y="391427"/>
                    <a:pt x="729470" y="412544"/>
                    <a:pt x="713318" y="427640"/>
                  </a:cubicBezTo>
                  <a:lnTo>
                    <a:pt x="713318" y="427640"/>
                  </a:lnTo>
                  <a:cubicBezTo>
                    <a:pt x="673668" y="464698"/>
                    <a:pt x="651969" y="517083"/>
                    <a:pt x="653802" y="571324"/>
                  </a:cubicBezTo>
                  <a:lnTo>
                    <a:pt x="653802" y="571324"/>
                  </a:lnTo>
                  <a:cubicBezTo>
                    <a:pt x="654549" y="593419"/>
                    <a:pt x="646099" y="614834"/>
                    <a:pt x="630467" y="630467"/>
                  </a:cubicBezTo>
                  <a:cubicBezTo>
                    <a:pt x="614834" y="646099"/>
                    <a:pt x="593419" y="654549"/>
                    <a:pt x="571324" y="653802"/>
                  </a:cubicBezTo>
                  <a:lnTo>
                    <a:pt x="571324" y="653802"/>
                  </a:lnTo>
                  <a:cubicBezTo>
                    <a:pt x="517083" y="651969"/>
                    <a:pt x="464698" y="673668"/>
                    <a:pt x="427640" y="713318"/>
                  </a:cubicBezTo>
                  <a:lnTo>
                    <a:pt x="427640" y="713318"/>
                  </a:lnTo>
                  <a:cubicBezTo>
                    <a:pt x="412544" y="729470"/>
                    <a:pt x="391427" y="738638"/>
                    <a:pt x="369319" y="738638"/>
                  </a:cubicBezTo>
                  <a:cubicBezTo>
                    <a:pt x="347211" y="738638"/>
                    <a:pt x="326094" y="729470"/>
                    <a:pt x="310998" y="713318"/>
                  </a:cubicBezTo>
                  <a:lnTo>
                    <a:pt x="310998" y="713318"/>
                  </a:lnTo>
                  <a:cubicBezTo>
                    <a:pt x="273940" y="673668"/>
                    <a:pt x="221554" y="651969"/>
                    <a:pt x="167314" y="653802"/>
                  </a:cubicBezTo>
                  <a:lnTo>
                    <a:pt x="167314" y="653802"/>
                  </a:lnTo>
                  <a:cubicBezTo>
                    <a:pt x="145219" y="654549"/>
                    <a:pt x="123803" y="646099"/>
                    <a:pt x="108171" y="630467"/>
                  </a:cubicBezTo>
                  <a:cubicBezTo>
                    <a:pt x="92539" y="614834"/>
                    <a:pt x="84089" y="593419"/>
                    <a:pt x="84836" y="571324"/>
                  </a:cubicBezTo>
                  <a:lnTo>
                    <a:pt x="84836" y="571324"/>
                  </a:lnTo>
                  <a:cubicBezTo>
                    <a:pt x="86669" y="517083"/>
                    <a:pt x="64970" y="464698"/>
                    <a:pt x="25320" y="427640"/>
                  </a:cubicBezTo>
                  <a:lnTo>
                    <a:pt x="25320" y="427640"/>
                  </a:lnTo>
                  <a:cubicBezTo>
                    <a:pt x="9168" y="412544"/>
                    <a:pt x="0" y="391427"/>
                    <a:pt x="0" y="369319"/>
                  </a:cubicBezTo>
                  <a:cubicBezTo>
                    <a:pt x="0" y="347211"/>
                    <a:pt x="9168" y="326094"/>
                    <a:pt x="25320" y="310998"/>
                  </a:cubicBezTo>
                  <a:lnTo>
                    <a:pt x="25320" y="310998"/>
                  </a:lnTo>
                  <a:cubicBezTo>
                    <a:pt x="64970" y="273940"/>
                    <a:pt x="86669" y="221554"/>
                    <a:pt x="84836" y="167314"/>
                  </a:cubicBezTo>
                  <a:lnTo>
                    <a:pt x="84836" y="167314"/>
                  </a:lnTo>
                  <a:cubicBezTo>
                    <a:pt x="84089" y="145219"/>
                    <a:pt x="92539" y="123804"/>
                    <a:pt x="108171" y="108171"/>
                  </a:cubicBezTo>
                  <a:cubicBezTo>
                    <a:pt x="123804" y="92539"/>
                    <a:pt x="145219" y="84089"/>
                    <a:pt x="167314" y="84836"/>
                  </a:cubicBezTo>
                  <a:lnTo>
                    <a:pt x="167314" y="84836"/>
                  </a:lnTo>
                  <a:cubicBezTo>
                    <a:pt x="221554" y="86669"/>
                    <a:pt x="273940" y="64970"/>
                    <a:pt x="310998" y="25320"/>
                  </a:cubicBezTo>
                  <a:lnTo>
                    <a:pt x="310998" y="25320"/>
                  </a:lnTo>
                  <a:cubicBezTo>
                    <a:pt x="326094" y="9168"/>
                    <a:pt x="347211" y="0"/>
                    <a:pt x="369319" y="0"/>
                  </a:cubicBezTo>
                  <a:cubicBezTo>
                    <a:pt x="391427" y="0"/>
                    <a:pt x="412544" y="9168"/>
                    <a:pt x="427640" y="25320"/>
                  </a:cubicBezTo>
                  <a:close/>
                </a:path>
              </a:pathLst>
            </a:custGeom>
            <a:solidFill>
              <a:srgbClr val="76DAFF"/>
            </a:solidFill>
            <a:ln cap="rnd">
              <a:noFill/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" name="TextBox 28"/>
            <p:cNvSpPr txBox="1"/>
            <p:nvPr/>
          </p:nvSpPr>
          <p:spPr>
            <a:xfrm>
              <a:off x="127000" y="50800"/>
              <a:ext cx="558800" cy="635000"/>
            </a:xfrm>
            <a:prstGeom prst="rect">
              <a:avLst/>
            </a:prstGeom>
          </p:spPr>
          <p:txBody>
            <a:bodyPr lIns="50799" tIns="50799" rIns="50799" bIns="50799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352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9" name="TextBox 45"/>
          <p:cNvSpPr txBox="1"/>
          <p:nvPr/>
        </p:nvSpPr>
        <p:spPr>
          <a:xfrm>
            <a:off x="10524767" y="523181"/>
            <a:ext cx="1075983" cy="7958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6535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4665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阿里巴巴普惠体 Bold" panose="00020600040101010101"/>
                <a:ea typeface="阿里巴巴普惠体 Bold" panose="00020600040101010101"/>
                <a:cs typeface="阿里巴巴普惠体 Bold" panose="00020600040101010101"/>
                <a:sym typeface="阿里巴巴普惠体 Bold" panose="00020600040101010101"/>
              </a:rPr>
              <a:t>01</a:t>
            </a:r>
            <a:endParaRPr kumimoji="0" lang="en-US" sz="4665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阿里巴巴普惠体 Bold" panose="00020600040101010101"/>
              <a:ea typeface="阿里巴巴普惠体 Bold" panose="00020600040101010101"/>
              <a:cs typeface="阿里巴巴普惠体 Bold" panose="00020600040101010101"/>
              <a:sym typeface="阿里巴巴普惠体 Bold" panose="00020600040101010101"/>
            </a:endParaRPr>
          </a:p>
        </p:txBody>
      </p:sp>
      <p:graphicFrame>
        <p:nvGraphicFramePr>
          <p:cNvPr id="10" name="表格 9"/>
          <p:cNvGraphicFramePr>
            <a:graphicFrameLocks noGrp="1"/>
          </p:cNvGraphicFramePr>
          <p:nvPr/>
        </p:nvGraphicFramePr>
        <p:xfrm>
          <a:off x="609600" y="4234969"/>
          <a:ext cx="8077200" cy="5709131"/>
        </p:xfrm>
        <a:graphic>
          <a:graphicData uri="http://schemas.openxmlformats.org/drawingml/2006/table">
            <a:tbl>
              <a:tblPr/>
              <a:tblGrid>
                <a:gridCol w="1794933"/>
                <a:gridCol w="6282267"/>
              </a:tblGrid>
              <a:tr h="325439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Category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81" marR="3281" marT="3281" marB="328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zh-CN" alt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宁波二模 图</a:t>
                      </a:r>
                      <a:r>
                        <a:rPr lang="en-US" altLang="zh-CN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81" marR="3281" marT="3281" marB="3281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963194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Objects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81" marR="3281" marT="3281" marB="328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the Earth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buNone/>
                      </a:pP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factories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buNone/>
                      </a:pP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chimneys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buNone/>
                      </a:pP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smoke / toxic smoke / polluting gas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81" marR="3281" marT="3281" marB="3281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84896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Action / State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81" marR="3281" marT="3281" marB="328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The Earth is crying.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buNone/>
                      </a:pP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The Earth is sweating.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buNone/>
                      </a:pP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The Earth looks sad / painful / distressed.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buNone/>
                      </a:pP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Chimneys emit heavy smoke / toxic gas.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81" marR="3281" marT="3281" marB="3281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Overall Style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81" marR="3281" marT="3281" marB="328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dark and worrying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buNone/>
                      </a:pP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serious and alarming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buNone/>
                      </a:pP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shocking and thought-provoking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buNone/>
                      </a:pP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urgent and powerful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81" marR="3281" marT="3281" marB="3281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pic>
        <p:nvPicPr>
          <p:cNvPr id="11" name="图片 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3806" y="959426"/>
            <a:ext cx="2603418" cy="2763464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56971" y="1674737"/>
            <a:ext cx="2603417" cy="2781300"/>
          </a:xfrm>
          <a:prstGeom prst="rect">
            <a:avLst/>
          </a:prstGeom>
        </p:spPr>
      </p:pic>
      <p:sp>
        <p:nvSpPr>
          <p:cNvPr id="15" name="Rectangle 1"/>
          <p:cNvSpPr>
            <a:spLocks noChangeArrowheads="1"/>
          </p:cNvSpPr>
          <p:nvPr/>
        </p:nvSpPr>
        <p:spPr bwMode="auto">
          <a:xfrm>
            <a:off x="3053165" y="1280302"/>
            <a:ext cx="7182666" cy="2462213"/>
          </a:xfrm>
          <a:prstGeom prst="rect">
            <a:avLst/>
          </a:prstGeom>
          <a:solidFill>
            <a:srgbClr val="76DAFF"/>
          </a:solidFill>
          <a:ln>
            <a:noFill/>
          </a:ln>
          <a:effectLst/>
        </p:spPr>
        <p:txBody>
          <a:bodyPr vert="horz" wrap="square" lIns="0" tIns="0" rIns="0" bIns="0" numCol="1" anchor="ctr" anchorCtr="0" compatLnSpc="1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</a:pPr>
            <a:r>
              <a:rPr lang="en-US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ui-sans-serif"/>
              </a:rPr>
              <a:t>Sentence pattern:</a:t>
            </a:r>
            <a:endParaRPr kumimoji="0" lang="en-US" altLang="zh-CN" sz="3200" b="1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Arial" panose="020B0604020202020204" pitchFamily="34" charset="0"/>
              <a:ea typeface="ui-sans-serif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</a:pPr>
            <a:r>
              <a:rPr kumimoji="0" lang="zh-CN" altLang="zh-CN" sz="32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ui-sans-serif"/>
              </a:rPr>
              <a:t>The picture shows</a:t>
            </a:r>
            <a:r>
              <a:rPr kumimoji="0" lang="en-US" altLang="zh-CN" sz="32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ui-sans-serif"/>
              </a:rPr>
              <a:t>/features</a:t>
            </a:r>
            <a:r>
              <a:rPr kumimoji="0" lang="zh-CN" altLang="zh-CN" sz="32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ui-sans-serif"/>
              </a:rPr>
              <a:t> …</a:t>
            </a:r>
            <a:r>
              <a:rPr kumimoji="0" lang="en-US" altLang="zh-CN" sz="32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ui-sans-serif"/>
              </a:rPr>
              <a:t>with…</a:t>
            </a:r>
            <a:r>
              <a:rPr kumimoji="0" lang="zh-CN" altLang="zh-CN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endParaRPr kumimoji="0" lang="zh-CN" altLang="zh-CN" sz="32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Arial" panose="020B0604020202020204" pitchFamily="34" charset="0"/>
              <a:ea typeface="ui-sans-serif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</a:pPr>
            <a:r>
              <a:rPr kumimoji="0" lang="zh-CN" altLang="zh-CN" sz="32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ui-sans-serif"/>
              </a:rPr>
              <a:t>It includes …</a:t>
            </a:r>
            <a:r>
              <a:rPr kumimoji="0" lang="zh-CN" altLang="zh-CN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endParaRPr kumimoji="0" lang="zh-CN" altLang="zh-CN" sz="32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Arial" panose="020B0604020202020204" pitchFamily="34" charset="0"/>
              <a:ea typeface="ui-sans-serif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</a:pPr>
            <a:r>
              <a:rPr kumimoji="0" lang="zh-CN" altLang="zh-CN" sz="32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ui-sans-serif"/>
              </a:rPr>
              <a:t>We can see … clearly in the design</a:t>
            </a:r>
            <a:r>
              <a:rPr kumimoji="0" lang="en-US" altLang="zh-CN" sz="32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ui-sans-serif"/>
              </a:rPr>
              <a:t>/picture/image</a:t>
            </a:r>
            <a:r>
              <a:rPr kumimoji="0" lang="zh-CN" altLang="zh-CN" sz="32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ui-sans-serif"/>
              </a:rPr>
              <a:t>.</a:t>
            </a:r>
            <a:r>
              <a:rPr kumimoji="0" lang="zh-CN" altLang="zh-CN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endParaRPr kumimoji="0" lang="zh-CN" altLang="zh-CN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582386" y="4203241"/>
            <a:ext cx="8159777" cy="5772366"/>
            <a:chOff x="582386" y="4203241"/>
            <a:chExt cx="8159777" cy="5772366"/>
          </a:xfrm>
        </p:grpSpPr>
        <p:grpSp>
          <p:nvGrpSpPr>
            <p:cNvPr id="16" name="Group 2"/>
            <p:cNvGrpSpPr/>
            <p:nvPr/>
          </p:nvGrpSpPr>
          <p:grpSpPr>
            <a:xfrm>
              <a:off x="582386" y="4203241"/>
              <a:ext cx="8159777" cy="5772366"/>
              <a:chOff x="0" y="0"/>
              <a:chExt cx="1275511" cy="1225920"/>
            </a:xfrm>
          </p:grpSpPr>
          <p:sp>
            <p:nvSpPr>
              <p:cNvPr id="17" name="Freeform 3"/>
              <p:cNvSpPr/>
              <p:nvPr/>
            </p:nvSpPr>
            <p:spPr>
              <a:xfrm>
                <a:off x="0" y="0"/>
                <a:ext cx="1275511" cy="1225920"/>
              </a:xfrm>
              <a:custGeom>
                <a:avLst/>
                <a:gdLst/>
                <a:ahLst/>
                <a:cxnLst/>
                <a:rect l="l" t="t" r="r" b="b"/>
                <a:pathLst>
                  <a:path w="1275511" h="1225920">
                    <a:moveTo>
                      <a:pt x="108763" y="0"/>
                    </a:moveTo>
                    <a:lnTo>
                      <a:pt x="1166748" y="0"/>
                    </a:lnTo>
                    <a:cubicBezTo>
                      <a:pt x="1226816" y="0"/>
                      <a:pt x="1275511" y="48695"/>
                      <a:pt x="1275511" y="108763"/>
                    </a:cubicBezTo>
                    <a:lnTo>
                      <a:pt x="1275511" y="1117157"/>
                    </a:lnTo>
                    <a:cubicBezTo>
                      <a:pt x="1275511" y="1177225"/>
                      <a:pt x="1226816" y="1225920"/>
                      <a:pt x="1166748" y="1225920"/>
                    </a:cubicBezTo>
                    <a:lnTo>
                      <a:pt x="108763" y="1225920"/>
                    </a:lnTo>
                    <a:cubicBezTo>
                      <a:pt x="48695" y="1225920"/>
                      <a:pt x="0" y="1177225"/>
                      <a:pt x="0" y="1117157"/>
                    </a:cubicBezTo>
                    <a:lnTo>
                      <a:pt x="0" y="108763"/>
                    </a:lnTo>
                    <a:cubicBezTo>
                      <a:pt x="0" y="48695"/>
                      <a:pt x="48695" y="0"/>
                      <a:pt x="108763" y="0"/>
                    </a:cubicBezTo>
                    <a:close/>
                  </a:path>
                </a:pathLst>
              </a:custGeom>
              <a:solidFill>
                <a:srgbClr val="FFF359"/>
              </a:solidFill>
              <a:ln cap="rnd">
                <a:noFill/>
                <a:prstDash val="dash"/>
                <a:round/>
              </a:ln>
            </p:spPr>
            <p:txBody>
              <a:bodyPr/>
              <a:lstStyle/>
              <a:p>
                <a:endParaRPr lang="zh-CN" altLang="en-US" dirty="0"/>
              </a:p>
            </p:txBody>
          </p:sp>
          <p:sp>
            <p:nvSpPr>
              <p:cNvPr id="18" name="TextBox 4"/>
              <p:cNvSpPr txBox="1"/>
              <p:nvPr/>
            </p:nvSpPr>
            <p:spPr>
              <a:xfrm>
                <a:off x="0" y="-76200"/>
                <a:ext cx="1275511" cy="1302120"/>
              </a:xfrm>
              <a:prstGeom prst="rect">
                <a:avLst/>
              </a:prstGeom>
            </p:spPr>
            <p:txBody>
              <a:bodyPr lIns="50799" tIns="50799" rIns="50799" bIns="50799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ts val="352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sp>
          <p:nvSpPr>
            <p:cNvPr id="22" name="文本框 21"/>
            <p:cNvSpPr txBox="1"/>
            <p:nvPr/>
          </p:nvSpPr>
          <p:spPr>
            <a:xfrm>
              <a:off x="1257300" y="5017200"/>
              <a:ext cx="6781800" cy="378565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4800" u="sng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The picture shows </a:t>
              </a:r>
              <a:r>
                <a:rPr lang="en-US" altLang="zh-CN" sz="4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a crying and sweating Earth </a:t>
              </a:r>
              <a:r>
                <a:rPr lang="en-US" altLang="zh-CN" sz="4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with</a:t>
              </a:r>
              <a:r>
                <a:rPr lang="en-US" altLang="zh-CN" sz="4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factories giving off heavy smoke, </a:t>
              </a:r>
              <a:r>
                <a:rPr lang="en-US" altLang="zh-CN" sz="4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creating</a:t>
              </a:r>
              <a:r>
                <a:rPr lang="en-US" altLang="zh-CN" sz="4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a dark and worrying scene.</a:t>
              </a:r>
              <a:endParaRPr lang="zh-CN" altLang="en-US" sz="48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9625488" y="4192355"/>
            <a:ext cx="8159777" cy="5772366"/>
            <a:chOff x="582386" y="4203241"/>
            <a:chExt cx="8159777" cy="5772366"/>
          </a:xfrm>
        </p:grpSpPr>
        <p:grpSp>
          <p:nvGrpSpPr>
            <p:cNvPr id="25" name="Group 2"/>
            <p:cNvGrpSpPr/>
            <p:nvPr/>
          </p:nvGrpSpPr>
          <p:grpSpPr>
            <a:xfrm>
              <a:off x="582386" y="4203241"/>
              <a:ext cx="8159777" cy="5772366"/>
              <a:chOff x="0" y="0"/>
              <a:chExt cx="1275511" cy="1225920"/>
            </a:xfrm>
          </p:grpSpPr>
          <p:sp>
            <p:nvSpPr>
              <p:cNvPr id="27" name="Freeform 3"/>
              <p:cNvSpPr/>
              <p:nvPr/>
            </p:nvSpPr>
            <p:spPr>
              <a:xfrm>
                <a:off x="0" y="0"/>
                <a:ext cx="1275511" cy="1225920"/>
              </a:xfrm>
              <a:custGeom>
                <a:avLst/>
                <a:gdLst/>
                <a:ahLst/>
                <a:cxnLst/>
                <a:rect l="l" t="t" r="r" b="b"/>
                <a:pathLst>
                  <a:path w="1275511" h="1225920">
                    <a:moveTo>
                      <a:pt x="108763" y="0"/>
                    </a:moveTo>
                    <a:lnTo>
                      <a:pt x="1166748" y="0"/>
                    </a:lnTo>
                    <a:cubicBezTo>
                      <a:pt x="1226816" y="0"/>
                      <a:pt x="1275511" y="48695"/>
                      <a:pt x="1275511" y="108763"/>
                    </a:cubicBezTo>
                    <a:lnTo>
                      <a:pt x="1275511" y="1117157"/>
                    </a:lnTo>
                    <a:cubicBezTo>
                      <a:pt x="1275511" y="1177225"/>
                      <a:pt x="1226816" y="1225920"/>
                      <a:pt x="1166748" y="1225920"/>
                    </a:cubicBezTo>
                    <a:lnTo>
                      <a:pt x="108763" y="1225920"/>
                    </a:lnTo>
                    <a:cubicBezTo>
                      <a:pt x="48695" y="1225920"/>
                      <a:pt x="0" y="1177225"/>
                      <a:pt x="0" y="1117157"/>
                    </a:cubicBezTo>
                    <a:lnTo>
                      <a:pt x="0" y="108763"/>
                    </a:lnTo>
                    <a:cubicBezTo>
                      <a:pt x="0" y="48695"/>
                      <a:pt x="48695" y="0"/>
                      <a:pt x="108763" y="0"/>
                    </a:cubicBezTo>
                    <a:close/>
                  </a:path>
                </a:pathLst>
              </a:custGeom>
              <a:solidFill>
                <a:srgbClr val="FFF359"/>
              </a:solidFill>
              <a:ln cap="rnd">
                <a:noFill/>
                <a:prstDash val="dash"/>
                <a:round/>
              </a:ln>
            </p:spPr>
            <p:txBody>
              <a:bodyPr/>
              <a:lstStyle/>
              <a:p>
                <a:endParaRPr lang="zh-CN" altLang="en-US" dirty="0"/>
              </a:p>
            </p:txBody>
          </p:sp>
          <p:sp>
            <p:nvSpPr>
              <p:cNvPr id="28" name="TextBox 4"/>
              <p:cNvSpPr txBox="1"/>
              <p:nvPr/>
            </p:nvSpPr>
            <p:spPr>
              <a:xfrm>
                <a:off x="0" y="-76200"/>
                <a:ext cx="1275511" cy="1302120"/>
              </a:xfrm>
              <a:prstGeom prst="rect">
                <a:avLst/>
              </a:prstGeom>
            </p:spPr>
            <p:txBody>
              <a:bodyPr lIns="50799" tIns="50799" rIns="50799" bIns="50799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ts val="352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sp>
          <p:nvSpPr>
            <p:cNvPr id="26" name="文本框 25"/>
            <p:cNvSpPr txBox="1"/>
            <p:nvPr/>
          </p:nvSpPr>
          <p:spPr>
            <a:xfrm>
              <a:off x="1257300" y="5017200"/>
              <a:ext cx="6781800" cy="452431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4800" u="sng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The design features </a:t>
              </a:r>
              <a:r>
                <a:rPr lang="en-US" altLang="zh-CN" sz="4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two hands holding the Earth, </a:t>
              </a:r>
              <a:r>
                <a:rPr lang="en-US" altLang="zh-CN" sz="4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with</a:t>
              </a:r>
              <a:r>
                <a:rPr lang="en-US" altLang="zh-CN" sz="4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sunshine and green plants surrounding it, </a:t>
              </a:r>
              <a:r>
                <a:rPr lang="en-US" altLang="zh-CN" sz="4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forming</a:t>
              </a:r>
              <a:r>
                <a:rPr lang="en-US" altLang="zh-CN" sz="4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a bright and hopeful image.</a:t>
              </a:r>
              <a:endParaRPr lang="zh-CN" altLang="en-US" sz="48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4" name="Freeform 18"/>
          <p:cNvSpPr/>
          <p:nvPr/>
        </p:nvSpPr>
        <p:spPr>
          <a:xfrm rot="407472">
            <a:off x="15601302" y="7170452"/>
            <a:ext cx="3439987" cy="3264802"/>
          </a:xfrm>
          <a:custGeom>
            <a:avLst/>
            <a:gdLst/>
            <a:ahLst/>
            <a:cxnLst/>
            <a:rect l="l" t="t" r="r" b="b"/>
            <a:pathLst>
              <a:path w="3439987" h="3264802">
                <a:moveTo>
                  <a:pt x="0" y="0"/>
                </a:moveTo>
                <a:lnTo>
                  <a:pt x="3439987" y="0"/>
                </a:lnTo>
                <a:lnTo>
                  <a:pt x="3439987" y="3264802"/>
                </a:lnTo>
                <a:lnTo>
                  <a:pt x="0" y="3264802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7"/>
          <p:cNvGrpSpPr/>
          <p:nvPr/>
        </p:nvGrpSpPr>
        <p:grpSpPr>
          <a:xfrm>
            <a:off x="685800" y="495300"/>
            <a:ext cx="7967545" cy="1233055"/>
            <a:chOff x="0" y="0"/>
            <a:chExt cx="2626006" cy="406400"/>
          </a:xfrm>
        </p:grpSpPr>
        <p:sp>
          <p:nvSpPr>
            <p:cNvPr id="3" name="Freeform 18"/>
            <p:cNvSpPr/>
            <p:nvPr/>
          </p:nvSpPr>
          <p:spPr>
            <a:xfrm>
              <a:off x="0" y="0"/>
              <a:ext cx="2626006" cy="406400"/>
            </a:xfrm>
            <a:custGeom>
              <a:avLst/>
              <a:gdLst/>
              <a:ahLst/>
              <a:cxnLst/>
              <a:rect l="l" t="t" r="r" b="b"/>
              <a:pathLst>
                <a:path w="2626006" h="406400">
                  <a:moveTo>
                    <a:pt x="2422806" y="0"/>
                  </a:moveTo>
                  <a:cubicBezTo>
                    <a:pt x="2535030" y="0"/>
                    <a:pt x="2626006" y="90976"/>
                    <a:pt x="2626006" y="203200"/>
                  </a:cubicBezTo>
                  <a:cubicBezTo>
                    <a:pt x="2626006" y="315424"/>
                    <a:pt x="2535030" y="406400"/>
                    <a:pt x="2422806" y="406400"/>
                  </a:cubicBezTo>
                  <a:lnTo>
                    <a:pt x="203200" y="406400"/>
                  </a:lnTo>
                  <a:cubicBezTo>
                    <a:pt x="90976" y="406400"/>
                    <a:pt x="0" y="315424"/>
                    <a:pt x="0" y="203200"/>
                  </a:cubicBezTo>
                  <a:cubicBezTo>
                    <a:pt x="0" y="90976"/>
                    <a:pt x="90976" y="0"/>
                    <a:pt x="203200" y="0"/>
                  </a:cubicBezTo>
                  <a:close/>
                </a:path>
              </a:pathLst>
            </a:custGeom>
            <a:solidFill>
              <a:srgbClr val="FFF359"/>
            </a:solidFill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" name="TextBox 19"/>
            <p:cNvSpPr txBox="1"/>
            <p:nvPr/>
          </p:nvSpPr>
          <p:spPr>
            <a:xfrm>
              <a:off x="0" y="-76200"/>
              <a:ext cx="2626006" cy="482600"/>
            </a:xfrm>
            <a:prstGeom prst="rect">
              <a:avLst/>
            </a:prstGeom>
          </p:spPr>
          <p:txBody>
            <a:bodyPr lIns="50799" tIns="50799" rIns="50799" bIns="50799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352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5" name="Group 29"/>
          <p:cNvGrpSpPr/>
          <p:nvPr/>
        </p:nvGrpSpPr>
        <p:grpSpPr>
          <a:xfrm>
            <a:off x="171709" y="259869"/>
            <a:ext cx="1703918" cy="1703918"/>
            <a:chOff x="0" y="0"/>
            <a:chExt cx="812800" cy="812800"/>
          </a:xfrm>
        </p:grpSpPr>
        <p:sp>
          <p:nvSpPr>
            <p:cNvPr id="6" name="Freeform 30"/>
            <p:cNvSpPr/>
            <p:nvPr/>
          </p:nvSpPr>
          <p:spPr>
            <a:xfrm>
              <a:off x="37081" y="37081"/>
              <a:ext cx="738638" cy="738638"/>
            </a:xfrm>
            <a:custGeom>
              <a:avLst/>
              <a:gdLst/>
              <a:ahLst/>
              <a:cxnLst/>
              <a:rect l="l" t="t" r="r" b="b"/>
              <a:pathLst>
                <a:path w="738638" h="738638">
                  <a:moveTo>
                    <a:pt x="427640" y="25320"/>
                  </a:moveTo>
                  <a:lnTo>
                    <a:pt x="427640" y="25320"/>
                  </a:lnTo>
                  <a:cubicBezTo>
                    <a:pt x="464698" y="64970"/>
                    <a:pt x="517083" y="86669"/>
                    <a:pt x="571324" y="84836"/>
                  </a:cubicBezTo>
                  <a:lnTo>
                    <a:pt x="571324" y="84836"/>
                  </a:lnTo>
                  <a:cubicBezTo>
                    <a:pt x="593419" y="84089"/>
                    <a:pt x="614834" y="92539"/>
                    <a:pt x="630467" y="108171"/>
                  </a:cubicBezTo>
                  <a:cubicBezTo>
                    <a:pt x="646099" y="123803"/>
                    <a:pt x="654549" y="145219"/>
                    <a:pt x="653802" y="167314"/>
                  </a:cubicBezTo>
                  <a:lnTo>
                    <a:pt x="653802" y="167314"/>
                  </a:lnTo>
                  <a:cubicBezTo>
                    <a:pt x="651969" y="221554"/>
                    <a:pt x="673668" y="273940"/>
                    <a:pt x="713318" y="310998"/>
                  </a:cubicBezTo>
                  <a:lnTo>
                    <a:pt x="713318" y="310998"/>
                  </a:lnTo>
                  <a:cubicBezTo>
                    <a:pt x="729470" y="326094"/>
                    <a:pt x="738638" y="347211"/>
                    <a:pt x="738638" y="369319"/>
                  </a:cubicBezTo>
                  <a:cubicBezTo>
                    <a:pt x="738638" y="391427"/>
                    <a:pt x="729470" y="412544"/>
                    <a:pt x="713318" y="427640"/>
                  </a:cubicBezTo>
                  <a:lnTo>
                    <a:pt x="713318" y="427640"/>
                  </a:lnTo>
                  <a:cubicBezTo>
                    <a:pt x="673668" y="464698"/>
                    <a:pt x="651969" y="517083"/>
                    <a:pt x="653802" y="571324"/>
                  </a:cubicBezTo>
                  <a:lnTo>
                    <a:pt x="653802" y="571324"/>
                  </a:lnTo>
                  <a:cubicBezTo>
                    <a:pt x="654549" y="593419"/>
                    <a:pt x="646099" y="614834"/>
                    <a:pt x="630467" y="630467"/>
                  </a:cubicBezTo>
                  <a:cubicBezTo>
                    <a:pt x="614834" y="646099"/>
                    <a:pt x="593419" y="654549"/>
                    <a:pt x="571324" y="653802"/>
                  </a:cubicBezTo>
                  <a:lnTo>
                    <a:pt x="571324" y="653802"/>
                  </a:lnTo>
                  <a:cubicBezTo>
                    <a:pt x="517083" y="651969"/>
                    <a:pt x="464698" y="673668"/>
                    <a:pt x="427640" y="713318"/>
                  </a:cubicBezTo>
                  <a:lnTo>
                    <a:pt x="427640" y="713318"/>
                  </a:lnTo>
                  <a:cubicBezTo>
                    <a:pt x="412544" y="729470"/>
                    <a:pt x="391427" y="738638"/>
                    <a:pt x="369319" y="738638"/>
                  </a:cubicBezTo>
                  <a:cubicBezTo>
                    <a:pt x="347211" y="738638"/>
                    <a:pt x="326094" y="729470"/>
                    <a:pt x="310998" y="713318"/>
                  </a:cubicBezTo>
                  <a:lnTo>
                    <a:pt x="310998" y="713318"/>
                  </a:lnTo>
                  <a:cubicBezTo>
                    <a:pt x="273940" y="673668"/>
                    <a:pt x="221554" y="651969"/>
                    <a:pt x="167314" y="653802"/>
                  </a:cubicBezTo>
                  <a:lnTo>
                    <a:pt x="167314" y="653802"/>
                  </a:lnTo>
                  <a:cubicBezTo>
                    <a:pt x="145219" y="654549"/>
                    <a:pt x="123803" y="646099"/>
                    <a:pt x="108171" y="630467"/>
                  </a:cubicBezTo>
                  <a:cubicBezTo>
                    <a:pt x="92539" y="614834"/>
                    <a:pt x="84089" y="593419"/>
                    <a:pt x="84836" y="571324"/>
                  </a:cubicBezTo>
                  <a:lnTo>
                    <a:pt x="84836" y="571324"/>
                  </a:lnTo>
                  <a:cubicBezTo>
                    <a:pt x="86669" y="517083"/>
                    <a:pt x="64970" y="464698"/>
                    <a:pt x="25320" y="427640"/>
                  </a:cubicBezTo>
                  <a:lnTo>
                    <a:pt x="25320" y="427640"/>
                  </a:lnTo>
                  <a:cubicBezTo>
                    <a:pt x="9168" y="412544"/>
                    <a:pt x="0" y="391427"/>
                    <a:pt x="0" y="369319"/>
                  </a:cubicBezTo>
                  <a:cubicBezTo>
                    <a:pt x="0" y="347211"/>
                    <a:pt x="9168" y="326094"/>
                    <a:pt x="25320" y="310998"/>
                  </a:cubicBezTo>
                  <a:lnTo>
                    <a:pt x="25320" y="310998"/>
                  </a:lnTo>
                  <a:cubicBezTo>
                    <a:pt x="64970" y="273940"/>
                    <a:pt x="86669" y="221554"/>
                    <a:pt x="84836" y="167314"/>
                  </a:cubicBezTo>
                  <a:lnTo>
                    <a:pt x="84836" y="167314"/>
                  </a:lnTo>
                  <a:cubicBezTo>
                    <a:pt x="84089" y="145219"/>
                    <a:pt x="92539" y="123804"/>
                    <a:pt x="108171" y="108171"/>
                  </a:cubicBezTo>
                  <a:cubicBezTo>
                    <a:pt x="123804" y="92539"/>
                    <a:pt x="145219" y="84089"/>
                    <a:pt x="167314" y="84836"/>
                  </a:cubicBezTo>
                  <a:lnTo>
                    <a:pt x="167314" y="84836"/>
                  </a:lnTo>
                  <a:cubicBezTo>
                    <a:pt x="221554" y="86669"/>
                    <a:pt x="273940" y="64970"/>
                    <a:pt x="310998" y="25320"/>
                  </a:cubicBezTo>
                  <a:lnTo>
                    <a:pt x="310998" y="25320"/>
                  </a:lnTo>
                  <a:cubicBezTo>
                    <a:pt x="326094" y="9168"/>
                    <a:pt x="347211" y="0"/>
                    <a:pt x="369319" y="0"/>
                  </a:cubicBezTo>
                  <a:cubicBezTo>
                    <a:pt x="391427" y="0"/>
                    <a:pt x="412544" y="9168"/>
                    <a:pt x="427640" y="25320"/>
                  </a:cubicBezTo>
                  <a:close/>
                </a:path>
              </a:pathLst>
            </a:custGeom>
            <a:solidFill>
              <a:srgbClr val="FF914D"/>
            </a:solidFill>
            <a:ln cap="rnd">
              <a:noFill/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" name="TextBox 31"/>
            <p:cNvSpPr txBox="1"/>
            <p:nvPr/>
          </p:nvSpPr>
          <p:spPr>
            <a:xfrm>
              <a:off x="127000" y="50800"/>
              <a:ext cx="558800" cy="635000"/>
            </a:xfrm>
            <a:prstGeom prst="rect">
              <a:avLst/>
            </a:prstGeom>
          </p:spPr>
          <p:txBody>
            <a:bodyPr lIns="50799" tIns="50799" rIns="50799" bIns="50799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352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8" name="TextBox 39"/>
          <p:cNvSpPr txBox="1"/>
          <p:nvPr/>
        </p:nvSpPr>
        <p:spPr>
          <a:xfrm>
            <a:off x="2087377" y="671348"/>
            <a:ext cx="5920317" cy="7958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>
              <a:lnSpc>
                <a:spcPts val="6535"/>
              </a:lnSpc>
            </a:pPr>
            <a:r>
              <a:rPr lang="zh-CN" altLang="en-US" sz="4665" b="1" dirty="0">
                <a:solidFill>
                  <a:srgbClr val="000000"/>
                </a:solidFill>
                <a:latin typeface="阿里巴巴普惠体 Bold" panose="00020600040101010101"/>
                <a:ea typeface="阿里巴巴普惠体 Bold" panose="00020600040101010101"/>
                <a:cs typeface="阿里巴巴普惠体 Bold" panose="00020600040101010101"/>
                <a:sym typeface="阿里巴巴普惠体 Bold" panose="00020600040101010101"/>
              </a:rPr>
              <a:t>符号象征解码</a:t>
            </a:r>
            <a:endParaRPr kumimoji="0" lang="en-US" sz="4665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阿里巴巴普惠体 Bold" panose="00020600040101010101"/>
              <a:ea typeface="阿里巴巴普惠体 Bold" panose="00020600040101010101"/>
              <a:cs typeface="阿里巴巴普惠体 Bold" panose="00020600040101010101"/>
              <a:sym typeface="阿里巴巴普惠体 Bold" panose="00020600040101010101"/>
            </a:endParaRPr>
          </a:p>
        </p:txBody>
      </p:sp>
      <p:sp>
        <p:nvSpPr>
          <p:cNvPr id="9" name="TextBox 46"/>
          <p:cNvSpPr txBox="1"/>
          <p:nvPr/>
        </p:nvSpPr>
        <p:spPr>
          <a:xfrm>
            <a:off x="485676" y="671348"/>
            <a:ext cx="1075983" cy="7958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6535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4665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阿里巴巴普惠体 Bold" panose="00020600040101010101"/>
                <a:ea typeface="阿里巴巴普惠体 Bold" panose="00020600040101010101"/>
                <a:cs typeface="阿里巴巴普惠体 Bold" panose="00020600040101010101"/>
                <a:sym typeface="阿里巴巴普惠体 Bold" panose="00020600040101010101"/>
              </a:rPr>
              <a:t>02</a:t>
            </a:r>
            <a:endParaRPr kumimoji="0" lang="en-US" sz="4665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阿里巴巴普惠体 Bold" panose="00020600040101010101"/>
              <a:ea typeface="阿里巴巴普惠体 Bold" panose="00020600040101010101"/>
              <a:cs typeface="阿里巴巴普惠体 Bold" panose="00020600040101010101"/>
              <a:sym typeface="阿里巴巴普惠体 Bold" panose="00020600040101010101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71048" y="2037008"/>
            <a:ext cx="2603418" cy="276346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71048" y="6438900"/>
            <a:ext cx="2603417" cy="2781300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4876800" y="1769278"/>
            <a:ext cx="13030200" cy="36009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buNone/>
            </a:pPr>
            <a:r>
              <a:rPr lang="en-US" altLang="zh-CN" sz="3200" b="0" i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Objects &amp; Their Symbolic Meanings</a:t>
            </a:r>
            <a:endParaRPr lang="en-US" altLang="zh-CN" sz="3200" b="0" i="1" u="sng" dirty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The crying, sweating Earth</a:t>
            </a:r>
            <a:endParaRPr lang="en-US" altLang="zh-CN" sz="2800" b="0" dirty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en-US" altLang="zh-CN" sz="2800" b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symbolizes the Earth is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suffering from severe pollution and global warming</a:t>
            </a:r>
            <a:r>
              <a:rPr lang="en-US" altLang="zh-CN" sz="2800" b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altLang="zh-CN" sz="2800" b="0" dirty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Factories and chimneys with heavy smoke</a:t>
            </a:r>
            <a:endParaRPr lang="en-US" altLang="zh-CN" sz="2800" b="0" dirty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en-US" altLang="zh-CN" sz="2800" b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stand for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human activities that damage the environment</a:t>
            </a:r>
            <a:r>
              <a:rPr lang="en-US" altLang="zh-CN" sz="2800" b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altLang="zh-CN" sz="2800" b="0" dirty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The slogan “There is no Planet B”</a:t>
            </a:r>
            <a:endParaRPr lang="en-US" altLang="zh-CN" sz="2800" b="0" dirty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en-US" altLang="zh-CN" sz="2800" b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conveys the warning that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we have no other home to rely on, so we must protect our planet immediately</a:t>
            </a:r>
            <a:r>
              <a:rPr lang="en-US" altLang="zh-CN" sz="2800" b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altLang="zh-CN" sz="2800" b="0" dirty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876800" y="6275278"/>
            <a:ext cx="13335000" cy="31700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buNone/>
            </a:pPr>
            <a:r>
              <a:rPr lang="en-US" altLang="zh-CN" sz="3200" b="0" i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Objects &amp; Their Symbolic Meanings</a:t>
            </a:r>
            <a:endParaRPr lang="en-US" altLang="zh-CN" sz="3200" b="0" i="1" u="sng" dirty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Two hands holding the Earth</a:t>
            </a:r>
            <a:endParaRPr lang="en-US" altLang="zh-CN" sz="2800" b="0" dirty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en-US" altLang="zh-CN" sz="2800" b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symbolizes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human responsibility, care and active efforts to protect our planet</a:t>
            </a:r>
            <a:r>
              <a:rPr lang="en-US" altLang="zh-CN" sz="2800" b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altLang="zh-CN" sz="2800" b="0" dirty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The sun and green plants</a:t>
            </a:r>
            <a:endParaRPr lang="en-US" altLang="zh-CN" sz="2800" b="0" dirty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en-US" altLang="zh-CN" sz="2800" b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represent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hope, life, energy and a healthy natural environment</a:t>
            </a:r>
            <a:r>
              <a:rPr lang="en-US" altLang="zh-CN" sz="2800" b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altLang="zh-CN" sz="2800" b="0" dirty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The slogan “OUR ACTIONS, OUR FUTURE”</a:t>
            </a:r>
            <a:endParaRPr lang="en-US" altLang="zh-CN" sz="2800" b="0" dirty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en-US" altLang="zh-CN" sz="2800" b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implies that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our personal behavior will decide the future of the Earth</a:t>
            </a:r>
            <a:r>
              <a:rPr lang="en-US" altLang="zh-CN" sz="2800" b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altLang="zh-CN" sz="2800" b="0" dirty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Freeform 49"/>
          <p:cNvSpPr/>
          <p:nvPr/>
        </p:nvSpPr>
        <p:spPr>
          <a:xfrm rot="-684470">
            <a:off x="735870" y="4690013"/>
            <a:ext cx="2124042" cy="1593032"/>
          </a:xfrm>
          <a:custGeom>
            <a:avLst/>
            <a:gdLst/>
            <a:ahLst/>
            <a:cxnLst/>
            <a:rect l="l" t="t" r="r" b="b"/>
            <a:pathLst>
              <a:path w="2124042" h="1593032">
                <a:moveTo>
                  <a:pt x="0" y="0"/>
                </a:moveTo>
                <a:lnTo>
                  <a:pt x="2124042" y="0"/>
                </a:lnTo>
                <a:lnTo>
                  <a:pt x="2124042" y="1593031"/>
                </a:lnTo>
                <a:lnTo>
                  <a:pt x="0" y="1593031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8965334" y="495300"/>
            <a:ext cx="9144000" cy="5262979"/>
          </a:xfrm>
          <a:prstGeom prst="rect">
            <a:avLst/>
          </a:prstGeom>
          <a:solidFill>
            <a:srgbClr val="FFC000"/>
          </a:solidFill>
        </p:spPr>
        <p:txBody>
          <a:bodyPr wrap="square">
            <a:spAutoFit/>
          </a:bodyPr>
          <a:lstStyle/>
          <a:p>
            <a:pPr algn="l">
              <a:buNone/>
            </a:pPr>
            <a:r>
              <a:rPr lang="zh-CN" altLang="en-US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基础句式</a:t>
            </a:r>
            <a:endParaRPr lang="en-US" altLang="zh-CN" sz="2800" b="1" u="sng" dirty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buNone/>
            </a:pPr>
            <a:r>
              <a:rPr lang="en-US" altLang="zh-CN" sz="2800" b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zh-CN" altLang="en-US" sz="2800" b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介绍图案 </a:t>
            </a:r>
            <a:r>
              <a:rPr lang="en-US" altLang="zh-CN" sz="2800" b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zh-CN" altLang="en-US" sz="2800" b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象征意义</a:t>
            </a:r>
            <a:endParaRPr lang="zh-CN" altLang="en-US" sz="2800" b="0" dirty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The … stands for …</a:t>
            </a:r>
            <a:endParaRPr lang="en-US" altLang="zh-CN" sz="2800" b="0" dirty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The … symbolizes …</a:t>
            </a:r>
            <a:endParaRPr lang="en-US" altLang="zh-CN" sz="2800" b="0" dirty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The … represents …</a:t>
            </a:r>
            <a:endParaRPr lang="en-US" altLang="zh-CN" sz="2800" b="0" dirty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buNone/>
            </a:pPr>
            <a:r>
              <a:rPr lang="en-US" altLang="zh-CN" sz="2800" b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zh-CN" altLang="en-US" sz="2800" b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画面整体象征</a:t>
            </a:r>
            <a:endParaRPr lang="zh-CN" altLang="en-US" sz="2800" b="0" dirty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It conveys the message that …</a:t>
            </a:r>
            <a:endParaRPr lang="en-US" altLang="zh-CN" sz="2800" b="0" dirty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It shows the importance of …</a:t>
            </a:r>
            <a:endParaRPr lang="en-US" altLang="zh-CN" sz="2800" b="0" dirty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It reminds people that …</a:t>
            </a:r>
            <a:endParaRPr lang="en-US" altLang="zh-CN" sz="2800" b="0" dirty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buNone/>
            </a:pPr>
            <a:r>
              <a:rPr lang="en-US" altLang="zh-CN" sz="2800" b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zh-CN" altLang="en-US" sz="2800" b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标语象征</a:t>
            </a:r>
            <a:endParaRPr lang="zh-CN" altLang="en-US" sz="2800" b="0" dirty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The slogan “…” implies that …</a:t>
            </a:r>
            <a:endParaRPr lang="en-US" altLang="zh-CN" sz="2800" b="0" dirty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The slogan “…” stresses the importance of …</a:t>
            </a:r>
            <a:endParaRPr lang="en-US" altLang="zh-CN" sz="2800" b="0" dirty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8973801" y="1572517"/>
            <a:ext cx="9144000" cy="3108543"/>
          </a:xfrm>
          <a:prstGeom prst="rect">
            <a:avLst/>
          </a:prstGeom>
          <a:solidFill>
            <a:srgbClr val="FFF359"/>
          </a:solidFill>
        </p:spPr>
        <p:txBody>
          <a:bodyPr wrap="square">
            <a:spAutoFit/>
          </a:bodyPr>
          <a:lstStyle/>
          <a:p>
            <a:pPr algn="l">
              <a:buNone/>
            </a:pPr>
            <a:r>
              <a:rPr lang="zh-CN" altLang="en-US" sz="2800" b="1" u="sng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句式升级</a:t>
            </a:r>
            <a:endParaRPr lang="en-US" altLang="zh-CN" sz="2800" b="1" u="sng" dirty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buNone/>
            </a:pPr>
            <a:r>
              <a:rPr lang="en-US" altLang="zh-CN" sz="2800" b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zh-CN" altLang="en-US" sz="2800" b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分词开头</a:t>
            </a:r>
            <a:endParaRPr lang="zh-CN" altLang="en-US" sz="2800" b="0" dirty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Featuring…, the design symbolizes…</a:t>
            </a:r>
            <a:endParaRPr lang="en-US" altLang="zh-CN" sz="2800" b="0" dirty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buNone/>
            </a:pPr>
            <a:r>
              <a:rPr lang="en-US" altLang="zh-CN" sz="2800" b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zh-CN" altLang="en-US" sz="2800" b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强调句型</a:t>
            </a:r>
            <a:endParaRPr lang="zh-CN" altLang="en-US" sz="2800" b="0" dirty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What the picture implies is that…</a:t>
            </a:r>
            <a:endParaRPr lang="en-US" altLang="zh-CN" sz="2800" b="0" dirty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buNone/>
            </a:pPr>
            <a:r>
              <a:rPr lang="en-US" altLang="zh-CN" sz="2800" b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zh-CN" altLang="en-US" sz="2800" b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双重意义</a:t>
            </a:r>
            <a:endParaRPr lang="zh-CN" altLang="en-US" sz="2800" b="0" dirty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Not only does it show…, but it also reminds us that…</a:t>
            </a:r>
            <a:endParaRPr lang="en-US" altLang="zh-CN" sz="2800" b="0" dirty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9" name="Group 2"/>
          <p:cNvGrpSpPr/>
          <p:nvPr/>
        </p:nvGrpSpPr>
        <p:grpSpPr>
          <a:xfrm>
            <a:off x="4775633" y="5915975"/>
            <a:ext cx="13232534" cy="4293445"/>
            <a:chOff x="0" y="0"/>
            <a:chExt cx="1275511" cy="769350"/>
          </a:xfrm>
        </p:grpSpPr>
        <p:sp>
          <p:nvSpPr>
            <p:cNvPr id="30" name="Freeform 3"/>
            <p:cNvSpPr/>
            <p:nvPr/>
          </p:nvSpPr>
          <p:spPr>
            <a:xfrm>
              <a:off x="0" y="0"/>
              <a:ext cx="1275511" cy="769350"/>
            </a:xfrm>
            <a:custGeom>
              <a:avLst/>
              <a:gdLst/>
              <a:ahLst/>
              <a:cxnLst/>
              <a:rect l="l" t="t" r="r" b="b"/>
              <a:pathLst>
                <a:path w="1275511" h="769350">
                  <a:moveTo>
                    <a:pt x="108763" y="0"/>
                  </a:moveTo>
                  <a:lnTo>
                    <a:pt x="1166748" y="0"/>
                  </a:lnTo>
                  <a:cubicBezTo>
                    <a:pt x="1226816" y="0"/>
                    <a:pt x="1275511" y="48695"/>
                    <a:pt x="1275511" y="108763"/>
                  </a:cubicBezTo>
                  <a:lnTo>
                    <a:pt x="1275511" y="660587"/>
                  </a:lnTo>
                  <a:cubicBezTo>
                    <a:pt x="1275511" y="720655"/>
                    <a:pt x="1226816" y="769350"/>
                    <a:pt x="1166748" y="769350"/>
                  </a:cubicBezTo>
                  <a:lnTo>
                    <a:pt x="108763" y="769350"/>
                  </a:lnTo>
                  <a:cubicBezTo>
                    <a:pt x="48695" y="769350"/>
                    <a:pt x="0" y="720655"/>
                    <a:pt x="0" y="660587"/>
                  </a:cubicBezTo>
                  <a:lnTo>
                    <a:pt x="0" y="108763"/>
                  </a:lnTo>
                  <a:cubicBezTo>
                    <a:pt x="0" y="48695"/>
                    <a:pt x="48695" y="0"/>
                    <a:pt x="108763" y="0"/>
                  </a:cubicBezTo>
                  <a:close/>
                </a:path>
              </a:pathLst>
            </a:custGeom>
            <a:solidFill>
              <a:srgbClr val="76DAFF"/>
            </a:solidFill>
            <a:ln cap="rnd">
              <a:noFill/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" name="TextBox 4"/>
            <p:cNvSpPr txBox="1"/>
            <p:nvPr/>
          </p:nvSpPr>
          <p:spPr>
            <a:xfrm>
              <a:off x="0" y="-76200"/>
              <a:ext cx="1275511" cy="845550"/>
            </a:xfrm>
            <a:prstGeom prst="rect">
              <a:avLst/>
            </a:prstGeom>
          </p:spPr>
          <p:txBody>
            <a:bodyPr lIns="50799" tIns="50799" rIns="50799" bIns="50799" rtlCol="0" anchor="ctr"/>
            <a:lstStyle/>
            <a:p>
              <a:pPr algn="ctr">
                <a:lnSpc>
                  <a:spcPts val="3520"/>
                </a:lnSpc>
              </a:pPr>
            </a:p>
          </p:txBody>
        </p:sp>
      </p:grpSp>
      <p:sp>
        <p:nvSpPr>
          <p:cNvPr id="32" name="文本框 31"/>
          <p:cNvSpPr txBox="1"/>
          <p:nvPr/>
        </p:nvSpPr>
        <p:spPr>
          <a:xfrm>
            <a:off x="5047535" y="6035681"/>
            <a:ext cx="12641158" cy="40318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P1</a:t>
            </a:r>
            <a:r>
              <a:rPr lang="zh-CN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：</a:t>
            </a: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crying and sweating Earth symbolizes that our planet is suffering from serious pollution.</a:t>
            </a:r>
            <a:endParaRPr lang="en-US" altLang="zh-C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zh-CN" altLang="en-US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→</a:t>
            </a:r>
            <a:r>
              <a:rPr lang="en-US" altLang="zh-CN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This design alerts people to the serious environmental crisis and calls on them to realize the urgency of environmental protection.</a:t>
            </a:r>
            <a:endParaRPr lang="en-US" altLang="zh-CN" sz="32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P2</a:t>
            </a:r>
            <a:r>
              <a:rPr lang="zh-CN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：</a:t>
            </a: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hands holding the Earth stand for our responsibility to protect the environment.</a:t>
            </a:r>
            <a:endParaRPr lang="en-US" altLang="zh-C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zh-CN" altLang="en-US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→</a:t>
            </a:r>
            <a:r>
              <a:rPr lang="en-US" altLang="zh-CN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This design delivers a positive and inspiring message, encouraging everyone to take action to build a greener world.</a:t>
            </a:r>
            <a:endParaRPr lang="zh-CN" altLang="en-US" sz="32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8" grpId="0"/>
      <p:bldP spid="21" grpId="0" animBg="1"/>
      <p:bldP spid="23" grpId="0" animBg="1"/>
      <p:bldP spid="3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 33"/>
          <p:cNvSpPr/>
          <p:nvPr/>
        </p:nvSpPr>
        <p:spPr>
          <a:xfrm>
            <a:off x="10536597" y="7048500"/>
            <a:ext cx="4464506" cy="3113780"/>
          </a:xfrm>
          <a:custGeom>
            <a:avLst/>
            <a:gdLst/>
            <a:ahLst/>
            <a:cxnLst/>
            <a:rect l="l" t="t" r="r" b="b"/>
            <a:pathLst>
              <a:path w="4464506" h="3113780">
                <a:moveTo>
                  <a:pt x="0" y="0"/>
                </a:moveTo>
                <a:lnTo>
                  <a:pt x="4464506" y="0"/>
                </a:lnTo>
                <a:lnTo>
                  <a:pt x="4464506" y="3113780"/>
                </a:lnTo>
                <a:lnTo>
                  <a:pt x="0" y="3113780"/>
                </a:lnTo>
                <a:lnTo>
                  <a:pt x="0" y="0"/>
                </a:lnTo>
                <a:close/>
              </a:path>
            </a:pathLst>
          </a:custGeom>
          <a:blipFill>
            <a:blip r:embed="rId1"/>
            <a:stretch>
              <a:fillRect/>
            </a:stretch>
          </a:blipFill>
        </p:spPr>
        <p:txBody>
          <a:bodyPr/>
          <a:lstStyle/>
          <a:p>
            <a:endParaRPr lang="zh-CN" altLang="en-US"/>
          </a:p>
        </p:txBody>
      </p:sp>
      <p:grpSp>
        <p:nvGrpSpPr>
          <p:cNvPr id="2" name="Group 20"/>
          <p:cNvGrpSpPr/>
          <p:nvPr/>
        </p:nvGrpSpPr>
        <p:grpSpPr>
          <a:xfrm>
            <a:off x="914400" y="571500"/>
            <a:ext cx="7967545" cy="1233055"/>
            <a:chOff x="0" y="0"/>
            <a:chExt cx="2626006" cy="406400"/>
          </a:xfrm>
        </p:grpSpPr>
        <p:sp>
          <p:nvSpPr>
            <p:cNvPr id="3" name="Freeform 21"/>
            <p:cNvSpPr/>
            <p:nvPr/>
          </p:nvSpPr>
          <p:spPr>
            <a:xfrm>
              <a:off x="0" y="0"/>
              <a:ext cx="2626006" cy="406400"/>
            </a:xfrm>
            <a:custGeom>
              <a:avLst/>
              <a:gdLst/>
              <a:ahLst/>
              <a:cxnLst/>
              <a:rect l="l" t="t" r="r" b="b"/>
              <a:pathLst>
                <a:path w="2626006" h="406400">
                  <a:moveTo>
                    <a:pt x="2422806" y="0"/>
                  </a:moveTo>
                  <a:cubicBezTo>
                    <a:pt x="2535030" y="0"/>
                    <a:pt x="2626006" y="90976"/>
                    <a:pt x="2626006" y="203200"/>
                  </a:cubicBezTo>
                  <a:cubicBezTo>
                    <a:pt x="2626006" y="315424"/>
                    <a:pt x="2535030" y="406400"/>
                    <a:pt x="2422806" y="406400"/>
                  </a:cubicBezTo>
                  <a:lnTo>
                    <a:pt x="203200" y="406400"/>
                  </a:lnTo>
                  <a:cubicBezTo>
                    <a:pt x="90976" y="406400"/>
                    <a:pt x="0" y="315424"/>
                    <a:pt x="0" y="203200"/>
                  </a:cubicBezTo>
                  <a:cubicBezTo>
                    <a:pt x="0" y="90976"/>
                    <a:pt x="90976" y="0"/>
                    <a:pt x="203200" y="0"/>
                  </a:cubicBezTo>
                  <a:close/>
                </a:path>
              </a:pathLst>
            </a:custGeom>
            <a:solidFill>
              <a:srgbClr val="FFF359"/>
            </a:solidFill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" name="TextBox 22"/>
            <p:cNvSpPr txBox="1"/>
            <p:nvPr/>
          </p:nvSpPr>
          <p:spPr>
            <a:xfrm>
              <a:off x="0" y="-76200"/>
              <a:ext cx="2626006" cy="482600"/>
            </a:xfrm>
            <a:prstGeom prst="rect">
              <a:avLst/>
            </a:prstGeom>
          </p:spPr>
          <p:txBody>
            <a:bodyPr lIns="50799" tIns="50799" rIns="50799" bIns="50799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352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5" name="Group 32"/>
          <p:cNvGrpSpPr/>
          <p:nvPr/>
        </p:nvGrpSpPr>
        <p:grpSpPr>
          <a:xfrm>
            <a:off x="400309" y="336069"/>
            <a:ext cx="1703918" cy="1703918"/>
            <a:chOff x="0" y="0"/>
            <a:chExt cx="812800" cy="812800"/>
          </a:xfrm>
        </p:grpSpPr>
        <p:sp>
          <p:nvSpPr>
            <p:cNvPr id="6" name="Freeform 33"/>
            <p:cNvSpPr/>
            <p:nvPr/>
          </p:nvSpPr>
          <p:spPr>
            <a:xfrm>
              <a:off x="37081" y="37081"/>
              <a:ext cx="738638" cy="738638"/>
            </a:xfrm>
            <a:custGeom>
              <a:avLst/>
              <a:gdLst/>
              <a:ahLst/>
              <a:cxnLst/>
              <a:rect l="l" t="t" r="r" b="b"/>
              <a:pathLst>
                <a:path w="738638" h="738638">
                  <a:moveTo>
                    <a:pt x="427640" y="25320"/>
                  </a:moveTo>
                  <a:lnTo>
                    <a:pt x="427640" y="25320"/>
                  </a:lnTo>
                  <a:cubicBezTo>
                    <a:pt x="464698" y="64970"/>
                    <a:pt x="517083" y="86669"/>
                    <a:pt x="571324" y="84836"/>
                  </a:cubicBezTo>
                  <a:lnTo>
                    <a:pt x="571324" y="84836"/>
                  </a:lnTo>
                  <a:cubicBezTo>
                    <a:pt x="593419" y="84089"/>
                    <a:pt x="614834" y="92539"/>
                    <a:pt x="630467" y="108171"/>
                  </a:cubicBezTo>
                  <a:cubicBezTo>
                    <a:pt x="646099" y="123803"/>
                    <a:pt x="654549" y="145219"/>
                    <a:pt x="653802" y="167314"/>
                  </a:cubicBezTo>
                  <a:lnTo>
                    <a:pt x="653802" y="167314"/>
                  </a:lnTo>
                  <a:cubicBezTo>
                    <a:pt x="651969" y="221554"/>
                    <a:pt x="673668" y="273940"/>
                    <a:pt x="713318" y="310998"/>
                  </a:cubicBezTo>
                  <a:lnTo>
                    <a:pt x="713318" y="310998"/>
                  </a:lnTo>
                  <a:cubicBezTo>
                    <a:pt x="729470" y="326094"/>
                    <a:pt x="738638" y="347211"/>
                    <a:pt x="738638" y="369319"/>
                  </a:cubicBezTo>
                  <a:cubicBezTo>
                    <a:pt x="738638" y="391427"/>
                    <a:pt x="729470" y="412544"/>
                    <a:pt x="713318" y="427640"/>
                  </a:cubicBezTo>
                  <a:lnTo>
                    <a:pt x="713318" y="427640"/>
                  </a:lnTo>
                  <a:cubicBezTo>
                    <a:pt x="673668" y="464698"/>
                    <a:pt x="651969" y="517083"/>
                    <a:pt x="653802" y="571324"/>
                  </a:cubicBezTo>
                  <a:lnTo>
                    <a:pt x="653802" y="571324"/>
                  </a:lnTo>
                  <a:cubicBezTo>
                    <a:pt x="654549" y="593419"/>
                    <a:pt x="646099" y="614834"/>
                    <a:pt x="630467" y="630467"/>
                  </a:cubicBezTo>
                  <a:cubicBezTo>
                    <a:pt x="614834" y="646099"/>
                    <a:pt x="593419" y="654549"/>
                    <a:pt x="571324" y="653802"/>
                  </a:cubicBezTo>
                  <a:lnTo>
                    <a:pt x="571324" y="653802"/>
                  </a:lnTo>
                  <a:cubicBezTo>
                    <a:pt x="517083" y="651969"/>
                    <a:pt x="464698" y="673668"/>
                    <a:pt x="427640" y="713318"/>
                  </a:cubicBezTo>
                  <a:lnTo>
                    <a:pt x="427640" y="713318"/>
                  </a:lnTo>
                  <a:cubicBezTo>
                    <a:pt x="412544" y="729470"/>
                    <a:pt x="391427" y="738638"/>
                    <a:pt x="369319" y="738638"/>
                  </a:cubicBezTo>
                  <a:cubicBezTo>
                    <a:pt x="347211" y="738638"/>
                    <a:pt x="326094" y="729470"/>
                    <a:pt x="310998" y="713318"/>
                  </a:cubicBezTo>
                  <a:lnTo>
                    <a:pt x="310998" y="713318"/>
                  </a:lnTo>
                  <a:cubicBezTo>
                    <a:pt x="273940" y="673668"/>
                    <a:pt x="221554" y="651969"/>
                    <a:pt x="167314" y="653802"/>
                  </a:cubicBezTo>
                  <a:lnTo>
                    <a:pt x="167314" y="653802"/>
                  </a:lnTo>
                  <a:cubicBezTo>
                    <a:pt x="145219" y="654549"/>
                    <a:pt x="123803" y="646099"/>
                    <a:pt x="108171" y="630467"/>
                  </a:cubicBezTo>
                  <a:cubicBezTo>
                    <a:pt x="92539" y="614834"/>
                    <a:pt x="84089" y="593419"/>
                    <a:pt x="84836" y="571324"/>
                  </a:cubicBezTo>
                  <a:lnTo>
                    <a:pt x="84836" y="571324"/>
                  </a:lnTo>
                  <a:cubicBezTo>
                    <a:pt x="86669" y="517083"/>
                    <a:pt x="64970" y="464698"/>
                    <a:pt x="25320" y="427640"/>
                  </a:cubicBezTo>
                  <a:lnTo>
                    <a:pt x="25320" y="427640"/>
                  </a:lnTo>
                  <a:cubicBezTo>
                    <a:pt x="9168" y="412544"/>
                    <a:pt x="0" y="391427"/>
                    <a:pt x="0" y="369319"/>
                  </a:cubicBezTo>
                  <a:cubicBezTo>
                    <a:pt x="0" y="347211"/>
                    <a:pt x="9168" y="326094"/>
                    <a:pt x="25320" y="310998"/>
                  </a:cubicBezTo>
                  <a:lnTo>
                    <a:pt x="25320" y="310998"/>
                  </a:lnTo>
                  <a:cubicBezTo>
                    <a:pt x="64970" y="273940"/>
                    <a:pt x="86669" y="221554"/>
                    <a:pt x="84836" y="167314"/>
                  </a:cubicBezTo>
                  <a:lnTo>
                    <a:pt x="84836" y="167314"/>
                  </a:lnTo>
                  <a:cubicBezTo>
                    <a:pt x="84089" y="145219"/>
                    <a:pt x="92539" y="123804"/>
                    <a:pt x="108171" y="108171"/>
                  </a:cubicBezTo>
                  <a:cubicBezTo>
                    <a:pt x="123804" y="92539"/>
                    <a:pt x="145219" y="84089"/>
                    <a:pt x="167314" y="84836"/>
                  </a:cubicBezTo>
                  <a:lnTo>
                    <a:pt x="167314" y="84836"/>
                  </a:lnTo>
                  <a:cubicBezTo>
                    <a:pt x="221554" y="86669"/>
                    <a:pt x="273940" y="64970"/>
                    <a:pt x="310998" y="25320"/>
                  </a:cubicBezTo>
                  <a:lnTo>
                    <a:pt x="310998" y="25320"/>
                  </a:lnTo>
                  <a:cubicBezTo>
                    <a:pt x="326094" y="9168"/>
                    <a:pt x="347211" y="0"/>
                    <a:pt x="369319" y="0"/>
                  </a:cubicBezTo>
                  <a:cubicBezTo>
                    <a:pt x="391427" y="0"/>
                    <a:pt x="412544" y="9168"/>
                    <a:pt x="427640" y="25320"/>
                  </a:cubicBezTo>
                  <a:close/>
                </a:path>
              </a:pathLst>
            </a:custGeom>
            <a:solidFill>
              <a:srgbClr val="76DAFF"/>
            </a:solidFill>
            <a:ln cap="rnd">
              <a:noFill/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" name="TextBox 34"/>
            <p:cNvSpPr txBox="1"/>
            <p:nvPr/>
          </p:nvSpPr>
          <p:spPr>
            <a:xfrm>
              <a:off x="127000" y="50800"/>
              <a:ext cx="558800" cy="635000"/>
            </a:xfrm>
            <a:prstGeom prst="rect">
              <a:avLst/>
            </a:prstGeom>
          </p:spPr>
          <p:txBody>
            <a:bodyPr lIns="50799" tIns="50799" rIns="50799" bIns="50799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352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8" name="TextBox 43"/>
          <p:cNvSpPr txBox="1"/>
          <p:nvPr/>
        </p:nvSpPr>
        <p:spPr>
          <a:xfrm>
            <a:off x="2315977" y="747548"/>
            <a:ext cx="5920317" cy="79374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6535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665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阿里巴巴普惠体 Bold" panose="00020600040101010101"/>
                <a:ea typeface="阿里巴巴普惠体 Bold" panose="00020600040101010101"/>
                <a:cs typeface="阿里巴巴普惠体 Bold" panose="00020600040101010101"/>
                <a:sym typeface="阿里巴巴普惠体 Bold" panose="00020600040101010101"/>
              </a:rPr>
              <a:t>图文联动解读</a:t>
            </a:r>
            <a:endParaRPr kumimoji="0" lang="en-US" sz="4665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阿里巴巴普惠体 Bold" panose="00020600040101010101"/>
              <a:ea typeface="阿里巴巴普惠体 Bold" panose="00020600040101010101"/>
              <a:cs typeface="阿里巴巴普惠体 Bold" panose="00020600040101010101"/>
              <a:sym typeface="阿里巴巴普惠体 Bold" panose="00020600040101010101"/>
            </a:endParaRPr>
          </a:p>
        </p:txBody>
      </p:sp>
      <p:sp>
        <p:nvSpPr>
          <p:cNvPr id="9" name="TextBox 47"/>
          <p:cNvSpPr txBox="1"/>
          <p:nvPr/>
        </p:nvSpPr>
        <p:spPr>
          <a:xfrm>
            <a:off x="714276" y="747548"/>
            <a:ext cx="1075983" cy="7958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6535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4665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阿里巴巴普惠体 Bold" panose="00020600040101010101"/>
                <a:ea typeface="阿里巴巴普惠体 Bold" panose="00020600040101010101"/>
                <a:cs typeface="阿里巴巴普惠体 Bold" panose="00020600040101010101"/>
                <a:sym typeface="阿里巴巴普惠体 Bold" panose="00020600040101010101"/>
              </a:rPr>
              <a:t>03</a:t>
            </a:r>
            <a:endParaRPr kumimoji="0" lang="en-US" sz="4665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阿里巴巴普惠体 Bold" panose="00020600040101010101"/>
              <a:ea typeface="阿里巴巴普惠体 Bold" panose="00020600040101010101"/>
              <a:cs typeface="阿里巴巴普惠体 Bold" panose="00020600040101010101"/>
              <a:sym typeface="阿里巴巴普惠体 Bold" panose="00020600040101010101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18036" y="1762864"/>
            <a:ext cx="2603418" cy="276346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018036" y="6164756"/>
            <a:ext cx="2603417" cy="2781300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1445953" y="1892896"/>
            <a:ext cx="14087308" cy="77251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buNone/>
            </a:pPr>
            <a:r>
              <a:rPr lang="en-US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zh-CN" altLang="en-US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图文一致、高度契合</a:t>
            </a:r>
            <a:endParaRPr lang="zh-CN" altLang="en-US" sz="2800" b="1" u="sng" dirty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en-US" altLang="zh-CN" sz="3200" b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The image and the slogan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match perfectly</a:t>
            </a:r>
            <a:r>
              <a:rPr lang="en-US" altLang="zh-CN" sz="3200" b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altLang="zh-CN" sz="3200" b="0" dirty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en-US" altLang="zh-CN" sz="3200" b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The picture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goes well with</a:t>
            </a:r>
            <a:r>
              <a:rPr lang="en-US" altLang="zh-CN" sz="3200" b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the theme.</a:t>
            </a:r>
            <a:endParaRPr lang="en-US" altLang="zh-CN" sz="3200" b="0" dirty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en-US" altLang="zh-CN" sz="3200" b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The design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combines the visual effect and the message perfectly</a:t>
            </a:r>
            <a:r>
              <a:rPr lang="en-US" altLang="zh-CN" sz="3200" b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altLang="zh-CN" sz="3200" b="0" dirty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buNone/>
            </a:pPr>
            <a:r>
              <a:rPr lang="en-US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zh-CN" altLang="en-US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画面解释标语 </a:t>
            </a:r>
            <a:r>
              <a:rPr lang="en-US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zh-CN" altLang="en-US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标语升华画面</a:t>
            </a:r>
            <a:endParaRPr lang="zh-CN" altLang="en-US" sz="2800" b="1" u="sng" dirty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en-US" altLang="zh-CN" sz="3200" b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The picture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illustrates the meaning of the slogan</a:t>
            </a:r>
            <a:r>
              <a:rPr lang="en-US" altLang="zh-CN" sz="3200" b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altLang="zh-CN" sz="3200" b="0" dirty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en-US" altLang="zh-CN" sz="3200" b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The slogan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conveys the message behind the image</a:t>
            </a:r>
            <a:r>
              <a:rPr lang="en-US" altLang="zh-CN" sz="3200" b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altLang="zh-CN" sz="3200" b="0" dirty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en-US" altLang="zh-CN" sz="3200" b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The drawing helps the slogan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make more sense and leave a deeper impression</a:t>
            </a:r>
            <a:r>
              <a:rPr lang="en-US" altLang="zh-CN" sz="3200" b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altLang="zh-CN" sz="3200" b="0" dirty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buNone/>
            </a:pPr>
            <a:r>
              <a:rPr lang="en-US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zh-CN" altLang="en-US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图文共同传递核心思想</a:t>
            </a:r>
            <a:endParaRPr lang="zh-CN" altLang="en-US" sz="2800" b="1" u="sng" dirty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en-US" altLang="zh-CN" sz="3200" b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Together, the picture and the slogan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convey the message that…</a:t>
            </a:r>
            <a:endParaRPr lang="en-US" altLang="zh-CN" sz="3200" b="0" dirty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en-US" altLang="zh-CN" sz="3200" b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They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remind us of the importance of…</a:t>
            </a:r>
            <a:endParaRPr lang="en-US" altLang="zh-CN" sz="3200" b="0" dirty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en-US" altLang="zh-CN" sz="3200" b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They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stress the need to…</a:t>
            </a:r>
            <a:endParaRPr lang="en-US" altLang="zh-CN" sz="3200" b="0" dirty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buNone/>
            </a:pPr>
            <a:r>
              <a:rPr lang="en-US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zh-CN" altLang="en-US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画面增强感染力，标语强化记忆</a:t>
            </a:r>
            <a:endParaRPr lang="zh-CN" altLang="en-US" sz="2800" b="1" u="sng" dirty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en-US" altLang="zh-CN" sz="3200" b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The striking image makes the slogan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more powerful and impressive</a:t>
            </a:r>
            <a:r>
              <a:rPr lang="en-US" altLang="zh-CN" sz="3200" b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altLang="zh-CN" sz="3200" b="0" dirty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en-US" altLang="zh-CN" sz="3200" b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The short slogan makes the picture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easier to understand and remember</a:t>
            </a:r>
            <a:r>
              <a:rPr lang="en-US" altLang="zh-CN" sz="3200" b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altLang="zh-CN" sz="3200" b="0" dirty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en-US" altLang="zh-CN" sz="3200" b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The visual design and the message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strengthen each other</a:t>
            </a:r>
            <a:r>
              <a:rPr lang="en-US" altLang="zh-CN" sz="3200" b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altLang="zh-CN" sz="3200" b="0" dirty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E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5244644" y="-2500876"/>
            <a:ext cx="7118131" cy="4293445"/>
            <a:chOff x="0" y="0"/>
            <a:chExt cx="1275511" cy="76935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275511" cy="769350"/>
            </a:xfrm>
            <a:custGeom>
              <a:avLst/>
              <a:gdLst/>
              <a:ahLst/>
              <a:cxnLst/>
              <a:rect l="l" t="t" r="r" b="b"/>
              <a:pathLst>
                <a:path w="1275511" h="769350">
                  <a:moveTo>
                    <a:pt x="108763" y="0"/>
                  </a:moveTo>
                  <a:lnTo>
                    <a:pt x="1166748" y="0"/>
                  </a:lnTo>
                  <a:cubicBezTo>
                    <a:pt x="1226816" y="0"/>
                    <a:pt x="1275511" y="48695"/>
                    <a:pt x="1275511" y="108763"/>
                  </a:cubicBezTo>
                  <a:lnTo>
                    <a:pt x="1275511" y="660587"/>
                  </a:lnTo>
                  <a:cubicBezTo>
                    <a:pt x="1275511" y="720655"/>
                    <a:pt x="1226816" y="769350"/>
                    <a:pt x="1166748" y="769350"/>
                  </a:cubicBezTo>
                  <a:lnTo>
                    <a:pt x="108763" y="769350"/>
                  </a:lnTo>
                  <a:cubicBezTo>
                    <a:pt x="48695" y="769350"/>
                    <a:pt x="0" y="720655"/>
                    <a:pt x="0" y="660587"/>
                  </a:cubicBezTo>
                  <a:lnTo>
                    <a:pt x="0" y="108763"/>
                  </a:lnTo>
                  <a:cubicBezTo>
                    <a:pt x="0" y="48695"/>
                    <a:pt x="48695" y="0"/>
                    <a:pt x="108763" y="0"/>
                  </a:cubicBezTo>
                  <a:close/>
                </a:path>
              </a:pathLst>
            </a:custGeom>
            <a:solidFill>
              <a:srgbClr val="76DAFF"/>
            </a:solidFill>
            <a:ln cap="rnd">
              <a:noFill/>
              <a:prstDash val="dash"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-76200"/>
              <a:ext cx="1275511" cy="845550"/>
            </a:xfrm>
            <a:prstGeom prst="rect">
              <a:avLst/>
            </a:prstGeom>
          </p:spPr>
          <p:txBody>
            <a:bodyPr lIns="50799" tIns="50799" rIns="50799" bIns="50799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352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1682278" y="1425851"/>
            <a:ext cx="15154600" cy="8400500"/>
            <a:chOff x="0" y="0"/>
            <a:chExt cx="20206133" cy="11200666"/>
          </a:xfrm>
        </p:grpSpPr>
        <p:sp>
          <p:nvSpPr>
            <p:cNvPr id="6" name="Freeform 6"/>
            <p:cNvSpPr/>
            <p:nvPr/>
          </p:nvSpPr>
          <p:spPr>
            <a:xfrm rot="-5400000">
              <a:off x="-764007" y="764007"/>
              <a:ext cx="11200666" cy="9672652"/>
            </a:xfrm>
            <a:custGeom>
              <a:avLst/>
              <a:gdLst/>
              <a:ahLst/>
              <a:cxnLst/>
              <a:rect l="l" t="t" r="r" b="b"/>
              <a:pathLst>
                <a:path w="11200666" h="9672652">
                  <a:moveTo>
                    <a:pt x="0" y="0"/>
                  </a:moveTo>
                  <a:lnTo>
                    <a:pt x="11200666" y="0"/>
                  </a:lnTo>
                  <a:lnTo>
                    <a:pt x="11200666" y="9672652"/>
                  </a:lnTo>
                  <a:lnTo>
                    <a:pt x="0" y="967265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/>
              <a:stretch>
                <a:fillRect b="-59628"/>
              </a:stretch>
            </a:blip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" name="Freeform 7"/>
            <p:cNvSpPr/>
            <p:nvPr/>
          </p:nvSpPr>
          <p:spPr>
            <a:xfrm rot="-5400000">
              <a:off x="9339059" y="333593"/>
              <a:ext cx="11200666" cy="10533481"/>
            </a:xfrm>
            <a:custGeom>
              <a:avLst/>
              <a:gdLst/>
              <a:ahLst/>
              <a:cxnLst/>
              <a:rect l="l" t="t" r="r" b="b"/>
              <a:pathLst>
                <a:path w="11200666" h="10533481">
                  <a:moveTo>
                    <a:pt x="0" y="0"/>
                  </a:moveTo>
                  <a:lnTo>
                    <a:pt x="11200667" y="0"/>
                  </a:lnTo>
                  <a:lnTo>
                    <a:pt x="11200667" y="10533481"/>
                  </a:lnTo>
                  <a:lnTo>
                    <a:pt x="0" y="1053348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/>
              <a:stretch>
                <a:fillRect t="-46583"/>
              </a:stretch>
            </a:blip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8" name="Group 8"/>
            <p:cNvGrpSpPr/>
            <p:nvPr/>
          </p:nvGrpSpPr>
          <p:grpSpPr>
            <a:xfrm>
              <a:off x="0" y="0"/>
              <a:ext cx="19821726" cy="9761331"/>
              <a:chOff x="0" y="0"/>
              <a:chExt cx="2663919" cy="1311863"/>
            </a:xfrm>
          </p:grpSpPr>
          <p:sp>
            <p:nvSpPr>
              <p:cNvPr id="9" name="Freeform 9"/>
              <p:cNvSpPr/>
              <p:nvPr/>
            </p:nvSpPr>
            <p:spPr>
              <a:xfrm>
                <a:off x="0" y="0"/>
                <a:ext cx="2663919" cy="1311863"/>
              </a:xfrm>
              <a:custGeom>
                <a:avLst/>
                <a:gdLst/>
                <a:ahLst/>
                <a:cxnLst/>
                <a:rect l="l" t="t" r="r" b="b"/>
                <a:pathLst>
                  <a:path w="2663919" h="1311863">
                    <a:moveTo>
                      <a:pt x="45810" y="0"/>
                    </a:moveTo>
                    <a:lnTo>
                      <a:pt x="2618109" y="0"/>
                    </a:lnTo>
                    <a:cubicBezTo>
                      <a:pt x="2643409" y="0"/>
                      <a:pt x="2663919" y="20510"/>
                      <a:pt x="2663919" y="45810"/>
                    </a:cubicBezTo>
                    <a:lnTo>
                      <a:pt x="2663919" y="1266053"/>
                    </a:lnTo>
                    <a:cubicBezTo>
                      <a:pt x="2663919" y="1291353"/>
                      <a:pt x="2643409" y="1311863"/>
                      <a:pt x="2618109" y="1311863"/>
                    </a:cubicBezTo>
                    <a:lnTo>
                      <a:pt x="45810" y="1311863"/>
                    </a:lnTo>
                    <a:cubicBezTo>
                      <a:pt x="33660" y="1311863"/>
                      <a:pt x="22008" y="1307037"/>
                      <a:pt x="13417" y="1298446"/>
                    </a:cubicBezTo>
                    <a:cubicBezTo>
                      <a:pt x="4826" y="1289855"/>
                      <a:pt x="0" y="1278203"/>
                      <a:pt x="0" y="1266053"/>
                    </a:cubicBezTo>
                    <a:lnTo>
                      <a:pt x="0" y="45810"/>
                    </a:lnTo>
                    <a:cubicBezTo>
                      <a:pt x="0" y="20510"/>
                      <a:pt x="20510" y="0"/>
                      <a:pt x="45810" y="0"/>
                    </a:cubicBezTo>
                    <a:close/>
                  </a:path>
                </a:pathLst>
              </a:custGeom>
              <a:solidFill>
                <a:srgbClr val="FFF359"/>
              </a:solidFill>
              <a:ln cap="rnd">
                <a:noFill/>
                <a:prstDash val="dash"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" name="TextBox 10"/>
              <p:cNvSpPr txBox="1"/>
              <p:nvPr/>
            </p:nvSpPr>
            <p:spPr>
              <a:xfrm>
                <a:off x="0" y="-76200"/>
                <a:ext cx="2663919" cy="1388063"/>
              </a:xfrm>
              <a:prstGeom prst="rect">
                <a:avLst/>
              </a:prstGeom>
            </p:spPr>
            <p:txBody>
              <a:bodyPr lIns="57749" tIns="57749" rIns="57749" bIns="57749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ts val="352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</p:grpSp>
      <p:grpSp>
        <p:nvGrpSpPr>
          <p:cNvPr id="11" name="Group 11"/>
          <p:cNvGrpSpPr/>
          <p:nvPr/>
        </p:nvGrpSpPr>
        <p:grpSpPr>
          <a:xfrm>
            <a:off x="17259300" y="6792656"/>
            <a:ext cx="3728276" cy="4108707"/>
            <a:chOff x="0" y="0"/>
            <a:chExt cx="668077" cy="736247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668077" cy="736247"/>
            </a:xfrm>
            <a:custGeom>
              <a:avLst/>
              <a:gdLst/>
              <a:ahLst/>
              <a:cxnLst/>
              <a:rect l="l" t="t" r="r" b="b"/>
              <a:pathLst>
                <a:path w="668077" h="736247">
                  <a:moveTo>
                    <a:pt x="207654" y="0"/>
                  </a:moveTo>
                  <a:lnTo>
                    <a:pt x="460423" y="0"/>
                  </a:lnTo>
                  <a:cubicBezTo>
                    <a:pt x="515496" y="0"/>
                    <a:pt x="568314" y="21878"/>
                    <a:pt x="607256" y="60820"/>
                  </a:cubicBezTo>
                  <a:cubicBezTo>
                    <a:pt x="646199" y="99763"/>
                    <a:pt x="668077" y="152581"/>
                    <a:pt x="668077" y="207654"/>
                  </a:cubicBezTo>
                  <a:lnTo>
                    <a:pt x="668077" y="528593"/>
                  </a:lnTo>
                  <a:cubicBezTo>
                    <a:pt x="668077" y="583666"/>
                    <a:pt x="646199" y="636484"/>
                    <a:pt x="607256" y="675426"/>
                  </a:cubicBezTo>
                  <a:cubicBezTo>
                    <a:pt x="568314" y="714369"/>
                    <a:pt x="515496" y="736247"/>
                    <a:pt x="460423" y="736247"/>
                  </a:cubicBezTo>
                  <a:lnTo>
                    <a:pt x="207654" y="736247"/>
                  </a:lnTo>
                  <a:cubicBezTo>
                    <a:pt x="152581" y="736247"/>
                    <a:pt x="99763" y="714369"/>
                    <a:pt x="60820" y="675426"/>
                  </a:cubicBezTo>
                  <a:cubicBezTo>
                    <a:pt x="21878" y="636484"/>
                    <a:pt x="0" y="583666"/>
                    <a:pt x="0" y="528593"/>
                  </a:cubicBezTo>
                  <a:lnTo>
                    <a:pt x="0" y="207654"/>
                  </a:lnTo>
                  <a:cubicBezTo>
                    <a:pt x="0" y="152581"/>
                    <a:pt x="21878" y="99763"/>
                    <a:pt x="60820" y="60820"/>
                  </a:cubicBezTo>
                  <a:cubicBezTo>
                    <a:pt x="99763" y="21878"/>
                    <a:pt x="152581" y="0"/>
                    <a:pt x="207654" y="0"/>
                  </a:cubicBezTo>
                  <a:close/>
                </a:path>
              </a:pathLst>
            </a:custGeom>
            <a:solidFill>
              <a:srgbClr val="FFF359"/>
            </a:solidFill>
            <a:ln cap="rnd">
              <a:noFill/>
              <a:prstDash val="dash"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" name="TextBox 13"/>
            <p:cNvSpPr txBox="1"/>
            <p:nvPr/>
          </p:nvSpPr>
          <p:spPr>
            <a:xfrm>
              <a:off x="0" y="-76200"/>
              <a:ext cx="668077" cy="812447"/>
            </a:xfrm>
            <a:prstGeom prst="rect">
              <a:avLst/>
            </a:prstGeom>
          </p:spPr>
          <p:txBody>
            <a:bodyPr lIns="50799" tIns="50799" rIns="50799" bIns="50799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352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14" name="Group 14"/>
          <p:cNvGrpSpPr/>
          <p:nvPr/>
        </p:nvGrpSpPr>
        <p:grpSpPr>
          <a:xfrm>
            <a:off x="1351506" y="341789"/>
            <a:ext cx="1477477" cy="585883"/>
            <a:chOff x="0" y="0"/>
            <a:chExt cx="264752" cy="104985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264752" cy="104985"/>
            </a:xfrm>
            <a:custGeom>
              <a:avLst/>
              <a:gdLst/>
              <a:ahLst/>
              <a:cxnLst/>
              <a:rect l="l" t="t" r="r" b="b"/>
              <a:pathLst>
                <a:path w="264752" h="104985">
                  <a:moveTo>
                    <a:pt x="52493" y="0"/>
                  </a:moveTo>
                  <a:lnTo>
                    <a:pt x="212259" y="0"/>
                  </a:lnTo>
                  <a:cubicBezTo>
                    <a:pt x="226181" y="0"/>
                    <a:pt x="239533" y="5530"/>
                    <a:pt x="249377" y="15375"/>
                  </a:cubicBezTo>
                  <a:cubicBezTo>
                    <a:pt x="259221" y="25219"/>
                    <a:pt x="264752" y="38571"/>
                    <a:pt x="264752" y="52493"/>
                  </a:cubicBezTo>
                  <a:lnTo>
                    <a:pt x="264752" y="52493"/>
                  </a:lnTo>
                  <a:cubicBezTo>
                    <a:pt x="264752" y="66415"/>
                    <a:pt x="259221" y="79766"/>
                    <a:pt x="249377" y="89611"/>
                  </a:cubicBezTo>
                  <a:cubicBezTo>
                    <a:pt x="239533" y="99455"/>
                    <a:pt x="226181" y="104985"/>
                    <a:pt x="212259" y="104985"/>
                  </a:cubicBezTo>
                  <a:lnTo>
                    <a:pt x="52493" y="104985"/>
                  </a:lnTo>
                  <a:cubicBezTo>
                    <a:pt x="38571" y="104985"/>
                    <a:pt x="25219" y="99455"/>
                    <a:pt x="15375" y="89611"/>
                  </a:cubicBezTo>
                  <a:cubicBezTo>
                    <a:pt x="5530" y="79766"/>
                    <a:pt x="0" y="66415"/>
                    <a:pt x="0" y="52493"/>
                  </a:cubicBezTo>
                  <a:lnTo>
                    <a:pt x="0" y="52493"/>
                  </a:lnTo>
                  <a:cubicBezTo>
                    <a:pt x="0" y="38571"/>
                    <a:pt x="5530" y="25219"/>
                    <a:pt x="15375" y="15375"/>
                  </a:cubicBezTo>
                  <a:cubicBezTo>
                    <a:pt x="25219" y="5530"/>
                    <a:pt x="38571" y="0"/>
                    <a:pt x="52493" y="0"/>
                  </a:cubicBezTo>
                  <a:close/>
                </a:path>
              </a:pathLst>
            </a:custGeom>
            <a:solidFill>
              <a:srgbClr val="FFF359"/>
            </a:solidFill>
            <a:ln cap="rnd">
              <a:noFill/>
              <a:prstDash val="dash"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" name="TextBox 16"/>
            <p:cNvSpPr txBox="1"/>
            <p:nvPr/>
          </p:nvSpPr>
          <p:spPr>
            <a:xfrm>
              <a:off x="0" y="-76200"/>
              <a:ext cx="264752" cy="181185"/>
            </a:xfrm>
            <a:prstGeom prst="rect">
              <a:avLst/>
            </a:prstGeom>
          </p:spPr>
          <p:txBody>
            <a:bodyPr lIns="50799" tIns="50799" rIns="50799" bIns="50799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352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17" name="Group 17"/>
          <p:cNvGrpSpPr/>
          <p:nvPr/>
        </p:nvGrpSpPr>
        <p:grpSpPr>
          <a:xfrm rot="-5400000">
            <a:off x="16520562" y="8696336"/>
            <a:ext cx="1477477" cy="585883"/>
            <a:chOff x="0" y="0"/>
            <a:chExt cx="264752" cy="104985"/>
          </a:xfrm>
        </p:grpSpPr>
        <p:sp>
          <p:nvSpPr>
            <p:cNvPr id="18" name="Freeform 18"/>
            <p:cNvSpPr/>
            <p:nvPr/>
          </p:nvSpPr>
          <p:spPr>
            <a:xfrm>
              <a:off x="0" y="0"/>
              <a:ext cx="264752" cy="104985"/>
            </a:xfrm>
            <a:custGeom>
              <a:avLst/>
              <a:gdLst/>
              <a:ahLst/>
              <a:cxnLst/>
              <a:rect l="l" t="t" r="r" b="b"/>
              <a:pathLst>
                <a:path w="264752" h="104985">
                  <a:moveTo>
                    <a:pt x="52493" y="0"/>
                  </a:moveTo>
                  <a:lnTo>
                    <a:pt x="212259" y="0"/>
                  </a:lnTo>
                  <a:cubicBezTo>
                    <a:pt x="226181" y="0"/>
                    <a:pt x="239533" y="5530"/>
                    <a:pt x="249377" y="15375"/>
                  </a:cubicBezTo>
                  <a:cubicBezTo>
                    <a:pt x="259221" y="25219"/>
                    <a:pt x="264752" y="38571"/>
                    <a:pt x="264752" y="52493"/>
                  </a:cubicBezTo>
                  <a:lnTo>
                    <a:pt x="264752" y="52493"/>
                  </a:lnTo>
                  <a:cubicBezTo>
                    <a:pt x="264752" y="66415"/>
                    <a:pt x="259221" y="79766"/>
                    <a:pt x="249377" y="89611"/>
                  </a:cubicBezTo>
                  <a:cubicBezTo>
                    <a:pt x="239533" y="99455"/>
                    <a:pt x="226181" y="104985"/>
                    <a:pt x="212259" y="104985"/>
                  </a:cubicBezTo>
                  <a:lnTo>
                    <a:pt x="52493" y="104985"/>
                  </a:lnTo>
                  <a:cubicBezTo>
                    <a:pt x="38571" y="104985"/>
                    <a:pt x="25219" y="99455"/>
                    <a:pt x="15375" y="89611"/>
                  </a:cubicBezTo>
                  <a:cubicBezTo>
                    <a:pt x="5530" y="79766"/>
                    <a:pt x="0" y="66415"/>
                    <a:pt x="0" y="52493"/>
                  </a:cubicBezTo>
                  <a:lnTo>
                    <a:pt x="0" y="52493"/>
                  </a:lnTo>
                  <a:cubicBezTo>
                    <a:pt x="0" y="38571"/>
                    <a:pt x="5530" y="25219"/>
                    <a:pt x="15375" y="15375"/>
                  </a:cubicBezTo>
                  <a:cubicBezTo>
                    <a:pt x="25219" y="5530"/>
                    <a:pt x="38571" y="0"/>
                    <a:pt x="52493" y="0"/>
                  </a:cubicBezTo>
                  <a:close/>
                </a:path>
              </a:pathLst>
            </a:custGeom>
            <a:solidFill>
              <a:srgbClr val="76DAFF"/>
            </a:solidFill>
            <a:ln cap="rnd">
              <a:noFill/>
              <a:prstDash val="dash"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" name="TextBox 19"/>
            <p:cNvSpPr txBox="1"/>
            <p:nvPr/>
          </p:nvSpPr>
          <p:spPr>
            <a:xfrm>
              <a:off x="0" y="-76200"/>
              <a:ext cx="264752" cy="181185"/>
            </a:xfrm>
            <a:prstGeom prst="rect">
              <a:avLst/>
            </a:prstGeom>
          </p:spPr>
          <p:txBody>
            <a:bodyPr lIns="50799" tIns="50799" rIns="50799" bIns="50799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352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20" name="Group 20"/>
          <p:cNvGrpSpPr/>
          <p:nvPr/>
        </p:nvGrpSpPr>
        <p:grpSpPr>
          <a:xfrm rot="-10800000">
            <a:off x="7420785" y="6023464"/>
            <a:ext cx="4620727" cy="1538383"/>
            <a:chOff x="0" y="0"/>
            <a:chExt cx="827997" cy="275666"/>
          </a:xfrm>
        </p:grpSpPr>
        <p:sp>
          <p:nvSpPr>
            <p:cNvPr id="21" name="Freeform 21"/>
            <p:cNvSpPr/>
            <p:nvPr/>
          </p:nvSpPr>
          <p:spPr>
            <a:xfrm>
              <a:off x="0" y="0"/>
              <a:ext cx="827997" cy="275666"/>
            </a:xfrm>
            <a:custGeom>
              <a:avLst/>
              <a:gdLst/>
              <a:ahLst/>
              <a:cxnLst/>
              <a:rect l="l" t="t" r="r" b="b"/>
              <a:pathLst>
                <a:path w="827997" h="275666">
                  <a:moveTo>
                    <a:pt x="137833" y="0"/>
                  </a:moveTo>
                  <a:lnTo>
                    <a:pt x="690164" y="0"/>
                  </a:lnTo>
                  <a:cubicBezTo>
                    <a:pt x="726719" y="0"/>
                    <a:pt x="761778" y="14522"/>
                    <a:pt x="787626" y="40370"/>
                  </a:cubicBezTo>
                  <a:cubicBezTo>
                    <a:pt x="813475" y="66219"/>
                    <a:pt x="827997" y="101277"/>
                    <a:pt x="827997" y="137833"/>
                  </a:cubicBezTo>
                  <a:lnTo>
                    <a:pt x="827997" y="137833"/>
                  </a:lnTo>
                  <a:cubicBezTo>
                    <a:pt x="827997" y="174388"/>
                    <a:pt x="813475" y="209447"/>
                    <a:pt x="787626" y="235295"/>
                  </a:cubicBezTo>
                  <a:cubicBezTo>
                    <a:pt x="761778" y="261144"/>
                    <a:pt x="726719" y="275666"/>
                    <a:pt x="690164" y="275666"/>
                  </a:cubicBezTo>
                  <a:lnTo>
                    <a:pt x="137833" y="275666"/>
                  </a:lnTo>
                  <a:cubicBezTo>
                    <a:pt x="101277" y="275666"/>
                    <a:pt x="66219" y="261144"/>
                    <a:pt x="40370" y="235295"/>
                  </a:cubicBezTo>
                  <a:cubicBezTo>
                    <a:pt x="14522" y="209447"/>
                    <a:pt x="0" y="174388"/>
                    <a:pt x="0" y="137833"/>
                  </a:cubicBezTo>
                  <a:lnTo>
                    <a:pt x="0" y="137833"/>
                  </a:lnTo>
                  <a:cubicBezTo>
                    <a:pt x="0" y="101277"/>
                    <a:pt x="14522" y="66219"/>
                    <a:pt x="40370" y="40370"/>
                  </a:cubicBezTo>
                  <a:cubicBezTo>
                    <a:pt x="66219" y="14522"/>
                    <a:pt x="101277" y="0"/>
                    <a:pt x="137833" y="0"/>
                  </a:cubicBezTo>
                  <a:close/>
                </a:path>
              </a:pathLst>
            </a:custGeom>
            <a:solidFill>
              <a:srgbClr val="76DAFF"/>
            </a:solidFill>
            <a:ln cap="rnd">
              <a:noFill/>
              <a:prstDash val="dash"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2" name="TextBox 22"/>
            <p:cNvSpPr txBox="1"/>
            <p:nvPr/>
          </p:nvSpPr>
          <p:spPr>
            <a:xfrm>
              <a:off x="0" y="-76200"/>
              <a:ext cx="827997" cy="351866"/>
            </a:xfrm>
            <a:prstGeom prst="rect">
              <a:avLst/>
            </a:prstGeom>
          </p:spPr>
          <p:txBody>
            <a:bodyPr lIns="50799" tIns="50799" rIns="50799" bIns="50799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352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23" name="Group 23"/>
          <p:cNvGrpSpPr/>
          <p:nvPr/>
        </p:nvGrpSpPr>
        <p:grpSpPr>
          <a:xfrm>
            <a:off x="2244227" y="1792569"/>
            <a:ext cx="7367860" cy="932689"/>
            <a:chOff x="0" y="0"/>
            <a:chExt cx="3210392" cy="406400"/>
          </a:xfrm>
        </p:grpSpPr>
        <p:sp>
          <p:nvSpPr>
            <p:cNvPr id="24" name="Freeform 24"/>
            <p:cNvSpPr/>
            <p:nvPr/>
          </p:nvSpPr>
          <p:spPr>
            <a:xfrm>
              <a:off x="0" y="0"/>
              <a:ext cx="3210392" cy="406400"/>
            </a:xfrm>
            <a:custGeom>
              <a:avLst/>
              <a:gdLst/>
              <a:ahLst/>
              <a:cxnLst/>
              <a:rect l="l" t="t" r="r" b="b"/>
              <a:pathLst>
                <a:path w="3210392" h="406400">
                  <a:moveTo>
                    <a:pt x="3007192" y="0"/>
                  </a:moveTo>
                  <a:cubicBezTo>
                    <a:pt x="3119416" y="0"/>
                    <a:pt x="3210392" y="90976"/>
                    <a:pt x="3210392" y="203200"/>
                  </a:cubicBezTo>
                  <a:cubicBezTo>
                    <a:pt x="3210392" y="315424"/>
                    <a:pt x="3119416" y="406400"/>
                    <a:pt x="3007192" y="406400"/>
                  </a:cubicBezTo>
                  <a:lnTo>
                    <a:pt x="203200" y="406400"/>
                  </a:lnTo>
                  <a:cubicBezTo>
                    <a:pt x="90976" y="406400"/>
                    <a:pt x="0" y="315424"/>
                    <a:pt x="0" y="203200"/>
                  </a:cubicBezTo>
                  <a:cubicBezTo>
                    <a:pt x="0" y="90976"/>
                    <a:pt x="90976" y="0"/>
                    <a:pt x="203200" y="0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5" name="TextBox 25"/>
            <p:cNvSpPr txBox="1"/>
            <p:nvPr/>
          </p:nvSpPr>
          <p:spPr>
            <a:xfrm>
              <a:off x="0" y="-76200"/>
              <a:ext cx="3210392" cy="482600"/>
            </a:xfrm>
            <a:prstGeom prst="rect">
              <a:avLst/>
            </a:prstGeom>
          </p:spPr>
          <p:txBody>
            <a:bodyPr lIns="50799" tIns="50799" rIns="50799" bIns="50799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352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26" name="Group 26"/>
          <p:cNvGrpSpPr/>
          <p:nvPr/>
        </p:nvGrpSpPr>
        <p:grpSpPr>
          <a:xfrm>
            <a:off x="1308226" y="3449159"/>
            <a:ext cx="8365782" cy="6068678"/>
            <a:chOff x="0" y="0"/>
            <a:chExt cx="11154376" cy="8091570"/>
          </a:xfrm>
        </p:grpSpPr>
        <p:sp>
          <p:nvSpPr>
            <p:cNvPr id="27" name="Freeform 27"/>
            <p:cNvSpPr/>
            <p:nvPr/>
          </p:nvSpPr>
          <p:spPr>
            <a:xfrm rot="-5400000">
              <a:off x="1531403" y="-1531403"/>
              <a:ext cx="8091570" cy="11154376"/>
            </a:xfrm>
            <a:custGeom>
              <a:avLst/>
              <a:gdLst/>
              <a:ahLst/>
              <a:cxnLst/>
              <a:rect l="l" t="t" r="r" b="b"/>
              <a:pathLst>
                <a:path w="8091570" h="11154376">
                  <a:moveTo>
                    <a:pt x="0" y="0"/>
                  </a:moveTo>
                  <a:lnTo>
                    <a:pt x="8091570" y="0"/>
                  </a:lnTo>
                  <a:lnTo>
                    <a:pt x="8091570" y="11154376"/>
                  </a:lnTo>
                  <a:lnTo>
                    <a:pt x="0" y="1115437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/>
              <a:stretch>
                <a:fillRect/>
              </a:stretch>
            </a:blip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28" name="Group 28"/>
            <p:cNvGrpSpPr/>
            <p:nvPr/>
          </p:nvGrpSpPr>
          <p:grpSpPr>
            <a:xfrm>
              <a:off x="0" y="0"/>
              <a:ext cx="10978023" cy="7465997"/>
              <a:chOff x="0" y="0"/>
              <a:chExt cx="1329334" cy="904061"/>
            </a:xfrm>
          </p:grpSpPr>
          <p:sp>
            <p:nvSpPr>
              <p:cNvPr id="29" name="Freeform 29"/>
              <p:cNvSpPr/>
              <p:nvPr/>
            </p:nvSpPr>
            <p:spPr>
              <a:xfrm>
                <a:off x="0" y="0"/>
                <a:ext cx="1329334" cy="904061"/>
              </a:xfrm>
              <a:custGeom>
                <a:avLst/>
                <a:gdLst/>
                <a:ahLst/>
                <a:cxnLst/>
                <a:rect l="l" t="t" r="r" b="b"/>
                <a:pathLst>
                  <a:path w="1329334" h="904061">
                    <a:moveTo>
                      <a:pt x="104360" y="0"/>
                    </a:moveTo>
                    <a:lnTo>
                      <a:pt x="1224974" y="0"/>
                    </a:lnTo>
                    <a:cubicBezTo>
                      <a:pt x="1252652" y="0"/>
                      <a:pt x="1279196" y="10995"/>
                      <a:pt x="1298767" y="30566"/>
                    </a:cubicBezTo>
                    <a:cubicBezTo>
                      <a:pt x="1318339" y="50138"/>
                      <a:pt x="1329334" y="76682"/>
                      <a:pt x="1329334" y="104360"/>
                    </a:cubicBezTo>
                    <a:lnTo>
                      <a:pt x="1329334" y="799701"/>
                    </a:lnTo>
                    <a:cubicBezTo>
                      <a:pt x="1329334" y="827379"/>
                      <a:pt x="1318339" y="853923"/>
                      <a:pt x="1298767" y="873495"/>
                    </a:cubicBezTo>
                    <a:cubicBezTo>
                      <a:pt x="1279196" y="893066"/>
                      <a:pt x="1252652" y="904061"/>
                      <a:pt x="1224974" y="904061"/>
                    </a:cubicBezTo>
                    <a:lnTo>
                      <a:pt x="104360" y="904061"/>
                    </a:lnTo>
                    <a:cubicBezTo>
                      <a:pt x="46723" y="904061"/>
                      <a:pt x="0" y="857337"/>
                      <a:pt x="0" y="799701"/>
                    </a:cubicBezTo>
                    <a:lnTo>
                      <a:pt x="0" y="104360"/>
                    </a:lnTo>
                    <a:cubicBezTo>
                      <a:pt x="0" y="76682"/>
                      <a:pt x="10995" y="50138"/>
                      <a:pt x="30566" y="30566"/>
                    </a:cubicBezTo>
                    <a:cubicBezTo>
                      <a:pt x="50138" y="10995"/>
                      <a:pt x="76682" y="0"/>
                      <a:pt x="10436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cap="rnd">
                <a:noFill/>
                <a:prstDash val="dash"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0" name="TextBox 30"/>
              <p:cNvSpPr txBox="1"/>
              <p:nvPr/>
            </p:nvSpPr>
            <p:spPr>
              <a:xfrm>
                <a:off x="0" y="-76200"/>
                <a:ext cx="1329334" cy="980261"/>
              </a:xfrm>
              <a:prstGeom prst="rect">
                <a:avLst/>
              </a:prstGeom>
            </p:spPr>
            <p:txBody>
              <a:bodyPr lIns="50799" tIns="50799" rIns="50799" bIns="50799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ts val="352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</p:grpSp>
      <p:grpSp>
        <p:nvGrpSpPr>
          <p:cNvPr id="31" name="Group 31"/>
          <p:cNvGrpSpPr/>
          <p:nvPr/>
        </p:nvGrpSpPr>
        <p:grpSpPr>
          <a:xfrm>
            <a:off x="10369964" y="2258914"/>
            <a:ext cx="4964776" cy="3265092"/>
            <a:chOff x="0" y="0"/>
            <a:chExt cx="6619702" cy="4353455"/>
          </a:xfrm>
        </p:grpSpPr>
        <p:pic>
          <p:nvPicPr>
            <p:cNvPr id="32" name="Picture 32"/>
            <p:cNvPicPr>
              <a:picLocks noChangeAspect="1"/>
            </p:cNvPicPr>
            <p:nvPr/>
          </p:nvPicPr>
          <p:blipFill>
            <a:blip r:embed="rId1"/>
            <a:srcRect t="6945" b="6945"/>
            <a:stretch>
              <a:fillRect/>
            </a:stretch>
          </p:blipFill>
          <p:spPr>
            <a:xfrm>
              <a:off x="0" y="0"/>
              <a:ext cx="6619702" cy="4353455"/>
            </a:xfrm>
            <a:prstGeom prst="rect">
              <a:avLst/>
            </a:prstGeom>
          </p:spPr>
        </p:pic>
      </p:grpSp>
      <p:sp>
        <p:nvSpPr>
          <p:cNvPr id="33" name="Freeform 33"/>
          <p:cNvSpPr/>
          <p:nvPr/>
        </p:nvSpPr>
        <p:spPr>
          <a:xfrm>
            <a:off x="12794794" y="4926607"/>
            <a:ext cx="4464506" cy="3113780"/>
          </a:xfrm>
          <a:custGeom>
            <a:avLst/>
            <a:gdLst/>
            <a:ahLst/>
            <a:cxnLst/>
            <a:rect l="l" t="t" r="r" b="b"/>
            <a:pathLst>
              <a:path w="4464506" h="3113780">
                <a:moveTo>
                  <a:pt x="0" y="0"/>
                </a:moveTo>
                <a:lnTo>
                  <a:pt x="4464506" y="0"/>
                </a:lnTo>
                <a:lnTo>
                  <a:pt x="4464506" y="3113780"/>
                </a:lnTo>
                <a:lnTo>
                  <a:pt x="0" y="311378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4" name="TextBox 34"/>
          <p:cNvSpPr txBox="1"/>
          <p:nvPr/>
        </p:nvSpPr>
        <p:spPr>
          <a:xfrm>
            <a:off x="3338979" y="1877801"/>
            <a:ext cx="5580854" cy="7124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588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阿里巴巴普惠体 Bold" panose="00020600040101010101"/>
                <a:sym typeface="阿里巴巴普惠体 Bold" panose="00020600040101010101"/>
              </a:rPr>
              <a:t>★</a:t>
            </a:r>
            <a:r>
              <a:rPr kumimoji="0" lang="zh-CN" altLang="en-US" sz="4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阿里巴巴普惠体 Bold" panose="00020600040101010101"/>
                <a:ea typeface="阿里巴巴普惠体 Bold" panose="00020600040101010101"/>
                <a:cs typeface="阿里巴巴普惠体 Bold" panose="00020600040101010101"/>
                <a:sym typeface="阿里巴巴普惠体 Bold" panose="00020600040101010101"/>
              </a:rPr>
              <a:t>视觉→思想递进</a:t>
            </a:r>
            <a:r>
              <a:rPr kumimoji="0" lang="zh-CN" altLang="en-US" sz="4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阿里巴巴普惠体 Bold" panose="00020600040101010101"/>
                <a:sym typeface="阿里巴巴普惠体 Bold" panose="00020600040101010101"/>
              </a:rPr>
              <a:t>★</a:t>
            </a:r>
            <a:endParaRPr kumimoji="0" lang="en-US" sz="42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阿里巴巴普惠体 Bold" panose="00020600040101010101"/>
              <a:ea typeface="阿里巴巴普惠体 Bold" panose="00020600040101010101"/>
              <a:cs typeface="阿里巴巴普惠体 Bold" panose="00020600040101010101"/>
              <a:sym typeface="阿里巴巴普惠体 Bold" panose="00020600040101010101"/>
            </a:endParaRPr>
          </a:p>
        </p:txBody>
      </p:sp>
      <p:graphicFrame>
        <p:nvGraphicFramePr>
          <p:cNvPr id="37" name="表格 36"/>
          <p:cNvGraphicFramePr>
            <a:graphicFrameLocks noGrp="1"/>
          </p:cNvGraphicFramePr>
          <p:nvPr/>
        </p:nvGraphicFramePr>
        <p:xfrm>
          <a:off x="1552797" y="3637107"/>
          <a:ext cx="9015110" cy="5398850"/>
        </p:xfrm>
        <a:graphic>
          <a:graphicData uri="http://schemas.openxmlformats.org/drawingml/2006/table">
            <a:tbl>
              <a:tblPr/>
              <a:tblGrid>
                <a:gridCol w="1730226"/>
                <a:gridCol w="7284884"/>
              </a:tblGrid>
              <a:tr h="0">
                <a:tc>
                  <a:txBody>
                    <a:bodyPr/>
                    <a:lstStyle/>
                    <a:p>
                      <a:pPr algn="l">
                        <a:buNone/>
                      </a:pPr>
                      <a:endParaRPr lang="zh-CN" altLang="en-US" sz="32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37" marR="3437" marT="3437" marB="3437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zh-CN" altLang="en-US" sz="3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高分句式</a:t>
                      </a:r>
                      <a:endParaRPr lang="zh-CN" altLang="en-US" sz="3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37" marR="3437" marT="3437" marB="3437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32379"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zh-CN" altLang="en-US" sz="3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引人深思</a:t>
                      </a:r>
                      <a:endParaRPr lang="zh-CN" altLang="en-US" sz="3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37" marR="3437" marT="3437" marB="3437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The image makes us </a:t>
                      </a: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reflect on…</a:t>
                      </a:r>
                      <a:endParaRPr lang="en-US" sz="3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buNone/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The design is </a:t>
                      </a: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thought-provoking</a:t>
                      </a:r>
                      <a:r>
                        <a:rPr lang="en-US" sz="3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en-US" sz="3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37" marR="3437" marT="3437" marB="3437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762000"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zh-CN" altLang="en-US" sz="3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传递深意</a:t>
                      </a:r>
                      <a:endParaRPr lang="zh-CN" altLang="en-US" sz="3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37" marR="3437" marT="3437" marB="3437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Behind the picture 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lies a profound message</a:t>
                      </a: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en-US" sz="32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buNone/>
                      </a:pP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It carries 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 deeper significance</a:t>
                      </a: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en-US" sz="32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37" marR="3437" marT="3437" marB="3437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zh-CN" altLang="en-US" sz="3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唤醒意识</a:t>
                      </a:r>
                      <a:endParaRPr lang="zh-CN" altLang="en-US" sz="3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37" marR="3437" marT="3437" marB="3437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It </a:t>
                      </a: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arouses people’s awareness of…</a:t>
                      </a:r>
                      <a:endParaRPr lang="en-US" sz="3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buNone/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It </a:t>
                      </a: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sounds an alarm for…</a:t>
                      </a:r>
                      <a:endParaRPr lang="en-US" sz="3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37" marR="3437" marT="3437" marB="3437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59582"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zh-CN" altLang="en-US" sz="3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呼吁行动</a:t>
                      </a:r>
                      <a:endParaRPr lang="zh-CN" altLang="en-US" sz="3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37" marR="3437" marT="3437" marB="3437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It encourages us to 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take action to…</a:t>
                      </a:r>
                      <a:endParaRPr lang="en-US" sz="32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buNone/>
                      </a:pP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It motivates us to 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shoulder our responsibility</a:t>
                      </a: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en-US" sz="32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37" marR="3437" marT="3437" marB="3437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38" name="Rectangle 1"/>
          <p:cNvSpPr>
            <a:spLocks noChangeArrowheads="1"/>
          </p:cNvSpPr>
          <p:nvPr/>
        </p:nvSpPr>
        <p:spPr bwMode="auto">
          <a:xfrm>
            <a:off x="1649420" y="2663207"/>
            <a:ext cx="14866295" cy="2462213"/>
          </a:xfrm>
          <a:prstGeom prst="rect">
            <a:avLst/>
          </a:prstGeom>
          <a:solidFill>
            <a:srgbClr val="FFC000"/>
          </a:solidFill>
          <a:ln>
            <a:noFill/>
          </a:ln>
          <a:effectLst/>
        </p:spPr>
        <p:txBody>
          <a:bodyPr vert="horz" wrap="square" lIns="0" tIns="0" rIns="0" bIns="0" numCol="1" anchor="ctr" anchorCtr="0" compatLnSpc="1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ui-sans-serif"/>
                <a:cs typeface="Times New Roman" panose="02020603050405020304" pitchFamily="18" charset="0"/>
              </a:rPr>
              <a:t>参考句式</a:t>
            </a:r>
            <a:endParaRPr kumimoji="0" lang="zh-CN" altLang="zh-CN" sz="32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Times New Roman" panose="02020603050405020304" pitchFamily="18" charset="0"/>
              <a:ea typeface="ui-sans-serif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</a:pPr>
            <a:r>
              <a:rPr kumimoji="0" lang="zh-CN" altLang="zh-CN" sz="3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ui-sans-serif"/>
                <a:cs typeface="Times New Roman" panose="02020603050405020304" pitchFamily="18" charset="0"/>
              </a:rPr>
              <a:t>The image is not only visually impressive but also </a:t>
            </a:r>
            <a:r>
              <a:rPr kumimoji="0" lang="zh-CN" altLang="zh-CN" sz="32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ui-sans-serif"/>
                <a:cs typeface="Times New Roman" panose="02020603050405020304" pitchFamily="18" charset="0"/>
              </a:rPr>
              <a:t>spiritually inspiring</a:t>
            </a:r>
            <a:r>
              <a:rPr kumimoji="0" lang="zh-CN" altLang="zh-CN" sz="3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ui-sans-serif"/>
                <a:cs typeface="Times New Roman" panose="02020603050405020304" pitchFamily="18" charset="0"/>
              </a:rPr>
              <a:t>.</a:t>
            </a:r>
            <a:r>
              <a:rPr kumimoji="0" lang="zh-CN" altLang="zh-CN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kumimoji="0" lang="zh-CN" altLang="zh-CN" sz="32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Times New Roman" panose="02020603050405020304" pitchFamily="18" charset="0"/>
              <a:ea typeface="ui-sans-serif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</a:pPr>
            <a:r>
              <a:rPr kumimoji="0" lang="zh-CN" altLang="zh-CN" sz="3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ui-sans-serif"/>
                <a:cs typeface="Times New Roman" panose="02020603050405020304" pitchFamily="18" charset="0"/>
              </a:rPr>
              <a:t>What appears simple in design </a:t>
            </a:r>
            <a:r>
              <a:rPr kumimoji="0" lang="zh-CN" altLang="zh-CN" sz="32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ui-sans-serif"/>
                <a:cs typeface="Times New Roman" panose="02020603050405020304" pitchFamily="18" charset="0"/>
              </a:rPr>
              <a:t>carries a weighty message</a:t>
            </a:r>
            <a:r>
              <a:rPr kumimoji="0" lang="zh-CN" altLang="zh-CN" sz="3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ui-sans-serif"/>
                <a:cs typeface="Times New Roman" panose="02020603050405020304" pitchFamily="18" charset="0"/>
              </a:rPr>
              <a:t>.</a:t>
            </a:r>
            <a:r>
              <a:rPr kumimoji="0" lang="zh-CN" altLang="zh-CN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kumimoji="0" lang="zh-CN" altLang="zh-CN" sz="32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Times New Roman" panose="02020603050405020304" pitchFamily="18" charset="0"/>
              <a:ea typeface="ui-sans-serif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</a:pPr>
            <a:r>
              <a:rPr kumimoji="0" lang="zh-CN" altLang="zh-CN" sz="3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ui-sans-serif"/>
                <a:cs typeface="Times New Roman" panose="02020603050405020304" pitchFamily="18" charset="0"/>
              </a:rPr>
              <a:t>The picture touches our eyes, and the theme </a:t>
            </a:r>
            <a:r>
              <a:rPr kumimoji="0" lang="zh-CN" altLang="zh-CN" sz="32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ui-sans-serif"/>
                <a:cs typeface="Times New Roman" panose="02020603050405020304" pitchFamily="18" charset="0"/>
              </a:rPr>
              <a:t>touches our hearts</a:t>
            </a:r>
            <a:r>
              <a:rPr kumimoji="0" lang="zh-CN" altLang="zh-CN" sz="3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ui-sans-serif"/>
                <a:cs typeface="Times New Roman" panose="02020603050405020304" pitchFamily="18" charset="0"/>
              </a:rPr>
              <a:t>.</a:t>
            </a:r>
            <a:r>
              <a:rPr kumimoji="0" lang="zh-CN" altLang="zh-CN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kumimoji="0" lang="zh-CN" altLang="zh-CN" sz="32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Times New Roman" panose="02020603050405020304" pitchFamily="18" charset="0"/>
              <a:ea typeface="ui-sans-serif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</a:pPr>
            <a:r>
              <a:rPr kumimoji="0" lang="zh-CN" altLang="zh-CN" sz="3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ui-sans-serif"/>
                <a:cs typeface="Times New Roman" panose="02020603050405020304" pitchFamily="18" charset="0"/>
              </a:rPr>
              <a:t>The design transforms a simple image </a:t>
            </a:r>
            <a:r>
              <a:rPr kumimoji="0" lang="zh-CN" altLang="zh-CN" sz="32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ui-sans-serif"/>
                <a:cs typeface="Times New Roman" panose="02020603050405020304" pitchFamily="18" charset="0"/>
              </a:rPr>
              <a:t>into a call for responsibility</a:t>
            </a:r>
            <a:r>
              <a:rPr kumimoji="0" lang="zh-CN" altLang="zh-CN" sz="3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ui-sans-serif"/>
                <a:cs typeface="Times New Roman" panose="02020603050405020304" pitchFamily="18" charset="0"/>
              </a:rPr>
              <a:t>.</a:t>
            </a:r>
            <a:r>
              <a:rPr kumimoji="0" lang="zh-CN" altLang="zh-CN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kumimoji="0" lang="zh-CN" altLang="zh-CN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 build="allAtOnce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10817</Words>
  <Application>WPS 演示</Application>
  <PresentationFormat>自定义</PresentationFormat>
  <Paragraphs>343</Paragraphs>
  <Slides>17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33" baseType="lpstr">
      <vt:lpstr>Arial</vt:lpstr>
      <vt:lpstr>宋体</vt:lpstr>
      <vt:lpstr>Wingdings</vt:lpstr>
      <vt:lpstr>可画悦酷黑体-简</vt:lpstr>
      <vt:lpstr>微软雅黑</vt:lpstr>
      <vt:lpstr>阿里巴巴普惠体 Bold</vt:lpstr>
      <vt:lpstr>Times New Roman</vt:lpstr>
      <vt:lpstr>阿里巴巴普惠体 Medium</vt:lpstr>
      <vt:lpstr>Calibri</vt:lpstr>
      <vt:lpstr>ui-sans-serif</vt:lpstr>
      <vt:lpstr>等线</vt:lpstr>
      <vt:lpstr>Arial Unicode MS</vt:lpstr>
      <vt:lpstr>HelveticaNeue</vt:lpstr>
      <vt:lpstr>华文新魏</vt:lpstr>
      <vt:lpstr>Segoe Print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蓝黄色创意搞怪拼贴风情绪管理课程演示文稿</dc:title>
  <dc:creator/>
  <cp:lastModifiedBy>Administrator</cp:lastModifiedBy>
  <cp:revision>8</cp:revision>
  <dcterms:created xsi:type="dcterms:W3CDTF">2006-08-16T00:00:00Z</dcterms:created>
  <dcterms:modified xsi:type="dcterms:W3CDTF">2026-04-21T08:46:37Z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IGC">
    <vt:lpwstr>{"Label":"1","ContentProducer":"001191110105MA01AN806X00000","ProduceID":"DAHG-8SM0mM","ReservedCode1":"","ContentPropagator":"001191110105MA01AN806X00000","PropagateID":"DAHG-8SM0mM","ReservedCode2":""}</vt:lpwstr>
  </property>
  <property fmtid="{D5CDD505-2E9C-101B-9397-08002B2CF9AE}" pid="3" name="KSOProductBuildVer">
    <vt:lpwstr>2052-11.8.2.7978</vt:lpwstr>
  </property>
</Properties>
</file>