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22" r:id="rId3"/>
    <p:sldId id="267" r:id="rId4"/>
    <p:sldId id="317" r:id="rId6"/>
    <p:sldId id="270" r:id="rId7"/>
    <p:sldId id="315" r:id="rId8"/>
    <p:sldId id="358" r:id="rId9"/>
    <p:sldId id="256" r:id="rId10"/>
    <p:sldId id="257" r:id="rId11"/>
    <p:sldId id="326" r:id="rId12"/>
    <p:sldId id="327" r:id="rId13"/>
    <p:sldId id="359" r:id="rId14"/>
    <p:sldId id="318" r:id="rId15"/>
    <p:sldId id="311" r:id="rId16"/>
    <p:sldId id="328" r:id="rId17"/>
    <p:sldId id="329" r:id="rId18"/>
    <p:sldId id="331" r:id="rId19"/>
    <p:sldId id="330" r:id="rId20"/>
    <p:sldId id="360" r:id="rId21"/>
    <p:sldId id="319" r:id="rId22"/>
    <p:sldId id="269" r:id="rId23"/>
    <p:sldId id="335" r:id="rId24"/>
    <p:sldId id="332" r:id="rId25"/>
    <p:sldId id="336" r:id="rId26"/>
    <p:sldId id="363" r:id="rId27"/>
    <p:sldId id="369" r:id="rId28"/>
    <p:sldId id="325" r:id="rId29"/>
    <p:sldId id="320" r:id="rId30"/>
    <p:sldId id="361" r:id="rId31"/>
    <p:sldId id="337" r:id="rId32"/>
    <p:sldId id="366" r:id="rId33"/>
    <p:sldId id="339" r:id="rId34"/>
    <p:sldId id="341" r:id="rId35"/>
    <p:sldId id="340" r:id="rId36"/>
    <p:sldId id="314" r:id="rId37"/>
    <p:sldId id="362" r:id="rId38"/>
    <p:sldId id="324" r:id="rId39"/>
    <p:sldId id="260" r:id="rId40"/>
    <p:sldId id="342" r:id="rId41"/>
    <p:sldId id="343" r:id="rId42"/>
    <p:sldId id="344" r:id="rId43"/>
    <p:sldId id="345" r:id="rId44"/>
    <p:sldId id="346" r:id="rId45"/>
    <p:sldId id="316" r:id="rId46"/>
    <p:sldId id="364" r:id="rId47"/>
    <p:sldId id="367" r:id="rId48"/>
    <p:sldId id="321" r:id="rId49"/>
    <p:sldId id="347" r:id="rId50"/>
    <p:sldId id="348" r:id="rId51"/>
    <p:sldId id="349" r:id="rId52"/>
    <p:sldId id="350" r:id="rId53"/>
    <p:sldId id="351" r:id="rId54"/>
    <p:sldId id="352" r:id="rId55"/>
    <p:sldId id="323" r:id="rId56"/>
    <p:sldId id="365" r:id="rId57"/>
    <p:sldId id="368" r:id="rId58"/>
    <p:sldId id="370" r:id="rId59"/>
    <p:sldId id="322" r:id="rId60"/>
    <p:sldId id="308" r:id="rId61"/>
    <p:sldId id="353" r:id="rId62"/>
    <p:sldId id="371" r:id="rId63"/>
    <p:sldId id="372" r:id="rId64"/>
    <p:sldId id="373" r:id="rId65"/>
    <p:sldId id="374" r:id="rId66"/>
    <p:sldId id="354" r:id="rId67"/>
    <p:sldId id="375" r:id="rId68"/>
    <p:sldId id="356" r:id="rId69"/>
    <p:sldId id="357" r:id="rId70"/>
    <p:sldId id="271" r:id="rId71"/>
    <p:sldId id="265" r:id="rId7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AADC"/>
    <a:srgbClr val="75C4DB"/>
    <a:srgbClr val="91ABDD"/>
    <a:srgbClr val="B7E0E6"/>
    <a:srgbClr val="B6DFE5"/>
    <a:srgbClr val="FCF4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9079" autoAdjust="0"/>
    <p:restoredTop sz="94660"/>
  </p:normalViewPr>
  <p:slideViewPr>
    <p:cSldViewPr snapToGrid="0" showGuides="1">
      <p:cViewPr>
        <p:scale>
          <a:sx n="76" d="100"/>
          <a:sy n="76" d="100"/>
        </p:scale>
        <p:origin x="1192" y="976"/>
      </p:cViewPr>
      <p:guideLst>
        <p:guide orient="horz" pos="225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B4A241-92C2-49D6-A81D-9AF2435C13B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3D8223-C0C9-4EB3-BEE1-45A7F8130C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3D8223-C0C9-4EB3-BEE1-45A7F8130C2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4342791-4065-47F1-B11C-C5C10B2715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8412FF-3AD8-4966-A3A1-A1D9155B2330}" type="slidenum">
              <a:rPr lang="zh-CN" altLang="en-US" smtClean="0"/>
            </a:fld>
            <a:endParaRPr lang="zh-CN" altLang="en-US"/>
          </a:p>
        </p:txBody>
      </p:sp>
      <p:sp>
        <p:nvSpPr>
          <p:cNvPr id="7" name="文本框 6"/>
          <p:cNvSpPr txBox="1"/>
          <p:nvPr userDrawn="1"/>
        </p:nvSpPr>
        <p:spPr>
          <a:xfrm>
            <a:off x="4318000" y="2971801"/>
            <a:ext cx="3556000" cy="230832"/>
          </a:xfrm>
          <a:prstGeom prst="rect">
            <a:avLst/>
          </a:prstGeom>
          <a:noFill/>
        </p:spPr>
        <p:txBody>
          <a:bodyPr wrap="square" rtlCol="0">
            <a:spAutoFit/>
          </a:bodyPr>
          <a:lstStyle/>
          <a:p>
            <a:pPr defTabSz="457200"/>
            <a:r>
              <a:rPr lang="zh-CN" altLang="en-US" sz="300" dirty="0">
                <a:solidFill>
                  <a:prstClr val="white"/>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prstClr val="white"/>
                </a:solidFill>
                <a:latin typeface="微软雅黑" panose="020B0503020204020204" pitchFamily="34" charset="-122"/>
                <a:ea typeface="微软雅黑" panose="020B0503020204020204" pitchFamily="34" charset="-122"/>
                <a:sym typeface="+mn-ea"/>
              </a:rPr>
              <a:t>PPT</a:t>
            </a:r>
            <a:r>
              <a:rPr lang="zh-CN" altLang="en-US" sz="300" dirty="0">
                <a:solidFill>
                  <a:prstClr val="white"/>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prstClr val="white"/>
              </a:solidFill>
              <a:latin typeface="微软雅黑" panose="020B0503020204020204" pitchFamily="34" charset="-122"/>
              <a:ea typeface="微软雅黑" panose="020B0503020204020204" pitchFamily="34" charset="-122"/>
              <a:sym typeface="+mn-ea"/>
            </a:endParaRPr>
          </a:p>
          <a:p>
            <a:pPr defTabSz="457200"/>
            <a:r>
              <a:rPr lang="en-US" altLang="zh-CN" sz="600" dirty="0">
                <a:solidFill>
                  <a:prstClr val="white"/>
                </a:solidFill>
                <a:latin typeface="微软雅黑" panose="020B0503020204020204" pitchFamily="34" charset="-122"/>
                <a:ea typeface="微软雅黑" panose="020B0503020204020204" pitchFamily="34" charset="-122"/>
                <a:sym typeface="+mn-ea"/>
              </a:rPr>
              <a:t>ibaotu.com</a:t>
            </a:r>
            <a:endParaRPr lang="en-US" altLang="zh-CN" sz="600" dirty="0">
              <a:solidFill>
                <a:prstClr val="white"/>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94342791-4065-47F1-B11C-C5C10B2715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8412FF-3AD8-4966-A3A1-A1D9155B2330}" type="slidenum">
              <a:rPr lang="zh-CN" altLang="en-US" smtClean="0"/>
            </a:fld>
            <a:endParaRPr lang="zh-CN" altLang="en-US"/>
          </a:p>
        </p:txBody>
      </p:sp>
      <p:sp>
        <p:nvSpPr>
          <p:cNvPr id="7" name="文本框 6"/>
          <p:cNvSpPr txBox="1"/>
          <p:nvPr userDrawn="1"/>
        </p:nvSpPr>
        <p:spPr>
          <a:xfrm>
            <a:off x="4318000" y="2971801"/>
            <a:ext cx="3556000" cy="230832"/>
          </a:xfrm>
          <a:prstGeom prst="rect">
            <a:avLst/>
          </a:prstGeom>
          <a:noFill/>
        </p:spPr>
        <p:txBody>
          <a:bodyPr wrap="square" rtlCol="0">
            <a:spAutoFit/>
          </a:bodyPr>
          <a:lstStyle/>
          <a:p>
            <a:pPr defTabSz="457200"/>
            <a:r>
              <a:rPr lang="zh-CN" altLang="en-US" sz="300" dirty="0">
                <a:solidFill>
                  <a:prstClr val="white"/>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prstClr val="white"/>
                </a:solidFill>
                <a:latin typeface="微软雅黑" panose="020B0503020204020204" pitchFamily="34" charset="-122"/>
                <a:ea typeface="微软雅黑" panose="020B0503020204020204" pitchFamily="34" charset="-122"/>
                <a:sym typeface="+mn-ea"/>
              </a:rPr>
              <a:t>PPT</a:t>
            </a:r>
            <a:r>
              <a:rPr lang="zh-CN" altLang="en-US" sz="300" dirty="0">
                <a:solidFill>
                  <a:prstClr val="white"/>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prstClr val="white"/>
              </a:solidFill>
              <a:latin typeface="微软雅黑" panose="020B0503020204020204" pitchFamily="34" charset="-122"/>
              <a:ea typeface="微软雅黑" panose="020B0503020204020204" pitchFamily="34" charset="-122"/>
              <a:sym typeface="+mn-ea"/>
            </a:endParaRPr>
          </a:p>
          <a:p>
            <a:pPr defTabSz="457200"/>
            <a:r>
              <a:rPr lang="en-US" altLang="zh-CN" sz="600" dirty="0">
                <a:solidFill>
                  <a:prstClr val="white"/>
                </a:solidFill>
                <a:latin typeface="微软雅黑" panose="020B0503020204020204" pitchFamily="34" charset="-122"/>
                <a:ea typeface="微软雅黑" panose="020B0503020204020204" pitchFamily="34" charset="-122"/>
                <a:sym typeface="+mn-ea"/>
              </a:rPr>
              <a:t>ibaotu.com</a:t>
            </a:r>
            <a:endParaRPr lang="en-US" altLang="zh-CN" sz="600" dirty="0">
              <a:solidFill>
                <a:prstClr val="white"/>
              </a:solidFill>
              <a:latin typeface="微软雅黑" panose="020B0503020204020204" pitchFamily="34" charset="-122"/>
              <a:ea typeface="微软雅黑" panose="020B0503020204020204" pitchFamily="34" charset="-122"/>
              <a:sym typeface="+mn-ea"/>
            </a:endParaRPr>
          </a:p>
        </p:txBody>
      </p:sp>
      <p:pic>
        <p:nvPicPr>
          <p:cNvPr id="8" name="图片 7"/>
          <p:cNvPicPr>
            <a:picLocks noChangeAspect="1"/>
          </p:cNvPicPr>
          <p:nvPr userDrawn="1"/>
        </p:nvPicPr>
        <p:blipFill>
          <a:blip r:embed="rId2"/>
          <a:stretch>
            <a:fillRect/>
          </a:stretch>
        </p:blipFill>
        <p:spPr>
          <a:xfrm>
            <a:off x="0" y="0"/>
            <a:ext cx="12192000" cy="6857999"/>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342791-4065-47F1-B11C-C5C10B2715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8412FF-3AD8-4966-A3A1-A1D9155B2330}" type="slidenum">
              <a:rPr lang="zh-CN" altLang="en-US" smtClean="0"/>
            </a:fld>
            <a:endParaRPr lang="zh-CN" altLang="en-US"/>
          </a:p>
        </p:txBody>
      </p:sp>
      <p:sp>
        <p:nvSpPr>
          <p:cNvPr id="6" name="文本框 5"/>
          <p:cNvSpPr txBox="1"/>
          <p:nvPr userDrawn="1"/>
        </p:nvSpPr>
        <p:spPr>
          <a:xfrm>
            <a:off x="4318000" y="2971801"/>
            <a:ext cx="3556000" cy="230832"/>
          </a:xfrm>
          <a:prstGeom prst="rect">
            <a:avLst/>
          </a:prstGeom>
          <a:noFill/>
        </p:spPr>
        <p:txBody>
          <a:bodyPr wrap="square" rtlCol="0">
            <a:spAutoFit/>
          </a:bodyPr>
          <a:lstStyle/>
          <a:p>
            <a:pPr defTabSz="457200"/>
            <a:r>
              <a:rPr lang="zh-CN" altLang="en-US" sz="300" dirty="0">
                <a:solidFill>
                  <a:prstClr val="white"/>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prstClr val="white"/>
                </a:solidFill>
                <a:latin typeface="微软雅黑" panose="020B0503020204020204" pitchFamily="34" charset="-122"/>
                <a:ea typeface="微软雅黑" panose="020B0503020204020204" pitchFamily="34" charset="-122"/>
                <a:sym typeface="+mn-ea"/>
              </a:rPr>
              <a:t>PPT</a:t>
            </a:r>
            <a:r>
              <a:rPr lang="zh-CN" altLang="en-US" sz="300" dirty="0">
                <a:solidFill>
                  <a:prstClr val="white"/>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prstClr val="white"/>
              </a:solidFill>
              <a:latin typeface="微软雅黑" panose="020B0503020204020204" pitchFamily="34" charset="-122"/>
              <a:ea typeface="微软雅黑" panose="020B0503020204020204" pitchFamily="34" charset="-122"/>
              <a:sym typeface="+mn-ea"/>
            </a:endParaRPr>
          </a:p>
          <a:p>
            <a:pPr defTabSz="457200"/>
            <a:r>
              <a:rPr lang="en-US" altLang="zh-CN" sz="600" dirty="0">
                <a:solidFill>
                  <a:prstClr val="white"/>
                </a:solidFill>
                <a:latin typeface="微软雅黑" panose="020B0503020204020204" pitchFamily="34" charset="-122"/>
                <a:ea typeface="微软雅黑" panose="020B0503020204020204" pitchFamily="34" charset="-122"/>
                <a:sym typeface="+mn-ea"/>
              </a:rPr>
              <a:t>ibaotu.com</a:t>
            </a:r>
            <a:endParaRPr lang="en-US" altLang="zh-CN" sz="600" dirty="0">
              <a:solidFill>
                <a:prstClr val="white"/>
              </a:solidFill>
              <a:latin typeface="微软雅黑" panose="020B0503020204020204" pitchFamily="34" charset="-122"/>
              <a:ea typeface="微软雅黑" panose="020B0503020204020204" pitchFamily="34" charset="-122"/>
              <a:sym typeface="+mn-ea"/>
            </a:endParaRPr>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342791-4065-47F1-B11C-C5C10B2715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8412FF-3AD8-4966-A3A1-A1D9155B2330}" type="slidenum">
              <a:rPr lang="zh-CN" altLang="en-US" smtClean="0"/>
            </a:fld>
            <a:endParaRPr lang="zh-CN" altLang="en-US"/>
          </a:p>
        </p:txBody>
      </p:sp>
      <p:sp>
        <p:nvSpPr>
          <p:cNvPr id="7" name="文本框 6"/>
          <p:cNvSpPr txBox="1"/>
          <p:nvPr userDrawn="1"/>
        </p:nvSpPr>
        <p:spPr>
          <a:xfrm>
            <a:off x="4318000" y="2971801"/>
            <a:ext cx="3556000" cy="230832"/>
          </a:xfrm>
          <a:prstGeom prst="rect">
            <a:avLst/>
          </a:prstGeom>
          <a:noFill/>
        </p:spPr>
        <p:txBody>
          <a:bodyPr wrap="square" rtlCol="0">
            <a:spAutoFit/>
          </a:bodyPr>
          <a:lstStyle/>
          <a:p>
            <a:pPr defTabSz="457200"/>
            <a:r>
              <a:rPr lang="zh-CN" altLang="en-US" sz="300" dirty="0">
                <a:solidFill>
                  <a:prstClr val="white"/>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prstClr val="white"/>
                </a:solidFill>
                <a:latin typeface="微软雅黑" panose="020B0503020204020204" pitchFamily="34" charset="-122"/>
                <a:ea typeface="微软雅黑" panose="020B0503020204020204" pitchFamily="34" charset="-122"/>
                <a:sym typeface="+mn-ea"/>
              </a:rPr>
              <a:t>PPT</a:t>
            </a:r>
            <a:r>
              <a:rPr lang="zh-CN" altLang="en-US" sz="300" dirty="0">
                <a:solidFill>
                  <a:prstClr val="white"/>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prstClr val="white"/>
              </a:solidFill>
              <a:latin typeface="微软雅黑" panose="020B0503020204020204" pitchFamily="34" charset="-122"/>
              <a:ea typeface="微软雅黑" panose="020B0503020204020204" pitchFamily="34" charset="-122"/>
              <a:sym typeface="+mn-ea"/>
            </a:endParaRPr>
          </a:p>
          <a:p>
            <a:pPr defTabSz="457200"/>
            <a:r>
              <a:rPr lang="en-US" altLang="zh-CN" sz="600" dirty="0">
                <a:solidFill>
                  <a:prstClr val="white"/>
                </a:solidFill>
                <a:latin typeface="微软雅黑" panose="020B0503020204020204" pitchFamily="34" charset="-122"/>
                <a:ea typeface="微软雅黑" panose="020B0503020204020204" pitchFamily="34" charset="-122"/>
                <a:sym typeface="+mn-ea"/>
              </a:rPr>
              <a:t>ibaotu.com</a:t>
            </a:r>
            <a:endParaRPr lang="en-US" altLang="zh-CN" sz="600" dirty="0">
              <a:solidFill>
                <a:prstClr val="white"/>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jpe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20.png"/><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6.png"/><Relationship Id="rId2" Type="http://schemas.microsoft.com/office/2007/relationships/media" Target="file:///E:\&#28335;&#24681;&#30456;&#20851;\&#25237;&#31295;&#35838;&#20214;&#36827;&#24230;\&#20319;&#26195;&#24198;\&#35270;&#39057;1.mp4" TargetMode="External"/><Relationship Id="rId1" Type="http://schemas.openxmlformats.org/officeDocument/2006/relationships/video" Target="file:///E:\&#28335;&#24681;&#30456;&#20851;\&#25237;&#31295;&#35838;&#20214;&#36827;&#24230;\&#20319;&#26195;&#24198;\&#35270;&#39057;1.mp4" TargetMode="Externa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33.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3.xml"/><Relationship Id="rId2" Type="http://schemas.openxmlformats.org/officeDocument/2006/relationships/image" Target="../media/image33.png"/><Relationship Id="rId1" Type="http://schemas.openxmlformats.org/officeDocument/2006/relationships/image" Target="../media/image3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3.xml"/><Relationship Id="rId2" Type="http://schemas.openxmlformats.org/officeDocument/2006/relationships/image" Target="../media/image10.png"/><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4.png"/></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5.png"/><Relationship Id="rId2" Type="http://schemas.microsoft.com/office/2007/relationships/media" Target="file:///E:\&#28335;&#24681;&#30456;&#20851;\&#25237;&#31295;&#35838;&#20214;&#36827;&#24230;\&#20319;&#26195;&#24198;\&#35270;&#39057;2.mp4" TargetMode="External"/><Relationship Id="rId1" Type="http://schemas.openxmlformats.org/officeDocument/2006/relationships/video" Target="file:///E:\&#28335;&#24681;&#30456;&#20851;\&#25237;&#31295;&#35838;&#20214;&#36827;&#24230;\&#20319;&#26195;&#24198;\&#35270;&#39057;2.mp4" TargetMode="Externa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47.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49.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3.xml"/><Relationship Id="rId1" Type="http://schemas.openxmlformats.org/officeDocument/2006/relationships/image" Target="../media/image37.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xml"/><Relationship Id="rId2" Type="http://schemas.openxmlformats.org/officeDocument/2006/relationships/image" Target="../media/image37.png"/><Relationship Id="rId1" Type="http://schemas.openxmlformats.org/officeDocument/2006/relationships/image" Target="../media/image36.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8.pn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39.png"/><Relationship Id="rId2" Type="http://schemas.microsoft.com/office/2007/relationships/media" Target="file:///E:\&#28335;&#24681;&#30456;&#20851;\&#25237;&#31295;&#35838;&#20214;&#36827;&#24230;\&#20319;&#26195;&#24198;\&#35270;&#39057;3.mp4" TargetMode="External"/><Relationship Id="rId1" Type="http://schemas.openxmlformats.org/officeDocument/2006/relationships/video" Target="file:///E:\&#28335;&#24681;&#30456;&#20851;\&#25237;&#31295;&#35838;&#20214;&#36827;&#24230;\&#20319;&#26195;&#24198;\&#35270;&#39057;3.mp4" TargetMode="Externa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40.png"/></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xml"/><Relationship Id="rId1" Type="http://schemas.openxmlformats.org/officeDocument/2006/relationships/image" Target="../media/image41.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3.xml"/><Relationship Id="rId2" Type="http://schemas.openxmlformats.org/officeDocument/2006/relationships/image" Target="../media/image42.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9162910" y="897204"/>
            <a:ext cx="5130268" cy="5130268"/>
          </a:xfrm>
          <a:prstGeom prst="rect">
            <a:avLst/>
          </a:prstGeom>
        </p:spPr>
      </p:pic>
      <p:sp>
        <p:nvSpPr>
          <p:cNvPr id="6" name="文本框 5"/>
          <p:cNvSpPr txBox="1"/>
          <p:nvPr/>
        </p:nvSpPr>
        <p:spPr>
          <a:xfrm>
            <a:off x="112541" y="0"/>
            <a:ext cx="9819250" cy="1938992"/>
          </a:xfrm>
          <a:prstGeom prst="rect">
            <a:avLst/>
          </a:prstGeom>
          <a:noFill/>
        </p:spPr>
        <p:txBody>
          <a:bodyPr wrap="square">
            <a:spAutoFit/>
          </a:bodyPr>
          <a:lstStyle/>
          <a:p>
            <a:pPr lvl="0">
              <a:tabLst>
                <a:tab pos="2286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23.</a:t>
            </a: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What can we learn about the </a:t>
            </a:r>
            <a:r>
              <a:rPr lang="en-US" altLang="zh-CN" sz="24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"sky- earth- space" monitoring system</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A. It primarily needs manual data collection.</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B. It totally removes human influence on wildlife.</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C. It has fully replaced traditional protection ways.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D. It highly contributes to biodiversity preservation.</a:t>
            </a:r>
            <a:endParaRPr lang="zh-CN"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8" name="文本框 7"/>
          <p:cNvSpPr txBox="1"/>
          <p:nvPr/>
        </p:nvSpPr>
        <p:spPr>
          <a:xfrm>
            <a:off x="0" y="1938992"/>
            <a:ext cx="10438228" cy="2308324"/>
          </a:xfrm>
          <a:custGeom>
            <a:avLst/>
            <a:gdLst>
              <a:gd name="csX0" fmla="*/ 0 w 10438228"/>
              <a:gd name="csY0" fmla="*/ 0 h 2308324"/>
              <a:gd name="csX1" fmla="*/ 475519 w 10438228"/>
              <a:gd name="csY1" fmla="*/ 0 h 2308324"/>
              <a:gd name="csX2" fmla="*/ 742274 w 10438228"/>
              <a:gd name="csY2" fmla="*/ 0 h 2308324"/>
              <a:gd name="csX3" fmla="*/ 1530940 w 10438228"/>
              <a:gd name="csY3" fmla="*/ 0 h 2308324"/>
              <a:gd name="csX4" fmla="*/ 2006459 w 10438228"/>
              <a:gd name="csY4" fmla="*/ 0 h 2308324"/>
              <a:gd name="csX5" fmla="*/ 2481979 w 10438228"/>
              <a:gd name="csY5" fmla="*/ 0 h 2308324"/>
              <a:gd name="csX6" fmla="*/ 3270645 w 10438228"/>
              <a:gd name="csY6" fmla="*/ 0 h 2308324"/>
              <a:gd name="csX7" fmla="*/ 3641782 w 10438228"/>
              <a:gd name="csY7" fmla="*/ 0 h 2308324"/>
              <a:gd name="csX8" fmla="*/ 4430448 w 10438228"/>
              <a:gd name="csY8" fmla="*/ 0 h 2308324"/>
              <a:gd name="csX9" fmla="*/ 5219114 w 10438228"/>
              <a:gd name="csY9" fmla="*/ 0 h 2308324"/>
              <a:gd name="csX10" fmla="*/ 5799016 w 10438228"/>
              <a:gd name="csY10" fmla="*/ 0 h 2308324"/>
              <a:gd name="csX11" fmla="*/ 6587682 w 10438228"/>
              <a:gd name="csY11" fmla="*/ 0 h 2308324"/>
              <a:gd name="csX12" fmla="*/ 7063201 w 10438228"/>
              <a:gd name="csY12" fmla="*/ 0 h 2308324"/>
              <a:gd name="csX13" fmla="*/ 7538720 w 10438228"/>
              <a:gd name="csY13" fmla="*/ 0 h 2308324"/>
              <a:gd name="csX14" fmla="*/ 8223004 w 10438228"/>
              <a:gd name="csY14" fmla="*/ 0 h 2308324"/>
              <a:gd name="csX15" fmla="*/ 8698523 w 10438228"/>
              <a:gd name="csY15" fmla="*/ 0 h 2308324"/>
              <a:gd name="csX16" fmla="*/ 9487189 w 10438228"/>
              <a:gd name="csY16" fmla="*/ 0 h 2308324"/>
              <a:gd name="csX17" fmla="*/ 10438228 w 10438228"/>
              <a:gd name="csY17" fmla="*/ 0 h 2308324"/>
              <a:gd name="csX18" fmla="*/ 10438228 w 10438228"/>
              <a:gd name="csY18" fmla="*/ 577081 h 2308324"/>
              <a:gd name="csX19" fmla="*/ 10438228 w 10438228"/>
              <a:gd name="csY19" fmla="*/ 1177245 h 2308324"/>
              <a:gd name="csX20" fmla="*/ 10438228 w 10438228"/>
              <a:gd name="csY20" fmla="*/ 1685077 h 2308324"/>
              <a:gd name="csX21" fmla="*/ 10438228 w 10438228"/>
              <a:gd name="csY21" fmla="*/ 2308324 h 2308324"/>
              <a:gd name="csX22" fmla="*/ 9753944 w 10438228"/>
              <a:gd name="csY22" fmla="*/ 2308324 h 2308324"/>
              <a:gd name="csX23" fmla="*/ 9382807 w 10438228"/>
              <a:gd name="csY23" fmla="*/ 2308324 h 2308324"/>
              <a:gd name="csX24" fmla="*/ 8802906 w 10438228"/>
              <a:gd name="csY24" fmla="*/ 2308324 h 2308324"/>
              <a:gd name="csX25" fmla="*/ 8536151 w 10438228"/>
              <a:gd name="csY25" fmla="*/ 2308324 h 2308324"/>
              <a:gd name="csX26" fmla="*/ 8269396 w 10438228"/>
              <a:gd name="csY26" fmla="*/ 2308324 h 2308324"/>
              <a:gd name="csX27" fmla="*/ 7689495 w 10438228"/>
              <a:gd name="csY27" fmla="*/ 2308324 h 2308324"/>
              <a:gd name="csX28" fmla="*/ 7318358 w 10438228"/>
              <a:gd name="csY28" fmla="*/ 2308324 h 2308324"/>
              <a:gd name="csX29" fmla="*/ 6634074 w 10438228"/>
              <a:gd name="csY29" fmla="*/ 2308324 h 2308324"/>
              <a:gd name="csX30" fmla="*/ 6262937 w 10438228"/>
              <a:gd name="csY30" fmla="*/ 2308324 h 2308324"/>
              <a:gd name="csX31" fmla="*/ 5578653 w 10438228"/>
              <a:gd name="csY31" fmla="*/ 2308324 h 2308324"/>
              <a:gd name="csX32" fmla="*/ 5311898 w 10438228"/>
              <a:gd name="csY32" fmla="*/ 2308324 h 2308324"/>
              <a:gd name="csX33" fmla="*/ 4627614 w 10438228"/>
              <a:gd name="csY33" fmla="*/ 2308324 h 2308324"/>
              <a:gd name="csX34" fmla="*/ 4256477 w 10438228"/>
              <a:gd name="csY34" fmla="*/ 2308324 h 2308324"/>
              <a:gd name="csX35" fmla="*/ 3989723 w 10438228"/>
              <a:gd name="csY35" fmla="*/ 2308324 h 2308324"/>
              <a:gd name="csX36" fmla="*/ 3618586 w 10438228"/>
              <a:gd name="csY36" fmla="*/ 2308324 h 2308324"/>
              <a:gd name="csX37" fmla="*/ 2934302 w 10438228"/>
              <a:gd name="csY37" fmla="*/ 2308324 h 2308324"/>
              <a:gd name="csX38" fmla="*/ 2563165 w 10438228"/>
              <a:gd name="csY38" fmla="*/ 2308324 h 2308324"/>
              <a:gd name="csX39" fmla="*/ 2296410 w 10438228"/>
              <a:gd name="csY39" fmla="*/ 2308324 h 2308324"/>
              <a:gd name="csX40" fmla="*/ 1925273 w 10438228"/>
              <a:gd name="csY40" fmla="*/ 2308324 h 2308324"/>
              <a:gd name="csX41" fmla="*/ 1449754 w 10438228"/>
              <a:gd name="csY41" fmla="*/ 2308324 h 2308324"/>
              <a:gd name="csX42" fmla="*/ 869852 w 10438228"/>
              <a:gd name="csY42" fmla="*/ 2308324 h 2308324"/>
              <a:gd name="csX43" fmla="*/ 498715 w 10438228"/>
              <a:gd name="csY43" fmla="*/ 2308324 h 2308324"/>
              <a:gd name="csX44" fmla="*/ 0 w 10438228"/>
              <a:gd name="csY44" fmla="*/ 2308324 h 2308324"/>
              <a:gd name="csX45" fmla="*/ 0 w 10438228"/>
              <a:gd name="csY45" fmla="*/ 1731243 h 2308324"/>
              <a:gd name="csX46" fmla="*/ 0 w 10438228"/>
              <a:gd name="csY46" fmla="*/ 1154162 h 2308324"/>
              <a:gd name="csX47" fmla="*/ 0 w 10438228"/>
              <a:gd name="csY47" fmla="*/ 577081 h 2308324"/>
              <a:gd name="csX48" fmla="*/ 0 w 10438228"/>
              <a:gd name="csY48" fmla="*/ 0 h 230832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Lst>
            <a:rect l="l" t="t" r="r" b="b"/>
            <a:pathLst>
              <a:path w="10438228" h="2308324" extrusionOk="0">
                <a:moveTo>
                  <a:pt x="0" y="0"/>
                </a:moveTo>
                <a:cubicBezTo>
                  <a:pt x="168251" y="-13924"/>
                  <a:pt x="286167" y="10789"/>
                  <a:pt x="475519" y="0"/>
                </a:cubicBezTo>
                <a:cubicBezTo>
                  <a:pt x="664871" y="-10789"/>
                  <a:pt x="612522" y="14739"/>
                  <a:pt x="742274" y="0"/>
                </a:cubicBezTo>
                <a:cubicBezTo>
                  <a:pt x="872026" y="-14739"/>
                  <a:pt x="1281432" y="37211"/>
                  <a:pt x="1530940" y="0"/>
                </a:cubicBezTo>
                <a:cubicBezTo>
                  <a:pt x="1780448" y="-37211"/>
                  <a:pt x="1897328" y="19167"/>
                  <a:pt x="2006459" y="0"/>
                </a:cubicBezTo>
                <a:cubicBezTo>
                  <a:pt x="2115590" y="-19167"/>
                  <a:pt x="2340276" y="10887"/>
                  <a:pt x="2481979" y="0"/>
                </a:cubicBezTo>
                <a:cubicBezTo>
                  <a:pt x="2623682" y="-10887"/>
                  <a:pt x="2961406" y="58546"/>
                  <a:pt x="3270645" y="0"/>
                </a:cubicBezTo>
                <a:cubicBezTo>
                  <a:pt x="3579884" y="-58546"/>
                  <a:pt x="3512781" y="43587"/>
                  <a:pt x="3641782" y="0"/>
                </a:cubicBezTo>
                <a:cubicBezTo>
                  <a:pt x="3770783" y="-43587"/>
                  <a:pt x="4170701" y="84742"/>
                  <a:pt x="4430448" y="0"/>
                </a:cubicBezTo>
                <a:cubicBezTo>
                  <a:pt x="4690195" y="-84742"/>
                  <a:pt x="4869878" y="45549"/>
                  <a:pt x="5219114" y="0"/>
                </a:cubicBezTo>
                <a:cubicBezTo>
                  <a:pt x="5568350" y="-45549"/>
                  <a:pt x="5594552" y="46405"/>
                  <a:pt x="5799016" y="0"/>
                </a:cubicBezTo>
                <a:cubicBezTo>
                  <a:pt x="6003480" y="-46405"/>
                  <a:pt x="6259468" y="6650"/>
                  <a:pt x="6587682" y="0"/>
                </a:cubicBezTo>
                <a:cubicBezTo>
                  <a:pt x="6915896" y="-6650"/>
                  <a:pt x="6951898" y="19752"/>
                  <a:pt x="7063201" y="0"/>
                </a:cubicBezTo>
                <a:cubicBezTo>
                  <a:pt x="7174504" y="-19752"/>
                  <a:pt x="7391113" y="18416"/>
                  <a:pt x="7538720" y="0"/>
                </a:cubicBezTo>
                <a:cubicBezTo>
                  <a:pt x="7686327" y="-18416"/>
                  <a:pt x="7980096" y="28382"/>
                  <a:pt x="8223004" y="0"/>
                </a:cubicBezTo>
                <a:cubicBezTo>
                  <a:pt x="8465912" y="-28382"/>
                  <a:pt x="8466652" y="53573"/>
                  <a:pt x="8698523" y="0"/>
                </a:cubicBezTo>
                <a:cubicBezTo>
                  <a:pt x="8930394" y="-53573"/>
                  <a:pt x="9171157" y="19768"/>
                  <a:pt x="9487189" y="0"/>
                </a:cubicBezTo>
                <a:cubicBezTo>
                  <a:pt x="9803221" y="-19768"/>
                  <a:pt x="10076078" y="56548"/>
                  <a:pt x="10438228" y="0"/>
                </a:cubicBezTo>
                <a:cubicBezTo>
                  <a:pt x="10470486" y="231556"/>
                  <a:pt x="10431744" y="295347"/>
                  <a:pt x="10438228" y="577081"/>
                </a:cubicBezTo>
                <a:cubicBezTo>
                  <a:pt x="10444712" y="858815"/>
                  <a:pt x="10367510" y="948370"/>
                  <a:pt x="10438228" y="1177245"/>
                </a:cubicBezTo>
                <a:cubicBezTo>
                  <a:pt x="10508946" y="1406120"/>
                  <a:pt x="10399906" y="1545859"/>
                  <a:pt x="10438228" y="1685077"/>
                </a:cubicBezTo>
                <a:cubicBezTo>
                  <a:pt x="10476550" y="1824295"/>
                  <a:pt x="10408999" y="2099134"/>
                  <a:pt x="10438228" y="2308324"/>
                </a:cubicBezTo>
                <a:cubicBezTo>
                  <a:pt x="10236140" y="2318294"/>
                  <a:pt x="9980485" y="2241933"/>
                  <a:pt x="9753944" y="2308324"/>
                </a:cubicBezTo>
                <a:cubicBezTo>
                  <a:pt x="9527403" y="2374715"/>
                  <a:pt x="9505797" y="2306182"/>
                  <a:pt x="9382807" y="2308324"/>
                </a:cubicBezTo>
                <a:cubicBezTo>
                  <a:pt x="9259817" y="2310466"/>
                  <a:pt x="8972937" y="2238808"/>
                  <a:pt x="8802906" y="2308324"/>
                </a:cubicBezTo>
                <a:cubicBezTo>
                  <a:pt x="8632875" y="2377840"/>
                  <a:pt x="8592692" y="2277887"/>
                  <a:pt x="8536151" y="2308324"/>
                </a:cubicBezTo>
                <a:cubicBezTo>
                  <a:pt x="8479611" y="2338761"/>
                  <a:pt x="8394335" y="2286717"/>
                  <a:pt x="8269396" y="2308324"/>
                </a:cubicBezTo>
                <a:cubicBezTo>
                  <a:pt x="8144458" y="2329931"/>
                  <a:pt x="7853641" y="2250079"/>
                  <a:pt x="7689495" y="2308324"/>
                </a:cubicBezTo>
                <a:cubicBezTo>
                  <a:pt x="7525349" y="2366569"/>
                  <a:pt x="7445354" y="2282094"/>
                  <a:pt x="7318358" y="2308324"/>
                </a:cubicBezTo>
                <a:cubicBezTo>
                  <a:pt x="7191362" y="2334554"/>
                  <a:pt x="6815040" y="2282003"/>
                  <a:pt x="6634074" y="2308324"/>
                </a:cubicBezTo>
                <a:cubicBezTo>
                  <a:pt x="6453108" y="2334645"/>
                  <a:pt x="6365897" y="2278343"/>
                  <a:pt x="6262937" y="2308324"/>
                </a:cubicBezTo>
                <a:cubicBezTo>
                  <a:pt x="6159977" y="2338305"/>
                  <a:pt x="5845173" y="2232577"/>
                  <a:pt x="5578653" y="2308324"/>
                </a:cubicBezTo>
                <a:cubicBezTo>
                  <a:pt x="5312133" y="2384071"/>
                  <a:pt x="5427145" y="2290427"/>
                  <a:pt x="5311898" y="2308324"/>
                </a:cubicBezTo>
                <a:cubicBezTo>
                  <a:pt x="5196652" y="2326221"/>
                  <a:pt x="4864221" y="2227989"/>
                  <a:pt x="4627614" y="2308324"/>
                </a:cubicBezTo>
                <a:cubicBezTo>
                  <a:pt x="4391007" y="2388659"/>
                  <a:pt x="4363794" y="2293983"/>
                  <a:pt x="4256477" y="2308324"/>
                </a:cubicBezTo>
                <a:cubicBezTo>
                  <a:pt x="4149160" y="2322665"/>
                  <a:pt x="4122388" y="2279035"/>
                  <a:pt x="3989723" y="2308324"/>
                </a:cubicBezTo>
                <a:cubicBezTo>
                  <a:pt x="3857058" y="2337613"/>
                  <a:pt x="3728011" y="2299192"/>
                  <a:pt x="3618586" y="2308324"/>
                </a:cubicBezTo>
                <a:cubicBezTo>
                  <a:pt x="3509161" y="2317456"/>
                  <a:pt x="3184057" y="2273891"/>
                  <a:pt x="2934302" y="2308324"/>
                </a:cubicBezTo>
                <a:cubicBezTo>
                  <a:pt x="2684547" y="2342757"/>
                  <a:pt x="2654783" y="2275052"/>
                  <a:pt x="2563165" y="2308324"/>
                </a:cubicBezTo>
                <a:cubicBezTo>
                  <a:pt x="2471547" y="2341596"/>
                  <a:pt x="2400976" y="2302400"/>
                  <a:pt x="2296410" y="2308324"/>
                </a:cubicBezTo>
                <a:cubicBezTo>
                  <a:pt x="2191845" y="2314248"/>
                  <a:pt x="2107343" y="2289202"/>
                  <a:pt x="1925273" y="2308324"/>
                </a:cubicBezTo>
                <a:cubicBezTo>
                  <a:pt x="1743203" y="2327446"/>
                  <a:pt x="1672922" y="2289563"/>
                  <a:pt x="1449754" y="2308324"/>
                </a:cubicBezTo>
                <a:cubicBezTo>
                  <a:pt x="1226586" y="2327085"/>
                  <a:pt x="1074811" y="2289616"/>
                  <a:pt x="869852" y="2308324"/>
                </a:cubicBezTo>
                <a:cubicBezTo>
                  <a:pt x="664893" y="2327032"/>
                  <a:pt x="583670" y="2289442"/>
                  <a:pt x="498715" y="2308324"/>
                </a:cubicBezTo>
                <a:cubicBezTo>
                  <a:pt x="413760" y="2327206"/>
                  <a:pt x="169906" y="2264960"/>
                  <a:pt x="0" y="2308324"/>
                </a:cubicBezTo>
                <a:cubicBezTo>
                  <a:pt x="-44316" y="2138347"/>
                  <a:pt x="10736" y="1899235"/>
                  <a:pt x="0" y="1731243"/>
                </a:cubicBezTo>
                <a:cubicBezTo>
                  <a:pt x="-10736" y="1563251"/>
                  <a:pt x="47982" y="1280740"/>
                  <a:pt x="0" y="1154162"/>
                </a:cubicBezTo>
                <a:cubicBezTo>
                  <a:pt x="-47982" y="1027584"/>
                  <a:pt x="15293" y="862678"/>
                  <a:pt x="0" y="577081"/>
                </a:cubicBezTo>
                <a:cubicBezTo>
                  <a:pt x="-15293" y="291484"/>
                  <a:pt x="68863" y="225366"/>
                  <a:pt x="0" y="0"/>
                </a:cubicBezTo>
                <a:close/>
              </a:path>
            </a:pathLst>
          </a:custGeom>
          <a:noFill/>
          <a:ln w="19050">
            <a:solidFill>
              <a:srgbClr val="00B050"/>
            </a:solidFill>
          </a:ln>
        </p:spPr>
        <p:txBody>
          <a:bodyPr wrap="square">
            <a:spAutoFit/>
          </a:bodyPr>
          <a:lstStyle/>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In practice, the aerial layer uses UAVs to scan large areas, while the ground layer sets infrared cameras at key spots. The space layer helps track long- distance migration. All data go to the central database.</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This tech system greatly improves the efficiency and accuracy of biodiversity protection. It reduces the need for manual work, thus reducing human influence on wildlife and helping endangered species recover better.</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9" name="矩形 8"/>
          <p:cNvSpPr/>
          <p:nvPr/>
        </p:nvSpPr>
        <p:spPr>
          <a:xfrm>
            <a:off x="3596717" y="3096578"/>
            <a:ext cx="6841511"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0" y="3512224"/>
            <a:ext cx="1364566"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p:cNvSpPr txBox="1"/>
          <p:nvPr/>
        </p:nvSpPr>
        <p:spPr>
          <a:xfrm>
            <a:off x="112541" y="4214064"/>
            <a:ext cx="10733650" cy="707886"/>
          </a:xfrm>
          <a:prstGeom prst="rect">
            <a:avLst/>
          </a:prstGeom>
          <a:noFill/>
        </p:spPr>
        <p:txBody>
          <a:bodyPr wrap="square">
            <a:spAutoFit/>
          </a:bodyPr>
          <a:lstStyle/>
          <a:p>
            <a:r>
              <a:rPr lang="en-GB" altLang="zh-CN" sz="2000" b="1" dirty="0">
                <a:latin typeface="Times New Roman" panose="02020603050405020304" pitchFamily="18" charset="0"/>
                <a:cs typeface="Times New Roman" panose="02020603050405020304" pitchFamily="18" charset="0"/>
              </a:rPr>
              <a:t>“greatly improves ... biodiversity protection” + “helping endangered species recover better” → </a:t>
            </a:r>
            <a:r>
              <a:rPr lang="zh-CN" altLang="en-US" sz="2000" b="1" dirty="0">
                <a:latin typeface="Times New Roman" panose="02020603050405020304" pitchFamily="18" charset="0"/>
                <a:cs typeface="Times New Roman" panose="02020603050405020304" pitchFamily="18" charset="0"/>
              </a:rPr>
              <a:t>选项</a:t>
            </a:r>
            <a:r>
              <a:rPr lang="en-GB" altLang="zh-CN" sz="2000" b="1" dirty="0">
                <a:latin typeface="Times New Roman" panose="02020603050405020304" pitchFamily="18" charset="0"/>
                <a:cs typeface="Times New Roman" panose="02020603050405020304" pitchFamily="18" charset="0"/>
              </a:rPr>
              <a:t>D “highly contributes to biodiversity preservation”</a:t>
            </a:r>
            <a:r>
              <a:rPr lang="zh-CN" altLang="en-GB"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对生物多样性保护有巨大贡献）</a:t>
            </a:r>
            <a:endParaRPr lang="zh-CN" altLang="en-US" sz="2000" b="1" dirty="0">
              <a:latin typeface="Times New Roman" panose="02020603050405020304" pitchFamily="18" charset="0"/>
              <a:cs typeface="Times New Roman" panose="02020603050405020304" pitchFamily="18" charset="0"/>
            </a:endParaRPr>
          </a:p>
        </p:txBody>
      </p:sp>
      <p:sp>
        <p:nvSpPr>
          <p:cNvPr id="15" name="文本框 14"/>
          <p:cNvSpPr txBox="1"/>
          <p:nvPr/>
        </p:nvSpPr>
        <p:spPr>
          <a:xfrm>
            <a:off x="112541" y="4860394"/>
            <a:ext cx="10733650" cy="1938992"/>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A (primarily needs manual data collection)：原文明确说“reduces the need for manual work”，减少人工，而非主要依赖人工数据收集。</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B (totally removes human influence on wildlife)：原文是“reducing human influence”（减少影响），并非“totally removes”（完全消除）。程度夸大。</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C (has fully replaced traditional protection ways)：原文只说明系统改进了保护，并未说传统方式已被完全取代。属于无中生有。</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checkerboard(across)">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checkerboard(across)">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311152" y="2205789"/>
            <a:ext cx="5880849" cy="1938992"/>
          </a:xfrm>
          <a:prstGeom prst="rect">
            <a:avLst/>
          </a:prstGeom>
          <a:noFill/>
        </p:spPr>
        <p:txBody>
          <a:bodyPr wrap="square">
            <a:spAutoFit/>
          </a:bodyPr>
          <a:lstStyle/>
          <a:p>
            <a:pPr algn="just"/>
            <a:r>
              <a:rPr lang="en-GB" altLang="zh-CN" sz="2400" dirty="0">
                <a:latin typeface="Times New Roman" panose="02020603050405020304" pitchFamily="18" charset="0"/>
                <a:cs typeface="Times New Roman" panose="02020603050405020304" pitchFamily="18" charset="0"/>
              </a:rPr>
              <a:t>The writer uses the </a:t>
            </a:r>
            <a:r>
              <a:rPr lang="en-GB" altLang="zh-CN" sz="2400" b="1" dirty="0">
                <a:latin typeface="Times New Roman" panose="02020603050405020304" pitchFamily="18" charset="0"/>
                <a:cs typeface="Times New Roman" panose="02020603050405020304" pitchFamily="18" charset="0"/>
              </a:rPr>
              <a:t>African safari</a:t>
            </a:r>
            <a:r>
              <a:rPr lang="en-GB" altLang="zh-CN" sz="2400" dirty="0">
                <a:latin typeface="Times New Roman" panose="02020603050405020304" pitchFamily="18" charset="0"/>
                <a:cs typeface="Times New Roman" panose="02020603050405020304" pitchFamily="18" charset="0"/>
              </a:rPr>
              <a:t>, especially the experience of watching elephants, to show that even though the world can be harsh, the beauty of wildlife and everyday nature should still be noticed and cherished.</a:t>
            </a:r>
            <a:endParaRPr lang="zh-CN" altLang="en-US" sz="2400" dirty="0">
              <a:latin typeface="Times New Roman" panose="02020603050405020304" pitchFamily="18" charset="0"/>
              <a:cs typeface="Times New Roman" panose="02020603050405020304" pitchFamily="18" charset="0"/>
            </a:endParaRPr>
          </a:p>
        </p:txBody>
      </p:sp>
      <p:pic>
        <p:nvPicPr>
          <p:cNvPr id="1026" name="Picture 2" descr="4 Places to See Wildlife on Your East Africa Safari"/>
          <p:cNvPicPr>
            <a:picLocks noChangeAspect="1" noChangeArrowheads="1"/>
          </p:cNvPicPr>
          <p:nvPr/>
        </p:nvPicPr>
        <p:blipFill>
          <a:blip r:embed="rId1"/>
          <a:srcRect/>
          <a:stretch>
            <a:fillRect/>
          </a:stretch>
        </p:blipFill>
        <p:spPr bwMode="auto">
          <a:xfrm>
            <a:off x="-1" y="0"/>
            <a:ext cx="6311153" cy="3429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ow to Stay Safe on an African Safari: Tips From a Guide"/>
          <p:cNvPicPr>
            <a:picLocks noChangeAspect="1" noChangeArrowheads="1"/>
          </p:cNvPicPr>
          <p:nvPr/>
        </p:nvPicPr>
        <p:blipFill>
          <a:blip r:embed="rId2"/>
          <a:srcRect/>
          <a:stretch>
            <a:fillRect/>
          </a:stretch>
        </p:blipFill>
        <p:spPr bwMode="auto">
          <a:xfrm>
            <a:off x="0" y="3429000"/>
            <a:ext cx="6311152" cy="342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610612"/>
            <a:ext cx="7540283" cy="5632311"/>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on an African safari</a:t>
            </a:r>
            <a:r>
              <a:rPr lang="en-GB" altLang="zh-CN" sz="2400" b="1" dirty="0">
                <a:latin typeface="Calibri" panose="020F0502020204030204" pitchFamily="34" charset="0"/>
                <a:cs typeface="Calibri" panose="020F0502020204030204" pitchFamily="34" charset="0"/>
              </a:rPr>
              <a:t>   /</a:t>
            </a:r>
            <a:r>
              <a:rPr lang="en-GB" altLang="zh-CN" sz="2400" b="1" dirty="0" err="1">
                <a:latin typeface="Calibri" panose="020F0502020204030204" pitchFamily="34" charset="0"/>
                <a:cs typeface="Calibri" panose="020F0502020204030204" pitchFamily="34" charset="0"/>
              </a:rPr>
              <a:t>səˈfɑːri</a:t>
            </a:r>
            <a:r>
              <a:rPr lang="en-GB" altLang="zh-CN" sz="2400" b="1" dirty="0">
                <a:latin typeface="Calibri" panose="020F0502020204030204" pitchFamily="34" charset="0"/>
                <a:cs typeface="Calibri" panose="020F0502020204030204" pitchFamily="34" charset="0"/>
              </a:rPr>
              <a:t>/ </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shoot wildlife with a camera rather than a gun</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 583-square-mile nature reserve</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a</a:t>
            </a:r>
            <a:r>
              <a:rPr lang="zh-CN" altLang="en-US" sz="2400" b="1" dirty="0">
                <a:latin typeface="Calibri" panose="020F0502020204030204" pitchFamily="34" charset="0"/>
                <a:cs typeface="Calibri" panose="020F0502020204030204" pitchFamily="34" charset="0"/>
              </a:rPr>
              <a:t> </a:t>
            </a:r>
            <a:r>
              <a:rPr lang="en-US" altLang="zh-CN" sz="2400" b="1" dirty="0">
                <a:latin typeface="Calibri" panose="020F0502020204030204" pitchFamily="34" charset="0"/>
                <a:cs typeface="Calibri" panose="020F0502020204030204" pitchFamily="34" charset="0"/>
              </a:rPr>
              <a:t>herd of </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stole the show</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the sound of the tall grass being torn with their trunks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create a best-selling perfume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admittedly</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hang out with </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land on your feeder</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squirrel chasing the bird away</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get smashed </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on a safari of one kind or another</a:t>
            </a:r>
            <a:endParaRPr lang="en-US" altLang="zh-CN"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two brilliant souvenirs </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en-US" altLang="zh-CN" sz="2400" b="1" dirty="0">
                <a:latin typeface="Calibri" panose="020F0502020204030204" pitchFamily="34" charset="0"/>
                <a:cs typeface="Calibri" panose="020F0502020204030204" pitchFamily="34" charset="0"/>
              </a:rPr>
              <a:t>a </a:t>
            </a:r>
            <a:r>
              <a:rPr lang="zh-CN" altLang="en-US" sz="2400" b="1" dirty="0">
                <a:latin typeface="Calibri" panose="020F0502020204030204" pitchFamily="34" charset="0"/>
                <a:cs typeface="Calibri" panose="020F0502020204030204" pitchFamily="34" charset="0"/>
              </a:rPr>
              <a:t>bacteria infection</a:t>
            </a:r>
            <a:endParaRPr lang="zh-CN" altLang="en-US" sz="2400" b="1" dirty="0">
              <a:latin typeface="Calibri" panose="020F0502020204030204" pitchFamily="34" charset="0"/>
              <a:cs typeface="Calibri" panose="020F0502020204030204" pitchFamily="34" charset="0"/>
            </a:endParaRPr>
          </a:p>
        </p:txBody>
      </p:sp>
      <p:sp>
        <p:nvSpPr>
          <p:cNvPr id="7" name="文本框 6"/>
          <p:cNvSpPr txBox="1"/>
          <p:nvPr/>
        </p:nvSpPr>
        <p:spPr>
          <a:xfrm>
            <a:off x="7155711" y="425945"/>
            <a:ext cx="5036289" cy="6001643"/>
          </a:xfrm>
          <a:prstGeom prst="rect">
            <a:avLst/>
          </a:prstGeom>
          <a:noFill/>
        </p:spPr>
        <p:txBody>
          <a:bodyPr wrap="square">
            <a:spAutoFit/>
          </a:bodyPr>
          <a:lstStyle/>
          <a:p>
            <a:pPr marL="457200" indent="-457200">
              <a:buFont typeface="+mj-lt"/>
              <a:buAutoNum type="arabicPeriod"/>
            </a:pPr>
            <a:r>
              <a:rPr lang="zh-CN" altLang="en-US" sz="2400" b="1" dirty="0"/>
              <a:t> 在非洲游猎</a:t>
            </a:r>
            <a:endParaRPr lang="zh-CN" altLang="en-US" sz="2400" b="1" dirty="0"/>
          </a:p>
          <a:p>
            <a:pPr marL="457200" indent="-457200">
              <a:buFont typeface="+mj-lt"/>
              <a:buAutoNum type="arabicPeriod"/>
            </a:pPr>
            <a:r>
              <a:rPr lang="zh-CN" altLang="en-US" sz="2400" b="1" dirty="0"/>
              <a:t> 用相机而非枪支拍摄野生动物</a:t>
            </a:r>
            <a:endParaRPr lang="zh-CN" altLang="en-US" sz="2400" b="1" dirty="0"/>
          </a:p>
          <a:p>
            <a:pPr marL="457200" indent="-457200">
              <a:buFont typeface="+mj-lt"/>
              <a:buAutoNum type="arabicPeriod"/>
            </a:pPr>
            <a:r>
              <a:rPr lang="zh-CN" altLang="en-US" sz="2400" b="1" dirty="0"/>
              <a:t>一个583平方英里的自然保护区</a:t>
            </a:r>
            <a:endParaRPr lang="zh-CN" altLang="en-US" sz="2400" b="1" dirty="0"/>
          </a:p>
          <a:p>
            <a:pPr marL="457200" indent="-457200">
              <a:buFont typeface="+mj-lt"/>
              <a:buAutoNum type="arabicPeriod"/>
            </a:pPr>
            <a:r>
              <a:rPr lang="zh-CN" altLang="en-US" sz="2400" b="1" dirty="0"/>
              <a:t>一群（大型动物）</a:t>
            </a:r>
            <a:endParaRPr lang="zh-CN" altLang="en-US" sz="2400" b="1" dirty="0"/>
          </a:p>
          <a:p>
            <a:pPr marL="457200" indent="-457200">
              <a:buFont typeface="+mj-lt"/>
              <a:buAutoNum type="arabicPeriod"/>
            </a:pPr>
            <a:r>
              <a:rPr lang="zh-CN" altLang="en-US" sz="2400" b="1" dirty="0"/>
              <a:t>抢尽风头 / 最引人注目</a:t>
            </a:r>
            <a:endParaRPr lang="zh-CN" altLang="en-US" sz="2400" b="1" dirty="0"/>
          </a:p>
          <a:p>
            <a:pPr marL="457200" indent="-457200">
              <a:buFont typeface="+mj-lt"/>
              <a:buAutoNum type="arabicPeriod"/>
            </a:pPr>
            <a:r>
              <a:rPr lang="zh-CN" altLang="en-US" sz="2400" b="1" dirty="0"/>
              <a:t>高草被象鼻扯断的声音</a:t>
            </a:r>
            <a:endParaRPr lang="zh-CN" altLang="en-US" sz="2400" b="1" dirty="0"/>
          </a:p>
          <a:p>
            <a:pPr marL="457200" indent="-457200">
              <a:buFont typeface="+mj-lt"/>
              <a:buAutoNum type="arabicPeriod"/>
            </a:pPr>
            <a:r>
              <a:rPr lang="zh-CN" altLang="en-US" sz="2400" b="1" dirty="0"/>
              <a:t>创造一款畅销香水</a:t>
            </a:r>
            <a:endParaRPr lang="zh-CN" altLang="en-US" sz="2400" b="1" dirty="0"/>
          </a:p>
          <a:p>
            <a:pPr marL="457200" indent="-457200">
              <a:buFont typeface="+mj-lt"/>
              <a:buAutoNum type="arabicPeriod"/>
            </a:pPr>
            <a:r>
              <a:rPr lang="zh-CN" altLang="en-US" sz="2400" b="1" dirty="0"/>
              <a:t>诚然 / 不可否认地</a:t>
            </a:r>
            <a:endParaRPr lang="zh-CN" altLang="en-US" sz="2400" b="1" dirty="0"/>
          </a:p>
          <a:p>
            <a:pPr marL="457200" indent="-457200">
              <a:buFont typeface="+mj-lt"/>
              <a:buAutoNum type="arabicPeriod"/>
            </a:pPr>
            <a:r>
              <a:rPr lang="zh-CN" altLang="en-US" sz="2400" b="1" dirty="0"/>
              <a:t>与……一起消磨时间 / 和……闲逛</a:t>
            </a:r>
            <a:endParaRPr lang="zh-CN" altLang="en-US" sz="2400" b="1" dirty="0"/>
          </a:p>
          <a:p>
            <a:pPr marL="457200" indent="-457200">
              <a:buFont typeface="+mj-lt"/>
              <a:buAutoNum type="arabicPeriod"/>
            </a:pPr>
            <a:r>
              <a:rPr lang="zh-CN" altLang="en-US" sz="2400" b="1" dirty="0"/>
              <a:t>落在你的喂食器上（如鸟食台）</a:t>
            </a:r>
            <a:endParaRPr lang="zh-CN" altLang="en-US" sz="2400" b="1" dirty="0"/>
          </a:p>
          <a:p>
            <a:pPr marL="457200" indent="-457200">
              <a:buFont typeface="+mj-lt"/>
              <a:buAutoNum type="arabicPeriod"/>
            </a:pPr>
            <a:r>
              <a:rPr lang="zh-CN" altLang="en-US" sz="2400" b="1" dirty="0"/>
              <a:t>松鼠把鸟赶走</a:t>
            </a:r>
            <a:endParaRPr lang="zh-CN" altLang="en-US" sz="2400" b="1" dirty="0"/>
          </a:p>
          <a:p>
            <a:pPr marL="457200" indent="-457200">
              <a:buFont typeface="+mj-lt"/>
              <a:buAutoNum type="arabicPeriod"/>
            </a:pPr>
            <a:r>
              <a:rPr lang="zh-CN" altLang="en-US" sz="2400" b="1" dirty="0"/>
              <a:t>被压碎 ；撞破 </a:t>
            </a:r>
            <a:r>
              <a:rPr lang="en-US" altLang="zh-CN" sz="2400" b="1" dirty="0"/>
              <a:t>(</a:t>
            </a:r>
            <a:r>
              <a:rPr lang="zh-CN" altLang="en-US" sz="2400" b="1" dirty="0"/>
              <a:t>墙或门</a:t>
            </a:r>
            <a:r>
              <a:rPr lang="en-US" altLang="zh-CN" sz="2400" b="1" dirty="0"/>
              <a:t>) </a:t>
            </a:r>
            <a:r>
              <a:rPr lang="zh-CN" altLang="en-US" sz="2400" b="1" dirty="0"/>
              <a:t>而入</a:t>
            </a:r>
            <a:endParaRPr lang="zh-CN" altLang="en-US" sz="2400" b="1" dirty="0"/>
          </a:p>
          <a:p>
            <a:pPr marL="457200" indent="-457200">
              <a:buFont typeface="+mj-lt"/>
              <a:buAutoNum type="arabicPeriod"/>
            </a:pPr>
            <a:r>
              <a:rPr lang="zh-CN" altLang="en-US" sz="2400" b="1" dirty="0"/>
              <a:t>以某种形式进行的游猎 / 某种人生旅程</a:t>
            </a:r>
            <a:endParaRPr lang="zh-CN" altLang="en-US" sz="2400" b="1" dirty="0"/>
          </a:p>
          <a:p>
            <a:pPr marL="457200" indent="-457200">
              <a:buFont typeface="+mj-lt"/>
              <a:buAutoNum type="arabicPeriod"/>
            </a:pPr>
            <a:r>
              <a:rPr lang="zh-CN" altLang="en-US" sz="2400" b="1" dirty="0"/>
              <a:t>两件极好的纪念品</a:t>
            </a:r>
            <a:endParaRPr lang="zh-CN" altLang="en-US" sz="2400" b="1" dirty="0"/>
          </a:p>
          <a:p>
            <a:pPr marL="457200" indent="-457200">
              <a:buFont typeface="+mj-lt"/>
              <a:buAutoNum type="arabicPeriod"/>
            </a:pPr>
            <a:r>
              <a:rPr lang="zh-CN" altLang="en-US" sz="2400" b="1" dirty="0"/>
              <a:t>细菌感染</a:t>
            </a:r>
            <a:endParaRPr lang="zh-CN" altLang="en-US" sz="2400" b="1" dirty="0"/>
          </a:p>
        </p:txBody>
      </p:sp>
      <p:grpSp>
        <p:nvGrpSpPr>
          <p:cNvPr id="2" name="组合 1"/>
          <p:cNvGrpSpPr/>
          <p:nvPr/>
        </p:nvGrpSpPr>
        <p:grpSpPr>
          <a:xfrm>
            <a:off x="2360" y="-1179974"/>
            <a:ext cx="4068561" cy="2809834"/>
            <a:chOff x="95901" y="-1137771"/>
            <a:chExt cx="4068561" cy="2809834"/>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65183">
              <a:off x="95901" y="-1137771"/>
              <a:ext cx="4068561" cy="2809834"/>
            </a:xfrm>
            <a:prstGeom prst="rect">
              <a:avLst/>
            </a:prstGeom>
          </p:spPr>
        </p:pic>
        <p:sp>
          <p:nvSpPr>
            <p:cNvPr id="4" name="文本框 3"/>
            <p:cNvSpPr txBox="1"/>
            <p:nvPr/>
          </p:nvSpPr>
          <p:spPr>
            <a:xfrm>
              <a:off x="1532324" y="129595"/>
              <a:ext cx="745717" cy="523220"/>
            </a:xfrm>
            <a:prstGeom prst="rect">
              <a:avLst/>
            </a:prstGeom>
            <a:noFill/>
          </p:spPr>
          <p:txBody>
            <a:bodyPr wrap="none" rtlCol="0">
              <a:spAutoFit/>
            </a:bodyPr>
            <a:lstStyle/>
            <a:p>
              <a:r>
                <a:rPr kumimoji="1" lang="en-US" altLang="zh-CN" sz="2800" b="1" dirty="0">
                  <a:highlight>
                    <a:srgbClr val="FFFF00"/>
                  </a:highlight>
                  <a:latin typeface="Calibri" panose="020F0502020204030204" pitchFamily="34" charset="0"/>
                  <a:cs typeface="Calibri" panose="020F0502020204030204" pitchFamily="34" charset="0"/>
                </a:rPr>
                <a:t>B</a:t>
              </a:r>
              <a:r>
                <a:rPr kumimoji="1" lang="zh-CN" altLang="en-US" sz="2800" b="1" dirty="0">
                  <a:highlight>
                    <a:srgbClr val="FFFF00"/>
                  </a:highlight>
                  <a:latin typeface="Calibri" panose="020F0502020204030204" pitchFamily="34" charset="0"/>
                  <a:cs typeface="Calibri" panose="020F0502020204030204" pitchFamily="34" charset="0"/>
                </a:rPr>
                <a:t>篇</a:t>
              </a:r>
              <a:endParaRPr kumimoji="1" lang="zh-CN" altLang="en-US" sz="2800" b="1" dirty="0">
                <a:highlight>
                  <a:srgbClr val="FFFF00"/>
                </a:highlight>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left)">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wipe(left)">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wipe(left)">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wipe(left)">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
                                            <p:txEl>
                                              <p:pRg st="9" end="9"/>
                                            </p:txEl>
                                          </p:spTgt>
                                        </p:tgtEl>
                                        <p:attrNameLst>
                                          <p:attrName>style.visibility</p:attrName>
                                        </p:attrNameLst>
                                      </p:cBhvr>
                                      <p:to>
                                        <p:strVal val="visible"/>
                                      </p:to>
                                    </p:set>
                                    <p:animEffect transition="in" filter="wipe(left)">
                                      <p:cBhvr>
                                        <p:cTn id="52" dur="5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
                                            <p:txEl>
                                              <p:pRg st="10" end="10"/>
                                            </p:txEl>
                                          </p:spTgt>
                                        </p:tgtEl>
                                        <p:attrNameLst>
                                          <p:attrName>style.visibility</p:attrName>
                                        </p:attrNameLst>
                                      </p:cBhvr>
                                      <p:to>
                                        <p:strVal val="visible"/>
                                      </p:to>
                                    </p:set>
                                    <p:animEffect transition="in" filter="wipe(left)">
                                      <p:cBhvr>
                                        <p:cTn id="57" dur="500"/>
                                        <p:tgtEl>
                                          <p:spTgt spid="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
                                            <p:txEl>
                                              <p:pRg st="11" end="11"/>
                                            </p:txEl>
                                          </p:spTgt>
                                        </p:tgtEl>
                                        <p:attrNameLst>
                                          <p:attrName>style.visibility</p:attrName>
                                        </p:attrNameLst>
                                      </p:cBhvr>
                                      <p:to>
                                        <p:strVal val="visible"/>
                                      </p:to>
                                    </p:set>
                                    <p:animEffect transition="in" filter="wipe(left)">
                                      <p:cBhvr>
                                        <p:cTn id="62" dur="500"/>
                                        <p:tgtEl>
                                          <p:spTgt spid="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7">
                                            <p:txEl>
                                              <p:pRg st="12" end="12"/>
                                            </p:txEl>
                                          </p:spTgt>
                                        </p:tgtEl>
                                        <p:attrNameLst>
                                          <p:attrName>style.visibility</p:attrName>
                                        </p:attrNameLst>
                                      </p:cBhvr>
                                      <p:to>
                                        <p:strVal val="visible"/>
                                      </p:to>
                                    </p:set>
                                    <p:animEffect transition="in" filter="wipe(left)">
                                      <p:cBhvr>
                                        <p:cTn id="67" dur="500"/>
                                        <p:tgtEl>
                                          <p:spTgt spid="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7">
                                            <p:txEl>
                                              <p:pRg st="13" end="13"/>
                                            </p:txEl>
                                          </p:spTgt>
                                        </p:tgtEl>
                                        <p:attrNameLst>
                                          <p:attrName>style.visibility</p:attrName>
                                        </p:attrNameLst>
                                      </p:cBhvr>
                                      <p:to>
                                        <p:strVal val="visible"/>
                                      </p:to>
                                    </p:set>
                                    <p:animEffect transition="in" filter="wipe(left)">
                                      <p:cBhvr>
                                        <p:cTn id="72" dur="500"/>
                                        <p:tgtEl>
                                          <p:spTgt spid="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
                                            <p:txEl>
                                              <p:pRg st="14" end="14"/>
                                            </p:txEl>
                                          </p:spTgt>
                                        </p:tgtEl>
                                        <p:attrNameLst>
                                          <p:attrName>style.visibility</p:attrName>
                                        </p:attrNameLst>
                                      </p:cBhvr>
                                      <p:to>
                                        <p:strVal val="visible"/>
                                      </p:to>
                                    </p:set>
                                    <p:animEffect transition="in" filter="wipe(left)">
                                      <p:cBhvr>
                                        <p:cTn id="77" dur="500"/>
                                        <p:tgtEl>
                                          <p:spTgt spid="7">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66950" y="-19050"/>
            <a:ext cx="6346581" cy="6858000"/>
          </a:xfrm>
          <a:prstGeom prst="rect">
            <a:avLst/>
          </a:prstGeom>
        </p:spPr>
      </p:pic>
      <p:sp>
        <p:nvSpPr>
          <p:cNvPr id="3" name="文本框 2"/>
          <p:cNvSpPr txBox="1"/>
          <p:nvPr/>
        </p:nvSpPr>
        <p:spPr>
          <a:xfrm>
            <a:off x="975653" y="19050"/>
            <a:ext cx="11052223" cy="1938992"/>
          </a:xfrm>
          <a:prstGeom prst="rect">
            <a:avLst/>
          </a:prstGeom>
          <a:noFill/>
        </p:spPr>
        <p:txBody>
          <a:bodyPr wrap="square">
            <a:spAutoFit/>
          </a:bodyPr>
          <a:lstStyle/>
          <a:p>
            <a:pPr marL="342900" lvl="0" indent="-342900">
              <a:buFont typeface="+mj-lt"/>
              <a:buAutoNum type="arabicPeriod" startAt="24"/>
              <a:tabLst>
                <a:tab pos="4572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What can we learn about the </a:t>
            </a:r>
            <a:r>
              <a:rPr lang="en-US" altLang="zh-CN" sz="24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safari</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the author booked</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A. It involved photographing wild animals.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B. It was recommended by the museum director.</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C. It required the author to carry a gun for safety.</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D. It was a last-minute booking due to excitement.</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1162050" y="1996142"/>
            <a:ext cx="10865826" cy="1200329"/>
          </a:xfrm>
          <a:custGeom>
            <a:avLst/>
            <a:gdLst>
              <a:gd name="csX0" fmla="*/ 0 w 10865826"/>
              <a:gd name="csY0" fmla="*/ 0 h 1200329"/>
              <a:gd name="csX1" fmla="*/ 463227 w 10865826"/>
              <a:gd name="csY1" fmla="*/ 0 h 1200329"/>
              <a:gd name="csX2" fmla="*/ 709138 w 10865826"/>
              <a:gd name="csY2" fmla="*/ 0 h 1200329"/>
              <a:gd name="csX3" fmla="*/ 1498340 w 10865826"/>
              <a:gd name="csY3" fmla="*/ 0 h 1200329"/>
              <a:gd name="csX4" fmla="*/ 1961568 w 10865826"/>
              <a:gd name="csY4" fmla="*/ 0 h 1200329"/>
              <a:gd name="csX5" fmla="*/ 2424795 w 10865826"/>
              <a:gd name="csY5" fmla="*/ 0 h 1200329"/>
              <a:gd name="csX6" fmla="*/ 3213997 w 10865826"/>
              <a:gd name="csY6" fmla="*/ 0 h 1200329"/>
              <a:gd name="csX7" fmla="*/ 3568566 w 10865826"/>
              <a:gd name="csY7" fmla="*/ 0 h 1200329"/>
              <a:gd name="csX8" fmla="*/ 4357768 w 10865826"/>
              <a:gd name="csY8" fmla="*/ 0 h 1200329"/>
              <a:gd name="csX9" fmla="*/ 5146970 w 10865826"/>
              <a:gd name="csY9" fmla="*/ 0 h 1200329"/>
              <a:gd name="csX10" fmla="*/ 5718856 w 10865826"/>
              <a:gd name="csY10" fmla="*/ 0 h 1200329"/>
              <a:gd name="csX11" fmla="*/ 6508058 w 10865826"/>
              <a:gd name="csY11" fmla="*/ 0 h 1200329"/>
              <a:gd name="csX12" fmla="*/ 6971285 w 10865826"/>
              <a:gd name="csY12" fmla="*/ 0 h 1200329"/>
              <a:gd name="csX13" fmla="*/ 7434513 w 10865826"/>
              <a:gd name="csY13" fmla="*/ 0 h 1200329"/>
              <a:gd name="csX14" fmla="*/ 8115056 w 10865826"/>
              <a:gd name="csY14" fmla="*/ 0 h 1200329"/>
              <a:gd name="csX15" fmla="*/ 8578284 w 10865826"/>
              <a:gd name="csY15" fmla="*/ 0 h 1200329"/>
              <a:gd name="csX16" fmla="*/ 9367486 w 10865826"/>
              <a:gd name="csY16" fmla="*/ 0 h 1200329"/>
              <a:gd name="csX17" fmla="*/ 10156688 w 10865826"/>
              <a:gd name="csY17" fmla="*/ 0 h 1200329"/>
              <a:gd name="csX18" fmla="*/ 10865826 w 10865826"/>
              <a:gd name="csY18" fmla="*/ 0 h 1200329"/>
              <a:gd name="csX19" fmla="*/ 10865826 w 10865826"/>
              <a:gd name="csY19" fmla="*/ 388106 h 1200329"/>
              <a:gd name="csX20" fmla="*/ 10865826 w 10865826"/>
              <a:gd name="csY20" fmla="*/ 752206 h 1200329"/>
              <a:gd name="csX21" fmla="*/ 10865826 w 10865826"/>
              <a:gd name="csY21" fmla="*/ 1200329 h 1200329"/>
              <a:gd name="csX22" fmla="*/ 10185282 w 10865826"/>
              <a:gd name="csY22" fmla="*/ 1200329 h 1200329"/>
              <a:gd name="csX23" fmla="*/ 9830713 w 10865826"/>
              <a:gd name="csY23" fmla="*/ 1200329 h 1200329"/>
              <a:gd name="csX24" fmla="*/ 9258828 w 10865826"/>
              <a:gd name="csY24" fmla="*/ 1200329 h 1200329"/>
              <a:gd name="csX25" fmla="*/ 9012917 w 10865826"/>
              <a:gd name="csY25" fmla="*/ 1200329 h 1200329"/>
              <a:gd name="csX26" fmla="*/ 8767006 w 10865826"/>
              <a:gd name="csY26" fmla="*/ 1200329 h 1200329"/>
              <a:gd name="csX27" fmla="*/ 8195120 w 10865826"/>
              <a:gd name="csY27" fmla="*/ 1200329 h 1200329"/>
              <a:gd name="csX28" fmla="*/ 7840551 w 10865826"/>
              <a:gd name="csY28" fmla="*/ 1200329 h 1200329"/>
              <a:gd name="csX29" fmla="*/ 7160007 w 10865826"/>
              <a:gd name="csY29" fmla="*/ 1200329 h 1200329"/>
              <a:gd name="csX30" fmla="*/ 6805438 w 10865826"/>
              <a:gd name="csY30" fmla="*/ 1200329 h 1200329"/>
              <a:gd name="csX31" fmla="*/ 6124895 w 10865826"/>
              <a:gd name="csY31" fmla="*/ 1200329 h 1200329"/>
              <a:gd name="csX32" fmla="*/ 5878984 w 10865826"/>
              <a:gd name="csY32" fmla="*/ 1200329 h 1200329"/>
              <a:gd name="csX33" fmla="*/ 5198440 w 10865826"/>
              <a:gd name="csY33" fmla="*/ 1200329 h 1200329"/>
              <a:gd name="csX34" fmla="*/ 4843871 w 10865826"/>
              <a:gd name="csY34" fmla="*/ 1200329 h 1200329"/>
              <a:gd name="csX35" fmla="*/ 4597960 w 10865826"/>
              <a:gd name="csY35" fmla="*/ 1200329 h 1200329"/>
              <a:gd name="csX36" fmla="*/ 4243391 w 10865826"/>
              <a:gd name="csY36" fmla="*/ 1200329 h 1200329"/>
              <a:gd name="csX37" fmla="*/ 3562847 w 10865826"/>
              <a:gd name="csY37" fmla="*/ 1200329 h 1200329"/>
              <a:gd name="csX38" fmla="*/ 3208278 w 10865826"/>
              <a:gd name="csY38" fmla="*/ 1200329 h 1200329"/>
              <a:gd name="csX39" fmla="*/ 2962367 w 10865826"/>
              <a:gd name="csY39" fmla="*/ 1200329 h 1200329"/>
              <a:gd name="csX40" fmla="*/ 2607798 w 10865826"/>
              <a:gd name="csY40" fmla="*/ 1200329 h 1200329"/>
              <a:gd name="csX41" fmla="*/ 2144571 w 10865826"/>
              <a:gd name="csY41" fmla="*/ 1200329 h 1200329"/>
              <a:gd name="csX42" fmla="*/ 1572685 w 10865826"/>
              <a:gd name="csY42" fmla="*/ 1200329 h 1200329"/>
              <a:gd name="csX43" fmla="*/ 1218116 w 10865826"/>
              <a:gd name="csY43" fmla="*/ 1200329 h 1200329"/>
              <a:gd name="csX44" fmla="*/ 0 w 10865826"/>
              <a:gd name="csY44" fmla="*/ 1200329 h 1200329"/>
              <a:gd name="csX45" fmla="*/ 0 w 10865826"/>
              <a:gd name="csY45" fmla="*/ 800219 h 1200329"/>
              <a:gd name="csX46" fmla="*/ 0 w 10865826"/>
              <a:gd name="csY46" fmla="*/ 400110 h 1200329"/>
              <a:gd name="csX47" fmla="*/ 0 w 10865826"/>
              <a:gd name="csY47" fmla="*/ 0 h 1200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Lst>
            <a:rect l="l" t="t" r="r" b="b"/>
            <a:pathLst>
              <a:path w="10865826" h="1200329" extrusionOk="0">
                <a:moveTo>
                  <a:pt x="0" y="0"/>
                </a:moveTo>
                <a:cubicBezTo>
                  <a:pt x="176711" y="-29333"/>
                  <a:pt x="282456" y="20081"/>
                  <a:pt x="463227" y="0"/>
                </a:cubicBezTo>
                <a:cubicBezTo>
                  <a:pt x="643998" y="-20081"/>
                  <a:pt x="604171" y="16725"/>
                  <a:pt x="709138" y="0"/>
                </a:cubicBezTo>
                <a:cubicBezTo>
                  <a:pt x="814105" y="-16725"/>
                  <a:pt x="1155395" y="2825"/>
                  <a:pt x="1498340" y="0"/>
                </a:cubicBezTo>
                <a:cubicBezTo>
                  <a:pt x="1841285" y="-2825"/>
                  <a:pt x="1859053" y="17040"/>
                  <a:pt x="1961568" y="0"/>
                </a:cubicBezTo>
                <a:cubicBezTo>
                  <a:pt x="2064083" y="-17040"/>
                  <a:pt x="2286786" y="39739"/>
                  <a:pt x="2424795" y="0"/>
                </a:cubicBezTo>
                <a:cubicBezTo>
                  <a:pt x="2562804" y="-39739"/>
                  <a:pt x="3022031" y="57724"/>
                  <a:pt x="3213997" y="0"/>
                </a:cubicBezTo>
                <a:cubicBezTo>
                  <a:pt x="3405963" y="-57724"/>
                  <a:pt x="3440445" y="563"/>
                  <a:pt x="3568566" y="0"/>
                </a:cubicBezTo>
                <a:cubicBezTo>
                  <a:pt x="3696687" y="-563"/>
                  <a:pt x="4065622" y="59465"/>
                  <a:pt x="4357768" y="0"/>
                </a:cubicBezTo>
                <a:cubicBezTo>
                  <a:pt x="4649914" y="-59465"/>
                  <a:pt x="4850464" y="54255"/>
                  <a:pt x="5146970" y="0"/>
                </a:cubicBezTo>
                <a:cubicBezTo>
                  <a:pt x="5443476" y="-54255"/>
                  <a:pt x="5510265" y="45775"/>
                  <a:pt x="5718856" y="0"/>
                </a:cubicBezTo>
                <a:cubicBezTo>
                  <a:pt x="5927447" y="-45775"/>
                  <a:pt x="6328185" y="73591"/>
                  <a:pt x="6508058" y="0"/>
                </a:cubicBezTo>
                <a:cubicBezTo>
                  <a:pt x="6687931" y="-73591"/>
                  <a:pt x="6877581" y="26340"/>
                  <a:pt x="6971285" y="0"/>
                </a:cubicBezTo>
                <a:cubicBezTo>
                  <a:pt x="7064989" y="-26340"/>
                  <a:pt x="7275282" y="2370"/>
                  <a:pt x="7434513" y="0"/>
                </a:cubicBezTo>
                <a:cubicBezTo>
                  <a:pt x="7593744" y="-2370"/>
                  <a:pt x="7974703" y="76845"/>
                  <a:pt x="8115056" y="0"/>
                </a:cubicBezTo>
                <a:cubicBezTo>
                  <a:pt x="8255409" y="-76845"/>
                  <a:pt x="8457747" y="46937"/>
                  <a:pt x="8578284" y="0"/>
                </a:cubicBezTo>
                <a:cubicBezTo>
                  <a:pt x="8698821" y="-46937"/>
                  <a:pt x="9203750" y="89007"/>
                  <a:pt x="9367486" y="0"/>
                </a:cubicBezTo>
                <a:cubicBezTo>
                  <a:pt x="9531222" y="-89007"/>
                  <a:pt x="9902304" y="75587"/>
                  <a:pt x="10156688" y="0"/>
                </a:cubicBezTo>
                <a:cubicBezTo>
                  <a:pt x="10411072" y="-75587"/>
                  <a:pt x="10597084" y="30590"/>
                  <a:pt x="10865826" y="0"/>
                </a:cubicBezTo>
                <a:cubicBezTo>
                  <a:pt x="10903737" y="117253"/>
                  <a:pt x="10819686" y="235690"/>
                  <a:pt x="10865826" y="388106"/>
                </a:cubicBezTo>
                <a:cubicBezTo>
                  <a:pt x="10911966" y="540522"/>
                  <a:pt x="10830353" y="634906"/>
                  <a:pt x="10865826" y="752206"/>
                </a:cubicBezTo>
                <a:cubicBezTo>
                  <a:pt x="10901299" y="869506"/>
                  <a:pt x="10825514" y="1036263"/>
                  <a:pt x="10865826" y="1200329"/>
                </a:cubicBezTo>
                <a:cubicBezTo>
                  <a:pt x="10709247" y="1223428"/>
                  <a:pt x="10348005" y="1155023"/>
                  <a:pt x="10185282" y="1200329"/>
                </a:cubicBezTo>
                <a:cubicBezTo>
                  <a:pt x="10022559" y="1245635"/>
                  <a:pt x="9921379" y="1164736"/>
                  <a:pt x="9830713" y="1200329"/>
                </a:cubicBezTo>
                <a:cubicBezTo>
                  <a:pt x="9740047" y="1235922"/>
                  <a:pt x="9421560" y="1148832"/>
                  <a:pt x="9258828" y="1200329"/>
                </a:cubicBezTo>
                <a:cubicBezTo>
                  <a:pt x="9096096" y="1251826"/>
                  <a:pt x="9095391" y="1180208"/>
                  <a:pt x="9012917" y="1200329"/>
                </a:cubicBezTo>
                <a:cubicBezTo>
                  <a:pt x="8930443" y="1220450"/>
                  <a:pt x="8836261" y="1192599"/>
                  <a:pt x="8767006" y="1200329"/>
                </a:cubicBezTo>
                <a:cubicBezTo>
                  <a:pt x="8697751" y="1208059"/>
                  <a:pt x="8451324" y="1188162"/>
                  <a:pt x="8195120" y="1200329"/>
                </a:cubicBezTo>
                <a:cubicBezTo>
                  <a:pt x="7938916" y="1212496"/>
                  <a:pt x="7995782" y="1181220"/>
                  <a:pt x="7840551" y="1200329"/>
                </a:cubicBezTo>
                <a:cubicBezTo>
                  <a:pt x="7685320" y="1219438"/>
                  <a:pt x="7302681" y="1145049"/>
                  <a:pt x="7160007" y="1200329"/>
                </a:cubicBezTo>
                <a:cubicBezTo>
                  <a:pt x="7017333" y="1255609"/>
                  <a:pt x="6923689" y="1167219"/>
                  <a:pt x="6805438" y="1200329"/>
                </a:cubicBezTo>
                <a:cubicBezTo>
                  <a:pt x="6687187" y="1233439"/>
                  <a:pt x="6402160" y="1154667"/>
                  <a:pt x="6124895" y="1200329"/>
                </a:cubicBezTo>
                <a:cubicBezTo>
                  <a:pt x="5847630" y="1245991"/>
                  <a:pt x="5995596" y="1199168"/>
                  <a:pt x="5878984" y="1200329"/>
                </a:cubicBezTo>
                <a:cubicBezTo>
                  <a:pt x="5762372" y="1201490"/>
                  <a:pt x="5527751" y="1144482"/>
                  <a:pt x="5198440" y="1200329"/>
                </a:cubicBezTo>
                <a:cubicBezTo>
                  <a:pt x="4869129" y="1256176"/>
                  <a:pt x="5000010" y="1176872"/>
                  <a:pt x="4843871" y="1200329"/>
                </a:cubicBezTo>
                <a:cubicBezTo>
                  <a:pt x="4687732" y="1223786"/>
                  <a:pt x="4672700" y="1197489"/>
                  <a:pt x="4597960" y="1200329"/>
                </a:cubicBezTo>
                <a:cubicBezTo>
                  <a:pt x="4523220" y="1203169"/>
                  <a:pt x="4316355" y="1171959"/>
                  <a:pt x="4243391" y="1200329"/>
                </a:cubicBezTo>
                <a:cubicBezTo>
                  <a:pt x="4170427" y="1228699"/>
                  <a:pt x="3871041" y="1175664"/>
                  <a:pt x="3562847" y="1200329"/>
                </a:cubicBezTo>
                <a:cubicBezTo>
                  <a:pt x="3254653" y="1224994"/>
                  <a:pt x="3370742" y="1196028"/>
                  <a:pt x="3208278" y="1200329"/>
                </a:cubicBezTo>
                <a:cubicBezTo>
                  <a:pt x="3045814" y="1204630"/>
                  <a:pt x="3082045" y="1189385"/>
                  <a:pt x="2962367" y="1200329"/>
                </a:cubicBezTo>
                <a:cubicBezTo>
                  <a:pt x="2842689" y="1211273"/>
                  <a:pt x="2746135" y="1163505"/>
                  <a:pt x="2607798" y="1200329"/>
                </a:cubicBezTo>
                <a:cubicBezTo>
                  <a:pt x="2469461" y="1237153"/>
                  <a:pt x="2257286" y="1182779"/>
                  <a:pt x="2144571" y="1200329"/>
                </a:cubicBezTo>
                <a:cubicBezTo>
                  <a:pt x="2031856" y="1217879"/>
                  <a:pt x="1842090" y="1174451"/>
                  <a:pt x="1572685" y="1200329"/>
                </a:cubicBezTo>
                <a:cubicBezTo>
                  <a:pt x="1303280" y="1226207"/>
                  <a:pt x="1339973" y="1175914"/>
                  <a:pt x="1218116" y="1200329"/>
                </a:cubicBezTo>
                <a:cubicBezTo>
                  <a:pt x="1096259" y="1224744"/>
                  <a:pt x="267850" y="1072760"/>
                  <a:pt x="0" y="1200329"/>
                </a:cubicBezTo>
                <a:cubicBezTo>
                  <a:pt x="-13905" y="1115900"/>
                  <a:pt x="43366" y="985511"/>
                  <a:pt x="0" y="800219"/>
                </a:cubicBezTo>
                <a:cubicBezTo>
                  <a:pt x="-43366" y="614927"/>
                  <a:pt x="46227" y="512883"/>
                  <a:pt x="0" y="400110"/>
                </a:cubicBezTo>
                <a:cubicBezTo>
                  <a:pt x="-46227" y="287337"/>
                  <a:pt x="2117" y="150425"/>
                  <a:pt x="0" y="0"/>
                </a:cubicBezTo>
                <a:close/>
              </a:path>
            </a:pathLst>
          </a:custGeom>
          <a:noFill/>
          <a:ln w="19050">
            <a:solidFill>
              <a:srgbClr val="00B050"/>
            </a:solidFill>
          </a:ln>
        </p:spPr>
        <p:txBody>
          <a:bodyPr wrap="square">
            <a:spAutoFit/>
          </a:bodyPr>
          <a:lstStyle/>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At a party I encountered a museum director, who would soon be leaving on an African safari. Feeling fascinated, my partner Hugh and </a:t>
            </a:r>
            <a:r>
              <a:rPr lang="en-US" altLang="zh-CN" sz="2400" dirty="0">
                <a:effectLst/>
                <a:highlight>
                  <a:srgbClr val="FFFF00"/>
                </a:highlight>
                <a:latin typeface="Times New Roman" panose="02020603050405020304" pitchFamily="18" charset="0"/>
                <a:ea typeface="宋体" panose="02010600030101010101" pitchFamily="2" charset="-122"/>
                <a:cs typeface="宋体" panose="02010600030101010101" pitchFamily="2" charset="-122"/>
              </a:rPr>
              <a:t>I enthusiastically booked one</a:t>
            </a: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 the sort where you shoot wildlife with a camera rather than a gun.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1178539" y="2749410"/>
            <a:ext cx="8049867"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1178539" y="3317616"/>
            <a:ext cx="10466363" cy="461665"/>
          </a:xfrm>
          <a:prstGeom prst="rect">
            <a:avLst/>
          </a:prstGeom>
          <a:noFill/>
        </p:spPr>
        <p:txBody>
          <a:bodyPr wrap="square">
            <a:spAutoFit/>
          </a:bodyPr>
          <a:lstStyle/>
          <a:p>
            <a:r>
              <a:rPr lang="en-GB" altLang="zh-CN" sz="2400" b="1" dirty="0">
                <a:latin typeface="Times New Roman" panose="02020603050405020304" pitchFamily="18" charset="0"/>
                <a:cs typeface="Times New Roman" panose="02020603050405020304" pitchFamily="18" charset="0"/>
              </a:rPr>
              <a:t>“shoot wildlife with a camera” → </a:t>
            </a:r>
            <a:r>
              <a:rPr lang="zh-CN" altLang="en-US" sz="2400" b="1" dirty="0">
                <a:latin typeface="Times New Roman" panose="02020603050405020304" pitchFamily="18" charset="0"/>
                <a:cs typeface="Times New Roman" panose="02020603050405020304" pitchFamily="18" charset="0"/>
              </a:rPr>
              <a:t>选项 </a:t>
            </a:r>
            <a:r>
              <a:rPr lang="en-GB" altLang="zh-CN" sz="2400" b="1" dirty="0">
                <a:latin typeface="Times New Roman" panose="02020603050405020304" pitchFamily="18" charset="0"/>
                <a:cs typeface="Times New Roman" panose="02020603050405020304" pitchFamily="18" charset="0"/>
              </a:rPr>
              <a:t>A “photographing wild animals”</a:t>
            </a:r>
            <a:endParaRPr lang="zh-CN" altLang="en-US" sz="2400" b="1" dirty="0">
              <a:latin typeface="Times New Roman" panose="02020603050405020304" pitchFamily="18" charset="0"/>
              <a:cs typeface="Times New Roman" panose="02020603050405020304" pitchFamily="18" charset="0"/>
            </a:endParaRPr>
          </a:p>
        </p:txBody>
      </p:sp>
      <p:sp>
        <p:nvSpPr>
          <p:cNvPr id="19" name="文本框 18"/>
          <p:cNvSpPr txBox="1"/>
          <p:nvPr/>
        </p:nvSpPr>
        <p:spPr>
          <a:xfrm>
            <a:off x="1178539" y="3874196"/>
            <a:ext cx="11013461" cy="1631216"/>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B (recommended by the museum director)：原文只说作者遇到博物馆馆长要去 safari，感到着迷后自己预订，并未说明是馆长推荐的。属于无中生有。</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C (required the author to carry a gun)：原文明确说“with a camera rather than a gun”，恰恰相反。</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D (a last-minute booking due to excitement)：原文有“enthusiastically booked”，但未提及“last-minute”（最后一刻）。属于过度推断。</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checkerboard(across)">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33250" y="-19050"/>
            <a:ext cx="6858000" cy="6858000"/>
          </a:xfrm>
          <a:prstGeom prst="rect">
            <a:avLst/>
          </a:prstGeom>
        </p:spPr>
      </p:pic>
      <p:sp>
        <p:nvSpPr>
          <p:cNvPr id="3" name="文本框 2"/>
          <p:cNvSpPr txBox="1"/>
          <p:nvPr/>
        </p:nvSpPr>
        <p:spPr>
          <a:xfrm>
            <a:off x="975653" y="19050"/>
            <a:ext cx="8773257" cy="1938992"/>
          </a:xfrm>
          <a:prstGeom prst="rect">
            <a:avLst/>
          </a:prstGeom>
          <a:noFill/>
        </p:spPr>
        <p:txBody>
          <a:bodyPr wrap="square">
            <a:spAutoFit/>
          </a:bodyPr>
          <a:lstStyle/>
          <a:p>
            <a:pPr lvl="0">
              <a:tabLst>
                <a:tab pos="4572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25.What can be inferred from </a:t>
            </a:r>
            <a:r>
              <a:rPr lang="en-US" altLang="zh-CN" sz="24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paragraph 2</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A. Lions were the most impressive animals they saw.</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B</a:t>
            </a:r>
            <a:r>
              <a:rPr lang="en-US" altLang="zh-CN" sz="2400" b="1"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 They spotted a great variety of classic wild animals</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C. The author recommended the movie The Lion King.</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D. Maasai Mara was the filming location of The Lion King.</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1899138" y="1996142"/>
            <a:ext cx="10185009" cy="3046988"/>
          </a:xfrm>
          <a:custGeom>
            <a:avLst/>
            <a:gdLst>
              <a:gd name="csX0" fmla="*/ 0 w 10185009"/>
              <a:gd name="csY0" fmla="*/ 0 h 3046988"/>
              <a:gd name="csX1" fmla="*/ 497268 w 10185009"/>
              <a:gd name="csY1" fmla="*/ 0 h 3046988"/>
              <a:gd name="csX2" fmla="*/ 790836 w 10185009"/>
              <a:gd name="csY2" fmla="*/ 0 h 3046988"/>
              <a:gd name="csX3" fmla="*/ 1593654 w 10185009"/>
              <a:gd name="csY3" fmla="*/ 0 h 3046988"/>
              <a:gd name="csX4" fmla="*/ 2090922 w 10185009"/>
              <a:gd name="csY4" fmla="*/ 0 h 3046988"/>
              <a:gd name="csX5" fmla="*/ 2588191 w 10185009"/>
              <a:gd name="csY5" fmla="*/ 0 h 3046988"/>
              <a:gd name="csX6" fmla="*/ 3391009 w 10185009"/>
              <a:gd name="csY6" fmla="*/ 0 h 3046988"/>
              <a:gd name="csX7" fmla="*/ 3786427 w 10185009"/>
              <a:gd name="csY7" fmla="*/ 0 h 3046988"/>
              <a:gd name="csX8" fmla="*/ 4589245 w 10185009"/>
              <a:gd name="csY8" fmla="*/ 0 h 3046988"/>
              <a:gd name="csX9" fmla="*/ 5392064 w 10185009"/>
              <a:gd name="csY9" fmla="*/ 0 h 3046988"/>
              <a:gd name="csX10" fmla="*/ 5991182 w 10185009"/>
              <a:gd name="csY10" fmla="*/ 0 h 3046988"/>
              <a:gd name="csX11" fmla="*/ 6794000 w 10185009"/>
              <a:gd name="csY11" fmla="*/ 0 h 3046988"/>
              <a:gd name="csX12" fmla="*/ 7291268 w 10185009"/>
              <a:gd name="csY12" fmla="*/ 0 h 3046988"/>
              <a:gd name="csX13" fmla="*/ 7788536 w 10185009"/>
              <a:gd name="csY13" fmla="*/ 0 h 3046988"/>
              <a:gd name="csX14" fmla="*/ 8489505 w 10185009"/>
              <a:gd name="csY14" fmla="*/ 0 h 3046988"/>
              <a:gd name="csX15" fmla="*/ 8986773 w 10185009"/>
              <a:gd name="csY15" fmla="*/ 0 h 3046988"/>
              <a:gd name="csX16" fmla="*/ 10185009 w 10185009"/>
              <a:gd name="csY16" fmla="*/ 0 h 3046988"/>
              <a:gd name="csX17" fmla="*/ 10185009 w 10185009"/>
              <a:gd name="csY17" fmla="*/ 568771 h 3046988"/>
              <a:gd name="csX18" fmla="*/ 10185009 w 10185009"/>
              <a:gd name="csY18" fmla="*/ 1107072 h 3046988"/>
              <a:gd name="csX19" fmla="*/ 10185009 w 10185009"/>
              <a:gd name="csY19" fmla="*/ 1645374 h 3046988"/>
              <a:gd name="csX20" fmla="*/ 10185009 w 10185009"/>
              <a:gd name="csY20" fmla="*/ 2061795 h 3046988"/>
              <a:gd name="csX21" fmla="*/ 10185009 w 10185009"/>
              <a:gd name="csY21" fmla="*/ 2508687 h 3046988"/>
              <a:gd name="csX22" fmla="*/ 10185009 w 10185009"/>
              <a:gd name="csY22" fmla="*/ 3046988 h 3046988"/>
              <a:gd name="csX23" fmla="*/ 9687741 w 10185009"/>
              <a:gd name="csY23" fmla="*/ 3046988 h 3046988"/>
              <a:gd name="csX24" fmla="*/ 9088623 w 10185009"/>
              <a:gd name="csY24" fmla="*/ 3046988 h 3046988"/>
              <a:gd name="csX25" fmla="*/ 8795055 w 10185009"/>
              <a:gd name="csY25" fmla="*/ 3046988 h 3046988"/>
              <a:gd name="csX26" fmla="*/ 8501487 w 10185009"/>
              <a:gd name="csY26" fmla="*/ 3046988 h 3046988"/>
              <a:gd name="csX27" fmla="*/ 7902369 w 10185009"/>
              <a:gd name="csY27" fmla="*/ 3046988 h 3046988"/>
              <a:gd name="csX28" fmla="*/ 7506951 w 10185009"/>
              <a:gd name="csY28" fmla="*/ 3046988 h 3046988"/>
              <a:gd name="csX29" fmla="*/ 6805982 w 10185009"/>
              <a:gd name="csY29" fmla="*/ 3046988 h 3046988"/>
              <a:gd name="csX30" fmla="*/ 6410564 w 10185009"/>
              <a:gd name="csY30" fmla="*/ 3046988 h 3046988"/>
              <a:gd name="csX31" fmla="*/ 5709596 w 10185009"/>
              <a:gd name="csY31" fmla="*/ 3046988 h 3046988"/>
              <a:gd name="csX32" fmla="*/ 5416028 w 10185009"/>
              <a:gd name="csY32" fmla="*/ 3046988 h 3046988"/>
              <a:gd name="csX33" fmla="*/ 4715060 w 10185009"/>
              <a:gd name="csY33" fmla="*/ 3046988 h 3046988"/>
              <a:gd name="csX34" fmla="*/ 4319642 w 10185009"/>
              <a:gd name="csY34" fmla="*/ 3046988 h 3046988"/>
              <a:gd name="csX35" fmla="*/ 4026074 w 10185009"/>
              <a:gd name="csY35" fmla="*/ 3046988 h 3046988"/>
              <a:gd name="csX36" fmla="*/ 3630656 w 10185009"/>
              <a:gd name="csY36" fmla="*/ 3046988 h 3046988"/>
              <a:gd name="csX37" fmla="*/ 2929688 w 10185009"/>
              <a:gd name="csY37" fmla="*/ 3046988 h 3046988"/>
              <a:gd name="csX38" fmla="*/ 2534270 w 10185009"/>
              <a:gd name="csY38" fmla="*/ 3046988 h 3046988"/>
              <a:gd name="csX39" fmla="*/ 2240702 w 10185009"/>
              <a:gd name="csY39" fmla="*/ 3046988 h 3046988"/>
              <a:gd name="csX40" fmla="*/ 1845284 w 10185009"/>
              <a:gd name="csY40" fmla="*/ 3046988 h 3046988"/>
              <a:gd name="csX41" fmla="*/ 1348016 w 10185009"/>
              <a:gd name="csY41" fmla="*/ 3046988 h 3046988"/>
              <a:gd name="csX42" fmla="*/ 748898 w 10185009"/>
              <a:gd name="csY42" fmla="*/ 3046988 h 3046988"/>
              <a:gd name="csX43" fmla="*/ 0 w 10185009"/>
              <a:gd name="csY43" fmla="*/ 3046988 h 3046988"/>
              <a:gd name="csX44" fmla="*/ 0 w 10185009"/>
              <a:gd name="csY44" fmla="*/ 2478217 h 3046988"/>
              <a:gd name="csX45" fmla="*/ 0 w 10185009"/>
              <a:gd name="csY45" fmla="*/ 1970386 h 3046988"/>
              <a:gd name="csX46" fmla="*/ 0 w 10185009"/>
              <a:gd name="csY46" fmla="*/ 1462554 h 3046988"/>
              <a:gd name="csX47" fmla="*/ 0 w 10185009"/>
              <a:gd name="csY47" fmla="*/ 954723 h 3046988"/>
              <a:gd name="csX48" fmla="*/ 0 w 10185009"/>
              <a:gd name="csY48" fmla="*/ 446892 h 3046988"/>
              <a:gd name="csX49" fmla="*/ 0 w 10185009"/>
              <a:gd name="csY49" fmla="*/ 0 h 30469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Lst>
            <a:rect l="l" t="t" r="r" b="b"/>
            <a:pathLst>
              <a:path w="10185009" h="3046988" extrusionOk="0">
                <a:moveTo>
                  <a:pt x="0" y="0"/>
                </a:moveTo>
                <a:cubicBezTo>
                  <a:pt x="244050" y="-45626"/>
                  <a:pt x="274819" y="5332"/>
                  <a:pt x="497268" y="0"/>
                </a:cubicBezTo>
                <a:cubicBezTo>
                  <a:pt x="719717" y="-5332"/>
                  <a:pt x="728705" y="23674"/>
                  <a:pt x="790836" y="0"/>
                </a:cubicBezTo>
                <a:cubicBezTo>
                  <a:pt x="852967" y="-23674"/>
                  <a:pt x="1328773" y="3663"/>
                  <a:pt x="1593654" y="0"/>
                </a:cubicBezTo>
                <a:cubicBezTo>
                  <a:pt x="1858535" y="-3663"/>
                  <a:pt x="1952677" y="8496"/>
                  <a:pt x="2090922" y="0"/>
                </a:cubicBezTo>
                <a:cubicBezTo>
                  <a:pt x="2229167" y="-8496"/>
                  <a:pt x="2419158" y="51694"/>
                  <a:pt x="2588191" y="0"/>
                </a:cubicBezTo>
                <a:cubicBezTo>
                  <a:pt x="2757224" y="-51694"/>
                  <a:pt x="3155074" y="31185"/>
                  <a:pt x="3391009" y="0"/>
                </a:cubicBezTo>
                <a:cubicBezTo>
                  <a:pt x="3626944" y="-31185"/>
                  <a:pt x="3593198" y="42216"/>
                  <a:pt x="3786427" y="0"/>
                </a:cubicBezTo>
                <a:cubicBezTo>
                  <a:pt x="3979656" y="-42216"/>
                  <a:pt x="4282970" y="91701"/>
                  <a:pt x="4589245" y="0"/>
                </a:cubicBezTo>
                <a:cubicBezTo>
                  <a:pt x="4895520" y="-91701"/>
                  <a:pt x="5031524" y="11272"/>
                  <a:pt x="5392064" y="0"/>
                </a:cubicBezTo>
                <a:cubicBezTo>
                  <a:pt x="5752604" y="-11272"/>
                  <a:pt x="5756089" y="36482"/>
                  <a:pt x="5991182" y="0"/>
                </a:cubicBezTo>
                <a:cubicBezTo>
                  <a:pt x="6226275" y="-36482"/>
                  <a:pt x="6615231" y="70217"/>
                  <a:pt x="6794000" y="0"/>
                </a:cubicBezTo>
                <a:cubicBezTo>
                  <a:pt x="6972769" y="-70217"/>
                  <a:pt x="7167631" y="17731"/>
                  <a:pt x="7291268" y="0"/>
                </a:cubicBezTo>
                <a:cubicBezTo>
                  <a:pt x="7414905" y="-17731"/>
                  <a:pt x="7552669" y="59435"/>
                  <a:pt x="7788536" y="0"/>
                </a:cubicBezTo>
                <a:cubicBezTo>
                  <a:pt x="8024403" y="-59435"/>
                  <a:pt x="8310036" y="9262"/>
                  <a:pt x="8489505" y="0"/>
                </a:cubicBezTo>
                <a:cubicBezTo>
                  <a:pt x="8668974" y="-9262"/>
                  <a:pt x="8870901" y="25148"/>
                  <a:pt x="8986773" y="0"/>
                </a:cubicBezTo>
                <a:cubicBezTo>
                  <a:pt x="9102645" y="-25148"/>
                  <a:pt x="9787662" y="25878"/>
                  <a:pt x="10185009" y="0"/>
                </a:cubicBezTo>
                <a:cubicBezTo>
                  <a:pt x="10204645" y="275040"/>
                  <a:pt x="10171838" y="315676"/>
                  <a:pt x="10185009" y="568771"/>
                </a:cubicBezTo>
                <a:cubicBezTo>
                  <a:pt x="10198180" y="821866"/>
                  <a:pt x="10155294" y="931813"/>
                  <a:pt x="10185009" y="1107072"/>
                </a:cubicBezTo>
                <a:cubicBezTo>
                  <a:pt x="10214724" y="1282331"/>
                  <a:pt x="10126836" y="1408577"/>
                  <a:pt x="10185009" y="1645374"/>
                </a:cubicBezTo>
                <a:cubicBezTo>
                  <a:pt x="10243182" y="1882171"/>
                  <a:pt x="10156919" y="1865042"/>
                  <a:pt x="10185009" y="2061795"/>
                </a:cubicBezTo>
                <a:cubicBezTo>
                  <a:pt x="10213099" y="2258548"/>
                  <a:pt x="10159405" y="2367779"/>
                  <a:pt x="10185009" y="2508687"/>
                </a:cubicBezTo>
                <a:cubicBezTo>
                  <a:pt x="10210613" y="2649595"/>
                  <a:pt x="10124484" y="2878980"/>
                  <a:pt x="10185009" y="3046988"/>
                </a:cubicBezTo>
                <a:cubicBezTo>
                  <a:pt x="10082399" y="3066389"/>
                  <a:pt x="9881988" y="3023728"/>
                  <a:pt x="9687741" y="3046988"/>
                </a:cubicBezTo>
                <a:cubicBezTo>
                  <a:pt x="9493494" y="3070248"/>
                  <a:pt x="9306111" y="3005973"/>
                  <a:pt x="9088623" y="3046988"/>
                </a:cubicBezTo>
                <a:cubicBezTo>
                  <a:pt x="8871135" y="3088003"/>
                  <a:pt x="8875183" y="3042673"/>
                  <a:pt x="8795055" y="3046988"/>
                </a:cubicBezTo>
                <a:cubicBezTo>
                  <a:pt x="8714927" y="3051303"/>
                  <a:pt x="8563336" y="3030565"/>
                  <a:pt x="8501487" y="3046988"/>
                </a:cubicBezTo>
                <a:cubicBezTo>
                  <a:pt x="8439638" y="3063411"/>
                  <a:pt x="8121726" y="3000294"/>
                  <a:pt x="7902369" y="3046988"/>
                </a:cubicBezTo>
                <a:cubicBezTo>
                  <a:pt x="7683012" y="3093682"/>
                  <a:pt x="7681671" y="3004390"/>
                  <a:pt x="7506951" y="3046988"/>
                </a:cubicBezTo>
                <a:cubicBezTo>
                  <a:pt x="7332231" y="3089586"/>
                  <a:pt x="7011852" y="3029256"/>
                  <a:pt x="6805982" y="3046988"/>
                </a:cubicBezTo>
                <a:cubicBezTo>
                  <a:pt x="6600112" y="3064720"/>
                  <a:pt x="6549783" y="3006861"/>
                  <a:pt x="6410564" y="3046988"/>
                </a:cubicBezTo>
                <a:cubicBezTo>
                  <a:pt x="6271345" y="3087115"/>
                  <a:pt x="5921549" y="3012915"/>
                  <a:pt x="5709596" y="3046988"/>
                </a:cubicBezTo>
                <a:cubicBezTo>
                  <a:pt x="5497643" y="3081061"/>
                  <a:pt x="5559151" y="3011818"/>
                  <a:pt x="5416028" y="3046988"/>
                </a:cubicBezTo>
                <a:cubicBezTo>
                  <a:pt x="5272905" y="3082158"/>
                  <a:pt x="4878726" y="2990669"/>
                  <a:pt x="4715060" y="3046988"/>
                </a:cubicBezTo>
                <a:cubicBezTo>
                  <a:pt x="4551394" y="3103307"/>
                  <a:pt x="4516723" y="3044288"/>
                  <a:pt x="4319642" y="3046988"/>
                </a:cubicBezTo>
                <a:cubicBezTo>
                  <a:pt x="4122561" y="3049688"/>
                  <a:pt x="4116761" y="3024930"/>
                  <a:pt x="4026074" y="3046988"/>
                </a:cubicBezTo>
                <a:cubicBezTo>
                  <a:pt x="3935387" y="3069046"/>
                  <a:pt x="3777894" y="3039650"/>
                  <a:pt x="3630656" y="3046988"/>
                </a:cubicBezTo>
                <a:cubicBezTo>
                  <a:pt x="3483418" y="3054326"/>
                  <a:pt x="3195678" y="3024644"/>
                  <a:pt x="2929688" y="3046988"/>
                </a:cubicBezTo>
                <a:cubicBezTo>
                  <a:pt x="2663698" y="3069332"/>
                  <a:pt x="2709906" y="3028456"/>
                  <a:pt x="2534270" y="3046988"/>
                </a:cubicBezTo>
                <a:cubicBezTo>
                  <a:pt x="2358634" y="3065520"/>
                  <a:pt x="2332040" y="3042205"/>
                  <a:pt x="2240702" y="3046988"/>
                </a:cubicBezTo>
                <a:cubicBezTo>
                  <a:pt x="2149364" y="3051771"/>
                  <a:pt x="1937926" y="3008359"/>
                  <a:pt x="1845284" y="3046988"/>
                </a:cubicBezTo>
                <a:cubicBezTo>
                  <a:pt x="1752642" y="3085617"/>
                  <a:pt x="1587335" y="3009376"/>
                  <a:pt x="1348016" y="3046988"/>
                </a:cubicBezTo>
                <a:cubicBezTo>
                  <a:pt x="1108697" y="3084600"/>
                  <a:pt x="933665" y="3031789"/>
                  <a:pt x="748898" y="3046988"/>
                </a:cubicBezTo>
                <a:cubicBezTo>
                  <a:pt x="564131" y="3062187"/>
                  <a:pt x="332405" y="3038895"/>
                  <a:pt x="0" y="3046988"/>
                </a:cubicBezTo>
                <a:cubicBezTo>
                  <a:pt x="-66171" y="2807953"/>
                  <a:pt x="3326" y="2662795"/>
                  <a:pt x="0" y="2478217"/>
                </a:cubicBezTo>
                <a:cubicBezTo>
                  <a:pt x="-3326" y="2293639"/>
                  <a:pt x="44241" y="2187114"/>
                  <a:pt x="0" y="1970386"/>
                </a:cubicBezTo>
                <a:cubicBezTo>
                  <a:pt x="-44241" y="1753658"/>
                  <a:pt x="10806" y="1649742"/>
                  <a:pt x="0" y="1462554"/>
                </a:cubicBezTo>
                <a:cubicBezTo>
                  <a:pt x="-10806" y="1275366"/>
                  <a:pt x="390" y="1095720"/>
                  <a:pt x="0" y="954723"/>
                </a:cubicBezTo>
                <a:cubicBezTo>
                  <a:pt x="-390" y="813726"/>
                  <a:pt x="51595" y="555479"/>
                  <a:pt x="0" y="446892"/>
                </a:cubicBezTo>
                <a:cubicBezTo>
                  <a:pt x="-51595" y="338305"/>
                  <a:pt x="48799" y="163207"/>
                  <a:pt x="0" y="0"/>
                </a:cubicBezTo>
                <a:close/>
              </a:path>
            </a:pathLst>
          </a:custGeom>
          <a:noFill/>
          <a:ln w="19050">
            <a:solidFill>
              <a:srgbClr val="00B050"/>
            </a:solidFill>
          </a:ln>
        </p:spPr>
        <p:txBody>
          <a:bodyPr wrap="square">
            <a:spAutoFit/>
          </a:bodyPr>
          <a:lstStyle/>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A month later at Maasai Mara, a 583- square- mile nature reserve, we were in a vehicle surrounded by seven lions, none of which seemed to care about us. On the drive to our camp, we saw every animal that was in The Lion King. But a herd of eight elephants eating grass stole the show. Despite their impressive size, what surprised me, and was so magnificent, was the sound of the tall grass being torn with their trunks. I closed my eyes to listen, imagining creating a best- selling perfume that would smell the way grass being ripped from the ground by elephants.</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6" name="矩形 5"/>
          <p:cNvSpPr/>
          <p:nvPr/>
        </p:nvSpPr>
        <p:spPr>
          <a:xfrm>
            <a:off x="4248443" y="2805680"/>
            <a:ext cx="5967192"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6" name="图片 15"/>
          <p:cNvPicPr>
            <a:picLocks noChangeAspect="1"/>
          </p:cNvPicPr>
          <p:nvPr/>
        </p:nvPicPr>
        <p:blipFill>
          <a:blip r:embed="rId2"/>
          <a:stretch>
            <a:fillRect/>
          </a:stretch>
        </p:blipFill>
        <p:spPr>
          <a:xfrm>
            <a:off x="8369835" y="19050"/>
            <a:ext cx="3691600" cy="1938992"/>
          </a:xfrm>
          <a:prstGeom prst="rect">
            <a:avLst/>
          </a:prstGeom>
        </p:spPr>
      </p:pic>
      <p:sp>
        <p:nvSpPr>
          <p:cNvPr id="18" name="文本框 17"/>
          <p:cNvSpPr txBox="1"/>
          <p:nvPr/>
        </p:nvSpPr>
        <p:spPr>
          <a:xfrm>
            <a:off x="3245094" y="4581002"/>
            <a:ext cx="8628038" cy="369332"/>
          </a:xfrm>
          <a:prstGeom prst="rect">
            <a:avLst/>
          </a:prstGeom>
          <a:noFill/>
        </p:spPr>
        <p:txBody>
          <a:bodyPr wrap="square">
            <a:spAutoFit/>
          </a:bodyPr>
          <a:lstStyle/>
          <a:p>
            <a:r>
              <a:rPr lang="en-US" altLang="zh-CN" dirty="0">
                <a:highlight>
                  <a:srgbClr val="FFFF00"/>
                </a:highlight>
              </a:rPr>
              <a:t>《</a:t>
            </a:r>
            <a:r>
              <a:rPr lang="zh-CN" altLang="en-US" dirty="0">
                <a:highlight>
                  <a:srgbClr val="FFFF00"/>
                </a:highlight>
              </a:rPr>
              <a:t>狮子王</a:t>
            </a:r>
            <a:r>
              <a:rPr lang="en-US" altLang="zh-CN" dirty="0">
                <a:highlight>
                  <a:srgbClr val="FFFF00"/>
                </a:highlight>
              </a:rPr>
              <a:t>》</a:t>
            </a:r>
            <a:r>
              <a:rPr lang="zh-CN" altLang="en-US" dirty="0">
                <a:highlight>
                  <a:srgbClr val="FFFF00"/>
                </a:highlight>
              </a:rPr>
              <a:t>中包含了多种经典非洲野生动物（狮子、斑马、长颈鹿、疣猪、犀鸟等）</a:t>
            </a:r>
            <a:endParaRPr lang="zh-CN" altLang="en-US" dirty="0">
              <a:highlight>
                <a:srgbClr val="FFFF00"/>
              </a:highlight>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33250" y="19050"/>
            <a:ext cx="6858000" cy="6858000"/>
          </a:xfrm>
          <a:prstGeom prst="rect">
            <a:avLst/>
          </a:prstGeom>
        </p:spPr>
      </p:pic>
      <p:sp>
        <p:nvSpPr>
          <p:cNvPr id="22" name="文本框 21"/>
          <p:cNvSpPr txBox="1"/>
          <p:nvPr/>
        </p:nvSpPr>
        <p:spPr>
          <a:xfrm>
            <a:off x="1899138" y="5005282"/>
            <a:ext cx="10185010" cy="1938992"/>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A (Lions were the most impressive)：文中明确说“But a herd of eight elephants eating grass stole the show”，大象抢了风头，说明最令人印象深刻的不是狮子。</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C (The author recommended the movie)：作者只是用《狮子王》作为参照来描述所见动物，并没有推荐这部电影。</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D (Maasai Mara was the filming location)：《狮子王》是动画片，并非实景拍摄，且文中毫无依据。</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par>
                                <p:cTn id="8" presetID="14" presetClass="entr" presetSubtype="1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randombar(horizontal)">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checkerboard(across)">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heckerboard(across)">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66950" y="-19050"/>
            <a:ext cx="6858000" cy="6858000"/>
          </a:xfrm>
          <a:prstGeom prst="rect">
            <a:avLst/>
          </a:prstGeom>
        </p:spPr>
      </p:pic>
      <p:sp>
        <p:nvSpPr>
          <p:cNvPr id="3" name="文本框 2"/>
          <p:cNvSpPr txBox="1"/>
          <p:nvPr/>
        </p:nvSpPr>
        <p:spPr>
          <a:xfrm>
            <a:off x="1162049" y="19050"/>
            <a:ext cx="10922097" cy="1938992"/>
          </a:xfrm>
          <a:prstGeom prst="rect">
            <a:avLst/>
          </a:prstGeom>
          <a:noFill/>
        </p:spPr>
        <p:txBody>
          <a:bodyPr wrap="square">
            <a:spAutoFit/>
          </a:bodyPr>
          <a:lstStyle/>
          <a:p>
            <a:pPr lvl="0"/>
            <a:r>
              <a:rPr lang="en-US" altLang="zh-CN" sz="2400" dirty="0">
                <a:latin typeface="Calibri" panose="020F0502020204030204" pitchFamily="34" charset="0"/>
                <a:cs typeface="Calibri" panose="020F0502020204030204" pitchFamily="34" charset="0"/>
              </a:rPr>
              <a:t>26.What does the underlined phrase "stole the show" in paragraph 2 probably mean</a:t>
            </a:r>
            <a:r>
              <a:rPr lang="zh-CN" altLang="zh-CN" sz="2400" dirty="0">
                <a:latin typeface="Calibri" panose="020F0502020204030204" pitchFamily="34" charset="0"/>
                <a:cs typeface="Calibri" panose="020F0502020204030204" pitchFamily="34" charset="0"/>
              </a:rPr>
              <a:t>？</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A. Failed to meet expectations.</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B. Caused a sudden disturbance.</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C. Created a dangerous situation.</a:t>
            </a:r>
            <a:br>
              <a:rPr lang="en-US" altLang="zh-CN" sz="2400" dirty="0">
                <a:latin typeface="Calibri" panose="020F0502020204030204" pitchFamily="34" charset="0"/>
                <a:cs typeface="Calibri" panose="020F0502020204030204" pitchFamily="34" charset="0"/>
              </a:rPr>
            </a:br>
            <a:r>
              <a:rPr lang="en-US" altLang="zh-CN" sz="2400" dirty="0">
                <a:solidFill>
                  <a:srgbClr val="FF0000"/>
                </a:solidFill>
                <a:latin typeface="Calibri" panose="020F0502020204030204" pitchFamily="34" charset="0"/>
                <a:cs typeface="Calibri" panose="020F0502020204030204" pitchFamily="34" charset="0"/>
              </a:rPr>
              <a:t>D. Became the most attractive part.</a:t>
            </a:r>
            <a:endParaRPr lang="zh-CN" altLang="zh-CN" sz="2400" dirty="0">
              <a:solidFill>
                <a:srgbClr val="FF0000"/>
              </a:solidFill>
              <a:latin typeface="Calibri" panose="020F0502020204030204" pitchFamily="34" charset="0"/>
              <a:cs typeface="Calibri" panose="020F0502020204030204" pitchFamily="34" charset="0"/>
            </a:endParaRPr>
          </a:p>
        </p:txBody>
      </p:sp>
      <p:sp>
        <p:nvSpPr>
          <p:cNvPr id="4" name="文本框 3"/>
          <p:cNvSpPr txBox="1"/>
          <p:nvPr/>
        </p:nvSpPr>
        <p:spPr>
          <a:xfrm>
            <a:off x="1899138" y="1996142"/>
            <a:ext cx="10185009" cy="3046988"/>
          </a:xfrm>
          <a:custGeom>
            <a:avLst/>
            <a:gdLst>
              <a:gd name="csX0" fmla="*/ 0 w 10185009"/>
              <a:gd name="csY0" fmla="*/ 0 h 3046988"/>
              <a:gd name="csX1" fmla="*/ 497268 w 10185009"/>
              <a:gd name="csY1" fmla="*/ 0 h 3046988"/>
              <a:gd name="csX2" fmla="*/ 790836 w 10185009"/>
              <a:gd name="csY2" fmla="*/ 0 h 3046988"/>
              <a:gd name="csX3" fmla="*/ 1593654 w 10185009"/>
              <a:gd name="csY3" fmla="*/ 0 h 3046988"/>
              <a:gd name="csX4" fmla="*/ 2090922 w 10185009"/>
              <a:gd name="csY4" fmla="*/ 0 h 3046988"/>
              <a:gd name="csX5" fmla="*/ 2588191 w 10185009"/>
              <a:gd name="csY5" fmla="*/ 0 h 3046988"/>
              <a:gd name="csX6" fmla="*/ 3391009 w 10185009"/>
              <a:gd name="csY6" fmla="*/ 0 h 3046988"/>
              <a:gd name="csX7" fmla="*/ 3786427 w 10185009"/>
              <a:gd name="csY7" fmla="*/ 0 h 3046988"/>
              <a:gd name="csX8" fmla="*/ 4589245 w 10185009"/>
              <a:gd name="csY8" fmla="*/ 0 h 3046988"/>
              <a:gd name="csX9" fmla="*/ 5392064 w 10185009"/>
              <a:gd name="csY9" fmla="*/ 0 h 3046988"/>
              <a:gd name="csX10" fmla="*/ 5991182 w 10185009"/>
              <a:gd name="csY10" fmla="*/ 0 h 3046988"/>
              <a:gd name="csX11" fmla="*/ 6794000 w 10185009"/>
              <a:gd name="csY11" fmla="*/ 0 h 3046988"/>
              <a:gd name="csX12" fmla="*/ 7291268 w 10185009"/>
              <a:gd name="csY12" fmla="*/ 0 h 3046988"/>
              <a:gd name="csX13" fmla="*/ 7788536 w 10185009"/>
              <a:gd name="csY13" fmla="*/ 0 h 3046988"/>
              <a:gd name="csX14" fmla="*/ 8489505 w 10185009"/>
              <a:gd name="csY14" fmla="*/ 0 h 3046988"/>
              <a:gd name="csX15" fmla="*/ 8986773 w 10185009"/>
              <a:gd name="csY15" fmla="*/ 0 h 3046988"/>
              <a:gd name="csX16" fmla="*/ 10185009 w 10185009"/>
              <a:gd name="csY16" fmla="*/ 0 h 3046988"/>
              <a:gd name="csX17" fmla="*/ 10185009 w 10185009"/>
              <a:gd name="csY17" fmla="*/ 568771 h 3046988"/>
              <a:gd name="csX18" fmla="*/ 10185009 w 10185009"/>
              <a:gd name="csY18" fmla="*/ 1107072 h 3046988"/>
              <a:gd name="csX19" fmla="*/ 10185009 w 10185009"/>
              <a:gd name="csY19" fmla="*/ 1645374 h 3046988"/>
              <a:gd name="csX20" fmla="*/ 10185009 w 10185009"/>
              <a:gd name="csY20" fmla="*/ 2061795 h 3046988"/>
              <a:gd name="csX21" fmla="*/ 10185009 w 10185009"/>
              <a:gd name="csY21" fmla="*/ 2508687 h 3046988"/>
              <a:gd name="csX22" fmla="*/ 10185009 w 10185009"/>
              <a:gd name="csY22" fmla="*/ 3046988 h 3046988"/>
              <a:gd name="csX23" fmla="*/ 9687741 w 10185009"/>
              <a:gd name="csY23" fmla="*/ 3046988 h 3046988"/>
              <a:gd name="csX24" fmla="*/ 9088623 w 10185009"/>
              <a:gd name="csY24" fmla="*/ 3046988 h 3046988"/>
              <a:gd name="csX25" fmla="*/ 8795055 w 10185009"/>
              <a:gd name="csY25" fmla="*/ 3046988 h 3046988"/>
              <a:gd name="csX26" fmla="*/ 8501487 w 10185009"/>
              <a:gd name="csY26" fmla="*/ 3046988 h 3046988"/>
              <a:gd name="csX27" fmla="*/ 7902369 w 10185009"/>
              <a:gd name="csY27" fmla="*/ 3046988 h 3046988"/>
              <a:gd name="csX28" fmla="*/ 7506951 w 10185009"/>
              <a:gd name="csY28" fmla="*/ 3046988 h 3046988"/>
              <a:gd name="csX29" fmla="*/ 6805982 w 10185009"/>
              <a:gd name="csY29" fmla="*/ 3046988 h 3046988"/>
              <a:gd name="csX30" fmla="*/ 6410564 w 10185009"/>
              <a:gd name="csY30" fmla="*/ 3046988 h 3046988"/>
              <a:gd name="csX31" fmla="*/ 5709596 w 10185009"/>
              <a:gd name="csY31" fmla="*/ 3046988 h 3046988"/>
              <a:gd name="csX32" fmla="*/ 5416028 w 10185009"/>
              <a:gd name="csY32" fmla="*/ 3046988 h 3046988"/>
              <a:gd name="csX33" fmla="*/ 4715060 w 10185009"/>
              <a:gd name="csY33" fmla="*/ 3046988 h 3046988"/>
              <a:gd name="csX34" fmla="*/ 4319642 w 10185009"/>
              <a:gd name="csY34" fmla="*/ 3046988 h 3046988"/>
              <a:gd name="csX35" fmla="*/ 4026074 w 10185009"/>
              <a:gd name="csY35" fmla="*/ 3046988 h 3046988"/>
              <a:gd name="csX36" fmla="*/ 3630656 w 10185009"/>
              <a:gd name="csY36" fmla="*/ 3046988 h 3046988"/>
              <a:gd name="csX37" fmla="*/ 2929688 w 10185009"/>
              <a:gd name="csY37" fmla="*/ 3046988 h 3046988"/>
              <a:gd name="csX38" fmla="*/ 2534270 w 10185009"/>
              <a:gd name="csY38" fmla="*/ 3046988 h 3046988"/>
              <a:gd name="csX39" fmla="*/ 2240702 w 10185009"/>
              <a:gd name="csY39" fmla="*/ 3046988 h 3046988"/>
              <a:gd name="csX40" fmla="*/ 1845284 w 10185009"/>
              <a:gd name="csY40" fmla="*/ 3046988 h 3046988"/>
              <a:gd name="csX41" fmla="*/ 1348016 w 10185009"/>
              <a:gd name="csY41" fmla="*/ 3046988 h 3046988"/>
              <a:gd name="csX42" fmla="*/ 748898 w 10185009"/>
              <a:gd name="csY42" fmla="*/ 3046988 h 3046988"/>
              <a:gd name="csX43" fmla="*/ 0 w 10185009"/>
              <a:gd name="csY43" fmla="*/ 3046988 h 3046988"/>
              <a:gd name="csX44" fmla="*/ 0 w 10185009"/>
              <a:gd name="csY44" fmla="*/ 2478217 h 3046988"/>
              <a:gd name="csX45" fmla="*/ 0 w 10185009"/>
              <a:gd name="csY45" fmla="*/ 1970386 h 3046988"/>
              <a:gd name="csX46" fmla="*/ 0 w 10185009"/>
              <a:gd name="csY46" fmla="*/ 1462554 h 3046988"/>
              <a:gd name="csX47" fmla="*/ 0 w 10185009"/>
              <a:gd name="csY47" fmla="*/ 954723 h 3046988"/>
              <a:gd name="csX48" fmla="*/ 0 w 10185009"/>
              <a:gd name="csY48" fmla="*/ 446892 h 3046988"/>
              <a:gd name="csX49" fmla="*/ 0 w 10185009"/>
              <a:gd name="csY49" fmla="*/ 0 h 30469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Lst>
            <a:rect l="l" t="t" r="r" b="b"/>
            <a:pathLst>
              <a:path w="10185009" h="3046988" extrusionOk="0">
                <a:moveTo>
                  <a:pt x="0" y="0"/>
                </a:moveTo>
                <a:cubicBezTo>
                  <a:pt x="244050" y="-45626"/>
                  <a:pt x="274819" y="5332"/>
                  <a:pt x="497268" y="0"/>
                </a:cubicBezTo>
                <a:cubicBezTo>
                  <a:pt x="719717" y="-5332"/>
                  <a:pt x="728705" y="23674"/>
                  <a:pt x="790836" y="0"/>
                </a:cubicBezTo>
                <a:cubicBezTo>
                  <a:pt x="852967" y="-23674"/>
                  <a:pt x="1328773" y="3663"/>
                  <a:pt x="1593654" y="0"/>
                </a:cubicBezTo>
                <a:cubicBezTo>
                  <a:pt x="1858535" y="-3663"/>
                  <a:pt x="1952677" y="8496"/>
                  <a:pt x="2090922" y="0"/>
                </a:cubicBezTo>
                <a:cubicBezTo>
                  <a:pt x="2229167" y="-8496"/>
                  <a:pt x="2419158" y="51694"/>
                  <a:pt x="2588191" y="0"/>
                </a:cubicBezTo>
                <a:cubicBezTo>
                  <a:pt x="2757224" y="-51694"/>
                  <a:pt x="3155074" y="31185"/>
                  <a:pt x="3391009" y="0"/>
                </a:cubicBezTo>
                <a:cubicBezTo>
                  <a:pt x="3626944" y="-31185"/>
                  <a:pt x="3593198" y="42216"/>
                  <a:pt x="3786427" y="0"/>
                </a:cubicBezTo>
                <a:cubicBezTo>
                  <a:pt x="3979656" y="-42216"/>
                  <a:pt x="4282970" y="91701"/>
                  <a:pt x="4589245" y="0"/>
                </a:cubicBezTo>
                <a:cubicBezTo>
                  <a:pt x="4895520" y="-91701"/>
                  <a:pt x="5031524" y="11272"/>
                  <a:pt x="5392064" y="0"/>
                </a:cubicBezTo>
                <a:cubicBezTo>
                  <a:pt x="5752604" y="-11272"/>
                  <a:pt x="5756089" y="36482"/>
                  <a:pt x="5991182" y="0"/>
                </a:cubicBezTo>
                <a:cubicBezTo>
                  <a:pt x="6226275" y="-36482"/>
                  <a:pt x="6615231" y="70217"/>
                  <a:pt x="6794000" y="0"/>
                </a:cubicBezTo>
                <a:cubicBezTo>
                  <a:pt x="6972769" y="-70217"/>
                  <a:pt x="7167631" y="17731"/>
                  <a:pt x="7291268" y="0"/>
                </a:cubicBezTo>
                <a:cubicBezTo>
                  <a:pt x="7414905" y="-17731"/>
                  <a:pt x="7552669" y="59435"/>
                  <a:pt x="7788536" y="0"/>
                </a:cubicBezTo>
                <a:cubicBezTo>
                  <a:pt x="8024403" y="-59435"/>
                  <a:pt x="8310036" y="9262"/>
                  <a:pt x="8489505" y="0"/>
                </a:cubicBezTo>
                <a:cubicBezTo>
                  <a:pt x="8668974" y="-9262"/>
                  <a:pt x="8870901" y="25148"/>
                  <a:pt x="8986773" y="0"/>
                </a:cubicBezTo>
                <a:cubicBezTo>
                  <a:pt x="9102645" y="-25148"/>
                  <a:pt x="9787662" y="25878"/>
                  <a:pt x="10185009" y="0"/>
                </a:cubicBezTo>
                <a:cubicBezTo>
                  <a:pt x="10204645" y="275040"/>
                  <a:pt x="10171838" y="315676"/>
                  <a:pt x="10185009" y="568771"/>
                </a:cubicBezTo>
                <a:cubicBezTo>
                  <a:pt x="10198180" y="821866"/>
                  <a:pt x="10155294" y="931813"/>
                  <a:pt x="10185009" y="1107072"/>
                </a:cubicBezTo>
                <a:cubicBezTo>
                  <a:pt x="10214724" y="1282331"/>
                  <a:pt x="10126836" y="1408577"/>
                  <a:pt x="10185009" y="1645374"/>
                </a:cubicBezTo>
                <a:cubicBezTo>
                  <a:pt x="10243182" y="1882171"/>
                  <a:pt x="10156919" y="1865042"/>
                  <a:pt x="10185009" y="2061795"/>
                </a:cubicBezTo>
                <a:cubicBezTo>
                  <a:pt x="10213099" y="2258548"/>
                  <a:pt x="10159405" y="2367779"/>
                  <a:pt x="10185009" y="2508687"/>
                </a:cubicBezTo>
                <a:cubicBezTo>
                  <a:pt x="10210613" y="2649595"/>
                  <a:pt x="10124484" y="2878980"/>
                  <a:pt x="10185009" y="3046988"/>
                </a:cubicBezTo>
                <a:cubicBezTo>
                  <a:pt x="10082399" y="3066389"/>
                  <a:pt x="9881988" y="3023728"/>
                  <a:pt x="9687741" y="3046988"/>
                </a:cubicBezTo>
                <a:cubicBezTo>
                  <a:pt x="9493494" y="3070248"/>
                  <a:pt x="9306111" y="3005973"/>
                  <a:pt x="9088623" y="3046988"/>
                </a:cubicBezTo>
                <a:cubicBezTo>
                  <a:pt x="8871135" y="3088003"/>
                  <a:pt x="8875183" y="3042673"/>
                  <a:pt x="8795055" y="3046988"/>
                </a:cubicBezTo>
                <a:cubicBezTo>
                  <a:pt x="8714927" y="3051303"/>
                  <a:pt x="8563336" y="3030565"/>
                  <a:pt x="8501487" y="3046988"/>
                </a:cubicBezTo>
                <a:cubicBezTo>
                  <a:pt x="8439638" y="3063411"/>
                  <a:pt x="8121726" y="3000294"/>
                  <a:pt x="7902369" y="3046988"/>
                </a:cubicBezTo>
                <a:cubicBezTo>
                  <a:pt x="7683012" y="3093682"/>
                  <a:pt x="7681671" y="3004390"/>
                  <a:pt x="7506951" y="3046988"/>
                </a:cubicBezTo>
                <a:cubicBezTo>
                  <a:pt x="7332231" y="3089586"/>
                  <a:pt x="7011852" y="3029256"/>
                  <a:pt x="6805982" y="3046988"/>
                </a:cubicBezTo>
                <a:cubicBezTo>
                  <a:pt x="6600112" y="3064720"/>
                  <a:pt x="6549783" y="3006861"/>
                  <a:pt x="6410564" y="3046988"/>
                </a:cubicBezTo>
                <a:cubicBezTo>
                  <a:pt x="6271345" y="3087115"/>
                  <a:pt x="5921549" y="3012915"/>
                  <a:pt x="5709596" y="3046988"/>
                </a:cubicBezTo>
                <a:cubicBezTo>
                  <a:pt x="5497643" y="3081061"/>
                  <a:pt x="5559151" y="3011818"/>
                  <a:pt x="5416028" y="3046988"/>
                </a:cubicBezTo>
                <a:cubicBezTo>
                  <a:pt x="5272905" y="3082158"/>
                  <a:pt x="4878726" y="2990669"/>
                  <a:pt x="4715060" y="3046988"/>
                </a:cubicBezTo>
                <a:cubicBezTo>
                  <a:pt x="4551394" y="3103307"/>
                  <a:pt x="4516723" y="3044288"/>
                  <a:pt x="4319642" y="3046988"/>
                </a:cubicBezTo>
                <a:cubicBezTo>
                  <a:pt x="4122561" y="3049688"/>
                  <a:pt x="4116761" y="3024930"/>
                  <a:pt x="4026074" y="3046988"/>
                </a:cubicBezTo>
                <a:cubicBezTo>
                  <a:pt x="3935387" y="3069046"/>
                  <a:pt x="3777894" y="3039650"/>
                  <a:pt x="3630656" y="3046988"/>
                </a:cubicBezTo>
                <a:cubicBezTo>
                  <a:pt x="3483418" y="3054326"/>
                  <a:pt x="3195678" y="3024644"/>
                  <a:pt x="2929688" y="3046988"/>
                </a:cubicBezTo>
                <a:cubicBezTo>
                  <a:pt x="2663698" y="3069332"/>
                  <a:pt x="2709906" y="3028456"/>
                  <a:pt x="2534270" y="3046988"/>
                </a:cubicBezTo>
                <a:cubicBezTo>
                  <a:pt x="2358634" y="3065520"/>
                  <a:pt x="2332040" y="3042205"/>
                  <a:pt x="2240702" y="3046988"/>
                </a:cubicBezTo>
                <a:cubicBezTo>
                  <a:pt x="2149364" y="3051771"/>
                  <a:pt x="1937926" y="3008359"/>
                  <a:pt x="1845284" y="3046988"/>
                </a:cubicBezTo>
                <a:cubicBezTo>
                  <a:pt x="1752642" y="3085617"/>
                  <a:pt x="1587335" y="3009376"/>
                  <a:pt x="1348016" y="3046988"/>
                </a:cubicBezTo>
                <a:cubicBezTo>
                  <a:pt x="1108697" y="3084600"/>
                  <a:pt x="933665" y="3031789"/>
                  <a:pt x="748898" y="3046988"/>
                </a:cubicBezTo>
                <a:cubicBezTo>
                  <a:pt x="564131" y="3062187"/>
                  <a:pt x="332405" y="3038895"/>
                  <a:pt x="0" y="3046988"/>
                </a:cubicBezTo>
                <a:cubicBezTo>
                  <a:pt x="-66171" y="2807953"/>
                  <a:pt x="3326" y="2662795"/>
                  <a:pt x="0" y="2478217"/>
                </a:cubicBezTo>
                <a:cubicBezTo>
                  <a:pt x="-3326" y="2293639"/>
                  <a:pt x="44241" y="2187114"/>
                  <a:pt x="0" y="1970386"/>
                </a:cubicBezTo>
                <a:cubicBezTo>
                  <a:pt x="-44241" y="1753658"/>
                  <a:pt x="10806" y="1649742"/>
                  <a:pt x="0" y="1462554"/>
                </a:cubicBezTo>
                <a:cubicBezTo>
                  <a:pt x="-10806" y="1275366"/>
                  <a:pt x="390" y="1095720"/>
                  <a:pt x="0" y="954723"/>
                </a:cubicBezTo>
                <a:cubicBezTo>
                  <a:pt x="-390" y="813726"/>
                  <a:pt x="51595" y="555479"/>
                  <a:pt x="0" y="446892"/>
                </a:cubicBezTo>
                <a:cubicBezTo>
                  <a:pt x="-51595" y="338305"/>
                  <a:pt x="48799" y="163207"/>
                  <a:pt x="0" y="0"/>
                </a:cubicBezTo>
                <a:close/>
              </a:path>
            </a:pathLst>
          </a:custGeom>
          <a:noFill/>
          <a:ln w="19050">
            <a:solidFill>
              <a:srgbClr val="00B050"/>
            </a:solidFill>
          </a:ln>
        </p:spPr>
        <p:txBody>
          <a:bodyPr wrap="square">
            <a:spAutoFit/>
          </a:bodyPr>
          <a:lstStyle/>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A month later at Maasai Mara, a 583- square- mile nature reserve, we were in a vehicle surrounded by seven lions, none of which seemed to care about us. On the drive to our camp, we saw every animal that was in The Lion King. But a herd of eight elephants eating grass </a:t>
            </a:r>
            <a:r>
              <a:rPr lang="en-US" altLang="zh-CN" sz="2400" b="1" u="sng" dirty="0">
                <a:effectLst/>
                <a:latin typeface="Times New Roman" panose="02020603050405020304" pitchFamily="18" charset="0"/>
                <a:ea typeface="宋体" panose="02010600030101010101" pitchFamily="2" charset="-122"/>
                <a:cs typeface="宋体" panose="02010600030101010101" pitchFamily="2" charset="-122"/>
              </a:rPr>
              <a:t>stole the show</a:t>
            </a: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 Despite their impressive size, what surprised me, and was so magnificent, was the sound of the tall grass being torn with their trunks. I closed my eyes to listen, imagining creating a best- selling perfume that would smell the way grass being ripped from the ground by elephants.</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椭圆 4"/>
          <p:cNvSpPr/>
          <p:nvPr/>
        </p:nvSpPr>
        <p:spPr>
          <a:xfrm>
            <a:off x="10325687" y="2743200"/>
            <a:ext cx="534572" cy="45016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5" name="直线连接符 14"/>
          <p:cNvCxnSpPr/>
          <p:nvPr/>
        </p:nvCxnSpPr>
        <p:spPr>
          <a:xfrm>
            <a:off x="10860259" y="3151162"/>
            <a:ext cx="104100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线连接符 15"/>
          <p:cNvCxnSpPr/>
          <p:nvPr/>
        </p:nvCxnSpPr>
        <p:spPr>
          <a:xfrm>
            <a:off x="2051539" y="3496993"/>
            <a:ext cx="537620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5898776" y="867583"/>
            <a:ext cx="6293224" cy="707886"/>
          </a:xfrm>
          <a:prstGeom prst="rect">
            <a:avLst/>
          </a:prstGeom>
          <a:noFill/>
        </p:spPr>
        <p:txBody>
          <a:bodyPr wrap="square">
            <a:spAutoFit/>
          </a:bodyPr>
          <a:lstStyle/>
          <a:p>
            <a:r>
              <a:rPr lang="en-GB" altLang="zh-CN" sz="2000" dirty="0">
                <a:latin typeface="Calibri" panose="020F0502020204030204" pitchFamily="34" charset="0"/>
                <a:cs typeface="Calibri" panose="020F0502020204030204" pitchFamily="34" charset="0"/>
              </a:rPr>
              <a:t>“But” </a:t>
            </a:r>
            <a:r>
              <a:rPr lang="zh-CN" altLang="en-US" sz="2000" dirty="0">
                <a:latin typeface="Calibri" panose="020F0502020204030204" pitchFamily="34" charset="0"/>
                <a:cs typeface="Calibri" panose="020F0502020204030204" pitchFamily="34" charset="0"/>
              </a:rPr>
              <a:t>表示转折，说明前面看到的动物很多，但大象吃草这个场景更加突出 → 成为最吸引人的部分</a:t>
            </a:r>
            <a:endParaRPr lang="zh-CN" altLang="en-US" sz="2000" dirty="0">
              <a:latin typeface="Calibri" panose="020F0502020204030204" pitchFamily="34" charset="0"/>
              <a:cs typeface="Calibri" panose="020F0502020204030204" pitchFamily="34" charset="0"/>
            </a:endParaRPr>
          </a:p>
        </p:txBody>
      </p:sp>
      <p:sp>
        <p:nvSpPr>
          <p:cNvPr id="20" name="文本框 19"/>
          <p:cNvSpPr txBox="1"/>
          <p:nvPr/>
        </p:nvSpPr>
        <p:spPr>
          <a:xfrm>
            <a:off x="3325837" y="4615766"/>
            <a:ext cx="7042053" cy="400110"/>
          </a:xfrm>
          <a:prstGeom prst="rect">
            <a:avLst/>
          </a:prstGeom>
          <a:noFill/>
        </p:spPr>
        <p:txBody>
          <a:bodyPr wrap="square" rtlCol="0">
            <a:spAutoFit/>
          </a:bodyPr>
          <a:lstStyle/>
          <a:p>
            <a:r>
              <a:rPr kumimoji="1" lang="en-US" altLang="zh-CN" sz="2000" b="1" dirty="0">
                <a:highlight>
                  <a:srgbClr val="00FF00"/>
                </a:highlight>
                <a:latin typeface="Calibri" panose="020F0502020204030204" pitchFamily="34" charset="0"/>
                <a:cs typeface="Calibri" panose="020F0502020204030204" pitchFamily="34" charset="0"/>
              </a:rPr>
              <a:t>steal the show 		</a:t>
            </a:r>
            <a:r>
              <a:rPr lang="zh-CN" altLang="en-US" sz="2000" dirty="0">
                <a:highlight>
                  <a:srgbClr val="00FF00"/>
                </a:highlight>
              </a:rPr>
              <a:t>抢尽风头、最引人注目</a:t>
            </a:r>
            <a:endParaRPr kumimoji="1" lang="zh-CN" altLang="en-US" sz="2000" b="1" dirty="0">
              <a:highlight>
                <a:srgbClr val="00FF00"/>
              </a:highlight>
              <a:latin typeface="Calibri" panose="020F0502020204030204" pitchFamily="34" charset="0"/>
              <a:cs typeface="Calibri" panose="020F0502020204030204" pitchFamily="34" charset="0"/>
            </a:endParaRPr>
          </a:p>
        </p:txBody>
      </p:sp>
      <p:sp>
        <p:nvSpPr>
          <p:cNvPr id="22" name="文本框 21"/>
          <p:cNvSpPr txBox="1"/>
          <p:nvPr/>
        </p:nvSpPr>
        <p:spPr>
          <a:xfrm>
            <a:off x="1641084" y="4994564"/>
            <a:ext cx="7616190" cy="1938992"/>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A (Failed to meet expectations)：与“但……”的转折逻辑相反，实际上超出了预期。</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B (Caused a sudden disturbance)：文中没有任何关于骚动或混乱的描述，大象只是安静吃草。</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C (Created a dangerous situation)：前面提到狮子都不在乎他们，大象更无危险描述。</a:t>
            </a:r>
            <a:endParaRPr lang="zh-CN" altLang="en-US" sz="2000" dirty="0">
              <a:latin typeface="Times New Roman" panose="02020603050405020304" pitchFamily="18" charset="0"/>
              <a:cs typeface="Times New Roman" panose="02020603050405020304" pitchFamily="18" charset="0"/>
            </a:endParaRPr>
          </a:p>
        </p:txBody>
      </p:sp>
      <p:pic>
        <p:nvPicPr>
          <p:cNvPr id="23" name="图片 22"/>
          <p:cNvPicPr>
            <a:picLocks noChangeAspect="1"/>
          </p:cNvPicPr>
          <p:nvPr/>
        </p:nvPicPr>
        <p:blipFill>
          <a:blip r:embed="rId2"/>
          <a:stretch>
            <a:fillRect/>
          </a:stretch>
        </p:blipFill>
        <p:spPr>
          <a:xfrm>
            <a:off x="9218150" y="4671333"/>
            <a:ext cx="2865997" cy="203895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checkerboard(across)">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checkerboard(across)">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checkerboard(across)">
                                      <p:cBhvr>
                                        <p:cTn id="27" dur="500"/>
                                        <p:tgtEl>
                                          <p:spTgt spid="20"/>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22">
                                            <p:txEl>
                                              <p:pRg st="0" end="0"/>
                                            </p:txEl>
                                          </p:spTgt>
                                        </p:tgtEl>
                                        <p:attrNameLst>
                                          <p:attrName>style.visibility</p:attrName>
                                        </p:attrNameLst>
                                      </p:cBhvr>
                                      <p:to>
                                        <p:strVal val="visible"/>
                                      </p:to>
                                    </p:set>
                                    <p:animEffect transition="in" filter="checkerboard(across)">
                                      <p:cBhvr>
                                        <p:cTn id="32" dur="500"/>
                                        <p:tgtEl>
                                          <p:spTgt spid="22">
                                            <p:txEl>
                                              <p:pRg st="0" end="0"/>
                                            </p:txEl>
                                          </p:spTgt>
                                        </p:tgtEl>
                                      </p:cBhvr>
                                    </p:animEffect>
                                  </p:childTnLst>
                                </p:cTn>
                              </p:par>
                              <p:par>
                                <p:cTn id="33" presetID="5" presetClass="entr" presetSubtype="10" fill="hold" nodeType="withEffect">
                                  <p:stCondLst>
                                    <p:cond delay="0"/>
                                  </p:stCondLst>
                                  <p:childTnLst>
                                    <p:set>
                                      <p:cBhvr>
                                        <p:cTn id="34" dur="1" fill="hold">
                                          <p:stCondLst>
                                            <p:cond delay="0"/>
                                          </p:stCondLst>
                                        </p:cTn>
                                        <p:tgtEl>
                                          <p:spTgt spid="22">
                                            <p:txEl>
                                              <p:pRg st="1" end="1"/>
                                            </p:txEl>
                                          </p:spTgt>
                                        </p:tgtEl>
                                        <p:attrNameLst>
                                          <p:attrName>style.visibility</p:attrName>
                                        </p:attrNameLst>
                                      </p:cBhvr>
                                      <p:to>
                                        <p:strVal val="visible"/>
                                      </p:to>
                                    </p:set>
                                    <p:animEffect transition="in" filter="checkerboard(across)">
                                      <p:cBhvr>
                                        <p:cTn id="35" dur="500"/>
                                        <p:tgtEl>
                                          <p:spTgt spid="22">
                                            <p:txEl>
                                              <p:pRg st="1" end="1"/>
                                            </p:txEl>
                                          </p:spTgt>
                                        </p:tgtEl>
                                      </p:cBhvr>
                                    </p:animEffect>
                                  </p:childTnLst>
                                </p:cTn>
                              </p:par>
                              <p:par>
                                <p:cTn id="36" presetID="5" presetClass="entr" presetSubtype="10" fill="hold" nodeType="withEffect">
                                  <p:stCondLst>
                                    <p:cond delay="0"/>
                                  </p:stCondLst>
                                  <p:childTnLst>
                                    <p:set>
                                      <p:cBhvr>
                                        <p:cTn id="37" dur="1" fill="hold">
                                          <p:stCondLst>
                                            <p:cond delay="0"/>
                                          </p:stCondLst>
                                        </p:cTn>
                                        <p:tgtEl>
                                          <p:spTgt spid="22">
                                            <p:txEl>
                                              <p:pRg st="2" end="2"/>
                                            </p:txEl>
                                          </p:spTgt>
                                        </p:tgtEl>
                                        <p:attrNameLst>
                                          <p:attrName>style.visibility</p:attrName>
                                        </p:attrNameLst>
                                      </p:cBhvr>
                                      <p:to>
                                        <p:strVal val="visible"/>
                                      </p:to>
                                    </p:set>
                                    <p:animEffect transition="in" filter="checkerboard(across)">
                                      <p:cBhvr>
                                        <p:cTn id="38" dur="500"/>
                                        <p:tgtEl>
                                          <p:spTgt spid="22">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checkerboard(across)">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6269" y="199523"/>
            <a:ext cx="6907237" cy="6186309"/>
          </a:xfrm>
          <a:prstGeom prst="rect">
            <a:avLst/>
          </a:prstGeom>
          <a:noFill/>
        </p:spPr>
        <p:txBody>
          <a:bodyPr wrap="square">
            <a:spAutoFit/>
          </a:bodyPr>
          <a:lstStyle/>
          <a:p>
            <a:pPr indent="3048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1.At a party I encountered a museum director, who would soon be leaving on an African safari. Feeling fascinated, my partner Hugh and I enthusiastically booked one, the sort where you shoot wildlife with a camera rather than a gun.</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2.A month later at Maasai Mara, a 583- square- mile nature reserve, we were in a vehicle surrounded by seven lions, none of which seemed to care about us. On the drive to our camp, we saw every animal that was in The Lion King. But a herd of eight elephants eating grass stole the show. Despite their impressive size, what surprised me, and was so magnificent, was the sound of the tall grass being torn with their trunks. </a:t>
            </a:r>
            <a:r>
              <a:rPr lang="en-US" altLang="zh-CN" sz="1800" i="1" u="sng"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I closed my eyes to listen, imagining creating a best- selling perfume that would smell the way grass being ripped from the ground by elephants.</a:t>
            </a:r>
            <a:endParaRPr lang="zh-CN" altLang="zh-CN" sz="1800" i="1" u="sng"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3.The world can be a wild place, but that's not the lesson you want to carry home with you. </a:t>
            </a:r>
            <a:r>
              <a:rPr lang="en-US" altLang="zh-CN" sz="1800" b="1"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Yes, we humans are cruel and often dangerous, but there's still nature, and before it's too late we need to appreciate it. </a:t>
            </a:r>
            <a:r>
              <a:rPr lang="en-US" altLang="zh-CN" sz="1800" i="1" u="sng"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Admittedly, not everyone can hang out with elephants, but look at that bird landing on your feeder, and at that squirrel chasing the bird away from the feeder. Look at the rats slipping before you on a city street, at the spider that somehow got smashed in your elevator.</a:t>
            </a:r>
            <a:endParaRPr lang="zh-CN" altLang="zh-CN" sz="1800" i="1" u="sng"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4.</a:t>
            </a:r>
            <a:r>
              <a:rPr lang="en-US" altLang="zh-CN" sz="1800" b="1" i="1" u="sng"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We're all on a safari of one kind or another</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i="1" u="sng"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it's just that some of us aren't returning with two brilliant souvenirs </a:t>
            </a:r>
            <a:r>
              <a:rPr lang="en-US" altLang="zh-CN" sz="1800" dirty="0">
                <a:effectLst/>
                <a:latin typeface="Times New Roman" panose="02020603050405020304" pitchFamily="18" charset="0"/>
                <a:ea typeface="宋体" panose="02010600030101010101" pitchFamily="2" charset="-122"/>
                <a:cs typeface="宋体" panose="02010600030101010101" pitchFamily="2" charset="-122"/>
              </a:rPr>
              <a:t>of Maasai and a bacteria infection.</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5" name="文本框 4"/>
          <p:cNvSpPr txBox="1"/>
          <p:nvPr/>
        </p:nvSpPr>
        <p:spPr>
          <a:xfrm>
            <a:off x="6963506" y="199523"/>
            <a:ext cx="5228494" cy="5909310"/>
          </a:xfrm>
          <a:prstGeom prst="rect">
            <a:avLst/>
          </a:prstGeom>
          <a:noFill/>
        </p:spPr>
        <p:txBody>
          <a:bodyPr wrap="square">
            <a:spAutoFit/>
          </a:bodyPr>
          <a:lstStyle/>
          <a:p>
            <a:r>
              <a:rPr lang="en-GB" altLang="zh-CN" b="1" dirty="0">
                <a:latin typeface="Times New Roman" panose="02020603050405020304" pitchFamily="18" charset="0"/>
                <a:cs typeface="Times New Roman" panose="02020603050405020304" pitchFamily="18" charset="0"/>
              </a:rPr>
              <a:t>P</a:t>
            </a:r>
            <a:r>
              <a:rPr lang="en-US" altLang="zh-CN" b="1" dirty="0">
                <a:latin typeface="Times New Roman" panose="02020603050405020304" pitchFamily="18" charset="0"/>
                <a:cs typeface="Times New Roman" panose="02020603050405020304" pitchFamily="18" charset="0"/>
              </a:rPr>
              <a:t>1</a:t>
            </a:r>
            <a:r>
              <a:rPr lang="zh-CN" altLang="en-US" b="1" dirty="0">
                <a:latin typeface="Times New Roman" panose="02020603050405020304" pitchFamily="18" charset="0"/>
                <a:cs typeface="Times New Roman" panose="02020603050405020304" pitchFamily="18" charset="0"/>
              </a:rPr>
              <a:t>：</a:t>
            </a:r>
            <a:r>
              <a:rPr lang="en-GB" altLang="zh-CN" b="1" dirty="0">
                <a:latin typeface="Times New Roman" panose="02020603050405020304" pitchFamily="18" charset="0"/>
                <a:cs typeface="Times New Roman" panose="02020603050405020304" pitchFamily="18" charset="0"/>
              </a:rPr>
              <a:t>Introduces booking the safari (shooting with a camera)</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24</a:t>
            </a:r>
            <a:r>
              <a:rPr lang="zh-CN" altLang="en-US" b="1" dirty="0">
                <a:latin typeface="Times New Roman" panose="02020603050405020304" pitchFamily="18" charset="0"/>
                <a:cs typeface="Times New Roman" panose="02020603050405020304" pitchFamily="18" charset="0"/>
              </a:rPr>
              <a:t>题</a:t>
            </a:r>
            <a:endParaRPr lang="en-GB" altLang="zh-CN" b="1" dirty="0">
              <a:latin typeface="Times New Roman" panose="02020603050405020304" pitchFamily="18" charset="0"/>
              <a:cs typeface="Times New Roman" panose="02020603050405020304" pitchFamily="18" charset="0"/>
            </a:endParaRPr>
          </a:p>
          <a:p>
            <a:endParaRPr lang="en-GB" altLang="zh-CN" b="1" dirty="0">
              <a:latin typeface="Times New Roman" panose="02020603050405020304" pitchFamily="18" charset="0"/>
              <a:cs typeface="Times New Roman" panose="02020603050405020304" pitchFamily="18" charset="0"/>
            </a:endParaRPr>
          </a:p>
          <a:p>
            <a:endParaRPr lang="en-GB" altLang="zh-CN" b="1"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P2</a:t>
            </a:r>
            <a:r>
              <a:rPr lang="en-US" altLang="zh-CN" b="1" dirty="0">
                <a:latin typeface="Times New Roman" panose="02020603050405020304" pitchFamily="18" charset="0"/>
                <a:cs typeface="Times New Roman" panose="02020603050405020304" pitchFamily="18" charset="0"/>
              </a:rPr>
              <a:t>:</a:t>
            </a:r>
            <a:r>
              <a:rPr lang="zh-CN" altLang="en-US" b="1" dirty="0">
                <a:latin typeface="Times New Roman" panose="02020603050405020304" pitchFamily="18" charset="0"/>
                <a:cs typeface="Times New Roman" panose="02020603050405020304" pitchFamily="18" charset="0"/>
              </a:rPr>
              <a:t> </a:t>
            </a:r>
            <a:r>
              <a:rPr lang="en-GB" altLang="zh-CN" b="1" dirty="0">
                <a:latin typeface="Times New Roman" panose="02020603050405020304" pitchFamily="18" charset="0"/>
                <a:cs typeface="Times New Roman" panose="02020603050405020304" pitchFamily="18" charset="0"/>
              </a:rPr>
              <a:t>Vividly describes the sound of elephants tearing grass, being immersed in it</a:t>
            </a:r>
            <a:r>
              <a:rPr lang="zh-CN" altLang="en-US" b="1" dirty="0">
                <a:latin typeface="Times New Roman" panose="02020603050405020304" pitchFamily="18" charset="0"/>
                <a:cs typeface="Times New Roman" panose="02020603050405020304" pitchFamily="18" charset="0"/>
              </a:rPr>
              <a:t> </a:t>
            </a:r>
            <a:r>
              <a:rPr lang="en-US" altLang="zh-CN" b="1" dirty="0">
                <a:latin typeface="Times New Roman" panose="02020603050405020304" pitchFamily="18" charset="0"/>
                <a:cs typeface="Times New Roman" panose="02020603050405020304" pitchFamily="18" charset="0"/>
              </a:rPr>
              <a:t>25</a:t>
            </a:r>
            <a:r>
              <a:rPr lang="zh-CN" altLang="en-US" b="1" dirty="0">
                <a:latin typeface="Times New Roman" panose="02020603050405020304" pitchFamily="18" charset="0"/>
                <a:cs typeface="Times New Roman" panose="02020603050405020304" pitchFamily="18" charset="0"/>
              </a:rPr>
              <a:t>题；</a:t>
            </a:r>
            <a:r>
              <a:rPr lang="en-US" altLang="zh-CN" b="1" dirty="0">
                <a:latin typeface="Times New Roman" panose="02020603050405020304" pitchFamily="18" charset="0"/>
                <a:cs typeface="Times New Roman" panose="02020603050405020304" pitchFamily="18" charset="0"/>
              </a:rPr>
              <a:t>26</a:t>
            </a:r>
            <a:r>
              <a:rPr lang="zh-CN" altLang="en-US" b="1" dirty="0">
                <a:latin typeface="Times New Roman" panose="02020603050405020304" pitchFamily="18" charset="0"/>
                <a:cs typeface="Times New Roman" panose="02020603050405020304" pitchFamily="18" charset="0"/>
              </a:rPr>
              <a:t>题 </a:t>
            </a:r>
            <a:r>
              <a:rPr lang="zh-CN" altLang="en-US" b="1" dirty="0">
                <a:solidFill>
                  <a:srgbClr val="FF0000"/>
                </a:solidFill>
                <a:latin typeface="Times New Roman" panose="02020603050405020304" pitchFamily="18" charset="0"/>
                <a:cs typeface="Times New Roman" panose="02020603050405020304" pitchFamily="18" charset="0"/>
              </a:rPr>
              <a:t>（</a:t>
            </a:r>
            <a:r>
              <a:rPr lang="en-GB" altLang="zh-CN" dirty="0">
                <a:solidFill>
                  <a:srgbClr val="FF0000"/>
                </a:solidFill>
                <a:latin typeface="Times New Roman" panose="02020603050405020304" pitchFamily="18" charset="0"/>
                <a:cs typeface="Times New Roman" panose="02020603050405020304" pitchFamily="18" charset="0"/>
              </a:rPr>
              <a:t>Inspires readers</a:t>
            </a:r>
            <a:r>
              <a:rPr lang="en-US" altLang="zh-CN" dirty="0">
                <a:solidFill>
                  <a:srgbClr val="FF0000"/>
                </a:solidFill>
                <a:latin typeface="Times New Roman" panose="02020603050405020304" pitchFamily="18" charset="0"/>
                <a:cs typeface="Times New Roman" panose="02020603050405020304" pitchFamily="18" charset="0"/>
              </a:rPr>
              <a:t>’ </a:t>
            </a:r>
            <a:r>
              <a:rPr lang="en-GB" altLang="zh-CN" dirty="0">
                <a:solidFill>
                  <a:srgbClr val="FF0000"/>
                </a:solidFill>
                <a:latin typeface="Times New Roman" panose="02020603050405020304" pitchFamily="18" charset="0"/>
                <a:cs typeface="Times New Roman" panose="02020603050405020304" pitchFamily="18" charset="0"/>
              </a:rPr>
              <a:t>longing for natural beauty and emotional resonance</a:t>
            </a:r>
            <a:r>
              <a:rPr lang="zh-CN" altLang="en-US" dirty="0">
                <a:solidFill>
                  <a:srgbClr val="FF0000"/>
                </a:solidFill>
                <a:latin typeface="Times New Roman" panose="02020603050405020304" pitchFamily="18" charset="0"/>
                <a:cs typeface="Times New Roman" panose="02020603050405020304" pitchFamily="18" charset="0"/>
              </a:rPr>
              <a:t>）</a:t>
            </a:r>
            <a:endParaRPr lang="en-US" altLang="zh-CN" b="1" dirty="0">
              <a:solidFill>
                <a:srgbClr val="FF0000"/>
              </a:solidFill>
              <a:latin typeface="Times New Roman" panose="02020603050405020304" pitchFamily="18" charset="0"/>
              <a:cs typeface="Times New Roman" panose="02020603050405020304" pitchFamily="18" charset="0"/>
            </a:endParaRPr>
          </a:p>
          <a:p>
            <a:endParaRPr lang="en-US" altLang="zh-CN" b="1" dirty="0">
              <a:latin typeface="Times New Roman" panose="02020603050405020304" pitchFamily="18" charset="0"/>
              <a:cs typeface="Times New Roman" panose="02020603050405020304" pitchFamily="18" charset="0"/>
            </a:endParaRPr>
          </a:p>
          <a:p>
            <a:endParaRPr lang="en-US" altLang="zh-CN" b="1" dirty="0">
              <a:latin typeface="Times New Roman" panose="02020603050405020304" pitchFamily="18" charset="0"/>
              <a:cs typeface="Times New Roman" panose="02020603050405020304" pitchFamily="18" charset="0"/>
            </a:endParaRPr>
          </a:p>
          <a:p>
            <a:endParaRPr lang="en-US" altLang="zh-CN" b="1" dirty="0">
              <a:latin typeface="Times New Roman" panose="02020603050405020304" pitchFamily="18" charset="0"/>
              <a:cs typeface="Times New Roman" panose="02020603050405020304" pitchFamily="18" charset="0"/>
            </a:endParaRPr>
          </a:p>
          <a:p>
            <a:endParaRPr lang="en-US" altLang="zh-CN" b="1" dirty="0">
              <a:latin typeface="Times New Roman" panose="02020603050405020304" pitchFamily="18" charset="0"/>
              <a:cs typeface="Times New Roman" panose="02020603050405020304" pitchFamily="18" charset="0"/>
            </a:endParaRPr>
          </a:p>
          <a:p>
            <a:endParaRPr lang="en-US" altLang="zh-CN" b="1" dirty="0">
              <a:latin typeface="Times New Roman" panose="02020603050405020304" pitchFamily="18" charset="0"/>
              <a:cs typeface="Times New Roman" panose="02020603050405020304" pitchFamily="18" charset="0"/>
            </a:endParaRPr>
          </a:p>
          <a:p>
            <a:r>
              <a:rPr lang="en-US" altLang="zh-CN" b="1" dirty="0">
                <a:latin typeface="Times New Roman" panose="02020603050405020304" pitchFamily="18" charset="0"/>
                <a:cs typeface="Times New Roman" panose="02020603050405020304" pitchFamily="18" charset="0"/>
              </a:rPr>
              <a:t>P3:</a:t>
            </a:r>
            <a:r>
              <a:rPr lang="en-GB" altLang="zh-CN" b="1" dirty="0">
                <a:latin typeface="Times New Roman" panose="02020603050405020304" pitchFamily="18" charset="0"/>
                <a:cs typeface="Times New Roman" panose="02020603050405020304" pitchFamily="18" charset="0"/>
              </a:rPr>
              <a:t>Directly states the main theme, shifts to a universal call</a:t>
            </a:r>
            <a:r>
              <a:rPr lang="zh-CN" altLang="en-US" b="1" dirty="0">
                <a:latin typeface="Times New Roman" panose="02020603050405020304" pitchFamily="18" charset="0"/>
                <a:cs typeface="Times New Roman" panose="02020603050405020304" pitchFamily="18" charset="0"/>
              </a:rPr>
              <a:t> </a:t>
            </a:r>
            <a:r>
              <a:rPr lang="zh-CN" altLang="en-US" b="1" dirty="0">
                <a:solidFill>
                  <a:srgbClr val="FF0000"/>
                </a:solidFill>
                <a:latin typeface="Times New Roman" panose="02020603050405020304" pitchFamily="18" charset="0"/>
                <a:cs typeface="Times New Roman" panose="02020603050405020304" pitchFamily="18" charset="0"/>
              </a:rPr>
              <a:t>（</a:t>
            </a:r>
            <a:r>
              <a:rPr lang="en-GB" altLang="zh-CN" dirty="0">
                <a:solidFill>
                  <a:srgbClr val="FF0000"/>
                </a:solidFill>
                <a:latin typeface="Times New Roman" panose="02020603050405020304" pitchFamily="18" charset="0"/>
                <a:cs typeface="Times New Roman" panose="02020603050405020304" pitchFamily="18" charset="0"/>
              </a:rPr>
              <a:t>Core paragraph: explicitly</a:t>
            </a:r>
            <a:r>
              <a:rPr lang="zh-CN" altLang="en-US"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FF0000"/>
                </a:solidFill>
                <a:latin typeface="Times New Roman" panose="02020603050405020304" pitchFamily="18" charset="0"/>
                <a:cs typeface="Times New Roman" panose="02020603050405020304" pitchFamily="18" charset="0"/>
              </a:rPr>
              <a:t>clearly</a:t>
            </a:r>
            <a:r>
              <a:rPr lang="zh-CN" altLang="en-US" dirty="0">
                <a:solidFill>
                  <a:srgbClr val="FF0000"/>
                </a:solidFill>
                <a:latin typeface="Times New Roman" panose="02020603050405020304" pitchFamily="18" charset="0"/>
                <a:cs typeface="Times New Roman" panose="02020603050405020304" pitchFamily="18" charset="0"/>
              </a:rPr>
              <a:t>）</a:t>
            </a:r>
            <a:r>
              <a:rPr lang="en-GB" altLang="zh-CN" dirty="0">
                <a:solidFill>
                  <a:srgbClr val="FF0000"/>
                </a:solidFill>
                <a:latin typeface="Times New Roman" panose="02020603050405020304" pitchFamily="18" charset="0"/>
                <a:cs typeface="Times New Roman" panose="02020603050405020304" pitchFamily="18" charset="0"/>
              </a:rPr>
              <a:t> says “before it’s too late we need to appreciate it”</a:t>
            </a:r>
            <a:r>
              <a:rPr lang="zh-CN" altLang="en-US" dirty="0">
                <a:solidFill>
                  <a:srgbClr val="FF0000"/>
                </a:solidFill>
                <a:latin typeface="Times New Roman" panose="02020603050405020304" pitchFamily="18" charset="0"/>
                <a:cs typeface="Times New Roman" panose="02020603050405020304" pitchFamily="18" charset="0"/>
              </a:rPr>
              <a:t>）</a:t>
            </a:r>
            <a:endParaRPr lang="en-GB" altLang="zh-CN" b="1" dirty="0">
              <a:solidFill>
                <a:srgbClr val="FF0000"/>
              </a:solidFill>
              <a:latin typeface="Times New Roman" panose="02020603050405020304" pitchFamily="18" charset="0"/>
              <a:cs typeface="Times New Roman" panose="02020603050405020304" pitchFamily="18" charset="0"/>
            </a:endParaRPr>
          </a:p>
          <a:p>
            <a:endParaRPr lang="en-GB" altLang="zh-CN" b="1" dirty="0">
              <a:latin typeface="Times New Roman" panose="02020603050405020304" pitchFamily="18" charset="0"/>
              <a:cs typeface="Times New Roman" panose="02020603050405020304" pitchFamily="18" charset="0"/>
            </a:endParaRPr>
          </a:p>
          <a:p>
            <a:endParaRPr lang="en-GB" altLang="zh-CN" b="1" dirty="0">
              <a:latin typeface="Times New Roman" panose="02020603050405020304" pitchFamily="18" charset="0"/>
              <a:cs typeface="Times New Roman" panose="02020603050405020304" pitchFamily="18" charset="0"/>
            </a:endParaRPr>
          </a:p>
          <a:p>
            <a:endParaRPr lang="en-GB" altLang="zh-CN" b="1"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P</a:t>
            </a:r>
            <a:r>
              <a:rPr lang="en-US" altLang="zh-CN" b="1" dirty="0">
                <a:latin typeface="Times New Roman" panose="02020603050405020304" pitchFamily="18" charset="0"/>
                <a:cs typeface="Times New Roman" panose="02020603050405020304" pitchFamily="18" charset="0"/>
              </a:rPr>
              <a:t>4:</a:t>
            </a:r>
            <a:r>
              <a:rPr lang="en-GB" altLang="zh-CN" b="1" dirty="0">
                <a:latin typeface="Times New Roman" panose="02020603050405020304" pitchFamily="18" charset="0"/>
                <a:cs typeface="Times New Roman" panose="02020603050405020304" pitchFamily="18" charset="0"/>
              </a:rPr>
              <a:t>Ends with a humorous summary, emphasizing that everyone has their own “safari”</a:t>
            </a:r>
            <a:endParaRPr lang="zh-CN" altLang="en-US" b="1"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6963506" y="2831012"/>
            <a:ext cx="5172225" cy="923330"/>
          </a:xfrm>
          <a:prstGeom prst="rect">
            <a:avLst/>
          </a:prstGeom>
          <a:noFill/>
        </p:spPr>
        <p:txBody>
          <a:bodyPr wrap="square">
            <a:spAutoFit/>
          </a:bodyPr>
          <a:lstStyle/>
          <a:p>
            <a:r>
              <a:rPr lang="zh-CN" altLang="en-US" b="1" dirty="0">
                <a:solidFill>
                  <a:srgbClr val="FF0000"/>
                </a:solidFill>
              </a:rPr>
              <a:t>展示作者对自然之美的深度沉浸和珍视。这种强烈的情感体验为后续的呼吁提供了真实的情感基础。</a:t>
            </a:r>
            <a:endParaRPr lang="zh-CN" altLang="en-US" b="1" dirty="0">
              <a:solidFill>
                <a:srgbClr val="FF0000"/>
              </a:solidFill>
            </a:endParaRPr>
          </a:p>
        </p:txBody>
      </p:sp>
      <p:sp>
        <p:nvSpPr>
          <p:cNvPr id="9" name="文本框 8"/>
          <p:cNvSpPr txBox="1"/>
          <p:nvPr/>
        </p:nvSpPr>
        <p:spPr>
          <a:xfrm>
            <a:off x="6963506" y="4559129"/>
            <a:ext cx="3066759" cy="369332"/>
          </a:xfrm>
          <a:prstGeom prst="rect">
            <a:avLst/>
          </a:prstGeom>
          <a:noFill/>
        </p:spPr>
        <p:txBody>
          <a:bodyPr wrap="square">
            <a:spAutoFit/>
          </a:bodyPr>
          <a:lstStyle/>
          <a:p>
            <a:r>
              <a:rPr lang="zh-CN" altLang="en-US" b="1" dirty="0">
                <a:solidFill>
                  <a:srgbClr val="FF0000"/>
                </a:solidFill>
              </a:rPr>
              <a:t>这是全文最直接的呼吁。</a:t>
            </a:r>
            <a:endParaRPr lang="zh-CN" altLang="en-US" b="1" dirty="0">
              <a:solidFill>
                <a:srgbClr val="FF0000"/>
              </a:solidFill>
            </a:endParaRPr>
          </a:p>
        </p:txBody>
      </p:sp>
      <p:pic>
        <p:nvPicPr>
          <p:cNvPr id="11" name="图片 10"/>
          <p:cNvPicPr>
            <a:picLocks noChangeAspect="1"/>
          </p:cNvPicPr>
          <p:nvPr/>
        </p:nvPicPr>
        <p:blipFill>
          <a:blip r:embed="rId1"/>
          <a:stretch>
            <a:fillRect/>
          </a:stretch>
        </p:blipFill>
        <p:spPr>
          <a:xfrm>
            <a:off x="7503487" y="68138"/>
            <a:ext cx="3635059" cy="3722801"/>
          </a:xfrm>
          <a:prstGeom prst="rect">
            <a:avLst/>
          </a:prstGeom>
        </p:spPr>
      </p:pic>
      <p:sp>
        <p:nvSpPr>
          <p:cNvPr id="13" name="文本框 12"/>
          <p:cNvSpPr txBox="1"/>
          <p:nvPr/>
        </p:nvSpPr>
        <p:spPr>
          <a:xfrm>
            <a:off x="6963505" y="4928461"/>
            <a:ext cx="5172225" cy="646331"/>
          </a:xfrm>
          <a:prstGeom prst="rect">
            <a:avLst/>
          </a:prstGeom>
          <a:noFill/>
        </p:spPr>
        <p:txBody>
          <a:bodyPr wrap="square">
            <a:spAutoFit/>
          </a:bodyPr>
          <a:lstStyle/>
          <a:p>
            <a:r>
              <a:rPr lang="zh-CN" altLang="en-US" dirty="0"/>
              <a:t>将“欣赏自然”从非洲草原扩展到每个人的日常生活中。</a:t>
            </a:r>
            <a:endParaRPr lang="zh-CN" altLang="en-US" dirty="0"/>
          </a:p>
        </p:txBody>
      </p:sp>
      <p:sp>
        <p:nvSpPr>
          <p:cNvPr id="15" name="文本框 14"/>
          <p:cNvSpPr txBox="1"/>
          <p:nvPr/>
        </p:nvSpPr>
        <p:spPr>
          <a:xfrm>
            <a:off x="1065626" y="6049561"/>
            <a:ext cx="11070104" cy="646331"/>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将“</a:t>
            </a:r>
            <a:r>
              <a:rPr lang="en-GB" altLang="zh-CN" dirty="0">
                <a:latin typeface="Times New Roman" panose="02020603050405020304" pitchFamily="18" charset="0"/>
                <a:cs typeface="Times New Roman" panose="02020603050405020304" pitchFamily="18" charset="0"/>
              </a:rPr>
              <a:t>safari”</a:t>
            </a:r>
            <a:r>
              <a:rPr lang="zh-CN" altLang="en-US" dirty="0">
                <a:latin typeface="Times New Roman" panose="02020603050405020304" pitchFamily="18" charset="0"/>
                <a:cs typeface="Times New Roman" panose="02020603050405020304" pitchFamily="18" charset="0"/>
              </a:rPr>
              <a:t>从字面意义的非洲游猎，比喻为每个人的人生旅程。</a:t>
            </a:r>
            <a:r>
              <a:rPr lang="zh-CN" altLang="en-US" b="1" dirty="0"/>
              <a:t>所有人都活在一次“游猎”中，但只有亲身去了马赛马拉的人，才会带回两样“战利品”</a:t>
            </a:r>
            <a:r>
              <a:rPr lang="en-US" altLang="zh-CN" b="1" dirty="0"/>
              <a:t>——</a:t>
            </a:r>
            <a:r>
              <a:rPr lang="zh-CN" altLang="en-US" b="1" dirty="0"/>
              <a:t>精彩的纪念品，外加一次细菌感染。</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ssolv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xEl>
                                              <p:pRg st="3" end="3"/>
                                            </p:txEl>
                                          </p:spTgt>
                                        </p:tgtEl>
                                        <p:attrNameLst>
                                          <p:attrName>style.visibility</p:attrName>
                                        </p:attrNameLst>
                                      </p:cBhvr>
                                      <p:to>
                                        <p:strVal val="visible"/>
                                      </p:to>
                                    </p:set>
                                    <p:animEffect transition="in" filter="dissolve">
                                      <p:cBhvr>
                                        <p:cTn id="12" dur="500"/>
                                        <p:tgtEl>
                                          <p:spTgt spid="5">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dissolv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5">
                                            <p:txEl>
                                              <p:pRg st="9" end="9"/>
                                            </p:txEl>
                                          </p:spTgt>
                                        </p:tgtEl>
                                        <p:attrNameLst>
                                          <p:attrName>style.visibility</p:attrName>
                                        </p:attrNameLst>
                                      </p:cBhvr>
                                      <p:to>
                                        <p:strVal val="visible"/>
                                      </p:to>
                                    </p:set>
                                    <p:animEffect transition="in" filter="dissolve">
                                      <p:cBhvr>
                                        <p:cTn id="22" dur="500"/>
                                        <p:tgtEl>
                                          <p:spTgt spid="5">
                                            <p:txEl>
                                              <p:pRg st="9" end="9"/>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dissolv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nodeType="clickEffect">
                                  <p:stCondLst>
                                    <p:cond delay="0"/>
                                  </p:stCondLst>
                                  <p:childTnLst>
                                    <p:set>
                                      <p:cBhvr>
                                        <p:cTn id="36" dur="1" fill="hold">
                                          <p:stCondLst>
                                            <p:cond delay="0"/>
                                          </p:stCondLst>
                                        </p:cTn>
                                        <p:tgtEl>
                                          <p:spTgt spid="5">
                                            <p:txEl>
                                              <p:pRg st="13" end="13"/>
                                            </p:txEl>
                                          </p:spTgt>
                                        </p:tgtEl>
                                        <p:attrNameLst>
                                          <p:attrName>style.visibility</p:attrName>
                                        </p:attrNameLst>
                                      </p:cBhvr>
                                      <p:to>
                                        <p:strVal val="visible"/>
                                      </p:to>
                                    </p:set>
                                    <p:animEffect transition="in" filter="dissolve">
                                      <p:cBhvr>
                                        <p:cTn id="37" dur="500"/>
                                        <p:tgtEl>
                                          <p:spTgt spid="5">
                                            <p:txEl>
                                              <p:pRg st="13" end="1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checkerboard(across)">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3" grpId="0"/>
      <p:bldP spid="1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66950" y="-19050"/>
            <a:ext cx="6858000" cy="6858000"/>
          </a:xfrm>
          <a:prstGeom prst="rect">
            <a:avLst/>
          </a:prstGeom>
        </p:spPr>
      </p:pic>
      <p:sp>
        <p:nvSpPr>
          <p:cNvPr id="3" name="文本框 2"/>
          <p:cNvSpPr txBox="1"/>
          <p:nvPr/>
        </p:nvSpPr>
        <p:spPr>
          <a:xfrm>
            <a:off x="975653" y="0"/>
            <a:ext cx="8196481" cy="1938992"/>
          </a:xfrm>
          <a:prstGeom prst="rect">
            <a:avLst/>
          </a:prstGeom>
          <a:noFill/>
        </p:spPr>
        <p:txBody>
          <a:bodyPr wrap="square">
            <a:spAutoFit/>
          </a:bodyPr>
          <a:lstStyle/>
          <a:p>
            <a:pPr lvl="0">
              <a:tabLst>
                <a:tab pos="4572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27.What is </a:t>
            </a:r>
            <a:r>
              <a:rPr lang="en-US" altLang="zh-CN" sz="24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the author's main purpose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of writing the text</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A. To call for timely appreciation of nature.</a:t>
            </a:r>
            <a:b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B. To share an unforgettable safari experience.</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C. To remind readers of the cruelty of humans.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D. To describe the beauty of wildlife in African.</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5" name="文本框 4"/>
          <p:cNvSpPr txBox="1"/>
          <p:nvPr/>
        </p:nvSpPr>
        <p:spPr>
          <a:xfrm>
            <a:off x="1458496" y="1908507"/>
            <a:ext cx="10442772" cy="3046988"/>
          </a:xfrm>
          <a:custGeom>
            <a:avLst/>
            <a:gdLst>
              <a:gd name="csX0" fmla="*/ 0 w 10442772"/>
              <a:gd name="csY0" fmla="*/ 0 h 3046988"/>
              <a:gd name="csX1" fmla="*/ 475726 w 10442772"/>
              <a:gd name="csY1" fmla="*/ 0 h 3046988"/>
              <a:gd name="csX2" fmla="*/ 742597 w 10442772"/>
              <a:gd name="csY2" fmla="*/ 0 h 3046988"/>
              <a:gd name="csX3" fmla="*/ 1531607 w 10442772"/>
              <a:gd name="csY3" fmla="*/ 0 h 3046988"/>
              <a:gd name="csX4" fmla="*/ 2007333 w 10442772"/>
              <a:gd name="csY4" fmla="*/ 0 h 3046988"/>
              <a:gd name="csX5" fmla="*/ 2483059 w 10442772"/>
              <a:gd name="csY5" fmla="*/ 0 h 3046988"/>
              <a:gd name="csX6" fmla="*/ 3272069 w 10442772"/>
              <a:gd name="csY6" fmla="*/ 0 h 3046988"/>
              <a:gd name="csX7" fmla="*/ 3643367 w 10442772"/>
              <a:gd name="csY7" fmla="*/ 0 h 3046988"/>
              <a:gd name="csX8" fmla="*/ 4432377 w 10442772"/>
              <a:gd name="csY8" fmla="*/ 0 h 3046988"/>
              <a:gd name="csX9" fmla="*/ 5221386 w 10442772"/>
              <a:gd name="csY9" fmla="*/ 0 h 3046988"/>
              <a:gd name="csX10" fmla="*/ 5801540 w 10442772"/>
              <a:gd name="csY10" fmla="*/ 0 h 3046988"/>
              <a:gd name="csX11" fmla="*/ 6590549 w 10442772"/>
              <a:gd name="csY11" fmla="*/ 0 h 3046988"/>
              <a:gd name="csX12" fmla="*/ 7066276 w 10442772"/>
              <a:gd name="csY12" fmla="*/ 0 h 3046988"/>
              <a:gd name="csX13" fmla="*/ 7542002 w 10442772"/>
              <a:gd name="csY13" fmla="*/ 0 h 3046988"/>
              <a:gd name="csX14" fmla="*/ 8226584 w 10442772"/>
              <a:gd name="csY14" fmla="*/ 0 h 3046988"/>
              <a:gd name="csX15" fmla="*/ 8702310 w 10442772"/>
              <a:gd name="csY15" fmla="*/ 0 h 3046988"/>
              <a:gd name="csX16" fmla="*/ 9491319 w 10442772"/>
              <a:gd name="csY16" fmla="*/ 0 h 3046988"/>
              <a:gd name="csX17" fmla="*/ 10442772 w 10442772"/>
              <a:gd name="csY17" fmla="*/ 0 h 3046988"/>
              <a:gd name="csX18" fmla="*/ 10442772 w 10442772"/>
              <a:gd name="csY18" fmla="*/ 507831 h 3046988"/>
              <a:gd name="csX19" fmla="*/ 10442772 w 10442772"/>
              <a:gd name="csY19" fmla="*/ 1046133 h 3046988"/>
              <a:gd name="csX20" fmla="*/ 10442772 w 10442772"/>
              <a:gd name="csY20" fmla="*/ 1462554 h 3046988"/>
              <a:gd name="csX21" fmla="*/ 10442772 w 10442772"/>
              <a:gd name="csY21" fmla="*/ 1909446 h 3046988"/>
              <a:gd name="csX22" fmla="*/ 10442772 w 10442772"/>
              <a:gd name="csY22" fmla="*/ 2447747 h 3046988"/>
              <a:gd name="csX23" fmla="*/ 10442772 w 10442772"/>
              <a:gd name="csY23" fmla="*/ 3046988 h 3046988"/>
              <a:gd name="csX24" fmla="*/ 10071473 w 10442772"/>
              <a:gd name="csY24" fmla="*/ 3046988 h 3046988"/>
              <a:gd name="csX25" fmla="*/ 9804603 w 10442772"/>
              <a:gd name="csY25" fmla="*/ 3046988 h 3046988"/>
              <a:gd name="csX26" fmla="*/ 9537732 w 10442772"/>
              <a:gd name="csY26" fmla="*/ 3046988 h 3046988"/>
              <a:gd name="csX27" fmla="*/ 8957578 w 10442772"/>
              <a:gd name="csY27" fmla="*/ 3046988 h 3046988"/>
              <a:gd name="csX28" fmla="*/ 8586279 w 10442772"/>
              <a:gd name="csY28" fmla="*/ 3046988 h 3046988"/>
              <a:gd name="csX29" fmla="*/ 7901697 w 10442772"/>
              <a:gd name="csY29" fmla="*/ 3046988 h 3046988"/>
              <a:gd name="csX30" fmla="*/ 7530399 w 10442772"/>
              <a:gd name="csY30" fmla="*/ 3046988 h 3046988"/>
              <a:gd name="csX31" fmla="*/ 6845817 w 10442772"/>
              <a:gd name="csY31" fmla="*/ 3046988 h 3046988"/>
              <a:gd name="csX32" fmla="*/ 6578946 w 10442772"/>
              <a:gd name="csY32" fmla="*/ 3046988 h 3046988"/>
              <a:gd name="csX33" fmla="*/ 5894365 w 10442772"/>
              <a:gd name="csY33" fmla="*/ 3046988 h 3046988"/>
              <a:gd name="csX34" fmla="*/ 5523066 w 10442772"/>
              <a:gd name="csY34" fmla="*/ 3046988 h 3046988"/>
              <a:gd name="csX35" fmla="*/ 5256195 w 10442772"/>
              <a:gd name="csY35" fmla="*/ 3046988 h 3046988"/>
              <a:gd name="csX36" fmla="*/ 4884897 w 10442772"/>
              <a:gd name="csY36" fmla="*/ 3046988 h 3046988"/>
              <a:gd name="csX37" fmla="*/ 4200315 w 10442772"/>
              <a:gd name="csY37" fmla="*/ 3046988 h 3046988"/>
              <a:gd name="csX38" fmla="*/ 3829016 w 10442772"/>
              <a:gd name="csY38" fmla="*/ 3046988 h 3046988"/>
              <a:gd name="csX39" fmla="*/ 3562146 w 10442772"/>
              <a:gd name="csY39" fmla="*/ 3046988 h 3046988"/>
              <a:gd name="csX40" fmla="*/ 3190847 w 10442772"/>
              <a:gd name="csY40" fmla="*/ 3046988 h 3046988"/>
              <a:gd name="csX41" fmla="*/ 2715121 w 10442772"/>
              <a:gd name="csY41" fmla="*/ 3046988 h 3046988"/>
              <a:gd name="csX42" fmla="*/ 2134967 w 10442772"/>
              <a:gd name="csY42" fmla="*/ 3046988 h 3046988"/>
              <a:gd name="csX43" fmla="*/ 1763668 w 10442772"/>
              <a:gd name="csY43" fmla="*/ 3046988 h 3046988"/>
              <a:gd name="csX44" fmla="*/ 974659 w 10442772"/>
              <a:gd name="csY44" fmla="*/ 3046988 h 3046988"/>
              <a:gd name="csX45" fmla="*/ 0 w 10442772"/>
              <a:gd name="csY45" fmla="*/ 3046988 h 3046988"/>
              <a:gd name="csX46" fmla="*/ 0 w 10442772"/>
              <a:gd name="csY46" fmla="*/ 2478217 h 3046988"/>
              <a:gd name="csX47" fmla="*/ 0 w 10442772"/>
              <a:gd name="csY47" fmla="*/ 1970386 h 3046988"/>
              <a:gd name="csX48" fmla="*/ 0 w 10442772"/>
              <a:gd name="csY48" fmla="*/ 1462554 h 3046988"/>
              <a:gd name="csX49" fmla="*/ 0 w 10442772"/>
              <a:gd name="csY49" fmla="*/ 985193 h 3046988"/>
              <a:gd name="csX50" fmla="*/ 0 w 10442772"/>
              <a:gd name="csY50" fmla="*/ 446892 h 3046988"/>
              <a:gd name="csX51" fmla="*/ 0 w 10442772"/>
              <a:gd name="csY51" fmla="*/ 0 h 30469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Lst>
            <a:rect l="l" t="t" r="r" b="b"/>
            <a:pathLst>
              <a:path w="10442772" h="3046988" extrusionOk="0">
                <a:moveTo>
                  <a:pt x="0" y="0"/>
                </a:moveTo>
                <a:cubicBezTo>
                  <a:pt x="196041" y="-29744"/>
                  <a:pt x="295402" y="48696"/>
                  <a:pt x="475726" y="0"/>
                </a:cubicBezTo>
                <a:cubicBezTo>
                  <a:pt x="656050" y="-48696"/>
                  <a:pt x="662013" y="32006"/>
                  <a:pt x="742597" y="0"/>
                </a:cubicBezTo>
                <a:cubicBezTo>
                  <a:pt x="823181" y="-32006"/>
                  <a:pt x="1324438" y="71314"/>
                  <a:pt x="1531607" y="0"/>
                </a:cubicBezTo>
                <a:cubicBezTo>
                  <a:pt x="1738776" y="-71314"/>
                  <a:pt x="1844062" y="14522"/>
                  <a:pt x="2007333" y="0"/>
                </a:cubicBezTo>
                <a:cubicBezTo>
                  <a:pt x="2170604" y="-14522"/>
                  <a:pt x="2326983" y="4534"/>
                  <a:pt x="2483059" y="0"/>
                </a:cubicBezTo>
                <a:cubicBezTo>
                  <a:pt x="2639135" y="-4534"/>
                  <a:pt x="2938804" y="12487"/>
                  <a:pt x="3272069" y="0"/>
                </a:cubicBezTo>
                <a:cubicBezTo>
                  <a:pt x="3605334" y="-12487"/>
                  <a:pt x="3493242" y="17702"/>
                  <a:pt x="3643367" y="0"/>
                </a:cubicBezTo>
                <a:cubicBezTo>
                  <a:pt x="3793492" y="-17702"/>
                  <a:pt x="4119745" y="68519"/>
                  <a:pt x="4432377" y="0"/>
                </a:cubicBezTo>
                <a:cubicBezTo>
                  <a:pt x="4745009" y="-68519"/>
                  <a:pt x="5009966" y="66222"/>
                  <a:pt x="5221386" y="0"/>
                </a:cubicBezTo>
                <a:cubicBezTo>
                  <a:pt x="5432806" y="-66222"/>
                  <a:pt x="5551989" y="32742"/>
                  <a:pt x="5801540" y="0"/>
                </a:cubicBezTo>
                <a:cubicBezTo>
                  <a:pt x="6051091" y="-32742"/>
                  <a:pt x="6328703" y="3986"/>
                  <a:pt x="6590549" y="0"/>
                </a:cubicBezTo>
                <a:cubicBezTo>
                  <a:pt x="6852395" y="-3986"/>
                  <a:pt x="6956471" y="1546"/>
                  <a:pt x="7066276" y="0"/>
                </a:cubicBezTo>
                <a:cubicBezTo>
                  <a:pt x="7176081" y="-1546"/>
                  <a:pt x="7422181" y="33407"/>
                  <a:pt x="7542002" y="0"/>
                </a:cubicBezTo>
                <a:cubicBezTo>
                  <a:pt x="7661823" y="-33407"/>
                  <a:pt x="8081426" y="80817"/>
                  <a:pt x="8226584" y="0"/>
                </a:cubicBezTo>
                <a:cubicBezTo>
                  <a:pt x="8371742" y="-80817"/>
                  <a:pt x="8531360" y="49325"/>
                  <a:pt x="8702310" y="0"/>
                </a:cubicBezTo>
                <a:cubicBezTo>
                  <a:pt x="8873260" y="-49325"/>
                  <a:pt x="9158992" y="67755"/>
                  <a:pt x="9491319" y="0"/>
                </a:cubicBezTo>
                <a:cubicBezTo>
                  <a:pt x="9823646" y="-67755"/>
                  <a:pt x="10017422" y="42178"/>
                  <a:pt x="10442772" y="0"/>
                </a:cubicBezTo>
                <a:cubicBezTo>
                  <a:pt x="10457760" y="252177"/>
                  <a:pt x="10422970" y="301950"/>
                  <a:pt x="10442772" y="507831"/>
                </a:cubicBezTo>
                <a:cubicBezTo>
                  <a:pt x="10462574" y="713712"/>
                  <a:pt x="10384599" y="809336"/>
                  <a:pt x="10442772" y="1046133"/>
                </a:cubicBezTo>
                <a:cubicBezTo>
                  <a:pt x="10500945" y="1282930"/>
                  <a:pt x="10414682" y="1265801"/>
                  <a:pt x="10442772" y="1462554"/>
                </a:cubicBezTo>
                <a:cubicBezTo>
                  <a:pt x="10470862" y="1659307"/>
                  <a:pt x="10417168" y="1768538"/>
                  <a:pt x="10442772" y="1909446"/>
                </a:cubicBezTo>
                <a:cubicBezTo>
                  <a:pt x="10468376" y="2050354"/>
                  <a:pt x="10382247" y="2279739"/>
                  <a:pt x="10442772" y="2447747"/>
                </a:cubicBezTo>
                <a:cubicBezTo>
                  <a:pt x="10503297" y="2615755"/>
                  <a:pt x="10438520" y="2768405"/>
                  <a:pt x="10442772" y="3046988"/>
                </a:cubicBezTo>
                <a:cubicBezTo>
                  <a:pt x="10282623" y="3063455"/>
                  <a:pt x="10147734" y="3020571"/>
                  <a:pt x="10071473" y="3046988"/>
                </a:cubicBezTo>
                <a:cubicBezTo>
                  <a:pt x="9995212" y="3073405"/>
                  <a:pt x="9872071" y="3023346"/>
                  <a:pt x="9804603" y="3046988"/>
                </a:cubicBezTo>
                <a:cubicBezTo>
                  <a:pt x="9737135" y="3070630"/>
                  <a:pt x="9632577" y="3038259"/>
                  <a:pt x="9537732" y="3046988"/>
                </a:cubicBezTo>
                <a:cubicBezTo>
                  <a:pt x="9442887" y="3055717"/>
                  <a:pt x="9231054" y="3016796"/>
                  <a:pt x="8957578" y="3046988"/>
                </a:cubicBezTo>
                <a:cubicBezTo>
                  <a:pt x="8684102" y="3077180"/>
                  <a:pt x="8663205" y="3033008"/>
                  <a:pt x="8586279" y="3046988"/>
                </a:cubicBezTo>
                <a:cubicBezTo>
                  <a:pt x="8509353" y="3060968"/>
                  <a:pt x="8091817" y="2973381"/>
                  <a:pt x="7901697" y="3046988"/>
                </a:cubicBezTo>
                <a:cubicBezTo>
                  <a:pt x="7711577" y="3120595"/>
                  <a:pt x="7684794" y="3008333"/>
                  <a:pt x="7530399" y="3046988"/>
                </a:cubicBezTo>
                <a:cubicBezTo>
                  <a:pt x="7376004" y="3085643"/>
                  <a:pt x="7052475" y="2967761"/>
                  <a:pt x="6845817" y="3046988"/>
                </a:cubicBezTo>
                <a:cubicBezTo>
                  <a:pt x="6639159" y="3126215"/>
                  <a:pt x="6640769" y="3040781"/>
                  <a:pt x="6578946" y="3046988"/>
                </a:cubicBezTo>
                <a:cubicBezTo>
                  <a:pt x="6517123" y="3053195"/>
                  <a:pt x="6037120" y="3044640"/>
                  <a:pt x="5894365" y="3046988"/>
                </a:cubicBezTo>
                <a:cubicBezTo>
                  <a:pt x="5751610" y="3049336"/>
                  <a:pt x="5679557" y="3045345"/>
                  <a:pt x="5523066" y="3046988"/>
                </a:cubicBezTo>
                <a:cubicBezTo>
                  <a:pt x="5366575" y="3048631"/>
                  <a:pt x="5381211" y="3016923"/>
                  <a:pt x="5256195" y="3046988"/>
                </a:cubicBezTo>
                <a:cubicBezTo>
                  <a:pt x="5131179" y="3077053"/>
                  <a:pt x="5054183" y="3033158"/>
                  <a:pt x="4884897" y="3046988"/>
                </a:cubicBezTo>
                <a:cubicBezTo>
                  <a:pt x="4715611" y="3060818"/>
                  <a:pt x="4353911" y="3045140"/>
                  <a:pt x="4200315" y="3046988"/>
                </a:cubicBezTo>
                <a:cubicBezTo>
                  <a:pt x="4046719" y="3048836"/>
                  <a:pt x="3954496" y="3042647"/>
                  <a:pt x="3829016" y="3046988"/>
                </a:cubicBezTo>
                <a:cubicBezTo>
                  <a:pt x="3703536" y="3051329"/>
                  <a:pt x="3657714" y="3027024"/>
                  <a:pt x="3562146" y="3046988"/>
                </a:cubicBezTo>
                <a:cubicBezTo>
                  <a:pt x="3466578" y="3066952"/>
                  <a:pt x="3268759" y="3025711"/>
                  <a:pt x="3190847" y="3046988"/>
                </a:cubicBezTo>
                <a:cubicBezTo>
                  <a:pt x="3112935" y="3068265"/>
                  <a:pt x="2940412" y="3033233"/>
                  <a:pt x="2715121" y="3046988"/>
                </a:cubicBezTo>
                <a:cubicBezTo>
                  <a:pt x="2489830" y="3060743"/>
                  <a:pt x="2408017" y="2988007"/>
                  <a:pt x="2134967" y="3046988"/>
                </a:cubicBezTo>
                <a:cubicBezTo>
                  <a:pt x="1861917" y="3105969"/>
                  <a:pt x="1943041" y="3002661"/>
                  <a:pt x="1763668" y="3046988"/>
                </a:cubicBezTo>
                <a:cubicBezTo>
                  <a:pt x="1584295" y="3091315"/>
                  <a:pt x="1157266" y="3006156"/>
                  <a:pt x="974659" y="3046988"/>
                </a:cubicBezTo>
                <a:cubicBezTo>
                  <a:pt x="792052" y="3087820"/>
                  <a:pt x="235106" y="2999621"/>
                  <a:pt x="0" y="3046988"/>
                </a:cubicBezTo>
                <a:cubicBezTo>
                  <a:pt x="-6798" y="2916429"/>
                  <a:pt x="21771" y="2715101"/>
                  <a:pt x="0" y="2478217"/>
                </a:cubicBezTo>
                <a:cubicBezTo>
                  <a:pt x="-21771" y="2241333"/>
                  <a:pt x="390" y="2111383"/>
                  <a:pt x="0" y="1970386"/>
                </a:cubicBezTo>
                <a:cubicBezTo>
                  <a:pt x="-390" y="1829389"/>
                  <a:pt x="44019" y="1579025"/>
                  <a:pt x="0" y="1462554"/>
                </a:cubicBezTo>
                <a:cubicBezTo>
                  <a:pt x="-44019" y="1346083"/>
                  <a:pt x="22809" y="1158055"/>
                  <a:pt x="0" y="985193"/>
                </a:cubicBezTo>
                <a:cubicBezTo>
                  <a:pt x="-22809" y="812331"/>
                  <a:pt x="15429" y="710041"/>
                  <a:pt x="0" y="446892"/>
                </a:cubicBezTo>
                <a:cubicBezTo>
                  <a:pt x="-15429" y="183743"/>
                  <a:pt x="45134" y="216662"/>
                  <a:pt x="0" y="0"/>
                </a:cubicBezTo>
                <a:close/>
              </a:path>
            </a:pathLst>
          </a:custGeom>
          <a:noFill/>
          <a:ln w="19050">
            <a:solidFill>
              <a:srgbClr val="00B050"/>
            </a:solidFill>
          </a:ln>
        </p:spPr>
        <p:txBody>
          <a:bodyPr wrap="square">
            <a:spAutoFit/>
          </a:bodyPr>
          <a:lstStyle/>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The world can be a wild place, but that's not the lesson you want to carry home with you. </a:t>
            </a:r>
            <a:r>
              <a:rPr lang="en-US" altLang="zh-CN" sz="2400" b="1" dirty="0">
                <a:solidFill>
                  <a:schemeClr val="accent4">
                    <a:lumMod val="75000"/>
                  </a:schemeClr>
                </a:solidFill>
                <a:effectLst/>
                <a:latin typeface="Times New Roman" panose="02020603050405020304" pitchFamily="18" charset="0"/>
                <a:ea typeface="宋体" panose="02010600030101010101" pitchFamily="2" charset="-122"/>
                <a:cs typeface="宋体" panose="02010600030101010101" pitchFamily="2" charset="-122"/>
              </a:rPr>
              <a:t>Yes, we humans are cruel and often dangerous, but there's still nature, and before it's too late we need to appreciate it. </a:t>
            </a: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Admittedly, not everyone can hang out with elephants, but </a:t>
            </a:r>
            <a:r>
              <a:rPr lang="en-US" altLang="zh-CN" sz="2400" b="1" dirty="0">
                <a:solidFill>
                  <a:schemeClr val="accent4">
                    <a:lumMod val="75000"/>
                  </a:schemeClr>
                </a:solidFill>
                <a:effectLst/>
                <a:latin typeface="Times New Roman" panose="02020603050405020304" pitchFamily="18" charset="0"/>
                <a:ea typeface="宋体" panose="02010600030101010101" pitchFamily="2" charset="-122"/>
                <a:cs typeface="宋体" panose="02010600030101010101" pitchFamily="2" charset="-122"/>
              </a:rPr>
              <a:t>look at </a:t>
            </a: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that bird landing on your feeder, and at that squirrel chasing the bird away from the feeder. Look at the rats slipping before you on a city street, at the spider that somehow got smashed in your elevator.</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We're all on a safari of one kind or another—it's just that some of us aren't returning with two brilliant souvenirs of Maasai and a bacteria infection.</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p:cNvSpPr txBox="1"/>
          <p:nvPr/>
        </p:nvSpPr>
        <p:spPr>
          <a:xfrm>
            <a:off x="6921305" y="698653"/>
            <a:ext cx="5270695" cy="1200329"/>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“before it's too late” → “</a:t>
            </a:r>
            <a:r>
              <a:rPr lang="zh-CN" altLang="en-US" sz="2400" dirty="0">
                <a:latin typeface="Times New Roman" panose="02020603050405020304" pitchFamily="18" charset="0"/>
                <a:cs typeface="Times New Roman" panose="02020603050405020304" pitchFamily="18" charset="0"/>
              </a:rPr>
              <a:t>及时”（</a:t>
            </a:r>
            <a:r>
              <a:rPr lang="en-GB" altLang="zh-CN" sz="2400" dirty="0">
                <a:latin typeface="Times New Roman" panose="02020603050405020304" pitchFamily="18" charset="0"/>
                <a:cs typeface="Times New Roman" panose="02020603050405020304" pitchFamily="18" charset="0"/>
              </a:rPr>
              <a:t>timely</a:t>
            </a:r>
            <a:r>
              <a:rPr lang="zh-CN" altLang="en-GB" sz="2400" dirty="0">
                <a:latin typeface="Times New Roman" panose="02020603050405020304" pitchFamily="18" charset="0"/>
                <a:cs typeface="Times New Roman" panose="02020603050405020304" pitchFamily="18" charset="0"/>
              </a:rPr>
              <a:t>）</a:t>
            </a:r>
            <a:endParaRPr lang="en-US"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“we need to appreciate it” → “</a:t>
            </a:r>
            <a:r>
              <a:rPr lang="zh-CN" altLang="en-US" sz="2400" dirty="0">
                <a:latin typeface="Times New Roman" panose="02020603050405020304" pitchFamily="18" charset="0"/>
                <a:cs typeface="Times New Roman" panose="02020603050405020304" pitchFamily="18" charset="0"/>
              </a:rPr>
              <a:t>欣赏自然”（</a:t>
            </a:r>
            <a:r>
              <a:rPr lang="en-GB" altLang="zh-CN" sz="2400" dirty="0">
                <a:latin typeface="Times New Roman" panose="02020603050405020304" pitchFamily="18" charset="0"/>
                <a:cs typeface="Times New Roman" panose="02020603050405020304" pitchFamily="18" charset="0"/>
              </a:rPr>
              <a:t>appreciation of nature</a:t>
            </a:r>
            <a:r>
              <a:rPr lang="zh-CN" altLang="en-GB" sz="2400" dirty="0">
                <a:latin typeface="Times New Roman" panose="02020603050405020304" pitchFamily="18" charset="0"/>
                <a:cs typeface="Times New Roman" panose="02020603050405020304" pitchFamily="18" charset="0"/>
              </a:rPr>
              <a:t>）</a:t>
            </a:r>
            <a:endParaRPr lang="zh-CN" altLang="en-US" sz="2400" dirty="0">
              <a:latin typeface="Times New Roman" panose="02020603050405020304" pitchFamily="18" charset="0"/>
              <a:cs typeface="Times New Roman" panose="02020603050405020304" pitchFamily="18" charset="0"/>
            </a:endParaRPr>
          </a:p>
        </p:txBody>
      </p:sp>
      <p:sp>
        <p:nvSpPr>
          <p:cNvPr id="19" name="文本框 18"/>
          <p:cNvSpPr txBox="1"/>
          <p:nvPr/>
        </p:nvSpPr>
        <p:spPr>
          <a:xfrm>
            <a:off x="1749228" y="5084624"/>
            <a:ext cx="10442772" cy="1754326"/>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B. To share an unforgettable safari experience 分享经历只是手段，不是目的。作者用经历引出更深层的呼吁。</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C. To remind readers of the cruelty of humans 文中虽提到“humans are cruel”，但这是为了对比衬托自然仍然存在且值得珍惜，不是主要目的。</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D. To describe the beauty of wildlife in Africa 描写非洲野生动物之美只是第二段的内容，全文后两段已跳出非洲，转向普遍性自然欣赏。</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dissolve">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72518" y="2274838"/>
            <a:ext cx="5719482" cy="1938992"/>
          </a:xfrm>
          <a:prstGeom prst="rect">
            <a:avLst/>
          </a:prstGeom>
          <a:noFill/>
        </p:spPr>
        <p:txBody>
          <a:bodyPr wrap="square">
            <a:spAutoFit/>
          </a:bodyPr>
          <a:lstStyle/>
          <a:p>
            <a:pPr algn="just">
              <a:buNone/>
            </a:pPr>
            <a:r>
              <a:rPr lang="en-GB" altLang="zh-CN" sz="2400" dirty="0">
                <a:latin typeface="Times New Roman" panose="02020603050405020304" pitchFamily="18" charset="0"/>
                <a:cs typeface="Times New Roman" panose="02020603050405020304" pitchFamily="18" charset="0"/>
              </a:rPr>
              <a:t>The main idea is that joint pain is common and can happen to people of all ages, not just older adults, and it can often be managed with rest, support tools, medicines, or other treatments depending on the cause.</a:t>
            </a:r>
            <a:endParaRPr lang="en-GB" altLang="zh-CN"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0" y="-1"/>
            <a:ext cx="6472518" cy="6858001"/>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80752" y="173964"/>
            <a:ext cx="6453963" cy="6740307"/>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206 bones and 350 joints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cartilage, tendons, ligaments, and nerves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pain, stiffness or soreness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plays a crucial role in hearing</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tend to become painful</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blame joint pain or stiffness on getting older</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older folks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overuse, inflammation, injury, and genetic or autoimmune conditions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occasional aches and pains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physical therapist</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supportive tools like canes, braces and splints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reduce strain and prevent falls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arthritic finger joints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anti-inflammatory medications (NSAIDs)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an injection</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rebuilding strength and mobility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after an injury or arthritis diagnosis</a:t>
            </a:r>
            <a:endParaRPr lang="zh-CN" altLang="en-US" sz="2400" b="1" dirty="0">
              <a:latin typeface="Calibri" panose="020F0502020204030204" pitchFamily="34" charset="0"/>
              <a:cs typeface="Calibri" panose="020F0502020204030204" pitchFamily="34" charset="0"/>
            </a:endParaRPr>
          </a:p>
        </p:txBody>
      </p:sp>
      <p:sp>
        <p:nvSpPr>
          <p:cNvPr id="13" name="文本框 12"/>
          <p:cNvSpPr txBox="1"/>
          <p:nvPr/>
        </p:nvSpPr>
        <p:spPr>
          <a:xfrm>
            <a:off x="6446110" y="173964"/>
            <a:ext cx="6103088" cy="7478970"/>
          </a:xfrm>
          <a:prstGeom prst="rect">
            <a:avLst/>
          </a:prstGeom>
          <a:noFill/>
        </p:spPr>
        <p:txBody>
          <a:bodyPr wrap="square">
            <a:spAutoFit/>
          </a:bodyPr>
          <a:lstStyle/>
          <a:p>
            <a:pPr marL="457200" indent="-457200">
              <a:buFont typeface="+mj-lt"/>
              <a:buAutoNum type="arabicPeriod"/>
            </a:pPr>
            <a:r>
              <a:rPr lang="zh-CN" altLang="en-US" sz="2400" b="1" dirty="0"/>
              <a:t>206块骨头和350个关节</a:t>
            </a:r>
            <a:endParaRPr lang="zh-CN" altLang="en-US" sz="2400" b="1" dirty="0"/>
          </a:p>
          <a:p>
            <a:pPr marL="457200" indent="-457200">
              <a:buFont typeface="+mj-lt"/>
              <a:buAutoNum type="arabicPeriod"/>
            </a:pPr>
            <a:r>
              <a:rPr lang="zh-CN" altLang="en-US" sz="2400" b="1" dirty="0"/>
              <a:t>软骨、肌腱、韧带和神经</a:t>
            </a:r>
            <a:endParaRPr lang="zh-CN" altLang="en-US" sz="2400" b="1" dirty="0"/>
          </a:p>
          <a:p>
            <a:pPr marL="457200" indent="-457200">
              <a:buFont typeface="+mj-lt"/>
              <a:buAutoNum type="arabicPeriod"/>
            </a:pPr>
            <a:r>
              <a:rPr lang="zh-CN" altLang="en-US" sz="2400" b="1" dirty="0"/>
              <a:t>疼痛、僵硬或酸痛</a:t>
            </a:r>
            <a:endParaRPr lang="zh-CN" altLang="en-US" sz="2400" b="1" dirty="0"/>
          </a:p>
          <a:p>
            <a:pPr marL="457200" indent="-457200">
              <a:buFont typeface="+mj-lt"/>
              <a:buAutoNum type="arabicPeriod"/>
            </a:pPr>
            <a:r>
              <a:rPr lang="zh-CN" altLang="en-US" sz="2400" b="1" dirty="0"/>
              <a:t>在听觉中起关键作用</a:t>
            </a:r>
            <a:endParaRPr lang="zh-CN" altLang="en-US" sz="2400" b="1" dirty="0"/>
          </a:p>
          <a:p>
            <a:pPr marL="457200" indent="-457200">
              <a:buFont typeface="+mj-lt"/>
              <a:buAutoNum type="arabicPeriod"/>
            </a:pPr>
            <a:r>
              <a:rPr lang="zh-CN" altLang="en-US" sz="2400" b="1" dirty="0"/>
              <a:t>往往会变得疼痛</a:t>
            </a:r>
            <a:endParaRPr lang="zh-CN" altLang="en-US" sz="2400" b="1" dirty="0"/>
          </a:p>
          <a:p>
            <a:pPr marL="457200" indent="-457200">
              <a:buFont typeface="+mj-lt"/>
              <a:buAutoNum type="arabicPeriod"/>
            </a:pPr>
            <a:r>
              <a:rPr lang="zh-CN" altLang="en-US" sz="2400" b="1" dirty="0"/>
              <a:t>将关节疼痛或僵硬归咎于衰老</a:t>
            </a:r>
            <a:endParaRPr lang="zh-CN" altLang="en-US" sz="2400" b="1" dirty="0"/>
          </a:p>
          <a:p>
            <a:pPr marL="457200" indent="-457200">
              <a:buFont typeface="+mj-lt"/>
              <a:buAutoNum type="arabicPeriod"/>
            </a:pPr>
            <a:r>
              <a:rPr lang="zh-CN" altLang="en-US" sz="2400" b="1" dirty="0"/>
              <a:t>老年人</a:t>
            </a:r>
            <a:endParaRPr lang="en-US" altLang="zh-CN" sz="2400" b="1" dirty="0"/>
          </a:p>
          <a:p>
            <a:pPr marL="457200" indent="-457200">
              <a:buFont typeface="+mj-lt"/>
              <a:buAutoNum type="arabicPeriod"/>
            </a:pPr>
            <a:r>
              <a:rPr lang="zh-CN" altLang="en-US" sz="2400" b="1" dirty="0"/>
              <a:t>过度使用、炎症、损伤以及遗传或自身免疫性疾病</a:t>
            </a:r>
            <a:endParaRPr lang="zh-CN" altLang="en-US" sz="2400" b="1" dirty="0"/>
          </a:p>
          <a:p>
            <a:pPr marL="457200" indent="-457200">
              <a:buFont typeface="+mj-lt"/>
              <a:buAutoNum type="arabicPeriod"/>
            </a:pPr>
            <a:r>
              <a:rPr lang="zh-CN" altLang="en-US" sz="2400" b="1" dirty="0"/>
              <a:t>偶尔的疼痛和酸痛</a:t>
            </a:r>
            <a:endParaRPr lang="zh-CN" altLang="en-US" sz="2400" b="1" dirty="0"/>
          </a:p>
          <a:p>
            <a:pPr marL="457200" indent="-457200">
              <a:buFont typeface="+mj-lt"/>
              <a:buAutoNum type="arabicPeriod"/>
            </a:pPr>
            <a:r>
              <a:rPr lang="zh-CN" altLang="en-US" sz="2400" b="1" dirty="0"/>
              <a:t>物理治疗师</a:t>
            </a:r>
            <a:endParaRPr lang="zh-CN" altLang="en-US" sz="2400" b="1" dirty="0"/>
          </a:p>
          <a:p>
            <a:pPr marL="457200" indent="-457200">
              <a:buFont typeface="+mj-lt"/>
              <a:buAutoNum type="arabicPeriod"/>
            </a:pPr>
            <a:r>
              <a:rPr lang="zh-CN" altLang="en-US" sz="2400" b="1" dirty="0"/>
              <a:t>支撑工具如拐杖、支具和夹板</a:t>
            </a:r>
            <a:endParaRPr lang="zh-CN" altLang="en-US" sz="2400" b="1" dirty="0"/>
          </a:p>
          <a:p>
            <a:pPr marL="457200" indent="-457200">
              <a:buFont typeface="+mj-lt"/>
              <a:buAutoNum type="arabicPeriod"/>
            </a:pPr>
            <a:r>
              <a:rPr lang="zh-CN" altLang="en-US" sz="2400" b="1" dirty="0"/>
              <a:t>减轻压力并防止跌倒</a:t>
            </a:r>
            <a:endParaRPr lang="zh-CN" altLang="en-US" sz="2400" b="1" dirty="0"/>
          </a:p>
          <a:p>
            <a:pPr marL="457200" indent="-457200">
              <a:buFont typeface="+mj-lt"/>
              <a:buAutoNum type="arabicPeriod"/>
            </a:pPr>
            <a:r>
              <a:rPr lang="zh-CN" altLang="en-US" sz="2400" b="1" dirty="0"/>
              <a:t>关节炎的手指关节</a:t>
            </a:r>
            <a:endParaRPr lang="zh-CN" altLang="en-US" sz="2400" b="1" dirty="0"/>
          </a:p>
          <a:p>
            <a:pPr marL="457200" indent="-457200">
              <a:buFont typeface="+mj-lt"/>
              <a:buAutoNum type="arabicPeriod"/>
            </a:pPr>
            <a:r>
              <a:rPr lang="zh-CN" altLang="en-US" sz="2400" b="1" dirty="0"/>
              <a:t>抗炎药物（非甾体抗炎药）</a:t>
            </a:r>
            <a:endParaRPr lang="zh-CN" altLang="en-US" sz="2400" b="1" dirty="0"/>
          </a:p>
          <a:p>
            <a:pPr marL="457200" indent="-457200">
              <a:buFont typeface="+mj-lt"/>
              <a:buAutoNum type="arabicPeriod"/>
            </a:pPr>
            <a:r>
              <a:rPr lang="zh-CN" altLang="en-US" sz="2400" b="1" dirty="0"/>
              <a:t>注射</a:t>
            </a:r>
            <a:endParaRPr lang="en-US" altLang="zh-CN" sz="2400" b="1" dirty="0"/>
          </a:p>
          <a:p>
            <a:pPr marL="457200" indent="-457200">
              <a:buFont typeface="+mj-lt"/>
              <a:buAutoNum type="arabicPeriod"/>
            </a:pPr>
            <a:r>
              <a:rPr lang="zh-CN" altLang="en-US" sz="2400" b="1" dirty="0"/>
              <a:t>重建力量和活动能力</a:t>
            </a:r>
            <a:endParaRPr lang="zh-CN" altLang="en-US" sz="2400" b="1" dirty="0"/>
          </a:p>
          <a:p>
            <a:pPr marL="457200" indent="-457200">
              <a:buFont typeface="+mj-lt"/>
              <a:buAutoNum type="arabicPeriod"/>
            </a:pPr>
            <a:r>
              <a:rPr lang="zh-CN" altLang="en-US" sz="2400" b="1" dirty="0"/>
              <a:t>受伤或关节炎诊断后</a:t>
            </a:r>
            <a:endParaRPr lang="zh-CN" altLang="en-US" sz="2400" b="1" dirty="0"/>
          </a:p>
          <a:p>
            <a:pPr marL="457200" indent="-457200">
              <a:buFont typeface="+mj-lt"/>
              <a:buAutoNum type="arabicPeriod"/>
            </a:pPr>
            <a:endParaRPr lang="zh-CN" altLang="en-US" sz="2400" b="1" dirty="0"/>
          </a:p>
          <a:p>
            <a:pPr marL="457200" indent="-457200">
              <a:buFont typeface="+mj-lt"/>
              <a:buAutoNum type="arabicPeriod"/>
            </a:pPr>
            <a:endParaRPr lang="zh-CN" altLang="en-US" sz="2400" b="1" dirty="0"/>
          </a:p>
        </p:txBody>
      </p:sp>
      <p:grpSp>
        <p:nvGrpSpPr>
          <p:cNvPr id="2" name="组合 1"/>
          <p:cNvGrpSpPr/>
          <p:nvPr/>
        </p:nvGrpSpPr>
        <p:grpSpPr>
          <a:xfrm>
            <a:off x="3941960" y="2082393"/>
            <a:ext cx="2991145" cy="2418109"/>
            <a:chOff x="326251" y="-1079461"/>
            <a:chExt cx="2991145" cy="2418109"/>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65183">
              <a:off x="326251" y="-1079461"/>
              <a:ext cx="2991145" cy="2418109"/>
            </a:xfrm>
            <a:prstGeom prst="rect">
              <a:avLst/>
            </a:prstGeom>
          </p:spPr>
        </p:pic>
        <p:sp>
          <p:nvSpPr>
            <p:cNvPr id="4" name="文本框 3"/>
            <p:cNvSpPr txBox="1"/>
            <p:nvPr/>
          </p:nvSpPr>
          <p:spPr>
            <a:xfrm>
              <a:off x="1384465" y="101065"/>
              <a:ext cx="7457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kumimoji="1" lang="en-US" altLang="zh-CN" sz="2800" b="1" dirty="0">
                  <a:highlight>
                    <a:srgbClr val="FFFF00"/>
                  </a:highlight>
                  <a:latin typeface="Calibri" panose="020F0502020204030204" pitchFamily="34" charset="0"/>
                  <a:cs typeface="Calibri" panose="020F0502020204030204" pitchFamily="34" charset="0"/>
                </a:rPr>
                <a:t>C</a:t>
              </a:r>
              <a:r>
                <a:rPr kumimoji="1" lang="zh-CN" altLang="en-US" sz="2800" b="1" dirty="0">
                  <a:highlight>
                    <a:srgbClr val="FFFF00"/>
                  </a:highlight>
                  <a:latin typeface="Calibri" panose="020F0502020204030204" pitchFamily="34" charset="0"/>
                  <a:cs typeface="Calibri" panose="020F0502020204030204" pitchFamily="34" charset="0"/>
                </a:rPr>
                <a:t>篇</a:t>
              </a:r>
              <a:endParaRPr kumimoji="1" lang="zh-CN" altLang="en-US" sz="2800" b="1" dirty="0">
                <a:highlight>
                  <a:srgbClr val="FFFF00"/>
                </a:highlight>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500"/>
                                        <p:tgtEl>
                                          <p:spTgt spid="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
                                            <p:txEl>
                                              <p:pRg st="1" end="1"/>
                                            </p:txEl>
                                          </p:spTgt>
                                        </p:tgtEl>
                                        <p:attrNameLst>
                                          <p:attrName>style.visibility</p:attrName>
                                        </p:attrNameLst>
                                      </p:cBhvr>
                                      <p:to>
                                        <p:strVal val="visible"/>
                                      </p:to>
                                    </p:set>
                                    <p:animEffect transition="in" filter="wipe(left)">
                                      <p:cBhvr>
                                        <p:cTn id="12" dur="500"/>
                                        <p:tgtEl>
                                          <p:spTgt spid="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xEl>
                                              <p:pRg st="2" end="2"/>
                                            </p:txEl>
                                          </p:spTgt>
                                        </p:tgtEl>
                                        <p:attrNameLst>
                                          <p:attrName>style.visibility</p:attrName>
                                        </p:attrNameLst>
                                      </p:cBhvr>
                                      <p:to>
                                        <p:strVal val="visible"/>
                                      </p:to>
                                    </p:set>
                                    <p:animEffect transition="in" filter="wipe(left)">
                                      <p:cBhvr>
                                        <p:cTn id="17" dur="500"/>
                                        <p:tgtEl>
                                          <p:spTgt spid="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wipe(left)">
                                      <p:cBhvr>
                                        <p:cTn id="22" dur="500"/>
                                        <p:tgtEl>
                                          <p:spTgt spid="1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13">
                                            <p:txEl>
                                              <p:pRg st="4" end="4"/>
                                            </p:txEl>
                                          </p:spTgt>
                                        </p:tgtEl>
                                        <p:attrNameLst>
                                          <p:attrName>style.visibility</p:attrName>
                                        </p:attrNameLst>
                                      </p:cBhvr>
                                      <p:to>
                                        <p:strVal val="visible"/>
                                      </p:to>
                                    </p:set>
                                    <p:animEffect transition="in" filter="wipe(left)">
                                      <p:cBhvr>
                                        <p:cTn id="27" dur="500"/>
                                        <p:tgtEl>
                                          <p:spTgt spid="1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3">
                                            <p:txEl>
                                              <p:pRg st="5" end="5"/>
                                            </p:txEl>
                                          </p:spTgt>
                                        </p:tgtEl>
                                        <p:attrNameLst>
                                          <p:attrName>style.visibility</p:attrName>
                                        </p:attrNameLst>
                                      </p:cBhvr>
                                      <p:to>
                                        <p:strVal val="visible"/>
                                      </p:to>
                                    </p:set>
                                    <p:animEffect transition="in" filter="wipe(left)">
                                      <p:cBhvr>
                                        <p:cTn id="32" dur="500"/>
                                        <p:tgtEl>
                                          <p:spTgt spid="1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13">
                                            <p:txEl>
                                              <p:pRg st="6" end="6"/>
                                            </p:txEl>
                                          </p:spTgt>
                                        </p:tgtEl>
                                        <p:attrNameLst>
                                          <p:attrName>style.visibility</p:attrName>
                                        </p:attrNameLst>
                                      </p:cBhvr>
                                      <p:to>
                                        <p:strVal val="visible"/>
                                      </p:to>
                                    </p:set>
                                    <p:animEffect transition="in" filter="wipe(left)">
                                      <p:cBhvr>
                                        <p:cTn id="37" dur="500"/>
                                        <p:tgtEl>
                                          <p:spTgt spid="1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
                                            <p:txEl>
                                              <p:pRg st="7" end="7"/>
                                            </p:txEl>
                                          </p:spTgt>
                                        </p:tgtEl>
                                        <p:attrNameLst>
                                          <p:attrName>style.visibility</p:attrName>
                                        </p:attrNameLst>
                                      </p:cBhvr>
                                      <p:to>
                                        <p:strVal val="visible"/>
                                      </p:to>
                                    </p:set>
                                    <p:animEffect transition="in" filter="wipe(left)">
                                      <p:cBhvr>
                                        <p:cTn id="42" dur="500"/>
                                        <p:tgtEl>
                                          <p:spTgt spid="1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13">
                                            <p:txEl>
                                              <p:pRg st="8" end="8"/>
                                            </p:txEl>
                                          </p:spTgt>
                                        </p:tgtEl>
                                        <p:attrNameLst>
                                          <p:attrName>style.visibility</p:attrName>
                                        </p:attrNameLst>
                                      </p:cBhvr>
                                      <p:to>
                                        <p:strVal val="visible"/>
                                      </p:to>
                                    </p:set>
                                    <p:animEffect transition="in" filter="wipe(left)">
                                      <p:cBhvr>
                                        <p:cTn id="47" dur="500"/>
                                        <p:tgtEl>
                                          <p:spTgt spid="1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3">
                                            <p:txEl>
                                              <p:pRg st="9" end="9"/>
                                            </p:txEl>
                                          </p:spTgt>
                                        </p:tgtEl>
                                        <p:attrNameLst>
                                          <p:attrName>style.visibility</p:attrName>
                                        </p:attrNameLst>
                                      </p:cBhvr>
                                      <p:to>
                                        <p:strVal val="visible"/>
                                      </p:to>
                                    </p:set>
                                    <p:animEffect transition="in" filter="wipe(left)">
                                      <p:cBhvr>
                                        <p:cTn id="52" dur="500"/>
                                        <p:tgtEl>
                                          <p:spTgt spid="1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13">
                                            <p:txEl>
                                              <p:pRg st="10" end="10"/>
                                            </p:txEl>
                                          </p:spTgt>
                                        </p:tgtEl>
                                        <p:attrNameLst>
                                          <p:attrName>style.visibility</p:attrName>
                                        </p:attrNameLst>
                                      </p:cBhvr>
                                      <p:to>
                                        <p:strVal val="visible"/>
                                      </p:to>
                                    </p:set>
                                    <p:animEffect transition="in" filter="wipe(left)">
                                      <p:cBhvr>
                                        <p:cTn id="57" dur="500"/>
                                        <p:tgtEl>
                                          <p:spTgt spid="13">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13">
                                            <p:txEl>
                                              <p:pRg st="11" end="11"/>
                                            </p:txEl>
                                          </p:spTgt>
                                        </p:tgtEl>
                                        <p:attrNameLst>
                                          <p:attrName>style.visibility</p:attrName>
                                        </p:attrNameLst>
                                      </p:cBhvr>
                                      <p:to>
                                        <p:strVal val="visible"/>
                                      </p:to>
                                    </p:set>
                                    <p:animEffect transition="in" filter="wipe(left)">
                                      <p:cBhvr>
                                        <p:cTn id="62" dur="500"/>
                                        <p:tgtEl>
                                          <p:spTgt spid="13">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3">
                                            <p:txEl>
                                              <p:pRg st="12" end="12"/>
                                            </p:txEl>
                                          </p:spTgt>
                                        </p:tgtEl>
                                        <p:attrNameLst>
                                          <p:attrName>style.visibility</p:attrName>
                                        </p:attrNameLst>
                                      </p:cBhvr>
                                      <p:to>
                                        <p:strVal val="visible"/>
                                      </p:to>
                                    </p:set>
                                    <p:animEffect transition="in" filter="wipe(left)">
                                      <p:cBhvr>
                                        <p:cTn id="67" dur="500"/>
                                        <p:tgtEl>
                                          <p:spTgt spid="13">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13">
                                            <p:txEl>
                                              <p:pRg st="13" end="13"/>
                                            </p:txEl>
                                          </p:spTgt>
                                        </p:tgtEl>
                                        <p:attrNameLst>
                                          <p:attrName>style.visibility</p:attrName>
                                        </p:attrNameLst>
                                      </p:cBhvr>
                                      <p:to>
                                        <p:strVal val="visible"/>
                                      </p:to>
                                    </p:set>
                                    <p:animEffect transition="in" filter="wipe(left)">
                                      <p:cBhvr>
                                        <p:cTn id="72" dur="500"/>
                                        <p:tgtEl>
                                          <p:spTgt spid="13">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13">
                                            <p:txEl>
                                              <p:pRg st="14" end="14"/>
                                            </p:txEl>
                                          </p:spTgt>
                                        </p:tgtEl>
                                        <p:attrNameLst>
                                          <p:attrName>style.visibility</p:attrName>
                                        </p:attrNameLst>
                                      </p:cBhvr>
                                      <p:to>
                                        <p:strVal val="visible"/>
                                      </p:to>
                                    </p:set>
                                    <p:animEffect transition="in" filter="wipe(left)">
                                      <p:cBhvr>
                                        <p:cTn id="77" dur="500"/>
                                        <p:tgtEl>
                                          <p:spTgt spid="13">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3">
                                            <p:txEl>
                                              <p:pRg st="15" end="15"/>
                                            </p:txEl>
                                          </p:spTgt>
                                        </p:tgtEl>
                                        <p:attrNameLst>
                                          <p:attrName>style.visibility</p:attrName>
                                        </p:attrNameLst>
                                      </p:cBhvr>
                                      <p:to>
                                        <p:strVal val="visible"/>
                                      </p:to>
                                    </p:set>
                                    <p:animEffect transition="in" filter="wipe(left)">
                                      <p:cBhvr>
                                        <p:cTn id="82" dur="500"/>
                                        <p:tgtEl>
                                          <p:spTgt spid="13">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13">
                                            <p:txEl>
                                              <p:pRg st="16" end="16"/>
                                            </p:txEl>
                                          </p:spTgt>
                                        </p:tgtEl>
                                        <p:attrNameLst>
                                          <p:attrName>style.visibility</p:attrName>
                                        </p:attrNameLst>
                                      </p:cBhvr>
                                      <p:to>
                                        <p:strVal val="visible"/>
                                      </p:to>
                                    </p:set>
                                    <p:animEffect transition="in" filter="wipe(left)">
                                      <p:cBhvr>
                                        <p:cTn id="87" dur="500"/>
                                        <p:tgtEl>
                                          <p:spTgt spid="13">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85072" y="1258407"/>
            <a:ext cx="5164677" cy="4484062"/>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6571" y="71438"/>
            <a:ext cx="3817620" cy="6858000"/>
          </a:xfrm>
          <a:prstGeom prst="rect">
            <a:avLst/>
          </a:prstGeom>
        </p:spPr>
      </p:pic>
      <p:sp>
        <p:nvSpPr>
          <p:cNvPr id="18" name="矩形 17"/>
          <p:cNvSpPr/>
          <p:nvPr/>
        </p:nvSpPr>
        <p:spPr>
          <a:xfrm>
            <a:off x="5514232" y="2567285"/>
            <a:ext cx="4506362" cy="923330"/>
          </a:xfrm>
          <a:prstGeom prst="rect">
            <a:avLst/>
          </a:prstGeom>
          <a:noFill/>
        </p:spPr>
        <p:txBody>
          <a:bodyPr wrap="none" lIns="91440" tIns="45720" rIns="91440" bIns="45720">
            <a:spAutoFit/>
          </a:bodyPr>
          <a:lstStyle/>
          <a:p>
            <a:pPr algn="ctr"/>
            <a:r>
              <a:rPr lang="en-US" altLang="zh-CN"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字魂36号-正文宋楷" panose="02000000000000000000" pitchFamily="2" charset="-122"/>
                <a:ea typeface="字魂36号-正文宋楷" panose="02000000000000000000" pitchFamily="2" charset="-122"/>
              </a:rPr>
              <a:t>T8</a:t>
            </a:r>
            <a:r>
              <a:rPr lang="zh-CN" alt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字魂36号-正文宋楷" panose="02000000000000000000" pitchFamily="2" charset="-122"/>
                <a:ea typeface="字魂36号-正文宋楷" panose="02000000000000000000" pitchFamily="2" charset="-122"/>
              </a:rPr>
              <a:t>联考客观题</a:t>
            </a:r>
            <a:endParaRPr lang="zh-CN" alt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字魂36号-正文宋楷" panose="02000000000000000000" pitchFamily="2" charset="-122"/>
              <a:ea typeface="字魂36号-正文宋楷" panose="02000000000000000000" pitchFamily="2" charset="-122"/>
            </a:endParaRPr>
          </a:p>
        </p:txBody>
      </p:sp>
      <p:sp>
        <p:nvSpPr>
          <p:cNvPr id="19" name="文本框 18"/>
          <p:cNvSpPr txBox="1"/>
          <p:nvPr/>
        </p:nvSpPr>
        <p:spPr>
          <a:xfrm>
            <a:off x="6532127" y="3604915"/>
            <a:ext cx="2783323" cy="369332"/>
          </a:xfrm>
          <a:prstGeom prst="rect">
            <a:avLst/>
          </a:prstGeom>
          <a:noFill/>
          <a:ln>
            <a:solidFill>
              <a:srgbClr val="8FAADC"/>
            </a:solidFill>
          </a:ln>
        </p:spPr>
        <p:txBody>
          <a:bodyPr wrap="square" rtlCol="0">
            <a:spAutoFit/>
          </a:bodyPr>
          <a:lstStyle/>
          <a:p>
            <a:r>
              <a:rPr lang="en-US" altLang="zh-CN" dirty="0">
                <a:solidFill>
                  <a:srgbClr val="8FAADC"/>
                </a:solidFill>
                <a:latin typeface="字魂36号-正文宋楷" panose="02000000000000000000" pitchFamily="2" charset="-122"/>
                <a:ea typeface="字魂36号-正文宋楷" panose="02000000000000000000" pitchFamily="2" charset="-122"/>
              </a:rPr>
              <a:t>Shirley</a:t>
            </a:r>
            <a:r>
              <a:rPr lang="zh-CN" altLang="en-US" dirty="0">
                <a:solidFill>
                  <a:srgbClr val="8FAADC"/>
                </a:solidFill>
                <a:latin typeface="字魂36号-正文宋楷" panose="02000000000000000000" pitchFamily="2" charset="-122"/>
                <a:ea typeface="字魂36号-正文宋楷" panose="02000000000000000000" pitchFamily="2" charset="-122"/>
              </a:rPr>
              <a:t> </a:t>
            </a:r>
            <a:r>
              <a:rPr lang="en-US" altLang="zh-CN" dirty="0">
                <a:solidFill>
                  <a:srgbClr val="8FAADC"/>
                </a:solidFill>
                <a:latin typeface="字魂36号-正文宋楷" panose="02000000000000000000" pitchFamily="2" charset="-122"/>
                <a:ea typeface="字魂36号-正文宋楷" panose="02000000000000000000" pitchFamily="2" charset="-122"/>
              </a:rPr>
              <a:t>Tong</a:t>
            </a:r>
            <a:r>
              <a:rPr lang="zh-CN" altLang="en-US" dirty="0">
                <a:solidFill>
                  <a:srgbClr val="8FAADC"/>
                </a:solidFill>
                <a:latin typeface="字魂36号-正文宋楷" panose="02000000000000000000" pitchFamily="2" charset="-122"/>
                <a:ea typeface="字魂36号-正文宋楷" panose="02000000000000000000" pitchFamily="2" charset="-122"/>
              </a:rPr>
              <a:t> </a:t>
            </a:r>
            <a:r>
              <a:rPr lang="en-US" altLang="zh-CN" dirty="0">
                <a:solidFill>
                  <a:srgbClr val="8FAADC"/>
                </a:solidFill>
                <a:latin typeface="字魂36号-正文宋楷" panose="02000000000000000000" pitchFamily="2" charset="-122"/>
                <a:ea typeface="字魂36号-正文宋楷" panose="02000000000000000000" pitchFamily="2" charset="-122"/>
              </a:rPr>
              <a:t>2026.04</a:t>
            </a:r>
            <a:endParaRPr lang="zh-CN" altLang="en-US" dirty="0">
              <a:solidFill>
                <a:srgbClr val="8FAADC"/>
              </a:solidFill>
              <a:latin typeface="字魂36号-正文宋楷" panose="02000000000000000000" pitchFamily="2" charset="-122"/>
              <a:ea typeface="字魂36号-正文宋楷"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Horizont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childTnLst>
                          </p:cTn>
                        </p:par>
                        <p:par>
                          <p:cTn id="16" fill="hold">
                            <p:stCondLst>
                              <p:cond delay="1500"/>
                            </p:stCondLst>
                            <p:childTnLst>
                              <p:par>
                                <p:cTn id="17" presetID="21"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heel(1)">
                                      <p:cBhvr>
                                        <p:cTn id="19"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553156" y="3514775"/>
            <a:ext cx="4425264" cy="4425264"/>
          </a:xfrm>
          <a:prstGeom prst="rect">
            <a:avLst/>
          </a:prstGeom>
        </p:spPr>
      </p:pic>
      <p:sp>
        <p:nvSpPr>
          <p:cNvPr id="14" name="波形 13"/>
          <p:cNvSpPr/>
          <p:nvPr/>
        </p:nvSpPr>
        <p:spPr>
          <a:xfrm>
            <a:off x="1503946" y="712915"/>
            <a:ext cx="3289084" cy="1860884"/>
          </a:xfrm>
          <a:prstGeom prst="wav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5" name="文本框 4"/>
          <p:cNvSpPr txBox="1"/>
          <p:nvPr/>
        </p:nvSpPr>
        <p:spPr>
          <a:xfrm>
            <a:off x="207498" y="0"/>
            <a:ext cx="11201400" cy="1938992"/>
          </a:xfrm>
          <a:prstGeom prst="rect">
            <a:avLst/>
          </a:prstGeom>
          <a:noFill/>
        </p:spPr>
        <p:txBody>
          <a:bodyPr wrap="square">
            <a:spAutoFit/>
          </a:bodyPr>
          <a:lstStyle/>
          <a:p>
            <a:pPr marL="342900" lvl="0" indent="-342900">
              <a:buFont typeface="+mj-lt"/>
              <a:buAutoNum type="arabicPeriod" startAt="28"/>
              <a:tabLst>
                <a:tab pos="4572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What is the function of the first 2 paragraphs</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A. To explain how joints are formed.</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B. To describe the structure of bones in detail.</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C. To list all the possible treatments for joint inflammation.</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D. </a:t>
            </a:r>
            <a: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To compare different joints and challenge a common misconception about pain.</a:t>
            </a:r>
            <a:endParaRPr lang="zh-CN"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207498" y="1938992"/>
            <a:ext cx="11876650" cy="2554545"/>
          </a:xfrm>
          <a:custGeom>
            <a:avLst/>
            <a:gdLst>
              <a:gd name="csX0" fmla="*/ 0 w 11876650"/>
              <a:gd name="csY0" fmla="*/ 0 h 2554545"/>
              <a:gd name="csX1" fmla="*/ 593833 w 11876650"/>
              <a:gd name="csY1" fmla="*/ 0 h 2554545"/>
              <a:gd name="csX2" fmla="*/ 831366 w 11876650"/>
              <a:gd name="csY2" fmla="*/ 0 h 2554545"/>
              <a:gd name="csX3" fmla="*/ 1187665 w 11876650"/>
              <a:gd name="csY3" fmla="*/ 0 h 2554545"/>
              <a:gd name="csX4" fmla="*/ 1425198 w 11876650"/>
              <a:gd name="csY4" fmla="*/ 0 h 2554545"/>
              <a:gd name="csX5" fmla="*/ 1662731 w 11876650"/>
              <a:gd name="csY5" fmla="*/ 0 h 2554545"/>
              <a:gd name="csX6" fmla="*/ 2375330 w 11876650"/>
              <a:gd name="csY6" fmla="*/ 0 h 2554545"/>
              <a:gd name="csX7" fmla="*/ 2612863 w 11876650"/>
              <a:gd name="csY7" fmla="*/ 0 h 2554545"/>
              <a:gd name="csX8" fmla="*/ 3325462 w 11876650"/>
              <a:gd name="csY8" fmla="*/ 0 h 2554545"/>
              <a:gd name="csX9" fmla="*/ 4156828 w 11876650"/>
              <a:gd name="csY9" fmla="*/ 0 h 2554545"/>
              <a:gd name="csX10" fmla="*/ 4394361 w 11876650"/>
              <a:gd name="csY10" fmla="*/ 0 h 2554545"/>
              <a:gd name="csX11" fmla="*/ 4631894 w 11876650"/>
              <a:gd name="csY11" fmla="*/ 0 h 2554545"/>
              <a:gd name="csX12" fmla="*/ 5106960 w 11876650"/>
              <a:gd name="csY12" fmla="*/ 0 h 2554545"/>
              <a:gd name="csX13" fmla="*/ 5463259 w 11876650"/>
              <a:gd name="csY13" fmla="*/ 0 h 2554545"/>
              <a:gd name="csX14" fmla="*/ 5700792 w 11876650"/>
              <a:gd name="csY14" fmla="*/ 0 h 2554545"/>
              <a:gd name="csX15" fmla="*/ 6175858 w 11876650"/>
              <a:gd name="csY15" fmla="*/ 0 h 2554545"/>
              <a:gd name="csX16" fmla="*/ 6532158 w 11876650"/>
              <a:gd name="csY16" fmla="*/ 0 h 2554545"/>
              <a:gd name="csX17" fmla="*/ 7125990 w 11876650"/>
              <a:gd name="csY17" fmla="*/ 0 h 2554545"/>
              <a:gd name="csX18" fmla="*/ 7482290 w 11876650"/>
              <a:gd name="csY18" fmla="*/ 0 h 2554545"/>
              <a:gd name="csX19" fmla="*/ 8194889 w 11876650"/>
              <a:gd name="csY19" fmla="*/ 0 h 2554545"/>
              <a:gd name="csX20" fmla="*/ 8907488 w 11876650"/>
              <a:gd name="csY20" fmla="*/ 0 h 2554545"/>
              <a:gd name="csX21" fmla="*/ 9263787 w 11876650"/>
              <a:gd name="csY21" fmla="*/ 0 h 2554545"/>
              <a:gd name="csX22" fmla="*/ 9857620 w 11876650"/>
              <a:gd name="csY22" fmla="*/ 0 h 2554545"/>
              <a:gd name="csX23" fmla="*/ 10213919 w 11876650"/>
              <a:gd name="csY23" fmla="*/ 0 h 2554545"/>
              <a:gd name="csX24" fmla="*/ 10807752 w 11876650"/>
              <a:gd name="csY24" fmla="*/ 0 h 2554545"/>
              <a:gd name="csX25" fmla="*/ 11164051 w 11876650"/>
              <a:gd name="csY25" fmla="*/ 0 h 2554545"/>
              <a:gd name="csX26" fmla="*/ 11876650 w 11876650"/>
              <a:gd name="csY26" fmla="*/ 0 h 2554545"/>
              <a:gd name="csX27" fmla="*/ 11876650 w 11876650"/>
              <a:gd name="csY27" fmla="*/ 510909 h 2554545"/>
              <a:gd name="csX28" fmla="*/ 11876650 w 11876650"/>
              <a:gd name="csY28" fmla="*/ 996273 h 2554545"/>
              <a:gd name="csX29" fmla="*/ 11876650 w 11876650"/>
              <a:gd name="csY29" fmla="*/ 1481636 h 2554545"/>
              <a:gd name="csX30" fmla="*/ 11876650 w 11876650"/>
              <a:gd name="csY30" fmla="*/ 1915909 h 2554545"/>
              <a:gd name="csX31" fmla="*/ 11876650 w 11876650"/>
              <a:gd name="csY31" fmla="*/ 2554545 h 2554545"/>
              <a:gd name="csX32" fmla="*/ 11639117 w 11876650"/>
              <a:gd name="csY32" fmla="*/ 2554545 h 2554545"/>
              <a:gd name="csX33" fmla="*/ 11164051 w 11876650"/>
              <a:gd name="csY33" fmla="*/ 2554545 h 2554545"/>
              <a:gd name="csX34" fmla="*/ 10332686 w 11876650"/>
              <a:gd name="csY34" fmla="*/ 2554545 h 2554545"/>
              <a:gd name="csX35" fmla="*/ 10095153 w 11876650"/>
              <a:gd name="csY35" fmla="*/ 2554545 h 2554545"/>
              <a:gd name="csX36" fmla="*/ 9501320 w 11876650"/>
              <a:gd name="csY36" fmla="*/ 2554545 h 2554545"/>
              <a:gd name="csX37" fmla="*/ 9145021 w 11876650"/>
              <a:gd name="csY37" fmla="*/ 2554545 h 2554545"/>
              <a:gd name="csX38" fmla="*/ 8907488 w 11876650"/>
              <a:gd name="csY38" fmla="*/ 2554545 h 2554545"/>
              <a:gd name="csX39" fmla="*/ 8194888 w 11876650"/>
              <a:gd name="csY39" fmla="*/ 2554545 h 2554545"/>
              <a:gd name="csX40" fmla="*/ 7482290 w 11876650"/>
              <a:gd name="csY40" fmla="*/ 2554545 h 2554545"/>
              <a:gd name="csX41" fmla="*/ 7125990 w 11876650"/>
              <a:gd name="csY41" fmla="*/ 2554545 h 2554545"/>
              <a:gd name="csX42" fmla="*/ 6650924 w 11876650"/>
              <a:gd name="csY42" fmla="*/ 2554545 h 2554545"/>
              <a:gd name="csX43" fmla="*/ 6175858 w 11876650"/>
              <a:gd name="csY43" fmla="*/ 2554545 h 2554545"/>
              <a:gd name="csX44" fmla="*/ 5582026 w 11876650"/>
              <a:gd name="csY44" fmla="*/ 2554545 h 2554545"/>
              <a:gd name="csX45" fmla="*/ 5225726 w 11876650"/>
              <a:gd name="csY45" fmla="*/ 2554545 h 2554545"/>
              <a:gd name="csX46" fmla="*/ 4394360 w 11876650"/>
              <a:gd name="csY46" fmla="*/ 2554545 h 2554545"/>
              <a:gd name="csX47" fmla="*/ 3800528 w 11876650"/>
              <a:gd name="csY47" fmla="*/ 2554545 h 2554545"/>
              <a:gd name="csX48" fmla="*/ 3206695 w 11876650"/>
              <a:gd name="csY48" fmla="*/ 2554545 h 2554545"/>
              <a:gd name="csX49" fmla="*/ 2969162 w 11876650"/>
              <a:gd name="csY49" fmla="*/ 2554545 h 2554545"/>
              <a:gd name="csX50" fmla="*/ 2494096 w 11876650"/>
              <a:gd name="csY50" fmla="*/ 2554545 h 2554545"/>
              <a:gd name="csX51" fmla="*/ 1662731 w 11876650"/>
              <a:gd name="csY51" fmla="*/ 2554545 h 2554545"/>
              <a:gd name="csX52" fmla="*/ 950132 w 11876650"/>
              <a:gd name="csY52" fmla="*/ 2554545 h 2554545"/>
              <a:gd name="csX53" fmla="*/ 0 w 11876650"/>
              <a:gd name="csY53" fmla="*/ 2554545 h 2554545"/>
              <a:gd name="csX54" fmla="*/ 0 w 11876650"/>
              <a:gd name="csY54" fmla="*/ 2120272 h 2554545"/>
              <a:gd name="csX55" fmla="*/ 0 w 11876650"/>
              <a:gd name="csY55" fmla="*/ 1558272 h 2554545"/>
              <a:gd name="csX56" fmla="*/ 0 w 11876650"/>
              <a:gd name="csY56" fmla="*/ 996273 h 2554545"/>
              <a:gd name="csX57" fmla="*/ 0 w 11876650"/>
              <a:gd name="csY57" fmla="*/ 434273 h 2554545"/>
              <a:gd name="csX58" fmla="*/ 0 w 11876650"/>
              <a:gd name="csY58" fmla="*/ 0 h 255454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 ang="0">
                <a:pos x="csX53" y="csY53"/>
              </a:cxn>
              <a:cxn ang="0">
                <a:pos x="csX54" y="csY54"/>
              </a:cxn>
              <a:cxn ang="0">
                <a:pos x="csX55" y="csY55"/>
              </a:cxn>
              <a:cxn ang="0">
                <a:pos x="csX56" y="csY56"/>
              </a:cxn>
              <a:cxn ang="0">
                <a:pos x="csX57" y="csY57"/>
              </a:cxn>
              <a:cxn ang="0">
                <a:pos x="csX58" y="csY58"/>
              </a:cxn>
            </a:cxnLst>
            <a:rect l="l" t="t" r="r" b="b"/>
            <a:pathLst>
              <a:path w="11876650" h="2554545" extrusionOk="0">
                <a:moveTo>
                  <a:pt x="0" y="0"/>
                </a:moveTo>
                <a:cubicBezTo>
                  <a:pt x="245942" y="-64664"/>
                  <a:pt x="473295" y="28245"/>
                  <a:pt x="593833" y="0"/>
                </a:cubicBezTo>
                <a:cubicBezTo>
                  <a:pt x="714371" y="-28245"/>
                  <a:pt x="757425" y="20090"/>
                  <a:pt x="831366" y="0"/>
                </a:cubicBezTo>
                <a:cubicBezTo>
                  <a:pt x="905307" y="-20090"/>
                  <a:pt x="1082661" y="38114"/>
                  <a:pt x="1187665" y="0"/>
                </a:cubicBezTo>
                <a:cubicBezTo>
                  <a:pt x="1292669" y="-38114"/>
                  <a:pt x="1342258" y="25686"/>
                  <a:pt x="1425198" y="0"/>
                </a:cubicBezTo>
                <a:cubicBezTo>
                  <a:pt x="1508138" y="-25686"/>
                  <a:pt x="1580427" y="23532"/>
                  <a:pt x="1662731" y="0"/>
                </a:cubicBezTo>
                <a:cubicBezTo>
                  <a:pt x="1745035" y="-23532"/>
                  <a:pt x="2068330" y="40510"/>
                  <a:pt x="2375330" y="0"/>
                </a:cubicBezTo>
                <a:cubicBezTo>
                  <a:pt x="2682330" y="-40510"/>
                  <a:pt x="2541673" y="27174"/>
                  <a:pt x="2612863" y="0"/>
                </a:cubicBezTo>
                <a:cubicBezTo>
                  <a:pt x="2684053" y="-27174"/>
                  <a:pt x="3159197" y="33959"/>
                  <a:pt x="3325462" y="0"/>
                </a:cubicBezTo>
                <a:cubicBezTo>
                  <a:pt x="3491727" y="-33959"/>
                  <a:pt x="3835061" y="89310"/>
                  <a:pt x="4156828" y="0"/>
                </a:cubicBezTo>
                <a:cubicBezTo>
                  <a:pt x="4478595" y="-89310"/>
                  <a:pt x="4305221" y="23608"/>
                  <a:pt x="4394361" y="0"/>
                </a:cubicBezTo>
                <a:cubicBezTo>
                  <a:pt x="4483501" y="-23608"/>
                  <a:pt x="4544547" y="9463"/>
                  <a:pt x="4631894" y="0"/>
                </a:cubicBezTo>
                <a:cubicBezTo>
                  <a:pt x="4719241" y="-9463"/>
                  <a:pt x="5000457" y="51473"/>
                  <a:pt x="5106960" y="0"/>
                </a:cubicBezTo>
                <a:cubicBezTo>
                  <a:pt x="5213463" y="-51473"/>
                  <a:pt x="5377961" y="35418"/>
                  <a:pt x="5463259" y="0"/>
                </a:cubicBezTo>
                <a:cubicBezTo>
                  <a:pt x="5548557" y="-35418"/>
                  <a:pt x="5595679" y="26004"/>
                  <a:pt x="5700792" y="0"/>
                </a:cubicBezTo>
                <a:cubicBezTo>
                  <a:pt x="5805905" y="-26004"/>
                  <a:pt x="5966010" y="24007"/>
                  <a:pt x="6175858" y="0"/>
                </a:cubicBezTo>
                <a:cubicBezTo>
                  <a:pt x="6385706" y="-24007"/>
                  <a:pt x="6459902" y="37111"/>
                  <a:pt x="6532158" y="0"/>
                </a:cubicBezTo>
                <a:cubicBezTo>
                  <a:pt x="6604414" y="-37111"/>
                  <a:pt x="6963446" y="23661"/>
                  <a:pt x="7125990" y="0"/>
                </a:cubicBezTo>
                <a:cubicBezTo>
                  <a:pt x="7288534" y="-23661"/>
                  <a:pt x="7409677" y="14709"/>
                  <a:pt x="7482290" y="0"/>
                </a:cubicBezTo>
                <a:cubicBezTo>
                  <a:pt x="7554903" y="-14709"/>
                  <a:pt x="7856804" y="77245"/>
                  <a:pt x="8194889" y="0"/>
                </a:cubicBezTo>
                <a:cubicBezTo>
                  <a:pt x="8532974" y="-77245"/>
                  <a:pt x="8735678" y="21188"/>
                  <a:pt x="8907488" y="0"/>
                </a:cubicBezTo>
                <a:cubicBezTo>
                  <a:pt x="9079298" y="-21188"/>
                  <a:pt x="9162620" y="18133"/>
                  <a:pt x="9263787" y="0"/>
                </a:cubicBezTo>
                <a:cubicBezTo>
                  <a:pt x="9364954" y="-18133"/>
                  <a:pt x="9643358" y="61794"/>
                  <a:pt x="9857620" y="0"/>
                </a:cubicBezTo>
                <a:cubicBezTo>
                  <a:pt x="10071882" y="-61794"/>
                  <a:pt x="10107435" y="29095"/>
                  <a:pt x="10213919" y="0"/>
                </a:cubicBezTo>
                <a:cubicBezTo>
                  <a:pt x="10320403" y="-29095"/>
                  <a:pt x="10656328" y="49431"/>
                  <a:pt x="10807752" y="0"/>
                </a:cubicBezTo>
                <a:cubicBezTo>
                  <a:pt x="10959176" y="-49431"/>
                  <a:pt x="11050005" y="19303"/>
                  <a:pt x="11164051" y="0"/>
                </a:cubicBezTo>
                <a:cubicBezTo>
                  <a:pt x="11278097" y="-19303"/>
                  <a:pt x="11546998" y="73032"/>
                  <a:pt x="11876650" y="0"/>
                </a:cubicBezTo>
                <a:cubicBezTo>
                  <a:pt x="11912394" y="144132"/>
                  <a:pt x="11853280" y="394961"/>
                  <a:pt x="11876650" y="510909"/>
                </a:cubicBezTo>
                <a:cubicBezTo>
                  <a:pt x="11900020" y="626857"/>
                  <a:pt x="11844535" y="860803"/>
                  <a:pt x="11876650" y="996273"/>
                </a:cubicBezTo>
                <a:cubicBezTo>
                  <a:pt x="11908765" y="1131743"/>
                  <a:pt x="11851253" y="1256332"/>
                  <a:pt x="11876650" y="1481636"/>
                </a:cubicBezTo>
                <a:cubicBezTo>
                  <a:pt x="11902047" y="1706940"/>
                  <a:pt x="11865203" y="1703397"/>
                  <a:pt x="11876650" y="1915909"/>
                </a:cubicBezTo>
                <a:cubicBezTo>
                  <a:pt x="11888097" y="2128421"/>
                  <a:pt x="11809005" y="2359087"/>
                  <a:pt x="11876650" y="2554545"/>
                </a:cubicBezTo>
                <a:cubicBezTo>
                  <a:pt x="11814270" y="2563087"/>
                  <a:pt x="11740179" y="2547549"/>
                  <a:pt x="11639117" y="2554545"/>
                </a:cubicBezTo>
                <a:cubicBezTo>
                  <a:pt x="11538055" y="2561541"/>
                  <a:pt x="11357896" y="2501998"/>
                  <a:pt x="11164051" y="2554545"/>
                </a:cubicBezTo>
                <a:cubicBezTo>
                  <a:pt x="10970206" y="2607092"/>
                  <a:pt x="10625204" y="2553268"/>
                  <a:pt x="10332686" y="2554545"/>
                </a:cubicBezTo>
                <a:cubicBezTo>
                  <a:pt x="10040169" y="2555822"/>
                  <a:pt x="10144191" y="2543504"/>
                  <a:pt x="10095153" y="2554545"/>
                </a:cubicBezTo>
                <a:cubicBezTo>
                  <a:pt x="10046115" y="2565586"/>
                  <a:pt x="9656309" y="2518064"/>
                  <a:pt x="9501320" y="2554545"/>
                </a:cubicBezTo>
                <a:cubicBezTo>
                  <a:pt x="9346331" y="2591026"/>
                  <a:pt x="9305601" y="2539466"/>
                  <a:pt x="9145021" y="2554545"/>
                </a:cubicBezTo>
                <a:cubicBezTo>
                  <a:pt x="8984441" y="2569624"/>
                  <a:pt x="8970344" y="2553035"/>
                  <a:pt x="8907488" y="2554545"/>
                </a:cubicBezTo>
                <a:cubicBezTo>
                  <a:pt x="8844632" y="2556055"/>
                  <a:pt x="8490555" y="2484839"/>
                  <a:pt x="8194888" y="2554545"/>
                </a:cubicBezTo>
                <a:cubicBezTo>
                  <a:pt x="7899221" y="2624251"/>
                  <a:pt x="7809676" y="2523376"/>
                  <a:pt x="7482290" y="2554545"/>
                </a:cubicBezTo>
                <a:cubicBezTo>
                  <a:pt x="7154904" y="2585714"/>
                  <a:pt x="7251106" y="2528657"/>
                  <a:pt x="7125990" y="2554545"/>
                </a:cubicBezTo>
                <a:cubicBezTo>
                  <a:pt x="7000874" y="2580433"/>
                  <a:pt x="6886920" y="2547715"/>
                  <a:pt x="6650924" y="2554545"/>
                </a:cubicBezTo>
                <a:cubicBezTo>
                  <a:pt x="6414928" y="2561375"/>
                  <a:pt x="6324701" y="2529702"/>
                  <a:pt x="6175858" y="2554545"/>
                </a:cubicBezTo>
                <a:cubicBezTo>
                  <a:pt x="6027015" y="2579388"/>
                  <a:pt x="5767751" y="2541283"/>
                  <a:pt x="5582026" y="2554545"/>
                </a:cubicBezTo>
                <a:cubicBezTo>
                  <a:pt x="5396301" y="2567807"/>
                  <a:pt x="5318738" y="2542023"/>
                  <a:pt x="5225726" y="2554545"/>
                </a:cubicBezTo>
                <a:cubicBezTo>
                  <a:pt x="5132714" y="2567067"/>
                  <a:pt x="4594836" y="2544518"/>
                  <a:pt x="4394360" y="2554545"/>
                </a:cubicBezTo>
                <a:cubicBezTo>
                  <a:pt x="4193884" y="2564572"/>
                  <a:pt x="3997734" y="2491031"/>
                  <a:pt x="3800528" y="2554545"/>
                </a:cubicBezTo>
                <a:cubicBezTo>
                  <a:pt x="3603322" y="2618059"/>
                  <a:pt x="3435444" y="2518604"/>
                  <a:pt x="3206695" y="2554545"/>
                </a:cubicBezTo>
                <a:cubicBezTo>
                  <a:pt x="2977946" y="2590486"/>
                  <a:pt x="3076781" y="2550901"/>
                  <a:pt x="2969162" y="2554545"/>
                </a:cubicBezTo>
                <a:cubicBezTo>
                  <a:pt x="2861543" y="2558189"/>
                  <a:pt x="2626585" y="2511026"/>
                  <a:pt x="2494096" y="2554545"/>
                </a:cubicBezTo>
                <a:cubicBezTo>
                  <a:pt x="2361607" y="2598064"/>
                  <a:pt x="2032761" y="2458210"/>
                  <a:pt x="1662731" y="2554545"/>
                </a:cubicBezTo>
                <a:cubicBezTo>
                  <a:pt x="1292701" y="2650880"/>
                  <a:pt x="1124817" y="2548184"/>
                  <a:pt x="950132" y="2554545"/>
                </a:cubicBezTo>
                <a:cubicBezTo>
                  <a:pt x="775447" y="2560906"/>
                  <a:pt x="277690" y="2475261"/>
                  <a:pt x="0" y="2554545"/>
                </a:cubicBezTo>
                <a:cubicBezTo>
                  <a:pt x="-14636" y="2337976"/>
                  <a:pt x="48720" y="2237657"/>
                  <a:pt x="0" y="2120272"/>
                </a:cubicBezTo>
                <a:cubicBezTo>
                  <a:pt x="-48720" y="2002887"/>
                  <a:pt x="4054" y="1817172"/>
                  <a:pt x="0" y="1558272"/>
                </a:cubicBezTo>
                <a:cubicBezTo>
                  <a:pt x="-4054" y="1299372"/>
                  <a:pt x="8038" y="1262028"/>
                  <a:pt x="0" y="996273"/>
                </a:cubicBezTo>
                <a:cubicBezTo>
                  <a:pt x="-8038" y="730518"/>
                  <a:pt x="59609" y="705636"/>
                  <a:pt x="0" y="434273"/>
                </a:cubicBezTo>
                <a:cubicBezTo>
                  <a:pt x="-59609" y="162910"/>
                  <a:pt x="28217" y="97623"/>
                  <a:pt x="0" y="0"/>
                </a:cubicBezTo>
                <a:close/>
              </a:path>
            </a:pathLst>
          </a:custGeom>
          <a:noFill/>
          <a:ln w="19050">
            <a:solidFill>
              <a:srgbClr val="00B050"/>
            </a:solidFill>
          </a:ln>
        </p:spPr>
        <p:txBody>
          <a:bodyPr wrap="square">
            <a:spAutoFit/>
          </a:bodyPr>
          <a:lstStyle/>
          <a:p>
            <a:pPr indent="304800" algn="just">
              <a:buNone/>
            </a:pPr>
            <a:r>
              <a:rPr lang="en-US" altLang="zh-CN" sz="2000" dirty="0">
                <a:effectLst/>
                <a:latin typeface="Times New Roman" panose="02020603050405020304" pitchFamily="18" charset="0"/>
                <a:ea typeface="宋体" panose="02010600030101010101" pitchFamily="2" charset="-122"/>
                <a:cs typeface="宋体" panose="02010600030101010101" pitchFamily="2" charset="-122"/>
              </a:rPr>
              <a:t>Adults typically have 206 bones and 350 joints, which are made of bones plus the tissues that hold the bones together: cartilage, tendons, ligaments, and nerves. With so many moving parts working hard every day, it's no wonder that many people experience pain, stiffness or soreness in one or more of these connections.</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2000" dirty="0">
                <a:effectLst/>
                <a:latin typeface="Times New Roman" panose="02020603050405020304" pitchFamily="18" charset="0"/>
                <a:ea typeface="宋体" panose="02010600030101010101" pitchFamily="2" charset="-122"/>
                <a:cs typeface="宋体" panose="02010600030101010101" pitchFamily="2" charset="-122"/>
              </a:rPr>
              <a:t>The smallest joint in the body is in the ear, and while it plays a crucial role in hearing, most of us don't even realize it's there. The largest joint is the knee. Knees and other large joints like hips, shoulders and elbows are the ones that tend to become painful. We're often quick to blame joint pain or stiffness on getting older. But it's not just older folks who experience joint pain. Athletes and just plain everyday active people experience joint pain too. Besides aging, causes include overuse, inflammation, injury, and genetic or autoimmune conditions.</a:t>
            </a:r>
            <a:endParaRPr lang="zh-CN" altLang="zh-CN" sz="20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矩形 7"/>
          <p:cNvSpPr/>
          <p:nvPr/>
        </p:nvSpPr>
        <p:spPr>
          <a:xfrm>
            <a:off x="3650836" y="3462252"/>
            <a:ext cx="8333666"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p:cNvSpPr/>
          <p:nvPr/>
        </p:nvSpPr>
        <p:spPr>
          <a:xfrm>
            <a:off x="207498" y="3828012"/>
            <a:ext cx="4139419"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文本框 10"/>
          <p:cNvSpPr txBox="1"/>
          <p:nvPr/>
        </p:nvSpPr>
        <p:spPr>
          <a:xfrm>
            <a:off x="207497" y="4519934"/>
            <a:ext cx="10385474" cy="646331"/>
          </a:xfrm>
          <a:prstGeom prst="rect">
            <a:avLst/>
          </a:prstGeom>
          <a:noFill/>
        </p:spPr>
        <p:txBody>
          <a:bodyPr wrap="square">
            <a:spAutoFit/>
          </a:bodyPr>
          <a:lstStyle/>
          <a:p>
            <a:r>
              <a:rPr lang="zh-CN" altLang="en-US" dirty="0"/>
              <a:t>指出人们常把关节痛归咎于衰老，但实际上运动员和活跃的年轻人也会有关节痛。这是在挑战“只有老年人才关节痛”这一误解。</a:t>
            </a:r>
            <a:r>
              <a:rPr lang="en-US" altLang="zh-CN" dirty="0"/>
              <a:t>——</a:t>
            </a:r>
            <a:r>
              <a:rPr lang="zh-CN" altLang="en-US" b="1" dirty="0"/>
              <a:t>挑战常见误解</a:t>
            </a:r>
            <a:endParaRPr lang="zh-CN" altLang="en-US" dirty="0"/>
          </a:p>
        </p:txBody>
      </p:sp>
      <p:sp>
        <p:nvSpPr>
          <p:cNvPr id="12" name="矩形 11"/>
          <p:cNvSpPr/>
          <p:nvPr/>
        </p:nvSpPr>
        <p:spPr>
          <a:xfrm>
            <a:off x="567488" y="2880239"/>
            <a:ext cx="4398407"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2051630" y="3143419"/>
            <a:ext cx="2914266"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4" name="文本框 23"/>
          <p:cNvSpPr txBox="1"/>
          <p:nvPr/>
        </p:nvSpPr>
        <p:spPr>
          <a:xfrm>
            <a:off x="4965895" y="2727160"/>
            <a:ext cx="1130105" cy="369332"/>
          </a:xfrm>
          <a:prstGeom prst="rect">
            <a:avLst/>
          </a:prstGeom>
          <a:noFill/>
        </p:spPr>
        <p:txBody>
          <a:bodyPr wrap="square">
            <a:spAutoFit/>
          </a:bodyPr>
          <a:lstStyle/>
          <a:p>
            <a:r>
              <a:rPr lang="zh-CN" altLang="en-US" dirty="0">
                <a:highlight>
                  <a:srgbClr val="FFFF00"/>
                </a:highlight>
              </a:rPr>
              <a:t>对比</a:t>
            </a:r>
            <a:endParaRPr lang="zh-CN" altLang="en-US" dirty="0">
              <a:highlight>
                <a:srgbClr val="FFFF00"/>
              </a:highlight>
            </a:endParaRPr>
          </a:p>
        </p:txBody>
      </p:sp>
      <p:sp>
        <p:nvSpPr>
          <p:cNvPr id="27" name="文本框 26"/>
          <p:cNvSpPr txBox="1"/>
          <p:nvPr/>
        </p:nvSpPr>
        <p:spPr>
          <a:xfrm>
            <a:off x="207497" y="5142865"/>
            <a:ext cx="9274127" cy="1477328"/>
          </a:xfrm>
          <a:prstGeom prst="rect">
            <a:avLst/>
          </a:prstGeom>
          <a:noFill/>
        </p:spPr>
        <p:txBody>
          <a:bodyPr wrap="square">
            <a:spAutoFit/>
          </a:bodyPr>
          <a:lstStyle/>
          <a:p>
            <a:r>
              <a:rPr lang="zh-CN" altLang="en-US" dirty="0"/>
              <a:t>A (解释关节如何形成)：第1段虽提到关节由骨头和组织构成，但并未详细解释形成过程，且这不是前两段的主要功能。</a:t>
            </a:r>
            <a:endParaRPr lang="zh-CN" altLang="en-US" dirty="0"/>
          </a:p>
          <a:p>
            <a:r>
              <a:rPr lang="zh-CN" altLang="en-US" dirty="0"/>
              <a:t>B (详细描述骨骼结构)：仅提到“206块骨头”，没有详细描述骨骼结构。</a:t>
            </a:r>
            <a:endParaRPr lang="zh-CN" altLang="en-US" dirty="0"/>
          </a:p>
          <a:p>
            <a:r>
              <a:rPr lang="zh-CN" altLang="en-US" dirty="0"/>
              <a:t>C (列出所有可能的关节炎症治疗方法)：治疗方法出现在第4、5段，前两段没有列出任何治疗。</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heckerboard(across)">
                                      <p:cBhvr>
                                        <p:cTn id="15" dur="500"/>
                                        <p:tgtEl>
                                          <p:spTgt spid="12"/>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checkerboard(across)">
                                      <p:cBhvr>
                                        <p:cTn id="18" dur="500"/>
                                        <p:tgtEl>
                                          <p:spTgt spid="15"/>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checkerboard(across)">
                                      <p:cBhvr>
                                        <p:cTn id="21" dur="500"/>
                                        <p:tgtEl>
                                          <p:spTgt spid="8"/>
                                        </p:tgtEl>
                                      </p:cBhvr>
                                    </p:animEffect>
                                  </p:childTnLst>
                                </p:cTn>
                              </p:par>
                              <p:par>
                                <p:cTn id="22" presetID="5" presetClass="entr" presetSubtype="1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checkerboard(across)">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blinds(horizontal)">
                                      <p:cBhvr>
                                        <p:cTn id="29" dur="500"/>
                                        <p:tgtEl>
                                          <p:spTgt spid="24"/>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checkerboard(across)">
                                      <p:cBhvr>
                                        <p:cTn id="34" dur="5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checkerboard(across)">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8" grpId="0" animBg="1"/>
      <p:bldP spid="9" grpId="0" animBg="1"/>
      <p:bldP spid="11" grpId="0"/>
      <p:bldP spid="12" grpId="0" animBg="1"/>
      <p:bldP spid="15" grpId="0" animBg="1"/>
      <p:bldP spid="24"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stretch>
            <a:fillRect/>
          </a:stretch>
        </p:blipFill>
        <p:spPr>
          <a:xfrm>
            <a:off x="8553156" y="3514775"/>
            <a:ext cx="4425264" cy="4425264"/>
          </a:xfrm>
          <a:prstGeom prst="rect">
            <a:avLst/>
          </a:prstGeom>
        </p:spPr>
      </p:pic>
      <p:sp>
        <p:nvSpPr>
          <p:cNvPr id="14" name="波形 13"/>
          <p:cNvSpPr/>
          <p:nvPr/>
        </p:nvSpPr>
        <p:spPr>
          <a:xfrm>
            <a:off x="1503946" y="712915"/>
            <a:ext cx="3289084" cy="1860884"/>
          </a:xfrm>
          <a:prstGeom prst="wav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sp>
        <p:nvSpPr>
          <p:cNvPr id="5" name="文本框 4"/>
          <p:cNvSpPr txBox="1"/>
          <p:nvPr/>
        </p:nvSpPr>
        <p:spPr>
          <a:xfrm>
            <a:off x="207498" y="0"/>
            <a:ext cx="11201400" cy="1938992"/>
          </a:xfrm>
          <a:prstGeom prst="rect">
            <a:avLst/>
          </a:prstGeom>
          <a:noFill/>
        </p:spPr>
        <p:txBody>
          <a:bodyPr wrap="square">
            <a:spAutoFit/>
          </a:bodyPr>
          <a:lstStyle/>
          <a:p>
            <a:pPr lvl="0"/>
            <a:r>
              <a:rPr lang="en-US" altLang="zh-CN" sz="2400" dirty="0">
                <a:latin typeface="Calibri" panose="020F0502020204030204" pitchFamily="34" charset="0"/>
                <a:cs typeface="Calibri" panose="020F0502020204030204" pitchFamily="34" charset="0"/>
              </a:rPr>
              <a:t>29.</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According to Kyle </a:t>
            </a:r>
            <a:r>
              <a:rPr lang="en-US" altLang="zh-CN" sz="2400" dirty="0" err="1">
                <a:highlight>
                  <a:srgbClr val="FFFF00"/>
                </a:highlight>
                <a:latin typeface="Calibri" panose="020F0502020204030204" pitchFamily="34" charset="0"/>
                <a:cs typeface="Calibri" panose="020F0502020204030204" pitchFamily="34" charset="0"/>
              </a:rPr>
              <a:t>Ruygrok</a:t>
            </a:r>
            <a:r>
              <a:rPr lang="en-US" altLang="zh-CN" sz="2400" dirty="0">
                <a:latin typeface="Calibri" panose="020F0502020204030204" pitchFamily="34" charset="0"/>
                <a:cs typeface="Calibri" panose="020F0502020204030204" pitchFamily="34" charset="0"/>
              </a:rPr>
              <a:t>, </a:t>
            </a:r>
            <a:r>
              <a:rPr lang="en-US" altLang="zh-CN" sz="2400" dirty="0">
                <a:highlight>
                  <a:srgbClr val="FFFF00"/>
                </a:highlight>
                <a:latin typeface="Calibri" panose="020F0502020204030204" pitchFamily="34" charset="0"/>
                <a:cs typeface="Calibri" panose="020F0502020204030204" pitchFamily="34" charset="0"/>
              </a:rPr>
              <a:t>when</a:t>
            </a:r>
            <a:r>
              <a:rPr lang="en-US" altLang="zh-CN" sz="2400" dirty="0">
                <a:latin typeface="Calibri" panose="020F0502020204030204" pitchFamily="34" charset="0"/>
                <a:cs typeface="Calibri" panose="020F0502020204030204" pitchFamily="34" charset="0"/>
              </a:rPr>
              <a:t> should one consider </a:t>
            </a:r>
            <a:r>
              <a:rPr lang="en-US" altLang="zh-CN" sz="2400" dirty="0">
                <a:highlight>
                  <a:srgbClr val="FFFF00"/>
                </a:highlight>
                <a:latin typeface="Calibri" panose="020F0502020204030204" pitchFamily="34" charset="0"/>
                <a:cs typeface="Calibri" panose="020F0502020204030204" pitchFamily="34" charset="0"/>
              </a:rPr>
              <a:t>physical therapy</a:t>
            </a:r>
            <a:r>
              <a:rPr lang="zh-CN" altLang="zh-CN" sz="2400" dirty="0">
                <a:latin typeface="Calibri" panose="020F0502020204030204" pitchFamily="34" charset="0"/>
                <a:cs typeface="Calibri" panose="020F0502020204030204" pitchFamily="34" charset="0"/>
              </a:rPr>
              <a:t>？</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A. Immediately after the pain starts.</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B. Only after an injection has failed.</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 When surgery is not an available option.</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solidFill>
                  <a:srgbClr val="FF0000"/>
                </a:solidFill>
                <a:latin typeface="Calibri" panose="020F0502020204030204" pitchFamily="34" charset="0"/>
                <a:cs typeface="Calibri" panose="020F0502020204030204" pitchFamily="34" charset="0"/>
              </a:rPr>
              <a:t>D. If the pain hasn't improved after 4-6 weeks.</a:t>
            </a:r>
            <a:endParaRPr lang="zh-CN" altLang="zh-CN" sz="2400" dirty="0">
              <a:solidFill>
                <a:srgbClr val="FF0000"/>
              </a:solidFill>
              <a:latin typeface="Calibri" panose="020F0502020204030204" pitchFamily="34" charset="0"/>
              <a:cs typeface="Calibri" panose="020F0502020204030204" pitchFamily="34" charset="0"/>
            </a:endParaRPr>
          </a:p>
        </p:txBody>
      </p:sp>
      <p:sp>
        <p:nvSpPr>
          <p:cNvPr id="7" name="文本框 6"/>
          <p:cNvSpPr txBox="1"/>
          <p:nvPr/>
        </p:nvSpPr>
        <p:spPr>
          <a:xfrm>
            <a:off x="207498" y="1938992"/>
            <a:ext cx="11876650" cy="1200329"/>
          </a:xfrm>
          <a:custGeom>
            <a:avLst/>
            <a:gdLst>
              <a:gd name="csX0" fmla="*/ 0 w 11876650"/>
              <a:gd name="csY0" fmla="*/ 0 h 1200329"/>
              <a:gd name="csX1" fmla="*/ 237533 w 11876650"/>
              <a:gd name="csY1" fmla="*/ 0 h 1200329"/>
              <a:gd name="csX2" fmla="*/ 831366 w 11876650"/>
              <a:gd name="csY2" fmla="*/ 0 h 1200329"/>
              <a:gd name="csX3" fmla="*/ 1662731 w 11876650"/>
              <a:gd name="csY3" fmla="*/ 0 h 1200329"/>
              <a:gd name="csX4" fmla="*/ 2137797 w 11876650"/>
              <a:gd name="csY4" fmla="*/ 0 h 1200329"/>
              <a:gd name="csX5" fmla="*/ 2494097 w 11876650"/>
              <a:gd name="csY5" fmla="*/ 0 h 1200329"/>
              <a:gd name="csX6" fmla="*/ 3206696 w 11876650"/>
              <a:gd name="csY6" fmla="*/ 0 h 1200329"/>
              <a:gd name="csX7" fmla="*/ 3919295 w 11876650"/>
              <a:gd name="csY7" fmla="*/ 0 h 1200329"/>
              <a:gd name="csX8" fmla="*/ 4631894 w 11876650"/>
              <a:gd name="csY8" fmla="*/ 0 h 1200329"/>
              <a:gd name="csX9" fmla="*/ 5106960 w 11876650"/>
              <a:gd name="csY9" fmla="*/ 0 h 1200329"/>
              <a:gd name="csX10" fmla="*/ 5582026 w 11876650"/>
              <a:gd name="csY10" fmla="*/ 0 h 1200329"/>
              <a:gd name="csX11" fmla="*/ 6175858 w 11876650"/>
              <a:gd name="csY11" fmla="*/ 0 h 1200329"/>
              <a:gd name="csX12" fmla="*/ 6650924 w 11876650"/>
              <a:gd name="csY12" fmla="*/ 0 h 1200329"/>
              <a:gd name="csX13" fmla="*/ 6888457 w 11876650"/>
              <a:gd name="csY13" fmla="*/ 0 h 1200329"/>
              <a:gd name="csX14" fmla="*/ 7719823 w 11876650"/>
              <a:gd name="csY14" fmla="*/ 0 h 1200329"/>
              <a:gd name="csX15" fmla="*/ 8551188 w 11876650"/>
              <a:gd name="csY15" fmla="*/ 0 h 1200329"/>
              <a:gd name="csX16" fmla="*/ 9263787 w 11876650"/>
              <a:gd name="csY16" fmla="*/ 0 h 1200329"/>
              <a:gd name="csX17" fmla="*/ 9857620 w 11876650"/>
              <a:gd name="csY17" fmla="*/ 0 h 1200329"/>
              <a:gd name="csX18" fmla="*/ 10095153 w 11876650"/>
              <a:gd name="csY18" fmla="*/ 0 h 1200329"/>
              <a:gd name="csX19" fmla="*/ 10926518 w 11876650"/>
              <a:gd name="csY19" fmla="*/ 0 h 1200329"/>
              <a:gd name="csX20" fmla="*/ 11876650 w 11876650"/>
              <a:gd name="csY20" fmla="*/ 0 h 1200329"/>
              <a:gd name="csX21" fmla="*/ 11876650 w 11876650"/>
              <a:gd name="csY21" fmla="*/ 388106 h 1200329"/>
              <a:gd name="csX22" fmla="*/ 11876650 w 11876650"/>
              <a:gd name="csY22" fmla="*/ 764209 h 1200329"/>
              <a:gd name="csX23" fmla="*/ 11876650 w 11876650"/>
              <a:gd name="csY23" fmla="*/ 1200329 h 1200329"/>
              <a:gd name="csX24" fmla="*/ 11639117 w 11876650"/>
              <a:gd name="csY24" fmla="*/ 1200329 h 1200329"/>
              <a:gd name="csX25" fmla="*/ 11282818 w 11876650"/>
              <a:gd name="csY25" fmla="*/ 1200329 h 1200329"/>
              <a:gd name="csX26" fmla="*/ 10688985 w 11876650"/>
              <a:gd name="csY26" fmla="*/ 1200329 h 1200329"/>
              <a:gd name="csX27" fmla="*/ 9857620 w 11876650"/>
              <a:gd name="csY27" fmla="*/ 1200329 h 1200329"/>
              <a:gd name="csX28" fmla="*/ 9382554 w 11876650"/>
              <a:gd name="csY28" fmla="*/ 1200329 h 1200329"/>
              <a:gd name="csX29" fmla="*/ 9145021 w 11876650"/>
              <a:gd name="csY29" fmla="*/ 1200329 h 1200329"/>
              <a:gd name="csX30" fmla="*/ 8907488 w 11876650"/>
              <a:gd name="csY30" fmla="*/ 1200329 h 1200329"/>
              <a:gd name="csX31" fmla="*/ 8551188 w 11876650"/>
              <a:gd name="csY31" fmla="*/ 1200329 h 1200329"/>
              <a:gd name="csX32" fmla="*/ 7838589 w 11876650"/>
              <a:gd name="csY32" fmla="*/ 1200329 h 1200329"/>
              <a:gd name="csX33" fmla="*/ 7482289 w 11876650"/>
              <a:gd name="csY33" fmla="*/ 1200329 h 1200329"/>
              <a:gd name="csX34" fmla="*/ 7125990 w 11876650"/>
              <a:gd name="csY34" fmla="*/ 1200329 h 1200329"/>
              <a:gd name="csX35" fmla="*/ 6294624 w 11876650"/>
              <a:gd name="csY35" fmla="*/ 1200329 h 1200329"/>
              <a:gd name="csX36" fmla="*/ 5700792 w 11876650"/>
              <a:gd name="csY36" fmla="*/ 1200329 h 1200329"/>
              <a:gd name="csX37" fmla="*/ 5106959 w 11876650"/>
              <a:gd name="csY37" fmla="*/ 1200329 h 1200329"/>
              <a:gd name="csX38" fmla="*/ 4750660 w 11876650"/>
              <a:gd name="csY38" fmla="*/ 1200329 h 1200329"/>
              <a:gd name="csX39" fmla="*/ 3919294 w 11876650"/>
              <a:gd name="csY39" fmla="*/ 1200329 h 1200329"/>
              <a:gd name="csX40" fmla="*/ 3444228 w 11876650"/>
              <a:gd name="csY40" fmla="*/ 1200329 h 1200329"/>
              <a:gd name="csX41" fmla="*/ 2612863 w 11876650"/>
              <a:gd name="csY41" fmla="*/ 1200329 h 1200329"/>
              <a:gd name="csX42" fmla="*/ 2019030 w 11876650"/>
              <a:gd name="csY42" fmla="*/ 1200329 h 1200329"/>
              <a:gd name="csX43" fmla="*/ 1187665 w 11876650"/>
              <a:gd name="csY43" fmla="*/ 1200329 h 1200329"/>
              <a:gd name="csX44" fmla="*/ 593832 w 11876650"/>
              <a:gd name="csY44" fmla="*/ 1200329 h 1200329"/>
              <a:gd name="csX45" fmla="*/ 0 w 11876650"/>
              <a:gd name="csY45" fmla="*/ 1200329 h 1200329"/>
              <a:gd name="csX46" fmla="*/ 0 w 11876650"/>
              <a:gd name="csY46" fmla="*/ 812223 h 1200329"/>
              <a:gd name="csX47" fmla="*/ 0 w 11876650"/>
              <a:gd name="csY47" fmla="*/ 388106 h 1200329"/>
              <a:gd name="csX48" fmla="*/ 0 w 11876650"/>
              <a:gd name="csY48" fmla="*/ 0 h 1200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Lst>
            <a:rect l="l" t="t" r="r" b="b"/>
            <a:pathLst>
              <a:path w="11876650" h="1200329" extrusionOk="0">
                <a:moveTo>
                  <a:pt x="0" y="0"/>
                </a:moveTo>
                <a:cubicBezTo>
                  <a:pt x="103026" y="-21812"/>
                  <a:pt x="139517" y="7185"/>
                  <a:pt x="237533" y="0"/>
                </a:cubicBezTo>
                <a:cubicBezTo>
                  <a:pt x="335549" y="-7185"/>
                  <a:pt x="562962" y="53948"/>
                  <a:pt x="831366" y="0"/>
                </a:cubicBezTo>
                <a:cubicBezTo>
                  <a:pt x="1099770" y="-53948"/>
                  <a:pt x="1379129" y="28880"/>
                  <a:pt x="1662731" y="0"/>
                </a:cubicBezTo>
                <a:cubicBezTo>
                  <a:pt x="1946333" y="-28880"/>
                  <a:pt x="2028240" y="54072"/>
                  <a:pt x="2137797" y="0"/>
                </a:cubicBezTo>
                <a:cubicBezTo>
                  <a:pt x="2247354" y="-54072"/>
                  <a:pt x="2400975" y="37499"/>
                  <a:pt x="2494097" y="0"/>
                </a:cubicBezTo>
                <a:cubicBezTo>
                  <a:pt x="2587219" y="-37499"/>
                  <a:pt x="2961360" y="1853"/>
                  <a:pt x="3206696" y="0"/>
                </a:cubicBezTo>
                <a:cubicBezTo>
                  <a:pt x="3452032" y="-1853"/>
                  <a:pt x="3634276" y="24180"/>
                  <a:pt x="3919295" y="0"/>
                </a:cubicBezTo>
                <a:cubicBezTo>
                  <a:pt x="4204314" y="-24180"/>
                  <a:pt x="4330488" y="42692"/>
                  <a:pt x="4631894" y="0"/>
                </a:cubicBezTo>
                <a:cubicBezTo>
                  <a:pt x="4933300" y="-42692"/>
                  <a:pt x="4997881" y="35517"/>
                  <a:pt x="5106960" y="0"/>
                </a:cubicBezTo>
                <a:cubicBezTo>
                  <a:pt x="5216039" y="-35517"/>
                  <a:pt x="5429890" y="22576"/>
                  <a:pt x="5582026" y="0"/>
                </a:cubicBezTo>
                <a:cubicBezTo>
                  <a:pt x="5734162" y="-22576"/>
                  <a:pt x="6014647" y="34796"/>
                  <a:pt x="6175858" y="0"/>
                </a:cubicBezTo>
                <a:cubicBezTo>
                  <a:pt x="6337069" y="-34796"/>
                  <a:pt x="6485191" y="47993"/>
                  <a:pt x="6650924" y="0"/>
                </a:cubicBezTo>
                <a:cubicBezTo>
                  <a:pt x="6816657" y="-47993"/>
                  <a:pt x="6779596" y="21238"/>
                  <a:pt x="6888457" y="0"/>
                </a:cubicBezTo>
                <a:cubicBezTo>
                  <a:pt x="6997318" y="-21238"/>
                  <a:pt x="7512650" y="70951"/>
                  <a:pt x="7719823" y="0"/>
                </a:cubicBezTo>
                <a:cubicBezTo>
                  <a:pt x="7926996" y="-70951"/>
                  <a:pt x="8361618" y="67850"/>
                  <a:pt x="8551188" y="0"/>
                </a:cubicBezTo>
                <a:cubicBezTo>
                  <a:pt x="8740758" y="-67850"/>
                  <a:pt x="9039182" y="27379"/>
                  <a:pt x="9263787" y="0"/>
                </a:cubicBezTo>
                <a:cubicBezTo>
                  <a:pt x="9488392" y="-27379"/>
                  <a:pt x="9666308" y="4893"/>
                  <a:pt x="9857620" y="0"/>
                </a:cubicBezTo>
                <a:cubicBezTo>
                  <a:pt x="10048932" y="-4893"/>
                  <a:pt x="9985004" y="23379"/>
                  <a:pt x="10095153" y="0"/>
                </a:cubicBezTo>
                <a:cubicBezTo>
                  <a:pt x="10205302" y="-23379"/>
                  <a:pt x="10659494" y="64595"/>
                  <a:pt x="10926518" y="0"/>
                </a:cubicBezTo>
                <a:cubicBezTo>
                  <a:pt x="11193543" y="-64595"/>
                  <a:pt x="11447394" y="27370"/>
                  <a:pt x="11876650" y="0"/>
                </a:cubicBezTo>
                <a:cubicBezTo>
                  <a:pt x="11902231" y="124266"/>
                  <a:pt x="11837642" y="239880"/>
                  <a:pt x="11876650" y="388106"/>
                </a:cubicBezTo>
                <a:cubicBezTo>
                  <a:pt x="11915658" y="536332"/>
                  <a:pt x="11841450" y="662144"/>
                  <a:pt x="11876650" y="764209"/>
                </a:cubicBezTo>
                <a:cubicBezTo>
                  <a:pt x="11911850" y="866274"/>
                  <a:pt x="11875540" y="1086229"/>
                  <a:pt x="11876650" y="1200329"/>
                </a:cubicBezTo>
                <a:cubicBezTo>
                  <a:pt x="11777988" y="1203608"/>
                  <a:pt x="11713321" y="1194119"/>
                  <a:pt x="11639117" y="1200329"/>
                </a:cubicBezTo>
                <a:cubicBezTo>
                  <a:pt x="11564913" y="1206539"/>
                  <a:pt x="11454200" y="1196754"/>
                  <a:pt x="11282818" y="1200329"/>
                </a:cubicBezTo>
                <a:cubicBezTo>
                  <a:pt x="11111436" y="1203904"/>
                  <a:pt x="10891210" y="1129898"/>
                  <a:pt x="10688985" y="1200329"/>
                </a:cubicBezTo>
                <a:cubicBezTo>
                  <a:pt x="10486760" y="1270760"/>
                  <a:pt x="10066009" y="1155244"/>
                  <a:pt x="9857620" y="1200329"/>
                </a:cubicBezTo>
                <a:cubicBezTo>
                  <a:pt x="9649231" y="1245414"/>
                  <a:pt x="9522479" y="1165821"/>
                  <a:pt x="9382554" y="1200329"/>
                </a:cubicBezTo>
                <a:cubicBezTo>
                  <a:pt x="9242629" y="1234837"/>
                  <a:pt x="9247213" y="1188689"/>
                  <a:pt x="9145021" y="1200329"/>
                </a:cubicBezTo>
                <a:cubicBezTo>
                  <a:pt x="9042829" y="1211969"/>
                  <a:pt x="8980019" y="1178003"/>
                  <a:pt x="8907488" y="1200329"/>
                </a:cubicBezTo>
                <a:cubicBezTo>
                  <a:pt x="8834957" y="1222655"/>
                  <a:pt x="8646198" y="1180051"/>
                  <a:pt x="8551188" y="1200329"/>
                </a:cubicBezTo>
                <a:cubicBezTo>
                  <a:pt x="8456178" y="1220607"/>
                  <a:pt x="8152134" y="1148973"/>
                  <a:pt x="7838589" y="1200329"/>
                </a:cubicBezTo>
                <a:cubicBezTo>
                  <a:pt x="7525044" y="1251685"/>
                  <a:pt x="7584129" y="1177860"/>
                  <a:pt x="7482289" y="1200329"/>
                </a:cubicBezTo>
                <a:cubicBezTo>
                  <a:pt x="7380449" y="1222798"/>
                  <a:pt x="7284459" y="1160735"/>
                  <a:pt x="7125990" y="1200329"/>
                </a:cubicBezTo>
                <a:cubicBezTo>
                  <a:pt x="6967521" y="1239923"/>
                  <a:pt x="6599704" y="1106130"/>
                  <a:pt x="6294624" y="1200329"/>
                </a:cubicBezTo>
                <a:cubicBezTo>
                  <a:pt x="5989544" y="1294528"/>
                  <a:pt x="5940385" y="1186112"/>
                  <a:pt x="5700792" y="1200329"/>
                </a:cubicBezTo>
                <a:cubicBezTo>
                  <a:pt x="5461199" y="1214546"/>
                  <a:pt x="5334823" y="1189340"/>
                  <a:pt x="5106959" y="1200329"/>
                </a:cubicBezTo>
                <a:cubicBezTo>
                  <a:pt x="4879095" y="1211318"/>
                  <a:pt x="4860719" y="1179522"/>
                  <a:pt x="4750660" y="1200329"/>
                </a:cubicBezTo>
                <a:cubicBezTo>
                  <a:pt x="4640601" y="1221136"/>
                  <a:pt x="4091051" y="1176647"/>
                  <a:pt x="3919294" y="1200329"/>
                </a:cubicBezTo>
                <a:cubicBezTo>
                  <a:pt x="3747537" y="1224011"/>
                  <a:pt x="3660744" y="1187465"/>
                  <a:pt x="3444228" y="1200329"/>
                </a:cubicBezTo>
                <a:cubicBezTo>
                  <a:pt x="3227712" y="1213193"/>
                  <a:pt x="2969654" y="1125725"/>
                  <a:pt x="2612863" y="1200329"/>
                </a:cubicBezTo>
                <a:cubicBezTo>
                  <a:pt x="2256073" y="1274933"/>
                  <a:pt x="2168937" y="1153327"/>
                  <a:pt x="2019030" y="1200329"/>
                </a:cubicBezTo>
                <a:cubicBezTo>
                  <a:pt x="1869123" y="1247331"/>
                  <a:pt x="1448930" y="1147990"/>
                  <a:pt x="1187665" y="1200329"/>
                </a:cubicBezTo>
                <a:cubicBezTo>
                  <a:pt x="926401" y="1252668"/>
                  <a:pt x="818284" y="1195533"/>
                  <a:pt x="593832" y="1200329"/>
                </a:cubicBezTo>
                <a:cubicBezTo>
                  <a:pt x="369380" y="1205125"/>
                  <a:pt x="198743" y="1170381"/>
                  <a:pt x="0" y="1200329"/>
                </a:cubicBezTo>
                <a:cubicBezTo>
                  <a:pt x="-23818" y="1087958"/>
                  <a:pt x="2330" y="955562"/>
                  <a:pt x="0" y="812223"/>
                </a:cubicBezTo>
                <a:cubicBezTo>
                  <a:pt x="-2330" y="668884"/>
                  <a:pt x="42848" y="478267"/>
                  <a:pt x="0" y="388106"/>
                </a:cubicBezTo>
                <a:cubicBezTo>
                  <a:pt x="-42848" y="297945"/>
                  <a:pt x="2428" y="178554"/>
                  <a:pt x="0" y="0"/>
                </a:cubicBezTo>
                <a:close/>
              </a:path>
            </a:pathLst>
          </a:custGeom>
          <a:noFill/>
          <a:ln w="19050">
            <a:solidFill>
              <a:srgbClr val="00B050"/>
            </a:solidFill>
          </a:ln>
        </p:spPr>
        <p:txBody>
          <a:bodyPr wrap="square">
            <a:spAutoFit/>
          </a:bodyPr>
          <a:lstStyle/>
          <a:p>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Physical therapy is another valuable option for rebuilding strength and mobility, particularly after an injury or arthritis diagnosis. </a:t>
            </a:r>
            <a:r>
              <a:rPr lang="en-US" altLang="zh-CN" sz="2400" dirty="0" err="1">
                <a:latin typeface="Times New Roman" panose="02020603050405020304" pitchFamily="18" charset="0"/>
                <a:cs typeface="Times New Roman" panose="02020603050405020304" pitchFamily="18" charset="0"/>
              </a:rPr>
              <a:t>Ruysgrok</a:t>
            </a:r>
            <a:r>
              <a:rPr lang="en-US" altLang="zh-CN" sz="2400" dirty="0">
                <a:latin typeface="Times New Roman" panose="02020603050405020304" pitchFamily="18" charset="0"/>
                <a:cs typeface="Times New Roman" panose="02020603050405020304" pitchFamily="18" charset="0"/>
              </a:rPr>
              <a:t> recommends considering it if your joint pain hasn't improved after four to six weeks.</a:t>
            </a:r>
            <a:endParaRPr lang="zh-CN" altLang="zh-CN" sz="2400" dirty="0">
              <a:latin typeface="Times New Roman" panose="02020603050405020304" pitchFamily="18" charset="0"/>
              <a:cs typeface="Times New Roman" panose="02020603050405020304" pitchFamily="18" charset="0"/>
            </a:endParaRPr>
          </a:p>
        </p:txBody>
      </p:sp>
      <p:sp>
        <p:nvSpPr>
          <p:cNvPr id="12" name="矩形 11"/>
          <p:cNvSpPr/>
          <p:nvPr/>
        </p:nvSpPr>
        <p:spPr>
          <a:xfrm>
            <a:off x="4689321" y="2410175"/>
            <a:ext cx="6719577"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5" name="矩形 14"/>
          <p:cNvSpPr/>
          <p:nvPr/>
        </p:nvSpPr>
        <p:spPr>
          <a:xfrm>
            <a:off x="182367" y="2725455"/>
            <a:ext cx="5078949"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 name="文本框 2"/>
          <p:cNvSpPr txBox="1"/>
          <p:nvPr/>
        </p:nvSpPr>
        <p:spPr>
          <a:xfrm>
            <a:off x="207497" y="3349735"/>
            <a:ext cx="11984503" cy="1938992"/>
          </a:xfrm>
          <a:prstGeom prst="rect">
            <a:avLst/>
          </a:prstGeom>
          <a:noFill/>
        </p:spPr>
        <p:txBody>
          <a:bodyPr wrap="square">
            <a:spAutoFit/>
          </a:bodyPr>
          <a:lstStyle/>
          <a:p>
            <a:r>
              <a:rPr lang="zh-CN" altLang="en-US" sz="2400" dirty="0">
                <a:ea typeface="仿宋" panose="02010609060101010101" pitchFamily="49" charset="-122"/>
                <a:cs typeface="Calibri" panose="020F0502020204030204" pitchFamily="34" charset="0"/>
              </a:rPr>
              <a:t>A (疼痛一开始就进行)：文中建议先休息一天（第3段），物理治疗是在4-6周未改善后才考虑。</a:t>
            </a:r>
            <a:endParaRPr lang="zh-CN" altLang="en-US" sz="2400" dirty="0">
              <a:ea typeface="仿宋" panose="02010609060101010101" pitchFamily="49" charset="-122"/>
              <a:cs typeface="Calibri" panose="020F0502020204030204" pitchFamily="34" charset="0"/>
            </a:endParaRPr>
          </a:p>
          <a:p>
            <a:r>
              <a:rPr lang="zh-CN" altLang="en-US" sz="2400" dirty="0">
                <a:ea typeface="仿宋" panose="02010609060101010101" pitchFamily="49" charset="-122"/>
                <a:cs typeface="Calibri" panose="020F0502020204030204" pitchFamily="34" charset="0"/>
              </a:rPr>
              <a:t>B (只有在注射失败后)：文中未提及注射与物理治疗的先后顺序，注射只是医生可能推荐的一种方式（第4段）。</a:t>
            </a:r>
            <a:endParaRPr lang="zh-CN" altLang="en-US" sz="2400" dirty="0">
              <a:ea typeface="仿宋" panose="02010609060101010101" pitchFamily="49" charset="-122"/>
              <a:cs typeface="Calibri" panose="020F0502020204030204" pitchFamily="34" charset="0"/>
            </a:endParaRPr>
          </a:p>
          <a:p>
            <a:r>
              <a:rPr lang="zh-CN" altLang="en-US" sz="2400" dirty="0">
                <a:ea typeface="仿宋" panose="02010609060101010101" pitchFamily="49" charset="-122"/>
                <a:cs typeface="Calibri" panose="020F0502020204030204" pitchFamily="34" charset="0"/>
              </a:rPr>
              <a:t>C (当手术不可用时)：全文未提及手术治疗，无依据。</a:t>
            </a:r>
            <a:endParaRPr lang="zh-CN" altLang="en-US" sz="2400" dirty="0">
              <a:ea typeface="仿宋" panose="02010609060101010101" pitchFamily="49"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inVertical)">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linds(horizont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linds(horizont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2" grpId="0" animBg="1"/>
      <p:bldP spid="15" grpId="0" animBg="1"/>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35634" y="0"/>
            <a:ext cx="11468686" cy="1938992"/>
          </a:xfrm>
          <a:prstGeom prst="rect">
            <a:avLst/>
          </a:prstGeom>
          <a:noFill/>
        </p:spPr>
        <p:txBody>
          <a:bodyPr wrap="square">
            <a:spAutoFit/>
          </a:bodyPr>
          <a:lstStyle/>
          <a:p>
            <a:pPr lvl="0">
              <a:tabLst>
                <a:tab pos="4572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30.What can we learn about </a:t>
            </a:r>
            <a:r>
              <a:rPr lang="en-US" altLang="zh-CN" sz="24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surgical treatment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for joint pain from the text</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A. It is the first option doctors will recommend.</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B. It is mainly used to treat occasional joint aches.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zh-CN" altLang="en-US"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C. It is considered when other treatments are ineffective.</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D. It is only applicable to large joints like knees and hips.</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6" name="文本框 5"/>
          <p:cNvSpPr txBox="1"/>
          <p:nvPr/>
        </p:nvSpPr>
        <p:spPr>
          <a:xfrm>
            <a:off x="137160" y="1841242"/>
            <a:ext cx="9372600" cy="5016758"/>
          </a:xfrm>
          <a:prstGeom prst="rect">
            <a:avLst/>
          </a:prstGeom>
          <a:noFill/>
          <a:ln>
            <a:solidFill>
              <a:srgbClr val="00B050"/>
            </a:solidFill>
          </a:ln>
        </p:spPr>
        <p:txBody>
          <a:bodyPr wrap="square">
            <a:spAutoFit/>
          </a:bodyPr>
          <a:lstStyle/>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Adults typically have 206 bones and 350 joints, which are made of bones plus the tissues that hold the bones together: cartilage, tendons, ligaments, and nerves. With so many moving parts working hard every day, it's no wonder that many people experience pain, stiffness or soreness in one or more of these connections.</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The smallest joint in the body is in the ear, and while it plays a crucial role in hearing, most of us don't even realize it's there. The largest joint is the knee. Knees and other large joints like hips, shoulders and elbows are the ones that tend to become painful. We're often quick to blame joint pain or stiffness on getting older. But it's not just older folks who experience joint pain. Athletes and just plain everyday active people experience joint pain too. Besides aging, causes include overuse, inflammation, injury, and genetic or autoimmune conditions.</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"It's perfectly normal for people to have occasional aches and pains in their joints," says Kyle </a:t>
            </a:r>
            <a:r>
              <a:rPr lang="en-US" altLang="zh-CN" sz="1600" dirty="0" err="1">
                <a:effectLst/>
                <a:latin typeface="Times New Roman" panose="02020603050405020304" pitchFamily="18" charset="0"/>
                <a:ea typeface="宋体" panose="02010600030101010101" pitchFamily="2" charset="-122"/>
                <a:cs typeface="宋体" panose="02010600030101010101" pitchFamily="2" charset="-122"/>
              </a:rPr>
              <a:t>Ruysgrok</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 a physical therapist with Memorial Hermann Sports Medicine &amp; Rehabilitation in Houston. "Most problems in the joints are either from injury or overuse." And, he adds, many of those problems </a:t>
            </a:r>
            <a:r>
              <a:rPr lang="en-US" altLang="zh-CN" sz="1600" b="1"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can be relieved simply by resting the following day to allow for recovery.</a:t>
            </a:r>
            <a:endParaRPr lang="zh-CN" altLang="zh-CN" sz="1600" b="1"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When pain lasts longer, doctors have a variety of ways to treat it, depending on where and why it occurs and how severe it is. The first recommendations may be </a:t>
            </a:r>
            <a:r>
              <a:rPr lang="en-US" altLang="zh-CN" sz="1600" b="1"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supportive tools </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like canes, braces and splints to help reduce strain and prevent falls from achy knees and hips. Smaller aids—for arthritic finger joints, for instance—can include special jar openers, ring splints or voice- to- text software to avoid typing. Your doctor may also recommend </a:t>
            </a:r>
            <a:r>
              <a:rPr lang="en-US" altLang="zh-CN" sz="1600" b="1"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anti- inflammatory medications </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(NSAIDs) or an injection to help relieve pain.</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Physical therapy is another valuable option for rebuilding strength and mobility, particularly after an injury or arthritis diagnosis. </a:t>
            </a:r>
            <a:r>
              <a:rPr lang="en-US" altLang="zh-CN" sz="1600" dirty="0" err="1">
                <a:effectLst/>
                <a:latin typeface="Times New Roman" panose="02020603050405020304" pitchFamily="18" charset="0"/>
                <a:ea typeface="宋体" panose="02010600030101010101" pitchFamily="2" charset="-122"/>
                <a:cs typeface="宋体" panose="02010600030101010101" pitchFamily="2" charset="-122"/>
              </a:rPr>
              <a:t>Ruysgrok</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 recommends considering it if your joint pain hasn't improved after four to six weeks.</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8" name="文本框 7"/>
          <p:cNvSpPr txBox="1"/>
          <p:nvPr/>
        </p:nvSpPr>
        <p:spPr>
          <a:xfrm>
            <a:off x="4202723" y="4549677"/>
            <a:ext cx="1579099" cy="369332"/>
          </a:xfrm>
          <a:prstGeom prst="rect">
            <a:avLst/>
          </a:prstGeom>
          <a:noFill/>
        </p:spPr>
        <p:txBody>
          <a:bodyPr wrap="square">
            <a:spAutoFit/>
          </a:bodyPr>
          <a:lstStyle/>
          <a:p>
            <a:r>
              <a:rPr lang="zh-CN" altLang="en-US" dirty="0">
                <a:highlight>
                  <a:srgbClr val="FFFF00"/>
                </a:highlight>
              </a:rPr>
              <a:t>休息缓解</a:t>
            </a:r>
            <a:endParaRPr lang="zh-CN" altLang="en-US" dirty="0">
              <a:highlight>
                <a:srgbClr val="FFFF00"/>
              </a:highlight>
            </a:endParaRPr>
          </a:p>
        </p:txBody>
      </p:sp>
      <p:sp>
        <p:nvSpPr>
          <p:cNvPr id="10" name="文本框 9"/>
          <p:cNvSpPr txBox="1"/>
          <p:nvPr/>
        </p:nvSpPr>
        <p:spPr>
          <a:xfrm>
            <a:off x="7614139" y="5723765"/>
            <a:ext cx="6098344" cy="369332"/>
          </a:xfrm>
          <a:prstGeom prst="rect">
            <a:avLst/>
          </a:prstGeom>
          <a:noFill/>
        </p:spPr>
        <p:txBody>
          <a:bodyPr wrap="square">
            <a:spAutoFit/>
          </a:bodyPr>
          <a:lstStyle/>
          <a:p>
            <a:r>
              <a:rPr lang="zh-CN" altLang="en-US" dirty="0">
                <a:highlight>
                  <a:srgbClr val="FFFF00"/>
                </a:highlight>
              </a:rPr>
              <a:t>支撑工具 → 抗炎药</a:t>
            </a:r>
            <a:r>
              <a:rPr lang="en-US" altLang="zh-CN" dirty="0">
                <a:highlight>
                  <a:srgbClr val="FFFF00"/>
                </a:highlight>
              </a:rPr>
              <a:t>/</a:t>
            </a:r>
            <a:r>
              <a:rPr lang="zh-CN" altLang="en-US" dirty="0">
                <a:highlight>
                  <a:srgbClr val="FFFF00"/>
                </a:highlight>
              </a:rPr>
              <a:t>注射</a:t>
            </a:r>
            <a:endParaRPr lang="zh-CN" altLang="en-US" dirty="0">
              <a:highlight>
                <a:srgbClr val="FFFF00"/>
              </a:highlight>
            </a:endParaRPr>
          </a:p>
        </p:txBody>
      </p:sp>
      <p:sp>
        <p:nvSpPr>
          <p:cNvPr id="12" name="文本框 11"/>
          <p:cNvSpPr txBox="1"/>
          <p:nvPr/>
        </p:nvSpPr>
        <p:spPr>
          <a:xfrm>
            <a:off x="773723" y="6488668"/>
            <a:ext cx="6858000" cy="369332"/>
          </a:xfrm>
          <a:prstGeom prst="rect">
            <a:avLst/>
          </a:prstGeom>
          <a:noFill/>
        </p:spPr>
        <p:txBody>
          <a:bodyPr wrap="square">
            <a:spAutoFit/>
          </a:bodyPr>
          <a:lstStyle/>
          <a:p>
            <a:r>
              <a:rPr lang="zh-CN" altLang="en-US" dirty="0">
                <a:highlight>
                  <a:srgbClr val="FFFF00"/>
                </a:highlight>
              </a:rPr>
              <a:t>物理治疗</a:t>
            </a:r>
            <a:endParaRPr lang="zh-CN" altLang="en-US" dirty="0">
              <a:highlight>
                <a:srgbClr val="FFFF00"/>
              </a:highlight>
            </a:endParaRPr>
          </a:p>
        </p:txBody>
      </p:sp>
      <p:sp>
        <p:nvSpPr>
          <p:cNvPr id="14" name="文本框 13"/>
          <p:cNvSpPr txBox="1"/>
          <p:nvPr/>
        </p:nvSpPr>
        <p:spPr>
          <a:xfrm>
            <a:off x="9466384" y="2459504"/>
            <a:ext cx="2682239" cy="1754326"/>
          </a:xfrm>
          <a:prstGeom prst="rect">
            <a:avLst/>
          </a:prstGeom>
          <a:noFill/>
        </p:spPr>
        <p:txBody>
          <a:bodyPr wrap="square">
            <a:spAutoFit/>
          </a:bodyPr>
          <a:lstStyle/>
          <a:p>
            <a:r>
              <a:rPr lang="zh-CN" altLang="en-US" dirty="0"/>
              <a:t>这些是保守治疗。按照医学常识和行文逻辑，手术通常是最后的选择，当其他方法无效时才考虑。选项</a:t>
            </a:r>
            <a:r>
              <a:rPr lang="en-GB" altLang="zh-CN" dirty="0"/>
              <a:t>C</a:t>
            </a:r>
            <a:r>
              <a:rPr lang="zh-CN" altLang="en-US" dirty="0"/>
              <a:t>是对文本隐含信息的合理推断。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dissolv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2"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1564" y="0"/>
            <a:ext cx="9006842" cy="1938992"/>
          </a:xfrm>
          <a:prstGeom prst="rect">
            <a:avLst/>
          </a:prstGeom>
          <a:noFill/>
        </p:spPr>
        <p:txBody>
          <a:bodyPr wrap="square">
            <a:spAutoFit/>
          </a:bodyPr>
          <a:lstStyle/>
          <a:p>
            <a:pPr lvl="0">
              <a:tabLst>
                <a:tab pos="4572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31.What does the text try to convey</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A. The knee is the most important joint in the human body.</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B. Joint pain has diverse causes and a graduated way to treat.</a:t>
            </a:r>
            <a:b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b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C. Daily activities can not be significantly influenced by joint pain.</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zh-CN" altLang="en-US" sz="2400" dirty="0">
                <a:effectLst/>
                <a:latin typeface="Calibri" panose="020F0502020204030204" pitchFamily="34" charset="0"/>
                <a:ea typeface="宋体" panose="02010600030101010101" pitchFamily="2" charset="-122"/>
                <a:cs typeface="Calibri" panose="020F0502020204030204" pitchFamily="34" charset="0"/>
              </a:rPr>
              <a:t>     </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D. Surgery is the only effective way to relieve long-time joint pain.</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7" name="文本框 6"/>
          <p:cNvSpPr txBox="1"/>
          <p:nvPr/>
        </p:nvSpPr>
        <p:spPr>
          <a:xfrm>
            <a:off x="112542" y="1927273"/>
            <a:ext cx="11857894" cy="5016758"/>
          </a:xfrm>
          <a:prstGeom prst="rect">
            <a:avLst/>
          </a:prstGeom>
          <a:noFill/>
        </p:spPr>
        <p:txBody>
          <a:bodyPr wrap="square">
            <a:spAutoFit/>
          </a:bodyPr>
          <a:lstStyle/>
          <a:p>
            <a:pPr indent="304800" algn="just">
              <a:buNone/>
            </a:pP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Para.2</a:t>
            </a:r>
            <a:r>
              <a:rPr lang="zh-CN" altLang="en-US" sz="20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…Besides aging, causes include overuse, inflammation, injury, and genetic or autoimmune conditions.</a:t>
            </a:r>
            <a:endPar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Para.3</a:t>
            </a:r>
            <a:r>
              <a:rPr lang="zh-CN" altLang="en-US" sz="200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dirty="0">
                <a:latin typeface="Times New Roman" panose="02020603050405020304" pitchFamily="18" charset="0"/>
                <a:ea typeface="宋体" panose="02010600030101010101" pitchFamily="2" charset="-122"/>
                <a:cs typeface="Times New Roman" panose="02020603050405020304" pitchFamily="18" charset="0"/>
              </a:rPr>
              <a:t>…"Most problems in the joints are either from injury or overuse.”…</a:t>
            </a:r>
            <a:endParaRPr lang="en-US" altLang="zh-CN" sz="2000" dirty="0">
              <a:latin typeface="Times New Roman" panose="02020603050405020304" pitchFamily="18" charset="0"/>
              <a:ea typeface="宋体" panose="02010600030101010101" pitchFamily="2" charset="-122"/>
              <a:cs typeface="Times New Roman" panose="02020603050405020304" pitchFamily="18" charset="0"/>
            </a:endParaRPr>
          </a:p>
          <a:p>
            <a:pPr indent="304800" algn="just"/>
            <a:r>
              <a:rPr lang="zh-CN" altLang="en-US" sz="2000" b="1" dirty="0">
                <a:highlight>
                  <a:srgbClr val="00FF00"/>
                </a:highlight>
                <a:latin typeface="Times New Roman" panose="02020603050405020304" pitchFamily="18" charset="0"/>
                <a:cs typeface="Times New Roman" panose="02020603050405020304" pitchFamily="18" charset="0"/>
              </a:rPr>
              <a:t>（</a:t>
            </a:r>
            <a:r>
              <a:rPr lang="en-US" altLang="zh-CN" sz="2000" b="1" dirty="0">
                <a:highlight>
                  <a:srgbClr val="00FF00"/>
                </a:highlight>
                <a:latin typeface="Times New Roman" panose="02020603050405020304" pitchFamily="18" charset="0"/>
                <a:cs typeface="Times New Roman" panose="02020603050405020304" pitchFamily="18" charset="0"/>
              </a:rPr>
              <a:t>diverse</a:t>
            </a:r>
            <a:r>
              <a:rPr lang="zh-CN" altLang="en-US" sz="2000" b="1" dirty="0">
                <a:highlight>
                  <a:srgbClr val="00FF00"/>
                </a:highlight>
                <a:latin typeface="Times New Roman" panose="02020603050405020304" pitchFamily="18" charset="0"/>
                <a:cs typeface="Times New Roman" panose="02020603050405020304" pitchFamily="18" charset="0"/>
              </a:rPr>
              <a:t> </a:t>
            </a:r>
            <a:r>
              <a:rPr lang="en-US" altLang="zh-CN" sz="2000" b="1" dirty="0">
                <a:highlight>
                  <a:srgbClr val="00FF00"/>
                </a:highlight>
                <a:latin typeface="Times New Roman" panose="02020603050405020304" pitchFamily="18" charset="0"/>
                <a:cs typeface="Times New Roman" panose="02020603050405020304" pitchFamily="18" charset="0"/>
              </a:rPr>
              <a:t>course</a:t>
            </a:r>
            <a:r>
              <a:rPr lang="zh-CN" altLang="en-US" sz="2000" b="1" dirty="0">
                <a:highlight>
                  <a:srgbClr val="00FF00"/>
                </a:highlight>
                <a:latin typeface="Times New Roman" panose="02020603050405020304" pitchFamily="18" charset="0"/>
                <a:cs typeface="Times New Roman" panose="02020603050405020304" pitchFamily="18" charset="0"/>
              </a:rPr>
              <a:t>）多种原因</a:t>
            </a:r>
            <a:r>
              <a:rPr lang="zh-CN" altLang="en-US" sz="2000" dirty="0">
                <a:highlight>
                  <a:srgbClr val="00FF00"/>
                </a:highlight>
                <a:latin typeface="Times New Roman" panose="02020603050405020304" pitchFamily="18" charset="0"/>
                <a:cs typeface="Times New Roman" panose="02020603050405020304" pitchFamily="18" charset="0"/>
              </a:rPr>
              <a:t>：第</a:t>
            </a:r>
            <a:r>
              <a:rPr lang="en-US" altLang="zh-CN" sz="2000" dirty="0">
                <a:highlight>
                  <a:srgbClr val="00FF00"/>
                </a:highlight>
                <a:latin typeface="Times New Roman" panose="02020603050405020304" pitchFamily="18" charset="0"/>
                <a:cs typeface="Times New Roman" panose="02020603050405020304" pitchFamily="18" charset="0"/>
              </a:rPr>
              <a:t>2</a:t>
            </a:r>
            <a:r>
              <a:rPr lang="zh-CN" altLang="en-US" sz="2000" dirty="0">
                <a:highlight>
                  <a:srgbClr val="00FF00"/>
                </a:highlight>
                <a:latin typeface="Times New Roman" panose="02020603050405020304" pitchFamily="18" charset="0"/>
                <a:cs typeface="Times New Roman" panose="02020603050405020304" pitchFamily="18" charset="0"/>
              </a:rPr>
              <a:t>段列举了衰老、过度使用、炎症、损伤、遗传或自身免疫条件等。</a:t>
            </a:r>
            <a:endParaRPr lang="zh-CN" altLang="zh-CN" sz="2000" b="1" dirty="0">
              <a:solidFill>
                <a:srgbClr val="FF0000"/>
              </a:solidFill>
              <a:highlight>
                <a:srgbClr val="00FF00"/>
              </a:highlight>
              <a:latin typeface="Times New Roman" panose="02020603050405020304" pitchFamily="18" charset="0"/>
              <a:ea typeface="宋体" panose="02010600030101010101" pitchFamily="2" charset="-122"/>
              <a:cs typeface="Times New Roman" panose="02020603050405020304" pitchFamily="18" charset="0"/>
            </a:endParaRPr>
          </a:p>
          <a:p>
            <a:pPr indent="304800" algn="just">
              <a:buNone/>
            </a:pPr>
            <a:r>
              <a:rPr lang="en-US" altLang="zh-CN" sz="2000" dirty="0">
                <a:effectLst/>
                <a:latin typeface="Times New Roman" panose="02020603050405020304" pitchFamily="18" charset="0"/>
                <a:ea typeface="宋体" panose="02010600030101010101" pitchFamily="2" charset="-122"/>
                <a:cs typeface="Times New Roman" panose="02020603050405020304" pitchFamily="18" charset="0"/>
              </a:rPr>
              <a:t>Para.3…</a:t>
            </a:r>
            <a:r>
              <a:rPr lang="en-GB" altLang="zh-CN" sz="2000" dirty="0">
                <a:latin typeface="Times New Roman" panose="02020603050405020304" pitchFamily="18" charset="0"/>
                <a:cs typeface="Times New Roman" panose="02020603050405020304" pitchFamily="18" charset="0"/>
              </a:rPr>
              <a:t> many of those problems can be relieved simply by resting the following day to allow for recovery…. </a:t>
            </a:r>
            <a:r>
              <a:rPr lang="zh-CN" altLang="en-US" sz="2000" dirty="0">
                <a:highlight>
                  <a:srgbClr val="00FF00"/>
                </a:highlight>
                <a:latin typeface="Times New Roman" panose="02020603050405020304" pitchFamily="18" charset="0"/>
                <a:cs typeface="Times New Roman" panose="02020603050405020304" pitchFamily="18" charset="0"/>
              </a:rPr>
              <a:t>休息一天</a:t>
            </a:r>
            <a:endParaRPr lang="en-GB" altLang="zh-CN" sz="2000" dirty="0">
              <a:highlight>
                <a:srgbClr val="00FF00"/>
              </a:highlight>
              <a:latin typeface="Times New Roman" panose="02020603050405020304" pitchFamily="18" charset="0"/>
              <a:cs typeface="Times New Roman" panose="02020603050405020304" pitchFamily="18" charset="0"/>
            </a:endParaRPr>
          </a:p>
          <a:p>
            <a:pPr indent="304800" algn="just">
              <a:buNone/>
            </a:pPr>
            <a:r>
              <a:rPr lang="en-GB" altLang="zh-CN" sz="2000" dirty="0">
                <a:effectLst/>
                <a:latin typeface="Times New Roman" panose="02020603050405020304" pitchFamily="18" charset="0"/>
                <a:ea typeface="宋体" panose="02010600030101010101" pitchFamily="2" charset="-122"/>
                <a:cs typeface="Times New Roman" panose="02020603050405020304" pitchFamily="18" charset="0"/>
              </a:rPr>
              <a:t>Para.4 …</a:t>
            </a:r>
            <a:r>
              <a:rPr lang="en-GB" altLang="zh-CN" sz="2000" dirty="0">
                <a:latin typeface="Times New Roman" panose="02020603050405020304" pitchFamily="18" charset="0"/>
                <a:cs typeface="Times New Roman" panose="02020603050405020304" pitchFamily="18" charset="0"/>
              </a:rPr>
              <a:t>The first recommendations may be supportive tools like canes, braces and splints…</a:t>
            </a:r>
            <a:endParaRPr lang="en-GB" altLang="zh-CN" sz="2000" dirty="0">
              <a:latin typeface="Times New Roman" panose="02020603050405020304" pitchFamily="18" charset="0"/>
              <a:cs typeface="Times New Roman" panose="02020603050405020304" pitchFamily="18" charset="0"/>
            </a:endParaRPr>
          </a:p>
          <a:p>
            <a:pPr indent="304800" algn="just">
              <a:buNone/>
            </a:pPr>
            <a:r>
              <a:rPr lang="zh-CN" altLang="en-US" sz="2000" dirty="0">
                <a:highlight>
                  <a:srgbClr val="00FF00"/>
                </a:highlight>
                <a:latin typeface="Times New Roman" panose="02020603050405020304" pitchFamily="18" charset="0"/>
                <a:cs typeface="Times New Roman" panose="02020603050405020304" pitchFamily="18" charset="0"/>
              </a:rPr>
              <a:t>支撑工具（拐杖、支具、夹板等）</a:t>
            </a:r>
            <a:endParaRPr lang="en-US" altLang="zh-CN" sz="2000" dirty="0">
              <a:highlight>
                <a:srgbClr val="00FF00"/>
              </a:highlight>
              <a:latin typeface="Times New Roman" panose="02020603050405020304" pitchFamily="18" charset="0"/>
              <a:cs typeface="Times New Roman" panose="02020603050405020304" pitchFamily="18" charset="0"/>
            </a:endParaRPr>
          </a:p>
          <a:p>
            <a:pPr indent="304800" algn="just">
              <a:buNone/>
            </a:pP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Smaller aids—for arthritic finger joints... can include special jar openers, ring splints or voice-to-text software…</a:t>
            </a:r>
            <a:endParaRPr lang="en-GB" altLang="zh-CN" sz="2000" dirty="0">
              <a:latin typeface="Times New Roman" panose="02020603050405020304" pitchFamily="18" charset="0"/>
              <a:cs typeface="Times New Roman" panose="02020603050405020304" pitchFamily="18" charset="0"/>
            </a:endParaRPr>
          </a:p>
          <a:p>
            <a:pPr indent="304800" algn="just">
              <a:buNone/>
            </a:pPr>
            <a:r>
              <a:rPr lang="zh-CN" altLang="en-US" sz="2000" dirty="0">
                <a:highlight>
                  <a:srgbClr val="00FF00"/>
                </a:highlight>
                <a:latin typeface="Times New Roman" panose="02020603050405020304" pitchFamily="18" charset="0"/>
                <a:cs typeface="Times New Roman" panose="02020603050405020304" pitchFamily="18" charset="0"/>
              </a:rPr>
              <a:t>小辅助工具（开罐器、语音转文字软件）</a:t>
            </a:r>
            <a:endParaRPr lang="en-US" altLang="zh-CN" sz="2000" dirty="0">
              <a:highlight>
                <a:srgbClr val="00FF00"/>
              </a:highlight>
              <a:latin typeface="Times New Roman" panose="02020603050405020304" pitchFamily="18" charset="0"/>
              <a:cs typeface="Times New Roman" panose="02020603050405020304" pitchFamily="18" charset="0"/>
            </a:endParaRPr>
          </a:p>
          <a:p>
            <a:pPr indent="304800" algn="just">
              <a:buNone/>
            </a:pP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Your doctor may also recommend anti-inflammatory medications (NSAIDs) or an injection…</a:t>
            </a:r>
            <a:endParaRPr lang="en-GB" altLang="zh-CN" sz="2000" dirty="0">
              <a:latin typeface="Times New Roman" panose="02020603050405020304" pitchFamily="18" charset="0"/>
              <a:cs typeface="Times New Roman" panose="02020603050405020304" pitchFamily="18" charset="0"/>
            </a:endParaRPr>
          </a:p>
          <a:p>
            <a:pPr indent="304800" algn="just">
              <a:buNone/>
            </a:pPr>
            <a:r>
              <a:rPr lang="zh-CN" altLang="en-US" sz="2000" dirty="0">
                <a:highlight>
                  <a:srgbClr val="00FF00"/>
                </a:highlight>
                <a:latin typeface="Times New Roman" panose="02020603050405020304" pitchFamily="18" charset="0"/>
                <a:cs typeface="Times New Roman" panose="02020603050405020304" pitchFamily="18" charset="0"/>
              </a:rPr>
              <a:t>抗炎药或注射</a:t>
            </a:r>
            <a:endParaRPr lang="en-GB" altLang="zh-CN" sz="2000" dirty="0">
              <a:highlight>
                <a:srgbClr val="00FF00"/>
              </a:highlight>
              <a:latin typeface="Times New Roman" panose="02020603050405020304" pitchFamily="18" charset="0"/>
              <a:cs typeface="Times New Roman" panose="02020603050405020304" pitchFamily="18" charset="0"/>
            </a:endParaRPr>
          </a:p>
          <a:p>
            <a:pPr indent="304800" algn="just">
              <a:buNone/>
            </a:pPr>
            <a:r>
              <a:rPr lang="en-GB" altLang="zh-CN" sz="2000" dirty="0">
                <a:latin typeface="Times New Roman" panose="02020603050405020304" pitchFamily="18" charset="0"/>
                <a:cs typeface="Times New Roman" panose="02020603050405020304" pitchFamily="18" charset="0"/>
              </a:rPr>
              <a:t>Para.5 …Physical therapy is another valuable option... if your joint pain hasn't improved after four to six weeks…</a:t>
            </a:r>
            <a:endParaRPr lang="en-GB" altLang="zh-CN" sz="2000" dirty="0">
              <a:latin typeface="Times New Roman" panose="02020603050405020304" pitchFamily="18" charset="0"/>
              <a:cs typeface="Times New Roman" panose="02020603050405020304" pitchFamily="18" charset="0"/>
            </a:endParaRPr>
          </a:p>
          <a:p>
            <a:pPr indent="304800" algn="just">
              <a:buNone/>
            </a:pPr>
            <a:r>
              <a:rPr lang="zh-CN" altLang="en-US" sz="2000" dirty="0">
                <a:highlight>
                  <a:srgbClr val="00FF00"/>
                </a:highlight>
                <a:latin typeface="Times New Roman" panose="02020603050405020304" pitchFamily="18" charset="0"/>
                <a:cs typeface="Times New Roman" panose="02020603050405020304" pitchFamily="18" charset="0"/>
              </a:rPr>
              <a:t>物理治疗</a:t>
            </a:r>
            <a:endParaRPr lang="en-GB" altLang="zh-CN" sz="2000" dirty="0">
              <a:highlight>
                <a:srgbClr val="00FF00"/>
              </a:highlight>
              <a:latin typeface="Times New Roman" panose="02020603050405020304" pitchFamily="18" charset="0"/>
              <a:cs typeface="Times New Roman" panose="02020603050405020304" pitchFamily="18" charset="0"/>
            </a:endParaRPr>
          </a:p>
          <a:p>
            <a:pPr indent="304800" algn="just">
              <a:buNone/>
            </a:pPr>
            <a:r>
              <a:rPr lang="en-US" altLang="zh-CN" sz="2000" b="1" dirty="0">
                <a:highlight>
                  <a:srgbClr val="00FF00"/>
                </a:highlight>
                <a:latin typeface="Times New Roman" panose="02020603050405020304" pitchFamily="18" charset="0"/>
                <a:cs typeface="Times New Roman" panose="02020603050405020304" pitchFamily="18" charset="0"/>
              </a:rPr>
              <a:t> </a:t>
            </a:r>
            <a:r>
              <a:rPr lang="zh-CN" altLang="en-US" sz="2000" b="1" dirty="0">
                <a:highlight>
                  <a:srgbClr val="00FF00"/>
                </a:highlight>
                <a:latin typeface="Times New Roman" panose="02020603050405020304" pitchFamily="18" charset="0"/>
                <a:cs typeface="Times New Roman" panose="02020603050405020304" pitchFamily="18" charset="0"/>
              </a:rPr>
              <a:t>由轻到重、逐步升级的治疗阶梯</a:t>
            </a:r>
            <a:r>
              <a:rPr lang="zh-CN" altLang="en-US" sz="2000" dirty="0">
                <a:highlight>
                  <a:srgbClr val="00FF00"/>
                </a:highlight>
                <a:latin typeface="Times New Roman" panose="02020603050405020304" pitchFamily="18" charset="0"/>
                <a:cs typeface="Times New Roman" panose="02020603050405020304" pitchFamily="18" charset="0"/>
              </a:rPr>
              <a:t>，即</a:t>
            </a:r>
            <a:r>
              <a:rPr lang="en-US" altLang="zh-CN" sz="2000" dirty="0">
                <a:highlight>
                  <a:srgbClr val="00FF00"/>
                </a:highlight>
                <a:latin typeface="Times New Roman" panose="02020603050405020304" pitchFamily="18" charset="0"/>
                <a:cs typeface="Times New Roman" panose="02020603050405020304" pitchFamily="18" charset="0"/>
              </a:rPr>
              <a:t> “</a:t>
            </a:r>
            <a:r>
              <a:rPr lang="en-GB" altLang="zh-CN" sz="2000" dirty="0">
                <a:highlight>
                  <a:srgbClr val="00FF00"/>
                </a:highlight>
                <a:latin typeface="Times New Roman" panose="02020603050405020304" pitchFamily="18" charset="0"/>
                <a:cs typeface="Times New Roman" panose="02020603050405020304" pitchFamily="18" charset="0"/>
              </a:rPr>
              <a:t>graduated way to treat”</a:t>
            </a:r>
            <a:endParaRPr lang="en-GB" altLang="zh-CN" sz="2000" dirty="0">
              <a:highlight>
                <a:srgbClr val="00FF00"/>
              </a:highlight>
              <a:latin typeface="Times New Roman" panose="02020603050405020304" pitchFamily="18" charset="0"/>
              <a:cs typeface="Times New Roman" panose="02020603050405020304" pitchFamily="18" charset="0"/>
            </a:endParaRPr>
          </a:p>
        </p:txBody>
      </p:sp>
      <p:sp>
        <p:nvSpPr>
          <p:cNvPr id="9" name="文本框 8"/>
          <p:cNvSpPr txBox="1"/>
          <p:nvPr/>
        </p:nvSpPr>
        <p:spPr>
          <a:xfrm>
            <a:off x="8686800" y="969496"/>
            <a:ext cx="3283636" cy="646331"/>
          </a:xfrm>
          <a:prstGeom prst="rect">
            <a:avLst/>
          </a:prstGeom>
          <a:noFill/>
        </p:spPr>
        <p:txBody>
          <a:bodyPr wrap="square">
            <a:spAutoFit/>
          </a:bodyPr>
          <a:lstStyle/>
          <a:p>
            <a:r>
              <a:rPr lang="zh-CN" altLang="en-US" dirty="0">
                <a:highlight>
                  <a:srgbClr val="FFFF00"/>
                </a:highlight>
              </a:rPr>
              <a:t>恰恰相反，文中表明关节痛会显著影响日常活动。</a:t>
            </a:r>
            <a:endParaRPr lang="zh-CN" altLang="en-US" dirty="0">
              <a:highlight>
                <a:srgbClr val="FFFF00"/>
              </a:highlight>
            </a:endParaRPr>
          </a:p>
        </p:txBody>
      </p:sp>
      <p:pic>
        <p:nvPicPr>
          <p:cNvPr id="10" name="图片 9"/>
          <p:cNvPicPr>
            <a:picLocks noChangeAspect="1"/>
          </p:cNvPicPr>
          <p:nvPr/>
        </p:nvPicPr>
        <p:blipFill>
          <a:blip r:embed="rId1"/>
          <a:stretch>
            <a:fillRect/>
          </a:stretch>
        </p:blipFill>
        <p:spPr>
          <a:xfrm>
            <a:off x="10757646" y="5505864"/>
            <a:ext cx="2005621" cy="2005621"/>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checkerboard(across)">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checkerboard(across)">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
                                            <p:txEl>
                                              <p:pRg st="5" end="5"/>
                                            </p:txEl>
                                          </p:spTgt>
                                        </p:tgtEl>
                                        <p:attrNameLst>
                                          <p:attrName>style.visibility</p:attrName>
                                        </p:attrNameLst>
                                      </p:cBhvr>
                                      <p:to>
                                        <p:strVal val="visible"/>
                                      </p:to>
                                    </p:set>
                                    <p:animEffect transition="in" filter="checkerboard(across)">
                                      <p:cBhvr>
                                        <p:cTn id="22" dur="500"/>
                                        <p:tgtEl>
                                          <p:spTgt spid="7">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7">
                                            <p:txEl>
                                              <p:pRg st="7" end="7"/>
                                            </p:txEl>
                                          </p:spTgt>
                                        </p:tgtEl>
                                        <p:attrNameLst>
                                          <p:attrName>style.visibility</p:attrName>
                                        </p:attrNameLst>
                                      </p:cBhvr>
                                      <p:to>
                                        <p:strVal val="visible"/>
                                      </p:to>
                                    </p:set>
                                    <p:animEffect transition="in" filter="checkerboard(across)">
                                      <p:cBhvr>
                                        <p:cTn id="27" dur="500"/>
                                        <p:tgtEl>
                                          <p:spTgt spid="7">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nodeType="clickEffect">
                                  <p:stCondLst>
                                    <p:cond delay="0"/>
                                  </p:stCondLst>
                                  <p:childTnLst>
                                    <p:set>
                                      <p:cBhvr>
                                        <p:cTn id="31" dur="1" fill="hold">
                                          <p:stCondLst>
                                            <p:cond delay="0"/>
                                          </p:stCondLst>
                                        </p:cTn>
                                        <p:tgtEl>
                                          <p:spTgt spid="7">
                                            <p:txEl>
                                              <p:pRg st="9" end="9"/>
                                            </p:txEl>
                                          </p:spTgt>
                                        </p:tgtEl>
                                        <p:attrNameLst>
                                          <p:attrName>style.visibility</p:attrName>
                                        </p:attrNameLst>
                                      </p:cBhvr>
                                      <p:to>
                                        <p:strVal val="visible"/>
                                      </p:to>
                                    </p:set>
                                    <p:animEffect transition="in" filter="dissolve">
                                      <p:cBhvr>
                                        <p:cTn id="32" dur="500"/>
                                        <p:tgtEl>
                                          <p:spTgt spid="7">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11" end="11"/>
                                            </p:txEl>
                                          </p:spTgt>
                                        </p:tgtEl>
                                        <p:attrNameLst>
                                          <p:attrName>style.visibility</p:attrName>
                                        </p:attrNameLst>
                                      </p:cBhvr>
                                      <p:to>
                                        <p:strVal val="visible"/>
                                      </p:to>
                                    </p:set>
                                    <p:animEffect transition="in" filter="checkerboard(across)">
                                      <p:cBhvr>
                                        <p:cTn id="37" dur="500"/>
                                        <p:tgtEl>
                                          <p:spTgt spid="7">
                                            <p:txEl>
                                              <p:pRg st="11" end="11"/>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
                                            <p:txEl>
                                              <p:pRg st="12" end="12"/>
                                            </p:txEl>
                                          </p:spTgt>
                                        </p:tgtEl>
                                        <p:attrNameLst>
                                          <p:attrName>style.visibility</p:attrName>
                                        </p:attrNameLst>
                                      </p:cBhvr>
                                      <p:to>
                                        <p:strVal val="visible"/>
                                      </p:to>
                                    </p:set>
                                    <p:animEffect transition="in" filter="checkerboard(across)">
                                      <p:cBhvr>
                                        <p:cTn id="42" dur="500"/>
                                        <p:tgtEl>
                                          <p:spTgt spid="7">
                                            <p:txEl>
                                              <p:pRg st="12" end="12"/>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checkerboard(across)">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p:cNvPicPr>
            <a:picLocks noGrp="1" noChangeAspect="1"/>
          </p:cNvPicPr>
          <p:nvPr>
            <p:ph idx="1"/>
          </p:nvPr>
        </p:nvPicPr>
        <p:blipFill>
          <a:blip r:embed="rId1"/>
          <a:stretch>
            <a:fillRect/>
          </a:stretch>
        </p:blipFill>
        <p:spPr>
          <a:xfrm>
            <a:off x="0" y="0"/>
            <a:ext cx="6096000" cy="6857999"/>
          </a:xfrm>
          <a:prstGeom prst="rect">
            <a:avLst/>
          </a:prstGeom>
        </p:spPr>
      </p:pic>
      <p:sp>
        <p:nvSpPr>
          <p:cNvPr id="7" name="文本框 6"/>
          <p:cNvSpPr txBox="1"/>
          <p:nvPr/>
        </p:nvSpPr>
        <p:spPr>
          <a:xfrm>
            <a:off x="6096001" y="1577788"/>
            <a:ext cx="6095999" cy="4154984"/>
          </a:xfrm>
          <a:prstGeom prst="rect">
            <a:avLst/>
          </a:prstGeom>
          <a:noFill/>
        </p:spPr>
        <p:txBody>
          <a:bodyPr wrap="square">
            <a:spAutoFit/>
          </a:bodyPr>
          <a:lstStyle/>
          <a:p>
            <a:pPr>
              <a:buNone/>
            </a:pPr>
            <a:r>
              <a:rPr lang="en-GB" altLang="zh-CN" sz="2400" dirty="0">
                <a:latin typeface="Times New Roman" panose="02020603050405020304" pitchFamily="18" charset="0"/>
                <a:cs typeface="Times New Roman" panose="02020603050405020304" pitchFamily="18" charset="0"/>
              </a:rPr>
              <a:t>The main idea is that </a:t>
            </a:r>
            <a:r>
              <a:rPr lang="en-GB" altLang="zh-CN" sz="2400" b="1" i="1" dirty="0">
                <a:latin typeface="Times New Roman" panose="02020603050405020304" pitchFamily="18" charset="0"/>
                <a:cs typeface="Times New Roman" panose="02020603050405020304" pitchFamily="18" charset="0"/>
              </a:rPr>
              <a:t>Flow</a:t>
            </a:r>
            <a:r>
              <a:rPr lang="en-GB" altLang="zh-CN" sz="2400" b="1" dirty="0">
                <a:latin typeface="Times New Roman" panose="02020603050405020304" pitchFamily="18" charset="0"/>
                <a:cs typeface="Times New Roman" panose="02020603050405020304" pitchFamily="18" charset="0"/>
              </a:rPr>
              <a:t> uses the story of animals surviving a flood to explore themes of unity, change, and how to face an uncontrollable world</a:t>
            </a:r>
            <a:r>
              <a:rPr lang="en-GB" altLang="zh-CN" sz="2400" dirty="0">
                <a:latin typeface="Times New Roman" panose="02020603050405020304" pitchFamily="18" charset="0"/>
                <a:cs typeface="Times New Roman" panose="02020603050405020304" pitchFamily="18" charset="0"/>
              </a:rPr>
              <a:t>.</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More simply, the passage says the film suggests:</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different beings can survive by helping each other, </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life is always changing, </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and when we cannot control events, we can still choose how to respond.</a:t>
            </a:r>
            <a:endParaRPr lang="en-GB" altLang="zh-CN" sz="2400" dirty="0">
              <a:latin typeface="Times New Roman" panose="02020603050405020304" pitchFamily="18" charset="0"/>
              <a:cs typeface="Times New Roman" panose="02020603050405020304" pitchFamily="18" charset="0"/>
            </a:endParaRPr>
          </a:p>
          <a:p>
            <a:pPr>
              <a:buNone/>
            </a:pPr>
            <a:endParaRPr lang="en-GB" altLang="zh-CN"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kumimoji="1" lang="zh-CN" altLang="en-US"/>
          </a:p>
        </p:txBody>
      </p:sp>
      <p:pic>
        <p:nvPicPr>
          <p:cNvPr id="4" name="视频1">
            <a:hlinkClick r:id="" action="ppaction://media"/>
          </p:cNvPr>
          <p:cNvPicPr/>
          <p:nvPr>
            <p:ph idx="1"/>
            <a:videoFile r:link="rId1"/>
            <p:extLst>
              <p:ext uri="{DAA4B4D4-6D71-4841-9C94-3DE7FCFB9230}">
                <p14:media xmlns:p14="http://schemas.microsoft.com/office/powerpoint/2010/main" r:link="rId2"/>
              </p:ext>
            </p:extLst>
          </p:nvPr>
        </p:nvPicPr>
        <p:blipFill>
          <a:blip r:embed="rId3"/>
          <a:stretch>
            <a:fillRect/>
          </a:stretch>
        </p:blipFill>
        <p:spPr>
          <a:xfrm>
            <a:off x="969645" y="726440"/>
            <a:ext cx="10218420" cy="545084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0688" y="376219"/>
            <a:ext cx="8243668" cy="6370975"/>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Latvian animated film</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sequels or Christmas movies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had a great trailer, excellent reviews, and won many awards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I was sold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band together to survive a catastrophic flood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anything BUT boring</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on the edge of my seat</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escaping enemies and rising water</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basic themes is unity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different species initially don't get along</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humans are completely absent</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run-down, abandoned towns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wiped out by a disaster</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 metaphor about climate change and sea level rise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an ever-present symbol</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constantly flowing forward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temporariness seems to be the main message</a:t>
            </a:r>
            <a:endParaRPr lang="zh-CN" altLang="en-US" sz="2400" b="1" dirty="0">
              <a:latin typeface="Calibri" panose="020F0502020204030204" pitchFamily="34" charset="0"/>
              <a:cs typeface="Calibri" panose="020F0502020204030204" pitchFamily="34" charset="0"/>
            </a:endParaRPr>
          </a:p>
        </p:txBody>
      </p:sp>
      <p:sp>
        <p:nvSpPr>
          <p:cNvPr id="8" name="文本框 7"/>
          <p:cNvSpPr txBox="1"/>
          <p:nvPr/>
        </p:nvSpPr>
        <p:spPr>
          <a:xfrm>
            <a:off x="8059479" y="376219"/>
            <a:ext cx="4132521" cy="6555641"/>
          </a:xfrm>
          <a:prstGeom prst="rect">
            <a:avLst/>
          </a:prstGeom>
          <a:noFill/>
        </p:spPr>
        <p:txBody>
          <a:bodyPr wrap="square">
            <a:spAutoFit/>
          </a:bodyPr>
          <a:lstStyle/>
          <a:p>
            <a:pPr marL="457200" indent="-457200">
              <a:buFont typeface="+mj-lt"/>
              <a:buAutoNum type="arabicPeriod"/>
            </a:pPr>
            <a:r>
              <a:rPr lang="zh-CN" altLang="en-US" sz="2000" b="1" dirty="0"/>
              <a:t>拉脱维亚动画电影</a:t>
            </a:r>
            <a:endParaRPr lang="zh-CN" altLang="en-US" sz="2000" b="1" dirty="0"/>
          </a:p>
          <a:p>
            <a:pPr marL="457200" indent="-457200">
              <a:buFont typeface="+mj-lt"/>
              <a:buAutoNum type="arabicPeriod"/>
            </a:pPr>
            <a:r>
              <a:rPr lang="zh-CN" altLang="en-US" sz="2000" b="1" dirty="0"/>
              <a:t>续集或圣诞电影</a:t>
            </a:r>
            <a:endParaRPr lang="zh-CN" altLang="en-US" sz="2000" b="1" dirty="0"/>
          </a:p>
          <a:p>
            <a:pPr marL="457200" indent="-457200">
              <a:buFont typeface="+mj-lt"/>
              <a:buAutoNum type="arabicPeriod"/>
            </a:pPr>
            <a:r>
              <a:rPr lang="zh-CN" altLang="en-US" sz="2000" b="1" dirty="0"/>
              <a:t>预告片精彩、评价优秀、获奖众多</a:t>
            </a:r>
            <a:endParaRPr lang="zh-CN" altLang="en-US" sz="2000" b="1" dirty="0"/>
          </a:p>
          <a:p>
            <a:pPr marL="457200" indent="-457200">
              <a:buFont typeface="+mj-lt"/>
              <a:buAutoNum type="arabicPeriod"/>
            </a:pPr>
            <a:r>
              <a:rPr lang="zh-CN" altLang="en-US" sz="2000" b="1" dirty="0"/>
              <a:t>我被说服了 / 我决定去看</a:t>
            </a:r>
            <a:endParaRPr lang="zh-CN" altLang="en-US" sz="2000" b="1" dirty="0"/>
          </a:p>
          <a:p>
            <a:pPr marL="457200" indent="-457200">
              <a:buFont typeface="+mj-lt"/>
              <a:buAutoNum type="arabicPeriod"/>
            </a:pPr>
            <a:r>
              <a:rPr lang="zh-CN" altLang="en-US" sz="2000" b="1" dirty="0"/>
              <a:t>联合起来在灾难性洪水中生存</a:t>
            </a:r>
            <a:endParaRPr lang="zh-CN" altLang="en-US" sz="2000" b="1" dirty="0"/>
          </a:p>
          <a:p>
            <a:pPr marL="457200" indent="-457200">
              <a:buFont typeface="+mj-lt"/>
              <a:buAutoNum type="arabicPeriod"/>
            </a:pPr>
            <a:r>
              <a:rPr lang="zh-CN" altLang="en-US" sz="2000" b="1" dirty="0"/>
              <a:t>完全没有对话</a:t>
            </a:r>
            <a:endParaRPr lang="zh-CN" altLang="en-US" sz="2000" b="1" dirty="0"/>
          </a:p>
          <a:p>
            <a:pPr marL="457200" indent="-457200">
              <a:buFont typeface="+mj-lt"/>
              <a:buAutoNum type="arabicPeriod"/>
            </a:pPr>
            <a:r>
              <a:rPr lang="zh-CN" altLang="en-US" sz="2000" b="1" dirty="0"/>
              <a:t>绝不无聊</a:t>
            </a:r>
            <a:endParaRPr lang="zh-CN" altLang="en-US" sz="2000" b="1" dirty="0"/>
          </a:p>
          <a:p>
            <a:pPr marL="457200" indent="-457200">
              <a:buFont typeface="+mj-lt"/>
              <a:buAutoNum type="arabicPeriod"/>
            </a:pPr>
            <a:r>
              <a:rPr lang="zh-CN" altLang="en-US" sz="2000" b="1" dirty="0"/>
              <a:t>紧张得坐立不安 / 看得提心吊胆</a:t>
            </a:r>
            <a:endParaRPr lang="zh-CN" altLang="en-US" sz="2000" b="1" dirty="0"/>
          </a:p>
          <a:p>
            <a:pPr marL="457200" indent="-457200">
              <a:buFont typeface="+mj-lt"/>
              <a:buAutoNum type="arabicPeriod"/>
            </a:pPr>
            <a:r>
              <a:rPr lang="zh-CN" altLang="en-US" sz="2000" b="1" dirty="0"/>
              <a:t>逃离敌人和上涨的水位</a:t>
            </a:r>
            <a:endParaRPr lang="zh-CN" altLang="en-US" sz="2000" b="1" dirty="0"/>
          </a:p>
          <a:p>
            <a:pPr marL="457200" indent="-457200">
              <a:buFont typeface="+mj-lt"/>
              <a:buAutoNum type="arabicPeriod"/>
            </a:pPr>
            <a:r>
              <a:rPr lang="zh-CN" altLang="en-US" sz="2000" b="1" dirty="0"/>
              <a:t>被新朋友包围</a:t>
            </a:r>
            <a:endParaRPr lang="zh-CN" altLang="en-US" sz="2000" b="1" dirty="0"/>
          </a:p>
          <a:p>
            <a:pPr marL="457200" indent="-457200">
              <a:buFont typeface="+mj-lt"/>
              <a:buAutoNum type="arabicPeriod"/>
            </a:pPr>
            <a:r>
              <a:rPr lang="zh-CN" altLang="en-US" sz="2000" b="1" dirty="0"/>
              <a:t>基本主题是团结</a:t>
            </a:r>
            <a:endParaRPr lang="zh-CN" altLang="en-US" sz="2000" b="1" dirty="0"/>
          </a:p>
          <a:p>
            <a:pPr marL="457200" indent="-457200">
              <a:buFont typeface="+mj-lt"/>
              <a:buAutoNum type="arabicPeriod"/>
            </a:pPr>
            <a:r>
              <a:rPr lang="zh-CN" altLang="en-US" sz="2000" b="1" dirty="0"/>
              <a:t>最初不合的不同物种</a:t>
            </a:r>
            <a:endParaRPr lang="zh-CN" altLang="en-US" sz="2000" b="1" dirty="0"/>
          </a:p>
          <a:p>
            <a:pPr marL="457200" indent="-457200">
              <a:buFont typeface="+mj-lt"/>
              <a:buAutoNum type="arabicPeriod"/>
            </a:pPr>
            <a:r>
              <a:rPr lang="zh-CN" altLang="en-US" sz="2000" b="1" dirty="0"/>
              <a:t>人类完全缺席</a:t>
            </a:r>
            <a:endParaRPr lang="zh-CN" altLang="en-US" sz="2000" b="1" dirty="0"/>
          </a:p>
          <a:p>
            <a:pPr marL="457200" indent="-457200">
              <a:buFont typeface="+mj-lt"/>
              <a:buAutoNum type="arabicPeriod"/>
            </a:pPr>
            <a:r>
              <a:rPr lang="zh-CN" altLang="en-US" sz="2000" b="1" dirty="0"/>
              <a:t>破败、废弃的城镇</a:t>
            </a:r>
            <a:endParaRPr lang="zh-CN" altLang="en-US" sz="2000" b="1" dirty="0"/>
          </a:p>
          <a:p>
            <a:pPr marL="457200" indent="-457200">
              <a:buFont typeface="+mj-lt"/>
              <a:buAutoNum type="arabicPeriod"/>
            </a:pPr>
            <a:r>
              <a:rPr lang="zh-CN" altLang="en-US" sz="2000" b="1" dirty="0"/>
              <a:t>被灾难消灭</a:t>
            </a:r>
            <a:endParaRPr lang="en-US" altLang="zh-CN" sz="2000" b="1" dirty="0"/>
          </a:p>
          <a:p>
            <a:pPr marL="457200" indent="-457200">
              <a:buFont typeface="+mj-lt"/>
              <a:buAutoNum type="arabicPeriod"/>
            </a:pPr>
            <a:r>
              <a:rPr lang="zh-CN" altLang="en-US" sz="2000" b="1" dirty="0"/>
              <a:t>关于气候变化和海平面上升的隐喻</a:t>
            </a:r>
            <a:endParaRPr lang="en-US" altLang="zh-CN" sz="2000" b="1" dirty="0"/>
          </a:p>
          <a:p>
            <a:pPr marL="457200" indent="-457200">
              <a:buFont typeface="+mj-lt"/>
              <a:buAutoNum type="arabicPeriod"/>
            </a:pPr>
            <a:r>
              <a:rPr lang="zh-CN" altLang="en-US" sz="2000" b="1" dirty="0"/>
              <a:t>一个无处不在的象征</a:t>
            </a:r>
            <a:endParaRPr lang="zh-CN" altLang="en-US" sz="2000" b="1" dirty="0"/>
          </a:p>
          <a:p>
            <a:endParaRPr lang="zh-CN" altLang="en-US" sz="2000" b="1" dirty="0"/>
          </a:p>
        </p:txBody>
      </p:sp>
      <p:grpSp>
        <p:nvGrpSpPr>
          <p:cNvPr id="2" name="组合 1"/>
          <p:cNvGrpSpPr/>
          <p:nvPr/>
        </p:nvGrpSpPr>
        <p:grpSpPr>
          <a:xfrm>
            <a:off x="3990918" y="-1028698"/>
            <a:ext cx="4068561" cy="2809834"/>
            <a:chOff x="95901" y="-1137771"/>
            <a:chExt cx="4068561" cy="2809834"/>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65183">
              <a:off x="95901" y="-1137771"/>
              <a:ext cx="4068561" cy="2809834"/>
            </a:xfrm>
            <a:prstGeom prst="rect">
              <a:avLst/>
            </a:prstGeom>
          </p:spPr>
        </p:pic>
        <p:sp>
          <p:nvSpPr>
            <p:cNvPr id="4" name="文本框 3"/>
            <p:cNvSpPr txBox="1"/>
            <p:nvPr/>
          </p:nvSpPr>
          <p:spPr>
            <a:xfrm>
              <a:off x="1561538" y="135142"/>
              <a:ext cx="851515" cy="523220"/>
            </a:xfrm>
            <a:prstGeom prst="rect">
              <a:avLst/>
            </a:prstGeom>
            <a:noFill/>
          </p:spPr>
          <p:txBody>
            <a:bodyPr wrap="none" rtlCol="0">
              <a:spAutoFit/>
            </a:bodyPr>
            <a:lstStyle/>
            <a:p>
              <a:r>
                <a:rPr kumimoji="1" lang="en-US" altLang="zh-CN" sz="2800" b="1" dirty="0">
                  <a:highlight>
                    <a:srgbClr val="FFFF00"/>
                  </a:highlight>
                  <a:latin typeface="Calibri" panose="020F0502020204030204" pitchFamily="34" charset="0"/>
                  <a:cs typeface="Calibri" panose="020F0502020204030204" pitchFamily="34" charset="0"/>
                </a:rPr>
                <a:t>D</a:t>
              </a:r>
              <a:r>
                <a:rPr kumimoji="1" lang="zh-CN" altLang="en-US" sz="2800" b="1" dirty="0">
                  <a:highlight>
                    <a:srgbClr val="FFFF00"/>
                  </a:highlight>
                  <a:latin typeface="Calibri" panose="020F0502020204030204" pitchFamily="34" charset="0"/>
                  <a:cs typeface="Calibri" panose="020F0502020204030204" pitchFamily="34" charset="0"/>
                </a:rPr>
                <a:t> 篇</a:t>
              </a:r>
              <a:endParaRPr kumimoji="1" lang="zh-CN" altLang="en-US" sz="2800" b="1" dirty="0">
                <a:highlight>
                  <a:srgbClr val="FFFF00"/>
                </a:highlight>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blinds(horizontal)">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blinds(horizontal)">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blinds(horizontal)">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blinds(horizontal)">
                                      <p:cBhvr>
                                        <p:cTn id="62" dur="500"/>
                                        <p:tgtEl>
                                          <p:spTgt spid="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blinds(horizontal)">
                                      <p:cBhvr>
                                        <p:cTn id="67" dur="500"/>
                                        <p:tgtEl>
                                          <p:spTgt spid="8">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Effect transition="in" filter="blinds(horizontal)">
                                      <p:cBhvr>
                                        <p:cTn id="72" dur="500"/>
                                        <p:tgtEl>
                                          <p:spTgt spid="8">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8">
                                            <p:txEl>
                                              <p:pRg st="14" end="14"/>
                                            </p:txEl>
                                          </p:spTgt>
                                        </p:tgtEl>
                                        <p:attrNameLst>
                                          <p:attrName>style.visibility</p:attrName>
                                        </p:attrNameLst>
                                      </p:cBhvr>
                                      <p:to>
                                        <p:strVal val="visible"/>
                                      </p:to>
                                    </p:set>
                                    <p:animEffect transition="in" filter="blinds(horizontal)">
                                      <p:cBhvr>
                                        <p:cTn id="77" dur="500"/>
                                        <p:tgtEl>
                                          <p:spTgt spid="8">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8">
                                            <p:txEl>
                                              <p:pRg st="15" end="15"/>
                                            </p:txEl>
                                          </p:spTgt>
                                        </p:tgtEl>
                                        <p:attrNameLst>
                                          <p:attrName>style.visibility</p:attrName>
                                        </p:attrNameLst>
                                      </p:cBhvr>
                                      <p:to>
                                        <p:strVal val="visible"/>
                                      </p:to>
                                    </p:set>
                                    <p:animEffect transition="in" filter="blinds(horizontal)">
                                      <p:cBhvr>
                                        <p:cTn id="82" dur="500"/>
                                        <p:tgtEl>
                                          <p:spTgt spid="8">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8">
                                            <p:txEl>
                                              <p:pRg st="16" end="16"/>
                                            </p:txEl>
                                          </p:spTgt>
                                        </p:tgtEl>
                                        <p:attrNameLst>
                                          <p:attrName>style.visibility</p:attrName>
                                        </p:attrNameLst>
                                      </p:cBhvr>
                                      <p:to>
                                        <p:strVal val="visible"/>
                                      </p:to>
                                    </p:set>
                                    <p:animEffect transition="in" filter="blinds(horizontal)">
                                      <p:cBhvr>
                                        <p:cTn id="87" dur="500"/>
                                        <p:tgtEl>
                                          <p:spTgt spid="8">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91386" y="218542"/>
            <a:ext cx="6103088" cy="1569660"/>
          </a:xfrm>
          <a:prstGeom prst="rect">
            <a:avLst/>
          </a:prstGeom>
          <a:noFill/>
        </p:spPr>
        <p:txBody>
          <a:bodyPr wrap="square">
            <a:spAutoFit/>
          </a:bodyPr>
          <a:lstStyle/>
          <a:p>
            <a:r>
              <a:rPr lang="en-US" altLang="zh-CN" sz="2400" b="1" dirty="0">
                <a:latin typeface="Calibri" panose="020F0502020204030204" pitchFamily="34" charset="0"/>
                <a:cs typeface="Calibri" panose="020F0502020204030204" pitchFamily="34" charset="0"/>
              </a:rPr>
              <a:t>18.</a:t>
            </a:r>
            <a:r>
              <a:rPr lang="zh-CN" altLang="en-US" sz="2400" b="1" dirty="0">
                <a:latin typeface="Calibri" panose="020F0502020204030204" pitchFamily="34" charset="0"/>
                <a:cs typeface="Calibri" panose="020F0502020204030204" pitchFamily="34" charset="0"/>
              </a:rPr>
              <a:t> can't control storms of life</a:t>
            </a:r>
            <a:endParaRPr lang="zh-CN" altLang="en-US"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19.</a:t>
            </a:r>
            <a:r>
              <a:rPr lang="zh-CN" altLang="en-US" sz="2400" b="1" dirty="0">
                <a:latin typeface="Calibri" panose="020F0502020204030204" pitchFamily="34" charset="0"/>
                <a:cs typeface="Calibri" panose="020F0502020204030204" pitchFamily="34" charset="0"/>
              </a:rPr>
              <a:t> fight the current or go with it</a:t>
            </a:r>
            <a:endParaRPr lang="zh-CN" altLang="en-US"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20.</a:t>
            </a:r>
            <a:r>
              <a:rPr lang="zh-CN" altLang="en-US" sz="2400" b="1" dirty="0">
                <a:latin typeface="Calibri" panose="020F0502020204030204" pitchFamily="34" charset="0"/>
                <a:cs typeface="Calibri" panose="020F0502020204030204" pitchFamily="34" charset="0"/>
              </a:rPr>
              <a:t> make the best of what you find down river</a:t>
            </a:r>
            <a:endParaRPr lang="zh-CN" altLang="en-US" sz="2400" b="1" dirty="0">
              <a:latin typeface="Calibri" panose="020F0502020204030204" pitchFamily="34" charset="0"/>
              <a:cs typeface="Calibri" panose="020F0502020204030204" pitchFamily="34" charset="0"/>
            </a:endParaRPr>
          </a:p>
          <a:p>
            <a:r>
              <a:rPr lang="en-US" altLang="zh-CN" sz="2400" b="1" dirty="0">
                <a:latin typeface="Calibri" panose="020F0502020204030204" pitchFamily="34" charset="0"/>
                <a:cs typeface="Calibri" panose="020F0502020204030204" pitchFamily="34" charset="0"/>
              </a:rPr>
              <a:t>21.</a:t>
            </a:r>
            <a:r>
              <a:rPr lang="zh-CN" altLang="en-US" sz="2400" b="1" dirty="0">
                <a:latin typeface="Calibri" panose="020F0502020204030204" pitchFamily="34" charset="0"/>
                <a:cs typeface="Calibri" panose="020F0502020204030204" pitchFamily="34" charset="0"/>
              </a:rPr>
              <a:t> open to multiple interpretations</a:t>
            </a:r>
            <a:endParaRPr lang="zh-CN" altLang="en-US" sz="2400" b="1" dirty="0">
              <a:latin typeface="Calibri" panose="020F0502020204030204" pitchFamily="34" charset="0"/>
              <a:cs typeface="Calibri" panose="020F0502020204030204" pitchFamily="34" charset="0"/>
            </a:endParaRPr>
          </a:p>
        </p:txBody>
      </p:sp>
      <p:sp>
        <p:nvSpPr>
          <p:cNvPr id="7" name="文本框 6"/>
          <p:cNvSpPr txBox="1"/>
          <p:nvPr/>
        </p:nvSpPr>
        <p:spPr>
          <a:xfrm>
            <a:off x="6539023" y="218542"/>
            <a:ext cx="6103088" cy="1569660"/>
          </a:xfrm>
          <a:prstGeom prst="rect">
            <a:avLst/>
          </a:prstGeom>
          <a:noFill/>
        </p:spPr>
        <p:txBody>
          <a:bodyPr wrap="square">
            <a:spAutoFit/>
          </a:bodyPr>
          <a:lstStyle/>
          <a:p>
            <a:r>
              <a:rPr lang="en-US" altLang="zh-CN" sz="2400" b="1" dirty="0"/>
              <a:t>18.</a:t>
            </a:r>
            <a:r>
              <a:rPr lang="zh-CN" altLang="en-US" sz="2400" b="1" dirty="0"/>
              <a:t> 无法控制生活的风暴</a:t>
            </a:r>
            <a:endParaRPr lang="zh-CN" altLang="en-US" sz="2400" b="1" dirty="0"/>
          </a:p>
          <a:p>
            <a:r>
              <a:rPr lang="en-US" altLang="zh-CN" sz="2400" b="1" dirty="0"/>
              <a:t>19.</a:t>
            </a:r>
            <a:r>
              <a:rPr lang="zh-CN" altLang="en-US" sz="2400" b="1" dirty="0"/>
              <a:t> 逆流而上或顺流而下</a:t>
            </a:r>
            <a:endParaRPr lang="zh-CN" altLang="en-US" sz="2400" b="1" dirty="0"/>
          </a:p>
          <a:p>
            <a:r>
              <a:rPr lang="en-US" altLang="zh-CN" sz="2400" b="1" dirty="0"/>
              <a:t>20.</a:t>
            </a:r>
            <a:r>
              <a:rPr lang="zh-CN" altLang="en-US" sz="2400" b="1" dirty="0"/>
              <a:t> 充分利用在下游找到的一切</a:t>
            </a:r>
            <a:endParaRPr lang="zh-CN" altLang="en-US" sz="2400" b="1" dirty="0"/>
          </a:p>
          <a:p>
            <a:r>
              <a:rPr lang="en-US" altLang="zh-CN" sz="2400" b="1" dirty="0"/>
              <a:t>21.</a:t>
            </a:r>
            <a:r>
              <a:rPr lang="zh-CN" altLang="en-US" sz="2400" b="1" dirty="0"/>
              <a:t> 可以有多种解读</a:t>
            </a:r>
            <a:endParaRPr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1"/>
          <a:srcRect/>
          <a:stretch>
            <a:fillRect/>
          </a:stretch>
        </p:blipFill>
        <p:spPr bwMode="auto">
          <a:xfrm>
            <a:off x="0" y="1744133"/>
            <a:ext cx="4152900" cy="27432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4152900" y="151179"/>
            <a:ext cx="8039100" cy="6555641"/>
          </a:xfrm>
          <a:prstGeom prst="rect">
            <a:avLst/>
          </a:prstGeom>
          <a:noFill/>
        </p:spPr>
        <p:txBody>
          <a:bodyPr wrap="square">
            <a:spAutoFit/>
          </a:bodyPr>
          <a:lstStyle/>
          <a:p>
            <a:r>
              <a:rPr lang="en-GB" altLang="zh-CN" sz="2000" b="1" dirty="0">
                <a:latin typeface="Times New Roman" panose="02020603050405020304" pitchFamily="18" charset="0"/>
                <a:cs typeface="Times New Roman" panose="02020603050405020304" pitchFamily="18" charset="0"/>
              </a:rPr>
              <a:t>1. nothing but</a:t>
            </a:r>
            <a:endParaRPr lang="en-GB" altLang="zh-CN" sz="2000" b="1" dirty="0">
              <a:latin typeface="Times New Roman" panose="02020603050405020304" pitchFamily="18" charset="0"/>
              <a:cs typeface="Times New Roman" panose="02020603050405020304" pitchFamily="18" charset="0"/>
            </a:endParaRPr>
          </a:p>
          <a:p>
            <a:r>
              <a:rPr lang="zh-CN" altLang="en-US" sz="2000" b="1" dirty="0">
                <a:latin typeface="Times New Roman" panose="02020603050405020304" pitchFamily="18" charset="0"/>
                <a:cs typeface="Times New Roman" panose="02020603050405020304" pitchFamily="18" charset="0"/>
              </a:rPr>
              <a:t>意思</a:t>
            </a:r>
            <a:r>
              <a:rPr lang="zh-CN" altLang="en-US" sz="2000" dirty="0">
                <a:latin typeface="Times New Roman" panose="02020603050405020304" pitchFamily="18" charset="0"/>
                <a:cs typeface="Times New Roman" panose="02020603050405020304" pitchFamily="18" charset="0"/>
              </a:rPr>
              <a:t>：只是、仅仅、除了</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什么也没有（</a:t>
            </a:r>
            <a:r>
              <a:rPr lang="en-US" altLang="zh-CN"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only</a:t>
            </a:r>
            <a:r>
              <a:rPr lang="zh-CN" altLang="en-GB" sz="2000" dirty="0">
                <a:latin typeface="Times New Roman" panose="02020603050405020304" pitchFamily="18" charset="0"/>
                <a:cs typeface="Times New Roman" panose="02020603050405020304" pitchFamily="18" charset="0"/>
              </a:rPr>
              <a:t>）</a:t>
            </a:r>
            <a:br>
              <a:rPr lang="zh-CN" altLang="en-GB"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用法</a:t>
            </a:r>
            <a:r>
              <a:rPr lang="zh-CN" altLang="en-US" sz="2000" dirty="0">
                <a:latin typeface="Times New Roman" panose="02020603050405020304" pitchFamily="18" charset="0"/>
                <a:cs typeface="Times New Roman" panose="02020603050405020304" pitchFamily="18" charset="0"/>
              </a:rPr>
              <a:t>：强调只有某物</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某事，没有别的。</a:t>
            </a:r>
            <a:br>
              <a:rPr lang="zh-CN" altLang="en-US"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例句</a:t>
            </a:r>
            <a:r>
              <a:rPr lang="zh-CN" altLang="en-US" sz="2000" dirty="0">
                <a:latin typeface="Times New Roman" panose="02020603050405020304" pitchFamily="18" charset="0"/>
                <a:cs typeface="Times New Roman" panose="02020603050405020304" pitchFamily="18" charset="0"/>
              </a:rPr>
              <a:t>：</a:t>
            </a:r>
            <a:endParaRPr lang="zh-CN" altLang="en-US"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He eats </a:t>
            </a:r>
            <a:r>
              <a:rPr lang="en-GB" altLang="zh-CN" sz="2000" b="1" dirty="0">
                <a:latin typeface="Times New Roman" panose="02020603050405020304" pitchFamily="18" charset="0"/>
                <a:cs typeface="Times New Roman" panose="02020603050405020304" pitchFamily="18" charset="0"/>
              </a:rPr>
              <a:t>nothing but</a:t>
            </a:r>
            <a:r>
              <a:rPr lang="en-GB" altLang="zh-CN" sz="2000" dirty="0">
                <a:latin typeface="Times New Roman" panose="02020603050405020304" pitchFamily="18" charset="0"/>
                <a:cs typeface="Times New Roman" panose="02020603050405020304" pitchFamily="18" charset="0"/>
              </a:rPr>
              <a:t> vegetables. </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他只吃蔬菜，不吃别的。）</a:t>
            </a:r>
            <a:endParaRPr lang="zh-CN" altLang="en-US"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2. anything but</a:t>
            </a:r>
            <a:endParaRPr lang="en-GB" altLang="zh-CN" sz="2000" b="1" dirty="0">
              <a:latin typeface="Times New Roman" panose="02020603050405020304" pitchFamily="18" charset="0"/>
              <a:cs typeface="Times New Roman" panose="02020603050405020304" pitchFamily="18" charset="0"/>
            </a:endParaRPr>
          </a:p>
          <a:p>
            <a:r>
              <a:rPr lang="zh-CN" altLang="en-US" sz="2000" b="1" dirty="0">
                <a:latin typeface="Times New Roman" panose="02020603050405020304" pitchFamily="18" charset="0"/>
                <a:cs typeface="Times New Roman" panose="02020603050405020304" pitchFamily="18" charset="0"/>
              </a:rPr>
              <a:t>意思</a:t>
            </a:r>
            <a:r>
              <a:rPr lang="zh-CN" altLang="en-US" sz="2000" dirty="0">
                <a:latin typeface="Times New Roman" panose="02020603050405020304" pitchFamily="18" charset="0"/>
                <a:cs typeface="Times New Roman" panose="02020603050405020304" pitchFamily="18" charset="0"/>
              </a:rPr>
              <a:t>：根本不、绝对不（</a:t>
            </a:r>
            <a:r>
              <a:rPr lang="en-US" altLang="zh-CN"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definitely not</a:t>
            </a:r>
            <a:r>
              <a:rPr lang="zh-CN" altLang="en-GB" sz="2000" dirty="0">
                <a:latin typeface="Times New Roman" panose="02020603050405020304" pitchFamily="18" charset="0"/>
                <a:cs typeface="Times New Roman" panose="02020603050405020304" pitchFamily="18" charset="0"/>
              </a:rPr>
              <a:t>）</a:t>
            </a:r>
            <a:br>
              <a:rPr lang="zh-CN" altLang="en-GB"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用法</a:t>
            </a:r>
            <a:r>
              <a:rPr lang="zh-CN" altLang="en-US" sz="2000" dirty="0">
                <a:latin typeface="Times New Roman" panose="02020603050405020304" pitchFamily="18" charset="0"/>
                <a:cs typeface="Times New Roman" panose="02020603050405020304" pitchFamily="18" charset="0"/>
              </a:rPr>
              <a:t>：后面接形容词或名词，表示“与</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完全相反”。</a:t>
            </a:r>
            <a:br>
              <a:rPr lang="zh-CN" altLang="en-US"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例句</a:t>
            </a:r>
            <a:r>
              <a:rPr lang="zh-CN" altLang="en-US" sz="2000" dirty="0">
                <a:latin typeface="Times New Roman" panose="02020603050405020304" pitchFamily="18" charset="0"/>
                <a:cs typeface="Times New Roman" panose="02020603050405020304" pitchFamily="18" charset="0"/>
              </a:rPr>
              <a:t>：</a:t>
            </a:r>
            <a:endParaRPr lang="zh-CN" altLang="en-US"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The movie was </a:t>
            </a:r>
            <a:r>
              <a:rPr lang="en-GB" altLang="zh-CN" sz="2000" b="1" dirty="0">
                <a:latin typeface="Times New Roman" panose="02020603050405020304" pitchFamily="18" charset="0"/>
                <a:cs typeface="Times New Roman" panose="02020603050405020304" pitchFamily="18" charset="0"/>
              </a:rPr>
              <a:t>anything but</a:t>
            </a:r>
            <a:r>
              <a:rPr lang="en-GB" altLang="zh-CN" sz="2000" dirty="0">
                <a:latin typeface="Times New Roman" panose="02020603050405020304" pitchFamily="18" charset="0"/>
                <a:cs typeface="Times New Roman" panose="02020603050405020304" pitchFamily="18" charset="0"/>
              </a:rPr>
              <a:t> boring. </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这部电影一点儿都不无聊。）</a:t>
            </a:r>
            <a:endParaRPr lang="zh-CN" altLang="en-US"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3. everything but</a:t>
            </a:r>
            <a:endParaRPr lang="en-GB" altLang="zh-CN" sz="2000" b="1" dirty="0">
              <a:latin typeface="Times New Roman" panose="02020603050405020304" pitchFamily="18" charset="0"/>
              <a:cs typeface="Times New Roman" panose="02020603050405020304" pitchFamily="18" charset="0"/>
            </a:endParaRPr>
          </a:p>
          <a:p>
            <a:r>
              <a:rPr lang="zh-CN" altLang="en-US" sz="2000" b="1" dirty="0">
                <a:latin typeface="Times New Roman" panose="02020603050405020304" pitchFamily="18" charset="0"/>
                <a:cs typeface="Times New Roman" panose="02020603050405020304" pitchFamily="18" charset="0"/>
              </a:rPr>
              <a:t>意思</a:t>
            </a:r>
            <a:r>
              <a:rPr lang="zh-CN" altLang="en-US" sz="2000" dirty="0">
                <a:latin typeface="Times New Roman" panose="02020603050405020304" pitchFamily="18" charset="0"/>
                <a:cs typeface="Times New Roman" panose="02020603050405020304" pitchFamily="18" charset="0"/>
              </a:rPr>
              <a:t>：除了</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之外的一切（</a:t>
            </a:r>
            <a:r>
              <a:rPr lang="en-US" altLang="zh-CN"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all except</a:t>
            </a:r>
            <a:r>
              <a:rPr lang="zh-CN" altLang="en-GB" sz="2000" dirty="0">
                <a:latin typeface="Times New Roman" panose="02020603050405020304" pitchFamily="18" charset="0"/>
                <a:cs typeface="Times New Roman" panose="02020603050405020304" pitchFamily="18" charset="0"/>
              </a:rPr>
              <a:t>）</a:t>
            </a:r>
            <a:br>
              <a:rPr lang="zh-CN" altLang="en-GB"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用法</a:t>
            </a:r>
            <a:r>
              <a:rPr lang="zh-CN" altLang="en-US" sz="2000" dirty="0">
                <a:latin typeface="Times New Roman" panose="02020603050405020304" pitchFamily="18" charset="0"/>
                <a:cs typeface="Times New Roman" panose="02020603050405020304" pitchFamily="18" charset="0"/>
              </a:rPr>
              <a:t>：字面意思，表示“除了那个，别的全都有</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都做了”。</a:t>
            </a:r>
            <a:br>
              <a:rPr lang="zh-CN" altLang="en-US"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例句</a:t>
            </a:r>
            <a:r>
              <a:rPr lang="zh-CN" altLang="en-US" sz="2000" dirty="0">
                <a:latin typeface="Times New Roman" panose="02020603050405020304" pitchFamily="18" charset="0"/>
                <a:cs typeface="Times New Roman" panose="02020603050405020304" pitchFamily="18" charset="0"/>
              </a:rPr>
              <a:t>：</a:t>
            </a:r>
            <a:endParaRPr lang="zh-CN" altLang="en-US"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She has tried </a:t>
            </a:r>
            <a:r>
              <a:rPr lang="en-GB" altLang="zh-CN" sz="2000" b="1" dirty="0">
                <a:latin typeface="Times New Roman" panose="02020603050405020304" pitchFamily="18" charset="0"/>
                <a:cs typeface="Times New Roman" panose="02020603050405020304" pitchFamily="18" charset="0"/>
              </a:rPr>
              <a:t>everything but</a:t>
            </a:r>
            <a:r>
              <a:rPr lang="en-GB" altLang="zh-CN" sz="2000" dirty="0">
                <a:latin typeface="Times New Roman" panose="02020603050405020304" pitchFamily="18" charset="0"/>
                <a:cs typeface="Times New Roman" panose="02020603050405020304" pitchFamily="18" charset="0"/>
              </a:rPr>
              <a:t> surgery. </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除了手术，她什么都试过了。）</a:t>
            </a:r>
            <a:endParaRPr lang="zh-CN" altLang="en-US" sz="2000"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4. all but</a:t>
            </a:r>
            <a:endParaRPr lang="en-GB" altLang="zh-CN" sz="2000" b="1" dirty="0">
              <a:latin typeface="Times New Roman" panose="02020603050405020304" pitchFamily="18" charset="0"/>
              <a:cs typeface="Times New Roman" panose="02020603050405020304" pitchFamily="18" charset="0"/>
            </a:endParaRPr>
          </a:p>
          <a:p>
            <a:r>
              <a:rPr lang="zh-CN" altLang="en-US" sz="2000" b="1" dirty="0">
                <a:latin typeface="Times New Roman" panose="02020603050405020304" pitchFamily="18" charset="0"/>
                <a:cs typeface="Times New Roman" panose="02020603050405020304" pitchFamily="18" charset="0"/>
              </a:rPr>
              <a:t>意思</a:t>
            </a:r>
            <a:r>
              <a:rPr lang="zh-CN" altLang="en-US" sz="2000" dirty="0">
                <a:latin typeface="Times New Roman" panose="02020603050405020304" pitchFamily="18" charset="0"/>
                <a:cs typeface="Times New Roman" panose="02020603050405020304" pitchFamily="18" charset="0"/>
              </a:rPr>
              <a:t>：几乎、差一点就（</a:t>
            </a:r>
            <a:r>
              <a:rPr lang="en-US" altLang="zh-CN"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almost, nearly</a:t>
            </a:r>
            <a:r>
              <a:rPr lang="zh-CN" altLang="en-GB" sz="2000" dirty="0">
                <a:latin typeface="Times New Roman" panose="02020603050405020304" pitchFamily="18" charset="0"/>
                <a:cs typeface="Times New Roman" panose="02020603050405020304" pitchFamily="18" charset="0"/>
              </a:rPr>
              <a:t>）</a:t>
            </a:r>
            <a:br>
              <a:rPr lang="zh-CN" altLang="en-GB"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用法</a:t>
            </a:r>
            <a:r>
              <a:rPr lang="zh-CN" altLang="en-US" sz="2000" dirty="0">
                <a:latin typeface="Times New Roman" panose="02020603050405020304" pitchFamily="18" charset="0"/>
                <a:cs typeface="Times New Roman" panose="02020603050405020304" pitchFamily="18" charset="0"/>
              </a:rPr>
              <a:t>：修饰动词、形容词，表示接近完成状态。</a:t>
            </a:r>
            <a:br>
              <a:rPr lang="zh-CN" altLang="en-US" sz="2000" dirty="0">
                <a:latin typeface="Times New Roman" panose="02020603050405020304" pitchFamily="18" charset="0"/>
                <a:cs typeface="Times New Roman" panose="02020603050405020304" pitchFamily="18" charset="0"/>
              </a:rPr>
            </a:br>
            <a:r>
              <a:rPr lang="zh-CN" altLang="en-US" sz="2000" b="1" dirty="0">
                <a:latin typeface="Times New Roman" panose="02020603050405020304" pitchFamily="18" charset="0"/>
                <a:cs typeface="Times New Roman" panose="02020603050405020304" pitchFamily="18" charset="0"/>
              </a:rPr>
              <a:t>例句</a:t>
            </a:r>
            <a:r>
              <a:rPr lang="zh-CN" altLang="en-US" sz="2000" dirty="0">
                <a:latin typeface="Times New Roman" panose="02020603050405020304" pitchFamily="18" charset="0"/>
                <a:cs typeface="Times New Roman" panose="02020603050405020304" pitchFamily="18" charset="0"/>
              </a:rPr>
              <a:t>：</a:t>
            </a:r>
            <a:endParaRPr lang="zh-CN" altLang="en-US"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The work is </a:t>
            </a:r>
            <a:r>
              <a:rPr lang="en-GB" altLang="zh-CN" sz="2000" b="1" dirty="0">
                <a:latin typeface="Times New Roman" panose="02020603050405020304" pitchFamily="18" charset="0"/>
                <a:cs typeface="Times New Roman" panose="02020603050405020304" pitchFamily="18" charset="0"/>
              </a:rPr>
              <a:t>all but</a:t>
            </a:r>
            <a:r>
              <a:rPr lang="en-GB" altLang="zh-CN" sz="2000" dirty="0">
                <a:latin typeface="Times New Roman" panose="02020603050405020304" pitchFamily="18" charset="0"/>
                <a:cs typeface="Times New Roman" panose="02020603050405020304" pitchFamily="18" charset="0"/>
              </a:rPr>
              <a:t> finished. </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工作差不多完成了。）</a:t>
            </a:r>
            <a:endParaRPr lang="zh-CN" altLang="en-US" sz="2000" dirty="0">
              <a:latin typeface="Times New Roman" panose="02020603050405020304" pitchFamily="18" charset="0"/>
              <a:cs typeface="Times New Roman" panose="02020603050405020304" pitchFamily="18" charset="0"/>
            </a:endParaRPr>
          </a:p>
          <a:p>
            <a:endParaRPr lang="zh-CN" altLang="en-US" sz="20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checkerboard(across)">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checkerboard(across)">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checkerboard(across)">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checkerboard(across)">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checkerboard(across)">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checkerboard(across)">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checkerboard(across)">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checkerboard(across)">
                                      <p:cBhvr>
                                        <p:cTn id="47" dur="500"/>
                                        <p:tgtEl>
                                          <p:spTgt spid="5">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5">
                                            <p:txEl>
                                              <p:pRg st="9" end="9"/>
                                            </p:txEl>
                                          </p:spTgt>
                                        </p:tgtEl>
                                        <p:attrNameLst>
                                          <p:attrName>style.visibility</p:attrName>
                                        </p:attrNameLst>
                                      </p:cBhvr>
                                      <p:to>
                                        <p:strVal val="visible"/>
                                      </p:to>
                                    </p:set>
                                    <p:animEffect transition="in" filter="checkerboard(across)">
                                      <p:cBhvr>
                                        <p:cTn id="52" dur="500"/>
                                        <p:tgtEl>
                                          <p:spTgt spid="5">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5">
                                            <p:txEl>
                                              <p:pRg st="10" end="10"/>
                                            </p:txEl>
                                          </p:spTgt>
                                        </p:tgtEl>
                                        <p:attrNameLst>
                                          <p:attrName>style.visibility</p:attrName>
                                        </p:attrNameLst>
                                      </p:cBhvr>
                                      <p:to>
                                        <p:strVal val="visible"/>
                                      </p:to>
                                    </p:set>
                                    <p:animEffect transition="in" filter="checkerboard(across)">
                                      <p:cBhvr>
                                        <p:cTn id="57" dur="500"/>
                                        <p:tgtEl>
                                          <p:spTgt spid="5">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5">
                                            <p:txEl>
                                              <p:pRg st="11" end="11"/>
                                            </p:txEl>
                                          </p:spTgt>
                                        </p:tgtEl>
                                        <p:attrNameLst>
                                          <p:attrName>style.visibility</p:attrName>
                                        </p:attrNameLst>
                                      </p:cBhvr>
                                      <p:to>
                                        <p:strVal val="visible"/>
                                      </p:to>
                                    </p:set>
                                    <p:animEffect transition="in" filter="checkerboard(across)">
                                      <p:cBhvr>
                                        <p:cTn id="62" dur="500"/>
                                        <p:tgtEl>
                                          <p:spTgt spid="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9601200" y="5766162"/>
            <a:ext cx="2674618" cy="1091838"/>
          </a:xfrm>
          <a:prstGeom prst="rect">
            <a:avLst/>
          </a:prstGeom>
        </p:spPr>
      </p:pic>
      <p:sp>
        <p:nvSpPr>
          <p:cNvPr id="5" name="文本框 4"/>
          <p:cNvSpPr txBox="1"/>
          <p:nvPr/>
        </p:nvSpPr>
        <p:spPr>
          <a:xfrm>
            <a:off x="131444" y="0"/>
            <a:ext cx="11755755" cy="1938992"/>
          </a:xfrm>
          <a:prstGeom prst="rect">
            <a:avLst/>
          </a:prstGeom>
          <a:noFill/>
        </p:spPr>
        <p:txBody>
          <a:bodyPr wrap="square">
            <a:spAutoFit/>
          </a:bodyPr>
          <a:lstStyle/>
          <a:p>
            <a:pPr marL="342900" lvl="0" indent="-342900">
              <a:buFont typeface="+mj-lt"/>
              <a:buAutoNum type="arabicPeriod" startAt="32"/>
              <a:tabLst>
                <a:tab pos="4572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What initially motivated the author to watch the film Flow</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A. Recommendations from strangers.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B. Curiosity about an unknown movie.</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C. Its positive reception and many awards.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D. Its unique theme concerning animals.</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10" name="文本框 9"/>
          <p:cNvSpPr txBox="1"/>
          <p:nvPr/>
        </p:nvSpPr>
        <p:spPr>
          <a:xfrm>
            <a:off x="131444" y="1951672"/>
            <a:ext cx="11755754" cy="1200329"/>
          </a:xfrm>
          <a:custGeom>
            <a:avLst/>
            <a:gdLst>
              <a:gd name="csX0" fmla="*/ 0 w 11755754"/>
              <a:gd name="csY0" fmla="*/ 0 h 1200329"/>
              <a:gd name="csX1" fmla="*/ 470230 w 11755754"/>
              <a:gd name="csY1" fmla="*/ 0 h 1200329"/>
              <a:gd name="csX2" fmla="*/ 705345 w 11755754"/>
              <a:gd name="csY2" fmla="*/ 0 h 1200329"/>
              <a:gd name="csX3" fmla="*/ 1528248 w 11755754"/>
              <a:gd name="csY3" fmla="*/ 0 h 1200329"/>
              <a:gd name="csX4" fmla="*/ 1998478 w 11755754"/>
              <a:gd name="csY4" fmla="*/ 0 h 1200329"/>
              <a:gd name="csX5" fmla="*/ 2468708 w 11755754"/>
              <a:gd name="csY5" fmla="*/ 0 h 1200329"/>
              <a:gd name="csX6" fmla="*/ 3291611 w 11755754"/>
              <a:gd name="csY6" fmla="*/ 0 h 1200329"/>
              <a:gd name="csX7" fmla="*/ 3644284 w 11755754"/>
              <a:gd name="csY7" fmla="*/ 0 h 1200329"/>
              <a:gd name="csX8" fmla="*/ 4467187 w 11755754"/>
              <a:gd name="csY8" fmla="*/ 0 h 1200329"/>
              <a:gd name="csX9" fmla="*/ 5290089 w 11755754"/>
              <a:gd name="csY9" fmla="*/ 0 h 1200329"/>
              <a:gd name="csX10" fmla="*/ 5877877 w 11755754"/>
              <a:gd name="csY10" fmla="*/ 0 h 1200329"/>
              <a:gd name="csX11" fmla="*/ 6700780 w 11755754"/>
              <a:gd name="csY11" fmla="*/ 0 h 1200329"/>
              <a:gd name="csX12" fmla="*/ 7171010 w 11755754"/>
              <a:gd name="csY12" fmla="*/ 0 h 1200329"/>
              <a:gd name="csX13" fmla="*/ 7641240 w 11755754"/>
              <a:gd name="csY13" fmla="*/ 0 h 1200329"/>
              <a:gd name="csX14" fmla="*/ 8346585 w 11755754"/>
              <a:gd name="csY14" fmla="*/ 0 h 1200329"/>
              <a:gd name="csX15" fmla="*/ 8816816 w 11755754"/>
              <a:gd name="csY15" fmla="*/ 0 h 1200329"/>
              <a:gd name="csX16" fmla="*/ 9639718 w 11755754"/>
              <a:gd name="csY16" fmla="*/ 0 h 1200329"/>
              <a:gd name="csX17" fmla="*/ 10462621 w 11755754"/>
              <a:gd name="csY17" fmla="*/ 0 h 1200329"/>
              <a:gd name="csX18" fmla="*/ 11050409 w 11755754"/>
              <a:gd name="csY18" fmla="*/ 0 h 1200329"/>
              <a:gd name="csX19" fmla="*/ 11755754 w 11755754"/>
              <a:gd name="csY19" fmla="*/ 0 h 1200329"/>
              <a:gd name="csX20" fmla="*/ 11755754 w 11755754"/>
              <a:gd name="csY20" fmla="*/ 364100 h 1200329"/>
              <a:gd name="csX21" fmla="*/ 11755754 w 11755754"/>
              <a:gd name="csY21" fmla="*/ 740203 h 1200329"/>
              <a:gd name="csX22" fmla="*/ 11755754 w 11755754"/>
              <a:gd name="csY22" fmla="*/ 1200329 h 1200329"/>
              <a:gd name="csX23" fmla="*/ 11285524 w 11755754"/>
              <a:gd name="csY23" fmla="*/ 1200329 h 1200329"/>
              <a:gd name="csX24" fmla="*/ 10697736 w 11755754"/>
              <a:gd name="csY24" fmla="*/ 1200329 h 1200329"/>
              <a:gd name="csX25" fmla="*/ 10462621 w 11755754"/>
              <a:gd name="csY25" fmla="*/ 1200329 h 1200329"/>
              <a:gd name="csX26" fmla="*/ 10227506 w 11755754"/>
              <a:gd name="csY26" fmla="*/ 1200329 h 1200329"/>
              <a:gd name="csX27" fmla="*/ 9639718 w 11755754"/>
              <a:gd name="csY27" fmla="*/ 1200329 h 1200329"/>
              <a:gd name="csX28" fmla="*/ 9287046 w 11755754"/>
              <a:gd name="csY28" fmla="*/ 1200329 h 1200329"/>
              <a:gd name="csX29" fmla="*/ 8581700 w 11755754"/>
              <a:gd name="csY29" fmla="*/ 1200329 h 1200329"/>
              <a:gd name="csX30" fmla="*/ 8229028 w 11755754"/>
              <a:gd name="csY30" fmla="*/ 1200329 h 1200329"/>
              <a:gd name="csX31" fmla="*/ 7523683 w 11755754"/>
              <a:gd name="csY31" fmla="*/ 1200329 h 1200329"/>
              <a:gd name="csX32" fmla="*/ 7288567 w 11755754"/>
              <a:gd name="csY32" fmla="*/ 1200329 h 1200329"/>
              <a:gd name="csX33" fmla="*/ 6583222 w 11755754"/>
              <a:gd name="csY33" fmla="*/ 1200329 h 1200329"/>
              <a:gd name="csX34" fmla="*/ 6230550 w 11755754"/>
              <a:gd name="csY34" fmla="*/ 1200329 h 1200329"/>
              <a:gd name="csX35" fmla="*/ 5995435 w 11755754"/>
              <a:gd name="csY35" fmla="*/ 1200329 h 1200329"/>
              <a:gd name="csX36" fmla="*/ 5642762 w 11755754"/>
              <a:gd name="csY36" fmla="*/ 1200329 h 1200329"/>
              <a:gd name="csX37" fmla="*/ 4937417 w 11755754"/>
              <a:gd name="csY37" fmla="*/ 1200329 h 1200329"/>
              <a:gd name="csX38" fmla="*/ 4584744 w 11755754"/>
              <a:gd name="csY38" fmla="*/ 1200329 h 1200329"/>
              <a:gd name="csX39" fmla="*/ 4349629 w 11755754"/>
              <a:gd name="csY39" fmla="*/ 1200329 h 1200329"/>
              <a:gd name="csX40" fmla="*/ 3996956 w 11755754"/>
              <a:gd name="csY40" fmla="*/ 1200329 h 1200329"/>
              <a:gd name="csX41" fmla="*/ 3526726 w 11755754"/>
              <a:gd name="csY41" fmla="*/ 1200329 h 1200329"/>
              <a:gd name="csX42" fmla="*/ 2938938 w 11755754"/>
              <a:gd name="csY42" fmla="*/ 1200329 h 1200329"/>
              <a:gd name="csX43" fmla="*/ 2586266 w 11755754"/>
              <a:gd name="csY43" fmla="*/ 1200329 h 1200329"/>
              <a:gd name="csX44" fmla="*/ 1763363 w 11755754"/>
              <a:gd name="csY44" fmla="*/ 1200329 h 1200329"/>
              <a:gd name="csX45" fmla="*/ 1175575 w 11755754"/>
              <a:gd name="csY45" fmla="*/ 1200329 h 1200329"/>
              <a:gd name="csX46" fmla="*/ 0 w 11755754"/>
              <a:gd name="csY46" fmla="*/ 1200329 h 1200329"/>
              <a:gd name="csX47" fmla="*/ 0 w 11755754"/>
              <a:gd name="csY47" fmla="*/ 788216 h 1200329"/>
              <a:gd name="csX48" fmla="*/ 0 w 11755754"/>
              <a:gd name="csY48" fmla="*/ 388106 h 1200329"/>
              <a:gd name="csX49" fmla="*/ 0 w 11755754"/>
              <a:gd name="csY49" fmla="*/ 0 h 1200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Lst>
            <a:rect l="l" t="t" r="r" b="b"/>
            <a:pathLst>
              <a:path w="11755754" h="1200329" extrusionOk="0">
                <a:moveTo>
                  <a:pt x="0" y="0"/>
                </a:moveTo>
                <a:cubicBezTo>
                  <a:pt x="219611" y="-41781"/>
                  <a:pt x="367157" y="48703"/>
                  <a:pt x="470230" y="0"/>
                </a:cubicBezTo>
                <a:cubicBezTo>
                  <a:pt x="573303" y="-48703"/>
                  <a:pt x="620876" y="15435"/>
                  <a:pt x="705345" y="0"/>
                </a:cubicBezTo>
                <a:cubicBezTo>
                  <a:pt x="789814" y="-15435"/>
                  <a:pt x="1226417" y="90553"/>
                  <a:pt x="1528248" y="0"/>
                </a:cubicBezTo>
                <a:cubicBezTo>
                  <a:pt x="1830079" y="-90553"/>
                  <a:pt x="1776974" y="24997"/>
                  <a:pt x="1998478" y="0"/>
                </a:cubicBezTo>
                <a:cubicBezTo>
                  <a:pt x="2219982" y="-24997"/>
                  <a:pt x="2264313" y="38331"/>
                  <a:pt x="2468708" y="0"/>
                </a:cubicBezTo>
                <a:cubicBezTo>
                  <a:pt x="2673103" y="-38331"/>
                  <a:pt x="2921197" y="61310"/>
                  <a:pt x="3291611" y="0"/>
                </a:cubicBezTo>
                <a:cubicBezTo>
                  <a:pt x="3662025" y="-61310"/>
                  <a:pt x="3550751" y="13226"/>
                  <a:pt x="3644284" y="0"/>
                </a:cubicBezTo>
                <a:cubicBezTo>
                  <a:pt x="3737817" y="-13226"/>
                  <a:pt x="4095021" y="50099"/>
                  <a:pt x="4467187" y="0"/>
                </a:cubicBezTo>
                <a:cubicBezTo>
                  <a:pt x="4839353" y="-50099"/>
                  <a:pt x="5092298" y="54136"/>
                  <a:pt x="5290089" y="0"/>
                </a:cubicBezTo>
                <a:cubicBezTo>
                  <a:pt x="5487880" y="-54136"/>
                  <a:pt x="5616142" y="68019"/>
                  <a:pt x="5877877" y="0"/>
                </a:cubicBezTo>
                <a:cubicBezTo>
                  <a:pt x="6139612" y="-68019"/>
                  <a:pt x="6448756" y="54712"/>
                  <a:pt x="6700780" y="0"/>
                </a:cubicBezTo>
                <a:cubicBezTo>
                  <a:pt x="6952804" y="-54712"/>
                  <a:pt x="7007606" y="25658"/>
                  <a:pt x="7171010" y="0"/>
                </a:cubicBezTo>
                <a:cubicBezTo>
                  <a:pt x="7334414" y="-25658"/>
                  <a:pt x="7417609" y="32723"/>
                  <a:pt x="7641240" y="0"/>
                </a:cubicBezTo>
                <a:cubicBezTo>
                  <a:pt x="7864871" y="-32723"/>
                  <a:pt x="8161116" y="65256"/>
                  <a:pt x="8346585" y="0"/>
                </a:cubicBezTo>
                <a:cubicBezTo>
                  <a:pt x="8532055" y="-65256"/>
                  <a:pt x="8687000" y="2788"/>
                  <a:pt x="8816816" y="0"/>
                </a:cubicBezTo>
                <a:cubicBezTo>
                  <a:pt x="8946632" y="-2788"/>
                  <a:pt x="9472345" y="37839"/>
                  <a:pt x="9639718" y="0"/>
                </a:cubicBezTo>
                <a:cubicBezTo>
                  <a:pt x="9807091" y="-37839"/>
                  <a:pt x="10263730" y="60441"/>
                  <a:pt x="10462621" y="0"/>
                </a:cubicBezTo>
                <a:cubicBezTo>
                  <a:pt x="10661512" y="-60441"/>
                  <a:pt x="10821435" y="51432"/>
                  <a:pt x="11050409" y="0"/>
                </a:cubicBezTo>
                <a:cubicBezTo>
                  <a:pt x="11279383" y="-51432"/>
                  <a:pt x="11472818" y="61409"/>
                  <a:pt x="11755754" y="0"/>
                </a:cubicBezTo>
                <a:cubicBezTo>
                  <a:pt x="11763818" y="90885"/>
                  <a:pt x="11720281" y="246800"/>
                  <a:pt x="11755754" y="364100"/>
                </a:cubicBezTo>
                <a:cubicBezTo>
                  <a:pt x="11791227" y="481400"/>
                  <a:pt x="11749797" y="627958"/>
                  <a:pt x="11755754" y="740203"/>
                </a:cubicBezTo>
                <a:cubicBezTo>
                  <a:pt x="11761711" y="852448"/>
                  <a:pt x="11708489" y="1105136"/>
                  <a:pt x="11755754" y="1200329"/>
                </a:cubicBezTo>
                <a:cubicBezTo>
                  <a:pt x="11547101" y="1247352"/>
                  <a:pt x="11405370" y="1170494"/>
                  <a:pt x="11285524" y="1200329"/>
                </a:cubicBezTo>
                <a:cubicBezTo>
                  <a:pt x="11165678" y="1230164"/>
                  <a:pt x="10929452" y="1170689"/>
                  <a:pt x="10697736" y="1200329"/>
                </a:cubicBezTo>
                <a:cubicBezTo>
                  <a:pt x="10466020" y="1229969"/>
                  <a:pt x="10542006" y="1172954"/>
                  <a:pt x="10462621" y="1200329"/>
                </a:cubicBezTo>
                <a:cubicBezTo>
                  <a:pt x="10383236" y="1227704"/>
                  <a:pt x="10308999" y="1176522"/>
                  <a:pt x="10227506" y="1200329"/>
                </a:cubicBezTo>
                <a:cubicBezTo>
                  <a:pt x="10146013" y="1224136"/>
                  <a:pt x="9780231" y="1148351"/>
                  <a:pt x="9639718" y="1200329"/>
                </a:cubicBezTo>
                <a:cubicBezTo>
                  <a:pt x="9499205" y="1252307"/>
                  <a:pt x="9406235" y="1174179"/>
                  <a:pt x="9287046" y="1200329"/>
                </a:cubicBezTo>
                <a:cubicBezTo>
                  <a:pt x="9167857" y="1226479"/>
                  <a:pt x="8901259" y="1145854"/>
                  <a:pt x="8581700" y="1200329"/>
                </a:cubicBezTo>
                <a:cubicBezTo>
                  <a:pt x="8262141" y="1254804"/>
                  <a:pt x="8360749" y="1163610"/>
                  <a:pt x="8229028" y="1200329"/>
                </a:cubicBezTo>
                <a:cubicBezTo>
                  <a:pt x="8097307" y="1237048"/>
                  <a:pt x="7705669" y="1193754"/>
                  <a:pt x="7523683" y="1200329"/>
                </a:cubicBezTo>
                <a:cubicBezTo>
                  <a:pt x="7341697" y="1206904"/>
                  <a:pt x="7391908" y="1180777"/>
                  <a:pt x="7288567" y="1200329"/>
                </a:cubicBezTo>
                <a:cubicBezTo>
                  <a:pt x="7185226" y="1219881"/>
                  <a:pt x="6861839" y="1125170"/>
                  <a:pt x="6583222" y="1200329"/>
                </a:cubicBezTo>
                <a:cubicBezTo>
                  <a:pt x="6304605" y="1275488"/>
                  <a:pt x="6338391" y="1174990"/>
                  <a:pt x="6230550" y="1200329"/>
                </a:cubicBezTo>
                <a:cubicBezTo>
                  <a:pt x="6122709" y="1225668"/>
                  <a:pt x="6086639" y="1185223"/>
                  <a:pt x="5995435" y="1200329"/>
                </a:cubicBezTo>
                <a:cubicBezTo>
                  <a:pt x="5904231" y="1215435"/>
                  <a:pt x="5754120" y="1169914"/>
                  <a:pt x="5642762" y="1200329"/>
                </a:cubicBezTo>
                <a:cubicBezTo>
                  <a:pt x="5531404" y="1230744"/>
                  <a:pt x="5288267" y="1144087"/>
                  <a:pt x="4937417" y="1200329"/>
                </a:cubicBezTo>
                <a:cubicBezTo>
                  <a:pt x="4586568" y="1256571"/>
                  <a:pt x="4736106" y="1172365"/>
                  <a:pt x="4584744" y="1200329"/>
                </a:cubicBezTo>
                <a:cubicBezTo>
                  <a:pt x="4433382" y="1228293"/>
                  <a:pt x="4459091" y="1181235"/>
                  <a:pt x="4349629" y="1200329"/>
                </a:cubicBezTo>
                <a:cubicBezTo>
                  <a:pt x="4240167" y="1219423"/>
                  <a:pt x="4103676" y="1181087"/>
                  <a:pt x="3996956" y="1200329"/>
                </a:cubicBezTo>
                <a:cubicBezTo>
                  <a:pt x="3890236" y="1219571"/>
                  <a:pt x="3703315" y="1192724"/>
                  <a:pt x="3526726" y="1200329"/>
                </a:cubicBezTo>
                <a:cubicBezTo>
                  <a:pt x="3350137" y="1207934"/>
                  <a:pt x="3158646" y="1150120"/>
                  <a:pt x="2938938" y="1200329"/>
                </a:cubicBezTo>
                <a:cubicBezTo>
                  <a:pt x="2719230" y="1250538"/>
                  <a:pt x="2699687" y="1161395"/>
                  <a:pt x="2586266" y="1200329"/>
                </a:cubicBezTo>
                <a:cubicBezTo>
                  <a:pt x="2472845" y="1239263"/>
                  <a:pt x="1948933" y="1155375"/>
                  <a:pt x="1763363" y="1200329"/>
                </a:cubicBezTo>
                <a:cubicBezTo>
                  <a:pt x="1577793" y="1245283"/>
                  <a:pt x="1399517" y="1165852"/>
                  <a:pt x="1175575" y="1200329"/>
                </a:cubicBezTo>
                <a:cubicBezTo>
                  <a:pt x="951633" y="1234806"/>
                  <a:pt x="275327" y="1088384"/>
                  <a:pt x="0" y="1200329"/>
                </a:cubicBezTo>
                <a:cubicBezTo>
                  <a:pt x="-33078" y="1089396"/>
                  <a:pt x="5344" y="875238"/>
                  <a:pt x="0" y="788216"/>
                </a:cubicBezTo>
                <a:cubicBezTo>
                  <a:pt x="-5344" y="701194"/>
                  <a:pt x="35368" y="563369"/>
                  <a:pt x="0" y="388106"/>
                </a:cubicBezTo>
                <a:cubicBezTo>
                  <a:pt x="-35368" y="212843"/>
                  <a:pt x="44111" y="103542"/>
                  <a:pt x="0" y="0"/>
                </a:cubicBezTo>
                <a:close/>
              </a:path>
            </a:pathLst>
          </a:custGeom>
          <a:noFill/>
          <a:ln w="19050">
            <a:solidFill>
              <a:srgbClr val="00B050"/>
            </a:solidFill>
          </a:ln>
        </p:spPr>
        <p:txBody>
          <a:bodyPr wrap="square">
            <a:spAutoFit/>
          </a:bodyPr>
          <a:lstStyle/>
          <a:p>
            <a:pPr indent="304800" algn="just">
              <a:buNone/>
            </a:pP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This weekend I had the pleasure of seeing the Latvian animated film Flow in the theater. I'd never heard of it, but all of the other options were sequels or Christmas movies. Flow had a great trailer, excellent reviews, and won many awards. I was sold.</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1" name="矩形 10"/>
          <p:cNvSpPr/>
          <p:nvPr/>
        </p:nvSpPr>
        <p:spPr>
          <a:xfrm>
            <a:off x="10309860" y="2368956"/>
            <a:ext cx="1577338"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131444" y="2734716"/>
            <a:ext cx="8166736"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31444" y="3244335"/>
            <a:ext cx="11870056" cy="1200329"/>
          </a:xfrm>
          <a:prstGeom prst="rect">
            <a:avLst/>
          </a:prstGeom>
          <a:noFill/>
        </p:spPr>
        <p:txBody>
          <a:bodyPr wrap="square">
            <a:spAutoFit/>
          </a:bodyPr>
          <a:lstStyle/>
          <a:p>
            <a:r>
              <a:rPr lang="en-GB" altLang="zh-CN" sz="2400" b="1" dirty="0">
                <a:latin typeface="Times New Roman" panose="02020603050405020304" pitchFamily="18" charset="0"/>
                <a:cs typeface="Times New Roman" panose="02020603050405020304" pitchFamily="18" charset="0"/>
              </a:rPr>
              <a:t>“great trailer, excellent reviews, and won many awards” → </a:t>
            </a:r>
            <a:r>
              <a:rPr lang="zh-CN" altLang="en-US" sz="2400" b="1" dirty="0">
                <a:latin typeface="Times New Roman" panose="02020603050405020304" pitchFamily="18" charset="0"/>
                <a:cs typeface="Times New Roman" panose="02020603050405020304" pitchFamily="18" charset="0"/>
              </a:rPr>
              <a:t>选项</a:t>
            </a:r>
            <a:r>
              <a:rPr lang="en-GB" altLang="zh-CN" sz="2400" b="1" dirty="0">
                <a:latin typeface="Times New Roman" panose="02020603050405020304" pitchFamily="18" charset="0"/>
                <a:cs typeface="Times New Roman" panose="02020603050405020304" pitchFamily="18" charset="0"/>
              </a:rPr>
              <a:t>C “positive reception and many awards”</a:t>
            </a:r>
            <a:r>
              <a:rPr lang="zh-CN" altLang="en-GB"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积极的评价和众多奖项）</a:t>
            </a:r>
            <a:r>
              <a:rPr lang="en-GB" altLang="zh-CN" sz="2400" b="1" dirty="0">
                <a:latin typeface="Times New Roman" panose="02020603050405020304" pitchFamily="18" charset="0"/>
                <a:cs typeface="Times New Roman" panose="02020603050405020304" pitchFamily="18" charset="0"/>
              </a:rPr>
              <a:t>“I was sold” </a:t>
            </a:r>
            <a:r>
              <a:rPr lang="zh-CN" altLang="en-US" sz="2400" b="1" dirty="0">
                <a:latin typeface="Times New Roman" panose="02020603050405020304" pitchFamily="18" charset="0"/>
                <a:cs typeface="Times New Roman" panose="02020603050405020304" pitchFamily="18" charset="0"/>
              </a:rPr>
              <a:t>意为“我被说服了”，说明这些是促使作者去看的原因。</a:t>
            </a:r>
            <a:endParaRPr lang="zh-CN" altLang="en-US" sz="2400" b="1" dirty="0">
              <a:latin typeface="Times New Roman" panose="02020603050405020304" pitchFamily="18" charset="0"/>
              <a:cs typeface="Times New Roman" panose="02020603050405020304" pitchFamily="18" charset="0"/>
            </a:endParaRPr>
          </a:p>
        </p:txBody>
      </p:sp>
      <p:sp>
        <p:nvSpPr>
          <p:cNvPr id="17" name="文本框 16"/>
          <p:cNvSpPr txBox="1"/>
          <p:nvPr/>
        </p:nvSpPr>
        <p:spPr>
          <a:xfrm>
            <a:off x="0" y="4405819"/>
            <a:ext cx="12275818" cy="1323439"/>
          </a:xfrm>
          <a:prstGeom prst="rect">
            <a:avLst/>
          </a:prstGeom>
          <a:noFill/>
        </p:spPr>
        <p:txBody>
          <a:bodyPr wrap="square">
            <a:spAutoFit/>
          </a:bodyPr>
          <a:lstStyle/>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A (Recommendations from strangers)：文中未提到陌生人推荐。</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B (Curiosity about an unknown movie)：作者第一句说“I</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d never heard of it”，但最终决定观看是因为好评和获奖，而非单纯好奇。好奇是状态，不是动机。</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D (Its unique theme concerning animals)：关于动物的独特主题是观看后才知道的内容，不是最初动机。</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across)">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047737" y="1152588"/>
            <a:ext cx="4289029" cy="4695700"/>
          </a:xfrm>
          <a:prstGeom prst="rect">
            <a:avLst/>
          </a:prstGeom>
        </p:spPr>
      </p:pic>
      <p:sp>
        <p:nvSpPr>
          <p:cNvPr id="2" name="矩形 1"/>
          <p:cNvSpPr/>
          <p:nvPr/>
        </p:nvSpPr>
        <p:spPr>
          <a:xfrm>
            <a:off x="2064636" y="1675946"/>
            <a:ext cx="2688621"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rPr>
              <a:t>PART 1</a:t>
            </a:r>
            <a:endParaRPr kumimoji="0" lang="zh-CN" altLang="en-US"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4" name="矩形 3"/>
          <p:cNvSpPr/>
          <p:nvPr/>
        </p:nvSpPr>
        <p:spPr>
          <a:xfrm>
            <a:off x="2312568" y="3122634"/>
            <a:ext cx="8139472"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Listening</a:t>
            </a:r>
            <a:r>
              <a:rPr lang="zh-CN" altLang="en-US"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 </a:t>
            </a: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comprehension</a:t>
            </a:r>
            <a:endParaRPr kumimoji="0" lang="zh-CN" altLang="en-US" sz="48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5" name="矩形: 圆角 4"/>
          <p:cNvSpPr/>
          <p:nvPr/>
        </p:nvSpPr>
        <p:spPr>
          <a:xfrm>
            <a:off x="323850" y="269776"/>
            <a:ext cx="11544300" cy="6318448"/>
          </a:xfrm>
          <a:prstGeom prst="roundRect">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9601200" y="5766162"/>
            <a:ext cx="2674618" cy="1091838"/>
          </a:xfrm>
          <a:prstGeom prst="rect">
            <a:avLst/>
          </a:prstGeom>
        </p:spPr>
      </p:pic>
      <p:sp>
        <p:nvSpPr>
          <p:cNvPr id="5" name="文本框 4"/>
          <p:cNvSpPr txBox="1"/>
          <p:nvPr/>
        </p:nvSpPr>
        <p:spPr>
          <a:xfrm>
            <a:off x="131444" y="0"/>
            <a:ext cx="11755755" cy="1938992"/>
          </a:xfrm>
          <a:prstGeom prst="rect">
            <a:avLst/>
          </a:prstGeom>
          <a:noFill/>
        </p:spPr>
        <p:txBody>
          <a:bodyPr wrap="square">
            <a:spAutoFit/>
          </a:bodyPr>
          <a:lstStyle/>
          <a:p>
            <a:pPr lvl="0"/>
            <a:r>
              <a:rPr lang="en-US" altLang="zh-CN" sz="2400" dirty="0">
                <a:latin typeface="Calibri" panose="020F0502020204030204" pitchFamily="34" charset="0"/>
                <a:cs typeface="Calibri" panose="020F0502020204030204" pitchFamily="34" charset="0"/>
              </a:rPr>
              <a:t>33.Which of the following is </a:t>
            </a:r>
            <a:r>
              <a:rPr lang="en-US" altLang="zh-CN" sz="2400" dirty="0">
                <a:solidFill>
                  <a:srgbClr val="FF0000"/>
                </a:solidFill>
                <a:latin typeface="Calibri" panose="020F0502020204030204" pitchFamily="34" charset="0"/>
                <a:cs typeface="Calibri" panose="020F0502020204030204" pitchFamily="34" charset="0"/>
              </a:rPr>
              <a:t>a distinctive feature of Flow</a:t>
            </a:r>
            <a:r>
              <a:rPr lang="zh-CN" altLang="zh-CN" sz="2400" dirty="0">
                <a:latin typeface="Calibri" panose="020F0502020204030204" pitchFamily="34" charset="0"/>
                <a:cs typeface="Calibri" panose="020F0502020204030204" pitchFamily="34" charset="0"/>
              </a:rPr>
              <a:t>？</a:t>
            </a:r>
            <a:br>
              <a:rPr lang="en-US" altLang="zh-CN" sz="2400" dirty="0">
                <a:latin typeface="Calibri" panose="020F0502020204030204" pitchFamily="34" charset="0"/>
                <a:cs typeface="Calibri" panose="020F0502020204030204" pitchFamily="34" charset="0"/>
              </a:rPr>
            </a:br>
            <a:r>
              <a:rPr lang="en-US" altLang="zh-CN" sz="2400" dirty="0">
                <a:solidFill>
                  <a:srgbClr val="FF0000"/>
                </a:solidFill>
                <a:latin typeface="Calibri" panose="020F0502020204030204" pitchFamily="34" charset="0"/>
                <a:cs typeface="Calibri" panose="020F0502020204030204" pitchFamily="34" charset="0"/>
              </a:rPr>
              <a:t>A. It contains no spoken dialogue.</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B. It involves more than human characters.</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C. It is a short animation within 90 minutes.</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D. It is primarily a Christmas-themed story.</a:t>
            </a:r>
            <a:endParaRPr lang="zh-CN" altLang="zh-CN" sz="2400" dirty="0">
              <a:latin typeface="Calibri" panose="020F0502020204030204" pitchFamily="34" charset="0"/>
              <a:cs typeface="Calibri" panose="020F0502020204030204" pitchFamily="34" charset="0"/>
            </a:endParaRPr>
          </a:p>
        </p:txBody>
      </p:sp>
      <p:sp>
        <p:nvSpPr>
          <p:cNvPr id="10" name="文本框 9"/>
          <p:cNvSpPr txBox="1"/>
          <p:nvPr/>
        </p:nvSpPr>
        <p:spPr>
          <a:xfrm>
            <a:off x="131444" y="1951672"/>
            <a:ext cx="11755754" cy="1200329"/>
          </a:xfrm>
          <a:custGeom>
            <a:avLst/>
            <a:gdLst>
              <a:gd name="csX0" fmla="*/ 0 w 11755754"/>
              <a:gd name="csY0" fmla="*/ 0 h 1200329"/>
              <a:gd name="csX1" fmla="*/ 470230 w 11755754"/>
              <a:gd name="csY1" fmla="*/ 0 h 1200329"/>
              <a:gd name="csX2" fmla="*/ 705345 w 11755754"/>
              <a:gd name="csY2" fmla="*/ 0 h 1200329"/>
              <a:gd name="csX3" fmla="*/ 1528248 w 11755754"/>
              <a:gd name="csY3" fmla="*/ 0 h 1200329"/>
              <a:gd name="csX4" fmla="*/ 1998478 w 11755754"/>
              <a:gd name="csY4" fmla="*/ 0 h 1200329"/>
              <a:gd name="csX5" fmla="*/ 2468708 w 11755754"/>
              <a:gd name="csY5" fmla="*/ 0 h 1200329"/>
              <a:gd name="csX6" fmla="*/ 3291611 w 11755754"/>
              <a:gd name="csY6" fmla="*/ 0 h 1200329"/>
              <a:gd name="csX7" fmla="*/ 3644284 w 11755754"/>
              <a:gd name="csY7" fmla="*/ 0 h 1200329"/>
              <a:gd name="csX8" fmla="*/ 4467187 w 11755754"/>
              <a:gd name="csY8" fmla="*/ 0 h 1200329"/>
              <a:gd name="csX9" fmla="*/ 5290089 w 11755754"/>
              <a:gd name="csY9" fmla="*/ 0 h 1200329"/>
              <a:gd name="csX10" fmla="*/ 5877877 w 11755754"/>
              <a:gd name="csY10" fmla="*/ 0 h 1200329"/>
              <a:gd name="csX11" fmla="*/ 6700780 w 11755754"/>
              <a:gd name="csY11" fmla="*/ 0 h 1200329"/>
              <a:gd name="csX12" fmla="*/ 7171010 w 11755754"/>
              <a:gd name="csY12" fmla="*/ 0 h 1200329"/>
              <a:gd name="csX13" fmla="*/ 7641240 w 11755754"/>
              <a:gd name="csY13" fmla="*/ 0 h 1200329"/>
              <a:gd name="csX14" fmla="*/ 8346585 w 11755754"/>
              <a:gd name="csY14" fmla="*/ 0 h 1200329"/>
              <a:gd name="csX15" fmla="*/ 8816816 w 11755754"/>
              <a:gd name="csY15" fmla="*/ 0 h 1200329"/>
              <a:gd name="csX16" fmla="*/ 9639718 w 11755754"/>
              <a:gd name="csY16" fmla="*/ 0 h 1200329"/>
              <a:gd name="csX17" fmla="*/ 10462621 w 11755754"/>
              <a:gd name="csY17" fmla="*/ 0 h 1200329"/>
              <a:gd name="csX18" fmla="*/ 11050409 w 11755754"/>
              <a:gd name="csY18" fmla="*/ 0 h 1200329"/>
              <a:gd name="csX19" fmla="*/ 11755754 w 11755754"/>
              <a:gd name="csY19" fmla="*/ 0 h 1200329"/>
              <a:gd name="csX20" fmla="*/ 11755754 w 11755754"/>
              <a:gd name="csY20" fmla="*/ 364100 h 1200329"/>
              <a:gd name="csX21" fmla="*/ 11755754 w 11755754"/>
              <a:gd name="csY21" fmla="*/ 740203 h 1200329"/>
              <a:gd name="csX22" fmla="*/ 11755754 w 11755754"/>
              <a:gd name="csY22" fmla="*/ 1200329 h 1200329"/>
              <a:gd name="csX23" fmla="*/ 11285524 w 11755754"/>
              <a:gd name="csY23" fmla="*/ 1200329 h 1200329"/>
              <a:gd name="csX24" fmla="*/ 10697736 w 11755754"/>
              <a:gd name="csY24" fmla="*/ 1200329 h 1200329"/>
              <a:gd name="csX25" fmla="*/ 10462621 w 11755754"/>
              <a:gd name="csY25" fmla="*/ 1200329 h 1200329"/>
              <a:gd name="csX26" fmla="*/ 10227506 w 11755754"/>
              <a:gd name="csY26" fmla="*/ 1200329 h 1200329"/>
              <a:gd name="csX27" fmla="*/ 9639718 w 11755754"/>
              <a:gd name="csY27" fmla="*/ 1200329 h 1200329"/>
              <a:gd name="csX28" fmla="*/ 9287046 w 11755754"/>
              <a:gd name="csY28" fmla="*/ 1200329 h 1200329"/>
              <a:gd name="csX29" fmla="*/ 8581700 w 11755754"/>
              <a:gd name="csY29" fmla="*/ 1200329 h 1200329"/>
              <a:gd name="csX30" fmla="*/ 8229028 w 11755754"/>
              <a:gd name="csY30" fmla="*/ 1200329 h 1200329"/>
              <a:gd name="csX31" fmla="*/ 7523683 w 11755754"/>
              <a:gd name="csY31" fmla="*/ 1200329 h 1200329"/>
              <a:gd name="csX32" fmla="*/ 7288567 w 11755754"/>
              <a:gd name="csY32" fmla="*/ 1200329 h 1200329"/>
              <a:gd name="csX33" fmla="*/ 6583222 w 11755754"/>
              <a:gd name="csY33" fmla="*/ 1200329 h 1200329"/>
              <a:gd name="csX34" fmla="*/ 6230550 w 11755754"/>
              <a:gd name="csY34" fmla="*/ 1200329 h 1200329"/>
              <a:gd name="csX35" fmla="*/ 5995435 w 11755754"/>
              <a:gd name="csY35" fmla="*/ 1200329 h 1200329"/>
              <a:gd name="csX36" fmla="*/ 5642762 w 11755754"/>
              <a:gd name="csY36" fmla="*/ 1200329 h 1200329"/>
              <a:gd name="csX37" fmla="*/ 4937417 w 11755754"/>
              <a:gd name="csY37" fmla="*/ 1200329 h 1200329"/>
              <a:gd name="csX38" fmla="*/ 4584744 w 11755754"/>
              <a:gd name="csY38" fmla="*/ 1200329 h 1200329"/>
              <a:gd name="csX39" fmla="*/ 4349629 w 11755754"/>
              <a:gd name="csY39" fmla="*/ 1200329 h 1200329"/>
              <a:gd name="csX40" fmla="*/ 3996956 w 11755754"/>
              <a:gd name="csY40" fmla="*/ 1200329 h 1200329"/>
              <a:gd name="csX41" fmla="*/ 3526726 w 11755754"/>
              <a:gd name="csY41" fmla="*/ 1200329 h 1200329"/>
              <a:gd name="csX42" fmla="*/ 2938938 w 11755754"/>
              <a:gd name="csY42" fmla="*/ 1200329 h 1200329"/>
              <a:gd name="csX43" fmla="*/ 2586266 w 11755754"/>
              <a:gd name="csY43" fmla="*/ 1200329 h 1200329"/>
              <a:gd name="csX44" fmla="*/ 1763363 w 11755754"/>
              <a:gd name="csY44" fmla="*/ 1200329 h 1200329"/>
              <a:gd name="csX45" fmla="*/ 1175575 w 11755754"/>
              <a:gd name="csY45" fmla="*/ 1200329 h 1200329"/>
              <a:gd name="csX46" fmla="*/ 0 w 11755754"/>
              <a:gd name="csY46" fmla="*/ 1200329 h 1200329"/>
              <a:gd name="csX47" fmla="*/ 0 w 11755754"/>
              <a:gd name="csY47" fmla="*/ 788216 h 1200329"/>
              <a:gd name="csX48" fmla="*/ 0 w 11755754"/>
              <a:gd name="csY48" fmla="*/ 388106 h 1200329"/>
              <a:gd name="csX49" fmla="*/ 0 w 11755754"/>
              <a:gd name="csY49" fmla="*/ 0 h 1200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Lst>
            <a:rect l="l" t="t" r="r" b="b"/>
            <a:pathLst>
              <a:path w="11755754" h="1200329" extrusionOk="0">
                <a:moveTo>
                  <a:pt x="0" y="0"/>
                </a:moveTo>
                <a:cubicBezTo>
                  <a:pt x="219611" y="-41781"/>
                  <a:pt x="367157" y="48703"/>
                  <a:pt x="470230" y="0"/>
                </a:cubicBezTo>
                <a:cubicBezTo>
                  <a:pt x="573303" y="-48703"/>
                  <a:pt x="620876" y="15435"/>
                  <a:pt x="705345" y="0"/>
                </a:cubicBezTo>
                <a:cubicBezTo>
                  <a:pt x="789814" y="-15435"/>
                  <a:pt x="1226417" y="90553"/>
                  <a:pt x="1528248" y="0"/>
                </a:cubicBezTo>
                <a:cubicBezTo>
                  <a:pt x="1830079" y="-90553"/>
                  <a:pt x="1776974" y="24997"/>
                  <a:pt x="1998478" y="0"/>
                </a:cubicBezTo>
                <a:cubicBezTo>
                  <a:pt x="2219982" y="-24997"/>
                  <a:pt x="2264313" y="38331"/>
                  <a:pt x="2468708" y="0"/>
                </a:cubicBezTo>
                <a:cubicBezTo>
                  <a:pt x="2673103" y="-38331"/>
                  <a:pt x="2921197" y="61310"/>
                  <a:pt x="3291611" y="0"/>
                </a:cubicBezTo>
                <a:cubicBezTo>
                  <a:pt x="3662025" y="-61310"/>
                  <a:pt x="3550751" y="13226"/>
                  <a:pt x="3644284" y="0"/>
                </a:cubicBezTo>
                <a:cubicBezTo>
                  <a:pt x="3737817" y="-13226"/>
                  <a:pt x="4095021" y="50099"/>
                  <a:pt x="4467187" y="0"/>
                </a:cubicBezTo>
                <a:cubicBezTo>
                  <a:pt x="4839353" y="-50099"/>
                  <a:pt x="5092298" y="54136"/>
                  <a:pt x="5290089" y="0"/>
                </a:cubicBezTo>
                <a:cubicBezTo>
                  <a:pt x="5487880" y="-54136"/>
                  <a:pt x="5616142" y="68019"/>
                  <a:pt x="5877877" y="0"/>
                </a:cubicBezTo>
                <a:cubicBezTo>
                  <a:pt x="6139612" y="-68019"/>
                  <a:pt x="6448756" y="54712"/>
                  <a:pt x="6700780" y="0"/>
                </a:cubicBezTo>
                <a:cubicBezTo>
                  <a:pt x="6952804" y="-54712"/>
                  <a:pt x="7007606" y="25658"/>
                  <a:pt x="7171010" y="0"/>
                </a:cubicBezTo>
                <a:cubicBezTo>
                  <a:pt x="7334414" y="-25658"/>
                  <a:pt x="7417609" y="32723"/>
                  <a:pt x="7641240" y="0"/>
                </a:cubicBezTo>
                <a:cubicBezTo>
                  <a:pt x="7864871" y="-32723"/>
                  <a:pt x="8161116" y="65256"/>
                  <a:pt x="8346585" y="0"/>
                </a:cubicBezTo>
                <a:cubicBezTo>
                  <a:pt x="8532055" y="-65256"/>
                  <a:pt x="8687000" y="2788"/>
                  <a:pt x="8816816" y="0"/>
                </a:cubicBezTo>
                <a:cubicBezTo>
                  <a:pt x="8946632" y="-2788"/>
                  <a:pt x="9472345" y="37839"/>
                  <a:pt x="9639718" y="0"/>
                </a:cubicBezTo>
                <a:cubicBezTo>
                  <a:pt x="9807091" y="-37839"/>
                  <a:pt x="10263730" y="60441"/>
                  <a:pt x="10462621" y="0"/>
                </a:cubicBezTo>
                <a:cubicBezTo>
                  <a:pt x="10661512" y="-60441"/>
                  <a:pt x="10821435" y="51432"/>
                  <a:pt x="11050409" y="0"/>
                </a:cubicBezTo>
                <a:cubicBezTo>
                  <a:pt x="11279383" y="-51432"/>
                  <a:pt x="11472818" y="61409"/>
                  <a:pt x="11755754" y="0"/>
                </a:cubicBezTo>
                <a:cubicBezTo>
                  <a:pt x="11763818" y="90885"/>
                  <a:pt x="11720281" y="246800"/>
                  <a:pt x="11755754" y="364100"/>
                </a:cubicBezTo>
                <a:cubicBezTo>
                  <a:pt x="11791227" y="481400"/>
                  <a:pt x="11749797" y="627958"/>
                  <a:pt x="11755754" y="740203"/>
                </a:cubicBezTo>
                <a:cubicBezTo>
                  <a:pt x="11761711" y="852448"/>
                  <a:pt x="11708489" y="1105136"/>
                  <a:pt x="11755754" y="1200329"/>
                </a:cubicBezTo>
                <a:cubicBezTo>
                  <a:pt x="11547101" y="1247352"/>
                  <a:pt x="11405370" y="1170494"/>
                  <a:pt x="11285524" y="1200329"/>
                </a:cubicBezTo>
                <a:cubicBezTo>
                  <a:pt x="11165678" y="1230164"/>
                  <a:pt x="10929452" y="1170689"/>
                  <a:pt x="10697736" y="1200329"/>
                </a:cubicBezTo>
                <a:cubicBezTo>
                  <a:pt x="10466020" y="1229969"/>
                  <a:pt x="10542006" y="1172954"/>
                  <a:pt x="10462621" y="1200329"/>
                </a:cubicBezTo>
                <a:cubicBezTo>
                  <a:pt x="10383236" y="1227704"/>
                  <a:pt x="10308999" y="1176522"/>
                  <a:pt x="10227506" y="1200329"/>
                </a:cubicBezTo>
                <a:cubicBezTo>
                  <a:pt x="10146013" y="1224136"/>
                  <a:pt x="9780231" y="1148351"/>
                  <a:pt x="9639718" y="1200329"/>
                </a:cubicBezTo>
                <a:cubicBezTo>
                  <a:pt x="9499205" y="1252307"/>
                  <a:pt x="9406235" y="1174179"/>
                  <a:pt x="9287046" y="1200329"/>
                </a:cubicBezTo>
                <a:cubicBezTo>
                  <a:pt x="9167857" y="1226479"/>
                  <a:pt x="8901259" y="1145854"/>
                  <a:pt x="8581700" y="1200329"/>
                </a:cubicBezTo>
                <a:cubicBezTo>
                  <a:pt x="8262141" y="1254804"/>
                  <a:pt x="8360749" y="1163610"/>
                  <a:pt x="8229028" y="1200329"/>
                </a:cubicBezTo>
                <a:cubicBezTo>
                  <a:pt x="8097307" y="1237048"/>
                  <a:pt x="7705669" y="1193754"/>
                  <a:pt x="7523683" y="1200329"/>
                </a:cubicBezTo>
                <a:cubicBezTo>
                  <a:pt x="7341697" y="1206904"/>
                  <a:pt x="7391908" y="1180777"/>
                  <a:pt x="7288567" y="1200329"/>
                </a:cubicBezTo>
                <a:cubicBezTo>
                  <a:pt x="7185226" y="1219881"/>
                  <a:pt x="6861839" y="1125170"/>
                  <a:pt x="6583222" y="1200329"/>
                </a:cubicBezTo>
                <a:cubicBezTo>
                  <a:pt x="6304605" y="1275488"/>
                  <a:pt x="6338391" y="1174990"/>
                  <a:pt x="6230550" y="1200329"/>
                </a:cubicBezTo>
                <a:cubicBezTo>
                  <a:pt x="6122709" y="1225668"/>
                  <a:pt x="6086639" y="1185223"/>
                  <a:pt x="5995435" y="1200329"/>
                </a:cubicBezTo>
                <a:cubicBezTo>
                  <a:pt x="5904231" y="1215435"/>
                  <a:pt x="5754120" y="1169914"/>
                  <a:pt x="5642762" y="1200329"/>
                </a:cubicBezTo>
                <a:cubicBezTo>
                  <a:pt x="5531404" y="1230744"/>
                  <a:pt x="5288267" y="1144087"/>
                  <a:pt x="4937417" y="1200329"/>
                </a:cubicBezTo>
                <a:cubicBezTo>
                  <a:pt x="4586568" y="1256571"/>
                  <a:pt x="4736106" y="1172365"/>
                  <a:pt x="4584744" y="1200329"/>
                </a:cubicBezTo>
                <a:cubicBezTo>
                  <a:pt x="4433382" y="1228293"/>
                  <a:pt x="4459091" y="1181235"/>
                  <a:pt x="4349629" y="1200329"/>
                </a:cubicBezTo>
                <a:cubicBezTo>
                  <a:pt x="4240167" y="1219423"/>
                  <a:pt x="4103676" y="1181087"/>
                  <a:pt x="3996956" y="1200329"/>
                </a:cubicBezTo>
                <a:cubicBezTo>
                  <a:pt x="3890236" y="1219571"/>
                  <a:pt x="3703315" y="1192724"/>
                  <a:pt x="3526726" y="1200329"/>
                </a:cubicBezTo>
                <a:cubicBezTo>
                  <a:pt x="3350137" y="1207934"/>
                  <a:pt x="3158646" y="1150120"/>
                  <a:pt x="2938938" y="1200329"/>
                </a:cubicBezTo>
                <a:cubicBezTo>
                  <a:pt x="2719230" y="1250538"/>
                  <a:pt x="2699687" y="1161395"/>
                  <a:pt x="2586266" y="1200329"/>
                </a:cubicBezTo>
                <a:cubicBezTo>
                  <a:pt x="2472845" y="1239263"/>
                  <a:pt x="1948933" y="1155375"/>
                  <a:pt x="1763363" y="1200329"/>
                </a:cubicBezTo>
                <a:cubicBezTo>
                  <a:pt x="1577793" y="1245283"/>
                  <a:pt x="1399517" y="1165852"/>
                  <a:pt x="1175575" y="1200329"/>
                </a:cubicBezTo>
                <a:cubicBezTo>
                  <a:pt x="951633" y="1234806"/>
                  <a:pt x="275327" y="1088384"/>
                  <a:pt x="0" y="1200329"/>
                </a:cubicBezTo>
                <a:cubicBezTo>
                  <a:pt x="-33078" y="1089396"/>
                  <a:pt x="5344" y="875238"/>
                  <a:pt x="0" y="788216"/>
                </a:cubicBezTo>
                <a:cubicBezTo>
                  <a:pt x="-5344" y="701194"/>
                  <a:pt x="35368" y="563369"/>
                  <a:pt x="0" y="388106"/>
                </a:cubicBezTo>
                <a:cubicBezTo>
                  <a:pt x="-35368" y="212843"/>
                  <a:pt x="44111" y="103542"/>
                  <a:pt x="0" y="0"/>
                </a:cubicBezTo>
                <a:close/>
              </a:path>
            </a:pathLst>
          </a:custGeom>
          <a:noFill/>
          <a:ln w="19050">
            <a:solidFill>
              <a:srgbClr val="00B050"/>
            </a:solidFill>
          </a:ln>
        </p:spPr>
        <p:txBody>
          <a:bodyPr wrap="square">
            <a:spAutoFit/>
          </a:bodyPr>
          <a:lstStyle/>
          <a:p>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It is about the adventures of a black cat, a yellow dog, and several other animals that band together to survive a catastrophic flood. There are no people in the film. In fact, there is no dialogue at all in the hour and a half.</a:t>
            </a:r>
            <a:endParaRPr lang="zh-CN" altLang="zh-CN" sz="2400" dirty="0">
              <a:latin typeface="Times New Roman" panose="02020603050405020304" pitchFamily="18" charset="0"/>
              <a:cs typeface="Times New Roman" panose="02020603050405020304" pitchFamily="18" charset="0"/>
            </a:endParaRPr>
          </a:p>
        </p:txBody>
      </p:sp>
      <p:sp>
        <p:nvSpPr>
          <p:cNvPr id="11" name="矩形 10"/>
          <p:cNvSpPr/>
          <p:nvPr/>
        </p:nvSpPr>
        <p:spPr>
          <a:xfrm>
            <a:off x="9941560" y="2408783"/>
            <a:ext cx="1577338"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131444" y="2734716"/>
            <a:ext cx="4821556"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31444" y="3244335"/>
            <a:ext cx="11870056" cy="461665"/>
          </a:xfrm>
          <a:prstGeom prst="rect">
            <a:avLst/>
          </a:prstGeom>
          <a:noFill/>
        </p:spPr>
        <p:txBody>
          <a:bodyPr wrap="square">
            <a:spAutoFit/>
          </a:bodyPr>
          <a:lstStyle/>
          <a:p>
            <a:r>
              <a:rPr lang="zh-CN" altLang="en-US" sz="2400" dirty="0"/>
              <a:t>电影里没有人。事实上，一个半小时里完全没有对话。</a:t>
            </a:r>
            <a:endParaRPr lang="zh-CN" altLang="en-US" sz="2400" b="1" dirty="0">
              <a:latin typeface="Times New Roman" panose="02020603050405020304" pitchFamily="18" charset="0"/>
              <a:cs typeface="Times New Roman" panose="02020603050405020304" pitchFamily="18" charset="0"/>
            </a:endParaRPr>
          </a:p>
        </p:txBody>
      </p:sp>
      <p:sp>
        <p:nvSpPr>
          <p:cNvPr id="17" name="文本框 16"/>
          <p:cNvSpPr txBox="1"/>
          <p:nvPr/>
        </p:nvSpPr>
        <p:spPr>
          <a:xfrm>
            <a:off x="-41909" y="3757525"/>
            <a:ext cx="12275818" cy="3170099"/>
          </a:xfrm>
          <a:prstGeom prst="rect">
            <a:avLst/>
          </a:prstGeom>
          <a:noFill/>
        </p:spPr>
        <p:txBody>
          <a:bodyPr wrap="square">
            <a:spAutoFit/>
          </a:bodyPr>
          <a:lstStyle/>
          <a:p>
            <a:r>
              <a:rPr lang="en-GB" altLang="zh-CN" sz="2000" dirty="0">
                <a:latin typeface="Times New Roman" panose="02020603050405020304" pitchFamily="18" charset="0"/>
                <a:cs typeface="Times New Roman" panose="02020603050405020304" pitchFamily="18" charset="0"/>
              </a:rPr>
              <a:t>B. It involves more than human characters.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包含人类以外的角色）原文明确说 “</a:t>
            </a:r>
            <a:r>
              <a:rPr lang="en-GB" altLang="zh-CN" sz="2000" dirty="0">
                <a:latin typeface="Times New Roman" panose="02020603050405020304" pitchFamily="18" charset="0"/>
                <a:cs typeface="Times New Roman" panose="02020603050405020304" pitchFamily="18" charset="0"/>
              </a:rPr>
              <a:t>There are no people in the film”</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电影里没有人），所以角色全是动物，根本没有人类角色。“</a:t>
            </a:r>
            <a:r>
              <a:rPr lang="en-GB" altLang="zh-CN" sz="2000" dirty="0">
                <a:latin typeface="Times New Roman" panose="02020603050405020304" pitchFamily="18" charset="0"/>
                <a:cs typeface="Times New Roman" panose="02020603050405020304" pitchFamily="18" charset="0"/>
              </a:rPr>
              <a:t>more than human characters” </a:t>
            </a:r>
            <a:r>
              <a:rPr lang="zh-CN" altLang="en-US" sz="2000" dirty="0">
                <a:latin typeface="Times New Roman" panose="02020603050405020304" pitchFamily="18" charset="0"/>
                <a:cs typeface="Times New Roman" panose="02020603050405020304" pitchFamily="18" charset="0"/>
              </a:rPr>
              <a:t>通常理解为“除了人类角色之外还有别的”，但这里连人类角色都不存在，所以这个说法不准确。如果想说“只有动物角色”，英文应该是 </a:t>
            </a:r>
            <a:r>
              <a:rPr lang="en-GB" altLang="zh-CN" sz="2000" i="1" dirty="0">
                <a:latin typeface="Times New Roman" panose="02020603050405020304" pitchFamily="18" charset="0"/>
                <a:cs typeface="Times New Roman" panose="02020603050405020304" pitchFamily="18" charset="0"/>
              </a:rPr>
              <a:t>only non-human characters</a:t>
            </a:r>
            <a:r>
              <a:rPr lang="en-GB"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或 </a:t>
            </a:r>
            <a:r>
              <a:rPr lang="en-GB" altLang="zh-CN" sz="2000" i="1" dirty="0">
                <a:latin typeface="Times New Roman" panose="02020603050405020304" pitchFamily="18" charset="0"/>
                <a:cs typeface="Times New Roman" panose="02020603050405020304" pitchFamily="18" charset="0"/>
              </a:rPr>
              <a:t>no human characters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而不是 </a:t>
            </a:r>
            <a:r>
              <a:rPr lang="en-GB" altLang="zh-CN" sz="2000" i="1" dirty="0">
                <a:latin typeface="Times New Roman" panose="02020603050405020304" pitchFamily="18" charset="0"/>
                <a:cs typeface="Times New Roman" panose="02020603050405020304" pitchFamily="18" charset="0"/>
              </a:rPr>
              <a:t>more than human</a:t>
            </a:r>
            <a:r>
              <a:rPr lang="zh-CN" altLang="en-GB"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C. It is a short animation within 90 minutes.</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90</a:t>
            </a:r>
            <a:r>
              <a:rPr lang="zh-CN" altLang="en-US" sz="2000" dirty="0">
                <a:latin typeface="Times New Roman" panose="02020603050405020304" pitchFamily="18" charset="0"/>
                <a:cs typeface="Times New Roman" panose="02020603050405020304" pitchFamily="18" charset="0"/>
              </a:rPr>
              <a:t>分钟内的短动画）原文说 “</a:t>
            </a:r>
            <a:r>
              <a:rPr lang="en-GB" altLang="zh-CN" sz="2000" dirty="0">
                <a:latin typeface="Times New Roman" panose="02020603050405020304" pitchFamily="18" charset="0"/>
                <a:cs typeface="Times New Roman" panose="02020603050405020304" pitchFamily="18" charset="0"/>
              </a:rPr>
              <a:t>hour and a half” = 90</a:t>
            </a:r>
            <a:r>
              <a:rPr lang="zh-CN" altLang="en-US" sz="2000" dirty="0">
                <a:latin typeface="Times New Roman" panose="02020603050405020304" pitchFamily="18" charset="0"/>
                <a:cs typeface="Times New Roman" panose="02020603050405020304" pitchFamily="18" charset="0"/>
              </a:rPr>
              <a:t>分钟。但</a:t>
            </a:r>
            <a:r>
              <a:rPr lang="en-US" altLang="zh-CN" sz="2000" dirty="0">
                <a:latin typeface="Times New Roman" panose="02020603050405020304" pitchFamily="18" charset="0"/>
                <a:cs typeface="Times New Roman" panose="02020603050405020304" pitchFamily="18" charset="0"/>
              </a:rPr>
              <a:t>90</a:t>
            </a:r>
            <a:r>
              <a:rPr lang="zh-CN" altLang="en-US" sz="2000" dirty="0">
                <a:latin typeface="Times New Roman" panose="02020603050405020304" pitchFamily="18" charset="0"/>
                <a:cs typeface="Times New Roman" panose="02020603050405020304" pitchFamily="18" charset="0"/>
              </a:rPr>
              <a:t>分钟是</a:t>
            </a:r>
            <a:r>
              <a:rPr lang="zh-CN" altLang="en-US" sz="2000" b="1" dirty="0">
                <a:latin typeface="Times New Roman" panose="02020603050405020304" pitchFamily="18" charset="0"/>
                <a:cs typeface="Times New Roman" panose="02020603050405020304" pitchFamily="18" charset="0"/>
              </a:rPr>
              <a:t>标准长片</a:t>
            </a:r>
            <a:r>
              <a:rPr lang="zh-CN" altLang="en-US"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feature film</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不是“短动画”（</a:t>
            </a:r>
            <a:r>
              <a:rPr lang="en-GB" altLang="zh-CN" sz="2000" dirty="0">
                <a:latin typeface="Times New Roman" panose="02020603050405020304" pitchFamily="18" charset="0"/>
                <a:cs typeface="Times New Roman" panose="02020603050405020304" pitchFamily="18" charset="0"/>
              </a:rPr>
              <a:t>short animation</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短片通常指</a:t>
            </a:r>
            <a:r>
              <a:rPr lang="en-US" altLang="zh-CN" sz="2000" dirty="0">
                <a:latin typeface="Times New Roman" panose="02020603050405020304" pitchFamily="18" charset="0"/>
                <a:cs typeface="Times New Roman" panose="02020603050405020304" pitchFamily="18" charset="0"/>
              </a:rPr>
              <a:t>30</a:t>
            </a:r>
            <a:r>
              <a:rPr lang="zh-CN" altLang="en-US" sz="2000" dirty="0">
                <a:latin typeface="Times New Roman" panose="02020603050405020304" pitchFamily="18" charset="0"/>
                <a:cs typeface="Times New Roman" panose="02020603050405020304" pitchFamily="18" charset="0"/>
              </a:rPr>
              <a:t>分钟以下。</a:t>
            </a:r>
            <a:endParaRPr lang="zh-CN" altLang="en-US"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D. It is primarily a Christmas-themed story.</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主要是圣诞主题故事）第一段原文：</a:t>
            </a:r>
            <a:r>
              <a:rPr lang="zh-CN" altLang="en-US" sz="2000" i="1" dirty="0">
                <a:latin typeface="Times New Roman" panose="02020603050405020304" pitchFamily="18" charset="0"/>
                <a:cs typeface="Times New Roman" panose="02020603050405020304" pitchFamily="18" charset="0"/>
              </a:rPr>
              <a:t>“</a:t>
            </a:r>
            <a:r>
              <a:rPr lang="en-GB" altLang="zh-CN" sz="2000" i="1" dirty="0">
                <a:latin typeface="Times New Roman" panose="02020603050405020304" pitchFamily="18" charset="0"/>
                <a:cs typeface="Times New Roman" panose="02020603050405020304" pitchFamily="18" charset="0"/>
              </a:rPr>
              <a:t>all of the other options were sequels or Christmas movies. Flow had a great trailer...”</a:t>
            </a:r>
            <a:r>
              <a:rPr lang="zh-CN" altLang="en-US" sz="2000" dirty="0">
                <a:latin typeface="Times New Roman" panose="02020603050405020304" pitchFamily="18" charset="0"/>
                <a:cs typeface="Times New Roman" panose="02020603050405020304" pitchFamily="18" charset="0"/>
              </a:rPr>
              <a:t>意思是：其他电影是续集或圣诞片，而</a:t>
            </a:r>
            <a:r>
              <a:rPr lang="en-US" altLang="zh-CN"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Flow》</a:t>
            </a:r>
            <a:r>
              <a:rPr lang="zh-CN" altLang="en-US" sz="2000" dirty="0">
                <a:latin typeface="Times New Roman" panose="02020603050405020304" pitchFamily="18" charset="0"/>
                <a:cs typeface="Times New Roman" panose="02020603050405020304" pitchFamily="18" charset="0"/>
              </a:rPr>
              <a:t>不是。恰恰相反，它被作者选中正是因为它不是圣诞电影。</a:t>
            </a:r>
            <a:endParaRPr lang="zh-CN" altLang="en-US" sz="2000" dirty="0">
              <a:latin typeface="Times New Roman" panose="02020603050405020304" pitchFamily="18" charset="0"/>
              <a:cs typeface="Times New Roman" panose="02020603050405020304" pitchFamily="18" charset="0"/>
            </a:endParaRPr>
          </a:p>
          <a:p>
            <a:endParaRPr lang="zh-CN" altLang="en-GB"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heckerboard(across)">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checkerboard(across)">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linds(horizontal)">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linds(horizontal)">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p:bldP spid="1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9601200" y="5766162"/>
            <a:ext cx="2674618" cy="1091838"/>
          </a:xfrm>
          <a:prstGeom prst="rect">
            <a:avLst/>
          </a:prstGeom>
        </p:spPr>
      </p:pic>
      <p:sp>
        <p:nvSpPr>
          <p:cNvPr id="5" name="文本框 4"/>
          <p:cNvSpPr txBox="1"/>
          <p:nvPr/>
        </p:nvSpPr>
        <p:spPr>
          <a:xfrm>
            <a:off x="131444" y="0"/>
            <a:ext cx="11755755" cy="2431435"/>
          </a:xfrm>
          <a:prstGeom prst="rect">
            <a:avLst/>
          </a:prstGeom>
          <a:noFill/>
        </p:spPr>
        <p:txBody>
          <a:bodyPr wrap="square">
            <a:spAutoFit/>
          </a:bodyPr>
          <a:lstStyle/>
          <a:p>
            <a:r>
              <a:rPr lang="en-US" altLang="zh-CN" sz="2400" dirty="0">
                <a:latin typeface="Calibri" panose="020F0502020204030204" pitchFamily="34" charset="0"/>
                <a:cs typeface="Calibri" panose="020F0502020204030204" pitchFamily="34" charset="0"/>
              </a:rPr>
              <a:t>34.In the author’s opinion, what does humans’ absence from the film imply</a:t>
            </a:r>
            <a:r>
              <a:rPr lang="zh-CN" altLang="zh-CN" sz="2400" dirty="0">
                <a:latin typeface="Calibri" panose="020F0502020204030204" pitchFamily="34" charset="0"/>
                <a:cs typeface="Calibri" panose="020F0502020204030204" pitchFamily="34" charset="0"/>
              </a:rPr>
              <a:t>？</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A. The difficulty of survival.</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solidFill>
                  <a:srgbClr val="FF0000"/>
                </a:solidFill>
                <a:latin typeface="Calibri" panose="020F0502020204030204" pitchFamily="34" charset="0"/>
                <a:cs typeface="Calibri" panose="020F0502020204030204" pitchFamily="34" charset="0"/>
              </a:rPr>
              <a:t>B. The loss of humanity.</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C. The unpredictability of life.</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D. The unity of diverse species.</a:t>
            </a:r>
            <a:endParaRPr lang="zh-CN" altLang="zh-CN" sz="2400" dirty="0">
              <a:latin typeface="Calibri" panose="020F0502020204030204" pitchFamily="34" charset="0"/>
              <a:cs typeface="Calibri" panose="020F0502020204030204" pitchFamily="34" charset="0"/>
            </a:endParaRPr>
          </a:p>
          <a:p>
            <a:pPr lvl="0"/>
            <a:endParaRPr lang="zh-CN" altLang="zh-CN" sz="3200" dirty="0">
              <a:latin typeface="Calibri" panose="020F0502020204030204" pitchFamily="34" charset="0"/>
              <a:cs typeface="Calibri" panose="020F0502020204030204" pitchFamily="34" charset="0"/>
            </a:endParaRPr>
          </a:p>
        </p:txBody>
      </p:sp>
      <p:sp>
        <p:nvSpPr>
          <p:cNvPr id="8" name="文本框 7"/>
          <p:cNvSpPr txBox="1"/>
          <p:nvPr/>
        </p:nvSpPr>
        <p:spPr>
          <a:xfrm>
            <a:off x="131444" y="1951672"/>
            <a:ext cx="11755754" cy="2862322"/>
          </a:xfrm>
          <a:custGeom>
            <a:avLst/>
            <a:gdLst>
              <a:gd name="csX0" fmla="*/ 0 w 11755754"/>
              <a:gd name="csY0" fmla="*/ 0 h 2862322"/>
              <a:gd name="csX1" fmla="*/ 470230 w 11755754"/>
              <a:gd name="csY1" fmla="*/ 0 h 2862322"/>
              <a:gd name="csX2" fmla="*/ 705345 w 11755754"/>
              <a:gd name="csY2" fmla="*/ 0 h 2862322"/>
              <a:gd name="csX3" fmla="*/ 1528248 w 11755754"/>
              <a:gd name="csY3" fmla="*/ 0 h 2862322"/>
              <a:gd name="csX4" fmla="*/ 1998478 w 11755754"/>
              <a:gd name="csY4" fmla="*/ 0 h 2862322"/>
              <a:gd name="csX5" fmla="*/ 2468708 w 11755754"/>
              <a:gd name="csY5" fmla="*/ 0 h 2862322"/>
              <a:gd name="csX6" fmla="*/ 3291611 w 11755754"/>
              <a:gd name="csY6" fmla="*/ 0 h 2862322"/>
              <a:gd name="csX7" fmla="*/ 3644284 w 11755754"/>
              <a:gd name="csY7" fmla="*/ 0 h 2862322"/>
              <a:gd name="csX8" fmla="*/ 4467187 w 11755754"/>
              <a:gd name="csY8" fmla="*/ 0 h 2862322"/>
              <a:gd name="csX9" fmla="*/ 5290089 w 11755754"/>
              <a:gd name="csY9" fmla="*/ 0 h 2862322"/>
              <a:gd name="csX10" fmla="*/ 5877877 w 11755754"/>
              <a:gd name="csY10" fmla="*/ 0 h 2862322"/>
              <a:gd name="csX11" fmla="*/ 6700780 w 11755754"/>
              <a:gd name="csY11" fmla="*/ 0 h 2862322"/>
              <a:gd name="csX12" fmla="*/ 7171010 w 11755754"/>
              <a:gd name="csY12" fmla="*/ 0 h 2862322"/>
              <a:gd name="csX13" fmla="*/ 7641240 w 11755754"/>
              <a:gd name="csY13" fmla="*/ 0 h 2862322"/>
              <a:gd name="csX14" fmla="*/ 8346585 w 11755754"/>
              <a:gd name="csY14" fmla="*/ 0 h 2862322"/>
              <a:gd name="csX15" fmla="*/ 8816816 w 11755754"/>
              <a:gd name="csY15" fmla="*/ 0 h 2862322"/>
              <a:gd name="csX16" fmla="*/ 9639718 w 11755754"/>
              <a:gd name="csY16" fmla="*/ 0 h 2862322"/>
              <a:gd name="csX17" fmla="*/ 10462621 w 11755754"/>
              <a:gd name="csY17" fmla="*/ 0 h 2862322"/>
              <a:gd name="csX18" fmla="*/ 11050409 w 11755754"/>
              <a:gd name="csY18" fmla="*/ 0 h 2862322"/>
              <a:gd name="csX19" fmla="*/ 11755754 w 11755754"/>
              <a:gd name="csY19" fmla="*/ 0 h 2862322"/>
              <a:gd name="csX20" fmla="*/ 11755754 w 11755754"/>
              <a:gd name="csY20" fmla="*/ 486595 h 2862322"/>
              <a:gd name="csX21" fmla="*/ 11755754 w 11755754"/>
              <a:gd name="csY21" fmla="*/ 1001813 h 2862322"/>
              <a:gd name="csX22" fmla="*/ 11755754 w 11755754"/>
              <a:gd name="csY22" fmla="*/ 1602900 h 2862322"/>
              <a:gd name="csX23" fmla="*/ 11755754 w 11755754"/>
              <a:gd name="csY23" fmla="*/ 2146742 h 2862322"/>
              <a:gd name="csX24" fmla="*/ 11755754 w 11755754"/>
              <a:gd name="csY24" fmla="*/ 2862322 h 2862322"/>
              <a:gd name="csX25" fmla="*/ 11050409 w 11755754"/>
              <a:gd name="csY25" fmla="*/ 2862322 h 2862322"/>
              <a:gd name="csX26" fmla="*/ 10815294 w 11755754"/>
              <a:gd name="csY26" fmla="*/ 2862322 h 2862322"/>
              <a:gd name="csX27" fmla="*/ 10227506 w 11755754"/>
              <a:gd name="csY27" fmla="*/ 2862322 h 2862322"/>
              <a:gd name="csX28" fmla="*/ 9874833 w 11755754"/>
              <a:gd name="csY28" fmla="*/ 2862322 h 2862322"/>
              <a:gd name="csX29" fmla="*/ 9169488 w 11755754"/>
              <a:gd name="csY29" fmla="*/ 2862322 h 2862322"/>
              <a:gd name="csX30" fmla="*/ 8816816 w 11755754"/>
              <a:gd name="csY30" fmla="*/ 2862322 h 2862322"/>
              <a:gd name="csX31" fmla="*/ 8111470 w 11755754"/>
              <a:gd name="csY31" fmla="*/ 2862322 h 2862322"/>
              <a:gd name="csX32" fmla="*/ 7876355 w 11755754"/>
              <a:gd name="csY32" fmla="*/ 2862322 h 2862322"/>
              <a:gd name="csX33" fmla="*/ 7171010 w 11755754"/>
              <a:gd name="csY33" fmla="*/ 2862322 h 2862322"/>
              <a:gd name="csX34" fmla="*/ 6818337 w 11755754"/>
              <a:gd name="csY34" fmla="*/ 2862322 h 2862322"/>
              <a:gd name="csX35" fmla="*/ 6583222 w 11755754"/>
              <a:gd name="csY35" fmla="*/ 2862322 h 2862322"/>
              <a:gd name="csX36" fmla="*/ 6230550 w 11755754"/>
              <a:gd name="csY36" fmla="*/ 2862322 h 2862322"/>
              <a:gd name="csX37" fmla="*/ 5525204 w 11755754"/>
              <a:gd name="csY37" fmla="*/ 2862322 h 2862322"/>
              <a:gd name="csX38" fmla="*/ 5172532 w 11755754"/>
              <a:gd name="csY38" fmla="*/ 2862322 h 2862322"/>
              <a:gd name="csX39" fmla="*/ 4937417 w 11755754"/>
              <a:gd name="csY39" fmla="*/ 2862322 h 2862322"/>
              <a:gd name="csX40" fmla="*/ 4584744 w 11755754"/>
              <a:gd name="csY40" fmla="*/ 2862322 h 2862322"/>
              <a:gd name="csX41" fmla="*/ 4114514 w 11755754"/>
              <a:gd name="csY41" fmla="*/ 2862322 h 2862322"/>
              <a:gd name="csX42" fmla="*/ 3526726 w 11755754"/>
              <a:gd name="csY42" fmla="*/ 2862322 h 2862322"/>
              <a:gd name="csX43" fmla="*/ 3174054 w 11755754"/>
              <a:gd name="csY43" fmla="*/ 2862322 h 2862322"/>
              <a:gd name="csX44" fmla="*/ 2351151 w 11755754"/>
              <a:gd name="csY44" fmla="*/ 2862322 h 2862322"/>
              <a:gd name="csX45" fmla="*/ 1763363 w 11755754"/>
              <a:gd name="csY45" fmla="*/ 2862322 h 2862322"/>
              <a:gd name="csX46" fmla="*/ 940460 w 11755754"/>
              <a:gd name="csY46" fmla="*/ 2862322 h 2862322"/>
              <a:gd name="csX47" fmla="*/ 0 w 11755754"/>
              <a:gd name="csY47" fmla="*/ 2862322 h 2862322"/>
              <a:gd name="csX48" fmla="*/ 0 w 11755754"/>
              <a:gd name="csY48" fmla="*/ 2318481 h 2862322"/>
              <a:gd name="csX49" fmla="*/ 0 w 11755754"/>
              <a:gd name="csY49" fmla="*/ 1774640 h 2862322"/>
              <a:gd name="csX50" fmla="*/ 0 w 11755754"/>
              <a:gd name="csY50" fmla="*/ 1173552 h 2862322"/>
              <a:gd name="csX51" fmla="*/ 0 w 11755754"/>
              <a:gd name="csY51" fmla="*/ 601088 h 2862322"/>
              <a:gd name="csX52" fmla="*/ 0 w 11755754"/>
              <a:gd name="csY52" fmla="*/ 0 h 286232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 ang="0">
                <a:pos x="csX51" y="csY51"/>
              </a:cxn>
              <a:cxn ang="0">
                <a:pos x="csX52" y="csY52"/>
              </a:cxn>
            </a:cxnLst>
            <a:rect l="l" t="t" r="r" b="b"/>
            <a:pathLst>
              <a:path w="11755754" h="2862322" extrusionOk="0">
                <a:moveTo>
                  <a:pt x="0" y="0"/>
                </a:moveTo>
                <a:cubicBezTo>
                  <a:pt x="219611" y="-41781"/>
                  <a:pt x="367157" y="48703"/>
                  <a:pt x="470230" y="0"/>
                </a:cubicBezTo>
                <a:cubicBezTo>
                  <a:pt x="573303" y="-48703"/>
                  <a:pt x="620876" y="15435"/>
                  <a:pt x="705345" y="0"/>
                </a:cubicBezTo>
                <a:cubicBezTo>
                  <a:pt x="789814" y="-15435"/>
                  <a:pt x="1226417" y="90553"/>
                  <a:pt x="1528248" y="0"/>
                </a:cubicBezTo>
                <a:cubicBezTo>
                  <a:pt x="1830079" y="-90553"/>
                  <a:pt x="1776974" y="24997"/>
                  <a:pt x="1998478" y="0"/>
                </a:cubicBezTo>
                <a:cubicBezTo>
                  <a:pt x="2219982" y="-24997"/>
                  <a:pt x="2264313" y="38331"/>
                  <a:pt x="2468708" y="0"/>
                </a:cubicBezTo>
                <a:cubicBezTo>
                  <a:pt x="2673103" y="-38331"/>
                  <a:pt x="2921197" y="61310"/>
                  <a:pt x="3291611" y="0"/>
                </a:cubicBezTo>
                <a:cubicBezTo>
                  <a:pt x="3662025" y="-61310"/>
                  <a:pt x="3550751" y="13226"/>
                  <a:pt x="3644284" y="0"/>
                </a:cubicBezTo>
                <a:cubicBezTo>
                  <a:pt x="3737817" y="-13226"/>
                  <a:pt x="4095021" y="50099"/>
                  <a:pt x="4467187" y="0"/>
                </a:cubicBezTo>
                <a:cubicBezTo>
                  <a:pt x="4839353" y="-50099"/>
                  <a:pt x="5092298" y="54136"/>
                  <a:pt x="5290089" y="0"/>
                </a:cubicBezTo>
                <a:cubicBezTo>
                  <a:pt x="5487880" y="-54136"/>
                  <a:pt x="5616142" y="68019"/>
                  <a:pt x="5877877" y="0"/>
                </a:cubicBezTo>
                <a:cubicBezTo>
                  <a:pt x="6139612" y="-68019"/>
                  <a:pt x="6448756" y="54712"/>
                  <a:pt x="6700780" y="0"/>
                </a:cubicBezTo>
                <a:cubicBezTo>
                  <a:pt x="6952804" y="-54712"/>
                  <a:pt x="7007606" y="25658"/>
                  <a:pt x="7171010" y="0"/>
                </a:cubicBezTo>
                <a:cubicBezTo>
                  <a:pt x="7334414" y="-25658"/>
                  <a:pt x="7417609" y="32723"/>
                  <a:pt x="7641240" y="0"/>
                </a:cubicBezTo>
                <a:cubicBezTo>
                  <a:pt x="7864871" y="-32723"/>
                  <a:pt x="8161116" y="65256"/>
                  <a:pt x="8346585" y="0"/>
                </a:cubicBezTo>
                <a:cubicBezTo>
                  <a:pt x="8532055" y="-65256"/>
                  <a:pt x="8687000" y="2788"/>
                  <a:pt x="8816816" y="0"/>
                </a:cubicBezTo>
                <a:cubicBezTo>
                  <a:pt x="8946632" y="-2788"/>
                  <a:pt x="9472345" y="37839"/>
                  <a:pt x="9639718" y="0"/>
                </a:cubicBezTo>
                <a:cubicBezTo>
                  <a:pt x="9807091" y="-37839"/>
                  <a:pt x="10263730" y="60441"/>
                  <a:pt x="10462621" y="0"/>
                </a:cubicBezTo>
                <a:cubicBezTo>
                  <a:pt x="10661512" y="-60441"/>
                  <a:pt x="10821435" y="51432"/>
                  <a:pt x="11050409" y="0"/>
                </a:cubicBezTo>
                <a:cubicBezTo>
                  <a:pt x="11279383" y="-51432"/>
                  <a:pt x="11472818" y="61409"/>
                  <a:pt x="11755754" y="0"/>
                </a:cubicBezTo>
                <a:cubicBezTo>
                  <a:pt x="11792753" y="222776"/>
                  <a:pt x="11711140" y="309549"/>
                  <a:pt x="11755754" y="486595"/>
                </a:cubicBezTo>
                <a:cubicBezTo>
                  <a:pt x="11800368" y="663641"/>
                  <a:pt x="11715879" y="847976"/>
                  <a:pt x="11755754" y="1001813"/>
                </a:cubicBezTo>
                <a:cubicBezTo>
                  <a:pt x="11795629" y="1155650"/>
                  <a:pt x="11712879" y="1373995"/>
                  <a:pt x="11755754" y="1602900"/>
                </a:cubicBezTo>
                <a:cubicBezTo>
                  <a:pt x="11798629" y="1831805"/>
                  <a:pt x="11754304" y="1879790"/>
                  <a:pt x="11755754" y="2146742"/>
                </a:cubicBezTo>
                <a:cubicBezTo>
                  <a:pt x="11757204" y="2413694"/>
                  <a:pt x="11724269" y="2638450"/>
                  <a:pt x="11755754" y="2862322"/>
                </a:cubicBezTo>
                <a:cubicBezTo>
                  <a:pt x="11518642" y="2928156"/>
                  <a:pt x="11269562" y="2834947"/>
                  <a:pt x="11050409" y="2862322"/>
                </a:cubicBezTo>
                <a:cubicBezTo>
                  <a:pt x="10831257" y="2889697"/>
                  <a:pt x="10896787" y="2838515"/>
                  <a:pt x="10815294" y="2862322"/>
                </a:cubicBezTo>
                <a:cubicBezTo>
                  <a:pt x="10733801" y="2886129"/>
                  <a:pt x="10368019" y="2810344"/>
                  <a:pt x="10227506" y="2862322"/>
                </a:cubicBezTo>
                <a:cubicBezTo>
                  <a:pt x="10086993" y="2914300"/>
                  <a:pt x="10000209" y="2837409"/>
                  <a:pt x="9874833" y="2862322"/>
                </a:cubicBezTo>
                <a:cubicBezTo>
                  <a:pt x="9749457" y="2887235"/>
                  <a:pt x="9488348" y="2803455"/>
                  <a:pt x="9169488" y="2862322"/>
                </a:cubicBezTo>
                <a:cubicBezTo>
                  <a:pt x="8850628" y="2921189"/>
                  <a:pt x="8948537" y="2825603"/>
                  <a:pt x="8816816" y="2862322"/>
                </a:cubicBezTo>
                <a:cubicBezTo>
                  <a:pt x="8685095" y="2899041"/>
                  <a:pt x="8293930" y="2859212"/>
                  <a:pt x="8111470" y="2862322"/>
                </a:cubicBezTo>
                <a:cubicBezTo>
                  <a:pt x="7929010" y="2865432"/>
                  <a:pt x="7964557" y="2856461"/>
                  <a:pt x="7876355" y="2862322"/>
                </a:cubicBezTo>
                <a:cubicBezTo>
                  <a:pt x="7788153" y="2868183"/>
                  <a:pt x="7449627" y="2787163"/>
                  <a:pt x="7171010" y="2862322"/>
                </a:cubicBezTo>
                <a:cubicBezTo>
                  <a:pt x="6892393" y="2937481"/>
                  <a:pt x="6935905" y="2848064"/>
                  <a:pt x="6818337" y="2862322"/>
                </a:cubicBezTo>
                <a:cubicBezTo>
                  <a:pt x="6700769" y="2876580"/>
                  <a:pt x="6674426" y="2847216"/>
                  <a:pt x="6583222" y="2862322"/>
                </a:cubicBezTo>
                <a:cubicBezTo>
                  <a:pt x="6492018" y="2877428"/>
                  <a:pt x="6330595" y="2824366"/>
                  <a:pt x="6230550" y="2862322"/>
                </a:cubicBezTo>
                <a:cubicBezTo>
                  <a:pt x="6130505" y="2900278"/>
                  <a:pt x="5876409" y="2809127"/>
                  <a:pt x="5525204" y="2862322"/>
                </a:cubicBezTo>
                <a:cubicBezTo>
                  <a:pt x="5173999" y="2915517"/>
                  <a:pt x="5317885" y="2831855"/>
                  <a:pt x="5172532" y="2862322"/>
                </a:cubicBezTo>
                <a:cubicBezTo>
                  <a:pt x="5027179" y="2892789"/>
                  <a:pt x="5046879" y="2843228"/>
                  <a:pt x="4937417" y="2862322"/>
                </a:cubicBezTo>
                <a:cubicBezTo>
                  <a:pt x="4827955" y="2881416"/>
                  <a:pt x="4691464" y="2843080"/>
                  <a:pt x="4584744" y="2862322"/>
                </a:cubicBezTo>
                <a:cubicBezTo>
                  <a:pt x="4478024" y="2881564"/>
                  <a:pt x="4291103" y="2854717"/>
                  <a:pt x="4114514" y="2862322"/>
                </a:cubicBezTo>
                <a:cubicBezTo>
                  <a:pt x="3937925" y="2869927"/>
                  <a:pt x="3746434" y="2812113"/>
                  <a:pt x="3526726" y="2862322"/>
                </a:cubicBezTo>
                <a:cubicBezTo>
                  <a:pt x="3307018" y="2912531"/>
                  <a:pt x="3287475" y="2823388"/>
                  <a:pt x="3174054" y="2862322"/>
                </a:cubicBezTo>
                <a:cubicBezTo>
                  <a:pt x="3060633" y="2901256"/>
                  <a:pt x="2536721" y="2817368"/>
                  <a:pt x="2351151" y="2862322"/>
                </a:cubicBezTo>
                <a:cubicBezTo>
                  <a:pt x="2165581" y="2907276"/>
                  <a:pt x="1987305" y="2827845"/>
                  <a:pt x="1763363" y="2862322"/>
                </a:cubicBezTo>
                <a:cubicBezTo>
                  <a:pt x="1539421" y="2896799"/>
                  <a:pt x="1287200" y="2794731"/>
                  <a:pt x="940460" y="2862322"/>
                </a:cubicBezTo>
                <a:cubicBezTo>
                  <a:pt x="593720" y="2929913"/>
                  <a:pt x="245149" y="2778795"/>
                  <a:pt x="0" y="2862322"/>
                </a:cubicBezTo>
                <a:cubicBezTo>
                  <a:pt x="-60388" y="2636081"/>
                  <a:pt x="40563" y="2450368"/>
                  <a:pt x="0" y="2318481"/>
                </a:cubicBezTo>
                <a:cubicBezTo>
                  <a:pt x="-40563" y="2186594"/>
                  <a:pt x="41912" y="1954381"/>
                  <a:pt x="0" y="1774640"/>
                </a:cubicBezTo>
                <a:cubicBezTo>
                  <a:pt x="-41912" y="1594899"/>
                  <a:pt x="65160" y="1441375"/>
                  <a:pt x="0" y="1173552"/>
                </a:cubicBezTo>
                <a:cubicBezTo>
                  <a:pt x="-65160" y="905729"/>
                  <a:pt x="38025" y="755691"/>
                  <a:pt x="0" y="601088"/>
                </a:cubicBezTo>
                <a:cubicBezTo>
                  <a:pt x="-38025" y="446485"/>
                  <a:pt x="53796" y="128261"/>
                  <a:pt x="0" y="0"/>
                </a:cubicBezTo>
                <a:close/>
              </a:path>
            </a:pathLst>
          </a:custGeom>
          <a:noFill/>
          <a:ln w="19050">
            <a:solidFill>
              <a:srgbClr val="00B050"/>
            </a:solidFill>
          </a:ln>
        </p:spPr>
        <p:txBody>
          <a:bodyPr wrap="square">
            <a:spAutoFit/>
          </a:bodyPr>
          <a:lstStyle/>
          <a:p>
            <a:pPr algn="just"/>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What, if anything, does this movie "mean"</a:t>
            </a:r>
            <a:r>
              <a:rPr lang="zh-CN" altLang="zh-CN" sz="2000"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 Clearly, one of the basic themes is unity—different species that initially don't get along eventually learn to help each other survive. </a:t>
            </a:r>
            <a:r>
              <a:rPr lang="en-US" altLang="zh-CN" sz="2000" dirty="0">
                <a:solidFill>
                  <a:srgbClr val="FF0000"/>
                </a:solidFill>
                <a:latin typeface="Times New Roman" panose="02020603050405020304" pitchFamily="18" charset="0"/>
                <a:cs typeface="Times New Roman" panose="02020603050405020304" pitchFamily="18" charset="0"/>
              </a:rPr>
              <a:t>But I think the fact that humans are completely absent seems intentional.</a:t>
            </a:r>
            <a:r>
              <a:rPr lang="en-US" altLang="zh-CN" sz="2000" dirty="0">
                <a:latin typeface="Times New Roman" panose="02020603050405020304" pitchFamily="18" charset="0"/>
                <a:cs typeface="Times New Roman" panose="02020603050405020304" pitchFamily="18" charset="0"/>
              </a:rPr>
              <a:t> The animals pass through run- down, abandoned towns, implying that humanity may have been wiped out by a disaster. Combined with the flood, this suggests a metaphor about climate change and sea level rise. The movie's metaphors are subtle: water is an ever- present symbol in the film, and it is constantly flowing forward, pushing the action and our characters. With the title literally named FLOW, temporariness seems to be the main message: things constantly changing, the world moves on. We often can't control storms of life. What we can control are our own actions. You can choose to fight the current or go with it and make the best of what you find down river.</a:t>
            </a:r>
            <a:endParaRPr lang="zh-CN" altLang="zh-CN" sz="2000" dirty="0">
              <a:latin typeface="Times New Roman" panose="02020603050405020304" pitchFamily="18" charset="0"/>
              <a:cs typeface="Times New Roman" panose="02020603050405020304" pitchFamily="18" charset="0"/>
            </a:endParaRPr>
          </a:p>
        </p:txBody>
      </p:sp>
      <p:sp>
        <p:nvSpPr>
          <p:cNvPr id="9" name="矩形 8"/>
          <p:cNvSpPr/>
          <p:nvPr/>
        </p:nvSpPr>
        <p:spPr>
          <a:xfrm>
            <a:off x="4251960" y="2617469"/>
            <a:ext cx="7635238" cy="290049"/>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p:cNvSpPr/>
          <p:nvPr/>
        </p:nvSpPr>
        <p:spPr>
          <a:xfrm>
            <a:off x="131443" y="2968966"/>
            <a:ext cx="5469257" cy="290049"/>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p:cNvSpPr txBox="1"/>
          <p:nvPr/>
        </p:nvSpPr>
        <p:spPr>
          <a:xfrm>
            <a:off x="4357687" y="996196"/>
            <a:ext cx="7423783" cy="830997"/>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“humanity may have been wiped out” → “the loss of humanity”</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人类的消失</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灭绝）</a:t>
            </a:r>
            <a:endParaRPr lang="zh-CN" altLang="en-US" sz="2400" dirty="0">
              <a:latin typeface="Times New Roman" panose="02020603050405020304" pitchFamily="18" charset="0"/>
              <a:cs typeface="Times New Roman" panose="02020603050405020304" pitchFamily="18" charset="0"/>
            </a:endParaRPr>
          </a:p>
        </p:txBody>
      </p:sp>
      <p:sp>
        <p:nvSpPr>
          <p:cNvPr id="19" name="文本框 18"/>
          <p:cNvSpPr txBox="1"/>
          <p:nvPr/>
        </p:nvSpPr>
        <p:spPr>
          <a:xfrm>
            <a:off x="131442" y="4938473"/>
            <a:ext cx="11458577" cy="1477328"/>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A (The difficulty of survival)：电影中动物确实面临生存困难，但作者明确将人类缺席解读为人类被消灭，而非泛指生存困难。</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C (The unpredictability of life)：文中提到“can‘t control storms of life”，但这是关于水的流动象征，不是人类缺席的直接含义。</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D (The unity of diverse species)：这是电影的另一个主题（第四段开头提到），但不是人类缺席所暗示的内容。</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checkerboard(across)">
                                      <p:cBhvr>
                                        <p:cTn id="12" dur="500"/>
                                        <p:tgtEl>
                                          <p:spTgt spid="9"/>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heckerboard(across)">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checkerboard(across)">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checkerboard(across)">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6" grpId="0"/>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305068"/>
            <a:ext cx="7212330" cy="6494085"/>
          </a:xfrm>
          <a:prstGeom prst="rect">
            <a:avLst/>
          </a:prstGeom>
          <a:noFill/>
        </p:spPr>
        <p:txBody>
          <a:bodyPr wrap="square">
            <a:spAutoFit/>
          </a:bodyPr>
          <a:lstStyle/>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This weekend I had the pleasure of seeing the Latvian animated film Flow in the theater. I'd never heard of it, but all of the other options were sequels or Christmas movies. </a:t>
            </a:r>
            <a:r>
              <a:rPr lang="en-US" altLang="zh-CN" sz="1600" u="sng"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Flow had a great trailer, excellent reviews, and won many awards. I was sold.</a:t>
            </a:r>
            <a:endParaRPr lang="zh-CN" altLang="zh-CN" sz="1600" u="sng" dirty="0">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u="sng"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It is about the adventures </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of a black cat, a yellow dog, and several other animals that band together to survive a catastrophic flood. There are no people in the film. In fact, there is no dialogue at all in the hour and a half.</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You would think that a movie without any human characters or dialogue would be boring. Well, Flow is anything BUT. On the contrary, I was often </a:t>
            </a:r>
            <a:r>
              <a:rPr lang="en-US" altLang="zh-CN" sz="16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on the edge of my seat, terrified for the danger these little guys faced</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 They're constantly escaping enemies and rising water. Eventually, our black cat finds himself in a new land. At the start of the movie he is alone, but by the end he is surrounded by new friends.</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What, if anything, </a:t>
            </a:r>
            <a:r>
              <a:rPr lang="en-US" altLang="zh-CN" sz="16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does this movie "mean"</a:t>
            </a:r>
            <a:r>
              <a:rPr lang="zh-CN" altLang="zh-CN" sz="16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 Clearly, one of the basic </a:t>
            </a:r>
            <a:r>
              <a:rPr lang="en-US" altLang="zh-CN" sz="16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themes</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 is unity—different species that initially don't get along eventually learn to help each other survive. But I think the fact that humans are completely absent seems intentional. The animals pass through run- down, abandoned towns, implying that humanity may have been wiped out by a disaster. Combined with the flood, this suggests a metaphor about climate change and sea level rise. The movie's metaphors are subtle: water is an ever- present symbol in the film, and it is constantly flowing forward, pushing the action and our characters. With the title literally named FLOW, temporariness seems to be the main message: things constantly changing, the world moves on. We often can't control storms of life. What we can control are our own actions. You can choose to fight the current or go with it and make the best of what you find down river.</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a:p>
            <a:pPr indent="304800" algn="just">
              <a:buNone/>
            </a:pP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Or it could mean something else completely different to you</a:t>
            </a:r>
            <a:r>
              <a:rPr lang="zh-CN" altLang="zh-CN" sz="16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 Like the best poems, this movie is </a:t>
            </a:r>
            <a:r>
              <a:rPr lang="en-US" altLang="zh-CN" sz="16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open to multiple interpretations</a:t>
            </a:r>
            <a:r>
              <a:rPr lang="en-US" altLang="zh-CN" sz="1600" dirty="0">
                <a:effectLst/>
                <a:latin typeface="Times New Roman" panose="02020603050405020304" pitchFamily="18" charset="0"/>
                <a:ea typeface="宋体" panose="02010600030101010101" pitchFamily="2" charset="-122"/>
                <a:cs typeface="宋体" panose="02010600030101010101" pitchFamily="2" charset="-122"/>
              </a:rPr>
              <a:t>.</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5122" name="Picture 2"/>
          <p:cNvPicPr>
            <a:picLocks noChangeAspect="1" noChangeArrowheads="1"/>
          </p:cNvPicPr>
          <p:nvPr/>
        </p:nvPicPr>
        <p:blipFill>
          <a:blip r:embed="rId1"/>
          <a:srcRect/>
          <a:stretch>
            <a:fillRect/>
          </a:stretch>
        </p:blipFill>
        <p:spPr bwMode="auto">
          <a:xfrm>
            <a:off x="7212331" y="11430"/>
            <a:ext cx="497967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文本框 4"/>
          <p:cNvSpPr txBox="1"/>
          <p:nvPr/>
        </p:nvSpPr>
        <p:spPr>
          <a:xfrm>
            <a:off x="7212330" y="800100"/>
            <a:ext cx="2194560" cy="369332"/>
          </a:xfrm>
          <a:prstGeom prst="rect">
            <a:avLst/>
          </a:prstGeom>
          <a:noFill/>
        </p:spPr>
        <p:txBody>
          <a:bodyPr wrap="square">
            <a:spAutoFit/>
          </a:bodyPr>
          <a:lstStyle/>
          <a:p>
            <a:r>
              <a:rPr lang="en-GB" altLang="zh-CN" b="1" dirty="0">
                <a:highlight>
                  <a:srgbClr val="FFFF00"/>
                </a:highlight>
                <a:latin typeface="Calibri" panose="020F0502020204030204" pitchFamily="34" charset="0"/>
                <a:cs typeface="Calibri" panose="020F0502020204030204" pitchFamily="34" charset="0"/>
              </a:rPr>
              <a:t>Motivation to watch</a:t>
            </a:r>
            <a:endParaRPr lang="zh-CN" altLang="en-US" b="1" dirty="0">
              <a:highlight>
                <a:srgbClr val="FFFF00"/>
              </a:highlight>
              <a:latin typeface="Calibri" panose="020F0502020204030204" pitchFamily="34" charset="0"/>
              <a:cs typeface="Calibri" panose="020F0502020204030204" pitchFamily="34" charset="0"/>
            </a:endParaRPr>
          </a:p>
        </p:txBody>
      </p:sp>
      <p:sp>
        <p:nvSpPr>
          <p:cNvPr id="7" name="文本框 6"/>
          <p:cNvSpPr txBox="1"/>
          <p:nvPr/>
        </p:nvSpPr>
        <p:spPr>
          <a:xfrm>
            <a:off x="7212330" y="1278404"/>
            <a:ext cx="1548765" cy="369332"/>
          </a:xfrm>
          <a:prstGeom prst="rect">
            <a:avLst/>
          </a:prstGeom>
          <a:noFill/>
        </p:spPr>
        <p:txBody>
          <a:bodyPr wrap="square">
            <a:spAutoFit/>
          </a:bodyPr>
          <a:lstStyle>
            <a:defPPr>
              <a:defRPr lang="zh-CN"/>
            </a:defPPr>
            <a:lvl1pPr>
              <a:defRPr b="1">
                <a:highlight>
                  <a:srgbClr val="FFFF00"/>
                </a:highlight>
                <a:latin typeface="Calibri" panose="020F0502020204030204" pitchFamily="34" charset="0"/>
                <a:cs typeface="Calibri" panose="020F0502020204030204" pitchFamily="34" charset="0"/>
              </a:defRPr>
            </a:lvl1pPr>
          </a:lstStyle>
          <a:p>
            <a:r>
              <a:rPr lang="en-GB" altLang="zh-CN" dirty="0"/>
              <a:t>Plot summary</a:t>
            </a:r>
            <a:endParaRPr lang="zh-CN" altLang="en-US" dirty="0"/>
          </a:p>
        </p:txBody>
      </p:sp>
      <p:sp>
        <p:nvSpPr>
          <p:cNvPr id="9" name="文本框 8"/>
          <p:cNvSpPr txBox="1"/>
          <p:nvPr/>
        </p:nvSpPr>
        <p:spPr>
          <a:xfrm>
            <a:off x="7212330" y="2187059"/>
            <a:ext cx="2143125" cy="369332"/>
          </a:xfrm>
          <a:prstGeom prst="rect">
            <a:avLst/>
          </a:prstGeom>
          <a:noFill/>
        </p:spPr>
        <p:txBody>
          <a:bodyPr wrap="square">
            <a:spAutoFit/>
          </a:bodyPr>
          <a:lstStyle>
            <a:defPPr>
              <a:defRPr lang="zh-CN"/>
            </a:defPPr>
            <a:lvl1pPr>
              <a:defRPr b="1">
                <a:highlight>
                  <a:srgbClr val="FFFF00"/>
                </a:highlight>
                <a:latin typeface="Calibri" panose="020F0502020204030204" pitchFamily="34" charset="0"/>
                <a:cs typeface="Calibri" panose="020F0502020204030204" pitchFamily="34" charset="0"/>
              </a:defRPr>
            </a:lvl1pPr>
          </a:lstStyle>
          <a:p>
            <a:r>
              <a:rPr lang="en-GB" altLang="zh-CN" dirty="0"/>
              <a:t>Personal impression</a:t>
            </a:r>
            <a:endParaRPr lang="zh-CN" altLang="en-US" dirty="0"/>
          </a:p>
        </p:txBody>
      </p:sp>
      <p:sp>
        <p:nvSpPr>
          <p:cNvPr id="11" name="文本框 10"/>
          <p:cNvSpPr txBox="1"/>
          <p:nvPr/>
        </p:nvSpPr>
        <p:spPr>
          <a:xfrm>
            <a:off x="7212330" y="3367444"/>
            <a:ext cx="6115050" cy="369332"/>
          </a:xfrm>
          <a:prstGeom prst="rect">
            <a:avLst/>
          </a:prstGeom>
          <a:noFill/>
        </p:spPr>
        <p:txBody>
          <a:bodyPr wrap="square">
            <a:spAutoFit/>
          </a:bodyPr>
          <a:lstStyle>
            <a:defPPr>
              <a:defRPr lang="zh-CN"/>
            </a:defPPr>
            <a:lvl1pPr>
              <a:defRPr b="1">
                <a:highlight>
                  <a:srgbClr val="FFFF00"/>
                </a:highlight>
                <a:latin typeface="Calibri" panose="020F0502020204030204" pitchFamily="34" charset="0"/>
                <a:cs typeface="Calibri" panose="020F0502020204030204" pitchFamily="34" charset="0"/>
              </a:defRPr>
            </a:lvl1pPr>
          </a:lstStyle>
          <a:p>
            <a:r>
              <a:rPr lang="en-GB" altLang="zh-CN" dirty="0"/>
              <a:t>Thematic analysis</a:t>
            </a:r>
            <a:endParaRPr lang="zh-CN" altLang="en-US" dirty="0"/>
          </a:p>
        </p:txBody>
      </p:sp>
      <p:sp>
        <p:nvSpPr>
          <p:cNvPr id="13" name="文本框 12"/>
          <p:cNvSpPr txBox="1"/>
          <p:nvPr/>
        </p:nvSpPr>
        <p:spPr>
          <a:xfrm>
            <a:off x="7212330" y="6057900"/>
            <a:ext cx="6680834" cy="369332"/>
          </a:xfrm>
          <a:prstGeom prst="rect">
            <a:avLst/>
          </a:prstGeom>
          <a:noFill/>
        </p:spPr>
        <p:txBody>
          <a:bodyPr wrap="square">
            <a:spAutoFit/>
          </a:bodyPr>
          <a:lstStyle>
            <a:defPPr>
              <a:defRPr lang="zh-CN"/>
            </a:defPPr>
            <a:lvl1pPr>
              <a:defRPr b="1">
                <a:highlight>
                  <a:srgbClr val="FFFF00"/>
                </a:highlight>
                <a:latin typeface="Calibri" panose="020F0502020204030204" pitchFamily="34" charset="0"/>
                <a:cs typeface="Calibri" panose="020F0502020204030204" pitchFamily="34" charset="0"/>
              </a:defRPr>
            </a:lvl1pPr>
          </a:lstStyle>
          <a:p>
            <a:r>
              <a:rPr lang="en-GB" altLang="zh-CN" dirty="0"/>
              <a:t>Open-ended evaluation</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dissolv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9601200" y="5766162"/>
            <a:ext cx="2674618" cy="1091838"/>
          </a:xfrm>
          <a:prstGeom prst="rect">
            <a:avLst/>
          </a:prstGeom>
        </p:spPr>
      </p:pic>
      <p:sp>
        <p:nvSpPr>
          <p:cNvPr id="5" name="文本框 4"/>
          <p:cNvSpPr txBox="1"/>
          <p:nvPr/>
        </p:nvSpPr>
        <p:spPr>
          <a:xfrm>
            <a:off x="131444" y="0"/>
            <a:ext cx="11755755" cy="2308324"/>
          </a:xfrm>
          <a:prstGeom prst="rect">
            <a:avLst/>
          </a:prstGeom>
          <a:noFill/>
        </p:spPr>
        <p:txBody>
          <a:bodyPr wrap="square">
            <a:spAutoFit/>
          </a:bodyPr>
          <a:lstStyle/>
          <a:p>
            <a:r>
              <a:rPr lang="en-US" altLang="zh-CN" sz="2400" dirty="0">
                <a:latin typeface="Calibri" panose="020F0502020204030204" pitchFamily="34" charset="0"/>
                <a:cs typeface="Calibri" panose="020F0502020204030204" pitchFamily="34" charset="0"/>
              </a:rPr>
              <a:t>35. Where is the text probably from</a:t>
            </a:r>
            <a:r>
              <a:rPr lang="zh-CN" altLang="zh-CN" sz="2400" dirty="0">
                <a:latin typeface="Calibri" panose="020F0502020204030204" pitchFamily="34" charset="0"/>
                <a:cs typeface="Calibri" panose="020F0502020204030204" pitchFamily="34" charset="0"/>
              </a:rPr>
              <a:t>？</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A. A textbook on animation.</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B. An eco-tour journal.</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solidFill>
                  <a:srgbClr val="FF0000"/>
                </a:solidFill>
                <a:latin typeface="Calibri" panose="020F0502020204030204" pitchFamily="34" charset="0"/>
                <a:cs typeface="Calibri" panose="020F0502020204030204" pitchFamily="34" charset="0"/>
              </a:rPr>
              <a:t>C. An entertainment website</a:t>
            </a:r>
            <a:r>
              <a:rPr lang="en-US" altLang="zh-CN" sz="2400" dirty="0">
                <a:latin typeface="Calibri" panose="020F0502020204030204" pitchFamily="34" charset="0"/>
                <a:cs typeface="Calibri" panose="020F0502020204030204" pitchFamily="34" charset="0"/>
              </a:rPr>
              <a:t>.</a:t>
            </a:r>
            <a:br>
              <a:rPr lang="en-US" altLang="zh-CN" sz="2400" dirty="0">
                <a:latin typeface="Calibri" panose="020F0502020204030204" pitchFamily="34" charset="0"/>
                <a:cs typeface="Calibri" panose="020F0502020204030204" pitchFamily="34" charset="0"/>
              </a:rPr>
            </a:b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D. An editorial on global warming.</a:t>
            </a:r>
            <a:endParaRPr lang="zh-CN" altLang="zh-CN" sz="2400" dirty="0">
              <a:latin typeface="Calibri" panose="020F0502020204030204" pitchFamily="34" charset="0"/>
              <a:cs typeface="Calibri" panose="020F0502020204030204" pitchFamily="34" charset="0"/>
            </a:endParaRPr>
          </a:p>
          <a:p>
            <a:pPr lvl="0"/>
            <a:endParaRPr lang="zh-CN" altLang="zh-CN" sz="2400" dirty="0">
              <a:latin typeface="Calibri" panose="020F0502020204030204" pitchFamily="34" charset="0"/>
              <a:cs typeface="Calibri" panose="020F0502020204030204" pitchFamily="34" charset="0"/>
            </a:endParaRPr>
          </a:p>
        </p:txBody>
      </p:sp>
      <p:sp>
        <p:nvSpPr>
          <p:cNvPr id="21" name="文本框 20"/>
          <p:cNvSpPr txBox="1"/>
          <p:nvPr/>
        </p:nvSpPr>
        <p:spPr>
          <a:xfrm>
            <a:off x="4669154" y="1424868"/>
            <a:ext cx="7391402" cy="584775"/>
          </a:xfrm>
          <a:prstGeom prst="rect">
            <a:avLst/>
          </a:prstGeom>
          <a:noFill/>
        </p:spPr>
        <p:txBody>
          <a:bodyPr wrap="square">
            <a:spAutoFit/>
          </a:bodyPr>
          <a:lstStyle/>
          <a:p>
            <a:r>
              <a:rPr lang="zh-CN" altLang="en-US" sz="1600" dirty="0">
                <a:highlight>
                  <a:srgbClr val="00FF00"/>
                </a:highlight>
              </a:rPr>
              <a:t>虽然文中提到气候变化隐喻，但整体是电影评论，不是专门讨论全球变暖的社论。社论不会花大量篇幅描述剧情和个人观影感受。</a:t>
            </a:r>
            <a:endParaRPr lang="zh-CN" altLang="en-US" sz="1600" dirty="0">
              <a:highlight>
                <a:srgbClr val="00FF00"/>
              </a:highlight>
            </a:endParaRPr>
          </a:p>
        </p:txBody>
      </p:sp>
      <p:graphicFrame>
        <p:nvGraphicFramePr>
          <p:cNvPr id="22" name="表格 21"/>
          <p:cNvGraphicFramePr>
            <a:graphicFrameLocks noGrp="1"/>
          </p:cNvGraphicFramePr>
          <p:nvPr/>
        </p:nvGraphicFramePr>
        <p:xfrm>
          <a:off x="304801" y="2114550"/>
          <a:ext cx="11582397" cy="3842934"/>
        </p:xfrm>
        <a:graphic>
          <a:graphicData uri="http://schemas.openxmlformats.org/drawingml/2006/table">
            <a:tbl>
              <a:tblPr/>
              <a:tblGrid>
                <a:gridCol w="3860799"/>
                <a:gridCol w="3860799"/>
                <a:gridCol w="3860799"/>
              </a:tblGrid>
              <a:tr h="365994">
                <a:tc>
                  <a:txBody>
                    <a:bodyPr/>
                    <a:lstStyle/>
                    <a:p>
                      <a:pPr>
                        <a:buNone/>
                      </a:pPr>
                      <a:r>
                        <a:rPr lang="zh-CN" altLang="en-US" sz="1800" dirty="0">
                          <a:latin typeface="Times New Roman" panose="02020603050405020304" pitchFamily="18" charset="0"/>
                          <a:cs typeface="Times New Roman" panose="02020603050405020304" pitchFamily="18" charset="0"/>
                        </a:rPr>
                        <a:t>语言特征</a:t>
                      </a:r>
                      <a:endParaRPr lang="zh-CN" altLang="en-US" sz="18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1800">
                          <a:latin typeface="Times New Roman" panose="02020603050405020304" pitchFamily="18" charset="0"/>
                          <a:cs typeface="Times New Roman" panose="02020603050405020304" pitchFamily="18" charset="0"/>
                        </a:rPr>
                        <a:t>文中例句</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1800">
                          <a:latin typeface="Times New Roman" panose="02020603050405020304" pitchFamily="18" charset="0"/>
                          <a:cs typeface="Times New Roman" panose="02020603050405020304" pitchFamily="18" charset="0"/>
                        </a:rPr>
                        <a:t>说明</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14984">
                <a:tc>
                  <a:txBody>
                    <a:bodyPr/>
                    <a:lstStyle/>
                    <a:p>
                      <a:pPr>
                        <a:buNone/>
                      </a:pPr>
                      <a:r>
                        <a:rPr lang="zh-CN" altLang="en-US" sz="1800" b="1" dirty="0">
                          <a:latin typeface="Times New Roman" panose="02020603050405020304" pitchFamily="18" charset="0"/>
                          <a:cs typeface="Times New Roman" panose="02020603050405020304" pitchFamily="18" charset="0"/>
                        </a:rPr>
                        <a:t>第一人称主观视角</a:t>
                      </a:r>
                      <a:endParaRPr lang="zh-CN" altLang="en-US" sz="18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800" dirty="0">
                          <a:latin typeface="Times New Roman" panose="02020603050405020304" pitchFamily="18" charset="0"/>
                          <a:cs typeface="Times New Roman" panose="02020603050405020304" pitchFamily="18" charset="0"/>
                        </a:rPr>
                        <a:t>“I had the pleasure”, “I was sold”, “I was often on the edge of my seat”</a:t>
                      </a:r>
                      <a:endParaRPr lang="en-GB" sz="18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1800">
                          <a:latin typeface="Times New Roman" panose="02020603050405020304" pitchFamily="18" charset="0"/>
                          <a:cs typeface="Times New Roman" panose="02020603050405020304" pitchFamily="18" charset="0"/>
                        </a:rPr>
                        <a:t>影评是个人化的，不是客观报道</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89">
                <a:tc>
                  <a:txBody>
                    <a:bodyPr/>
                    <a:lstStyle/>
                    <a:p>
                      <a:pPr>
                        <a:buNone/>
                      </a:pPr>
                      <a:r>
                        <a:rPr lang="zh-CN" altLang="en-US" sz="1800" b="1">
                          <a:latin typeface="Times New Roman" panose="02020603050405020304" pitchFamily="18" charset="0"/>
                          <a:cs typeface="Times New Roman" panose="02020603050405020304" pitchFamily="18" charset="0"/>
                        </a:rPr>
                        <a:t>情感化、口语化表达</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800" dirty="0">
                          <a:latin typeface="Times New Roman" panose="02020603050405020304" pitchFamily="18" charset="0"/>
                          <a:cs typeface="Times New Roman" panose="02020603050405020304" pitchFamily="18" charset="0"/>
                        </a:rPr>
                        <a:t>“anything BUT boring”, “stole the show”, “terrified for the danger”</a:t>
                      </a:r>
                      <a:endParaRPr lang="en-GB" sz="18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1800">
                          <a:latin typeface="Times New Roman" panose="02020603050405020304" pitchFamily="18" charset="0"/>
                          <a:cs typeface="Times New Roman" panose="02020603050405020304" pitchFamily="18" charset="0"/>
                        </a:rPr>
                        <a:t>生动、有感染力，像朋友推荐电影</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89">
                <a:tc>
                  <a:txBody>
                    <a:bodyPr/>
                    <a:lstStyle/>
                    <a:p>
                      <a:pPr>
                        <a:buNone/>
                      </a:pPr>
                      <a:r>
                        <a:rPr lang="zh-CN" altLang="en-US" sz="1800" b="1">
                          <a:latin typeface="Times New Roman" panose="02020603050405020304" pitchFamily="18" charset="0"/>
                          <a:cs typeface="Times New Roman" panose="02020603050405020304" pitchFamily="18" charset="0"/>
                        </a:rPr>
                        <a:t>评价性词汇</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800">
                          <a:latin typeface="Times New Roman" panose="02020603050405020304" pitchFamily="18" charset="0"/>
                          <a:cs typeface="Times New Roman" panose="02020603050405020304" pitchFamily="18" charset="0"/>
                        </a:rPr>
                        <a:t>“great trailer”, “excellent reviews”, “won many awards”</a:t>
                      </a:r>
                      <a:endParaRPr lang="en-GB"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1800">
                          <a:latin typeface="Times New Roman" panose="02020603050405020304" pitchFamily="18" charset="0"/>
                          <a:cs typeface="Times New Roman" panose="02020603050405020304" pitchFamily="18" charset="0"/>
                        </a:rPr>
                        <a:t>给出价值判断，引导读者</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89">
                <a:tc>
                  <a:txBody>
                    <a:bodyPr/>
                    <a:lstStyle/>
                    <a:p>
                      <a:pPr>
                        <a:buNone/>
                      </a:pPr>
                      <a:r>
                        <a:rPr lang="zh-CN" altLang="en-US" sz="1800" b="1">
                          <a:latin typeface="Times New Roman" panose="02020603050405020304" pitchFamily="18" charset="0"/>
                          <a:cs typeface="Times New Roman" panose="02020603050405020304" pitchFamily="18" charset="0"/>
                        </a:rPr>
                        <a:t>与读者互动</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800">
                          <a:latin typeface="Times New Roman" panose="02020603050405020304" pitchFamily="18" charset="0"/>
                          <a:cs typeface="Times New Roman" panose="02020603050405020304" pitchFamily="18" charset="0"/>
                        </a:rPr>
                        <a:t>“You would think that… Well, Flow is anything BUT.”</a:t>
                      </a:r>
                      <a:endParaRPr lang="en-GB"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1800">
                          <a:latin typeface="Times New Roman" panose="02020603050405020304" pitchFamily="18" charset="0"/>
                          <a:cs typeface="Times New Roman" panose="02020603050405020304" pitchFamily="18" charset="0"/>
                        </a:rPr>
                        <a:t>设问、反问，拉近与读者距离</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40489">
                <a:tc>
                  <a:txBody>
                    <a:bodyPr/>
                    <a:lstStyle/>
                    <a:p>
                      <a:pPr>
                        <a:buNone/>
                      </a:pPr>
                      <a:r>
                        <a:rPr lang="zh-CN" altLang="en-US" sz="1800" b="1">
                          <a:latin typeface="Times New Roman" panose="02020603050405020304" pitchFamily="18" charset="0"/>
                          <a:cs typeface="Times New Roman" panose="02020603050405020304" pitchFamily="18" charset="0"/>
                        </a:rPr>
                        <a:t>开放式结尾</a:t>
                      </a:r>
                      <a:endParaRPr lang="zh-CN" altLang="en-US" sz="180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1800" dirty="0">
                          <a:latin typeface="Times New Roman" panose="02020603050405020304" pitchFamily="18" charset="0"/>
                          <a:cs typeface="Times New Roman" panose="02020603050405020304" pitchFamily="18" charset="0"/>
                        </a:rPr>
                        <a:t>“Or it could mean something else completely different to you!”</a:t>
                      </a:r>
                      <a:endParaRPr lang="en-GB" sz="18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1800" dirty="0">
                          <a:latin typeface="Times New Roman" panose="02020603050405020304" pitchFamily="18" charset="0"/>
                          <a:cs typeface="Times New Roman" panose="02020603050405020304" pitchFamily="18" charset="0"/>
                        </a:rPr>
                        <a:t>尊重读者个人解读，典型影评收尾</a:t>
                      </a:r>
                      <a:endParaRPr lang="zh-CN" altLang="en-US" sz="1800"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4" name="文本框 23"/>
          <p:cNvSpPr txBox="1"/>
          <p:nvPr/>
        </p:nvSpPr>
        <p:spPr>
          <a:xfrm>
            <a:off x="3880482" y="385287"/>
            <a:ext cx="8395335" cy="523220"/>
          </a:xfrm>
          <a:prstGeom prst="rect">
            <a:avLst/>
          </a:prstGeom>
          <a:noFill/>
        </p:spPr>
        <p:txBody>
          <a:bodyPr wrap="square">
            <a:spAutoFit/>
          </a:bodyPr>
          <a:lstStyle/>
          <a:p>
            <a:r>
              <a:rPr lang="zh-CN" altLang="en-US" sz="1400" dirty="0">
                <a:highlight>
                  <a:srgbClr val="00FF00"/>
                </a:highlight>
              </a:rPr>
              <a:t>教科书应客观、系统、知识性，不会出现“I had the pleasure”这类主观表达，也不会详细描述个人观影感受。</a:t>
            </a:r>
            <a:endParaRPr lang="zh-CN" altLang="en-US" sz="1400" dirty="0">
              <a:highlight>
                <a:srgbClr val="00FF00"/>
              </a:highlight>
            </a:endParaRPr>
          </a:p>
        </p:txBody>
      </p:sp>
      <p:sp>
        <p:nvSpPr>
          <p:cNvPr id="26" name="文本框 25"/>
          <p:cNvSpPr txBox="1"/>
          <p:nvPr/>
        </p:nvSpPr>
        <p:spPr>
          <a:xfrm>
            <a:off x="3293747" y="808749"/>
            <a:ext cx="8189593" cy="338554"/>
          </a:xfrm>
          <a:prstGeom prst="rect">
            <a:avLst/>
          </a:prstGeom>
          <a:noFill/>
        </p:spPr>
        <p:txBody>
          <a:bodyPr wrap="square">
            <a:spAutoFit/>
          </a:bodyPr>
          <a:lstStyle/>
          <a:p>
            <a:r>
              <a:rPr lang="zh-CN" altLang="en-US" sz="1600" dirty="0">
                <a:highlight>
                  <a:srgbClr val="00FF00"/>
                </a:highlight>
              </a:rPr>
              <a:t>生态旅游杂志主要介绍旅行目的地、生态体验，本文是关于动画电影，与旅游无关。</a:t>
            </a:r>
            <a:endParaRPr lang="zh-CN" altLang="en-US" sz="1600" dirty="0">
              <a:highlight>
                <a:srgbClr val="00FF00"/>
              </a:highlight>
            </a:endParaRPr>
          </a:p>
        </p:txBody>
      </p:sp>
      <p:pic>
        <p:nvPicPr>
          <p:cNvPr id="27" name="图片 26"/>
          <p:cNvPicPr>
            <a:picLocks noChangeAspect="1"/>
          </p:cNvPicPr>
          <p:nvPr/>
        </p:nvPicPr>
        <p:blipFill>
          <a:blip r:embed="rId2"/>
          <a:stretch>
            <a:fillRect/>
          </a:stretch>
        </p:blipFill>
        <p:spPr>
          <a:xfrm>
            <a:off x="1908810" y="4036017"/>
            <a:ext cx="1680295" cy="23927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linds(horizontal)">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blinds(horizontal)">
                                      <p:cBhvr>
                                        <p:cTn id="17" dur="500"/>
                                        <p:tgtEl>
                                          <p:spTgt spid="2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checkerboard(across)">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checkerboard(across)">
                                      <p:cBhvr>
                                        <p:cTn id="27" dur="500"/>
                                        <p:tgtEl>
                                          <p:spTgt spid="26"/>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checkerboard(across)">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4" grpId="0"/>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409426" y="1574915"/>
            <a:ext cx="3517526" cy="3851046"/>
          </a:xfrm>
          <a:prstGeom prst="rect">
            <a:avLst/>
          </a:prstGeom>
        </p:spPr>
      </p:pic>
      <p:sp>
        <p:nvSpPr>
          <p:cNvPr id="2" name="矩形 1"/>
          <p:cNvSpPr/>
          <p:nvPr/>
        </p:nvSpPr>
        <p:spPr>
          <a:xfrm>
            <a:off x="2064636" y="1675946"/>
            <a:ext cx="2688621"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rPr>
              <a:t>PART 3</a:t>
            </a:r>
            <a:endParaRPr kumimoji="0" lang="zh-CN" altLang="en-US"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4" name="矩形 3"/>
          <p:cNvSpPr/>
          <p:nvPr/>
        </p:nvSpPr>
        <p:spPr>
          <a:xfrm>
            <a:off x="4700936" y="3084939"/>
            <a:ext cx="3464410"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Gap</a:t>
            </a:r>
            <a:r>
              <a:rPr lang="zh-CN" altLang="en-US"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 </a:t>
            </a: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filling</a:t>
            </a:r>
            <a:endParaRPr kumimoji="0" lang="zh-CN" altLang="en-US" sz="48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5" name="矩形: 圆角 4"/>
          <p:cNvSpPr/>
          <p:nvPr/>
        </p:nvSpPr>
        <p:spPr>
          <a:xfrm>
            <a:off x="323850" y="269776"/>
            <a:ext cx="11544300" cy="6318448"/>
          </a:xfrm>
          <a:prstGeom prst="roundRect">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418729" y="1907739"/>
            <a:ext cx="6096000" cy="3785652"/>
          </a:xfrm>
          <a:prstGeom prst="rect">
            <a:avLst/>
          </a:prstGeom>
          <a:noFill/>
        </p:spPr>
        <p:txBody>
          <a:bodyPr wrap="square">
            <a:spAutoFit/>
          </a:bodyPr>
          <a:lstStyle/>
          <a:p>
            <a:pPr>
              <a:buNone/>
            </a:pPr>
            <a:r>
              <a:rPr lang="en-GB" altLang="zh-CN" sz="2400" dirty="0">
                <a:latin typeface="Times New Roman" panose="02020603050405020304" pitchFamily="18" charset="0"/>
                <a:cs typeface="Times New Roman" panose="02020603050405020304" pitchFamily="18" charset="0"/>
              </a:rPr>
              <a:t>The main idea is that </a:t>
            </a:r>
            <a:r>
              <a:rPr lang="en-GB" altLang="zh-CN" sz="2400" b="1" dirty="0">
                <a:latin typeface="Times New Roman" panose="02020603050405020304" pitchFamily="18" charset="0"/>
                <a:cs typeface="Times New Roman" panose="02020603050405020304" pitchFamily="18" charset="0"/>
              </a:rPr>
              <a:t>shorter, darker winter days can affect your energy and focus, but there are practical ways to stay mentally sharp</a:t>
            </a:r>
            <a:r>
              <a:rPr lang="en-GB" altLang="zh-CN" sz="2400" dirty="0">
                <a:latin typeface="Times New Roman" panose="02020603050405020304" pitchFamily="18" charset="0"/>
                <a:cs typeface="Times New Roman" panose="02020603050405020304" pitchFamily="18" charset="0"/>
              </a:rPr>
              <a:t>.</a:t>
            </a:r>
            <a:endParaRPr lang="en-GB" altLang="zh-CN" sz="2400" dirty="0">
              <a:latin typeface="Times New Roman" panose="02020603050405020304" pitchFamily="18" charset="0"/>
              <a:cs typeface="Times New Roman" panose="02020603050405020304" pitchFamily="18" charset="0"/>
            </a:endParaRPr>
          </a:p>
          <a:p>
            <a:pPr>
              <a:buNone/>
            </a:pPr>
            <a:r>
              <a:rPr lang="en-GB" altLang="zh-CN" sz="2400" dirty="0">
                <a:latin typeface="Times New Roman" panose="02020603050405020304" pitchFamily="18" charset="0"/>
                <a:cs typeface="Times New Roman" panose="02020603050405020304" pitchFamily="18" charset="0"/>
              </a:rPr>
              <a:t>The passage mainly gives advice such as:</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taking short naps, </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getting enough sleep, </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eating the right foods, </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staying hydrated, </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and taking screen breaks.</a:t>
            </a:r>
            <a:endParaRPr lang="en-GB" altLang="zh-CN" sz="24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0" y="0"/>
            <a:ext cx="6418729"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548" y="781746"/>
            <a:ext cx="6889898" cy="3046988"/>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be frowned upon in a productivity-driven society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we're hardwired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non-napper</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slow-release carbs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stabilize energy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disrupt cognitive function</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take a strategic short nap</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irregular sleep patterns</a:t>
            </a:r>
            <a:endParaRPr lang="zh-CN" altLang="en-US" sz="2400" b="1" dirty="0">
              <a:latin typeface="Calibri" panose="020F0502020204030204" pitchFamily="34" charset="0"/>
              <a:cs typeface="Calibri" panose="020F0502020204030204" pitchFamily="34" charset="0"/>
            </a:endParaRPr>
          </a:p>
        </p:txBody>
      </p:sp>
      <p:sp>
        <p:nvSpPr>
          <p:cNvPr id="7" name="文本框 6"/>
          <p:cNvSpPr txBox="1"/>
          <p:nvPr/>
        </p:nvSpPr>
        <p:spPr>
          <a:xfrm>
            <a:off x="6737498" y="453280"/>
            <a:ext cx="5454501" cy="3416320"/>
          </a:xfrm>
          <a:prstGeom prst="rect">
            <a:avLst/>
          </a:prstGeom>
          <a:noFill/>
        </p:spPr>
        <p:txBody>
          <a:bodyPr wrap="square">
            <a:spAutoFit/>
          </a:bodyPr>
          <a:lstStyle/>
          <a:p>
            <a:pPr marL="457200" indent="-457200">
              <a:buFont typeface="+mj-lt"/>
              <a:buAutoNum type="arabicPeriod"/>
            </a:pPr>
            <a:r>
              <a:rPr lang="zh-CN" altLang="en-US" sz="2400" b="1" dirty="0"/>
              <a:t>在一个以生产力为导向的社会中被不赞成</a:t>
            </a:r>
            <a:endParaRPr lang="zh-CN" altLang="en-US" sz="2400" b="1" dirty="0"/>
          </a:p>
          <a:p>
            <a:pPr marL="457200" indent="-457200">
              <a:buFont typeface="+mj-lt"/>
              <a:buAutoNum type="arabicPeriod"/>
            </a:pPr>
            <a:r>
              <a:rPr lang="zh-CN" altLang="en-US" sz="2400" b="1" dirty="0"/>
              <a:t>我们天生如此</a:t>
            </a:r>
            <a:endParaRPr lang="zh-CN" altLang="en-US" sz="2400" b="1" dirty="0"/>
          </a:p>
          <a:p>
            <a:pPr marL="457200" indent="-457200">
              <a:buFont typeface="+mj-lt"/>
              <a:buAutoNum type="arabicPeriod"/>
            </a:pPr>
            <a:r>
              <a:rPr lang="zh-CN" altLang="en-US" sz="2400" b="1" dirty="0"/>
              <a:t>不午睡的人</a:t>
            </a:r>
            <a:endParaRPr lang="zh-CN" altLang="en-US" sz="2400" b="1" dirty="0"/>
          </a:p>
          <a:p>
            <a:pPr marL="457200" indent="-457200">
              <a:buFont typeface="+mj-lt"/>
              <a:buAutoNum type="arabicPeriod"/>
            </a:pPr>
            <a:r>
              <a:rPr lang="zh-CN" altLang="en-US" sz="2400" b="1" dirty="0"/>
              <a:t>慢释放碳水化合物</a:t>
            </a:r>
            <a:endParaRPr lang="zh-CN" altLang="en-US" sz="2400" b="1" dirty="0"/>
          </a:p>
          <a:p>
            <a:pPr marL="457200" indent="-457200">
              <a:buFont typeface="+mj-lt"/>
              <a:buAutoNum type="arabicPeriod"/>
            </a:pPr>
            <a:r>
              <a:rPr lang="zh-CN" altLang="en-US" sz="2400" b="1" dirty="0"/>
              <a:t>稳定能量</a:t>
            </a:r>
            <a:endParaRPr lang="zh-CN" altLang="en-US" sz="2400" b="1" dirty="0"/>
          </a:p>
          <a:p>
            <a:pPr marL="457200" indent="-457200">
              <a:buFont typeface="+mj-lt"/>
              <a:buAutoNum type="arabicPeriod"/>
            </a:pPr>
            <a:r>
              <a:rPr lang="zh-CN" altLang="en-US" sz="2400" b="1" dirty="0"/>
              <a:t>扰乱认知功能</a:t>
            </a:r>
            <a:endParaRPr lang="zh-CN" altLang="en-US" sz="2400" b="1" dirty="0"/>
          </a:p>
          <a:p>
            <a:pPr marL="457200" indent="-457200">
              <a:buFont typeface="+mj-lt"/>
              <a:buAutoNum type="arabicPeriod"/>
            </a:pPr>
            <a:r>
              <a:rPr lang="zh-CN" altLang="en-US" sz="2400" b="1" dirty="0"/>
              <a:t>进行策略性的短时小睡</a:t>
            </a:r>
            <a:endParaRPr lang="zh-CN" altLang="en-US" sz="2400" b="1" dirty="0"/>
          </a:p>
          <a:p>
            <a:pPr marL="457200" indent="-457200">
              <a:buFont typeface="+mj-lt"/>
              <a:buAutoNum type="arabicPeriod"/>
            </a:pPr>
            <a:r>
              <a:rPr lang="zh-CN" altLang="en-US" sz="2400" b="1" dirty="0"/>
              <a:t>不规律的睡眠模式</a:t>
            </a:r>
            <a:endParaRPr lang="zh-CN" altLang="en-US" sz="2400" b="1" dirty="0"/>
          </a:p>
        </p:txBody>
      </p:sp>
      <p:grpSp>
        <p:nvGrpSpPr>
          <p:cNvPr id="2" name="组合 1"/>
          <p:cNvGrpSpPr/>
          <p:nvPr/>
        </p:nvGrpSpPr>
        <p:grpSpPr>
          <a:xfrm>
            <a:off x="2360" y="-1179974"/>
            <a:ext cx="4068561" cy="2809834"/>
            <a:chOff x="95901" y="-1137771"/>
            <a:chExt cx="4068561" cy="2809834"/>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65183">
              <a:off x="95901" y="-1137771"/>
              <a:ext cx="4068561" cy="2809834"/>
            </a:xfrm>
            <a:prstGeom prst="rect">
              <a:avLst/>
            </a:prstGeom>
          </p:spPr>
        </p:pic>
        <p:sp>
          <p:nvSpPr>
            <p:cNvPr id="4" name="文本框 3"/>
            <p:cNvSpPr txBox="1"/>
            <p:nvPr/>
          </p:nvSpPr>
          <p:spPr>
            <a:xfrm>
              <a:off x="1222835" y="212978"/>
              <a:ext cx="1694695" cy="523220"/>
            </a:xfrm>
            <a:prstGeom prst="rect">
              <a:avLst/>
            </a:prstGeom>
            <a:noFill/>
          </p:spPr>
          <p:txBody>
            <a:bodyPr wrap="none" rtlCol="0">
              <a:spAutoFit/>
            </a:bodyPr>
            <a:lstStyle/>
            <a:p>
              <a:r>
                <a:rPr kumimoji="1" lang="en-US" altLang="zh-CN" sz="2800" b="1" dirty="0">
                  <a:highlight>
                    <a:srgbClr val="FFFF00"/>
                  </a:highlight>
                  <a:latin typeface="Calibri" panose="020F0502020204030204" pitchFamily="34" charset="0"/>
                  <a:cs typeface="Calibri" panose="020F0502020204030204" pitchFamily="34" charset="0"/>
                </a:rPr>
                <a:t>Gap</a:t>
              </a:r>
              <a:r>
                <a:rPr kumimoji="1" lang="zh-CN" altLang="en-US" sz="2800" b="1" dirty="0">
                  <a:highlight>
                    <a:srgbClr val="FFFF00"/>
                  </a:highlight>
                  <a:latin typeface="Calibri" panose="020F0502020204030204" pitchFamily="34" charset="0"/>
                  <a:cs typeface="Calibri" panose="020F0502020204030204" pitchFamily="34" charset="0"/>
                </a:rPr>
                <a:t> </a:t>
              </a:r>
              <a:r>
                <a:rPr kumimoji="1" lang="en-US" altLang="zh-CN" sz="2800" b="1" dirty="0">
                  <a:highlight>
                    <a:srgbClr val="FFFF00"/>
                  </a:highlight>
                  <a:latin typeface="Calibri" panose="020F0502020204030204" pitchFamily="34" charset="0"/>
                  <a:cs typeface="Calibri" panose="020F0502020204030204" pitchFamily="34" charset="0"/>
                </a:rPr>
                <a:t>filling</a:t>
              </a:r>
              <a:endParaRPr kumimoji="1" lang="zh-CN" altLang="en-US" sz="2800" b="1" dirty="0">
                <a:highlight>
                  <a:srgbClr val="FFFF00"/>
                </a:highlight>
                <a:latin typeface="Calibri" panose="020F0502020204030204" pitchFamily="34" charset="0"/>
                <a:cs typeface="Calibri" panose="020F0502020204030204" pitchFamily="34" charset="0"/>
              </a:endParaRPr>
            </a:p>
          </p:txBody>
        </p:sp>
      </p:grpSp>
      <p:sp>
        <p:nvSpPr>
          <p:cNvPr id="8" name="文本框 7"/>
          <p:cNvSpPr txBox="1"/>
          <p:nvPr/>
        </p:nvSpPr>
        <p:spPr>
          <a:xfrm>
            <a:off x="141302" y="4198066"/>
            <a:ext cx="12050697" cy="2308324"/>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hardwired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 hardwired part of a computer forms part of its hardware. (</a:t>
            </a:r>
            <a:r>
              <a:rPr lang="zh-CN" altLang="en-US" sz="2400" dirty="0">
                <a:latin typeface="Times New Roman" panose="02020603050405020304" pitchFamily="18" charset="0"/>
                <a:cs typeface="Times New Roman" panose="02020603050405020304" pitchFamily="18" charset="0"/>
              </a:rPr>
              <a:t>计算机系统</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硬连线的</a:t>
            </a:r>
            <a:endParaRPr lang="en-GB"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If an ability, approach, or type of activity is hardwired into the brain, it is a basic one and cannot be changed. (能力、方法、活动类型等)基本固定的</a:t>
            </a:r>
            <a:endParaRPr lang="en-US"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Others think that the rules for what is "musical" are hardwired in our brains to some degree.</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其他人认为，我们的大脑对什么东西是“悦耳的”在某种程度上有其内在的标准。</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heckerboard(across)">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checkerboard(across)">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checkerboard(across)">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xEl>
                                              <p:pRg st="1" end="1"/>
                                            </p:txEl>
                                          </p:spTgt>
                                        </p:tgtEl>
                                        <p:attrNameLst>
                                          <p:attrName>style.visibility</p:attrName>
                                        </p:attrNameLst>
                                      </p:cBhvr>
                                      <p:to>
                                        <p:strVal val="visible"/>
                                      </p:to>
                                    </p:set>
                                    <p:animEffect transition="in" filter="checkerboard(across)">
                                      <p:cBhvr>
                                        <p:cTn id="22" dur="500"/>
                                        <p:tgtEl>
                                          <p:spTgt spid="8">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checkerboard(across)">
                                      <p:cBhvr>
                                        <p:cTn id="27" dur="500"/>
                                        <p:tgtEl>
                                          <p:spTgt spid="8">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8">
                                            <p:txEl>
                                              <p:pRg st="3" end="3"/>
                                            </p:txEl>
                                          </p:spTgt>
                                        </p:tgtEl>
                                        <p:attrNameLst>
                                          <p:attrName>style.visibility</p:attrName>
                                        </p:attrNameLst>
                                      </p:cBhvr>
                                      <p:to>
                                        <p:strVal val="visible"/>
                                      </p:to>
                                    </p:set>
                                    <p:animEffect transition="in" filter="checkerboard(across)">
                                      <p:cBhvr>
                                        <p:cTn id="32" dur="500"/>
                                        <p:tgtEl>
                                          <p:spTgt spid="8">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2" end="2"/>
                                            </p:txEl>
                                          </p:spTgt>
                                        </p:tgtEl>
                                        <p:attrNameLst>
                                          <p:attrName>style.visibility</p:attrName>
                                        </p:attrNameLst>
                                      </p:cBhvr>
                                      <p:to>
                                        <p:strVal val="visible"/>
                                      </p:to>
                                    </p:set>
                                    <p:animEffect transition="in" filter="checkerboard(across)">
                                      <p:cBhvr>
                                        <p:cTn id="37" dur="500"/>
                                        <p:tgtEl>
                                          <p:spTgt spid="7">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7">
                                            <p:txEl>
                                              <p:pRg st="3" end="3"/>
                                            </p:txEl>
                                          </p:spTgt>
                                        </p:tgtEl>
                                        <p:attrNameLst>
                                          <p:attrName>style.visibility</p:attrName>
                                        </p:attrNameLst>
                                      </p:cBhvr>
                                      <p:to>
                                        <p:strVal val="visible"/>
                                      </p:to>
                                    </p:set>
                                    <p:animEffect transition="in" filter="checkerboard(across)">
                                      <p:cBhvr>
                                        <p:cTn id="42" dur="500"/>
                                        <p:tgtEl>
                                          <p:spTgt spid="7">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7">
                                            <p:txEl>
                                              <p:pRg st="4" end="4"/>
                                            </p:txEl>
                                          </p:spTgt>
                                        </p:tgtEl>
                                        <p:attrNameLst>
                                          <p:attrName>style.visibility</p:attrName>
                                        </p:attrNameLst>
                                      </p:cBhvr>
                                      <p:to>
                                        <p:strVal val="visible"/>
                                      </p:to>
                                    </p:set>
                                    <p:animEffect transition="in" filter="checkerboard(across)">
                                      <p:cBhvr>
                                        <p:cTn id="47" dur="500"/>
                                        <p:tgtEl>
                                          <p:spTgt spid="7">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7">
                                            <p:txEl>
                                              <p:pRg st="5" end="5"/>
                                            </p:txEl>
                                          </p:spTgt>
                                        </p:tgtEl>
                                        <p:attrNameLst>
                                          <p:attrName>style.visibility</p:attrName>
                                        </p:attrNameLst>
                                      </p:cBhvr>
                                      <p:to>
                                        <p:strVal val="visible"/>
                                      </p:to>
                                    </p:set>
                                    <p:animEffect transition="in" filter="checkerboard(across)">
                                      <p:cBhvr>
                                        <p:cTn id="52" dur="500"/>
                                        <p:tgtEl>
                                          <p:spTgt spid="7">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7">
                                            <p:txEl>
                                              <p:pRg st="6" end="6"/>
                                            </p:txEl>
                                          </p:spTgt>
                                        </p:tgtEl>
                                        <p:attrNameLst>
                                          <p:attrName>style.visibility</p:attrName>
                                        </p:attrNameLst>
                                      </p:cBhvr>
                                      <p:to>
                                        <p:strVal val="visible"/>
                                      </p:to>
                                    </p:set>
                                    <p:animEffect transition="in" filter="checkerboard(across)">
                                      <p:cBhvr>
                                        <p:cTn id="57" dur="500"/>
                                        <p:tgtEl>
                                          <p:spTgt spid="7">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7">
                                            <p:txEl>
                                              <p:pRg st="7" end="7"/>
                                            </p:txEl>
                                          </p:spTgt>
                                        </p:tgtEl>
                                        <p:attrNameLst>
                                          <p:attrName>style.visibility</p:attrName>
                                        </p:attrNameLst>
                                      </p:cBhvr>
                                      <p:to>
                                        <p:strVal val="visible"/>
                                      </p:to>
                                    </p:set>
                                    <p:animEffect transition="in" filter="checkerboard(across)">
                                      <p:cBhvr>
                                        <p:cTn id="62" dur="500"/>
                                        <p:tgtEl>
                                          <p:spTgt spid="7">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5269229"/>
            <a:ext cx="1124489" cy="1998377"/>
          </a:xfrm>
          <a:prstGeom prst="rect">
            <a:avLst/>
          </a:prstGeom>
        </p:spPr>
      </p:pic>
      <p:pic>
        <p:nvPicPr>
          <p:cNvPr id="5" name="图片 4"/>
          <p:cNvPicPr>
            <a:picLocks noChangeAspect="1"/>
          </p:cNvPicPr>
          <p:nvPr/>
        </p:nvPicPr>
        <p:blipFill>
          <a:blip r:embed="rId2"/>
          <a:stretch>
            <a:fillRect/>
          </a:stretch>
        </p:blipFill>
        <p:spPr>
          <a:xfrm>
            <a:off x="11361420" y="1"/>
            <a:ext cx="830580" cy="830580"/>
          </a:xfrm>
          <a:prstGeom prst="rect">
            <a:avLst/>
          </a:prstGeom>
        </p:spPr>
      </p:pic>
      <p:sp>
        <p:nvSpPr>
          <p:cNvPr id="6" name="文本框 5"/>
          <p:cNvSpPr txBox="1"/>
          <p:nvPr/>
        </p:nvSpPr>
        <p:spPr>
          <a:xfrm>
            <a:off x="0" y="140940"/>
            <a:ext cx="12298680" cy="5262979"/>
          </a:xfrm>
          <a:prstGeom prst="rect">
            <a:avLst/>
          </a:prstGeom>
          <a:noFill/>
        </p:spPr>
        <p:txBody>
          <a:bodyPr wrap="square">
            <a:spAutoFit/>
          </a:bodyPr>
          <a:lstStyle/>
          <a:p>
            <a:pPr indent="304800" algn="just">
              <a:buNone/>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You may have already noticed the nights getting darker, quicker and the days getting shorter, colder and darker. </a:t>
            </a:r>
            <a:r>
              <a:rPr lang="en-US" altLang="zh-CN" sz="1800" u="sng" dirty="0">
                <a:effectLst/>
                <a:latin typeface="Times New Roman" panose="02020603050405020304" pitchFamily="18" charset="0"/>
                <a:ea typeface="宋体" panose="02010600030101010101" pitchFamily="2" charset="-122"/>
                <a:cs typeface="Times New Roman" panose="02020603050405020304" pitchFamily="18" charset="0"/>
              </a:rPr>
              <a:t>36	</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However, stress management expert Sam Wones has shared some top tips for staying sharp- minded.</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buNone/>
            </a:pPr>
            <a:r>
              <a:rPr lang="en-GB" altLang="zh-CN" dirty="0">
                <a:highlight>
                  <a:srgbClr val="FFFF00"/>
                </a:highlight>
                <a:latin typeface="Times New Roman" panose="02020603050405020304" pitchFamily="18" charset="0"/>
                <a:cs typeface="Times New Roman" panose="02020603050405020304" pitchFamily="18" charset="0"/>
              </a:rPr>
              <a:t>Phenomenon</a:t>
            </a:r>
            <a:r>
              <a:rPr lang="en-US" altLang="zh-CN" dirty="0">
                <a:highlight>
                  <a:srgbClr val="FFFF00"/>
                </a:highlight>
                <a:latin typeface="Times New Roman" panose="02020603050405020304" pitchFamily="18" charset="0"/>
                <a:cs typeface="Times New Roman" panose="02020603050405020304" pitchFamily="18" charset="0"/>
              </a:rPr>
              <a:t>——</a:t>
            </a:r>
            <a:r>
              <a:rPr lang="en-GB" altLang="zh-CN" b="1" dirty="0">
                <a:highlight>
                  <a:srgbClr val="FFFF00"/>
                </a:highlight>
                <a:latin typeface="Times New Roman" panose="02020603050405020304" pitchFamily="18" charset="0"/>
                <a:cs typeface="Times New Roman" panose="02020603050405020304" pitchFamily="18" charset="0"/>
              </a:rPr>
              <a:t>Describes shorter, darker, colder days in winter.</a:t>
            </a:r>
            <a:r>
              <a:rPr lang="zh-CN" altLang="en-US" b="1" dirty="0">
                <a:highlight>
                  <a:srgbClr val="FFFF00"/>
                </a:highlight>
                <a:latin typeface="Times New Roman" panose="02020603050405020304" pitchFamily="18" charset="0"/>
                <a:cs typeface="Times New Roman" panose="02020603050405020304" pitchFamily="18" charset="0"/>
              </a:rPr>
              <a:t> </a:t>
            </a:r>
            <a:endParaRPr lang="en-US" altLang="zh-CN" b="1" dirty="0">
              <a:highlight>
                <a:srgbClr val="FFFF00"/>
              </a:highlight>
              <a:latin typeface="Times New Roman" panose="02020603050405020304" pitchFamily="18" charset="0"/>
              <a:cs typeface="Times New Roman" panose="02020603050405020304" pitchFamily="18" charset="0"/>
            </a:endParaRPr>
          </a:p>
          <a:p>
            <a:pPr indent="304800" algn="just">
              <a:buNone/>
            </a:pPr>
            <a:r>
              <a:rPr lang="en-US" altLang="zh-CN" sz="1800" u="sng" dirty="0">
                <a:effectLst/>
                <a:latin typeface="Times New Roman" panose="02020603050405020304" pitchFamily="18" charset="0"/>
                <a:ea typeface="宋体" panose="02010600030101010101" pitchFamily="2" charset="-122"/>
                <a:cs typeface="Times New Roman" panose="02020603050405020304" pitchFamily="18" charset="0"/>
              </a:rPr>
              <a:t>37	 </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A 20- minute nap is the best because anything past 30 minutes risks waking up feeling groggy. Also, try to nap at the same time each day to regulate your body‘s </a:t>
            </a:r>
            <a:r>
              <a:rPr lang="en-US" altLang="zh-CN" sz="1800" dirty="0" err="1">
                <a:effectLst/>
                <a:latin typeface="Times New Roman" panose="02020603050405020304" pitchFamily="18" charset="0"/>
                <a:ea typeface="宋体" panose="02010600030101010101" pitchFamily="2" charset="-122"/>
                <a:cs typeface="Times New Roman" panose="02020603050405020304" pitchFamily="18" charset="0"/>
              </a:rPr>
              <a:t>clock.</a:t>
            </a:r>
            <a:r>
              <a:rPr lang="en-US" altLang="zh-CN" sz="1800" kern="0" dirty="0" err="1">
                <a:effectLst/>
                <a:latin typeface="Times New Roman" panose="02020603050405020304" pitchFamily="18" charset="0"/>
                <a:ea typeface="等线" panose="02010600030101010101" charset="-122"/>
                <a:cs typeface="Times New Roman" panose="02020603050405020304" pitchFamily="18" charset="0"/>
              </a:rPr>
              <a:t>in</a:t>
            </a: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 a deep sleep. Afternoon decline in energy and focus (1-3 p.m., or 7 hours after waking) is normal, a natural feature of circadian rhythm (</a:t>
            </a:r>
            <a:r>
              <a:rPr lang="zh-CN" altLang="zh-CN" sz="1800" kern="0" dirty="0">
                <a:effectLst/>
                <a:latin typeface="Times New Roman" panose="02020603050405020304" pitchFamily="18" charset="0"/>
                <a:ea typeface="等线" panose="02010600030101010101" charset="-122"/>
                <a:cs typeface="Times New Roman" panose="02020603050405020304" pitchFamily="18" charset="0"/>
              </a:rPr>
              <a:t>昼夜节律</a:t>
            </a: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 Napping is frowned upon in a productivity-driven society, but it’s how we‘re hardwired. </a:t>
            </a:r>
            <a:r>
              <a:rPr lang="en-US" altLang="zh-CN" sz="1800" u="sng" kern="0" dirty="0">
                <a:effectLst/>
                <a:latin typeface="Times New Roman" panose="02020603050405020304" pitchFamily="18" charset="0"/>
                <a:ea typeface="等线" panose="02010600030101010101" charset="-122"/>
                <a:cs typeface="Times New Roman" panose="02020603050405020304" pitchFamily="18" charset="0"/>
              </a:rPr>
              <a:t>38      </a:t>
            </a: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 For non-nappers, just be gentle with yourself, take a lunch break, step outside for fresh air or a walk, or focus on less taxing work. Moreover, Wones recommended prioritizing 7.5 hours of nightly sleep. A lack of sleep causes countless health risks beyond brain fog (</a:t>
            </a:r>
            <a:r>
              <a:rPr lang="zh-CN" altLang="en-US" sz="1800" kern="0" dirty="0">
                <a:effectLst/>
                <a:latin typeface="Times New Roman" panose="02020603050405020304" pitchFamily="18" charset="0"/>
                <a:ea typeface="等线" panose="02010600030101010101" charset="-122"/>
                <a:cs typeface="Times New Roman" panose="02020603050405020304" pitchFamily="18" charset="0"/>
              </a:rPr>
              <a:t>脑雾</a:t>
            </a: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 Research found sleeping over 9 hours can have similar harmful effects.</a:t>
            </a:r>
            <a:endParaRPr lang="en-US" altLang="zh-CN" sz="1800" kern="0" dirty="0">
              <a:effectLst/>
              <a:latin typeface="Times New Roman" panose="02020603050405020304" pitchFamily="18" charset="0"/>
              <a:ea typeface="等线" panose="02010600030101010101" charset="-122"/>
              <a:cs typeface="Times New Roman" panose="02020603050405020304" pitchFamily="18" charset="0"/>
            </a:endParaRPr>
          </a:p>
          <a:p>
            <a:pPr indent="304800" algn="just"/>
            <a:r>
              <a:rPr lang="en-US" altLang="zh-CN" sz="1800" kern="0" dirty="0">
                <a:effectLst/>
                <a:highlight>
                  <a:srgbClr val="FFFF00"/>
                </a:highlight>
                <a:latin typeface="Times New Roman" panose="02020603050405020304" pitchFamily="18" charset="0"/>
                <a:ea typeface="等线" panose="02010600030101010101" charset="-122"/>
                <a:cs typeface="Times New Roman" panose="02020603050405020304" pitchFamily="18" charset="0"/>
              </a:rPr>
              <a:t>Recommendation</a:t>
            </a:r>
            <a:r>
              <a:rPr lang="zh-CN" altLang="en-US" sz="1800" kern="0" dirty="0">
                <a:effectLst/>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sz="1800" kern="0" dirty="0">
                <a:effectLst/>
                <a:highlight>
                  <a:srgbClr val="FFFF00"/>
                </a:highlight>
                <a:latin typeface="Times New Roman" panose="02020603050405020304" pitchFamily="18" charset="0"/>
                <a:ea typeface="等线" panose="02010600030101010101" charset="-122"/>
                <a:cs typeface="Times New Roman" panose="02020603050405020304" pitchFamily="18" charset="0"/>
              </a:rPr>
              <a:t>1</a:t>
            </a:r>
            <a:r>
              <a:rPr lang="zh-CN" altLang="en-US" sz="1800" kern="0" dirty="0">
                <a:effectLst/>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sz="1800" kern="0" dirty="0">
                <a:effectLst/>
                <a:highlight>
                  <a:srgbClr val="FFFF00"/>
                </a:highlight>
                <a:latin typeface="Times New Roman" panose="02020603050405020304" pitchFamily="18" charset="0"/>
                <a:ea typeface="等线" panose="02010600030101010101" charset="-122"/>
                <a:cs typeface="Times New Roman" panose="02020603050405020304" pitchFamily="18" charset="0"/>
              </a:rPr>
              <a:t>——</a:t>
            </a:r>
            <a:r>
              <a:rPr lang="en-GB" altLang="zh-CN" b="1" dirty="0">
                <a:highlight>
                  <a:srgbClr val="FFFF00"/>
                </a:highlight>
                <a:latin typeface="Times New Roman" panose="02020603050405020304" pitchFamily="18" charset="0"/>
                <a:cs typeface="Times New Roman" panose="02020603050405020304" pitchFamily="18" charset="0"/>
              </a:rPr>
              <a:t>Strategic Short Naps</a:t>
            </a:r>
            <a:r>
              <a:rPr lang="zh-CN" altLang="en-US" b="1" dirty="0">
                <a:highlight>
                  <a:srgbClr val="FFFF00"/>
                </a:highlight>
                <a:latin typeface="Times New Roman" panose="02020603050405020304" pitchFamily="18" charset="0"/>
                <a:cs typeface="Times New Roman" panose="02020603050405020304" pitchFamily="18" charset="0"/>
              </a:rPr>
              <a:t>；</a:t>
            </a:r>
            <a:r>
              <a:rPr lang="en-GB" altLang="zh-CN" b="1" dirty="0">
                <a:highlight>
                  <a:srgbClr val="FFFF00"/>
                </a:highlight>
                <a:latin typeface="Times New Roman" panose="02020603050405020304" pitchFamily="18" charset="0"/>
                <a:cs typeface="Times New Roman" panose="02020603050405020304" pitchFamily="18" charset="0"/>
              </a:rPr>
              <a:t>Why Napping Is Natural &amp; Alternatives</a:t>
            </a:r>
            <a:endParaRPr lang="en-US" altLang="zh-CN" sz="1800" kern="0" dirty="0">
              <a:effectLst/>
              <a:latin typeface="Times New Roman" panose="02020603050405020304" pitchFamily="18" charset="0"/>
              <a:ea typeface="等线" panose="02010600030101010101" charset="-122"/>
              <a:cs typeface="Times New Roman" panose="02020603050405020304" pitchFamily="18" charset="0"/>
            </a:endParaRPr>
          </a:p>
          <a:p>
            <a:pPr indent="304800" algn="just">
              <a:buNone/>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He also suggested high-protein meals with slow-release carbs to stabilize energy.</a:t>
            </a:r>
            <a:r>
              <a:rPr lang="en-US" altLang="zh-CN" sz="1800" u="sng" kern="0" dirty="0">
                <a:effectLst/>
                <a:latin typeface="Times New Roman" panose="02020603050405020304" pitchFamily="18" charset="0"/>
                <a:ea typeface="等线" panose="02010600030101010101" charset="-122"/>
                <a:cs typeface="Times New Roman" panose="02020603050405020304" pitchFamily="18" charset="0"/>
              </a:rPr>
              <a:t>39 	 </a:t>
            </a: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 Dates with butter and salt, for instance, help sustain blood sugar while satisfying a sweet tooth. Dehydration (</a:t>
            </a:r>
            <a:r>
              <a:rPr lang="zh-CN" altLang="zh-CN" sz="1800" kern="0" dirty="0">
                <a:effectLst/>
                <a:latin typeface="Times New Roman" panose="02020603050405020304" pitchFamily="18" charset="0"/>
                <a:ea typeface="等线" panose="02010600030101010101" charset="-122"/>
                <a:cs typeface="Times New Roman" panose="02020603050405020304" pitchFamily="18" charset="0"/>
              </a:rPr>
              <a:t>脱水</a:t>
            </a: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 even mild, can severely disrupts cognitive function, so try to introduce electrolytes ( </a:t>
            </a:r>
            <a:r>
              <a:rPr lang="zh-CN" altLang="zh-CN" sz="1800" kern="0" dirty="0">
                <a:effectLst/>
                <a:latin typeface="Times New Roman" panose="02020603050405020304" pitchFamily="18" charset="0"/>
                <a:ea typeface="等线" panose="02010600030101010101" charset="-122"/>
                <a:cs typeface="Times New Roman" panose="02020603050405020304" pitchFamily="18" charset="0"/>
              </a:rPr>
              <a:t>电解质</a:t>
            </a: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 and minerals to your daytime water. Screens drain energy too, so it's important to move away from your screen from time to time. Suggested work-and-rest ratios are 25: 5, 50:10, or 90: 15. For your breaks, look away from a screen, move your head, eyes, and stretch. </a:t>
            </a:r>
            <a:r>
              <a:rPr lang="en-US" altLang="zh-CN" sz="1800" u="sng" kern="0" dirty="0">
                <a:effectLst/>
                <a:latin typeface="Times New Roman" panose="02020603050405020304" pitchFamily="18" charset="0"/>
                <a:ea typeface="等线" panose="02010600030101010101" charset="-122"/>
                <a:cs typeface="Times New Roman" panose="02020603050405020304" pitchFamily="18" charset="0"/>
              </a:rPr>
              <a:t>40		      </a:t>
            </a:r>
            <a:endParaRPr lang="en-US" altLang="zh-CN" sz="1800" u="sng" kern="0" dirty="0">
              <a:effectLst/>
              <a:latin typeface="Times New Roman" panose="02020603050405020304" pitchFamily="18" charset="0"/>
              <a:ea typeface="等线" panose="02010600030101010101" charset="-122"/>
              <a:cs typeface="Times New Roman" panose="02020603050405020304" pitchFamily="18" charset="0"/>
            </a:endParaRPr>
          </a:p>
          <a:p>
            <a:pPr indent="304800" algn="just"/>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Recommendation</a:t>
            </a:r>
            <a:r>
              <a:rPr lang="zh-CN" altLang="en-US" kern="0" dirty="0">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2</a:t>
            </a:r>
            <a:r>
              <a:rPr lang="zh-CN" altLang="en-US" kern="0" dirty="0">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&amp;</a:t>
            </a:r>
            <a:r>
              <a:rPr lang="zh-CN" altLang="en-US" kern="0" dirty="0">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3</a:t>
            </a:r>
            <a:r>
              <a:rPr lang="zh-CN" altLang="en-US" kern="0" dirty="0">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&amp;</a:t>
            </a:r>
            <a:r>
              <a:rPr lang="zh-CN" altLang="en-US" kern="0" dirty="0">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4</a:t>
            </a:r>
            <a:r>
              <a:rPr lang="zh-CN" altLang="en-US" kern="0" dirty="0">
                <a:highlight>
                  <a:srgbClr val="FFFF00"/>
                </a:highlight>
                <a:latin typeface="Times New Roman" panose="02020603050405020304" pitchFamily="18" charset="0"/>
                <a:ea typeface="等线" panose="02010600030101010101" charset="-122"/>
                <a:cs typeface="Times New Roman" panose="02020603050405020304" pitchFamily="18" charset="0"/>
              </a:rPr>
              <a:t>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a:t>
            </a:r>
            <a:r>
              <a:rPr lang="en-GB" altLang="zh-CN" b="1" dirty="0">
                <a:highlight>
                  <a:srgbClr val="FFFF00"/>
                </a:highlight>
                <a:latin typeface="Times New Roman" panose="02020603050405020304" pitchFamily="18" charset="0"/>
                <a:cs typeface="Times New Roman" panose="02020603050405020304" pitchFamily="18" charset="0"/>
              </a:rPr>
              <a:t>Diet (high-protein + slow-release carbs</a:t>
            </a:r>
            <a:r>
              <a:rPr lang="zh-CN" altLang="en-US" b="1" dirty="0">
                <a:highlight>
                  <a:srgbClr val="FFFF00"/>
                </a:highlight>
                <a:latin typeface="Times New Roman" panose="02020603050405020304" pitchFamily="18" charset="0"/>
                <a:cs typeface="Times New Roman" panose="02020603050405020304" pitchFamily="18" charset="0"/>
              </a:rPr>
              <a:t>； </a:t>
            </a:r>
            <a:r>
              <a:rPr lang="en-GB" altLang="zh-CN" b="1" dirty="0">
                <a:highlight>
                  <a:srgbClr val="FFFF00"/>
                </a:highlight>
                <a:latin typeface="Times New Roman" panose="02020603050405020304" pitchFamily="18" charset="0"/>
                <a:cs typeface="Times New Roman" panose="02020603050405020304" pitchFamily="18" charset="0"/>
              </a:rPr>
              <a:t>Hydration</a:t>
            </a:r>
            <a:r>
              <a:rPr lang="zh-CN" altLang="en-US" b="1" dirty="0">
                <a:highlight>
                  <a:srgbClr val="FFFF00"/>
                </a:highlight>
                <a:latin typeface="Times New Roman" panose="02020603050405020304" pitchFamily="18" charset="0"/>
                <a:cs typeface="Times New Roman" panose="02020603050405020304" pitchFamily="18" charset="0"/>
              </a:rPr>
              <a:t>；</a:t>
            </a:r>
            <a:r>
              <a:rPr lang="en-GB" altLang="zh-CN" b="1" dirty="0">
                <a:highlight>
                  <a:srgbClr val="FFFF00"/>
                </a:highlight>
                <a:latin typeface="Times New Roman" panose="02020603050405020304" pitchFamily="18" charset="0"/>
                <a:cs typeface="Times New Roman" panose="02020603050405020304" pitchFamily="18" charset="0"/>
              </a:rPr>
              <a:t>Screen Breaks</a:t>
            </a:r>
            <a:endParaRPr lang="en-GB" altLang="zh-CN" sz="1600" b="1" dirty="0">
              <a:highlight>
                <a:srgbClr val="FFFF00"/>
              </a:highlight>
              <a:latin typeface="Times New Roman" panose="02020603050405020304" pitchFamily="18" charset="0"/>
              <a:cs typeface="Times New Roman" panose="02020603050405020304" pitchFamily="18" charset="0"/>
            </a:endParaRPr>
          </a:p>
          <a:p>
            <a:pPr indent="304800" algn="just"/>
            <a:endParaRPr lang="en-GB" altLang="zh-CN" sz="1600" b="1" dirty="0">
              <a:latin typeface="Times New Roman" panose="02020603050405020304" pitchFamily="18" charset="0"/>
              <a:cs typeface="Times New Roman" panose="02020603050405020304" pitchFamily="18" charset="0"/>
            </a:endParaRPr>
          </a:p>
          <a:p>
            <a:pPr indent="304800" algn="just"/>
            <a:endParaRPr lang="en-GB" altLang="zh-CN" sz="1600" b="1" dirty="0">
              <a:latin typeface="Times New Roman" panose="02020603050405020304" pitchFamily="18" charset="0"/>
              <a:cs typeface="Times New Roman" panose="02020603050405020304" pitchFamily="18" charset="0"/>
            </a:endParaRPr>
          </a:p>
          <a:p>
            <a:pPr indent="304800" algn="just">
              <a:buNone/>
            </a:pP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randombar(horizont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6">
                                            <p:txEl>
                                              <p:pRg st="1" end="1"/>
                                            </p:txEl>
                                          </p:spTgt>
                                        </p:tgtEl>
                                        <p:attrNameLst>
                                          <p:attrName>style.visibility</p:attrName>
                                        </p:attrNameLst>
                                      </p:cBhvr>
                                      <p:to>
                                        <p:strVal val="visible"/>
                                      </p:to>
                                    </p:set>
                                    <p:animEffect transition="in" filter="checkerboard(across)">
                                      <p:cBhvr>
                                        <p:cTn id="18" dur="500"/>
                                        <p:tgtEl>
                                          <p:spTgt spid="6">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6">
                                            <p:txEl>
                                              <p:pRg st="3" end="3"/>
                                            </p:txEl>
                                          </p:spTgt>
                                        </p:tgtEl>
                                        <p:attrNameLst>
                                          <p:attrName>style.visibility</p:attrName>
                                        </p:attrNameLst>
                                      </p:cBhvr>
                                      <p:to>
                                        <p:strVal val="visible"/>
                                      </p:to>
                                    </p:set>
                                    <p:animEffect transition="in" filter="dissolve">
                                      <p:cBhvr>
                                        <p:cTn id="23" dur="500"/>
                                        <p:tgtEl>
                                          <p:spTgt spid="6">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6">
                                            <p:txEl>
                                              <p:pRg st="5" end="5"/>
                                            </p:txEl>
                                          </p:spTgt>
                                        </p:tgtEl>
                                        <p:attrNameLst>
                                          <p:attrName>style.visibility</p:attrName>
                                        </p:attrNameLst>
                                      </p:cBhvr>
                                      <p:to>
                                        <p:strVal val="visible"/>
                                      </p:to>
                                    </p:set>
                                    <p:animEffect transition="in" filter="dissolve">
                                      <p:cBhvr>
                                        <p:cTn id="28"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97192" y="165646"/>
            <a:ext cx="11794808" cy="2308324"/>
          </a:xfrm>
          <a:prstGeom prst="rect">
            <a:avLst/>
          </a:prstGeom>
          <a:noFill/>
        </p:spPr>
        <p:txBody>
          <a:bodyPr wrap="square">
            <a:spAutoFit/>
          </a:bodyPr>
          <a:lstStyle/>
          <a:p>
            <a:pPr indent="304800" algn="just">
              <a:buNone/>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You may have already noticed the </a:t>
            </a:r>
            <a:r>
              <a:rPr lang="en-US" altLang="zh-CN" sz="18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nights getting darker, quicker and the days getting shorter</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colder and darker. </a:t>
            </a:r>
            <a:r>
              <a:rPr lang="en-US" altLang="zh-CN" sz="1800" u="sng" dirty="0">
                <a:effectLst/>
                <a:latin typeface="Times New Roman" panose="02020603050405020304" pitchFamily="18" charset="0"/>
                <a:ea typeface="宋体" panose="02010600030101010101" pitchFamily="2" charset="-122"/>
                <a:cs typeface="Times New Roman" panose="02020603050405020304" pitchFamily="18" charset="0"/>
              </a:rPr>
              <a:t>36	</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However</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stress management expert Sam Wones has shared some top tips for </a:t>
            </a:r>
            <a:r>
              <a:rPr lang="en-US" altLang="zh-CN" sz="1800" dirty="0">
                <a:effectLst/>
                <a:highlight>
                  <a:srgbClr val="00FFFF"/>
                </a:highlight>
                <a:latin typeface="Times New Roman" panose="02020603050405020304" pitchFamily="18" charset="0"/>
                <a:ea typeface="宋体" panose="02010600030101010101" pitchFamily="2" charset="-122"/>
                <a:cs typeface="Times New Roman" panose="02020603050405020304" pitchFamily="18" charset="0"/>
              </a:rPr>
              <a:t>staying sharp- minded</a:t>
            </a: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a:p>
            <a:pPr indent="304800" algn="just">
              <a:buNone/>
            </a:pPr>
            <a:r>
              <a:rPr lang="zh-CN" altLang="en-US" dirty="0">
                <a:solidFill>
                  <a:srgbClr val="FF0000"/>
                </a:solidFill>
                <a:latin typeface="Times New Roman" panose="02020603050405020304" pitchFamily="18" charset="0"/>
                <a:cs typeface="Times New Roman" panose="02020603050405020304" pitchFamily="18" charset="0"/>
              </a:rPr>
              <a:t>第一段末尾，描述冬季现象之后，“</a:t>
            </a:r>
            <a:r>
              <a:rPr lang="en-GB" altLang="zh-CN" dirty="0">
                <a:solidFill>
                  <a:srgbClr val="FF0000"/>
                </a:solidFill>
                <a:latin typeface="Times New Roman" panose="02020603050405020304" pitchFamily="18" charset="0"/>
                <a:cs typeface="Times New Roman" panose="02020603050405020304" pitchFamily="18" charset="0"/>
              </a:rPr>
              <a:t>However”</a:t>
            </a:r>
            <a:r>
              <a:rPr lang="zh-CN" altLang="en-US" dirty="0">
                <a:solidFill>
                  <a:srgbClr val="FF0000"/>
                </a:solidFill>
                <a:latin typeface="Times New Roman" panose="02020603050405020304" pitchFamily="18" charset="0"/>
                <a:cs typeface="Times New Roman" panose="02020603050405020304" pitchFamily="18" charset="0"/>
              </a:rPr>
              <a:t>之前。</a:t>
            </a:r>
            <a:endParaRPr lang="en-US" altLang="zh-CN" dirty="0">
              <a:solidFill>
                <a:srgbClr val="FF0000"/>
              </a:solidFill>
              <a:latin typeface="Times New Roman" panose="02020603050405020304" pitchFamily="18" charset="0"/>
              <a:cs typeface="Times New Roman" panose="02020603050405020304" pitchFamily="18" charset="0"/>
            </a:endParaRPr>
          </a:p>
          <a:p>
            <a:pPr indent="304800" algn="just">
              <a:buNone/>
            </a:pPr>
            <a:r>
              <a:rPr lang="zh-CN" altLang="en-US" dirty="0">
                <a:solidFill>
                  <a:srgbClr val="FF0000"/>
                </a:solidFill>
                <a:latin typeface="Times New Roman" panose="02020603050405020304" pitchFamily="18" charset="0"/>
                <a:cs typeface="Times New Roman" panose="02020603050405020304" pitchFamily="18" charset="0"/>
              </a:rPr>
              <a:t>前文描述“</a:t>
            </a:r>
            <a:r>
              <a:rPr lang="en-GB" altLang="zh-CN" dirty="0">
                <a:solidFill>
                  <a:srgbClr val="FF0000"/>
                </a:solidFill>
                <a:latin typeface="Times New Roman" panose="02020603050405020304" pitchFamily="18" charset="0"/>
                <a:cs typeface="Times New Roman" panose="02020603050405020304" pitchFamily="18" charset="0"/>
              </a:rPr>
              <a:t>nights getting darker, quicker”</a:t>
            </a:r>
            <a:r>
              <a:rPr lang="zh-CN" altLang="en-US" dirty="0">
                <a:solidFill>
                  <a:srgbClr val="FF0000"/>
                </a:solidFill>
                <a:latin typeface="Times New Roman" panose="02020603050405020304" pitchFamily="18" charset="0"/>
                <a:cs typeface="Times New Roman" panose="02020603050405020304" pitchFamily="18" charset="0"/>
              </a:rPr>
              <a:t>和“</a:t>
            </a:r>
            <a:r>
              <a:rPr lang="en-GB" altLang="zh-CN" dirty="0">
                <a:solidFill>
                  <a:srgbClr val="FF0000"/>
                </a:solidFill>
                <a:latin typeface="Times New Roman" panose="02020603050405020304" pitchFamily="18" charset="0"/>
                <a:cs typeface="Times New Roman" panose="02020603050405020304" pitchFamily="18" charset="0"/>
              </a:rPr>
              <a:t>days getting shorter, colder and darker”</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即冬季来临的自然变化。后文用“</a:t>
            </a:r>
            <a:r>
              <a:rPr lang="en-GB" altLang="zh-CN" dirty="0">
                <a:solidFill>
                  <a:srgbClr val="FF0000"/>
                </a:solidFill>
                <a:latin typeface="Times New Roman" panose="02020603050405020304" pitchFamily="18" charset="0"/>
                <a:cs typeface="Times New Roman" panose="02020603050405020304" pitchFamily="18" charset="0"/>
              </a:rPr>
              <a:t>However”</a:t>
            </a:r>
            <a:r>
              <a:rPr lang="zh-CN" altLang="en-US" dirty="0">
                <a:solidFill>
                  <a:srgbClr val="FF0000"/>
                </a:solidFill>
                <a:latin typeface="Times New Roman" panose="02020603050405020304" pitchFamily="18" charset="0"/>
                <a:cs typeface="Times New Roman" panose="02020603050405020304" pitchFamily="18" charset="0"/>
              </a:rPr>
              <a:t>转折，引出专家分享保持思维敏锐的技巧。</a:t>
            </a:r>
            <a:endParaRPr lang="en-US" altLang="zh-CN" dirty="0">
              <a:solidFill>
                <a:srgbClr val="FF0000"/>
              </a:solidFill>
              <a:latin typeface="Times New Roman" panose="02020603050405020304" pitchFamily="18" charset="0"/>
              <a:cs typeface="Times New Roman" panose="02020603050405020304" pitchFamily="18" charset="0"/>
            </a:endParaRPr>
          </a:p>
          <a:p>
            <a:pPr indent="304800" algn="just">
              <a:buNone/>
            </a:pPr>
            <a:r>
              <a:rPr lang="zh-CN" altLang="en-US" dirty="0">
                <a:solidFill>
                  <a:srgbClr val="FF0000"/>
                </a:solidFill>
                <a:latin typeface="Times New Roman" panose="02020603050405020304" pitchFamily="18" charset="0"/>
                <a:cs typeface="Times New Roman" panose="02020603050405020304" pitchFamily="18" charset="0"/>
              </a:rPr>
              <a:t>因此，空白处需要说明冬季带来的</a:t>
            </a:r>
            <a:r>
              <a:rPr lang="zh-CN" altLang="en-US" b="1" dirty="0">
                <a:solidFill>
                  <a:srgbClr val="FF0000"/>
                </a:solidFill>
                <a:latin typeface="Times New Roman" panose="02020603050405020304" pitchFamily="18" charset="0"/>
                <a:cs typeface="Times New Roman" panose="02020603050405020304" pitchFamily="18" charset="0"/>
              </a:rPr>
              <a:t>问题</a:t>
            </a:r>
            <a:r>
              <a:rPr lang="zh-CN" altLang="en-US" dirty="0">
                <a:solidFill>
                  <a:srgbClr val="FF0000"/>
                </a:solidFill>
                <a:latin typeface="Times New Roman" panose="02020603050405020304" pitchFamily="18" charset="0"/>
                <a:cs typeface="Times New Roman" panose="02020603050405020304" pitchFamily="18" charset="0"/>
              </a:rPr>
              <a:t>（白天难以保持精力），使“然而专家给出建议”的逻辑成立。</a:t>
            </a:r>
            <a:r>
              <a:rPr lang="en-GB" altLang="zh-CN" dirty="0">
                <a:solidFill>
                  <a:srgbClr val="FF0000"/>
                </a:solidFill>
                <a:latin typeface="Times New Roman" panose="02020603050405020304" pitchFamily="18" charset="0"/>
                <a:cs typeface="Times New Roman" panose="02020603050405020304" pitchFamily="18" charset="0"/>
              </a:rPr>
              <a:t>G</a:t>
            </a:r>
            <a:r>
              <a:rPr lang="zh-CN" altLang="en-US" dirty="0">
                <a:solidFill>
                  <a:srgbClr val="FF0000"/>
                </a:solidFill>
                <a:latin typeface="Times New Roman" panose="02020603050405020304" pitchFamily="18" charset="0"/>
                <a:cs typeface="Times New Roman" panose="02020603050405020304" pitchFamily="18" charset="0"/>
              </a:rPr>
              <a:t>选项“</a:t>
            </a:r>
            <a:r>
              <a:rPr lang="en-GB" altLang="zh-CN" dirty="0">
                <a:solidFill>
                  <a:srgbClr val="FF0000"/>
                </a:solidFill>
                <a:latin typeface="Times New Roman" panose="02020603050405020304" pitchFamily="18" charset="0"/>
                <a:cs typeface="Times New Roman" panose="02020603050405020304" pitchFamily="18" charset="0"/>
              </a:rPr>
              <a:t>As winter comes, it is hard to keep your energy levels up in the day”</a:t>
            </a:r>
            <a:r>
              <a:rPr lang="zh-CN" altLang="en-US" dirty="0">
                <a:solidFill>
                  <a:srgbClr val="FF0000"/>
                </a:solidFill>
                <a:latin typeface="Times New Roman" panose="02020603050405020304" pitchFamily="18" charset="0"/>
                <a:cs typeface="Times New Roman" panose="02020603050405020304" pitchFamily="18" charset="0"/>
              </a:rPr>
              <a:t>正好承接前文现象，点出问题，为后文建议铺垫。</a:t>
            </a:r>
            <a:endParaRPr lang="en-US" altLang="zh-CN" dirty="0">
              <a:solidFill>
                <a:srgbClr val="FF0000"/>
              </a:solidFill>
              <a:latin typeface="Times New Roman" panose="02020603050405020304" pitchFamily="18" charset="0"/>
              <a:cs typeface="Times New Roman" panose="02020603050405020304" pitchFamily="18" charset="0"/>
            </a:endParaRPr>
          </a:p>
          <a:p>
            <a:pPr indent="304800" algn="just">
              <a:buNone/>
            </a:pPr>
            <a:endPar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397191" y="3796177"/>
            <a:ext cx="11204257" cy="2896177"/>
          </a:xfrm>
          <a:prstGeom prst="rect">
            <a:avLst/>
          </a:prstGeom>
          <a:noFill/>
        </p:spPr>
        <p:txBody>
          <a:bodyPr wrap="square">
            <a:spAutoFit/>
          </a:bodyPr>
          <a:lstStyle/>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Breaks are a tool, not something to avoid.</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﻿﻿﻿One of the most effective is taking a strategic short nap.</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﻿﻿﻿Blood sugar levels influence focus, attention and output.</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﻿﻿﻿Use it strategically to increase your capacity and productivity.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﻿﻿﻿Irregular sleep patterns often harm concentration during the day.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﻿﻿﻿These food choices keep blood sugar stable, preventing energy drops.</a:t>
            </a:r>
            <a:endParaRPr lang="en-US" altLang="zh-CN" sz="1600" kern="100" dirty="0">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As </a:t>
            </a:r>
            <a:r>
              <a:rPr lang="en-US" altLang="zh-CN" sz="1800" dirty="0">
                <a:solidFill>
                  <a:srgbClr val="FF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winter</a:t>
            </a:r>
            <a:r>
              <a:rPr lang="en-US" altLang="zh-CN" sz="18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 comes, it is hard to keep your </a:t>
            </a:r>
            <a:r>
              <a:rPr lang="en-US" altLang="zh-CN" sz="1800" dirty="0">
                <a:solidFill>
                  <a:srgbClr val="FF0000"/>
                </a:solidFill>
                <a:effectLst/>
                <a:highlight>
                  <a:srgbClr val="00FFFF"/>
                </a:highlight>
                <a:latin typeface="Times New Roman" panose="02020603050405020304" pitchFamily="18" charset="0"/>
                <a:ea typeface="宋体" panose="02010600030101010101" pitchFamily="2" charset="-122"/>
                <a:cs typeface="Times New Roman" panose="02020603050405020304" pitchFamily="18" charset="0"/>
              </a:rPr>
              <a:t>energy levels </a:t>
            </a:r>
            <a:r>
              <a:rPr lang="en-US" altLang="zh-CN" sz="18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up in the day.</a:t>
            </a:r>
            <a:endParaRPr lang="zh-CN" altLang="zh-CN" sz="180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10" name="直线箭头连接符 9"/>
          <p:cNvCxnSpPr/>
          <p:nvPr/>
        </p:nvCxnSpPr>
        <p:spPr>
          <a:xfrm flipV="1">
            <a:off x="1497330" y="445770"/>
            <a:ext cx="4797266" cy="5966460"/>
          </a:xfrm>
          <a:prstGeom prst="straightConnector1">
            <a:avLst/>
          </a:prstGeom>
          <a:ln w="190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直线箭头连接符 10"/>
          <p:cNvCxnSpPr/>
          <p:nvPr/>
        </p:nvCxnSpPr>
        <p:spPr>
          <a:xfrm flipV="1">
            <a:off x="5234940" y="711562"/>
            <a:ext cx="3307080" cy="5700668"/>
          </a:xfrm>
          <a:prstGeom prst="straightConnector1">
            <a:avLst/>
          </a:prstGeom>
          <a:ln w="190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2" end="2"/>
                                            </p:txEl>
                                          </p:spTgt>
                                        </p:tgtEl>
                                        <p:attrNameLst>
                                          <p:attrName>style.visibility</p:attrName>
                                        </p:attrNameLst>
                                      </p:cBhvr>
                                      <p:to>
                                        <p:strVal val="visible"/>
                                      </p:to>
                                    </p:set>
                                    <p:animEffect transition="in" filter="checkerboard(across)">
                                      <p:cBhvr>
                                        <p:cTn id="10" dur="500"/>
                                        <p:tgtEl>
                                          <p:spTgt spid="3">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checkerboard(across)">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checkerboard(across)">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checkerboard(across)">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checkerboard(across)">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298" y="0"/>
            <a:ext cx="11993404" cy="3416320"/>
          </a:xfrm>
          <a:prstGeom prst="rect">
            <a:avLst/>
          </a:prstGeom>
          <a:noFill/>
        </p:spPr>
        <p:txBody>
          <a:bodyPr wrap="square">
            <a:spAutoFit/>
          </a:bodyPr>
          <a:lstStyle/>
          <a:p>
            <a:pPr indent="304800" algn="just">
              <a:buNone/>
            </a:pPr>
            <a:r>
              <a:rPr lang="en-US" altLang="zh-CN" u="sng" dirty="0">
                <a:latin typeface="Times New Roman" panose="02020603050405020304" pitchFamily="18" charset="0"/>
                <a:ea typeface="宋体" panose="02010600030101010101" pitchFamily="2" charset="-122"/>
                <a:cs typeface="Times New Roman" panose="02020603050405020304" pitchFamily="18" charset="0"/>
              </a:rPr>
              <a:t>37	</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FF0000"/>
                </a:solidFill>
                <a:highlight>
                  <a:srgbClr val="00FFFF"/>
                </a:highlight>
                <a:latin typeface="Times New Roman" panose="02020603050405020304" pitchFamily="18" charset="0"/>
                <a:ea typeface="宋体" panose="02010600030101010101" pitchFamily="2" charset="-122"/>
                <a:cs typeface="Times New Roman" panose="02020603050405020304" pitchFamily="18" charset="0"/>
              </a:rPr>
              <a:t>A 20- minute nap</a:t>
            </a:r>
            <a:r>
              <a:rPr lang="en-US"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is the best because anything past 30 minutes risks waking up feeling groggy</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Also, try to nap at the same time each day to </a:t>
            </a:r>
            <a:r>
              <a:rPr lang="en-US" altLang="zh-CN" dirty="0">
                <a:highlight>
                  <a:srgbClr val="00FFFF"/>
                </a:highlight>
                <a:latin typeface="Times New Roman" panose="02020603050405020304" pitchFamily="18" charset="0"/>
                <a:ea typeface="宋体" panose="02010600030101010101" pitchFamily="2" charset="-122"/>
                <a:cs typeface="Times New Roman" panose="02020603050405020304" pitchFamily="18" charset="0"/>
              </a:rPr>
              <a:t>regulate your body’s clock </a:t>
            </a:r>
            <a:r>
              <a:rPr lang="en-US" altLang="zh-CN" kern="0" dirty="0">
                <a:latin typeface="Times New Roman" panose="02020603050405020304" pitchFamily="18" charset="0"/>
                <a:ea typeface="等线" panose="02010600030101010101" charset="-122"/>
                <a:cs typeface="Times New Roman" panose="02020603050405020304" pitchFamily="18" charset="0"/>
              </a:rPr>
              <a:t>in a deep sleep. Afternoon decline in energy and focus (1-3 p.m., or 7 hours after waking) is normal, a natural feature of circadian rhythm (</a:t>
            </a:r>
            <a:r>
              <a:rPr lang="zh-CN" altLang="zh-CN" kern="0" dirty="0">
                <a:latin typeface="Times New Roman" panose="02020603050405020304" pitchFamily="18" charset="0"/>
                <a:ea typeface="等线" panose="02010600030101010101" charset="-122"/>
                <a:cs typeface="Times New Roman" panose="02020603050405020304" pitchFamily="18" charset="0"/>
              </a:rPr>
              <a:t>昼夜节律</a:t>
            </a:r>
            <a:r>
              <a:rPr lang="en-US" altLang="zh-CN" kern="0" dirty="0">
                <a:latin typeface="Times New Roman" panose="02020603050405020304" pitchFamily="18" charset="0"/>
                <a:ea typeface="等线" panose="02010600030101010101" charset="-122"/>
                <a:cs typeface="Times New Roman" panose="02020603050405020304" pitchFamily="18" charset="0"/>
              </a:rPr>
              <a:t>). Napping is frowned upon in a productivity-driven society, but it’s how we‘re hardwired. </a:t>
            </a:r>
            <a:r>
              <a:rPr lang="en-US" altLang="zh-CN" u="sng" kern="0" dirty="0">
                <a:latin typeface="Times New Roman" panose="02020603050405020304" pitchFamily="18" charset="0"/>
                <a:ea typeface="等线" panose="02010600030101010101" charset="-122"/>
                <a:cs typeface="Times New Roman" panose="02020603050405020304" pitchFamily="18" charset="0"/>
              </a:rPr>
              <a:t>38      </a:t>
            </a:r>
            <a:r>
              <a:rPr lang="en-US" altLang="zh-CN" kern="0" dirty="0">
                <a:latin typeface="Times New Roman" panose="02020603050405020304" pitchFamily="18" charset="0"/>
                <a:ea typeface="等线" panose="02010600030101010101" charset="-122"/>
                <a:cs typeface="Times New Roman" panose="02020603050405020304" pitchFamily="18" charset="0"/>
              </a:rPr>
              <a:t> For non-nappers, just be gentle with yourself, take a lunch break, step outside for fresh air or a walk, or focus on less taxing work. Moreover, Wones recommended prioritizing 7.5 hours of nightly sleep. A lack of sleep causes countless health risks beyond brain fog (</a:t>
            </a:r>
            <a:r>
              <a:rPr lang="zh-CN" altLang="en-US" kern="0" dirty="0">
                <a:latin typeface="Times New Roman" panose="02020603050405020304" pitchFamily="18" charset="0"/>
                <a:ea typeface="等线" panose="02010600030101010101" charset="-122"/>
                <a:cs typeface="Times New Roman" panose="02020603050405020304" pitchFamily="18" charset="0"/>
              </a:rPr>
              <a:t>脑雾</a:t>
            </a:r>
            <a:r>
              <a:rPr lang="en-US" altLang="zh-CN" kern="0" dirty="0">
                <a:latin typeface="Times New Roman" panose="02020603050405020304" pitchFamily="18" charset="0"/>
                <a:ea typeface="等线" panose="02010600030101010101" charset="-122"/>
                <a:cs typeface="Times New Roman" panose="02020603050405020304" pitchFamily="18" charset="0"/>
              </a:rPr>
              <a:t>). Research found sleeping over 9 hours can have similar harmful effects.</a:t>
            </a:r>
            <a:endParaRPr lang="en-US" altLang="zh-CN" kern="0" dirty="0">
              <a:latin typeface="Times New Roman" panose="02020603050405020304" pitchFamily="18" charset="0"/>
              <a:ea typeface="等线" panose="02010600030101010101" charset="-122"/>
              <a:cs typeface="Times New Roman" panose="02020603050405020304" pitchFamily="18" charset="0"/>
            </a:endParaRPr>
          </a:p>
          <a:p>
            <a:pPr indent="304800" algn="just">
              <a:buNone/>
            </a:pPr>
            <a:r>
              <a:rPr lang="en-US" altLang="zh-CN" dirty="0">
                <a:solidFill>
                  <a:srgbClr val="FF0000"/>
                </a:solidFill>
                <a:latin typeface="Times New Roman" panose="02020603050405020304" pitchFamily="18" charset="0"/>
                <a:cs typeface="Times New Roman" panose="02020603050405020304" pitchFamily="18" charset="0"/>
              </a:rPr>
              <a:t>37.</a:t>
            </a:r>
            <a:r>
              <a:rPr lang="zh-CN" altLang="en-US" dirty="0">
                <a:solidFill>
                  <a:srgbClr val="FF0000"/>
                </a:solidFill>
                <a:latin typeface="Times New Roman" panose="02020603050405020304" pitchFamily="18" charset="0"/>
                <a:cs typeface="Times New Roman" panose="02020603050405020304" pitchFamily="18" charset="0"/>
              </a:rPr>
              <a:t> 第二段开头，其后直接介绍</a:t>
            </a:r>
            <a:r>
              <a:rPr lang="en-US" altLang="zh-CN" dirty="0">
                <a:solidFill>
                  <a:srgbClr val="FF0000"/>
                </a:solidFill>
                <a:latin typeface="Times New Roman" panose="02020603050405020304" pitchFamily="18" charset="0"/>
                <a:cs typeface="Times New Roman" panose="02020603050405020304" pitchFamily="18" charset="0"/>
              </a:rPr>
              <a:t>20</a:t>
            </a:r>
            <a:r>
              <a:rPr lang="zh-CN" altLang="en-US" dirty="0">
                <a:solidFill>
                  <a:srgbClr val="FF0000"/>
                </a:solidFill>
                <a:latin typeface="Times New Roman" panose="02020603050405020304" pitchFamily="18" charset="0"/>
                <a:cs typeface="Times New Roman" panose="02020603050405020304" pitchFamily="18" charset="0"/>
              </a:rPr>
              <a:t>分钟小睡的具体细节。后文具体说明“</a:t>
            </a:r>
            <a:r>
              <a:rPr lang="en-GB" altLang="zh-CN" dirty="0">
                <a:solidFill>
                  <a:srgbClr val="FF0000"/>
                </a:solidFill>
                <a:latin typeface="Times New Roman" panose="02020603050405020304" pitchFamily="18" charset="0"/>
                <a:cs typeface="Times New Roman" panose="02020603050405020304" pitchFamily="18" charset="0"/>
              </a:rPr>
              <a:t>A 20-minute nap is the best… try to nap at the same time each day”</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显然是在</a:t>
            </a:r>
            <a:r>
              <a:rPr lang="zh-CN" altLang="en-US" b="1" dirty="0">
                <a:solidFill>
                  <a:srgbClr val="FF0000"/>
                </a:solidFill>
                <a:latin typeface="Times New Roman" panose="02020603050405020304" pitchFamily="18" charset="0"/>
                <a:cs typeface="Times New Roman" panose="02020603050405020304" pitchFamily="18" charset="0"/>
              </a:rPr>
              <a:t>详细阐述小睡这一方法</a:t>
            </a:r>
            <a:r>
              <a:rPr lang="zh-CN" altLang="en-US" dirty="0">
                <a:solidFill>
                  <a:srgbClr val="FF0000"/>
                </a:solidFill>
                <a:latin typeface="Times New Roman" panose="02020603050405020304" pitchFamily="18" charset="0"/>
                <a:cs typeface="Times New Roman" panose="02020603050405020304" pitchFamily="18" charset="0"/>
              </a:rPr>
              <a:t>。因此，空白处应是一个</a:t>
            </a:r>
            <a:r>
              <a:rPr lang="zh-CN" altLang="en-US" b="1" dirty="0">
                <a:solidFill>
                  <a:srgbClr val="FF0000"/>
                </a:solidFill>
                <a:latin typeface="Times New Roman" panose="02020603050405020304" pitchFamily="18" charset="0"/>
                <a:cs typeface="Times New Roman" panose="02020603050405020304" pitchFamily="18" charset="0"/>
              </a:rPr>
              <a:t>总起句</a:t>
            </a:r>
            <a:r>
              <a:rPr lang="zh-CN" altLang="en-US" dirty="0">
                <a:solidFill>
                  <a:srgbClr val="FF0000"/>
                </a:solidFill>
                <a:latin typeface="Times New Roman" panose="02020603050405020304" pitchFamily="18" charset="0"/>
                <a:cs typeface="Times New Roman" panose="02020603050405020304" pitchFamily="18" charset="0"/>
              </a:rPr>
              <a:t>，引出“小睡”作为有效策略。</a:t>
            </a:r>
            <a:r>
              <a:rPr lang="en-GB" altLang="zh-CN" dirty="0">
                <a:solidFill>
                  <a:srgbClr val="FF0000"/>
                </a:solidFill>
                <a:latin typeface="Times New Roman" panose="02020603050405020304" pitchFamily="18" charset="0"/>
                <a:cs typeface="Times New Roman" panose="02020603050405020304" pitchFamily="18" charset="0"/>
              </a:rPr>
              <a:t>B</a:t>
            </a:r>
            <a:r>
              <a:rPr lang="zh-CN" altLang="en-US" dirty="0">
                <a:solidFill>
                  <a:srgbClr val="FF0000"/>
                </a:solidFill>
                <a:latin typeface="Times New Roman" panose="02020603050405020304" pitchFamily="18" charset="0"/>
                <a:cs typeface="Times New Roman" panose="02020603050405020304" pitchFamily="18" charset="0"/>
              </a:rPr>
              <a:t>选项“</a:t>
            </a:r>
            <a:r>
              <a:rPr lang="en-GB" altLang="zh-CN" dirty="0">
                <a:solidFill>
                  <a:srgbClr val="FF0000"/>
                </a:solidFill>
                <a:latin typeface="Times New Roman" panose="02020603050405020304" pitchFamily="18" charset="0"/>
                <a:cs typeface="Times New Roman" panose="02020603050405020304" pitchFamily="18" charset="0"/>
              </a:rPr>
              <a:t>One of the most effective is taking a strategic short nap”</a:t>
            </a:r>
            <a:r>
              <a:rPr lang="zh-CN" altLang="en-US" dirty="0">
                <a:solidFill>
                  <a:srgbClr val="FF0000"/>
                </a:solidFill>
                <a:latin typeface="Times New Roman" panose="02020603050405020304" pitchFamily="18" charset="0"/>
                <a:cs typeface="Times New Roman" panose="02020603050405020304" pitchFamily="18" charset="0"/>
              </a:rPr>
              <a:t>中的“</a:t>
            </a:r>
            <a:r>
              <a:rPr lang="en-GB" altLang="zh-CN" dirty="0">
                <a:solidFill>
                  <a:srgbClr val="FF0000"/>
                </a:solidFill>
                <a:latin typeface="Times New Roman" panose="02020603050405020304" pitchFamily="18" charset="0"/>
                <a:cs typeface="Times New Roman" panose="02020603050405020304" pitchFamily="18" charset="0"/>
              </a:rPr>
              <a:t>most effective”</a:t>
            </a:r>
            <a:r>
              <a:rPr lang="zh-CN" altLang="en-US" dirty="0">
                <a:solidFill>
                  <a:srgbClr val="FF0000"/>
                </a:solidFill>
                <a:latin typeface="Times New Roman" panose="02020603050405020304" pitchFamily="18" charset="0"/>
                <a:cs typeface="Times New Roman" panose="02020603050405020304" pitchFamily="18" charset="0"/>
              </a:rPr>
              <a:t>呼应前文专家建议“</a:t>
            </a:r>
            <a:r>
              <a:rPr lang="en-GB" altLang="zh-CN" dirty="0">
                <a:solidFill>
                  <a:srgbClr val="FF0000"/>
                </a:solidFill>
                <a:latin typeface="Times New Roman" panose="02020603050405020304" pitchFamily="18" charset="0"/>
                <a:cs typeface="Times New Roman" panose="02020603050405020304" pitchFamily="18" charset="0"/>
              </a:rPr>
              <a:t>staying sharp-minded”</a:t>
            </a:r>
            <a:r>
              <a:rPr lang="zh-CN" altLang="en-GB" dirty="0">
                <a:solidFill>
                  <a:srgbClr val="FF0000"/>
                </a:solidFill>
                <a:latin typeface="Times New Roman" panose="02020603050405020304" pitchFamily="18" charset="0"/>
                <a:cs typeface="Times New Roman" panose="02020603050405020304" pitchFamily="18" charset="0"/>
              </a:rPr>
              <a:t>，“</a:t>
            </a:r>
            <a:r>
              <a:rPr lang="en-GB" altLang="zh-CN" dirty="0">
                <a:solidFill>
                  <a:srgbClr val="FF0000"/>
                </a:solidFill>
                <a:latin typeface="Times New Roman" panose="02020603050405020304" pitchFamily="18" charset="0"/>
                <a:cs typeface="Times New Roman" panose="02020603050405020304" pitchFamily="18" charset="0"/>
              </a:rPr>
              <a:t>strategic short nap”</a:t>
            </a:r>
            <a:r>
              <a:rPr lang="zh-CN" altLang="en-US" dirty="0">
                <a:solidFill>
                  <a:srgbClr val="FF0000"/>
                </a:solidFill>
                <a:latin typeface="Times New Roman" panose="02020603050405020304" pitchFamily="18" charset="0"/>
                <a:cs typeface="Times New Roman" panose="02020603050405020304" pitchFamily="18" charset="0"/>
              </a:rPr>
              <a:t>正是后文</a:t>
            </a:r>
            <a:r>
              <a:rPr lang="en-US" altLang="zh-CN" dirty="0">
                <a:solidFill>
                  <a:srgbClr val="FF0000"/>
                </a:solidFill>
                <a:latin typeface="Times New Roman" panose="02020603050405020304" pitchFamily="18" charset="0"/>
                <a:cs typeface="Times New Roman" panose="02020603050405020304" pitchFamily="18" charset="0"/>
              </a:rPr>
              <a:t>20</a:t>
            </a:r>
            <a:r>
              <a:rPr lang="zh-CN" altLang="en-US" dirty="0">
                <a:solidFill>
                  <a:srgbClr val="FF0000"/>
                </a:solidFill>
                <a:latin typeface="Times New Roman" panose="02020603050405020304" pitchFamily="18" charset="0"/>
                <a:cs typeface="Times New Roman" panose="02020603050405020304" pitchFamily="18" charset="0"/>
              </a:rPr>
              <a:t>分钟小睡的上位概念。</a:t>
            </a:r>
            <a:r>
              <a:rPr lang="zh-CN" altLang="en-US" dirty="0">
                <a:solidFill>
                  <a:srgbClr val="FF0000"/>
                </a:solidFill>
              </a:rPr>
              <a:t>形成“总</a:t>
            </a:r>
            <a:r>
              <a:rPr lang="en-US" altLang="zh-CN" dirty="0">
                <a:solidFill>
                  <a:srgbClr val="FF0000"/>
                </a:solidFill>
              </a:rPr>
              <a:t>—</a:t>
            </a:r>
            <a:r>
              <a:rPr lang="zh-CN" altLang="en-US" dirty="0">
                <a:solidFill>
                  <a:srgbClr val="FF0000"/>
                </a:solidFill>
              </a:rPr>
              <a:t>分”结构。</a:t>
            </a:r>
            <a:r>
              <a:rPr lang="en-GB" altLang="zh-CN" dirty="0">
                <a:solidFill>
                  <a:srgbClr val="FF0000"/>
                </a:solidFill>
              </a:rPr>
              <a:t>“One of the most effective”</a:t>
            </a:r>
            <a:r>
              <a:rPr lang="zh-CN" altLang="en-US" dirty="0">
                <a:solidFill>
                  <a:srgbClr val="FF0000"/>
                </a:solidFill>
              </a:rPr>
              <a:t>中的“</a:t>
            </a:r>
            <a:r>
              <a:rPr lang="en-GB" altLang="zh-CN" dirty="0">
                <a:solidFill>
                  <a:srgbClr val="FF0000"/>
                </a:solidFill>
              </a:rPr>
              <a:t>one”</a:t>
            </a:r>
            <a:r>
              <a:rPr lang="zh-CN" altLang="en-US" dirty="0">
                <a:solidFill>
                  <a:srgbClr val="FF0000"/>
                </a:solidFill>
              </a:rPr>
              <a:t>指代“保持敏锐的方法之一”，与前文“</a:t>
            </a:r>
            <a:r>
              <a:rPr lang="en-GB" altLang="zh-CN" dirty="0">
                <a:solidFill>
                  <a:srgbClr val="FF0000"/>
                </a:solidFill>
              </a:rPr>
              <a:t>top tips”</a:t>
            </a:r>
            <a:r>
              <a:rPr lang="zh-CN" altLang="en-US" dirty="0">
                <a:solidFill>
                  <a:srgbClr val="FF0000"/>
                </a:solidFill>
              </a:rPr>
              <a:t>形成隐式指代。</a:t>
            </a:r>
            <a:endParaRPr lang="en-US" altLang="zh-CN" kern="0" dirty="0">
              <a:solidFill>
                <a:srgbClr val="FF0000"/>
              </a:solidFill>
              <a:latin typeface="Times New Roman" panose="02020603050405020304" pitchFamily="18" charset="0"/>
              <a:ea typeface="等线" panose="02010600030101010101" charset="-122"/>
              <a:cs typeface="Times New Roman" panose="02020603050405020304" pitchFamily="18" charset="0"/>
            </a:endParaRPr>
          </a:p>
        </p:txBody>
      </p:sp>
      <p:sp>
        <p:nvSpPr>
          <p:cNvPr id="5" name="文本框 4"/>
          <p:cNvSpPr txBox="1"/>
          <p:nvPr/>
        </p:nvSpPr>
        <p:spPr>
          <a:xfrm>
            <a:off x="397191" y="3796177"/>
            <a:ext cx="11204257" cy="2896177"/>
          </a:xfrm>
          <a:prstGeom prst="rect">
            <a:avLst/>
          </a:prstGeom>
          <a:noFill/>
        </p:spPr>
        <p:txBody>
          <a:bodyPr wrap="square">
            <a:spAutoFit/>
          </a:bodyPr>
          <a:lstStyle/>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Breaks are a tool, not something to avoid.</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﻿﻿﻿One of the most effective is taking a </a:t>
            </a:r>
            <a:r>
              <a:rPr lang="en-US" altLang="zh-CN" sz="1800" kern="0" dirty="0">
                <a:solidFill>
                  <a:srgbClr val="FF0000"/>
                </a:solidFill>
                <a:effectLst/>
                <a:highlight>
                  <a:srgbClr val="00FFFF"/>
                </a:highlight>
                <a:latin typeface="Times New Roman" panose="02020603050405020304" pitchFamily="18" charset="0"/>
                <a:ea typeface="等线" panose="02010600030101010101" charset="-122"/>
                <a:cs typeface="Times New Roman" panose="02020603050405020304" pitchFamily="18" charset="0"/>
              </a:rPr>
              <a:t>strategic</a:t>
            </a: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 short </a:t>
            </a:r>
            <a:r>
              <a:rPr lang="en-US" altLang="zh-CN" sz="1800" kern="0" dirty="0">
                <a:solidFill>
                  <a:srgbClr val="FF0000"/>
                </a:solidFill>
                <a:effectLst/>
                <a:highlight>
                  <a:srgbClr val="00FFFF"/>
                </a:highlight>
                <a:latin typeface="Times New Roman" panose="02020603050405020304" pitchFamily="18" charset="0"/>
                <a:ea typeface="等线" panose="02010600030101010101" charset="-122"/>
                <a:cs typeface="Times New Roman" panose="02020603050405020304" pitchFamily="18" charset="0"/>
              </a:rPr>
              <a:t>nap</a:t>
            </a: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a:t>
            </a:r>
            <a:endParaRPr lang="zh-CN" altLang="zh-CN" sz="1600" kern="100" dirty="0">
              <a:solidFill>
                <a:srgbClr val="FF0000"/>
              </a:solidFill>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﻿﻿﻿Blood sugar levels influence focus, attention and output.</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﻿﻿﻿Use it strategically to increase your capacity and productivity.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﻿﻿﻿Irregular sleep patterns often harm concentration during the day.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﻿﻿﻿These food choices keep blood sugar stable, preventing energy drops.</a:t>
            </a:r>
            <a:endParaRPr lang="en-US" altLang="zh-CN" sz="1600" kern="100" dirty="0">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As winter comes, it is hard to keep your energy levels up in the day.</a:t>
            </a:r>
            <a:endPar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cxnSp>
        <p:nvCxnSpPr>
          <p:cNvPr id="2" name="直线箭头连接符 1"/>
          <p:cNvCxnSpPr/>
          <p:nvPr/>
        </p:nvCxnSpPr>
        <p:spPr>
          <a:xfrm flipH="1" flipV="1">
            <a:off x="1943100" y="320040"/>
            <a:ext cx="3760470" cy="3954780"/>
          </a:xfrm>
          <a:prstGeom prst="straightConnector1">
            <a:avLst/>
          </a:prstGeom>
          <a:ln w="190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7" name="直线箭头连接符 6"/>
          <p:cNvCxnSpPr/>
          <p:nvPr/>
        </p:nvCxnSpPr>
        <p:spPr>
          <a:xfrm flipH="1" flipV="1">
            <a:off x="3509010" y="617220"/>
            <a:ext cx="1040130" cy="3657600"/>
          </a:xfrm>
          <a:prstGeom prst="straightConnector1">
            <a:avLst/>
          </a:prstGeom>
          <a:ln w="19050">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checkerboard(across)">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91440" y="-157005"/>
            <a:ext cx="1686224" cy="1686224"/>
          </a:xfrm>
          <a:prstGeom prst="rect">
            <a:avLst/>
          </a:prstGeom>
        </p:spPr>
      </p:pic>
      <p:pic>
        <p:nvPicPr>
          <p:cNvPr id="6" name="图片 5"/>
          <p:cNvPicPr>
            <a:picLocks noChangeAspect="1"/>
          </p:cNvPicPr>
          <p:nvPr/>
        </p:nvPicPr>
        <p:blipFill>
          <a:blip r:embed="rId2"/>
          <a:stretch>
            <a:fillRect/>
          </a:stretch>
        </p:blipFill>
        <p:spPr>
          <a:xfrm>
            <a:off x="10618469" y="5526768"/>
            <a:ext cx="1829757" cy="1491252"/>
          </a:xfrm>
          <a:prstGeom prst="rect">
            <a:avLst/>
          </a:prstGeom>
        </p:spPr>
      </p:pic>
      <p:sp>
        <p:nvSpPr>
          <p:cNvPr id="4" name="文本框 3"/>
          <p:cNvSpPr txBox="1"/>
          <p:nvPr/>
        </p:nvSpPr>
        <p:spPr>
          <a:xfrm>
            <a:off x="1154431" y="-62998"/>
            <a:ext cx="5855970" cy="7109639"/>
          </a:xfrm>
          <a:prstGeom prst="rect">
            <a:avLst/>
          </a:prstGeom>
          <a:noFill/>
        </p:spPr>
        <p:txBody>
          <a:bodyPr wrap="square">
            <a:spAutoFit/>
          </a:bodyPr>
          <a:lstStyle/>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repair his suitcase;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claim his lost luggage;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fill out a damage report</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pursue as a career;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pull over;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rear license plate light;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driver's license;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renew vehicle registration</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pay a fine;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renew vehicle registration;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take insurance card to the police station</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got a promotion;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interested in photography;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good at graphic design</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drama series; talent shows;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cooking competitions</a:t>
            </a:r>
            <a:endParaRPr lang="zh-CN" altLang="en-US"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paint sea animals on plastic bottles;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sell reusable bags; </a:t>
            </a:r>
            <a:endParaRPr lang="en-US" altLang="zh-CN" sz="2400"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dirty="0">
                <a:latin typeface="Calibri" panose="020F0502020204030204" pitchFamily="34" charset="0"/>
                <a:cs typeface="Calibri" panose="020F0502020204030204" pitchFamily="34" charset="0"/>
              </a:rPr>
              <a:t>collect plastic waste to make sculptures</a:t>
            </a:r>
            <a:endParaRPr lang="zh-CN" altLang="en-US" sz="2400" dirty="0">
              <a:latin typeface="Calibri" panose="020F0502020204030204" pitchFamily="34" charset="0"/>
              <a:cs typeface="Calibri" panose="020F0502020204030204" pitchFamily="34" charset="0"/>
            </a:endParaRPr>
          </a:p>
        </p:txBody>
      </p:sp>
      <p:sp>
        <p:nvSpPr>
          <p:cNvPr id="8" name="文本框 7"/>
          <p:cNvSpPr txBox="1"/>
          <p:nvPr/>
        </p:nvSpPr>
        <p:spPr>
          <a:xfrm>
            <a:off x="6938685" y="-107574"/>
            <a:ext cx="6275294" cy="7109639"/>
          </a:xfrm>
          <a:prstGeom prst="rect">
            <a:avLst/>
          </a:prstGeom>
          <a:noFill/>
        </p:spPr>
        <p:txBody>
          <a:bodyPr wrap="square">
            <a:spAutoFit/>
          </a:bodyPr>
          <a:lstStyle/>
          <a:p>
            <a:pPr marL="457200" indent="-457200">
              <a:buFont typeface="+mj-lt"/>
              <a:buAutoNum type="arabicPeriod"/>
            </a:pPr>
            <a:r>
              <a:rPr lang="zh-CN" altLang="en-US" sz="2400" dirty="0"/>
              <a:t>修理他的行李箱；</a:t>
            </a:r>
            <a:endParaRPr lang="en-US" altLang="zh-CN" sz="2400" dirty="0"/>
          </a:p>
          <a:p>
            <a:pPr marL="457200" indent="-457200">
              <a:buFont typeface="+mj-lt"/>
              <a:buAutoNum type="arabicPeriod"/>
            </a:pPr>
            <a:r>
              <a:rPr lang="zh-CN" altLang="en-US" sz="2400" dirty="0"/>
              <a:t>认领丢失的行李；</a:t>
            </a:r>
            <a:endParaRPr lang="en-US" altLang="zh-CN" sz="2400" dirty="0"/>
          </a:p>
          <a:p>
            <a:pPr marL="457200" indent="-457200">
              <a:buFont typeface="+mj-lt"/>
              <a:buAutoNum type="arabicPeriod"/>
            </a:pPr>
            <a:r>
              <a:rPr lang="zh-CN" altLang="en-US" sz="2400" dirty="0"/>
              <a:t>填写损坏报告；</a:t>
            </a:r>
            <a:endParaRPr lang="en-US" altLang="zh-CN" sz="2400" dirty="0"/>
          </a:p>
          <a:p>
            <a:pPr marL="457200" indent="-457200">
              <a:buFont typeface="+mj-lt"/>
              <a:buAutoNum type="arabicPeriod"/>
            </a:pPr>
            <a:r>
              <a:rPr lang="zh-CN" altLang="en-US" sz="2400" dirty="0"/>
              <a:t>从事</a:t>
            </a:r>
            <a:r>
              <a:rPr lang="en-US" altLang="zh-CN" sz="2400" dirty="0"/>
              <a:t>…</a:t>
            </a:r>
            <a:r>
              <a:rPr lang="zh-CN" altLang="en-US" sz="2400" dirty="0"/>
              <a:t>职业；</a:t>
            </a:r>
            <a:endParaRPr lang="en-US" altLang="zh-CN" sz="2400" dirty="0"/>
          </a:p>
          <a:p>
            <a:pPr marL="457200" indent="-457200">
              <a:buFont typeface="+mj-lt"/>
              <a:buAutoNum type="arabicPeriod"/>
            </a:pPr>
            <a:r>
              <a:rPr lang="zh-CN" altLang="en-US" sz="2400" dirty="0"/>
              <a:t>靠边停车；</a:t>
            </a:r>
            <a:endParaRPr lang="en-US" altLang="zh-CN" sz="2400" dirty="0"/>
          </a:p>
          <a:p>
            <a:pPr marL="457200" indent="-457200">
              <a:buFont typeface="+mj-lt"/>
              <a:buAutoNum type="arabicPeriod"/>
            </a:pPr>
            <a:r>
              <a:rPr lang="zh-CN" altLang="en-US" sz="2400" dirty="0"/>
              <a:t>后车牌灯；</a:t>
            </a:r>
            <a:endParaRPr lang="en-US" altLang="zh-CN" sz="2400" dirty="0"/>
          </a:p>
          <a:p>
            <a:pPr marL="457200" indent="-457200">
              <a:buFont typeface="+mj-lt"/>
              <a:buAutoNum type="arabicPeriod"/>
            </a:pPr>
            <a:r>
              <a:rPr lang="zh-CN" altLang="en-US" sz="2400" dirty="0"/>
              <a:t>驾照；</a:t>
            </a:r>
            <a:endParaRPr lang="en-US" altLang="zh-CN" sz="2400" dirty="0"/>
          </a:p>
          <a:p>
            <a:pPr marL="457200" indent="-457200">
              <a:buFont typeface="+mj-lt"/>
              <a:buAutoNum type="arabicPeriod"/>
            </a:pPr>
            <a:r>
              <a:rPr lang="zh-CN" altLang="en-US" sz="2400" dirty="0"/>
              <a:t>续办车辆登记；</a:t>
            </a:r>
            <a:endParaRPr lang="en-US" altLang="zh-CN" sz="2400" dirty="0"/>
          </a:p>
          <a:p>
            <a:pPr marL="457200" indent="-457200">
              <a:buFont typeface="+mj-lt"/>
              <a:buAutoNum type="arabicPeriod"/>
            </a:pPr>
            <a:r>
              <a:rPr lang="zh-CN" altLang="en-US" sz="2400" dirty="0"/>
              <a:t>支付罚款；</a:t>
            </a:r>
            <a:endParaRPr lang="en-US" altLang="zh-CN" sz="2400" dirty="0"/>
          </a:p>
          <a:p>
            <a:pPr marL="457200" indent="-457200">
              <a:buFont typeface="+mj-lt"/>
              <a:buAutoNum type="arabicPeriod"/>
            </a:pPr>
            <a:r>
              <a:rPr lang="zh-CN" altLang="en-US" sz="2400" dirty="0"/>
              <a:t>续办车辆登记；</a:t>
            </a:r>
            <a:endParaRPr lang="en-US" altLang="zh-CN" sz="2400" dirty="0"/>
          </a:p>
          <a:p>
            <a:pPr marL="457200" indent="-457200">
              <a:buFont typeface="+mj-lt"/>
              <a:buAutoNum type="arabicPeriod"/>
            </a:pPr>
            <a:r>
              <a:rPr lang="zh-CN" altLang="en-US" sz="2400" dirty="0"/>
              <a:t>把保险卡带到警察局；</a:t>
            </a:r>
            <a:endParaRPr lang="en-US" altLang="zh-CN" sz="2400" dirty="0"/>
          </a:p>
          <a:p>
            <a:pPr marL="457200" indent="-457200">
              <a:buFont typeface="+mj-lt"/>
              <a:buAutoNum type="arabicPeriod"/>
            </a:pPr>
            <a:r>
              <a:rPr lang="zh-CN" altLang="en-US" sz="2400" dirty="0"/>
              <a:t>刚升职；</a:t>
            </a:r>
            <a:endParaRPr lang="en-US" altLang="zh-CN" sz="2400" dirty="0"/>
          </a:p>
          <a:p>
            <a:pPr marL="457200" indent="-457200">
              <a:buFont typeface="+mj-lt"/>
              <a:buAutoNum type="arabicPeriod"/>
            </a:pPr>
            <a:r>
              <a:rPr lang="zh-CN" altLang="en-US" sz="2400" dirty="0"/>
              <a:t>对摄影感兴趣；</a:t>
            </a:r>
            <a:endParaRPr lang="en-US" altLang="zh-CN" sz="2400" dirty="0"/>
          </a:p>
          <a:p>
            <a:pPr marL="457200" indent="-457200">
              <a:buFont typeface="+mj-lt"/>
              <a:buAutoNum type="arabicPeriod"/>
            </a:pPr>
            <a:r>
              <a:rPr lang="zh-CN" altLang="en-US" sz="2400" dirty="0"/>
              <a:t>擅长平面设计；</a:t>
            </a:r>
            <a:endParaRPr lang="en-US" altLang="zh-CN" sz="2400" dirty="0"/>
          </a:p>
          <a:p>
            <a:pPr marL="457200" indent="-457200">
              <a:buFont typeface="+mj-lt"/>
              <a:buAutoNum type="arabicPeriod"/>
            </a:pPr>
            <a:r>
              <a:rPr lang="zh-CN" altLang="en-US" sz="2400" dirty="0"/>
              <a:t>电视剧；才艺秀；</a:t>
            </a:r>
            <a:endParaRPr lang="en-US" altLang="zh-CN" sz="2400" dirty="0"/>
          </a:p>
          <a:p>
            <a:pPr marL="457200" indent="-457200">
              <a:buFont typeface="+mj-lt"/>
              <a:buAutoNum type="arabicPeriod"/>
            </a:pPr>
            <a:r>
              <a:rPr lang="zh-CN" altLang="en-US" sz="2400" dirty="0"/>
              <a:t>烹饪比赛；</a:t>
            </a:r>
            <a:endParaRPr lang="en-US" altLang="zh-CN" sz="2400" dirty="0"/>
          </a:p>
          <a:p>
            <a:pPr marL="457200" indent="-457200">
              <a:buFont typeface="+mj-lt"/>
              <a:buAutoNum type="arabicPeriod"/>
            </a:pPr>
            <a:r>
              <a:rPr lang="zh-CN" altLang="en-US" sz="2400" dirty="0"/>
              <a:t>在塑料瓶上画海洋动物；</a:t>
            </a:r>
            <a:endParaRPr lang="en-US" altLang="zh-CN" sz="2400" dirty="0"/>
          </a:p>
          <a:p>
            <a:pPr marL="457200" indent="-457200">
              <a:buFont typeface="+mj-lt"/>
              <a:buAutoNum type="arabicPeriod"/>
            </a:pPr>
            <a:r>
              <a:rPr lang="zh-CN" altLang="en-US" sz="2400" dirty="0"/>
              <a:t>卖环保袋；</a:t>
            </a:r>
            <a:endParaRPr lang="en-US" altLang="zh-CN" sz="2400" dirty="0"/>
          </a:p>
          <a:p>
            <a:pPr marL="457200" indent="-457200">
              <a:buFont typeface="+mj-lt"/>
              <a:buAutoNum type="arabicPeriod"/>
            </a:pPr>
            <a:r>
              <a:rPr lang="zh-CN" altLang="en-US" sz="2400" dirty="0"/>
              <a:t>收集塑料垃圾做雕塑</a:t>
            </a: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6"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80">
                                          <p:stCondLst>
                                            <p:cond delay="0"/>
                                          </p:stCondLst>
                                        </p:cTn>
                                        <p:tgtEl>
                                          <p:spTgt spid="6"/>
                                        </p:tgtEl>
                                      </p:cBhvr>
                                    </p:animEffect>
                                    <p:anim calcmode="lin" valueType="num">
                                      <p:cBhvr>
                                        <p:cTn id="12"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7" dur="26">
                                          <p:stCondLst>
                                            <p:cond delay="650"/>
                                          </p:stCondLst>
                                        </p:cTn>
                                        <p:tgtEl>
                                          <p:spTgt spid="6"/>
                                        </p:tgtEl>
                                      </p:cBhvr>
                                      <p:to x="100000" y="60000"/>
                                    </p:animScale>
                                    <p:animScale>
                                      <p:cBhvr>
                                        <p:cTn id="18" dur="166" decel="50000">
                                          <p:stCondLst>
                                            <p:cond delay="676"/>
                                          </p:stCondLst>
                                        </p:cTn>
                                        <p:tgtEl>
                                          <p:spTgt spid="6"/>
                                        </p:tgtEl>
                                      </p:cBhvr>
                                      <p:to x="100000" y="100000"/>
                                    </p:animScale>
                                    <p:animScale>
                                      <p:cBhvr>
                                        <p:cTn id="19" dur="26">
                                          <p:stCondLst>
                                            <p:cond delay="1312"/>
                                          </p:stCondLst>
                                        </p:cTn>
                                        <p:tgtEl>
                                          <p:spTgt spid="6"/>
                                        </p:tgtEl>
                                      </p:cBhvr>
                                      <p:to x="100000" y="80000"/>
                                    </p:animScale>
                                    <p:animScale>
                                      <p:cBhvr>
                                        <p:cTn id="20" dur="166" decel="50000">
                                          <p:stCondLst>
                                            <p:cond delay="1338"/>
                                          </p:stCondLst>
                                        </p:cTn>
                                        <p:tgtEl>
                                          <p:spTgt spid="6"/>
                                        </p:tgtEl>
                                      </p:cBhvr>
                                      <p:to x="100000" y="100000"/>
                                    </p:animScale>
                                    <p:animScale>
                                      <p:cBhvr>
                                        <p:cTn id="21" dur="26">
                                          <p:stCondLst>
                                            <p:cond delay="1642"/>
                                          </p:stCondLst>
                                        </p:cTn>
                                        <p:tgtEl>
                                          <p:spTgt spid="6"/>
                                        </p:tgtEl>
                                      </p:cBhvr>
                                      <p:to x="100000" y="90000"/>
                                    </p:animScale>
                                    <p:animScale>
                                      <p:cBhvr>
                                        <p:cTn id="22" dur="166" decel="50000">
                                          <p:stCondLst>
                                            <p:cond delay="1668"/>
                                          </p:stCondLst>
                                        </p:cTn>
                                        <p:tgtEl>
                                          <p:spTgt spid="6"/>
                                        </p:tgtEl>
                                      </p:cBhvr>
                                      <p:to x="100000" y="100000"/>
                                    </p:animScale>
                                    <p:animScale>
                                      <p:cBhvr>
                                        <p:cTn id="23" dur="26">
                                          <p:stCondLst>
                                            <p:cond delay="1808"/>
                                          </p:stCondLst>
                                        </p:cTn>
                                        <p:tgtEl>
                                          <p:spTgt spid="6"/>
                                        </p:tgtEl>
                                      </p:cBhvr>
                                      <p:to x="100000" y="95000"/>
                                    </p:animScale>
                                    <p:animScale>
                                      <p:cBhvr>
                                        <p:cTn id="24" dur="166" decel="50000">
                                          <p:stCondLst>
                                            <p:cond delay="1834"/>
                                          </p:stCondLst>
                                        </p:cTn>
                                        <p:tgtEl>
                                          <p:spTgt spid="6"/>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8">
                                            <p:txEl>
                                              <p:pRg st="0" end="0"/>
                                            </p:txEl>
                                          </p:spTgt>
                                        </p:tgtEl>
                                        <p:attrNameLst>
                                          <p:attrName>style.visibility</p:attrName>
                                        </p:attrNameLst>
                                      </p:cBhvr>
                                      <p:to>
                                        <p:strVal val="visible"/>
                                      </p:to>
                                    </p:set>
                                    <p:animEffect transition="in" filter="checkerboard(across)">
                                      <p:cBhvr>
                                        <p:cTn id="29" dur="500"/>
                                        <p:tgtEl>
                                          <p:spTgt spid="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5" presetClass="entr" presetSubtype="10" fill="hold" nodeType="clickEffect">
                                  <p:stCondLst>
                                    <p:cond delay="0"/>
                                  </p:stCondLst>
                                  <p:childTnLst>
                                    <p:set>
                                      <p:cBhvr>
                                        <p:cTn id="33" dur="1" fill="hold">
                                          <p:stCondLst>
                                            <p:cond delay="0"/>
                                          </p:stCondLst>
                                        </p:cTn>
                                        <p:tgtEl>
                                          <p:spTgt spid="8">
                                            <p:txEl>
                                              <p:pRg st="1" end="1"/>
                                            </p:txEl>
                                          </p:spTgt>
                                        </p:tgtEl>
                                        <p:attrNameLst>
                                          <p:attrName>style.visibility</p:attrName>
                                        </p:attrNameLst>
                                      </p:cBhvr>
                                      <p:to>
                                        <p:strVal val="visible"/>
                                      </p:to>
                                    </p:set>
                                    <p:animEffect transition="in" filter="checkerboard(across)">
                                      <p:cBhvr>
                                        <p:cTn id="34" dur="500"/>
                                        <p:tgtEl>
                                          <p:spTgt spid="8">
                                            <p:txEl>
                                              <p:pRg st="1" end="1"/>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nodeType="click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animEffect transition="in" filter="checkerboard(across)">
                                      <p:cBhvr>
                                        <p:cTn id="39" dur="500"/>
                                        <p:tgtEl>
                                          <p:spTgt spid="8">
                                            <p:txEl>
                                              <p:pRg st="2" end="2"/>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nodeType="clickEffect">
                                  <p:stCondLst>
                                    <p:cond delay="0"/>
                                  </p:stCondLst>
                                  <p:childTnLst>
                                    <p:set>
                                      <p:cBhvr>
                                        <p:cTn id="43" dur="1" fill="hold">
                                          <p:stCondLst>
                                            <p:cond delay="0"/>
                                          </p:stCondLst>
                                        </p:cTn>
                                        <p:tgtEl>
                                          <p:spTgt spid="8">
                                            <p:txEl>
                                              <p:pRg st="3" end="3"/>
                                            </p:txEl>
                                          </p:spTgt>
                                        </p:tgtEl>
                                        <p:attrNameLst>
                                          <p:attrName>style.visibility</p:attrName>
                                        </p:attrNameLst>
                                      </p:cBhvr>
                                      <p:to>
                                        <p:strVal val="visible"/>
                                      </p:to>
                                    </p:set>
                                    <p:animEffect transition="in" filter="checkerboard(across)">
                                      <p:cBhvr>
                                        <p:cTn id="44" dur="500"/>
                                        <p:tgtEl>
                                          <p:spTgt spid="8">
                                            <p:txEl>
                                              <p:pRg st="3" end="3"/>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8">
                                            <p:txEl>
                                              <p:pRg st="4" end="4"/>
                                            </p:txEl>
                                          </p:spTgt>
                                        </p:tgtEl>
                                        <p:attrNameLst>
                                          <p:attrName>style.visibility</p:attrName>
                                        </p:attrNameLst>
                                      </p:cBhvr>
                                      <p:to>
                                        <p:strVal val="visible"/>
                                      </p:to>
                                    </p:set>
                                    <p:animEffect transition="in" filter="checkerboard(across)">
                                      <p:cBhvr>
                                        <p:cTn id="49" dur="500"/>
                                        <p:tgtEl>
                                          <p:spTgt spid="8">
                                            <p:txEl>
                                              <p:pRg st="4" end="4"/>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ntr" presetSubtype="10" fill="hold" nodeType="clickEffect">
                                  <p:stCondLst>
                                    <p:cond delay="0"/>
                                  </p:stCondLst>
                                  <p:childTnLst>
                                    <p:set>
                                      <p:cBhvr>
                                        <p:cTn id="53" dur="1" fill="hold">
                                          <p:stCondLst>
                                            <p:cond delay="0"/>
                                          </p:stCondLst>
                                        </p:cTn>
                                        <p:tgtEl>
                                          <p:spTgt spid="8">
                                            <p:txEl>
                                              <p:pRg st="5" end="5"/>
                                            </p:txEl>
                                          </p:spTgt>
                                        </p:tgtEl>
                                        <p:attrNameLst>
                                          <p:attrName>style.visibility</p:attrName>
                                        </p:attrNameLst>
                                      </p:cBhvr>
                                      <p:to>
                                        <p:strVal val="visible"/>
                                      </p:to>
                                    </p:set>
                                    <p:animEffect transition="in" filter="checkerboard(across)">
                                      <p:cBhvr>
                                        <p:cTn id="54" dur="500"/>
                                        <p:tgtEl>
                                          <p:spTgt spid="8">
                                            <p:txEl>
                                              <p:pRg st="5" end="5"/>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 presetClass="entr" presetSubtype="10" fill="hold" nodeType="clickEffect">
                                  <p:stCondLst>
                                    <p:cond delay="0"/>
                                  </p:stCondLst>
                                  <p:childTnLst>
                                    <p:set>
                                      <p:cBhvr>
                                        <p:cTn id="58" dur="1" fill="hold">
                                          <p:stCondLst>
                                            <p:cond delay="0"/>
                                          </p:stCondLst>
                                        </p:cTn>
                                        <p:tgtEl>
                                          <p:spTgt spid="8">
                                            <p:txEl>
                                              <p:pRg st="6" end="6"/>
                                            </p:txEl>
                                          </p:spTgt>
                                        </p:tgtEl>
                                        <p:attrNameLst>
                                          <p:attrName>style.visibility</p:attrName>
                                        </p:attrNameLst>
                                      </p:cBhvr>
                                      <p:to>
                                        <p:strVal val="visible"/>
                                      </p:to>
                                    </p:set>
                                    <p:animEffect transition="in" filter="checkerboard(across)">
                                      <p:cBhvr>
                                        <p:cTn id="59" dur="500"/>
                                        <p:tgtEl>
                                          <p:spTgt spid="8">
                                            <p:txEl>
                                              <p:pRg st="6" end="6"/>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nodeType="clickEffect">
                                  <p:stCondLst>
                                    <p:cond delay="0"/>
                                  </p:stCondLst>
                                  <p:childTnLst>
                                    <p:set>
                                      <p:cBhvr>
                                        <p:cTn id="63" dur="1" fill="hold">
                                          <p:stCondLst>
                                            <p:cond delay="0"/>
                                          </p:stCondLst>
                                        </p:cTn>
                                        <p:tgtEl>
                                          <p:spTgt spid="8">
                                            <p:txEl>
                                              <p:pRg st="7" end="7"/>
                                            </p:txEl>
                                          </p:spTgt>
                                        </p:tgtEl>
                                        <p:attrNameLst>
                                          <p:attrName>style.visibility</p:attrName>
                                        </p:attrNameLst>
                                      </p:cBhvr>
                                      <p:to>
                                        <p:strVal val="visible"/>
                                      </p:to>
                                    </p:set>
                                    <p:animEffect transition="in" filter="checkerboard(across)">
                                      <p:cBhvr>
                                        <p:cTn id="64" dur="500"/>
                                        <p:tgtEl>
                                          <p:spTgt spid="8">
                                            <p:txEl>
                                              <p:pRg st="7" end="7"/>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nodeType="clickEffect">
                                  <p:stCondLst>
                                    <p:cond delay="0"/>
                                  </p:stCondLst>
                                  <p:childTnLst>
                                    <p:set>
                                      <p:cBhvr>
                                        <p:cTn id="68" dur="1" fill="hold">
                                          <p:stCondLst>
                                            <p:cond delay="0"/>
                                          </p:stCondLst>
                                        </p:cTn>
                                        <p:tgtEl>
                                          <p:spTgt spid="8">
                                            <p:txEl>
                                              <p:pRg st="8" end="8"/>
                                            </p:txEl>
                                          </p:spTgt>
                                        </p:tgtEl>
                                        <p:attrNameLst>
                                          <p:attrName>style.visibility</p:attrName>
                                        </p:attrNameLst>
                                      </p:cBhvr>
                                      <p:to>
                                        <p:strVal val="visible"/>
                                      </p:to>
                                    </p:set>
                                    <p:animEffect transition="in" filter="checkerboard(across)">
                                      <p:cBhvr>
                                        <p:cTn id="69" dur="500"/>
                                        <p:tgtEl>
                                          <p:spTgt spid="8">
                                            <p:txEl>
                                              <p:pRg st="8" end="8"/>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nodeType="clickEffect">
                                  <p:stCondLst>
                                    <p:cond delay="0"/>
                                  </p:stCondLst>
                                  <p:childTnLst>
                                    <p:set>
                                      <p:cBhvr>
                                        <p:cTn id="73" dur="1" fill="hold">
                                          <p:stCondLst>
                                            <p:cond delay="0"/>
                                          </p:stCondLst>
                                        </p:cTn>
                                        <p:tgtEl>
                                          <p:spTgt spid="8">
                                            <p:txEl>
                                              <p:pRg st="9" end="9"/>
                                            </p:txEl>
                                          </p:spTgt>
                                        </p:tgtEl>
                                        <p:attrNameLst>
                                          <p:attrName>style.visibility</p:attrName>
                                        </p:attrNameLst>
                                      </p:cBhvr>
                                      <p:to>
                                        <p:strVal val="visible"/>
                                      </p:to>
                                    </p:set>
                                    <p:animEffect transition="in" filter="checkerboard(across)">
                                      <p:cBhvr>
                                        <p:cTn id="74" dur="500"/>
                                        <p:tgtEl>
                                          <p:spTgt spid="8">
                                            <p:txEl>
                                              <p:pRg st="9" end="9"/>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5" presetClass="entr" presetSubtype="10" fill="hold" nodeType="clickEffect">
                                  <p:stCondLst>
                                    <p:cond delay="0"/>
                                  </p:stCondLst>
                                  <p:childTnLst>
                                    <p:set>
                                      <p:cBhvr>
                                        <p:cTn id="78" dur="1" fill="hold">
                                          <p:stCondLst>
                                            <p:cond delay="0"/>
                                          </p:stCondLst>
                                        </p:cTn>
                                        <p:tgtEl>
                                          <p:spTgt spid="8">
                                            <p:txEl>
                                              <p:pRg st="10" end="10"/>
                                            </p:txEl>
                                          </p:spTgt>
                                        </p:tgtEl>
                                        <p:attrNameLst>
                                          <p:attrName>style.visibility</p:attrName>
                                        </p:attrNameLst>
                                      </p:cBhvr>
                                      <p:to>
                                        <p:strVal val="visible"/>
                                      </p:to>
                                    </p:set>
                                    <p:animEffect transition="in" filter="checkerboard(across)">
                                      <p:cBhvr>
                                        <p:cTn id="79" dur="500"/>
                                        <p:tgtEl>
                                          <p:spTgt spid="8">
                                            <p:txEl>
                                              <p:pRg st="10" end="10"/>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nodeType="clickEffect">
                                  <p:stCondLst>
                                    <p:cond delay="0"/>
                                  </p:stCondLst>
                                  <p:childTnLst>
                                    <p:set>
                                      <p:cBhvr>
                                        <p:cTn id="83" dur="1" fill="hold">
                                          <p:stCondLst>
                                            <p:cond delay="0"/>
                                          </p:stCondLst>
                                        </p:cTn>
                                        <p:tgtEl>
                                          <p:spTgt spid="8">
                                            <p:txEl>
                                              <p:pRg st="11" end="11"/>
                                            </p:txEl>
                                          </p:spTgt>
                                        </p:tgtEl>
                                        <p:attrNameLst>
                                          <p:attrName>style.visibility</p:attrName>
                                        </p:attrNameLst>
                                      </p:cBhvr>
                                      <p:to>
                                        <p:strVal val="visible"/>
                                      </p:to>
                                    </p:set>
                                    <p:animEffect transition="in" filter="checkerboard(across)">
                                      <p:cBhvr>
                                        <p:cTn id="84" dur="500"/>
                                        <p:tgtEl>
                                          <p:spTgt spid="8">
                                            <p:txEl>
                                              <p:pRg st="11" end="11"/>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5" presetClass="entr" presetSubtype="10" fill="hold" nodeType="clickEffect">
                                  <p:stCondLst>
                                    <p:cond delay="0"/>
                                  </p:stCondLst>
                                  <p:childTnLst>
                                    <p:set>
                                      <p:cBhvr>
                                        <p:cTn id="88" dur="1" fill="hold">
                                          <p:stCondLst>
                                            <p:cond delay="0"/>
                                          </p:stCondLst>
                                        </p:cTn>
                                        <p:tgtEl>
                                          <p:spTgt spid="8">
                                            <p:txEl>
                                              <p:pRg st="12" end="12"/>
                                            </p:txEl>
                                          </p:spTgt>
                                        </p:tgtEl>
                                        <p:attrNameLst>
                                          <p:attrName>style.visibility</p:attrName>
                                        </p:attrNameLst>
                                      </p:cBhvr>
                                      <p:to>
                                        <p:strVal val="visible"/>
                                      </p:to>
                                    </p:set>
                                    <p:animEffect transition="in" filter="checkerboard(across)">
                                      <p:cBhvr>
                                        <p:cTn id="89" dur="500"/>
                                        <p:tgtEl>
                                          <p:spTgt spid="8">
                                            <p:txEl>
                                              <p:pRg st="12" end="12"/>
                                            </p:txEl>
                                          </p:spTgt>
                                        </p:tgtEl>
                                      </p:cBhvr>
                                    </p:animEffect>
                                  </p:childTnLst>
                                </p:cTn>
                              </p:par>
                            </p:childTnLst>
                          </p:cTn>
                        </p:par>
                      </p:childTnLst>
                    </p:cTn>
                  </p:par>
                  <p:par>
                    <p:cTn id="90" fill="hold">
                      <p:stCondLst>
                        <p:cond delay="indefinite"/>
                      </p:stCondLst>
                      <p:childTnLst>
                        <p:par>
                          <p:cTn id="91" fill="hold">
                            <p:stCondLst>
                              <p:cond delay="0"/>
                            </p:stCondLst>
                            <p:childTnLst>
                              <p:par>
                                <p:cTn id="92" presetID="5" presetClass="entr" presetSubtype="10" fill="hold" nodeType="clickEffect">
                                  <p:stCondLst>
                                    <p:cond delay="0"/>
                                  </p:stCondLst>
                                  <p:childTnLst>
                                    <p:set>
                                      <p:cBhvr>
                                        <p:cTn id="93" dur="1" fill="hold">
                                          <p:stCondLst>
                                            <p:cond delay="0"/>
                                          </p:stCondLst>
                                        </p:cTn>
                                        <p:tgtEl>
                                          <p:spTgt spid="8">
                                            <p:txEl>
                                              <p:pRg st="13" end="13"/>
                                            </p:txEl>
                                          </p:spTgt>
                                        </p:tgtEl>
                                        <p:attrNameLst>
                                          <p:attrName>style.visibility</p:attrName>
                                        </p:attrNameLst>
                                      </p:cBhvr>
                                      <p:to>
                                        <p:strVal val="visible"/>
                                      </p:to>
                                    </p:set>
                                    <p:animEffect transition="in" filter="checkerboard(across)">
                                      <p:cBhvr>
                                        <p:cTn id="94" dur="500"/>
                                        <p:tgtEl>
                                          <p:spTgt spid="8">
                                            <p:txEl>
                                              <p:pRg st="13" end="13"/>
                                            </p:txEl>
                                          </p:spTgt>
                                        </p:tgtEl>
                                      </p:cBhvr>
                                    </p:animEffect>
                                  </p:childTnLst>
                                </p:cTn>
                              </p:par>
                            </p:childTnLst>
                          </p:cTn>
                        </p:par>
                      </p:childTnLst>
                    </p:cTn>
                  </p:par>
                  <p:par>
                    <p:cTn id="95" fill="hold">
                      <p:stCondLst>
                        <p:cond delay="indefinite"/>
                      </p:stCondLst>
                      <p:childTnLst>
                        <p:par>
                          <p:cTn id="96" fill="hold">
                            <p:stCondLst>
                              <p:cond delay="0"/>
                            </p:stCondLst>
                            <p:childTnLst>
                              <p:par>
                                <p:cTn id="97" presetID="5" presetClass="entr" presetSubtype="10" fill="hold" nodeType="clickEffect">
                                  <p:stCondLst>
                                    <p:cond delay="0"/>
                                  </p:stCondLst>
                                  <p:childTnLst>
                                    <p:set>
                                      <p:cBhvr>
                                        <p:cTn id="98" dur="1" fill="hold">
                                          <p:stCondLst>
                                            <p:cond delay="0"/>
                                          </p:stCondLst>
                                        </p:cTn>
                                        <p:tgtEl>
                                          <p:spTgt spid="8">
                                            <p:txEl>
                                              <p:pRg st="14" end="14"/>
                                            </p:txEl>
                                          </p:spTgt>
                                        </p:tgtEl>
                                        <p:attrNameLst>
                                          <p:attrName>style.visibility</p:attrName>
                                        </p:attrNameLst>
                                      </p:cBhvr>
                                      <p:to>
                                        <p:strVal val="visible"/>
                                      </p:to>
                                    </p:set>
                                    <p:animEffect transition="in" filter="checkerboard(across)">
                                      <p:cBhvr>
                                        <p:cTn id="99" dur="500"/>
                                        <p:tgtEl>
                                          <p:spTgt spid="8">
                                            <p:txEl>
                                              <p:pRg st="14" end="14"/>
                                            </p:txEl>
                                          </p:spTgt>
                                        </p:tgtEl>
                                      </p:cBhvr>
                                    </p:animEffect>
                                  </p:childTnLst>
                                </p:cTn>
                              </p:par>
                            </p:childTnLst>
                          </p:cTn>
                        </p:par>
                      </p:childTnLst>
                    </p:cTn>
                  </p:par>
                  <p:par>
                    <p:cTn id="100" fill="hold">
                      <p:stCondLst>
                        <p:cond delay="indefinite"/>
                      </p:stCondLst>
                      <p:childTnLst>
                        <p:par>
                          <p:cTn id="101" fill="hold">
                            <p:stCondLst>
                              <p:cond delay="0"/>
                            </p:stCondLst>
                            <p:childTnLst>
                              <p:par>
                                <p:cTn id="102" presetID="5" presetClass="entr" presetSubtype="10" fill="hold" nodeType="clickEffect">
                                  <p:stCondLst>
                                    <p:cond delay="0"/>
                                  </p:stCondLst>
                                  <p:childTnLst>
                                    <p:set>
                                      <p:cBhvr>
                                        <p:cTn id="103" dur="1" fill="hold">
                                          <p:stCondLst>
                                            <p:cond delay="0"/>
                                          </p:stCondLst>
                                        </p:cTn>
                                        <p:tgtEl>
                                          <p:spTgt spid="8">
                                            <p:txEl>
                                              <p:pRg st="15" end="15"/>
                                            </p:txEl>
                                          </p:spTgt>
                                        </p:tgtEl>
                                        <p:attrNameLst>
                                          <p:attrName>style.visibility</p:attrName>
                                        </p:attrNameLst>
                                      </p:cBhvr>
                                      <p:to>
                                        <p:strVal val="visible"/>
                                      </p:to>
                                    </p:set>
                                    <p:animEffect transition="in" filter="checkerboard(across)">
                                      <p:cBhvr>
                                        <p:cTn id="104" dur="500"/>
                                        <p:tgtEl>
                                          <p:spTgt spid="8">
                                            <p:txEl>
                                              <p:pRg st="15" end="15"/>
                                            </p:txEl>
                                          </p:spTgt>
                                        </p:tgtEl>
                                      </p:cBhvr>
                                    </p:animEffect>
                                  </p:childTnLst>
                                </p:cTn>
                              </p:par>
                            </p:childTnLst>
                          </p:cTn>
                        </p:par>
                      </p:childTnLst>
                    </p:cTn>
                  </p:par>
                  <p:par>
                    <p:cTn id="105" fill="hold">
                      <p:stCondLst>
                        <p:cond delay="indefinite"/>
                      </p:stCondLst>
                      <p:childTnLst>
                        <p:par>
                          <p:cTn id="106" fill="hold">
                            <p:stCondLst>
                              <p:cond delay="0"/>
                            </p:stCondLst>
                            <p:childTnLst>
                              <p:par>
                                <p:cTn id="107" presetID="5" presetClass="entr" presetSubtype="10" fill="hold" nodeType="clickEffect">
                                  <p:stCondLst>
                                    <p:cond delay="0"/>
                                  </p:stCondLst>
                                  <p:childTnLst>
                                    <p:set>
                                      <p:cBhvr>
                                        <p:cTn id="108" dur="1" fill="hold">
                                          <p:stCondLst>
                                            <p:cond delay="0"/>
                                          </p:stCondLst>
                                        </p:cTn>
                                        <p:tgtEl>
                                          <p:spTgt spid="8">
                                            <p:txEl>
                                              <p:pRg st="16" end="16"/>
                                            </p:txEl>
                                          </p:spTgt>
                                        </p:tgtEl>
                                        <p:attrNameLst>
                                          <p:attrName>style.visibility</p:attrName>
                                        </p:attrNameLst>
                                      </p:cBhvr>
                                      <p:to>
                                        <p:strVal val="visible"/>
                                      </p:to>
                                    </p:set>
                                    <p:animEffect transition="in" filter="checkerboard(across)">
                                      <p:cBhvr>
                                        <p:cTn id="109" dur="500"/>
                                        <p:tgtEl>
                                          <p:spTgt spid="8">
                                            <p:txEl>
                                              <p:pRg st="16" end="16"/>
                                            </p:txEl>
                                          </p:spTgt>
                                        </p:tgtEl>
                                      </p:cBhvr>
                                    </p:animEffect>
                                  </p:childTnLst>
                                </p:cTn>
                              </p:par>
                            </p:childTnLst>
                          </p:cTn>
                        </p:par>
                      </p:childTnLst>
                    </p:cTn>
                  </p:par>
                  <p:par>
                    <p:cTn id="110" fill="hold">
                      <p:stCondLst>
                        <p:cond delay="indefinite"/>
                      </p:stCondLst>
                      <p:childTnLst>
                        <p:par>
                          <p:cTn id="111" fill="hold">
                            <p:stCondLst>
                              <p:cond delay="0"/>
                            </p:stCondLst>
                            <p:childTnLst>
                              <p:par>
                                <p:cTn id="112" presetID="5" presetClass="entr" presetSubtype="10" fill="hold" nodeType="clickEffect">
                                  <p:stCondLst>
                                    <p:cond delay="0"/>
                                  </p:stCondLst>
                                  <p:childTnLst>
                                    <p:set>
                                      <p:cBhvr>
                                        <p:cTn id="113" dur="1" fill="hold">
                                          <p:stCondLst>
                                            <p:cond delay="0"/>
                                          </p:stCondLst>
                                        </p:cTn>
                                        <p:tgtEl>
                                          <p:spTgt spid="8">
                                            <p:txEl>
                                              <p:pRg st="17" end="17"/>
                                            </p:txEl>
                                          </p:spTgt>
                                        </p:tgtEl>
                                        <p:attrNameLst>
                                          <p:attrName>style.visibility</p:attrName>
                                        </p:attrNameLst>
                                      </p:cBhvr>
                                      <p:to>
                                        <p:strVal val="visible"/>
                                      </p:to>
                                    </p:set>
                                    <p:animEffect transition="in" filter="checkerboard(across)">
                                      <p:cBhvr>
                                        <p:cTn id="114" dur="500"/>
                                        <p:tgtEl>
                                          <p:spTgt spid="8">
                                            <p:txEl>
                                              <p:pRg st="17" end="17"/>
                                            </p:txEl>
                                          </p:spTgt>
                                        </p:tgtEl>
                                      </p:cBhvr>
                                    </p:animEffect>
                                  </p:childTnLst>
                                </p:cTn>
                              </p:par>
                            </p:childTnLst>
                          </p:cTn>
                        </p:par>
                      </p:childTnLst>
                    </p:cTn>
                  </p:par>
                  <p:par>
                    <p:cTn id="115" fill="hold">
                      <p:stCondLst>
                        <p:cond delay="indefinite"/>
                      </p:stCondLst>
                      <p:childTnLst>
                        <p:par>
                          <p:cTn id="116" fill="hold">
                            <p:stCondLst>
                              <p:cond delay="0"/>
                            </p:stCondLst>
                            <p:childTnLst>
                              <p:par>
                                <p:cTn id="117" presetID="5" presetClass="entr" presetSubtype="10" fill="hold" nodeType="clickEffect">
                                  <p:stCondLst>
                                    <p:cond delay="0"/>
                                  </p:stCondLst>
                                  <p:childTnLst>
                                    <p:set>
                                      <p:cBhvr>
                                        <p:cTn id="118" dur="1" fill="hold">
                                          <p:stCondLst>
                                            <p:cond delay="0"/>
                                          </p:stCondLst>
                                        </p:cTn>
                                        <p:tgtEl>
                                          <p:spTgt spid="8">
                                            <p:txEl>
                                              <p:pRg st="18" end="18"/>
                                            </p:txEl>
                                          </p:spTgt>
                                        </p:tgtEl>
                                        <p:attrNameLst>
                                          <p:attrName>style.visibility</p:attrName>
                                        </p:attrNameLst>
                                      </p:cBhvr>
                                      <p:to>
                                        <p:strVal val="visible"/>
                                      </p:to>
                                    </p:set>
                                    <p:animEffect transition="in" filter="checkerboard(across)">
                                      <p:cBhvr>
                                        <p:cTn id="119" dur="500"/>
                                        <p:tgtEl>
                                          <p:spTgt spid="8">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298" y="0"/>
            <a:ext cx="11993404" cy="3693319"/>
          </a:xfrm>
          <a:prstGeom prst="rect">
            <a:avLst/>
          </a:prstGeom>
          <a:noFill/>
        </p:spPr>
        <p:txBody>
          <a:bodyPr wrap="square">
            <a:spAutoFit/>
          </a:bodyPr>
          <a:lstStyle/>
          <a:p>
            <a:pPr indent="304800" algn="just">
              <a:buNone/>
            </a:pPr>
            <a:r>
              <a:rPr lang="en-US" altLang="zh-CN" u="sng" dirty="0">
                <a:latin typeface="Times New Roman" panose="02020603050405020304" pitchFamily="18" charset="0"/>
                <a:ea typeface="宋体" panose="02010600030101010101" pitchFamily="2" charset="-122"/>
                <a:cs typeface="Times New Roman" panose="02020603050405020304" pitchFamily="18" charset="0"/>
              </a:rPr>
              <a:t>37	</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t>
            </a:r>
            <a:r>
              <a:rPr lang="zh-CN" altLang="en-US"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dirty="0">
                <a:solidFill>
                  <a:srgbClr val="FF0000"/>
                </a:solidFill>
                <a:highlight>
                  <a:srgbClr val="00FFFF"/>
                </a:highlight>
                <a:latin typeface="Times New Roman" panose="02020603050405020304" pitchFamily="18" charset="0"/>
                <a:ea typeface="宋体" panose="02010600030101010101" pitchFamily="2" charset="-122"/>
                <a:cs typeface="Times New Roman" panose="02020603050405020304" pitchFamily="18" charset="0"/>
              </a:rPr>
              <a:t>A 20- minute nap</a:t>
            </a:r>
            <a:r>
              <a:rPr lang="en-US" altLang="zh-CN"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is the best because anything past 30 minutes risks waking up feeling groggy</a:t>
            </a:r>
            <a:r>
              <a:rPr lang="en-US" altLang="zh-CN" dirty="0">
                <a:latin typeface="Times New Roman" panose="02020603050405020304" pitchFamily="18" charset="0"/>
                <a:ea typeface="宋体" panose="02010600030101010101" pitchFamily="2" charset="-122"/>
                <a:cs typeface="Times New Roman" panose="02020603050405020304" pitchFamily="18" charset="0"/>
              </a:rPr>
              <a:t>. Also, try to nap at the same time each day to </a:t>
            </a:r>
            <a:r>
              <a:rPr lang="en-US" altLang="zh-CN" dirty="0">
                <a:highlight>
                  <a:srgbClr val="00FFFF"/>
                </a:highlight>
                <a:latin typeface="Times New Roman" panose="02020603050405020304" pitchFamily="18" charset="0"/>
                <a:ea typeface="宋体" panose="02010600030101010101" pitchFamily="2" charset="-122"/>
                <a:cs typeface="Times New Roman" panose="02020603050405020304" pitchFamily="18" charset="0"/>
              </a:rPr>
              <a:t>regulate your body’s clock </a:t>
            </a:r>
            <a:r>
              <a:rPr lang="en-US" altLang="zh-CN" kern="0" dirty="0">
                <a:latin typeface="Times New Roman" panose="02020603050405020304" pitchFamily="18" charset="0"/>
                <a:ea typeface="等线" panose="02010600030101010101" charset="-122"/>
                <a:cs typeface="Times New Roman" panose="02020603050405020304" pitchFamily="18" charset="0"/>
              </a:rPr>
              <a:t>in a deep sleep. Afternoon decline in energy and focus (1-3 p.m., or 7 hours after waking) is normal, a natural feature of circadian rhythm (</a:t>
            </a:r>
            <a:r>
              <a:rPr lang="zh-CN" altLang="zh-CN" kern="0" dirty="0">
                <a:latin typeface="Times New Roman" panose="02020603050405020304" pitchFamily="18" charset="0"/>
                <a:ea typeface="等线" panose="02010600030101010101" charset="-122"/>
                <a:cs typeface="Times New Roman" panose="02020603050405020304" pitchFamily="18" charset="0"/>
              </a:rPr>
              <a:t>昼夜节律</a:t>
            </a:r>
            <a:r>
              <a:rPr lang="en-US" altLang="zh-CN" kern="0" dirty="0">
                <a:latin typeface="Times New Roman" panose="02020603050405020304" pitchFamily="18" charset="0"/>
                <a:ea typeface="等线" panose="02010600030101010101" charset="-122"/>
                <a:cs typeface="Times New Roman" panose="02020603050405020304" pitchFamily="18" charset="0"/>
              </a:rPr>
              <a:t>). Napping is frowned upon in a productivity-driven society, but it’s how we’re hardwired. </a:t>
            </a:r>
            <a:r>
              <a:rPr lang="en-US" altLang="zh-CN" u="sng" kern="0" dirty="0">
                <a:latin typeface="Times New Roman" panose="02020603050405020304" pitchFamily="18" charset="0"/>
                <a:ea typeface="等线" panose="02010600030101010101" charset="-122"/>
                <a:cs typeface="Times New Roman" panose="02020603050405020304" pitchFamily="18" charset="0"/>
              </a:rPr>
              <a:t>38      </a:t>
            </a:r>
            <a:r>
              <a:rPr lang="en-US" altLang="zh-CN" kern="0" dirty="0">
                <a:latin typeface="Times New Roman" panose="02020603050405020304" pitchFamily="18" charset="0"/>
                <a:ea typeface="等线" panose="02010600030101010101" charset="-122"/>
                <a:cs typeface="Times New Roman" panose="02020603050405020304" pitchFamily="18" charset="0"/>
              </a:rPr>
              <a:t> For non-nappers, </a:t>
            </a:r>
            <a:r>
              <a:rPr lang="en-US" altLang="zh-CN" kern="0" dirty="0">
                <a:highlight>
                  <a:srgbClr val="00FF00"/>
                </a:highlight>
                <a:latin typeface="Times New Roman" panose="02020603050405020304" pitchFamily="18" charset="0"/>
                <a:ea typeface="等线" panose="02010600030101010101" charset="-122"/>
                <a:cs typeface="Times New Roman" panose="02020603050405020304" pitchFamily="18" charset="0"/>
              </a:rPr>
              <a:t>just be gentle with yourself</a:t>
            </a:r>
            <a:r>
              <a:rPr lang="en-US" altLang="zh-CN" kern="0" dirty="0">
                <a:latin typeface="Times New Roman" panose="02020603050405020304" pitchFamily="18" charset="0"/>
                <a:ea typeface="等线" panose="02010600030101010101" charset="-122"/>
                <a:cs typeface="Times New Roman" panose="02020603050405020304" pitchFamily="18" charset="0"/>
              </a:rPr>
              <a:t>, take a lunch break, step outside for fresh air or a walk, or focus on less taxing work. Moreover, Wones recommended prioritizing 7.5 hours of nightly sleep. A lack of sleep causes countless health risks beyond brain fog (</a:t>
            </a:r>
            <a:r>
              <a:rPr lang="zh-CN" altLang="en-US" kern="0" dirty="0">
                <a:latin typeface="Times New Roman" panose="02020603050405020304" pitchFamily="18" charset="0"/>
                <a:ea typeface="等线" panose="02010600030101010101" charset="-122"/>
                <a:cs typeface="Times New Roman" panose="02020603050405020304" pitchFamily="18" charset="0"/>
              </a:rPr>
              <a:t>脑雾</a:t>
            </a:r>
            <a:r>
              <a:rPr lang="en-US" altLang="zh-CN" kern="0" dirty="0">
                <a:latin typeface="Times New Roman" panose="02020603050405020304" pitchFamily="18" charset="0"/>
                <a:ea typeface="等线" panose="02010600030101010101" charset="-122"/>
                <a:cs typeface="Times New Roman" panose="02020603050405020304" pitchFamily="18" charset="0"/>
              </a:rPr>
              <a:t>). Research found sleeping over 9 hours can have similar harmful effects.</a:t>
            </a:r>
            <a:endParaRPr lang="en-US" altLang="zh-CN" kern="0" dirty="0">
              <a:latin typeface="Times New Roman" panose="02020603050405020304" pitchFamily="18" charset="0"/>
              <a:ea typeface="等线" panose="02010600030101010101" charset="-122"/>
              <a:cs typeface="Times New Roman" panose="02020603050405020304" pitchFamily="18" charset="0"/>
            </a:endParaRPr>
          </a:p>
          <a:p>
            <a:pPr indent="304800" algn="just">
              <a:buNone/>
            </a:pPr>
            <a:r>
              <a:rPr lang="en-US" altLang="zh-CN" dirty="0">
                <a:solidFill>
                  <a:srgbClr val="FF0000"/>
                </a:solidFill>
                <a:latin typeface="Times New Roman" panose="02020603050405020304" pitchFamily="18" charset="0"/>
                <a:cs typeface="Times New Roman" panose="02020603050405020304" pitchFamily="18" charset="0"/>
              </a:rPr>
              <a:t>38.</a:t>
            </a:r>
            <a:r>
              <a:rPr lang="zh-CN" altLang="en-US" dirty="0">
                <a:solidFill>
                  <a:srgbClr val="FF0000"/>
                </a:solidFill>
                <a:latin typeface="Times New Roman" panose="02020603050405020304" pitchFamily="18" charset="0"/>
                <a:cs typeface="Times New Roman" panose="02020603050405020304" pitchFamily="18" charset="0"/>
              </a:rPr>
              <a:t> 段中。前一句指出“小睡是天生所需，但在效率至上的社会中不受欢迎”。后文给出对</a:t>
            </a:r>
            <a:r>
              <a:rPr lang="zh-CN" altLang="en-US" b="1" dirty="0">
                <a:solidFill>
                  <a:srgbClr val="FF0000"/>
                </a:solidFill>
                <a:latin typeface="Times New Roman" panose="02020603050405020304" pitchFamily="18" charset="0"/>
                <a:cs typeface="Times New Roman" panose="02020603050405020304" pitchFamily="18" charset="0"/>
              </a:rPr>
              <a:t>不午睡者</a:t>
            </a:r>
            <a:r>
              <a:rPr lang="zh-CN" altLang="en-US" dirty="0">
                <a:solidFill>
                  <a:srgbClr val="FF0000"/>
                </a:solidFill>
                <a:latin typeface="Times New Roman" panose="02020603050405020304" pitchFamily="18" charset="0"/>
                <a:cs typeface="Times New Roman" panose="02020603050405020304" pitchFamily="18" charset="0"/>
              </a:rPr>
              <a:t>的建议。空白处需要承接“社会不鼓励小睡”这一现实，同时为“不午睡者该怎么做”提供一种积极的、策略性的思路。</a:t>
            </a:r>
            <a:r>
              <a:rPr lang="en-GB" altLang="zh-CN" dirty="0">
                <a:solidFill>
                  <a:srgbClr val="FF0000"/>
                </a:solidFill>
                <a:latin typeface="Times New Roman" panose="02020603050405020304" pitchFamily="18" charset="0"/>
                <a:cs typeface="Times New Roman" panose="02020603050405020304" pitchFamily="18" charset="0"/>
              </a:rPr>
              <a:t>D</a:t>
            </a:r>
            <a:r>
              <a:rPr lang="zh-CN" altLang="en-US" dirty="0">
                <a:solidFill>
                  <a:srgbClr val="FF0000"/>
                </a:solidFill>
                <a:latin typeface="Times New Roman" panose="02020603050405020304" pitchFamily="18" charset="0"/>
                <a:cs typeface="Times New Roman" panose="02020603050405020304" pitchFamily="18" charset="0"/>
              </a:rPr>
              <a:t>选项“</a:t>
            </a:r>
            <a:r>
              <a:rPr lang="en-GB" altLang="zh-CN" b="1" dirty="0">
                <a:solidFill>
                  <a:srgbClr val="FF0000"/>
                </a:solidFill>
                <a:latin typeface="Times New Roman" panose="02020603050405020304" pitchFamily="18" charset="0"/>
                <a:cs typeface="Times New Roman" panose="02020603050405020304" pitchFamily="18" charset="0"/>
              </a:rPr>
              <a:t>Use it strategically to increase your capacity and productivity</a:t>
            </a:r>
            <a:r>
              <a:rPr lang="en-GB"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中的“</a:t>
            </a:r>
            <a:r>
              <a:rPr lang="en-GB" altLang="zh-CN" dirty="0">
                <a:solidFill>
                  <a:srgbClr val="FF0000"/>
                </a:solidFill>
                <a:latin typeface="Times New Roman" panose="02020603050405020304" pitchFamily="18" charset="0"/>
                <a:cs typeface="Times New Roman" panose="02020603050405020304" pitchFamily="18" charset="0"/>
              </a:rPr>
              <a:t>it”</a:t>
            </a:r>
            <a:r>
              <a:rPr lang="zh-CN" altLang="en-US" dirty="0">
                <a:solidFill>
                  <a:srgbClr val="FF0000"/>
                </a:solidFill>
                <a:latin typeface="Times New Roman" panose="02020603050405020304" pitchFamily="18" charset="0"/>
                <a:cs typeface="Times New Roman" panose="02020603050405020304" pitchFamily="18" charset="0"/>
              </a:rPr>
              <a:t>指代</a:t>
            </a:r>
            <a:r>
              <a:rPr lang="zh-CN" altLang="en-US" b="1" dirty="0">
                <a:solidFill>
                  <a:srgbClr val="FF0000"/>
                </a:solidFill>
                <a:latin typeface="Times New Roman" panose="02020603050405020304" pitchFamily="18" charset="0"/>
                <a:cs typeface="Times New Roman" panose="02020603050405020304" pitchFamily="18" charset="0"/>
              </a:rPr>
              <a:t>小睡（</a:t>
            </a:r>
            <a:r>
              <a:rPr lang="en-GB" altLang="zh-CN" b="1" dirty="0">
                <a:solidFill>
                  <a:srgbClr val="FF0000"/>
                </a:solidFill>
                <a:latin typeface="Times New Roman" panose="02020603050405020304" pitchFamily="18" charset="0"/>
                <a:cs typeface="Times New Roman" panose="02020603050405020304" pitchFamily="18" charset="0"/>
              </a:rPr>
              <a:t>napping</a:t>
            </a:r>
            <a:r>
              <a:rPr lang="zh-CN" altLang="en-GB" b="1" dirty="0">
                <a:solidFill>
                  <a:srgbClr val="FF0000"/>
                </a:solidFill>
                <a:latin typeface="Times New Roman" panose="02020603050405020304" pitchFamily="18" charset="0"/>
                <a:cs typeface="Times New Roman" panose="02020603050405020304" pitchFamily="18" charset="0"/>
              </a:rPr>
              <a:t>）</a:t>
            </a:r>
            <a:r>
              <a:rPr lang="zh-CN" altLang="en-GB"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意思是：虽然社会不鼓励，但你可以</a:t>
            </a:r>
            <a:r>
              <a:rPr lang="zh-CN" altLang="en-US" b="1" dirty="0">
                <a:solidFill>
                  <a:srgbClr val="FF0000"/>
                </a:solidFill>
                <a:latin typeface="Times New Roman" panose="02020603050405020304" pitchFamily="18" charset="0"/>
                <a:cs typeface="Times New Roman" panose="02020603050405020304" pitchFamily="18" charset="0"/>
              </a:rPr>
              <a:t>策略性地使用小睡</a:t>
            </a:r>
            <a:r>
              <a:rPr lang="zh-CN" altLang="en-US" dirty="0">
                <a:solidFill>
                  <a:srgbClr val="FF0000"/>
                </a:solidFill>
                <a:latin typeface="Times New Roman" panose="02020603050405020304" pitchFamily="18" charset="0"/>
                <a:cs typeface="Times New Roman" panose="02020603050405020304" pitchFamily="18" charset="0"/>
              </a:rPr>
              <a:t>来提升能力和效率。这既回应了前文的矛盾，又自然引出后文</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既然你选择不午睡（或者不能午睡），那么就要用其他方式善待自己。实际上，</a:t>
            </a:r>
            <a:r>
              <a:rPr lang="en-GB" altLang="zh-CN" dirty="0">
                <a:solidFill>
                  <a:srgbClr val="FF0000"/>
                </a:solidFill>
                <a:latin typeface="Times New Roman" panose="02020603050405020304" pitchFamily="18" charset="0"/>
                <a:cs typeface="Times New Roman" panose="02020603050405020304" pitchFamily="18" charset="0"/>
              </a:rPr>
              <a:t>D</a:t>
            </a:r>
            <a:r>
              <a:rPr lang="zh-CN" altLang="en-US" dirty="0">
                <a:solidFill>
                  <a:srgbClr val="FF0000"/>
                </a:solidFill>
                <a:latin typeface="Times New Roman" panose="02020603050405020304" pitchFamily="18" charset="0"/>
                <a:cs typeface="Times New Roman" panose="02020603050405020304" pitchFamily="18" charset="0"/>
              </a:rPr>
              <a:t>选项是对前一句的补充建议：如果你能小睡，就策略性地使用它；如果你不午睡，那就用其他方法。</a:t>
            </a:r>
            <a:endParaRPr lang="en-US" altLang="zh-CN" kern="0" dirty="0">
              <a:solidFill>
                <a:srgbClr val="FF0000"/>
              </a:solidFill>
              <a:latin typeface="Times New Roman" panose="02020603050405020304" pitchFamily="18" charset="0"/>
              <a:ea typeface="等线" panose="02010600030101010101" charset="-122"/>
              <a:cs typeface="Times New Roman" panose="02020603050405020304" pitchFamily="18" charset="0"/>
            </a:endParaRPr>
          </a:p>
        </p:txBody>
      </p:sp>
      <p:sp>
        <p:nvSpPr>
          <p:cNvPr id="5" name="文本框 4"/>
          <p:cNvSpPr txBox="1"/>
          <p:nvPr/>
        </p:nvSpPr>
        <p:spPr>
          <a:xfrm>
            <a:off x="397191" y="3796177"/>
            <a:ext cx="11204257" cy="2896177"/>
          </a:xfrm>
          <a:prstGeom prst="rect">
            <a:avLst/>
          </a:prstGeom>
          <a:noFill/>
        </p:spPr>
        <p:txBody>
          <a:bodyPr wrap="square">
            <a:spAutoFit/>
          </a:bodyPr>
          <a:lstStyle/>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Breaks are a tool, not something to avoid.</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﻿﻿﻿One of the most effective is taking a strategic short nap.</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﻿﻿﻿Blood sugar levels influence focus, attention and output.</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a:t>
            </a:r>
            <a:r>
              <a:rPr lang="en-US" altLang="zh-CN" sz="1800" kern="0" dirty="0">
                <a:solidFill>
                  <a:srgbClr val="FF0000"/>
                </a:solidFill>
                <a:effectLst/>
                <a:highlight>
                  <a:srgbClr val="00FF00"/>
                </a:highlight>
                <a:latin typeface="Times New Roman" panose="02020603050405020304" pitchFamily="18" charset="0"/>
                <a:ea typeface="等线" panose="02010600030101010101" charset="-122"/>
                <a:cs typeface="Times New Roman" panose="02020603050405020304" pitchFamily="18" charset="0"/>
              </a:rPr>
              <a:t>Use it strategically to </a:t>
            </a: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increase your capacity and productivity.</a:t>
            </a:r>
            <a:endParaRPr lang="zh-CN" altLang="zh-CN" sz="1600" kern="100" dirty="0">
              <a:solidFill>
                <a:srgbClr val="FF0000"/>
              </a:solidFill>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﻿﻿﻿Irregular sleep patterns often harm concentration during the day.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﻿﻿﻿These food choices keep blood sugar stable, preventing energy drops.</a:t>
            </a:r>
            <a:endParaRPr lang="en-US" altLang="zh-CN" sz="1600" kern="100" dirty="0">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As winter comes, it is hard to keep your energy levels up in the day.</a:t>
            </a:r>
            <a:endPar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298" y="0"/>
            <a:ext cx="11993404" cy="2308324"/>
          </a:xfrm>
          <a:prstGeom prst="rect">
            <a:avLst/>
          </a:prstGeom>
          <a:noFill/>
        </p:spPr>
        <p:txBody>
          <a:bodyPr wrap="square">
            <a:spAutoFit/>
          </a:bodyPr>
          <a:lstStyle/>
          <a:p>
            <a:pPr indent="304800" algn="just">
              <a:buNone/>
            </a:pPr>
            <a:r>
              <a:rPr lang="en-US" altLang="zh-CN" kern="0" dirty="0">
                <a:latin typeface="Times New Roman" panose="02020603050405020304" pitchFamily="18" charset="0"/>
                <a:ea typeface="等线" panose="02010600030101010101" charset="-122"/>
                <a:cs typeface="Times New Roman" panose="02020603050405020304" pitchFamily="18" charset="0"/>
              </a:rPr>
              <a:t>He also suggested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high-protein meals </a:t>
            </a:r>
            <a:r>
              <a:rPr lang="en-US" altLang="zh-CN" kern="0" dirty="0">
                <a:latin typeface="Times New Roman" panose="02020603050405020304" pitchFamily="18" charset="0"/>
                <a:ea typeface="等线" panose="02010600030101010101" charset="-122"/>
                <a:cs typeface="Times New Roman" panose="02020603050405020304" pitchFamily="18" charset="0"/>
              </a:rPr>
              <a:t>with slow-release carbs to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stabilize energy</a:t>
            </a:r>
            <a:r>
              <a:rPr lang="en-US" altLang="zh-CN" kern="0" dirty="0">
                <a:latin typeface="Times New Roman" panose="02020603050405020304" pitchFamily="18" charset="0"/>
                <a:ea typeface="等线" panose="02010600030101010101" charset="-122"/>
                <a:cs typeface="Times New Roman" panose="02020603050405020304" pitchFamily="18" charset="0"/>
              </a:rPr>
              <a:t>.</a:t>
            </a:r>
            <a:r>
              <a:rPr lang="en-US" altLang="zh-CN" u="sng" kern="0" dirty="0">
                <a:latin typeface="Times New Roman" panose="02020603050405020304" pitchFamily="18" charset="0"/>
                <a:ea typeface="等线" panose="02010600030101010101" charset="-122"/>
                <a:cs typeface="Times New Roman" panose="02020603050405020304" pitchFamily="18" charset="0"/>
              </a:rPr>
              <a:t>39 	 </a:t>
            </a:r>
            <a:r>
              <a:rPr lang="en-US" altLang="zh-CN" kern="0" dirty="0">
                <a:latin typeface="Times New Roman" panose="02020603050405020304" pitchFamily="18" charset="0"/>
                <a:ea typeface="等线" panose="02010600030101010101" charset="-122"/>
                <a:cs typeface="Times New Roman" panose="02020603050405020304" pitchFamily="18" charset="0"/>
              </a:rPr>
              <a:t> Dates with butter and salt, </a:t>
            </a:r>
            <a:r>
              <a:rPr lang="en-US" altLang="zh-CN" b="1" kern="0" dirty="0">
                <a:solidFill>
                  <a:srgbClr val="FF0000"/>
                </a:solidFill>
                <a:latin typeface="Times New Roman" panose="02020603050405020304" pitchFamily="18" charset="0"/>
                <a:ea typeface="等线" panose="02010600030101010101" charset="-122"/>
                <a:cs typeface="Times New Roman" panose="02020603050405020304" pitchFamily="18" charset="0"/>
              </a:rPr>
              <a:t>for instance</a:t>
            </a:r>
            <a:r>
              <a:rPr lang="en-US" altLang="zh-CN" kern="0" dirty="0">
                <a:latin typeface="Times New Roman" panose="02020603050405020304" pitchFamily="18" charset="0"/>
                <a:ea typeface="等线" panose="02010600030101010101" charset="-122"/>
                <a:cs typeface="Times New Roman" panose="02020603050405020304" pitchFamily="18" charset="0"/>
              </a:rPr>
              <a:t>, help sustain blood sugar while satisfying a sweet tooth. Dehydration (</a:t>
            </a:r>
            <a:r>
              <a:rPr lang="zh-CN" altLang="zh-CN" kern="0" dirty="0">
                <a:latin typeface="Times New Roman" panose="02020603050405020304" pitchFamily="18" charset="0"/>
                <a:ea typeface="等线" panose="02010600030101010101" charset="-122"/>
                <a:cs typeface="Times New Roman" panose="02020603050405020304" pitchFamily="18" charset="0"/>
              </a:rPr>
              <a:t>脱水</a:t>
            </a:r>
            <a:r>
              <a:rPr lang="en-US" altLang="zh-CN" kern="0" dirty="0">
                <a:latin typeface="Times New Roman" panose="02020603050405020304" pitchFamily="18" charset="0"/>
                <a:ea typeface="等线" panose="02010600030101010101" charset="-122"/>
                <a:cs typeface="Times New Roman" panose="02020603050405020304" pitchFamily="18" charset="0"/>
              </a:rPr>
              <a:t>), even mild, can severely disrupts cognitive function, so try to introduce electrolytes ( </a:t>
            </a:r>
            <a:r>
              <a:rPr lang="zh-CN" altLang="zh-CN" kern="0" dirty="0">
                <a:latin typeface="Times New Roman" panose="02020603050405020304" pitchFamily="18" charset="0"/>
                <a:ea typeface="等线" panose="02010600030101010101" charset="-122"/>
                <a:cs typeface="Times New Roman" panose="02020603050405020304" pitchFamily="18" charset="0"/>
              </a:rPr>
              <a:t>电解质</a:t>
            </a:r>
            <a:r>
              <a:rPr lang="en-US" altLang="zh-CN" kern="0" dirty="0">
                <a:latin typeface="Times New Roman" panose="02020603050405020304" pitchFamily="18" charset="0"/>
                <a:ea typeface="等线" panose="02010600030101010101" charset="-122"/>
                <a:cs typeface="Times New Roman" panose="02020603050405020304" pitchFamily="18" charset="0"/>
              </a:rPr>
              <a:t>) and minerals to your daytime water. Screens drain energy too, so it's important to move away from your screen from time to time. Suggested work-and-rest ratios are 25: 5, 50:10, or 90: 15. For your breaks, look away from a screen, move your head, eyes, and stretch. </a:t>
            </a:r>
            <a:r>
              <a:rPr lang="en-US" altLang="zh-CN" u="sng" kern="0" dirty="0">
                <a:latin typeface="Times New Roman" panose="02020603050405020304" pitchFamily="18" charset="0"/>
                <a:ea typeface="等线" panose="02010600030101010101" charset="-122"/>
                <a:cs typeface="Times New Roman" panose="02020603050405020304" pitchFamily="18" charset="0"/>
              </a:rPr>
              <a:t>40		</a:t>
            </a:r>
            <a:endParaRPr lang="en-US" altLang="zh-CN" u="sng" kern="0" dirty="0">
              <a:latin typeface="Times New Roman" panose="02020603050405020304" pitchFamily="18" charset="0"/>
              <a:ea typeface="等线" panose="02010600030101010101" charset="-122"/>
              <a:cs typeface="Times New Roman" panose="02020603050405020304" pitchFamily="18" charset="0"/>
            </a:endParaRPr>
          </a:p>
          <a:p>
            <a:pPr indent="304800" algn="just">
              <a:buNone/>
            </a:pPr>
            <a:r>
              <a:rPr lang="en-US" altLang="zh-CN" kern="0" dirty="0">
                <a:solidFill>
                  <a:srgbClr val="FF0000"/>
                </a:solidFill>
                <a:latin typeface="Times New Roman" panose="02020603050405020304" pitchFamily="18" charset="0"/>
                <a:ea typeface="等线" panose="02010600030101010101" charset="-122"/>
                <a:cs typeface="Times New Roman" panose="02020603050405020304" pitchFamily="18" charset="0"/>
              </a:rPr>
              <a:t>39.</a:t>
            </a:r>
            <a:r>
              <a:rPr lang="zh-CN" altLang="en-US" dirty="0">
                <a:solidFill>
                  <a:srgbClr val="FF0000"/>
                </a:solidFill>
                <a:latin typeface="Times New Roman" panose="02020603050405020304" pitchFamily="18" charset="0"/>
                <a:cs typeface="Times New Roman" panose="02020603050405020304" pitchFamily="18" charset="0"/>
              </a:rPr>
              <a:t>前文提出</a:t>
            </a:r>
            <a:r>
              <a:rPr lang="zh-CN" altLang="en-US" b="1" dirty="0">
                <a:solidFill>
                  <a:srgbClr val="FF0000"/>
                </a:solidFill>
                <a:latin typeface="Times New Roman" panose="02020603050405020304" pitchFamily="18" charset="0"/>
                <a:cs typeface="Times New Roman" panose="02020603050405020304" pitchFamily="18" charset="0"/>
              </a:rPr>
              <a:t>饮食建议</a:t>
            </a:r>
            <a:r>
              <a:rPr lang="zh-CN" altLang="en-US" dirty="0">
                <a:solidFill>
                  <a:srgbClr val="FF0000"/>
                </a:solidFill>
                <a:latin typeface="Times New Roman" panose="02020603050405020304" pitchFamily="18" charset="0"/>
                <a:cs typeface="Times New Roman" panose="02020603050405020304" pitchFamily="18" charset="0"/>
              </a:rPr>
              <a:t>（高蛋白</a:t>
            </a:r>
            <a:r>
              <a:rPr lang="en-US" altLang="zh-CN" dirty="0">
                <a:solidFill>
                  <a:srgbClr val="FF0000"/>
                </a:solidFill>
                <a:latin typeface="Times New Roman" panose="02020603050405020304" pitchFamily="18" charset="0"/>
                <a:cs typeface="Times New Roman" panose="02020603050405020304" pitchFamily="18" charset="0"/>
              </a:rPr>
              <a:t>+</a:t>
            </a:r>
            <a:r>
              <a:rPr lang="zh-CN" altLang="en-US" dirty="0">
                <a:solidFill>
                  <a:srgbClr val="FF0000"/>
                </a:solidFill>
                <a:latin typeface="Times New Roman" panose="02020603050405020304" pitchFamily="18" charset="0"/>
                <a:cs typeface="Times New Roman" panose="02020603050405020304" pitchFamily="18" charset="0"/>
              </a:rPr>
              <a:t>慢释放碳水），后文给出</a:t>
            </a:r>
            <a:r>
              <a:rPr lang="zh-CN" altLang="en-US" b="1" dirty="0">
                <a:solidFill>
                  <a:srgbClr val="FF0000"/>
                </a:solidFill>
                <a:latin typeface="Times New Roman" panose="02020603050405020304" pitchFamily="18" charset="0"/>
                <a:cs typeface="Times New Roman" panose="02020603050405020304" pitchFamily="18" charset="0"/>
              </a:rPr>
              <a:t>具体例子</a:t>
            </a:r>
            <a:r>
              <a:rPr lang="zh-CN" altLang="en-US" dirty="0">
                <a:solidFill>
                  <a:srgbClr val="FF0000"/>
                </a:solidFill>
                <a:latin typeface="Times New Roman" panose="02020603050405020304" pitchFamily="18" charset="0"/>
                <a:cs typeface="Times New Roman" panose="02020603050405020304" pitchFamily="18" charset="0"/>
              </a:rPr>
              <a:t>（枣子加黄油盐）。空白处需要解释这些食物选择的作用，并自然引出例子。</a:t>
            </a:r>
            <a:r>
              <a:rPr lang="en-GB" altLang="zh-CN" dirty="0">
                <a:solidFill>
                  <a:srgbClr val="FF0000"/>
                </a:solidFill>
                <a:latin typeface="Times New Roman" panose="02020603050405020304" pitchFamily="18" charset="0"/>
                <a:cs typeface="Times New Roman" panose="02020603050405020304" pitchFamily="18" charset="0"/>
              </a:rPr>
              <a:t>F</a:t>
            </a:r>
            <a:r>
              <a:rPr lang="zh-CN" altLang="en-US" dirty="0">
                <a:solidFill>
                  <a:srgbClr val="FF0000"/>
                </a:solidFill>
                <a:latin typeface="Times New Roman" panose="02020603050405020304" pitchFamily="18" charset="0"/>
                <a:cs typeface="Times New Roman" panose="02020603050405020304" pitchFamily="18" charset="0"/>
              </a:rPr>
              <a:t>选项“</a:t>
            </a:r>
            <a:r>
              <a:rPr lang="en-GB" altLang="zh-CN" dirty="0">
                <a:solidFill>
                  <a:srgbClr val="FF0000"/>
                </a:solidFill>
                <a:latin typeface="Times New Roman" panose="02020603050405020304" pitchFamily="18" charset="0"/>
                <a:cs typeface="Times New Roman" panose="02020603050405020304" pitchFamily="18" charset="0"/>
              </a:rPr>
              <a:t>These food choices keep blood sugar stable, preventing energy drops”</a:t>
            </a:r>
            <a:r>
              <a:rPr lang="zh-CN" altLang="en-US" dirty="0">
                <a:solidFill>
                  <a:srgbClr val="FF0000"/>
                </a:solidFill>
                <a:latin typeface="Times New Roman" panose="02020603050405020304" pitchFamily="18" charset="0"/>
                <a:cs typeface="Times New Roman" panose="02020603050405020304" pitchFamily="18" charset="0"/>
              </a:rPr>
              <a:t>中的“</a:t>
            </a:r>
            <a:r>
              <a:rPr lang="en-GB" altLang="zh-CN" dirty="0">
                <a:solidFill>
                  <a:srgbClr val="FF0000"/>
                </a:solidFill>
                <a:latin typeface="Times New Roman" panose="02020603050405020304" pitchFamily="18" charset="0"/>
                <a:cs typeface="Times New Roman" panose="02020603050405020304" pitchFamily="18" charset="0"/>
              </a:rPr>
              <a:t>These food choices”</a:t>
            </a:r>
            <a:r>
              <a:rPr lang="zh-CN" altLang="en-US" dirty="0">
                <a:solidFill>
                  <a:srgbClr val="FF0000"/>
                </a:solidFill>
                <a:latin typeface="Times New Roman" panose="02020603050405020304" pitchFamily="18" charset="0"/>
                <a:cs typeface="Times New Roman" panose="02020603050405020304" pitchFamily="18" charset="0"/>
              </a:rPr>
              <a:t>直接回指前文的饮食建议，说明其效果（稳定血糖、防止能量下降），而后文的例子正是为了证明这一点。</a:t>
            </a:r>
            <a:endParaRPr lang="en-US" altLang="zh-CN" kern="0" dirty="0">
              <a:solidFill>
                <a:srgbClr val="FF0000"/>
              </a:solidFill>
              <a:latin typeface="Times New Roman" panose="02020603050405020304" pitchFamily="18" charset="0"/>
              <a:ea typeface="等线" panose="02010600030101010101" charset="-122"/>
              <a:cs typeface="Times New Roman" panose="02020603050405020304" pitchFamily="18" charset="0"/>
            </a:endParaRPr>
          </a:p>
        </p:txBody>
      </p:sp>
      <p:sp>
        <p:nvSpPr>
          <p:cNvPr id="5" name="文本框 4"/>
          <p:cNvSpPr txBox="1"/>
          <p:nvPr/>
        </p:nvSpPr>
        <p:spPr>
          <a:xfrm>
            <a:off x="397191" y="3796177"/>
            <a:ext cx="11204257" cy="2896177"/>
          </a:xfrm>
          <a:prstGeom prst="rect">
            <a:avLst/>
          </a:prstGeom>
          <a:noFill/>
        </p:spPr>
        <p:txBody>
          <a:bodyPr wrap="square">
            <a:spAutoFit/>
          </a:bodyPr>
          <a:lstStyle/>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Breaks are a tool, not something to avoid.</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﻿﻿﻿One of the most effective is taking a strategic short nap.</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﻿﻿﻿Blood sugar levels influence focus, attention and output.</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﻿﻿﻿Use it strategically to increase your capacity and productivity.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﻿﻿﻿Irregular sleep patterns often harm concentration during the day.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a:t>
            </a:r>
            <a:r>
              <a:rPr lang="en-US" altLang="zh-CN" sz="1800" kern="0" dirty="0">
                <a:solidFill>
                  <a:srgbClr val="FF0000"/>
                </a:solidFill>
                <a:effectLst/>
                <a:highlight>
                  <a:srgbClr val="FFFF00"/>
                </a:highlight>
                <a:latin typeface="Times New Roman" panose="02020603050405020304" pitchFamily="18" charset="0"/>
                <a:ea typeface="等线" panose="02010600030101010101" charset="-122"/>
                <a:cs typeface="Times New Roman" panose="02020603050405020304" pitchFamily="18" charset="0"/>
              </a:rPr>
              <a:t>These food choices </a:t>
            </a: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keep blood sugar stable, </a:t>
            </a:r>
            <a:r>
              <a:rPr lang="en-US" altLang="zh-CN" sz="1800" kern="0" dirty="0">
                <a:solidFill>
                  <a:srgbClr val="FF0000"/>
                </a:solidFill>
                <a:effectLst/>
                <a:highlight>
                  <a:srgbClr val="FFFF00"/>
                </a:highlight>
                <a:latin typeface="Times New Roman" panose="02020603050405020304" pitchFamily="18" charset="0"/>
                <a:ea typeface="等线" panose="02010600030101010101" charset="-122"/>
                <a:cs typeface="Times New Roman" panose="02020603050405020304" pitchFamily="18" charset="0"/>
              </a:rPr>
              <a:t>preventing energy drops</a:t>
            </a: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a:t>
            </a:r>
            <a:endParaRPr lang="en-US" altLang="zh-CN" sz="1600" kern="100" dirty="0">
              <a:solidFill>
                <a:srgbClr val="FF0000"/>
              </a:solidFill>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As winter comes, it is hard to keep your energy levels up in the day.</a:t>
            </a:r>
            <a:endPar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145730" y="2353937"/>
            <a:ext cx="11707177" cy="707886"/>
          </a:xfrm>
          <a:prstGeom prst="rect">
            <a:avLst/>
          </a:prstGeom>
          <a:noFill/>
        </p:spPr>
        <p:txBody>
          <a:bodyPr wrap="square">
            <a:spAutoFit/>
          </a:bodyPr>
          <a:lstStyle/>
          <a:p>
            <a:r>
              <a:rPr lang="en-GB" altLang="zh-CN" sz="2000" dirty="0">
                <a:latin typeface="Times New Roman" panose="02020603050405020304" pitchFamily="18" charset="0"/>
                <a:cs typeface="Times New Roman" panose="02020603050405020304" pitchFamily="18" charset="0"/>
              </a:rPr>
              <a:t>“preventing energy drops”</a:t>
            </a:r>
            <a:r>
              <a:rPr lang="zh-CN" altLang="en-US" sz="2000" dirty="0">
                <a:latin typeface="Times New Roman" panose="02020603050405020304" pitchFamily="18" charset="0"/>
                <a:cs typeface="Times New Roman" panose="02020603050405020304" pitchFamily="18" charset="0"/>
              </a:rPr>
              <a:t>与前文“</a:t>
            </a:r>
            <a:r>
              <a:rPr lang="en-GB" altLang="zh-CN" sz="2000" dirty="0">
                <a:latin typeface="Times New Roman" panose="02020603050405020304" pitchFamily="18" charset="0"/>
                <a:cs typeface="Times New Roman" panose="02020603050405020304" pitchFamily="18" charset="0"/>
              </a:rPr>
              <a:t>stabilize energy”</a:t>
            </a:r>
            <a:r>
              <a:rPr lang="zh-CN" altLang="en-US" sz="2000" dirty="0">
                <a:latin typeface="Times New Roman" panose="02020603050405020304" pitchFamily="18" charset="0"/>
                <a:cs typeface="Times New Roman" panose="02020603050405020304" pitchFamily="18" charset="0"/>
              </a:rPr>
              <a:t>同义复现。</a:t>
            </a:r>
            <a:endParaRPr lang="en-GB" altLang="zh-CN"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“food choices”</a:t>
            </a:r>
            <a:r>
              <a:rPr lang="zh-CN" altLang="en-US" sz="2000" dirty="0">
                <a:latin typeface="Times New Roman" panose="02020603050405020304" pitchFamily="18" charset="0"/>
                <a:cs typeface="Times New Roman" panose="02020603050405020304" pitchFamily="18" charset="0"/>
              </a:rPr>
              <a:t>与“</a:t>
            </a:r>
            <a:r>
              <a:rPr lang="en-GB" altLang="zh-CN" sz="2000" dirty="0">
                <a:latin typeface="Times New Roman" panose="02020603050405020304" pitchFamily="18" charset="0"/>
                <a:cs typeface="Times New Roman" panose="02020603050405020304" pitchFamily="18" charset="0"/>
              </a:rPr>
              <a:t>high-protein </a:t>
            </a:r>
            <a:r>
              <a:rPr lang="en-GB" altLang="zh-CN" sz="2000" dirty="0" err="1">
                <a:latin typeface="Times New Roman" panose="02020603050405020304" pitchFamily="18" charset="0"/>
                <a:cs typeface="Times New Roman" panose="02020603050405020304" pitchFamily="18" charset="0"/>
              </a:rPr>
              <a:t>meals”“Dates</a:t>
            </a:r>
            <a:r>
              <a:rPr lang="en-GB" altLang="zh-CN" sz="2000" dirty="0">
                <a:latin typeface="Times New Roman" panose="02020603050405020304" pitchFamily="18" charset="0"/>
                <a:cs typeface="Times New Roman" panose="02020603050405020304" pitchFamily="18" charset="0"/>
              </a:rPr>
              <a:t> with butter and salt”</a:t>
            </a:r>
            <a:r>
              <a:rPr lang="zh-CN" altLang="en-US" sz="2000" dirty="0">
                <a:latin typeface="Times New Roman" panose="02020603050405020304" pitchFamily="18" charset="0"/>
                <a:cs typeface="Times New Roman" panose="02020603050405020304" pitchFamily="18" charset="0"/>
              </a:rPr>
              <a:t>形成上下义复现。</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9298" y="0"/>
            <a:ext cx="11993404" cy="2031325"/>
          </a:xfrm>
          <a:prstGeom prst="rect">
            <a:avLst/>
          </a:prstGeom>
          <a:noFill/>
        </p:spPr>
        <p:txBody>
          <a:bodyPr wrap="square">
            <a:spAutoFit/>
          </a:bodyPr>
          <a:lstStyle/>
          <a:p>
            <a:pPr indent="304800" algn="just">
              <a:buNone/>
            </a:pPr>
            <a:r>
              <a:rPr lang="en-US" altLang="zh-CN" kern="0" dirty="0">
                <a:latin typeface="Times New Roman" panose="02020603050405020304" pitchFamily="18" charset="0"/>
                <a:ea typeface="等线" panose="02010600030101010101" charset="-122"/>
                <a:cs typeface="Times New Roman" panose="02020603050405020304" pitchFamily="18" charset="0"/>
              </a:rPr>
              <a:t>He also suggested high-protein meals with slow-release carbs to stabilize energy.</a:t>
            </a:r>
            <a:r>
              <a:rPr lang="en-US" altLang="zh-CN" u="sng" kern="0" dirty="0">
                <a:latin typeface="Times New Roman" panose="02020603050405020304" pitchFamily="18" charset="0"/>
                <a:ea typeface="等线" panose="02010600030101010101" charset="-122"/>
                <a:cs typeface="Times New Roman" panose="02020603050405020304" pitchFamily="18" charset="0"/>
              </a:rPr>
              <a:t>39 	 </a:t>
            </a:r>
            <a:r>
              <a:rPr lang="en-US" altLang="zh-CN" kern="0" dirty="0">
                <a:latin typeface="Times New Roman" panose="02020603050405020304" pitchFamily="18" charset="0"/>
                <a:ea typeface="等线" panose="02010600030101010101" charset="-122"/>
                <a:cs typeface="Times New Roman" panose="02020603050405020304" pitchFamily="18" charset="0"/>
              </a:rPr>
              <a:t> Dates with butter and salt, for instance, help sustain blood sugar while satisfying a sweet tooth. Dehydration (</a:t>
            </a:r>
            <a:r>
              <a:rPr lang="zh-CN" altLang="zh-CN" kern="0" dirty="0">
                <a:latin typeface="Times New Roman" panose="02020603050405020304" pitchFamily="18" charset="0"/>
                <a:ea typeface="等线" panose="02010600030101010101" charset="-122"/>
                <a:cs typeface="Times New Roman" panose="02020603050405020304" pitchFamily="18" charset="0"/>
              </a:rPr>
              <a:t>脱水</a:t>
            </a:r>
            <a:r>
              <a:rPr lang="en-US" altLang="zh-CN" kern="0" dirty="0">
                <a:latin typeface="Times New Roman" panose="02020603050405020304" pitchFamily="18" charset="0"/>
                <a:ea typeface="等线" panose="02010600030101010101" charset="-122"/>
                <a:cs typeface="Times New Roman" panose="02020603050405020304" pitchFamily="18" charset="0"/>
              </a:rPr>
              <a:t>), even mild, can severely disrupts cognitive function, so try to introduce electrolytes ( </a:t>
            </a:r>
            <a:r>
              <a:rPr lang="zh-CN" altLang="zh-CN" kern="0" dirty="0">
                <a:latin typeface="Times New Roman" panose="02020603050405020304" pitchFamily="18" charset="0"/>
                <a:ea typeface="等线" panose="02010600030101010101" charset="-122"/>
                <a:cs typeface="Times New Roman" panose="02020603050405020304" pitchFamily="18" charset="0"/>
              </a:rPr>
              <a:t>电解质</a:t>
            </a:r>
            <a:r>
              <a:rPr lang="en-US" altLang="zh-CN" kern="0" dirty="0">
                <a:latin typeface="Times New Roman" panose="02020603050405020304" pitchFamily="18" charset="0"/>
                <a:ea typeface="等线" panose="02010600030101010101" charset="-122"/>
                <a:cs typeface="Times New Roman" panose="02020603050405020304" pitchFamily="18" charset="0"/>
              </a:rPr>
              <a:t>) and minerals to your daytime water. Screens drain energy too, so it's important to move away from your screen from time to time. Suggested </a:t>
            </a:r>
            <a:r>
              <a:rPr lang="en-US" altLang="zh-CN" kern="0" dirty="0">
                <a:highlight>
                  <a:srgbClr val="FFFF00"/>
                </a:highlight>
                <a:latin typeface="Times New Roman" panose="02020603050405020304" pitchFamily="18" charset="0"/>
                <a:ea typeface="等线" panose="02010600030101010101" charset="-122"/>
                <a:cs typeface="Times New Roman" panose="02020603050405020304" pitchFamily="18" charset="0"/>
              </a:rPr>
              <a:t>work-and-rest ratios </a:t>
            </a:r>
            <a:r>
              <a:rPr lang="en-US" altLang="zh-CN" kern="0" dirty="0">
                <a:latin typeface="Times New Roman" panose="02020603050405020304" pitchFamily="18" charset="0"/>
                <a:ea typeface="等线" panose="02010600030101010101" charset="-122"/>
                <a:cs typeface="Times New Roman" panose="02020603050405020304" pitchFamily="18" charset="0"/>
              </a:rPr>
              <a:t>are 25: 5, 50:10, or 90: 15. For your breaks, look away from a screen, move your head, eyes, and stretch. </a:t>
            </a:r>
            <a:r>
              <a:rPr lang="en-US" altLang="zh-CN" u="sng" kern="0" dirty="0">
                <a:latin typeface="Times New Roman" panose="02020603050405020304" pitchFamily="18" charset="0"/>
                <a:ea typeface="等线" panose="02010600030101010101" charset="-122"/>
                <a:cs typeface="Times New Roman" panose="02020603050405020304" pitchFamily="18" charset="0"/>
              </a:rPr>
              <a:t>40		</a:t>
            </a:r>
            <a:endParaRPr lang="en-US" altLang="zh-CN" u="sng" kern="0" dirty="0">
              <a:latin typeface="Times New Roman" panose="02020603050405020304" pitchFamily="18" charset="0"/>
              <a:ea typeface="等线" panose="02010600030101010101" charset="-122"/>
              <a:cs typeface="Times New Roman" panose="02020603050405020304" pitchFamily="18" charset="0"/>
            </a:endParaRPr>
          </a:p>
          <a:p>
            <a:pPr indent="304800" algn="just">
              <a:buNone/>
            </a:pPr>
            <a:r>
              <a:rPr lang="en-US" altLang="zh-CN" kern="0" dirty="0">
                <a:solidFill>
                  <a:srgbClr val="FF0000"/>
                </a:solidFill>
                <a:latin typeface="Times New Roman" panose="02020603050405020304" pitchFamily="18" charset="0"/>
                <a:ea typeface="等线" panose="02010600030101010101" charset="-122"/>
                <a:cs typeface="Times New Roman" panose="02020603050405020304" pitchFamily="18" charset="0"/>
              </a:rPr>
              <a:t>40.</a:t>
            </a:r>
            <a:r>
              <a:rPr lang="zh-CN" altLang="en-US" dirty="0">
                <a:solidFill>
                  <a:srgbClr val="FF0000"/>
                </a:solidFill>
              </a:rPr>
              <a:t>前文给出了具体的休息比例和休息动作，最后需要一个</a:t>
            </a:r>
            <a:r>
              <a:rPr lang="zh-CN" altLang="en-US" b="1" dirty="0">
                <a:solidFill>
                  <a:srgbClr val="FF0000"/>
                </a:solidFill>
              </a:rPr>
              <a:t>总结性语句</a:t>
            </a:r>
            <a:r>
              <a:rPr lang="zh-CN" altLang="en-US" dirty="0">
                <a:solidFill>
                  <a:srgbClr val="FF0000"/>
                </a:solidFill>
              </a:rPr>
              <a:t>，点明休息的本质。</a:t>
            </a:r>
            <a:r>
              <a:rPr lang="en-GB" altLang="zh-CN" dirty="0">
                <a:solidFill>
                  <a:srgbClr val="FF0000"/>
                </a:solidFill>
              </a:rPr>
              <a:t>A</a:t>
            </a:r>
            <a:r>
              <a:rPr lang="zh-CN" altLang="en-US" dirty="0">
                <a:solidFill>
                  <a:srgbClr val="FF0000"/>
                </a:solidFill>
              </a:rPr>
              <a:t>选项“</a:t>
            </a:r>
            <a:r>
              <a:rPr lang="en-GB" altLang="zh-CN" b="1" dirty="0">
                <a:solidFill>
                  <a:srgbClr val="FF0000"/>
                </a:solidFill>
              </a:rPr>
              <a:t>Breaks are a tool, not something to avoid</a:t>
            </a:r>
            <a:r>
              <a:rPr lang="en-GB" altLang="zh-CN" dirty="0">
                <a:solidFill>
                  <a:srgbClr val="FF0000"/>
                </a:solidFill>
              </a:rPr>
              <a:t>”</a:t>
            </a:r>
            <a:r>
              <a:rPr lang="zh-CN" altLang="en-US" dirty="0">
                <a:solidFill>
                  <a:srgbClr val="FF0000"/>
                </a:solidFill>
              </a:rPr>
              <a:t> 它纠正了人们可能回避休息的心态，强调休息是一种工具。本段的关注点是“休息”。</a:t>
            </a:r>
            <a:endParaRPr lang="en-US" altLang="zh-CN" u="sng" kern="0" dirty="0">
              <a:solidFill>
                <a:srgbClr val="FF0000"/>
              </a:solidFill>
              <a:latin typeface="Times New Roman" panose="02020603050405020304" pitchFamily="18" charset="0"/>
              <a:ea typeface="等线" panose="02010600030101010101" charset="-122"/>
              <a:cs typeface="Times New Roman" panose="02020603050405020304" pitchFamily="18" charset="0"/>
            </a:endParaRPr>
          </a:p>
        </p:txBody>
      </p:sp>
      <p:sp>
        <p:nvSpPr>
          <p:cNvPr id="5" name="文本框 4"/>
          <p:cNvSpPr txBox="1"/>
          <p:nvPr/>
        </p:nvSpPr>
        <p:spPr>
          <a:xfrm>
            <a:off x="397191" y="3796177"/>
            <a:ext cx="11204257" cy="2896177"/>
          </a:xfrm>
          <a:prstGeom prst="rect">
            <a:avLst/>
          </a:prstGeom>
          <a:noFill/>
        </p:spPr>
        <p:txBody>
          <a:bodyPr wrap="square">
            <a:spAutoFit/>
          </a:bodyPr>
          <a:lstStyle/>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solidFill>
                  <a:srgbClr val="FF0000"/>
                </a:solidFill>
                <a:effectLst/>
                <a:highlight>
                  <a:srgbClr val="FFFF00"/>
                </a:highlight>
                <a:latin typeface="Times New Roman" panose="02020603050405020304" pitchFamily="18" charset="0"/>
                <a:ea typeface="等线" panose="02010600030101010101" charset="-122"/>
                <a:cs typeface="Times New Roman" panose="02020603050405020304" pitchFamily="18" charset="0"/>
              </a:rPr>
              <a:t>Breaks</a:t>
            </a:r>
            <a:r>
              <a:rPr lang="en-US" altLang="zh-CN" sz="1800" kern="0" dirty="0">
                <a:solidFill>
                  <a:srgbClr val="FF0000"/>
                </a:solidFill>
                <a:effectLst/>
                <a:latin typeface="Times New Roman" panose="02020603050405020304" pitchFamily="18" charset="0"/>
                <a:ea typeface="等线" panose="02010600030101010101" charset="-122"/>
                <a:cs typeface="Times New Roman" panose="02020603050405020304" pitchFamily="18" charset="0"/>
              </a:rPr>
              <a:t> are a tool, not something to avoid.</a:t>
            </a:r>
            <a:endParaRPr lang="zh-CN" altLang="zh-CN" sz="1600" kern="100" dirty="0">
              <a:solidFill>
                <a:srgbClr val="FF0000"/>
              </a:solidFill>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﻿﻿﻿One of the most effective is taking a strategic short nap.</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﻿﻿﻿Blood sugar levels influence focus, attention and output.</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﻿﻿﻿Use it strategically to increase your capacity and productivity.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﻿﻿﻿Irregular sleep patterns often harm concentration during the day.</a:t>
            </a:r>
            <a:endParaRPr lang="zh-CN" altLang="zh-CN" sz="1600" kern="100" dirty="0">
              <a:effectLst/>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kern="0" dirty="0">
                <a:effectLst/>
                <a:latin typeface="Times New Roman" panose="02020603050405020304" pitchFamily="18" charset="0"/>
                <a:ea typeface="等线" panose="02010600030101010101" charset="-122"/>
                <a:cs typeface="Times New Roman" panose="02020603050405020304" pitchFamily="18" charset="0"/>
              </a:rPr>
              <a:t>﻿﻿﻿These food choices keep blood sugar stable, preventing energy drops.</a:t>
            </a:r>
            <a:endParaRPr lang="en-US" altLang="zh-CN" sz="1600" kern="100" dirty="0">
              <a:latin typeface="Times New Roman" panose="02020603050405020304" pitchFamily="18" charset="0"/>
              <a:ea typeface="等线" panose="02010600030101010101" charset="-122"/>
              <a:cs typeface="Times New Roman" panose="02020603050405020304" pitchFamily="18" charset="0"/>
            </a:endParaRPr>
          </a:p>
          <a:p>
            <a:pPr marL="342900" lvl="0" indent="-342900">
              <a:lnSpc>
                <a:spcPct val="115000"/>
              </a:lnSpc>
              <a:spcAft>
                <a:spcPts val="800"/>
              </a:spcAft>
              <a:buFont typeface="+mj-lt"/>
              <a:buAutoNum type="alphaUcPeriod"/>
              <a:tabLst>
                <a:tab pos="355600" algn="l"/>
                <a:tab pos="711200" algn="l"/>
                <a:tab pos="1066800" algn="l"/>
                <a:tab pos="1422400" algn="l"/>
                <a:tab pos="1778000" algn="l"/>
                <a:tab pos="2133600" algn="l"/>
                <a:tab pos="2489200" algn="l"/>
                <a:tab pos="2844800" algn="l"/>
                <a:tab pos="3200400" algn="l"/>
                <a:tab pos="3556000" algn="l"/>
                <a:tab pos="3911600" algn="l"/>
                <a:tab pos="4267200" algn="l"/>
              </a:tabLst>
            </a:pPr>
            <a:r>
              <a:rPr lang="en-US" altLang="zh-CN" sz="1800" dirty="0">
                <a:effectLst/>
                <a:latin typeface="Times New Roman" panose="02020603050405020304" pitchFamily="18" charset="0"/>
                <a:ea typeface="宋体" panose="02010600030101010101" pitchFamily="2" charset="-122"/>
                <a:cs typeface="Times New Roman" panose="02020603050405020304" pitchFamily="18" charset="0"/>
              </a:rPr>
              <a:t>  As winter comes, it is hard to keep your energy levels up in the day.</a:t>
            </a:r>
            <a:endParaRPr lang="zh-CN" altLang="zh-CN" sz="1800" dirty="0">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heckerboard(across)">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047737" y="1152588"/>
            <a:ext cx="4289029" cy="4695700"/>
          </a:xfrm>
          <a:prstGeom prst="rect">
            <a:avLst/>
          </a:prstGeom>
        </p:spPr>
      </p:pic>
      <p:sp>
        <p:nvSpPr>
          <p:cNvPr id="2" name="矩形 1"/>
          <p:cNvSpPr/>
          <p:nvPr/>
        </p:nvSpPr>
        <p:spPr>
          <a:xfrm>
            <a:off x="2346797" y="1675946"/>
            <a:ext cx="2124299"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rPr>
              <a:t>PART </a:t>
            </a:r>
            <a:r>
              <a:rPr lang="en-US" altLang="zh-CN" sz="54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4</a:t>
            </a:r>
            <a:endParaRPr kumimoji="0" lang="zh-CN" altLang="en-US"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4" name="矩形 3"/>
          <p:cNvSpPr/>
          <p:nvPr/>
        </p:nvSpPr>
        <p:spPr>
          <a:xfrm>
            <a:off x="4202174" y="3122634"/>
            <a:ext cx="3278976"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Cloze</a:t>
            </a:r>
            <a:r>
              <a:rPr lang="zh-CN" altLang="en-US"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 </a:t>
            </a: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test</a:t>
            </a:r>
            <a:endParaRPr kumimoji="0" lang="zh-CN" altLang="en-US" sz="48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5" name="矩形: 圆角 4"/>
          <p:cNvSpPr/>
          <p:nvPr/>
        </p:nvSpPr>
        <p:spPr>
          <a:xfrm>
            <a:off x="323850" y="269776"/>
            <a:ext cx="11544300" cy="6318448"/>
          </a:xfrm>
          <a:prstGeom prst="roundRect">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 y="0"/>
            <a:ext cx="6096000" cy="6858000"/>
          </a:xfrm>
          <a:prstGeom prst="rect">
            <a:avLst/>
          </a:prstGeom>
        </p:spPr>
      </p:pic>
      <p:sp>
        <p:nvSpPr>
          <p:cNvPr id="7" name="文本框 6"/>
          <p:cNvSpPr txBox="1"/>
          <p:nvPr/>
        </p:nvSpPr>
        <p:spPr>
          <a:xfrm>
            <a:off x="6096000" y="1720840"/>
            <a:ext cx="6096000" cy="3416320"/>
          </a:xfrm>
          <a:prstGeom prst="rect">
            <a:avLst/>
          </a:prstGeom>
          <a:noFill/>
        </p:spPr>
        <p:txBody>
          <a:bodyPr wrap="square">
            <a:spAutoFit/>
          </a:bodyPr>
          <a:lstStyle/>
          <a:p>
            <a:pPr>
              <a:buNone/>
            </a:pP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The main idea is that </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the steel pan is a powerful symbol of creativity, history, and resilience, and its music can deeply move people and connect communities</a:t>
            </a: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a:t>
            </a:r>
            <a:endParaRPr lang="en-GB" altLang="zh-CN" sz="2400" dirty="0">
              <a:latin typeface="Times New Roman" panose="02020603050405020304" pitchFamily="18" charset="0"/>
              <a:ea typeface="仿宋" panose="02010609060101010101" pitchFamily="49" charset="-122"/>
              <a:cs typeface="Times New Roman" panose="02020603050405020304" pitchFamily="18" charset="0"/>
            </a:endParaRPr>
          </a:p>
          <a:p>
            <a:pPr>
              <a:buNone/>
            </a:pP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The passage shows that:</a:t>
            </a:r>
            <a:endParaRPr lang="en-GB" altLang="zh-CN" sz="2400" dirty="0">
              <a:latin typeface="Times New Roman" panose="02020603050405020304" pitchFamily="18" charset="0"/>
              <a:ea typeface="仿宋" panose="02010609060101010101" pitchFamily="49" charset="-122"/>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the steel pan was created from hardship, </a:t>
            </a:r>
            <a:endParaRPr lang="en-GB" altLang="zh-CN" sz="2400" dirty="0">
              <a:latin typeface="Times New Roman" panose="02020603050405020304" pitchFamily="18" charset="0"/>
              <a:ea typeface="仿宋" panose="02010609060101010101" pitchFamily="49" charset="-122"/>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its music leaves a strong emotional impact, </a:t>
            </a:r>
            <a:endParaRPr lang="en-GB" altLang="zh-CN" sz="2400" dirty="0">
              <a:latin typeface="Times New Roman" panose="02020603050405020304" pitchFamily="18" charset="0"/>
              <a:ea typeface="仿宋" panose="02010609060101010101" pitchFamily="49" charset="-122"/>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ea typeface="仿宋" panose="02010609060101010101" pitchFamily="49" charset="-122"/>
                <a:cs typeface="Times New Roman" panose="02020603050405020304" pitchFamily="18" charset="0"/>
              </a:rPr>
              <a:t>and this kind of art should be shared with more students because it can change lives.</a:t>
            </a:r>
            <a:endParaRPr lang="en-GB" altLang="zh-CN" sz="2400"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视频2">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747395" y="119380"/>
            <a:ext cx="10696575" cy="606171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970508"/>
            <a:ext cx="6868633" cy="5632311"/>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first heard the steel pan on a Toronto street</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calming down all the noise around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dug deep into my memory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completely drowned in the music</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shaped from an oil barrel</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one of the few new instruments invented in the 20th century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 resident community turned to music</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an innovation born from a resistance to create art even in hard times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stir something in me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accessible to every student</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connected histories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embracing this connection</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en-GB" altLang="zh-CN" sz="2400" b="1" dirty="0">
                <a:latin typeface="Calibri" panose="020F0502020204030204" pitchFamily="34" charset="0"/>
                <a:cs typeface="Calibri" panose="020F0502020204030204" pitchFamily="34" charset="0"/>
              </a:rPr>
              <a:t>tune in to its sound like a magnet to metal</a:t>
            </a:r>
            <a:endParaRPr lang="zh-CN" altLang="en-US" sz="2400" b="1" dirty="0">
              <a:latin typeface="Calibri" panose="020F0502020204030204" pitchFamily="34" charset="0"/>
              <a:cs typeface="Calibri" panose="020F0502020204030204" pitchFamily="34" charset="0"/>
            </a:endParaRPr>
          </a:p>
        </p:txBody>
      </p:sp>
      <p:sp>
        <p:nvSpPr>
          <p:cNvPr id="7" name="文本框 6"/>
          <p:cNvSpPr txBox="1"/>
          <p:nvPr/>
        </p:nvSpPr>
        <p:spPr>
          <a:xfrm>
            <a:off x="6588532" y="1155173"/>
            <a:ext cx="5732721" cy="5262979"/>
          </a:xfrm>
          <a:prstGeom prst="rect">
            <a:avLst/>
          </a:prstGeom>
          <a:noFill/>
        </p:spPr>
        <p:txBody>
          <a:bodyPr wrap="square">
            <a:spAutoFit/>
          </a:bodyPr>
          <a:lstStyle/>
          <a:p>
            <a:pPr marL="457200" indent="-457200">
              <a:buFont typeface="+mj-lt"/>
              <a:buAutoNum type="arabicPeriod"/>
            </a:pPr>
            <a:r>
              <a:rPr lang="zh-CN" altLang="en-US" sz="2400" b="1" dirty="0"/>
              <a:t>第一次在多伦多街头听到钢鼓</a:t>
            </a:r>
            <a:endParaRPr lang="zh-CN" altLang="en-US" sz="2400" b="1" dirty="0"/>
          </a:p>
          <a:p>
            <a:pPr marL="457200" indent="-457200">
              <a:buFont typeface="+mj-lt"/>
              <a:buAutoNum type="arabicPeriod"/>
            </a:pPr>
            <a:r>
              <a:rPr lang="zh-CN" altLang="en-US" sz="2400" b="1" dirty="0"/>
              <a:t>平息周围的噪音</a:t>
            </a:r>
            <a:endParaRPr lang="zh-CN" altLang="en-US" sz="2400" b="1" dirty="0"/>
          </a:p>
          <a:p>
            <a:pPr marL="457200" indent="-457200">
              <a:buFont typeface="+mj-lt"/>
              <a:buAutoNum type="arabicPeriod"/>
            </a:pPr>
            <a:r>
              <a:rPr lang="zh-CN" altLang="en-US" sz="2400" b="1" dirty="0"/>
              <a:t>深深印入我的记忆</a:t>
            </a:r>
            <a:endParaRPr lang="zh-CN" altLang="en-US" sz="2400" b="1" dirty="0"/>
          </a:p>
          <a:p>
            <a:pPr marL="457200" indent="-457200">
              <a:buFont typeface="+mj-lt"/>
              <a:buAutoNum type="arabicPeriod"/>
            </a:pPr>
            <a:r>
              <a:rPr lang="zh-CN" altLang="en-US" sz="2400" b="1" dirty="0"/>
              <a:t>完全沉浸在音乐中</a:t>
            </a:r>
            <a:endParaRPr lang="zh-CN" altLang="en-US" sz="2400" b="1" dirty="0"/>
          </a:p>
          <a:p>
            <a:pPr marL="457200" indent="-457200">
              <a:buFont typeface="+mj-lt"/>
              <a:buAutoNum type="arabicPeriod"/>
            </a:pPr>
            <a:r>
              <a:rPr lang="zh-CN" altLang="en-US" sz="2400" b="1" dirty="0"/>
              <a:t>用油桶塑造而成</a:t>
            </a:r>
            <a:endParaRPr lang="zh-CN" altLang="en-US" sz="2400" b="1" dirty="0"/>
          </a:p>
          <a:p>
            <a:pPr marL="457200" indent="-457200">
              <a:buFont typeface="+mj-lt"/>
              <a:buAutoNum type="arabicPeriod"/>
            </a:pPr>
            <a:r>
              <a:rPr lang="zh-CN" altLang="en-US" sz="2400" b="1" dirty="0"/>
              <a:t>20世纪发明的少数新乐器之一</a:t>
            </a:r>
            <a:endParaRPr lang="zh-CN" altLang="en-US" sz="2400" b="1" dirty="0"/>
          </a:p>
          <a:p>
            <a:pPr marL="457200" indent="-457200">
              <a:buFont typeface="+mj-lt"/>
              <a:buAutoNum type="arabicPeriod"/>
            </a:pPr>
            <a:r>
              <a:rPr lang="zh-CN" altLang="en-US" sz="2400" b="1" dirty="0"/>
              <a:t>一个居民社区转向音乐</a:t>
            </a:r>
            <a:endParaRPr lang="zh-CN" altLang="en-US" sz="2400" b="1" dirty="0"/>
          </a:p>
          <a:p>
            <a:pPr marL="457200" indent="-457200">
              <a:buFont typeface="+mj-lt"/>
              <a:buAutoNum type="arabicPeriod"/>
            </a:pPr>
            <a:r>
              <a:rPr lang="zh-CN" altLang="en-US" sz="2400" b="1" dirty="0"/>
              <a:t>一种源于即使在艰难时期也要创造艺术的抗争精神的创新</a:t>
            </a:r>
            <a:endParaRPr lang="zh-CN" altLang="en-US" sz="2400" b="1" dirty="0"/>
          </a:p>
          <a:p>
            <a:pPr marL="457200" indent="-457200">
              <a:buFont typeface="+mj-lt"/>
              <a:buAutoNum type="arabicPeriod"/>
            </a:pPr>
            <a:r>
              <a:rPr lang="zh-CN" altLang="en-US" sz="2400" b="1" dirty="0"/>
              <a:t>激起我内心的某种情感</a:t>
            </a:r>
            <a:endParaRPr lang="zh-CN" altLang="en-US" sz="2400" b="1" dirty="0"/>
          </a:p>
          <a:p>
            <a:pPr marL="457200" indent="-457200">
              <a:buFont typeface="+mj-lt"/>
              <a:buAutoNum type="arabicPeriod"/>
            </a:pPr>
            <a:r>
              <a:rPr lang="zh-CN" altLang="en-US" sz="2400" b="1" dirty="0"/>
              <a:t>每个学生都能接触到</a:t>
            </a:r>
            <a:endParaRPr lang="zh-CN" altLang="en-US" sz="2400" b="1" dirty="0"/>
          </a:p>
          <a:p>
            <a:pPr marL="457200" indent="-457200">
              <a:buFont typeface="+mj-lt"/>
              <a:buAutoNum type="arabicPeriod"/>
            </a:pPr>
            <a:r>
              <a:rPr lang="zh-CN" altLang="en-US" sz="2400" b="1" dirty="0"/>
              <a:t>相连的历史</a:t>
            </a:r>
            <a:endParaRPr lang="zh-CN" altLang="en-US" sz="2400" b="1" dirty="0"/>
          </a:p>
          <a:p>
            <a:pPr marL="457200" indent="-457200">
              <a:buFont typeface="+mj-lt"/>
              <a:buAutoNum type="arabicPeriod"/>
            </a:pPr>
            <a:r>
              <a:rPr lang="zh-CN" altLang="en-US" sz="2400" b="1" dirty="0"/>
              <a:t>拥抱这种联系</a:t>
            </a:r>
            <a:endParaRPr lang="zh-CN" altLang="en-US" sz="2400" b="1" dirty="0"/>
          </a:p>
          <a:p>
            <a:pPr marL="457200" indent="-457200">
              <a:buFont typeface="+mj-lt"/>
              <a:buAutoNum type="arabicPeriod"/>
            </a:pPr>
            <a:r>
              <a:rPr lang="zh-CN" altLang="en-US" sz="2400" b="1" dirty="0"/>
              <a:t>像磁铁吸金属一样融入它的声音</a:t>
            </a:r>
            <a:endParaRPr lang="zh-CN" altLang="en-US" sz="2400" b="1" dirty="0"/>
          </a:p>
        </p:txBody>
      </p:sp>
      <p:grpSp>
        <p:nvGrpSpPr>
          <p:cNvPr id="2" name="组合 1"/>
          <p:cNvGrpSpPr/>
          <p:nvPr/>
        </p:nvGrpSpPr>
        <p:grpSpPr>
          <a:xfrm>
            <a:off x="2360" y="-1179974"/>
            <a:ext cx="4068561" cy="2809834"/>
            <a:chOff x="95901" y="-1137771"/>
            <a:chExt cx="4068561" cy="2809834"/>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65183">
              <a:off x="95901" y="-1137771"/>
              <a:ext cx="4068561" cy="2809834"/>
            </a:xfrm>
            <a:prstGeom prst="rect">
              <a:avLst/>
            </a:prstGeom>
          </p:spPr>
        </p:pic>
        <p:sp>
          <p:nvSpPr>
            <p:cNvPr id="4" name="文本框 3"/>
            <p:cNvSpPr txBox="1"/>
            <p:nvPr/>
          </p:nvSpPr>
          <p:spPr>
            <a:xfrm>
              <a:off x="1222835" y="212978"/>
              <a:ext cx="1616661" cy="523220"/>
            </a:xfrm>
            <a:prstGeom prst="rect">
              <a:avLst/>
            </a:prstGeom>
            <a:noFill/>
          </p:spPr>
          <p:txBody>
            <a:bodyPr wrap="none" rtlCol="0">
              <a:spAutoFit/>
            </a:bodyPr>
            <a:lstStyle/>
            <a:p>
              <a:r>
                <a:rPr kumimoji="1" lang="en-US" altLang="zh-CN" sz="2800" b="1" dirty="0">
                  <a:highlight>
                    <a:srgbClr val="FFFF00"/>
                  </a:highlight>
                  <a:latin typeface="Calibri" panose="020F0502020204030204" pitchFamily="34" charset="0"/>
                  <a:cs typeface="Calibri" panose="020F0502020204030204" pitchFamily="34" charset="0"/>
                </a:rPr>
                <a:t>Cloze</a:t>
              </a:r>
              <a:r>
                <a:rPr kumimoji="1" lang="zh-CN" altLang="en-US" sz="2800" b="1" dirty="0">
                  <a:highlight>
                    <a:srgbClr val="FFFF00"/>
                  </a:highlight>
                  <a:latin typeface="Calibri" panose="020F0502020204030204" pitchFamily="34" charset="0"/>
                  <a:cs typeface="Calibri" panose="020F0502020204030204" pitchFamily="34" charset="0"/>
                </a:rPr>
                <a:t> </a:t>
              </a:r>
              <a:r>
                <a:rPr kumimoji="1" lang="en-US" altLang="zh-CN" sz="2800" b="1" dirty="0">
                  <a:highlight>
                    <a:srgbClr val="FFFF00"/>
                  </a:highlight>
                  <a:latin typeface="Calibri" panose="020F0502020204030204" pitchFamily="34" charset="0"/>
                  <a:cs typeface="Calibri" panose="020F0502020204030204" pitchFamily="34" charset="0"/>
                </a:rPr>
                <a:t>test</a:t>
              </a:r>
              <a:endParaRPr kumimoji="1" lang="zh-CN" altLang="en-US" sz="2800" b="1" dirty="0">
                <a:highlight>
                  <a:srgbClr val="FFFF00"/>
                </a:highlight>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left)">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wipe(left)">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wipe(left)">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wipe(left)">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
                                            <p:txEl>
                                              <p:pRg st="9" end="9"/>
                                            </p:txEl>
                                          </p:spTgt>
                                        </p:tgtEl>
                                        <p:attrNameLst>
                                          <p:attrName>style.visibility</p:attrName>
                                        </p:attrNameLst>
                                      </p:cBhvr>
                                      <p:to>
                                        <p:strVal val="visible"/>
                                      </p:to>
                                    </p:set>
                                    <p:animEffect transition="in" filter="wipe(left)">
                                      <p:cBhvr>
                                        <p:cTn id="52" dur="5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
                                            <p:txEl>
                                              <p:pRg st="10" end="10"/>
                                            </p:txEl>
                                          </p:spTgt>
                                        </p:tgtEl>
                                        <p:attrNameLst>
                                          <p:attrName>style.visibility</p:attrName>
                                        </p:attrNameLst>
                                      </p:cBhvr>
                                      <p:to>
                                        <p:strVal val="visible"/>
                                      </p:to>
                                    </p:set>
                                    <p:animEffect transition="in" filter="wipe(left)">
                                      <p:cBhvr>
                                        <p:cTn id="57" dur="500"/>
                                        <p:tgtEl>
                                          <p:spTgt spid="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
                                            <p:txEl>
                                              <p:pRg st="11" end="11"/>
                                            </p:txEl>
                                          </p:spTgt>
                                        </p:tgtEl>
                                        <p:attrNameLst>
                                          <p:attrName>style.visibility</p:attrName>
                                        </p:attrNameLst>
                                      </p:cBhvr>
                                      <p:to>
                                        <p:strVal val="visible"/>
                                      </p:to>
                                    </p:set>
                                    <p:animEffect transition="in" filter="wipe(left)">
                                      <p:cBhvr>
                                        <p:cTn id="62" dur="500"/>
                                        <p:tgtEl>
                                          <p:spTgt spid="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7">
                                            <p:txEl>
                                              <p:pRg st="12" end="12"/>
                                            </p:txEl>
                                          </p:spTgt>
                                        </p:tgtEl>
                                        <p:attrNameLst>
                                          <p:attrName>style.visibility</p:attrName>
                                        </p:attrNameLst>
                                      </p:cBhvr>
                                      <p:to>
                                        <p:strVal val="visible"/>
                                      </p:to>
                                    </p:set>
                                    <p:animEffect transition="in" filter="wipe(left)">
                                      <p:cBhvr>
                                        <p:cTn id="67" dur="500"/>
                                        <p:tgtEl>
                                          <p:spTgt spid="7">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01417" y="0"/>
            <a:ext cx="2201567" cy="6318448"/>
          </a:xfrm>
          <a:prstGeom prst="rect">
            <a:avLst/>
          </a:prstGeom>
        </p:spPr>
      </p:pic>
      <p:pic>
        <p:nvPicPr>
          <p:cNvPr id="6" name="图片 5"/>
          <p:cNvPicPr>
            <a:picLocks noChangeAspect="1"/>
          </p:cNvPicPr>
          <p:nvPr/>
        </p:nvPicPr>
        <p:blipFill>
          <a:blip r:embed="rId2"/>
          <a:stretch>
            <a:fillRect/>
          </a:stretch>
        </p:blipFill>
        <p:spPr>
          <a:xfrm>
            <a:off x="10487079" y="5116592"/>
            <a:ext cx="2679688" cy="2679688"/>
          </a:xfrm>
          <a:prstGeom prst="rect">
            <a:avLst/>
          </a:prstGeom>
        </p:spPr>
      </p:pic>
      <p:sp>
        <p:nvSpPr>
          <p:cNvPr id="3" name="文本框 2"/>
          <p:cNvSpPr txBox="1"/>
          <p:nvPr/>
        </p:nvSpPr>
        <p:spPr>
          <a:xfrm>
            <a:off x="431482" y="0"/>
            <a:ext cx="11760518" cy="6247864"/>
          </a:xfrm>
          <a:prstGeom prst="rect">
            <a:avLst/>
          </a:prstGeom>
          <a:noFill/>
        </p:spPr>
        <p:txBody>
          <a:bodyPr wrap="square">
            <a:spAutoFit/>
          </a:bodyPr>
          <a:lstStyle/>
          <a:p>
            <a:pPr algn="just"/>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 can't remember exactly how the story was told, but it sounded like a fairy tale. The people celebrated with drums, but </a:t>
            </a:r>
            <a:r>
              <a:rPr lang="en-GB" altLang="zh-CN" sz="2000" dirty="0">
                <a:highlight>
                  <a:srgbClr val="FFFF00"/>
                </a:highlight>
                <a:latin typeface="Times New Roman" panose="02020603050405020304" pitchFamily="18" charset="0"/>
                <a:cs typeface="Times New Roman" panose="02020603050405020304" pitchFamily="18" charset="0"/>
              </a:rPr>
              <a:t>cruel rulers banned the instruments</a:t>
            </a:r>
            <a:r>
              <a:rPr lang="en-GB" altLang="zh-CN" sz="2000" dirty="0">
                <a:latin typeface="Times New Roman" panose="02020603050405020304" pitchFamily="18" charset="0"/>
                <a:cs typeface="Times New Roman" panose="02020603050405020304" pitchFamily="18" charset="0"/>
              </a:rPr>
              <a:t>, </a:t>
            </a:r>
            <a:r>
              <a:rPr lang="en-GB" altLang="zh-CN" sz="2000" dirty="0">
                <a:highlight>
                  <a:srgbClr val="FFFF00"/>
                </a:highlight>
                <a:latin typeface="Times New Roman" panose="02020603050405020304" pitchFamily="18" charset="0"/>
                <a:cs typeface="Times New Roman" panose="02020603050405020304" pitchFamily="18" charset="0"/>
              </a:rPr>
              <a:t>wanting them to work day and night</a:t>
            </a:r>
            <a:r>
              <a:rPr lang="en-GB" altLang="zh-CN" sz="2000" dirty="0">
                <a:latin typeface="Times New Roman" panose="02020603050405020304" pitchFamily="18" charset="0"/>
                <a:cs typeface="Times New Roman" panose="02020603050405020304" pitchFamily="18" charset="0"/>
              </a:rPr>
              <a:t>. </a:t>
            </a:r>
            <a:r>
              <a:rPr lang="en-GB" altLang="zh-CN" sz="2000" dirty="0">
                <a:highlight>
                  <a:srgbClr val="FF00FF"/>
                </a:highlight>
                <a:latin typeface="Times New Roman" panose="02020603050405020304" pitchFamily="18" charset="0"/>
                <a:cs typeface="Times New Roman" panose="02020603050405020304" pitchFamily="18" charset="0"/>
              </a:rPr>
              <a:t>Not</a:t>
            </a:r>
            <a:r>
              <a:rPr lang="en-GB" altLang="zh-CN" sz="2000" dirty="0">
                <a:latin typeface="Times New Roman" panose="02020603050405020304" pitchFamily="18" charset="0"/>
                <a:cs typeface="Times New Roman" panose="02020603050405020304" pitchFamily="18" charset="0"/>
              </a:rPr>
              <a:t> 41____, the people </a:t>
            </a:r>
            <a:r>
              <a:rPr lang="en-GB" altLang="zh-CN" sz="2000" dirty="0">
                <a:highlight>
                  <a:srgbClr val="FFFF00"/>
                </a:highlight>
                <a:latin typeface="Times New Roman" panose="02020603050405020304" pitchFamily="18" charset="0"/>
                <a:cs typeface="Times New Roman" panose="02020603050405020304" pitchFamily="18" charset="0"/>
              </a:rPr>
              <a:t>found old, rusty oil drums by the sea, heated them with fire, and 42____ them with hammers</a:t>
            </a:r>
            <a:r>
              <a:rPr lang="en-GB" altLang="zh-CN" sz="2000" dirty="0">
                <a:latin typeface="Times New Roman" panose="02020603050405020304" pitchFamily="18" charset="0"/>
                <a:cs typeface="Times New Roman" panose="02020603050405020304" pitchFamily="18" charset="0"/>
              </a:rPr>
              <a:t>. "</a:t>
            </a:r>
            <a:r>
              <a:rPr lang="en-GB" altLang="zh-CN" sz="2000" dirty="0">
                <a:highlight>
                  <a:srgbClr val="FFFF00"/>
                </a:highlight>
                <a:latin typeface="Times New Roman" panose="02020603050405020304" pitchFamily="18" charset="0"/>
                <a:cs typeface="Times New Roman" panose="02020603050405020304" pitchFamily="18" charset="0"/>
              </a:rPr>
              <a:t>Ping-pong, ping-pong</a:t>
            </a:r>
            <a:r>
              <a:rPr lang="en-GB" altLang="zh-CN" sz="2000" dirty="0">
                <a:latin typeface="Times New Roman" panose="02020603050405020304" pitchFamily="18" charset="0"/>
                <a:cs typeface="Times New Roman" panose="02020603050405020304" pitchFamily="18" charset="0"/>
              </a:rPr>
              <a:t>", the </a:t>
            </a:r>
            <a:r>
              <a:rPr lang="en-GB" altLang="zh-CN" sz="2000" dirty="0">
                <a:highlight>
                  <a:srgbClr val="FFFF00"/>
                </a:highlight>
                <a:latin typeface="Times New Roman" panose="02020603050405020304" pitchFamily="18" charset="0"/>
                <a:cs typeface="Times New Roman" panose="02020603050405020304" pitchFamily="18" charset="0"/>
              </a:rPr>
              <a:t>sounds</a:t>
            </a:r>
            <a:r>
              <a:rPr lang="en-GB" altLang="zh-CN" sz="2000" dirty="0">
                <a:latin typeface="Times New Roman" panose="02020603050405020304" pitchFamily="18" charset="0"/>
                <a:cs typeface="Times New Roman" panose="02020603050405020304" pitchFamily="18" charset="0"/>
              </a:rPr>
              <a:t> 43____ music. They played together in the streets, and the rulers couldn't stop them.</a:t>
            </a:r>
            <a:endParaRPr lang="en-GB" altLang="zh-CN"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41. A. </a:t>
            </a:r>
            <a:r>
              <a:rPr lang="en-GB" altLang="zh-CN" sz="2000" dirty="0">
                <a:highlight>
                  <a:srgbClr val="00FF00"/>
                </a:highlight>
                <a:latin typeface="Times New Roman" panose="02020603050405020304" pitchFamily="18" charset="0"/>
                <a:cs typeface="Times New Roman" panose="02020603050405020304" pitchFamily="18" charset="0"/>
              </a:rPr>
              <a:t>giving up </a:t>
            </a:r>
            <a:r>
              <a:rPr lang="en-GB" altLang="zh-CN" sz="2000" dirty="0">
                <a:latin typeface="Times New Roman" panose="02020603050405020304" pitchFamily="18" charset="0"/>
                <a:cs typeface="Times New Roman" panose="02020603050405020304" pitchFamily="18" charset="0"/>
              </a:rPr>
              <a:t>		B. turning up 	C. calming down 		D. showing off</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暴君禁止乐器，让人们日夜工作。人们没有“放弃”，而是找到了旧油桶。反抗、坚持的语义场，“</a:t>
            </a:r>
            <a:r>
              <a:rPr lang="en-GB" altLang="zh-CN" sz="2000" dirty="0">
                <a:solidFill>
                  <a:srgbClr val="FF0000"/>
                </a:solidFill>
                <a:latin typeface="Times New Roman" panose="02020603050405020304" pitchFamily="18" charset="0"/>
                <a:cs typeface="Times New Roman" panose="02020603050405020304" pitchFamily="18" charset="0"/>
              </a:rPr>
              <a:t>not giving up”</a:t>
            </a:r>
            <a:r>
              <a:rPr lang="zh-CN" altLang="en-US" sz="2000" dirty="0">
                <a:solidFill>
                  <a:srgbClr val="FF0000"/>
                </a:solidFill>
                <a:latin typeface="Times New Roman" panose="02020603050405020304" pitchFamily="18" charset="0"/>
                <a:cs typeface="Times New Roman" panose="02020603050405020304" pitchFamily="18" charset="0"/>
              </a:rPr>
              <a:t>体现人民的坚韧。</a:t>
            </a:r>
            <a:r>
              <a:rPr lang="en-GB" altLang="zh-CN" sz="2000" b="1" dirty="0">
                <a:solidFill>
                  <a:srgbClr val="FF0000"/>
                </a:solidFill>
                <a:latin typeface="Times New Roman" panose="02020603050405020304" pitchFamily="18" charset="0"/>
                <a:cs typeface="Times New Roman" panose="02020603050405020304" pitchFamily="18" charset="0"/>
              </a:rPr>
              <a:t> turning up</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出现、调高音量。不合逻辑。</a:t>
            </a:r>
            <a:r>
              <a:rPr lang="en-GB" altLang="zh-CN" sz="2000" b="1" dirty="0">
                <a:solidFill>
                  <a:srgbClr val="FF0000"/>
                </a:solidFill>
                <a:latin typeface="Times New Roman" panose="02020603050405020304" pitchFamily="18" charset="0"/>
                <a:cs typeface="Times New Roman" panose="02020603050405020304" pitchFamily="18" charset="0"/>
              </a:rPr>
              <a:t> calming down</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冷静。与动作无关。</a:t>
            </a:r>
            <a:r>
              <a:rPr lang="en-GB" altLang="zh-CN" sz="2000" b="1" dirty="0">
                <a:solidFill>
                  <a:srgbClr val="FF0000"/>
                </a:solidFill>
                <a:latin typeface="Times New Roman" panose="02020603050405020304" pitchFamily="18" charset="0"/>
                <a:cs typeface="Times New Roman" panose="02020603050405020304" pitchFamily="18" charset="0"/>
              </a:rPr>
              <a:t> showing off</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炫耀。不合。</a:t>
            </a:r>
            <a:endParaRPr lang="en-US" altLang="zh-CN" sz="2000" dirty="0">
              <a:solidFill>
                <a:srgbClr val="FF0000"/>
              </a:solidFill>
              <a:latin typeface="Times New Roman" panose="02020603050405020304" pitchFamily="18" charset="0"/>
              <a:cs typeface="Times New Roman" panose="02020603050405020304" pitchFamily="18" charset="0"/>
            </a:endParaRPr>
          </a:p>
          <a:p>
            <a:br>
              <a:rPr lang="en-GB" altLang="zh-CN" sz="2000" dirty="0">
                <a:solidFill>
                  <a:srgbClr val="FF0000"/>
                </a:solidFill>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42. A. dug 		B. held 		C. covered 		D. </a:t>
            </a:r>
            <a:r>
              <a:rPr lang="en-GB" altLang="zh-CN" sz="2000" dirty="0">
                <a:highlight>
                  <a:srgbClr val="00FF00"/>
                </a:highlight>
                <a:latin typeface="Times New Roman" panose="02020603050405020304" pitchFamily="18" charset="0"/>
                <a:cs typeface="Times New Roman" panose="02020603050405020304" pitchFamily="18" charset="0"/>
              </a:rPr>
              <a:t>beat</a:t>
            </a:r>
            <a:endParaRPr lang="en-GB" altLang="zh-CN" sz="2000" dirty="0">
              <a:highlight>
                <a:srgbClr val="00FF00"/>
              </a:highlight>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制作乐器的动作（加热、敲打）。用火加热油桶，然后用锤子“敲打”使其变形为乐器。</a:t>
            </a:r>
            <a:r>
              <a:rPr lang="en-US" altLang="zh-CN" sz="2000" dirty="0">
                <a:solidFill>
                  <a:srgbClr val="FF0000"/>
                </a:solidFill>
                <a:latin typeface="Times New Roman" panose="02020603050405020304" pitchFamily="18" charset="0"/>
                <a:cs typeface="Times New Roman" panose="02020603050405020304" pitchFamily="18" charset="0"/>
              </a:rPr>
              <a:t> beat</a:t>
            </a:r>
            <a:r>
              <a:rPr lang="zh-CN" altLang="en-US" sz="2000" dirty="0">
                <a:solidFill>
                  <a:srgbClr val="FF0000"/>
                </a:solidFill>
                <a:latin typeface="Times New Roman" panose="02020603050405020304" pitchFamily="18" charset="0"/>
                <a:cs typeface="Times New Roman" panose="02020603050405020304" pitchFamily="18" charset="0"/>
              </a:rPr>
              <a:t>  敲打；锤砸（</a:t>
            </a:r>
            <a:r>
              <a:rPr lang="en-GB" altLang="zh-CN" sz="2000" dirty="0">
                <a:solidFill>
                  <a:srgbClr val="FF0000"/>
                </a:solidFill>
                <a:latin typeface="Times New Roman" panose="02020603050405020304" pitchFamily="18" charset="0"/>
                <a:cs typeface="Times New Roman" panose="02020603050405020304" pitchFamily="18" charset="0"/>
              </a:rPr>
              <a:t> to the beat of the music.</a:t>
            </a:r>
            <a:r>
              <a:rPr lang="zh-CN" altLang="en-GB" sz="2000" dirty="0">
                <a:solidFill>
                  <a:srgbClr val="FF0000"/>
                </a:solidFill>
                <a:latin typeface="Times New Roman" panose="02020603050405020304" pitchFamily="18" charset="0"/>
                <a:cs typeface="Times New Roman" panose="02020603050405020304" pitchFamily="18" charset="0"/>
              </a:rPr>
              <a:t>随着</a:t>
            </a:r>
            <a:r>
              <a:rPr lang="zh-CN" altLang="en-US" sz="2000" dirty="0">
                <a:solidFill>
                  <a:srgbClr val="FF0000"/>
                </a:solidFill>
                <a:latin typeface="Times New Roman" panose="02020603050405020304" pitchFamily="18" charset="0"/>
                <a:cs typeface="Times New Roman" panose="02020603050405020304" pitchFamily="18" charset="0"/>
              </a:rPr>
              <a:t>音乐的节奏。）（心脏）跳动，搏动；击败，战胜。</a:t>
            </a:r>
            <a:r>
              <a:rPr lang="en-GB" altLang="zh-CN" sz="2000" b="1" dirty="0">
                <a:solidFill>
                  <a:srgbClr val="FF0000"/>
                </a:solidFill>
                <a:latin typeface="Times New Roman" panose="02020603050405020304" pitchFamily="18" charset="0"/>
                <a:cs typeface="Times New Roman" panose="02020603050405020304" pitchFamily="18" charset="0"/>
              </a:rPr>
              <a:t>dug</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挖。不能用于锤子。</a:t>
            </a:r>
            <a:r>
              <a:rPr lang="en-GB" altLang="zh-CN" sz="2000" b="1" dirty="0">
                <a:solidFill>
                  <a:srgbClr val="FF0000"/>
                </a:solidFill>
                <a:latin typeface="Times New Roman" panose="02020603050405020304" pitchFamily="18" charset="0"/>
                <a:cs typeface="Times New Roman" panose="02020603050405020304" pitchFamily="18" charset="0"/>
              </a:rPr>
              <a:t> held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握。没有敲击动作。</a:t>
            </a:r>
            <a:r>
              <a:rPr lang="en-GB" altLang="zh-CN" sz="2000" b="1" dirty="0">
                <a:solidFill>
                  <a:srgbClr val="FF0000"/>
                </a:solidFill>
                <a:latin typeface="Times New Roman" panose="02020603050405020304" pitchFamily="18" charset="0"/>
                <a:cs typeface="Times New Roman" panose="02020603050405020304" pitchFamily="18" charset="0"/>
              </a:rPr>
              <a:t> covered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覆盖。无关。</a:t>
            </a:r>
            <a:endParaRPr lang="en-US" altLang="zh-CN" sz="2000" dirty="0">
              <a:solidFill>
                <a:srgbClr val="FF0000"/>
              </a:solidFill>
              <a:latin typeface="Times New Roman" panose="02020603050405020304" pitchFamily="18" charset="0"/>
              <a:cs typeface="Times New Roman" panose="02020603050405020304" pitchFamily="18" charset="0"/>
            </a:endParaRPr>
          </a:p>
          <a:p>
            <a:br>
              <a:rPr lang="en-GB" altLang="zh-CN" sz="2000" dirty="0">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43. A. drowned 		B. </a:t>
            </a:r>
            <a:r>
              <a:rPr lang="en-GB" altLang="zh-CN" sz="2000" dirty="0">
                <a:highlight>
                  <a:srgbClr val="00FF00"/>
                </a:highlight>
                <a:latin typeface="Times New Roman" panose="02020603050405020304" pitchFamily="18" charset="0"/>
                <a:cs typeface="Times New Roman" panose="02020603050405020304" pitchFamily="18" charset="0"/>
              </a:rPr>
              <a:t>promised</a:t>
            </a:r>
            <a:r>
              <a:rPr lang="en-GB" altLang="zh-CN" sz="2000" dirty="0">
                <a:latin typeface="Times New Roman" panose="02020603050405020304" pitchFamily="18" charset="0"/>
                <a:cs typeface="Times New Roman" panose="02020603050405020304" pitchFamily="18" charset="0"/>
              </a:rPr>
              <a:t> 	C. polished 		D. ruined</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敲打油桶发出的乒乓声“有望成为”音乐。这里用比喻，声音预示着音乐的到来</a:t>
            </a:r>
            <a:r>
              <a:rPr lang="zh-CN" altLang="en-US" sz="2000" b="1" dirty="0">
                <a:solidFill>
                  <a:srgbClr val="00B050"/>
                </a:solidFill>
                <a:latin typeface="Times New Roman" panose="02020603050405020304" pitchFamily="18" charset="0"/>
                <a:cs typeface="Times New Roman" panose="02020603050405020304" pitchFamily="18" charset="0"/>
              </a:rPr>
              <a:t>。</a:t>
            </a:r>
            <a:r>
              <a:rPr lang="en-GB" altLang="zh-CN" sz="2000" b="1" dirty="0">
                <a:solidFill>
                  <a:srgbClr val="00B050"/>
                </a:solidFill>
                <a:latin typeface="Times New Roman" panose="02020603050405020304" pitchFamily="18" charset="0"/>
                <a:cs typeface="Times New Roman" panose="02020603050405020304" pitchFamily="18" charset="0"/>
              </a:rPr>
              <a:t> to make </a:t>
            </a:r>
            <a:r>
              <a:rPr lang="en-GB" altLang="zh-CN" sz="2000" b="1" dirty="0" err="1">
                <a:solidFill>
                  <a:srgbClr val="00B050"/>
                </a:solidFill>
                <a:latin typeface="Times New Roman" panose="02020603050405020304" pitchFamily="18" charset="0"/>
                <a:cs typeface="Times New Roman" panose="02020603050405020304" pitchFamily="18" charset="0"/>
              </a:rPr>
              <a:t>sth</a:t>
            </a:r>
            <a:r>
              <a:rPr lang="en-GB" altLang="zh-CN" sz="2000" b="1" dirty="0">
                <a:solidFill>
                  <a:srgbClr val="00B050"/>
                </a:solidFill>
                <a:latin typeface="Times New Roman" panose="02020603050405020304" pitchFamily="18" charset="0"/>
                <a:cs typeface="Times New Roman" panose="02020603050405020304" pitchFamily="18" charset="0"/>
              </a:rPr>
              <a:t> seem likely to happen; to show signs of </a:t>
            </a:r>
            <a:r>
              <a:rPr lang="en-GB" altLang="zh-CN" sz="2000" b="1" dirty="0" err="1">
                <a:solidFill>
                  <a:srgbClr val="00B050"/>
                </a:solidFill>
                <a:latin typeface="Times New Roman" panose="02020603050405020304" pitchFamily="18" charset="0"/>
                <a:cs typeface="Times New Roman" panose="02020603050405020304" pitchFamily="18" charset="0"/>
              </a:rPr>
              <a:t>sth</a:t>
            </a:r>
            <a:r>
              <a:rPr lang="zh-CN" altLang="en-US" sz="2000" b="1" dirty="0">
                <a:solidFill>
                  <a:srgbClr val="00B050"/>
                </a:solidFill>
                <a:latin typeface="Times New Roman" panose="02020603050405020304" pitchFamily="18" charset="0"/>
                <a:cs typeface="Times New Roman" panose="02020603050405020304" pitchFamily="18" charset="0"/>
              </a:rPr>
              <a:t>   使很可能；预示 </a:t>
            </a:r>
            <a:r>
              <a:rPr lang="zh-CN" altLang="en-US" sz="2000" i="1"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rPr>
              <a:t>前面写的是人们把旧油桶加热、用锤子敲打，发出了“</a:t>
            </a:r>
            <a:r>
              <a:rPr lang="en-GB" altLang="zh-CN" sz="2000" dirty="0">
                <a:solidFill>
                  <a:srgbClr val="FF0000"/>
                </a:solidFill>
              </a:rPr>
              <a:t>ping-pong”</a:t>
            </a:r>
            <a:r>
              <a:rPr lang="zh-CN" altLang="en-US" sz="2000" dirty="0">
                <a:solidFill>
                  <a:srgbClr val="FF0000"/>
                </a:solidFill>
              </a:rPr>
              <a:t>的声音。这些声音还不是正式的乐曲，但已经</a:t>
            </a:r>
            <a:r>
              <a:rPr lang="en-GB" altLang="zh-CN" sz="2000" dirty="0">
                <a:solidFill>
                  <a:srgbClr val="FF0000"/>
                </a:solidFill>
                <a:latin typeface="Times New Roman" panose="02020603050405020304" pitchFamily="18" charset="0"/>
                <a:cs typeface="Times New Roman" panose="02020603050405020304" pitchFamily="18" charset="0"/>
              </a:rPr>
              <a:t>“sounds promised music”</a:t>
            </a:r>
            <a:r>
              <a:rPr lang="zh-CN" altLang="en-US" sz="2000" b="1" dirty="0">
                <a:solidFill>
                  <a:srgbClr val="FF0000"/>
                </a:solidFill>
              </a:rPr>
              <a:t>像是在预告音乐的诞生。</a:t>
            </a:r>
            <a:r>
              <a:rPr lang="en-US" altLang="zh-CN" sz="2000" dirty="0">
                <a:solidFill>
                  <a:srgbClr val="FF0000"/>
                </a:solidFill>
                <a:latin typeface="Times New Roman" panose="02020603050405020304" pitchFamily="18" charset="0"/>
                <a:cs typeface="Times New Roman" panose="02020603050405020304" pitchFamily="18" charset="0"/>
              </a:rPr>
              <a:t>promise</a:t>
            </a:r>
            <a:r>
              <a:rPr lang="zh-CN" altLang="en-US" sz="2000" dirty="0">
                <a:solidFill>
                  <a:srgbClr val="FF0000"/>
                </a:solidFill>
                <a:latin typeface="Times New Roman" panose="02020603050405020304" pitchFamily="18" charset="0"/>
                <a:cs typeface="Times New Roman" panose="02020603050405020304" pitchFamily="18" charset="0"/>
              </a:rPr>
              <a:t> 承诺、有</a:t>
            </a:r>
            <a:r>
              <a:rPr lang="en-US" altLang="zh-CN"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的希望。</a:t>
            </a:r>
            <a:r>
              <a:rPr lang="en-GB" altLang="zh-CN" sz="2000" b="1" dirty="0">
                <a:solidFill>
                  <a:srgbClr val="FF0000"/>
                </a:solidFill>
                <a:latin typeface="Times New Roman" panose="02020603050405020304" pitchFamily="18" charset="0"/>
                <a:cs typeface="Times New Roman" panose="02020603050405020304" pitchFamily="18" charset="0"/>
              </a:rPr>
              <a:t> drowned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淹没。如说“</a:t>
            </a:r>
            <a:r>
              <a:rPr lang="en-GB" altLang="zh-CN" sz="2000" dirty="0">
                <a:solidFill>
                  <a:srgbClr val="FF0000"/>
                </a:solidFill>
                <a:latin typeface="Times New Roman" panose="02020603050405020304" pitchFamily="18" charset="0"/>
                <a:cs typeface="Times New Roman" panose="02020603050405020304" pitchFamily="18" charset="0"/>
              </a:rPr>
              <a:t>drowned out the music”</a:t>
            </a:r>
            <a:r>
              <a:rPr lang="zh-CN" altLang="en-US" sz="2000" dirty="0">
                <a:solidFill>
                  <a:srgbClr val="FF0000"/>
                </a:solidFill>
                <a:latin typeface="Times New Roman" panose="02020603050405020304" pitchFamily="18" charset="0"/>
                <a:cs typeface="Times New Roman" panose="02020603050405020304" pitchFamily="18" charset="0"/>
              </a:rPr>
              <a:t>才合理，单独用不恰当。</a:t>
            </a:r>
            <a:endParaRPr lang="en-US" altLang="zh-CN" sz="2000" dirty="0">
              <a:solidFill>
                <a:srgbClr val="FF0000"/>
              </a:solidFill>
              <a:latin typeface="Times New Roman" panose="02020603050405020304" pitchFamily="18" charset="0"/>
              <a:cs typeface="Times New Roman" panose="02020603050405020304" pitchFamily="18" charset="0"/>
            </a:endParaRPr>
          </a:p>
          <a:p>
            <a:r>
              <a:rPr lang="en-GB" altLang="zh-CN" sz="2000" b="1" dirty="0">
                <a:solidFill>
                  <a:srgbClr val="FF0000"/>
                </a:solidFill>
                <a:latin typeface="Times New Roman" panose="02020603050405020304" pitchFamily="18" charset="0"/>
                <a:cs typeface="Times New Roman" panose="02020603050405020304" pitchFamily="18" charset="0"/>
              </a:rPr>
              <a:t>polished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打磨。</a:t>
            </a:r>
            <a:r>
              <a:rPr lang="en-GB" altLang="zh-CN" sz="2000" b="1" dirty="0">
                <a:solidFill>
                  <a:srgbClr val="FF0000"/>
                </a:solidFill>
                <a:latin typeface="Times New Roman" panose="02020603050405020304" pitchFamily="18" charset="0"/>
                <a:cs typeface="Times New Roman" panose="02020603050405020304" pitchFamily="18" charset="0"/>
              </a:rPr>
              <a:t>ruined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毁坏。不符合语境。</a:t>
            </a:r>
            <a:endParaRPr lang="zh-CN" altLang="en-US" sz="2000" i="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dissolv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dissolv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checkerboard(across)">
                                      <p:cBhvr>
                                        <p:cTn id="28"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0487079" y="5116592"/>
            <a:ext cx="2679688" cy="2679688"/>
          </a:xfrm>
          <a:prstGeom prst="rect">
            <a:avLst/>
          </a:prstGeom>
        </p:spPr>
      </p:pic>
      <p:sp>
        <p:nvSpPr>
          <p:cNvPr id="3" name="文本框 2"/>
          <p:cNvSpPr txBox="1"/>
          <p:nvPr/>
        </p:nvSpPr>
        <p:spPr>
          <a:xfrm>
            <a:off x="0" y="0"/>
            <a:ext cx="12192000" cy="7171194"/>
          </a:xfrm>
          <a:prstGeom prst="rect">
            <a:avLst/>
          </a:prstGeom>
          <a:noFill/>
        </p:spPr>
        <p:txBody>
          <a:bodyPr wrap="square">
            <a:spAutoFit/>
          </a:bodyPr>
          <a:lstStyle/>
          <a:p>
            <a:pPr algn="just"/>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learned to play the Trinidadian steel pan when I was 12. Most kids at my Toronto middle school, like me, were immigrants. Our teacher Pat McNeilly told us </a:t>
            </a:r>
            <a:r>
              <a:rPr lang="en-GB" altLang="zh-CN" sz="2000" dirty="0">
                <a:highlight>
                  <a:srgbClr val="FFFF00"/>
                </a:highlight>
                <a:latin typeface="Times New Roman" panose="02020603050405020304" pitchFamily="18" charset="0"/>
                <a:cs typeface="Times New Roman" panose="02020603050405020304" pitchFamily="18" charset="0"/>
              </a:rPr>
              <a:t>the pan </a:t>
            </a:r>
            <a:r>
              <a:rPr lang="en-GB" altLang="zh-CN" sz="2000" dirty="0">
                <a:latin typeface="Times New Roman" panose="02020603050405020304" pitchFamily="18" charset="0"/>
                <a:cs typeface="Times New Roman" panose="02020603050405020304" pitchFamily="18" charset="0"/>
              </a:rPr>
              <a:t>was invented in the 1930s from oil drums 44</a:t>
            </a:r>
            <a:r>
              <a:rPr lang="en-GB" altLang="zh-CN" sz="2000" dirty="0">
                <a:highlight>
                  <a:srgbClr val="FFFF00"/>
                </a:highlight>
                <a:latin typeface="Times New Roman" panose="02020603050405020304" pitchFamily="18" charset="0"/>
                <a:cs typeface="Times New Roman" panose="02020603050405020304" pitchFamily="18" charset="0"/>
              </a:rPr>
              <a:t>____ by the US military</a:t>
            </a:r>
            <a:r>
              <a:rPr lang="en-GB" altLang="zh-CN" sz="2000" dirty="0">
                <a:latin typeface="Times New Roman" panose="02020603050405020304" pitchFamily="18" charset="0"/>
                <a:cs typeface="Times New Roman" panose="02020603050405020304" pitchFamily="18" charset="0"/>
              </a:rPr>
              <a:t>, with deep roots in African culture. </a:t>
            </a:r>
            <a:r>
              <a:rPr lang="en-GB" altLang="zh-CN" sz="2000" dirty="0">
                <a:highlight>
                  <a:srgbClr val="FFFF00"/>
                </a:highlight>
                <a:latin typeface="Times New Roman" panose="02020603050405020304" pitchFamily="18" charset="0"/>
                <a:cs typeface="Times New Roman" panose="02020603050405020304" pitchFamily="18" charset="0"/>
              </a:rPr>
              <a:t>The pan </a:t>
            </a:r>
            <a:r>
              <a:rPr lang="en-GB" altLang="zh-CN" sz="2000" dirty="0">
                <a:latin typeface="Times New Roman" panose="02020603050405020304" pitchFamily="18" charset="0"/>
                <a:cs typeface="Times New Roman" panose="02020603050405020304" pitchFamily="18" charset="0"/>
              </a:rPr>
              <a:t>brought me joy and 45____ my life choices. But public music education— especially about non-Western 46____, is often at risk of cancellation. This affects lower-income 47____ neighborhoods, as families can't afford private lessons. More than a 48____ of music, it's silencing an already hushed, united history.</a:t>
            </a:r>
            <a:endParaRPr lang="en-GB" altLang="zh-CN"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44. A. sold 		B. donated 		C. </a:t>
            </a:r>
            <a:r>
              <a:rPr lang="en-GB" altLang="zh-CN" sz="2000" dirty="0">
                <a:highlight>
                  <a:srgbClr val="00FF00"/>
                </a:highlight>
                <a:latin typeface="Times New Roman" panose="02020603050405020304" pitchFamily="18" charset="0"/>
                <a:cs typeface="Times New Roman" panose="02020603050405020304" pitchFamily="18" charset="0"/>
              </a:rPr>
              <a:t>left</a:t>
            </a:r>
            <a:r>
              <a:rPr lang="en-GB" altLang="zh-CN" sz="2000" dirty="0">
                <a:latin typeface="Times New Roman" panose="02020603050405020304" pitchFamily="18" charset="0"/>
                <a:cs typeface="Times New Roman" panose="02020603050405020304" pitchFamily="18" charset="0"/>
              </a:rPr>
              <a:t> 			D. repaired</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钢鼓由美国军队“留下”的油桶制成。历史事实：美军撤离后留下大量空油桶。</a:t>
            </a:r>
            <a:r>
              <a:rPr lang="en-GB" altLang="zh-CN" sz="2000" b="1" dirty="0">
                <a:solidFill>
                  <a:srgbClr val="FF0000"/>
                </a:solidFill>
                <a:latin typeface="Times New Roman" panose="02020603050405020304" pitchFamily="18" charset="0"/>
                <a:cs typeface="Times New Roman" panose="02020603050405020304" pitchFamily="18" charset="0"/>
              </a:rPr>
              <a:t> left</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留下。</a:t>
            </a:r>
            <a:r>
              <a:rPr lang="en-GB" altLang="zh-CN" sz="2000" b="1" dirty="0">
                <a:solidFill>
                  <a:srgbClr val="FF0000"/>
                </a:solidFill>
                <a:latin typeface="Times New Roman" panose="02020603050405020304" pitchFamily="18" charset="0"/>
                <a:cs typeface="Times New Roman" panose="02020603050405020304" pitchFamily="18" charset="0"/>
              </a:rPr>
              <a:t> sold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卖。</a:t>
            </a:r>
            <a:r>
              <a:rPr lang="en-GB" altLang="zh-CN" sz="2000" b="1" dirty="0">
                <a:solidFill>
                  <a:srgbClr val="FF0000"/>
                </a:solidFill>
                <a:latin typeface="Times New Roman" panose="02020603050405020304" pitchFamily="18" charset="0"/>
                <a:cs typeface="Times New Roman" panose="02020603050405020304" pitchFamily="18" charset="0"/>
              </a:rPr>
              <a:t> donated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捐赠。</a:t>
            </a:r>
            <a:r>
              <a:rPr lang="en-GB" altLang="zh-CN" sz="2000" b="1" dirty="0">
                <a:solidFill>
                  <a:srgbClr val="FF0000"/>
                </a:solidFill>
                <a:latin typeface="Times New Roman" panose="02020603050405020304" pitchFamily="18" charset="0"/>
                <a:cs typeface="Times New Roman" panose="02020603050405020304" pitchFamily="18" charset="0"/>
              </a:rPr>
              <a:t> repaired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修理。不符合语境</a:t>
            </a:r>
            <a:endParaRPr lang="en-US" altLang="zh-CN" sz="2000" dirty="0">
              <a:solidFill>
                <a:srgbClr val="FF0000"/>
              </a:solidFill>
              <a:latin typeface="Times New Roman" panose="02020603050405020304" pitchFamily="18" charset="0"/>
              <a:cs typeface="Times New Roman" panose="02020603050405020304" pitchFamily="18" charset="0"/>
            </a:endParaRPr>
          </a:p>
          <a:p>
            <a:br>
              <a:rPr lang="en-GB" altLang="zh-CN" sz="2000" dirty="0">
                <a:solidFill>
                  <a:srgbClr val="FF0000"/>
                </a:solidFill>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45. A. </a:t>
            </a:r>
            <a:r>
              <a:rPr lang="en-GB" altLang="zh-CN" sz="2000" dirty="0">
                <a:highlight>
                  <a:srgbClr val="00FF00"/>
                </a:highlight>
                <a:latin typeface="Times New Roman" panose="02020603050405020304" pitchFamily="18" charset="0"/>
                <a:cs typeface="Times New Roman" panose="02020603050405020304" pitchFamily="18" charset="0"/>
              </a:rPr>
              <a:t>shaped</a:t>
            </a:r>
            <a:r>
              <a:rPr lang="en-GB" altLang="zh-CN" sz="2000" dirty="0">
                <a:latin typeface="Times New Roman" panose="02020603050405020304" pitchFamily="18" charset="0"/>
                <a:cs typeface="Times New Roman" panose="02020603050405020304" pitchFamily="18" charset="0"/>
              </a:rPr>
              <a:t> 		B. limited 		C. broke 		D. recorded</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钢鼓带来快乐，并“塑造”了我的人生选择。</a:t>
            </a:r>
            <a:r>
              <a:rPr lang="en-US" altLang="zh-CN" sz="2000" dirty="0">
                <a:solidFill>
                  <a:srgbClr val="FF0000"/>
                </a:solidFill>
                <a:latin typeface="Times New Roman" panose="02020603050405020304" pitchFamily="18" charset="0"/>
                <a:cs typeface="Times New Roman" panose="02020603050405020304" pitchFamily="18" charset="0"/>
              </a:rPr>
              <a:t>shape</a:t>
            </a:r>
            <a:r>
              <a:rPr lang="zh-CN" altLang="en-US" sz="2000" dirty="0">
                <a:solidFill>
                  <a:srgbClr val="FF0000"/>
                </a:solidFill>
                <a:latin typeface="Times New Roman" panose="02020603050405020304" pitchFamily="18" charset="0"/>
                <a:cs typeface="Times New Roman" panose="02020603050405020304" pitchFamily="18" charset="0"/>
              </a:rPr>
              <a:t> </a:t>
            </a:r>
            <a:r>
              <a:rPr lang="en-GB" altLang="zh-CN" sz="2000" dirty="0">
                <a:solidFill>
                  <a:srgbClr val="FF0000"/>
                </a:solidFill>
                <a:latin typeface="Times New Roman" panose="02020603050405020304" pitchFamily="18" charset="0"/>
                <a:cs typeface="Times New Roman" panose="02020603050405020304" pitchFamily="18" charset="0"/>
              </a:rPr>
              <a:t>to have an important influence on the way that sb/</a:t>
            </a:r>
            <a:r>
              <a:rPr lang="en-GB" altLang="zh-CN" sz="2000" dirty="0" err="1">
                <a:solidFill>
                  <a:srgbClr val="FF0000"/>
                </a:solidFill>
                <a:latin typeface="Times New Roman" panose="02020603050405020304" pitchFamily="18" charset="0"/>
                <a:cs typeface="Times New Roman" panose="02020603050405020304" pitchFamily="18" charset="0"/>
              </a:rPr>
              <a:t>sth</a:t>
            </a:r>
            <a:r>
              <a:rPr lang="en-GB" altLang="zh-CN" sz="2000" dirty="0">
                <a:solidFill>
                  <a:srgbClr val="FF0000"/>
                </a:solidFill>
                <a:latin typeface="Times New Roman" panose="02020603050405020304" pitchFamily="18" charset="0"/>
                <a:cs typeface="Times New Roman" panose="02020603050405020304" pitchFamily="18" charset="0"/>
              </a:rPr>
              <a:t> develops</a:t>
            </a:r>
            <a:r>
              <a:rPr lang="zh-CN" altLang="en-US" sz="2000" dirty="0">
                <a:solidFill>
                  <a:srgbClr val="FF0000"/>
                </a:solidFill>
                <a:latin typeface="Times New Roman" panose="02020603050405020304" pitchFamily="18" charset="0"/>
                <a:cs typeface="Times New Roman" panose="02020603050405020304" pitchFamily="18" charset="0"/>
              </a:rPr>
              <a:t>决定</a:t>
            </a:r>
            <a:r>
              <a:rPr lang="en-US" altLang="zh-CN"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的形成；影响</a:t>
            </a:r>
            <a:r>
              <a:rPr lang="en-US" altLang="zh-CN"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的发展</a:t>
            </a:r>
            <a:r>
              <a:rPr lang="en-US" altLang="zh-CN" sz="2000" dirty="0">
                <a:solidFill>
                  <a:srgbClr val="FF0000"/>
                </a:solidFill>
                <a:latin typeface="Times New Roman" panose="02020603050405020304" pitchFamily="18" charset="0"/>
                <a:cs typeface="Times New Roman" panose="02020603050405020304" pitchFamily="18" charset="0"/>
              </a:rPr>
              <a:t>=forge</a:t>
            </a:r>
            <a:r>
              <a:rPr lang="zh-CN" altLang="en-US" sz="2000"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limited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限制。与</a:t>
            </a:r>
            <a:r>
              <a:rPr lang="en-GB" altLang="zh-CN" sz="2000" dirty="0">
                <a:solidFill>
                  <a:srgbClr val="FF0000"/>
                </a:solidFill>
                <a:latin typeface="Times New Roman" panose="02020603050405020304" pitchFamily="18" charset="0"/>
                <a:cs typeface="Times New Roman" panose="02020603050405020304" pitchFamily="18" charset="0"/>
              </a:rPr>
              <a:t>joy</a:t>
            </a:r>
            <a:r>
              <a:rPr lang="zh-CN" altLang="en-US" sz="2000" dirty="0">
                <a:solidFill>
                  <a:srgbClr val="FF0000"/>
                </a:solidFill>
                <a:latin typeface="Times New Roman" panose="02020603050405020304" pitchFamily="18" charset="0"/>
                <a:cs typeface="Times New Roman" panose="02020603050405020304" pitchFamily="18" charset="0"/>
              </a:rPr>
              <a:t>不符。</a:t>
            </a:r>
            <a:r>
              <a:rPr lang="en-GB" altLang="zh-CN" sz="2000" b="1" dirty="0">
                <a:solidFill>
                  <a:srgbClr val="FF0000"/>
                </a:solidFill>
                <a:latin typeface="Times New Roman" panose="02020603050405020304" pitchFamily="18" charset="0"/>
                <a:cs typeface="Times New Roman" panose="02020603050405020304" pitchFamily="18" charset="0"/>
              </a:rPr>
              <a:t>broke</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打破。负面。</a:t>
            </a:r>
            <a:r>
              <a:rPr lang="en-GB" altLang="zh-CN" sz="2000" b="1" dirty="0">
                <a:solidFill>
                  <a:srgbClr val="FF0000"/>
                </a:solidFill>
                <a:latin typeface="Times New Roman" panose="02020603050405020304" pitchFamily="18" charset="0"/>
                <a:cs typeface="Times New Roman" panose="02020603050405020304" pitchFamily="18" charset="0"/>
              </a:rPr>
              <a:t>recorded</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记录。不准确。</a:t>
            </a:r>
            <a:endParaRPr lang="en-US" altLang="zh-CN" sz="2000" dirty="0">
              <a:solidFill>
                <a:srgbClr val="FF0000"/>
              </a:solidFill>
              <a:latin typeface="Times New Roman" panose="02020603050405020304" pitchFamily="18" charset="0"/>
              <a:cs typeface="Times New Roman" panose="02020603050405020304" pitchFamily="18" charset="0"/>
            </a:endParaRPr>
          </a:p>
          <a:p>
            <a:br>
              <a:rPr lang="en-GB" altLang="zh-CN" sz="2000" dirty="0">
                <a:solidFill>
                  <a:srgbClr val="FF0000"/>
                </a:solidFill>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46. A. musicians 		B. </a:t>
            </a:r>
            <a:r>
              <a:rPr lang="en-GB" altLang="zh-CN" sz="2000" dirty="0">
                <a:highlight>
                  <a:srgbClr val="00FF00"/>
                </a:highlight>
                <a:latin typeface="Times New Roman" panose="02020603050405020304" pitchFamily="18" charset="0"/>
                <a:cs typeface="Times New Roman" panose="02020603050405020304" pitchFamily="18" charset="0"/>
              </a:rPr>
              <a:t>instruments</a:t>
            </a:r>
            <a:r>
              <a:rPr lang="en-GB" altLang="zh-CN" sz="2000" dirty="0">
                <a:latin typeface="Times New Roman" panose="02020603050405020304" pitchFamily="18" charset="0"/>
                <a:cs typeface="Times New Roman" panose="02020603050405020304" pitchFamily="18" charset="0"/>
              </a:rPr>
              <a:t> 		C. toys 			D. entertainments</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公共音乐教育，尤其是关于</a:t>
            </a:r>
            <a:r>
              <a:rPr lang="zh-CN" altLang="en-US" sz="2000" b="1" dirty="0">
                <a:solidFill>
                  <a:srgbClr val="FF0000"/>
                </a:solidFill>
                <a:latin typeface="Times New Roman" panose="02020603050405020304" pitchFamily="18" charset="0"/>
                <a:cs typeface="Times New Roman" panose="02020603050405020304" pitchFamily="18" charset="0"/>
              </a:rPr>
              <a:t>非西方</a:t>
            </a:r>
            <a:r>
              <a:rPr lang="zh-CN" altLang="en-US" sz="2000" dirty="0">
                <a:solidFill>
                  <a:srgbClr val="FF0000"/>
                </a:solidFill>
                <a:latin typeface="Times New Roman" panose="02020603050405020304" pitchFamily="18" charset="0"/>
                <a:cs typeface="Times New Roman" panose="02020603050405020304" pitchFamily="18" charset="0"/>
              </a:rPr>
              <a:t>的</a:t>
            </a:r>
            <a:r>
              <a:rPr lang="en-US" altLang="zh-CN" sz="2000" dirty="0">
                <a:solidFill>
                  <a:srgbClr val="FF0000"/>
                </a:solidFill>
                <a:latin typeface="Times New Roman" panose="02020603050405020304" pitchFamily="18" charset="0"/>
                <a:cs typeface="Times New Roman" panose="02020603050405020304" pitchFamily="18" charset="0"/>
              </a:rPr>
              <a:t>____</a:t>
            </a:r>
            <a:r>
              <a:rPr lang="zh-CN" altLang="en-US" sz="2000" dirty="0">
                <a:solidFill>
                  <a:srgbClr val="FF0000"/>
                </a:solidFill>
                <a:latin typeface="Times New Roman" panose="02020603050405020304" pitchFamily="18" charset="0"/>
                <a:cs typeface="Times New Roman" panose="02020603050405020304" pitchFamily="18" charset="0"/>
              </a:rPr>
              <a:t>，常常面临被取消的风险。结合上下文，作者在强调</a:t>
            </a:r>
            <a:r>
              <a:rPr lang="zh-CN" altLang="en-US" sz="2000" b="1" dirty="0">
                <a:solidFill>
                  <a:srgbClr val="FF0000"/>
                </a:solidFill>
                <a:latin typeface="Times New Roman" panose="02020603050405020304" pitchFamily="18" charset="0"/>
                <a:cs typeface="Times New Roman" panose="02020603050405020304" pitchFamily="18" charset="0"/>
              </a:rPr>
              <a:t>非西方乐器</a:t>
            </a:r>
            <a:r>
              <a:rPr lang="zh-CN" altLang="en-US" sz="2000" dirty="0">
                <a:solidFill>
                  <a:srgbClr val="FF0000"/>
                </a:solidFill>
                <a:latin typeface="Times New Roman" panose="02020603050405020304" pitchFamily="18" charset="0"/>
                <a:cs typeface="Times New Roman" panose="02020603050405020304" pitchFamily="18" charset="0"/>
              </a:rPr>
              <a:t>（如钢鼓）的教育价值，以及它们被主流教育体系忽视的现状。因此，空格处应填入“乐器”这一概念。</a:t>
            </a:r>
            <a:r>
              <a:rPr lang="en-GB" altLang="zh-CN" sz="2000" dirty="0">
                <a:solidFill>
                  <a:srgbClr val="FF0000"/>
                </a:solidFill>
                <a:latin typeface="Times New Roman" panose="02020603050405020304" pitchFamily="18" charset="0"/>
                <a:cs typeface="Times New Roman" panose="02020603050405020304" pitchFamily="18" charset="0"/>
              </a:rPr>
              <a:t> musicians</a:t>
            </a:r>
            <a:r>
              <a:rPr lang="zh-CN" altLang="en-US" sz="2000" dirty="0">
                <a:solidFill>
                  <a:srgbClr val="FF0000"/>
                </a:solidFill>
                <a:latin typeface="Times New Roman" panose="02020603050405020304" pitchFamily="18" charset="0"/>
                <a:cs typeface="Times New Roman" panose="02020603050405020304" pitchFamily="18" charset="0"/>
              </a:rPr>
              <a:t> 音乐家；</a:t>
            </a:r>
            <a:r>
              <a:rPr lang="en-US" altLang="zh-CN" sz="2000" dirty="0">
                <a:solidFill>
                  <a:srgbClr val="FF0000"/>
                </a:solidFill>
                <a:latin typeface="Times New Roman" panose="02020603050405020304" pitchFamily="18" charset="0"/>
                <a:cs typeface="Times New Roman" panose="02020603050405020304" pitchFamily="18" charset="0"/>
              </a:rPr>
              <a:t>toys</a:t>
            </a:r>
            <a:r>
              <a:rPr lang="zh-CN" altLang="en-US" sz="2000" dirty="0">
                <a:solidFill>
                  <a:srgbClr val="FF0000"/>
                </a:solidFill>
                <a:latin typeface="Times New Roman" panose="02020603050405020304" pitchFamily="18" charset="0"/>
                <a:cs typeface="Times New Roman" panose="02020603050405020304" pitchFamily="18" charset="0"/>
              </a:rPr>
              <a:t>玩具；</a:t>
            </a:r>
            <a:r>
              <a:rPr lang="en-GB" altLang="zh-CN" sz="2000" b="1" dirty="0">
                <a:solidFill>
                  <a:srgbClr val="FF0000"/>
                </a:solidFill>
                <a:latin typeface="Times New Roman" panose="02020603050405020304" pitchFamily="18" charset="0"/>
                <a:cs typeface="Times New Roman" panose="02020603050405020304" pitchFamily="18" charset="0"/>
              </a:rPr>
              <a:t> entertainments</a:t>
            </a:r>
            <a:r>
              <a:rPr lang="zh-CN" altLang="en-US" sz="2000" b="1" dirty="0">
                <a:solidFill>
                  <a:srgbClr val="FF0000"/>
                </a:solidFill>
                <a:latin typeface="Times New Roman" panose="02020603050405020304" pitchFamily="18" charset="0"/>
                <a:cs typeface="Times New Roman" panose="02020603050405020304" pitchFamily="18" charset="0"/>
              </a:rPr>
              <a:t> 娱乐，</a:t>
            </a:r>
            <a:r>
              <a:rPr lang="zh-CN" altLang="en-US" sz="2000" dirty="0">
                <a:solidFill>
                  <a:srgbClr val="FF0000"/>
                </a:solidFill>
                <a:latin typeface="Times New Roman" panose="02020603050405020304" pitchFamily="18" charset="0"/>
                <a:cs typeface="Times New Roman" panose="02020603050405020304" pitchFamily="18" charset="0"/>
              </a:rPr>
              <a:t>太宽泛，音乐教育聚焦于音乐本身，而非所有娱乐形式。 </a:t>
            </a:r>
            <a:endParaRPr lang="en-US" altLang="zh-CN" sz="2000" dirty="0">
              <a:solidFill>
                <a:srgbClr val="FF0000"/>
              </a:solidFill>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47. A. resident 		B. native 		C. </a:t>
            </a:r>
            <a:r>
              <a:rPr lang="en-GB" altLang="zh-CN" sz="2000" dirty="0">
                <a:highlight>
                  <a:srgbClr val="00FF00"/>
                </a:highlight>
                <a:latin typeface="Times New Roman" panose="02020603050405020304" pitchFamily="18" charset="0"/>
                <a:cs typeface="Times New Roman" panose="02020603050405020304" pitchFamily="18" charset="0"/>
              </a:rPr>
              <a:t>immigrant</a:t>
            </a:r>
            <a:r>
              <a:rPr lang="en-GB" altLang="zh-CN" sz="2000" dirty="0">
                <a:latin typeface="Times New Roman" panose="02020603050405020304" pitchFamily="18" charset="0"/>
                <a:cs typeface="Times New Roman" panose="02020603050405020304" pitchFamily="18" charset="0"/>
              </a:rPr>
              <a:t> 		D. foreigner</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前文提到作者学校的孩子多是移民，这里指“移民社区”。</a:t>
            </a:r>
            <a:r>
              <a:rPr lang="en-GB" altLang="zh-CN" sz="2000" b="1" dirty="0">
                <a:solidFill>
                  <a:srgbClr val="FF0000"/>
                </a:solidFill>
                <a:latin typeface="Times New Roman" panose="02020603050405020304" pitchFamily="18" charset="0"/>
                <a:cs typeface="Times New Roman" panose="02020603050405020304" pitchFamily="18" charset="0"/>
              </a:rPr>
              <a:t> resident</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居民；</a:t>
            </a:r>
            <a:r>
              <a:rPr lang="en-GB" altLang="zh-CN" sz="2000" b="1" dirty="0">
                <a:solidFill>
                  <a:srgbClr val="FF0000"/>
                </a:solidFill>
                <a:latin typeface="Times New Roman" panose="02020603050405020304" pitchFamily="18" charset="0"/>
                <a:cs typeface="Times New Roman" panose="02020603050405020304" pitchFamily="18" charset="0"/>
              </a:rPr>
              <a:t> native</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本地的。</a:t>
            </a:r>
            <a:r>
              <a:rPr lang="en-GB" altLang="zh-CN" sz="2000" b="1" dirty="0">
                <a:solidFill>
                  <a:srgbClr val="FF0000"/>
                </a:solidFill>
                <a:latin typeface="Times New Roman" panose="02020603050405020304" pitchFamily="18" charset="0"/>
                <a:cs typeface="Times New Roman" panose="02020603050405020304" pitchFamily="18" charset="0"/>
              </a:rPr>
              <a:t> foreigner</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外国人。</a:t>
            </a:r>
            <a:br>
              <a:rPr lang="en-GB" altLang="zh-CN" sz="2000" dirty="0">
                <a:solidFill>
                  <a:srgbClr val="FF0000"/>
                </a:solidFill>
                <a:latin typeface="Times New Roman" panose="02020603050405020304" pitchFamily="18" charset="0"/>
                <a:cs typeface="Times New Roman" panose="02020603050405020304" pitchFamily="18" charset="0"/>
              </a:rPr>
            </a:br>
            <a:endParaRPr lang="zh-CN" altLang="en-US" sz="2000" i="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checkerboard(across)">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checkerboard(across)">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checkerboard(across)">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checkerboard(across)">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01417" y="0"/>
            <a:ext cx="2201567" cy="6318448"/>
          </a:xfrm>
          <a:prstGeom prst="rect">
            <a:avLst/>
          </a:prstGeom>
        </p:spPr>
      </p:pic>
      <p:pic>
        <p:nvPicPr>
          <p:cNvPr id="6" name="图片 5"/>
          <p:cNvPicPr>
            <a:picLocks noChangeAspect="1"/>
          </p:cNvPicPr>
          <p:nvPr/>
        </p:nvPicPr>
        <p:blipFill>
          <a:blip r:embed="rId2"/>
          <a:stretch>
            <a:fillRect/>
          </a:stretch>
        </p:blipFill>
        <p:spPr>
          <a:xfrm>
            <a:off x="10487079" y="5116592"/>
            <a:ext cx="2679688" cy="2679688"/>
          </a:xfrm>
          <a:prstGeom prst="rect">
            <a:avLst/>
          </a:prstGeom>
        </p:spPr>
      </p:pic>
      <p:sp>
        <p:nvSpPr>
          <p:cNvPr id="3" name="文本框 2"/>
          <p:cNvSpPr txBox="1"/>
          <p:nvPr/>
        </p:nvSpPr>
        <p:spPr>
          <a:xfrm>
            <a:off x="431482" y="0"/>
            <a:ext cx="11760518" cy="4708981"/>
          </a:xfrm>
          <a:prstGeom prst="rect">
            <a:avLst/>
          </a:prstGeom>
          <a:noFill/>
        </p:spPr>
        <p:txBody>
          <a:bodyPr wrap="square">
            <a:spAutoFit/>
          </a:bodyPr>
          <a:lstStyle/>
          <a:p>
            <a:pPr algn="just"/>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a:t>
            </a:r>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learned to play the Trinidadian steel pan when I was 12. Most kids at my Toronto middle school, like me, were immigrants. Our teacher Pat McNeilly told us </a:t>
            </a:r>
            <a:r>
              <a:rPr lang="en-GB" altLang="zh-CN" sz="2000" dirty="0">
                <a:highlight>
                  <a:srgbClr val="FFFF00"/>
                </a:highlight>
                <a:latin typeface="Times New Roman" panose="02020603050405020304" pitchFamily="18" charset="0"/>
                <a:cs typeface="Times New Roman" panose="02020603050405020304" pitchFamily="18" charset="0"/>
              </a:rPr>
              <a:t>the pan </a:t>
            </a:r>
            <a:r>
              <a:rPr lang="en-GB" altLang="zh-CN" sz="2000" dirty="0">
                <a:latin typeface="Times New Roman" panose="02020603050405020304" pitchFamily="18" charset="0"/>
                <a:cs typeface="Times New Roman" panose="02020603050405020304" pitchFamily="18" charset="0"/>
              </a:rPr>
              <a:t>was invented in the 1930s from oil drums 44</a:t>
            </a:r>
            <a:r>
              <a:rPr lang="en-GB" altLang="zh-CN" sz="2000" dirty="0">
                <a:highlight>
                  <a:srgbClr val="FFFF00"/>
                </a:highlight>
                <a:latin typeface="Times New Roman" panose="02020603050405020304" pitchFamily="18" charset="0"/>
                <a:cs typeface="Times New Roman" panose="02020603050405020304" pitchFamily="18" charset="0"/>
              </a:rPr>
              <a:t>____ by the US military</a:t>
            </a:r>
            <a:r>
              <a:rPr lang="en-GB" altLang="zh-CN" sz="2000" dirty="0">
                <a:latin typeface="Times New Roman" panose="02020603050405020304" pitchFamily="18" charset="0"/>
                <a:cs typeface="Times New Roman" panose="02020603050405020304" pitchFamily="18" charset="0"/>
              </a:rPr>
              <a:t>, with deep roots in African culture. </a:t>
            </a:r>
            <a:r>
              <a:rPr lang="en-GB" altLang="zh-CN" sz="2000" dirty="0">
                <a:highlight>
                  <a:srgbClr val="FFFF00"/>
                </a:highlight>
                <a:latin typeface="Times New Roman" panose="02020603050405020304" pitchFamily="18" charset="0"/>
                <a:cs typeface="Times New Roman" panose="02020603050405020304" pitchFamily="18" charset="0"/>
              </a:rPr>
              <a:t>The pan </a:t>
            </a:r>
            <a:r>
              <a:rPr lang="en-GB" altLang="zh-CN" sz="2000" dirty="0">
                <a:latin typeface="Times New Roman" panose="02020603050405020304" pitchFamily="18" charset="0"/>
                <a:cs typeface="Times New Roman" panose="02020603050405020304" pitchFamily="18" charset="0"/>
              </a:rPr>
              <a:t>brought me joy and 45____ my life choices. But public music education— especially about non-Western 46____, is often at risk of cancellation. This affects lower-income 47____ neighborhoods, as families can't afford private lessons. More than a 48____ of music, it's silencing an already hushed, united history.</a:t>
            </a:r>
            <a:endParaRPr lang="en-GB" altLang="zh-CN" sz="2000" dirty="0">
              <a:latin typeface="Times New Roman" panose="02020603050405020304" pitchFamily="18" charset="0"/>
              <a:cs typeface="Times New Roman" panose="02020603050405020304" pitchFamily="18" charset="0"/>
            </a:endParaRPr>
          </a:p>
          <a:p>
            <a:pPr algn="just"/>
            <a:br>
              <a:rPr lang="en-GB" altLang="zh-CN" sz="2000" dirty="0">
                <a:solidFill>
                  <a:srgbClr val="FF0000"/>
                </a:solidFill>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48. A. shift 		B. boom 		C. shortage 		D. </a:t>
            </a:r>
            <a:r>
              <a:rPr lang="en-GB" altLang="zh-CN" sz="2000" dirty="0">
                <a:highlight>
                  <a:srgbClr val="00FF00"/>
                </a:highlight>
                <a:latin typeface="Times New Roman" panose="02020603050405020304" pitchFamily="18" charset="0"/>
                <a:cs typeface="Times New Roman" panose="02020603050405020304" pitchFamily="18" charset="0"/>
              </a:rPr>
              <a:t>loss</a:t>
            </a:r>
            <a:endParaRPr lang="en-GB" altLang="zh-CN" sz="2000" dirty="0">
              <a:highlight>
                <a:srgbClr val="00FF00"/>
              </a:highlight>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前文提到：公共音乐教育（尤其是非西方乐器教育）常面临被取消的风险，这影响低收入移民社区，因为家庭负担不起私人课程。接着作者说：这不仅仅是音乐的</a:t>
            </a:r>
            <a:r>
              <a:rPr lang="en-US" altLang="zh-CN" sz="2000" dirty="0">
                <a:solidFill>
                  <a:srgbClr val="FF0000"/>
                </a:solidFill>
                <a:latin typeface="Times New Roman" panose="02020603050405020304" pitchFamily="18" charset="0"/>
                <a:cs typeface="Times New Roman" panose="02020603050405020304" pitchFamily="18" charset="0"/>
              </a:rPr>
              <a:t>____</a:t>
            </a:r>
            <a:r>
              <a:rPr lang="zh-CN" altLang="en-US" sz="2000" dirty="0">
                <a:solidFill>
                  <a:srgbClr val="FF0000"/>
                </a:solidFill>
                <a:latin typeface="Times New Roman" panose="02020603050405020304" pitchFamily="18" charset="0"/>
                <a:cs typeface="Times New Roman" panose="02020603050405020304" pitchFamily="18" charset="0"/>
              </a:rPr>
              <a:t>，更是在压制一段本已沉默的、统一的历史。取消音乐教育带来的后果是双重的：一是音乐本身的</a:t>
            </a:r>
            <a:r>
              <a:rPr lang="en-US" altLang="zh-CN" sz="2000" dirty="0">
                <a:solidFill>
                  <a:srgbClr val="FF0000"/>
                </a:solidFill>
                <a:latin typeface="Times New Roman" panose="02020603050405020304" pitchFamily="18" charset="0"/>
                <a:cs typeface="Times New Roman" panose="02020603050405020304" pitchFamily="18" charset="0"/>
              </a:rPr>
              <a:t>____</a:t>
            </a:r>
            <a:r>
              <a:rPr lang="zh-CN" altLang="en-US" sz="2000" dirty="0">
                <a:solidFill>
                  <a:srgbClr val="FF0000"/>
                </a:solidFill>
                <a:latin typeface="Times New Roman" panose="02020603050405020304" pitchFamily="18" charset="0"/>
                <a:cs typeface="Times New Roman" panose="02020603050405020304" pitchFamily="18" charset="0"/>
              </a:rPr>
              <a:t>，二是对历史的压制。空格处需要填入一个名词，表示“失去、缺失”的意思，且程度要比后面的“</a:t>
            </a:r>
            <a:r>
              <a:rPr lang="en-GB" altLang="zh-CN" sz="2000" dirty="0">
                <a:solidFill>
                  <a:srgbClr val="FF0000"/>
                </a:solidFill>
                <a:latin typeface="Times New Roman" panose="02020603050405020304" pitchFamily="18" charset="0"/>
                <a:cs typeface="Times New Roman" panose="02020603050405020304" pitchFamily="18" charset="0"/>
              </a:rPr>
              <a:t>silencing a history”</a:t>
            </a:r>
            <a:r>
              <a:rPr lang="zh-CN" altLang="en-US" sz="2000" dirty="0">
                <a:solidFill>
                  <a:srgbClr val="FF0000"/>
                </a:solidFill>
                <a:latin typeface="Times New Roman" panose="02020603050405020304" pitchFamily="18" charset="0"/>
                <a:cs typeface="Times New Roman" panose="02020603050405020304" pitchFamily="18" charset="0"/>
              </a:rPr>
              <a:t>轻一些，形成递进关系（</a:t>
            </a:r>
            <a:r>
              <a:rPr lang="en-GB" altLang="zh-CN" sz="2000" dirty="0">
                <a:solidFill>
                  <a:srgbClr val="FF0000"/>
                </a:solidFill>
                <a:latin typeface="Times New Roman" panose="02020603050405020304" pitchFamily="18" charset="0"/>
                <a:cs typeface="Times New Roman" panose="02020603050405020304" pitchFamily="18" charset="0"/>
              </a:rPr>
              <a:t>more than…, it‘s…</a:t>
            </a:r>
            <a:r>
              <a:rPr lang="zh-CN" altLang="en-GB" sz="2000" dirty="0">
                <a:solidFill>
                  <a:srgbClr val="FF0000"/>
                </a:solidFill>
                <a:latin typeface="Times New Roman" panose="02020603050405020304" pitchFamily="18" charset="0"/>
                <a:cs typeface="Times New Roman" panose="02020603050405020304" pitchFamily="18" charset="0"/>
              </a:rPr>
              <a:t>）。</a:t>
            </a:r>
            <a:r>
              <a:rPr lang="en-GB" altLang="zh-CN" sz="2000" dirty="0">
                <a:solidFill>
                  <a:srgbClr val="FF0000"/>
                </a:solidFill>
                <a:latin typeface="Times New Roman" panose="02020603050405020304" pitchFamily="18" charset="0"/>
                <a:cs typeface="Times New Roman" panose="02020603050405020304" pitchFamily="18" charset="0"/>
              </a:rPr>
              <a:t> “a loss of music” </a:t>
            </a:r>
            <a:r>
              <a:rPr lang="zh-CN" altLang="en-US" sz="2000" dirty="0">
                <a:solidFill>
                  <a:srgbClr val="FF0000"/>
                </a:solidFill>
                <a:latin typeface="Times New Roman" panose="02020603050405020304" pitchFamily="18" charset="0"/>
                <a:cs typeface="Times New Roman" panose="02020603050405020304" pitchFamily="18" charset="0"/>
              </a:rPr>
              <a:t>即音乐的损失。</a:t>
            </a:r>
            <a:r>
              <a:rPr lang="en-GB" altLang="zh-CN" sz="2000" dirty="0">
                <a:solidFill>
                  <a:srgbClr val="FF0000"/>
                </a:solidFill>
                <a:latin typeface="Times New Roman" panose="02020603050405020304" pitchFamily="18" charset="0"/>
                <a:cs typeface="Times New Roman" panose="02020603050405020304" pitchFamily="18" charset="0"/>
              </a:rPr>
              <a:t> “a shift of music” </a:t>
            </a:r>
            <a:r>
              <a:rPr lang="zh-CN" altLang="en-US" sz="2000" dirty="0">
                <a:solidFill>
                  <a:srgbClr val="FF0000"/>
                </a:solidFill>
                <a:latin typeface="Times New Roman" panose="02020603050405020304" pitchFamily="18" charset="0"/>
                <a:cs typeface="Times New Roman" panose="02020603050405020304" pitchFamily="18" charset="0"/>
              </a:rPr>
              <a:t>意为音乐的转变。</a:t>
            </a:r>
            <a:r>
              <a:rPr lang="en-US" altLang="zh-CN" sz="2000" dirty="0">
                <a:solidFill>
                  <a:srgbClr val="FF0000"/>
                </a:solidFill>
                <a:latin typeface="Times New Roman" panose="02020603050405020304" pitchFamily="18" charset="0"/>
                <a:cs typeface="Times New Roman" panose="02020603050405020304" pitchFamily="18" charset="0"/>
              </a:rPr>
              <a:t>boom</a:t>
            </a:r>
            <a:r>
              <a:rPr lang="zh-CN" altLang="en-US" sz="2000" dirty="0">
                <a:solidFill>
                  <a:srgbClr val="FF0000"/>
                </a:solidFill>
                <a:latin typeface="Times New Roman" panose="02020603050405020304" pitchFamily="18" charset="0"/>
                <a:cs typeface="Times New Roman" panose="02020603050405020304" pitchFamily="18" charset="0"/>
              </a:rPr>
              <a:t>繁荣、激增。</a:t>
            </a:r>
            <a:r>
              <a:rPr lang="en-GB" altLang="zh-CN" sz="2000" dirty="0">
                <a:solidFill>
                  <a:srgbClr val="FF0000"/>
                </a:solidFill>
                <a:latin typeface="Times New Roman" panose="02020603050405020304" pitchFamily="18" charset="0"/>
                <a:cs typeface="Times New Roman" panose="02020603050405020304" pitchFamily="18" charset="0"/>
              </a:rPr>
              <a:t> “a shortage of music” </a:t>
            </a:r>
            <a:r>
              <a:rPr lang="zh-CN" altLang="en-US" sz="2000" dirty="0">
                <a:solidFill>
                  <a:srgbClr val="FF0000"/>
                </a:solidFill>
                <a:latin typeface="Times New Roman" panose="02020603050405020304" pitchFamily="18" charset="0"/>
                <a:cs typeface="Times New Roman" panose="02020603050405020304" pitchFamily="18" charset="0"/>
              </a:rPr>
              <a:t>指音乐供应不足，可以表示缺乏，但通常用于具体资源（如食物、水）的短缺。</a:t>
            </a:r>
            <a:endParaRPr lang="en-US" altLang="zh-CN" sz="20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dissolv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409426" y="1574915"/>
            <a:ext cx="3517526" cy="3851046"/>
          </a:xfrm>
          <a:prstGeom prst="rect">
            <a:avLst/>
          </a:prstGeom>
        </p:spPr>
      </p:pic>
      <p:sp>
        <p:nvSpPr>
          <p:cNvPr id="2" name="矩形 1"/>
          <p:cNvSpPr/>
          <p:nvPr/>
        </p:nvSpPr>
        <p:spPr>
          <a:xfrm>
            <a:off x="2064636" y="1675946"/>
            <a:ext cx="2688621"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rPr>
              <a:t>PART </a:t>
            </a:r>
            <a:r>
              <a:rPr lang="en-US" altLang="zh-CN" sz="54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2</a:t>
            </a:r>
            <a:endParaRPr kumimoji="0" lang="zh-CN" altLang="en-US"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4" name="矩形 3"/>
          <p:cNvSpPr/>
          <p:nvPr/>
        </p:nvSpPr>
        <p:spPr>
          <a:xfrm>
            <a:off x="2433728" y="2911805"/>
            <a:ext cx="7828746"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Reading</a:t>
            </a:r>
            <a:r>
              <a:rPr lang="zh-CN" altLang="en-US"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 </a:t>
            </a: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comprehension</a:t>
            </a:r>
            <a:endParaRPr kumimoji="0" lang="zh-CN" altLang="en-US" sz="48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5" name="矩形: 圆角 4"/>
          <p:cNvSpPr/>
          <p:nvPr/>
        </p:nvSpPr>
        <p:spPr>
          <a:xfrm>
            <a:off x="323850" y="269776"/>
            <a:ext cx="11544300" cy="6318448"/>
          </a:xfrm>
          <a:prstGeom prst="roundRect">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0487079" y="5116592"/>
            <a:ext cx="2679688" cy="2679688"/>
          </a:xfrm>
          <a:prstGeom prst="rect">
            <a:avLst/>
          </a:prstGeom>
        </p:spPr>
      </p:pic>
      <p:sp>
        <p:nvSpPr>
          <p:cNvPr id="3" name="文本框 2"/>
          <p:cNvSpPr txBox="1"/>
          <p:nvPr/>
        </p:nvSpPr>
        <p:spPr>
          <a:xfrm>
            <a:off x="0" y="0"/>
            <a:ext cx="12192000" cy="6863417"/>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In my twenties, I learned the steel pan was a symbol of </a:t>
            </a:r>
            <a:r>
              <a:rPr lang="en-US" altLang="zh-CN" sz="2000" dirty="0">
                <a:latin typeface="Times New Roman" panose="02020603050405020304" pitchFamily="18" charset="0"/>
                <a:cs typeface="Times New Roman" panose="02020603050405020304" pitchFamily="18" charset="0"/>
              </a:rPr>
              <a:t>49_________</a:t>
            </a:r>
            <a:r>
              <a:rPr lang="en-GB" altLang="zh-CN" sz="2000" dirty="0">
                <a:latin typeface="Times New Roman" panose="02020603050405020304" pitchFamily="18" charset="0"/>
                <a:cs typeface="Times New Roman" panose="02020603050405020304" pitchFamily="18" charset="0"/>
              </a:rPr>
              <a:t>. The pan is an innovation born from a 50____ to create art even in hard times. On Toronto streets, pan players' melodies still 51____ something in me. Music like this should be 52____ to every student, as it can change lives.</a:t>
            </a:r>
            <a:endParaRPr lang="en-GB" altLang="zh-CN"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Now in my forties, I see how connected our histories are and how our survival depends on embracing this 53____. The pan's magic 54____ listeners and we might find ourselves 55____ in to its sound like a magnet to metal.</a:t>
            </a:r>
            <a:endParaRPr lang="en-GB" altLang="zh-CN" sz="2000" dirty="0">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49. A. ignorance		</a:t>
            </a:r>
            <a:r>
              <a:rPr lang="en-GB" altLang="zh-CN" sz="2000" dirty="0" err="1">
                <a:latin typeface="Times New Roman" panose="02020603050405020304" pitchFamily="18" charset="0"/>
                <a:cs typeface="Times New Roman" panose="02020603050405020304" pitchFamily="18" charset="0"/>
              </a:rPr>
              <a:t>B.</a:t>
            </a:r>
            <a:r>
              <a:rPr lang="en-GB" altLang="zh-CN" sz="2000" dirty="0" err="1">
                <a:highlight>
                  <a:srgbClr val="00FF00"/>
                </a:highlight>
                <a:latin typeface="Times New Roman" panose="02020603050405020304" pitchFamily="18" charset="0"/>
                <a:cs typeface="Times New Roman" panose="02020603050405020304" pitchFamily="18" charset="0"/>
              </a:rPr>
              <a:t>resistance</a:t>
            </a:r>
            <a:r>
              <a:rPr lang="en-GB" altLang="zh-CN" sz="2000" dirty="0">
                <a:latin typeface="Times New Roman" panose="02020603050405020304" pitchFamily="18" charset="0"/>
                <a:cs typeface="Times New Roman" panose="02020603050405020304" pitchFamily="18" charset="0"/>
              </a:rPr>
              <a:t>	</a:t>
            </a:r>
            <a:r>
              <a:rPr lang="en-GB" altLang="zh-CN" sz="2000" dirty="0" err="1">
                <a:latin typeface="Times New Roman" panose="02020603050405020304" pitchFamily="18" charset="0"/>
                <a:cs typeface="Times New Roman" panose="02020603050405020304" pitchFamily="18" charset="0"/>
              </a:rPr>
              <a:t>C.cooperaton</a:t>
            </a:r>
            <a:r>
              <a:rPr lang="en-GB" altLang="zh-CN" sz="2000" dirty="0">
                <a:latin typeface="Times New Roman" panose="02020603050405020304" pitchFamily="18" charset="0"/>
                <a:cs typeface="Times New Roman" panose="02020603050405020304" pitchFamily="18" charset="0"/>
              </a:rPr>
              <a:t>		</a:t>
            </a:r>
            <a:r>
              <a:rPr lang="en-GB" altLang="zh-CN" sz="2000" dirty="0" err="1">
                <a:latin typeface="Times New Roman" panose="02020603050405020304" pitchFamily="18" charset="0"/>
                <a:cs typeface="Times New Roman" panose="02020603050405020304" pitchFamily="18" charset="0"/>
              </a:rPr>
              <a:t>D.acceptance</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前文讲述了钢鼓的起源故事：暴君禁止人们使用鼓，强迫他们日夜工作。人们没有屈服，而是找到废弃油桶，用火加热、用锤子敲打，创造出钢鼓，在街头演奏，统治者无法阻止。这个故事本身就是</a:t>
            </a:r>
            <a:r>
              <a:rPr lang="zh-CN" altLang="en-US" sz="2000" b="1" dirty="0">
                <a:solidFill>
                  <a:srgbClr val="FF0000"/>
                </a:solidFill>
                <a:latin typeface="Times New Roman" panose="02020603050405020304" pitchFamily="18" charset="0"/>
                <a:cs typeface="Times New Roman" panose="02020603050405020304" pitchFamily="18" charset="0"/>
              </a:rPr>
              <a:t>反抗压迫</a:t>
            </a:r>
            <a:r>
              <a:rPr lang="zh-CN" altLang="en-US" sz="2000" dirty="0">
                <a:solidFill>
                  <a:srgbClr val="FF0000"/>
                </a:solidFill>
                <a:latin typeface="Times New Roman" panose="02020603050405020304" pitchFamily="18" charset="0"/>
                <a:cs typeface="Times New Roman" panose="02020603050405020304" pitchFamily="18" charset="0"/>
              </a:rPr>
              <a:t>的象征。</a:t>
            </a:r>
            <a:r>
              <a:rPr lang="en-GB" altLang="zh-CN" sz="2000" dirty="0">
                <a:solidFill>
                  <a:srgbClr val="FF0000"/>
                </a:solidFill>
                <a:latin typeface="Times New Roman" panose="02020603050405020304" pitchFamily="18" charset="0"/>
                <a:cs typeface="Times New Roman" panose="02020603050405020304" pitchFamily="18" charset="0"/>
              </a:rPr>
              <a:t>resistance</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反抗）</a:t>
            </a:r>
            <a:r>
              <a:rPr lang="en-GB" altLang="zh-CN" sz="2000" dirty="0">
                <a:solidFill>
                  <a:srgbClr val="FF0000"/>
                </a:solidFill>
                <a:latin typeface="Times New Roman" panose="02020603050405020304" pitchFamily="18" charset="0"/>
                <a:cs typeface="Times New Roman" panose="02020603050405020304" pitchFamily="18" charset="0"/>
              </a:rPr>
              <a:t>ignorance</a:t>
            </a:r>
            <a:r>
              <a:rPr lang="zh-CN" altLang="en-US" sz="2000" dirty="0">
                <a:solidFill>
                  <a:srgbClr val="FF0000"/>
                </a:solidFill>
                <a:latin typeface="Times New Roman" panose="02020603050405020304" pitchFamily="18" charset="0"/>
                <a:cs typeface="Times New Roman" panose="02020603050405020304" pitchFamily="18" charset="0"/>
              </a:rPr>
              <a:t>（无知）</a:t>
            </a:r>
            <a:r>
              <a:rPr lang="en-GB" altLang="zh-CN" sz="2000" dirty="0">
                <a:solidFill>
                  <a:srgbClr val="FF0000"/>
                </a:solidFill>
                <a:latin typeface="Times New Roman" panose="02020603050405020304" pitchFamily="18" charset="0"/>
                <a:cs typeface="Times New Roman" panose="02020603050405020304" pitchFamily="18" charset="0"/>
              </a:rPr>
              <a:t>cooperation</a:t>
            </a:r>
            <a:r>
              <a:rPr lang="zh-CN" altLang="en-US" sz="2000" dirty="0">
                <a:solidFill>
                  <a:srgbClr val="FF0000"/>
                </a:solidFill>
                <a:latin typeface="Times New Roman" panose="02020603050405020304" pitchFamily="18" charset="0"/>
                <a:cs typeface="Times New Roman" panose="02020603050405020304" pitchFamily="18" charset="0"/>
              </a:rPr>
              <a:t>（合作）</a:t>
            </a:r>
            <a:r>
              <a:rPr lang="en-GB" altLang="zh-CN" sz="2000" dirty="0">
                <a:solidFill>
                  <a:srgbClr val="FF0000"/>
                </a:solidFill>
                <a:latin typeface="Times New Roman" panose="02020603050405020304" pitchFamily="18" charset="0"/>
                <a:cs typeface="Times New Roman" panose="02020603050405020304" pitchFamily="18" charset="0"/>
              </a:rPr>
              <a:t>acceptance</a:t>
            </a:r>
            <a:r>
              <a:rPr lang="zh-CN" altLang="en-US" sz="2000" dirty="0">
                <a:solidFill>
                  <a:srgbClr val="FF0000"/>
                </a:solidFill>
                <a:latin typeface="Times New Roman" panose="02020603050405020304" pitchFamily="18" charset="0"/>
                <a:cs typeface="Times New Roman" panose="02020603050405020304" pitchFamily="18" charset="0"/>
              </a:rPr>
              <a:t>（接受、顺从）故事中人们没有接受禁令，而是创造新乐器继续演奏。</a:t>
            </a:r>
            <a:r>
              <a:rPr lang="en-GB" altLang="zh-CN" sz="2000" dirty="0">
                <a:solidFill>
                  <a:srgbClr val="FF0000"/>
                </a:solidFill>
                <a:latin typeface="Times New Roman" panose="02020603050405020304" pitchFamily="18" charset="0"/>
                <a:cs typeface="Times New Roman" panose="02020603050405020304" pitchFamily="18" charset="0"/>
              </a:rPr>
              <a:t>acceptance</a:t>
            </a:r>
            <a:r>
              <a:rPr lang="zh-CN" altLang="en-US" sz="2000" dirty="0">
                <a:solidFill>
                  <a:srgbClr val="FF0000"/>
                </a:solidFill>
                <a:latin typeface="Times New Roman" panose="02020603050405020304" pitchFamily="18" charset="0"/>
                <a:cs typeface="Times New Roman" panose="02020603050405020304" pitchFamily="18" charset="0"/>
              </a:rPr>
              <a:t>与反抗完全对立。</a:t>
            </a:r>
            <a:endParaRPr lang="en-US" altLang="zh-CN" sz="2000" dirty="0">
              <a:solidFill>
                <a:srgbClr val="FF0000"/>
              </a:solidFill>
              <a:latin typeface="Times New Roman" panose="02020603050405020304" pitchFamily="18" charset="0"/>
              <a:cs typeface="Times New Roman" panose="02020603050405020304" pitchFamily="18" charset="0"/>
            </a:endParaRPr>
          </a:p>
          <a:p>
            <a:endParaRPr lang="en-GB" altLang="zh-CN" sz="2000" dirty="0">
              <a:solidFill>
                <a:srgbClr val="FF0000"/>
              </a:solidFill>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50. A. curiosity 		B. habit 		C. chance 		D. </a:t>
            </a:r>
            <a:r>
              <a:rPr lang="en-GB" altLang="zh-CN" sz="2000" dirty="0">
                <a:highlight>
                  <a:srgbClr val="00FF00"/>
                </a:highlight>
                <a:latin typeface="Times New Roman" panose="02020603050405020304" pitchFamily="18" charset="0"/>
                <a:cs typeface="Times New Roman" panose="02020603050405020304" pitchFamily="18" charset="0"/>
              </a:rPr>
              <a:t>desire</a:t>
            </a:r>
            <a:endParaRPr lang="en-GB" altLang="zh-CN" sz="2000" dirty="0">
              <a:highlight>
                <a:srgbClr val="00FF00"/>
              </a:highlight>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钢鼓的创新源于一种</a:t>
            </a:r>
            <a:r>
              <a:rPr lang="zh-CN" altLang="en-US" sz="2000" b="1" dirty="0">
                <a:solidFill>
                  <a:srgbClr val="FF0000"/>
                </a:solidFill>
                <a:latin typeface="Times New Roman" panose="02020603050405020304" pitchFamily="18" charset="0"/>
                <a:cs typeface="Times New Roman" panose="02020603050405020304" pitchFamily="18" charset="0"/>
              </a:rPr>
              <a:t>强烈的内在驱动力</a:t>
            </a:r>
            <a:r>
              <a:rPr lang="zh-CN" altLang="en-US" sz="2000" dirty="0">
                <a:solidFill>
                  <a:srgbClr val="FF0000"/>
                </a:solidFill>
                <a:latin typeface="Times New Roman" panose="02020603050405020304" pitchFamily="18" charset="0"/>
                <a:cs typeface="Times New Roman" panose="02020603050405020304" pitchFamily="18" charset="0"/>
              </a:rPr>
              <a:t>，即在困境中也要创造艺术的渴望。这种驱动力不是偶然的、习惯性的，而是发自内心的愿望。</a:t>
            </a:r>
            <a:r>
              <a:rPr lang="en-GB" altLang="zh-CN" sz="2000" dirty="0">
                <a:solidFill>
                  <a:srgbClr val="FF0000"/>
                </a:solidFill>
                <a:latin typeface="Times New Roman" panose="02020603050405020304" pitchFamily="18" charset="0"/>
                <a:cs typeface="Times New Roman" panose="02020603050405020304" pitchFamily="18" charset="0"/>
              </a:rPr>
              <a:t>born from a desire to do </a:t>
            </a:r>
            <a:r>
              <a:rPr lang="en-GB" altLang="zh-CN" sz="2000" dirty="0" err="1">
                <a:solidFill>
                  <a:srgbClr val="FF0000"/>
                </a:solidFill>
                <a:latin typeface="Times New Roman" panose="02020603050405020304" pitchFamily="18" charset="0"/>
                <a:cs typeface="Times New Roman" panose="02020603050405020304" pitchFamily="18" charset="0"/>
              </a:rPr>
              <a:t>sth</a:t>
            </a:r>
            <a:r>
              <a:rPr lang="en-GB" altLang="zh-CN" sz="2000"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“源于做某事的渴望”。</a:t>
            </a:r>
            <a:r>
              <a:rPr lang="en-GB" altLang="zh-CN" sz="2000" b="1" dirty="0">
                <a:solidFill>
                  <a:srgbClr val="FF0000"/>
                </a:solidFill>
                <a:latin typeface="Times New Roman" panose="02020603050405020304" pitchFamily="18" charset="0"/>
                <a:cs typeface="Times New Roman" panose="02020603050405020304" pitchFamily="18" charset="0"/>
              </a:rPr>
              <a:t>curiosity</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好奇）</a:t>
            </a:r>
            <a:r>
              <a:rPr lang="zh-CN" altLang="en-US" sz="2000" dirty="0">
                <a:solidFill>
                  <a:srgbClr val="FF0000"/>
                </a:solidFill>
                <a:latin typeface="Times New Roman" panose="02020603050405020304" pitchFamily="18" charset="0"/>
                <a:cs typeface="Times New Roman" panose="02020603050405020304" pitchFamily="18" charset="0"/>
              </a:rPr>
              <a:t>：好奇可能导致探索，但不足以支撑“在困难时期创造艺术”的坚韧。</a:t>
            </a:r>
            <a:r>
              <a:rPr lang="en-GB" altLang="zh-CN" sz="2000" b="1" dirty="0">
                <a:solidFill>
                  <a:srgbClr val="FF0000"/>
                </a:solidFill>
                <a:latin typeface="Times New Roman" panose="02020603050405020304" pitchFamily="18" charset="0"/>
                <a:cs typeface="Times New Roman" panose="02020603050405020304" pitchFamily="18" charset="0"/>
              </a:rPr>
              <a:t>habit</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习惯）</a:t>
            </a:r>
            <a:r>
              <a:rPr lang="zh-CN" altLang="en-US" sz="2000" dirty="0">
                <a:solidFill>
                  <a:srgbClr val="FF0000"/>
                </a:solidFill>
                <a:latin typeface="Times New Roman" panose="02020603050405020304" pitchFamily="18" charset="0"/>
                <a:cs typeface="Times New Roman" panose="02020603050405020304" pitchFamily="18" charset="0"/>
              </a:rPr>
              <a:t>：习惯是被动的重复，无法成为创新的根源。</a:t>
            </a:r>
            <a:r>
              <a:rPr lang="en-GB" altLang="zh-CN" sz="2000" b="1" dirty="0">
                <a:solidFill>
                  <a:srgbClr val="FF0000"/>
                </a:solidFill>
                <a:latin typeface="Times New Roman" panose="02020603050405020304" pitchFamily="18" charset="0"/>
                <a:cs typeface="Times New Roman" panose="02020603050405020304" pitchFamily="18" charset="0"/>
              </a:rPr>
              <a:t>chance</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机会）</a:t>
            </a:r>
            <a:r>
              <a:rPr lang="zh-CN" altLang="en-US" sz="2000" dirty="0">
                <a:solidFill>
                  <a:srgbClr val="FF0000"/>
                </a:solidFill>
                <a:latin typeface="Times New Roman" panose="02020603050405020304" pitchFamily="18" charset="0"/>
                <a:cs typeface="Times New Roman" panose="02020603050405020304" pitchFamily="18" charset="0"/>
              </a:rPr>
              <a:t>：被动且偶然，与“</a:t>
            </a:r>
            <a:r>
              <a:rPr lang="en-GB" altLang="zh-CN" sz="2000" dirty="0">
                <a:solidFill>
                  <a:srgbClr val="FF0000"/>
                </a:solidFill>
                <a:latin typeface="Times New Roman" panose="02020603050405020304" pitchFamily="18" charset="0"/>
                <a:cs typeface="Times New Roman" panose="02020603050405020304" pitchFamily="18" charset="0"/>
              </a:rPr>
              <a:t>born from”</a:t>
            </a:r>
            <a:r>
              <a:rPr lang="zh-CN" altLang="en-US" sz="2000" dirty="0">
                <a:solidFill>
                  <a:srgbClr val="FF0000"/>
                </a:solidFill>
                <a:latin typeface="Times New Roman" panose="02020603050405020304" pitchFamily="18" charset="0"/>
                <a:cs typeface="Times New Roman" panose="02020603050405020304" pitchFamily="18" charset="0"/>
              </a:rPr>
              <a:t>的主动性不符。</a:t>
            </a:r>
            <a:endParaRPr lang="en-US" altLang="zh-CN" sz="2000" dirty="0">
              <a:solidFill>
                <a:srgbClr val="FF0000"/>
              </a:solidFill>
              <a:latin typeface="Times New Roman" panose="02020603050405020304" pitchFamily="18" charset="0"/>
              <a:cs typeface="Times New Roman" panose="02020603050405020304" pitchFamily="18" charset="0"/>
            </a:endParaRPr>
          </a:p>
          <a:p>
            <a:br>
              <a:rPr lang="en-GB" altLang="zh-CN" sz="2000" dirty="0">
                <a:solidFill>
                  <a:srgbClr val="FF0000"/>
                </a:solidFill>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51. A. </a:t>
            </a:r>
            <a:r>
              <a:rPr lang="en-GB" altLang="zh-CN" sz="2000" dirty="0">
                <a:highlight>
                  <a:srgbClr val="00FF00"/>
                </a:highlight>
                <a:latin typeface="Times New Roman" panose="02020603050405020304" pitchFamily="18" charset="0"/>
                <a:cs typeface="Times New Roman" panose="02020603050405020304" pitchFamily="18" charset="0"/>
              </a:rPr>
              <a:t>stir</a:t>
            </a:r>
            <a:r>
              <a:rPr lang="en-GB" altLang="zh-CN" sz="2000" dirty="0">
                <a:latin typeface="Times New Roman" panose="02020603050405020304" pitchFamily="18" charset="0"/>
                <a:cs typeface="Times New Roman" panose="02020603050405020304" pitchFamily="18" charset="0"/>
              </a:rPr>
              <a:t> 		B. disturb 	C. save 			D. amuse</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作者成年后听到钢鼓旋律，内心被</a:t>
            </a:r>
            <a:r>
              <a:rPr lang="zh-CN" altLang="en-US" sz="2000" b="1" dirty="0">
                <a:solidFill>
                  <a:srgbClr val="FF0000"/>
                </a:solidFill>
                <a:latin typeface="Times New Roman" panose="02020603050405020304" pitchFamily="18" charset="0"/>
                <a:cs typeface="Times New Roman" panose="02020603050405020304" pitchFamily="18" charset="0"/>
              </a:rPr>
              <a:t>触动</a:t>
            </a:r>
            <a:r>
              <a:rPr lang="zh-CN" altLang="en-US" sz="2000" dirty="0">
                <a:solidFill>
                  <a:srgbClr val="FF0000"/>
                </a:solidFill>
                <a:latin typeface="Times New Roman" panose="02020603050405020304" pitchFamily="18" charset="0"/>
                <a:cs typeface="Times New Roman" panose="02020603050405020304" pitchFamily="18" charset="0"/>
              </a:rPr>
              <a:t>、唤起某种情感（可能是回忆、感动、激情等）。“</a:t>
            </a:r>
            <a:r>
              <a:rPr lang="en-GB" altLang="zh-CN" sz="2000" dirty="0">
                <a:solidFill>
                  <a:srgbClr val="FF0000"/>
                </a:solidFill>
                <a:latin typeface="Times New Roman" panose="02020603050405020304" pitchFamily="18" charset="0"/>
                <a:cs typeface="Times New Roman" panose="02020603050405020304" pitchFamily="18" charset="0"/>
              </a:rPr>
              <a:t>stir something in me”</a:t>
            </a:r>
            <a:r>
              <a:rPr lang="zh-CN" altLang="en-US" sz="2000" dirty="0">
                <a:solidFill>
                  <a:srgbClr val="FF0000"/>
                </a:solidFill>
                <a:latin typeface="Times New Roman" panose="02020603050405020304" pitchFamily="18" charset="0"/>
                <a:cs typeface="Times New Roman" panose="02020603050405020304" pitchFamily="18" charset="0"/>
              </a:rPr>
              <a:t> “激起我内心的某种情感”。常与</a:t>
            </a:r>
            <a:r>
              <a:rPr lang="en-GB" altLang="zh-CN" sz="2000" dirty="0">
                <a:solidFill>
                  <a:srgbClr val="FF0000"/>
                </a:solidFill>
                <a:latin typeface="Times New Roman" panose="02020603050405020304" pitchFamily="18" charset="0"/>
                <a:cs typeface="Times New Roman" panose="02020603050405020304" pitchFamily="18" charset="0"/>
              </a:rPr>
              <a:t>emotion, memory, feeling</a:t>
            </a:r>
            <a:r>
              <a:rPr lang="zh-CN" altLang="en-US" sz="2000" dirty="0">
                <a:solidFill>
                  <a:srgbClr val="FF0000"/>
                </a:solidFill>
                <a:latin typeface="Times New Roman" panose="02020603050405020304" pitchFamily="18" charset="0"/>
                <a:cs typeface="Times New Roman" panose="02020603050405020304" pitchFamily="18" charset="0"/>
              </a:rPr>
              <a:t>等搭配。</a:t>
            </a:r>
            <a:r>
              <a:rPr lang="en-GB" altLang="zh-CN" sz="2000" b="1" dirty="0">
                <a:solidFill>
                  <a:srgbClr val="FF0000"/>
                </a:solidFill>
                <a:latin typeface="Times New Roman" panose="02020603050405020304" pitchFamily="18" charset="0"/>
                <a:cs typeface="Times New Roman" panose="02020603050405020304" pitchFamily="18" charset="0"/>
              </a:rPr>
              <a:t> disturb</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打扰、扰乱）</a:t>
            </a:r>
            <a:r>
              <a:rPr lang="zh-CN" altLang="en-US" sz="2000" dirty="0">
                <a:solidFill>
                  <a:srgbClr val="FF0000"/>
                </a:solidFill>
                <a:latin typeface="Times New Roman" panose="02020603050405020304" pitchFamily="18" charset="0"/>
                <a:cs typeface="Times New Roman" panose="02020603050405020304" pitchFamily="18" charset="0"/>
              </a:rPr>
              <a:t>：负面含义，通常指不安或干扰，不符合这里积极</a:t>
            </a:r>
            <a:r>
              <a:rPr lang="en-US" altLang="zh-CN"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中性的情感唤起。</a:t>
            </a:r>
            <a:r>
              <a:rPr lang="en-GB" altLang="zh-CN" sz="2000" b="1" dirty="0">
                <a:solidFill>
                  <a:srgbClr val="FF0000"/>
                </a:solidFill>
                <a:latin typeface="Times New Roman" panose="02020603050405020304" pitchFamily="18" charset="0"/>
                <a:cs typeface="Times New Roman" panose="02020603050405020304" pitchFamily="18" charset="0"/>
              </a:rPr>
              <a:t> save</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拯救）</a:t>
            </a:r>
            <a:r>
              <a:rPr lang="en-GB" altLang="zh-CN" sz="2000" b="1" dirty="0">
                <a:solidFill>
                  <a:srgbClr val="FF0000"/>
                </a:solidFill>
                <a:latin typeface="Times New Roman" panose="02020603050405020304" pitchFamily="18" charset="0"/>
                <a:cs typeface="Times New Roman" panose="02020603050405020304" pitchFamily="18" charset="0"/>
              </a:rPr>
              <a:t> amuse</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逗乐）</a:t>
            </a:r>
            <a:br>
              <a:rPr lang="en-GB" altLang="zh-CN" sz="2000" dirty="0">
                <a:solidFill>
                  <a:srgbClr val="FF0000"/>
                </a:solidFill>
                <a:latin typeface="Times New Roman" panose="02020603050405020304" pitchFamily="18" charset="0"/>
                <a:cs typeface="Times New Roman" panose="02020603050405020304" pitchFamily="18" charset="0"/>
              </a:rPr>
            </a:br>
            <a:endParaRPr lang="en-GB" altLang="zh-CN"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dissolve">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dissolv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dissolve">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tretch>
            <a:fillRect/>
          </a:stretch>
        </p:blipFill>
        <p:spPr>
          <a:xfrm>
            <a:off x="10487079" y="5116592"/>
            <a:ext cx="2679688" cy="2679688"/>
          </a:xfrm>
          <a:prstGeom prst="rect">
            <a:avLst/>
          </a:prstGeom>
        </p:spPr>
      </p:pic>
      <p:sp>
        <p:nvSpPr>
          <p:cNvPr id="3" name="文本框 2"/>
          <p:cNvSpPr txBox="1"/>
          <p:nvPr/>
        </p:nvSpPr>
        <p:spPr>
          <a:xfrm>
            <a:off x="0" y="0"/>
            <a:ext cx="12192000" cy="6555641"/>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In my twenties, I learned the steel pan was a symbol of </a:t>
            </a:r>
            <a:r>
              <a:rPr lang="en-US" altLang="zh-CN" sz="2000" dirty="0">
                <a:latin typeface="Times New Roman" panose="02020603050405020304" pitchFamily="18" charset="0"/>
                <a:cs typeface="Times New Roman" panose="02020603050405020304" pitchFamily="18" charset="0"/>
              </a:rPr>
              <a:t>49_________</a:t>
            </a:r>
            <a:r>
              <a:rPr lang="en-GB" altLang="zh-CN" sz="2000" dirty="0">
                <a:latin typeface="Times New Roman" panose="02020603050405020304" pitchFamily="18" charset="0"/>
                <a:cs typeface="Times New Roman" panose="02020603050405020304" pitchFamily="18" charset="0"/>
              </a:rPr>
              <a:t>. The pan is an innovation born from a 50____ to create art even in hard times. On Toronto streets, pan players' melodies still 51____ something in me. Music like this should be 52____ to every student, as it can change lives.</a:t>
            </a:r>
            <a:endParaRPr lang="en-GB" altLang="zh-CN"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Now in my forties, I see how connected our histories are and how our survival depends on embracing </a:t>
            </a:r>
            <a:r>
              <a:rPr lang="en-GB" altLang="zh-CN" sz="2000" dirty="0">
                <a:highlight>
                  <a:srgbClr val="00FF00"/>
                </a:highlight>
                <a:latin typeface="Times New Roman" panose="02020603050405020304" pitchFamily="18" charset="0"/>
                <a:cs typeface="Times New Roman" panose="02020603050405020304" pitchFamily="18" charset="0"/>
              </a:rPr>
              <a:t>this</a:t>
            </a:r>
            <a:r>
              <a:rPr lang="en-GB" altLang="zh-CN" sz="2000" dirty="0">
                <a:latin typeface="Times New Roman" panose="02020603050405020304" pitchFamily="18" charset="0"/>
                <a:cs typeface="Times New Roman" panose="02020603050405020304" pitchFamily="18" charset="0"/>
              </a:rPr>
              <a:t> 53____. The pan's magic 54____ listeners and we might find ourselves 55____ in to its sound like a magnet to metal.</a:t>
            </a:r>
            <a:br>
              <a:rPr lang="en-GB" altLang="zh-CN" sz="2000" dirty="0">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52. A. convenient 	B. </a:t>
            </a:r>
            <a:r>
              <a:rPr lang="en-GB" altLang="zh-CN" sz="2000" dirty="0">
                <a:highlight>
                  <a:srgbClr val="00FF00"/>
                </a:highlight>
                <a:latin typeface="Times New Roman" panose="02020603050405020304" pitchFamily="18" charset="0"/>
                <a:cs typeface="Times New Roman" panose="02020603050405020304" pitchFamily="18" charset="0"/>
              </a:rPr>
              <a:t>accessible</a:t>
            </a:r>
            <a:r>
              <a:rPr lang="en-GB" altLang="zh-CN" sz="2000" dirty="0">
                <a:latin typeface="Times New Roman" panose="02020603050405020304" pitchFamily="18" charset="0"/>
                <a:cs typeface="Times New Roman" panose="02020603050405020304" pitchFamily="18" charset="0"/>
              </a:rPr>
              <a:t> 	C. familiar 		D. foreign</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作者认为钢鼓这类音乐应当</a:t>
            </a:r>
            <a:r>
              <a:rPr lang="zh-CN" altLang="en-US" sz="2000" b="1" dirty="0">
                <a:solidFill>
                  <a:srgbClr val="FF0000"/>
                </a:solidFill>
                <a:latin typeface="Times New Roman" panose="02020603050405020304" pitchFamily="18" charset="0"/>
                <a:cs typeface="Times New Roman" panose="02020603050405020304" pitchFamily="18" charset="0"/>
              </a:rPr>
              <a:t>让每个学生都能接触到</a:t>
            </a:r>
            <a:r>
              <a:rPr lang="zh-CN" altLang="en-US" sz="2000" dirty="0">
                <a:solidFill>
                  <a:srgbClr val="FF0000"/>
                </a:solidFill>
                <a:latin typeface="Times New Roman" panose="02020603050405020304" pitchFamily="18" charset="0"/>
                <a:cs typeface="Times New Roman" panose="02020603050405020304" pitchFamily="18" charset="0"/>
              </a:rPr>
              <a:t>，而不是被取消或只限于付费私教。强调机会均等和可获得性。</a:t>
            </a:r>
            <a:r>
              <a:rPr lang="en-GB" altLang="zh-CN" sz="2000" b="1" dirty="0">
                <a:solidFill>
                  <a:srgbClr val="FF0000"/>
                </a:solidFill>
                <a:latin typeface="Times New Roman" panose="02020603050405020304" pitchFamily="18" charset="0"/>
                <a:cs typeface="Times New Roman" panose="02020603050405020304" pitchFamily="18" charset="0"/>
              </a:rPr>
              <a:t> accessible</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可获得的、可接触的）</a:t>
            </a:r>
            <a:r>
              <a:rPr lang="zh-CN" altLang="en-US" sz="2000" dirty="0">
                <a:solidFill>
                  <a:srgbClr val="FF0000"/>
                </a:solidFill>
                <a:latin typeface="Times New Roman" panose="02020603050405020304" pitchFamily="18" charset="0"/>
                <a:cs typeface="Times New Roman" panose="02020603050405020304" pitchFamily="18" charset="0"/>
              </a:rPr>
              <a:t>：正确搭配“</a:t>
            </a:r>
            <a:r>
              <a:rPr lang="en-GB" altLang="zh-CN" sz="2000" dirty="0">
                <a:solidFill>
                  <a:srgbClr val="FF0000"/>
                </a:solidFill>
                <a:latin typeface="Times New Roman" panose="02020603050405020304" pitchFamily="18" charset="0"/>
                <a:cs typeface="Times New Roman" panose="02020603050405020304" pitchFamily="18" charset="0"/>
              </a:rPr>
              <a:t>be accessible to sb.”</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表示某人能够使用或接触到。</a:t>
            </a:r>
            <a:r>
              <a:rPr lang="en-GB" altLang="zh-CN" sz="2000" b="1" dirty="0">
                <a:solidFill>
                  <a:srgbClr val="FF0000"/>
                </a:solidFill>
                <a:latin typeface="Times New Roman" panose="02020603050405020304" pitchFamily="18" charset="0"/>
                <a:cs typeface="Times New Roman" panose="02020603050405020304" pitchFamily="18" charset="0"/>
              </a:rPr>
              <a:t> convenient</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方便的）</a:t>
            </a:r>
            <a:r>
              <a:rPr lang="zh-CN" altLang="en-US" sz="2000" dirty="0">
                <a:solidFill>
                  <a:srgbClr val="FF0000"/>
                </a:solidFill>
                <a:latin typeface="Times New Roman" panose="02020603050405020304" pitchFamily="18" charset="0"/>
                <a:cs typeface="Times New Roman" panose="02020603050405020304" pitchFamily="18" charset="0"/>
              </a:rPr>
              <a:t>：主语通常是事物或时间，如“</a:t>
            </a:r>
            <a:r>
              <a:rPr lang="en-GB" altLang="zh-CN" sz="2000" dirty="0">
                <a:solidFill>
                  <a:srgbClr val="FF0000"/>
                </a:solidFill>
                <a:latin typeface="Times New Roman" panose="02020603050405020304" pitchFamily="18" charset="0"/>
                <a:cs typeface="Times New Roman" panose="02020603050405020304" pitchFamily="18" charset="0"/>
              </a:rPr>
              <a:t>a convenient time”</a:t>
            </a:r>
            <a:r>
              <a:rPr lang="zh-CN" altLang="en-GB" sz="2000"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 familiar</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熟悉的）</a:t>
            </a:r>
            <a:r>
              <a:rPr lang="zh-CN" altLang="en-US" sz="2000" dirty="0">
                <a:solidFill>
                  <a:srgbClr val="FF0000"/>
                </a:solidFill>
                <a:latin typeface="Times New Roman" panose="02020603050405020304" pitchFamily="18" charset="0"/>
                <a:cs typeface="Times New Roman" panose="02020603050405020304" pitchFamily="18" charset="0"/>
              </a:rPr>
              <a:t>：“</a:t>
            </a:r>
            <a:r>
              <a:rPr lang="en-GB" altLang="zh-CN" sz="2000" dirty="0">
                <a:solidFill>
                  <a:srgbClr val="FF0000"/>
                </a:solidFill>
                <a:latin typeface="Times New Roman" panose="02020603050405020304" pitchFamily="18" charset="0"/>
                <a:cs typeface="Times New Roman" panose="02020603050405020304" pitchFamily="18" charset="0"/>
              </a:rPr>
              <a:t>be familiar to sb.”</a:t>
            </a:r>
            <a:r>
              <a:rPr lang="zh-CN" altLang="en-US" sz="2000" dirty="0">
                <a:solidFill>
                  <a:srgbClr val="FF0000"/>
                </a:solidFill>
                <a:latin typeface="Times New Roman" panose="02020603050405020304" pitchFamily="18" charset="0"/>
                <a:cs typeface="Times New Roman" panose="02020603050405020304" pitchFamily="18" charset="0"/>
              </a:rPr>
              <a:t>意为某人熟悉某物，但这里不是强调熟悉，而是强调应该有机会接触。</a:t>
            </a:r>
            <a:r>
              <a:rPr lang="en-GB" altLang="zh-CN" sz="2000" b="1" dirty="0">
                <a:solidFill>
                  <a:srgbClr val="FF0000"/>
                </a:solidFill>
                <a:latin typeface="Times New Roman" panose="02020603050405020304" pitchFamily="18" charset="0"/>
                <a:cs typeface="Times New Roman" panose="02020603050405020304" pitchFamily="18" charset="0"/>
              </a:rPr>
              <a:t> foreign</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外国的；陌生的）</a:t>
            </a:r>
            <a:r>
              <a:rPr lang="zh-CN" altLang="en-US" sz="2000" dirty="0">
                <a:solidFill>
                  <a:srgbClr val="FF0000"/>
                </a:solidFill>
                <a:latin typeface="Times New Roman" panose="02020603050405020304" pitchFamily="18" charset="0"/>
                <a:cs typeface="Times New Roman" panose="02020603050405020304" pitchFamily="18" charset="0"/>
              </a:rPr>
              <a:t>：语义相反。</a:t>
            </a:r>
            <a:endParaRPr lang="en-US" altLang="zh-CN" sz="2000" dirty="0">
              <a:solidFill>
                <a:srgbClr val="FF0000"/>
              </a:solidFill>
              <a:latin typeface="Times New Roman" panose="02020603050405020304" pitchFamily="18" charset="0"/>
              <a:cs typeface="Times New Roman" panose="02020603050405020304" pitchFamily="18" charset="0"/>
            </a:endParaRPr>
          </a:p>
          <a:p>
            <a:endParaRPr lang="en-US" altLang="zh-CN" sz="2000" dirty="0">
              <a:solidFill>
                <a:srgbClr val="FF0000"/>
              </a:solidFill>
              <a:latin typeface="Times New Roman" panose="02020603050405020304" pitchFamily="18" charset="0"/>
              <a:cs typeface="Times New Roman" panose="02020603050405020304" pitchFamily="18" charset="0"/>
            </a:endParaRPr>
          </a:p>
          <a:p>
            <a:r>
              <a:rPr lang="en-GB" altLang="zh-CN" sz="2000" dirty="0">
                <a:latin typeface="Times New Roman" panose="02020603050405020304" pitchFamily="18" charset="0"/>
                <a:cs typeface="Times New Roman" panose="02020603050405020304" pitchFamily="18" charset="0"/>
              </a:rPr>
              <a:t>53. A. relation 		B. origin 	C. </a:t>
            </a:r>
            <a:r>
              <a:rPr lang="en-GB" altLang="zh-CN" sz="2000" dirty="0">
                <a:highlight>
                  <a:srgbClr val="00FF00"/>
                </a:highlight>
                <a:latin typeface="Times New Roman" panose="02020603050405020304" pitchFamily="18" charset="0"/>
                <a:cs typeface="Times New Roman" panose="02020603050405020304" pitchFamily="18" charset="0"/>
              </a:rPr>
              <a:t>connection</a:t>
            </a:r>
            <a:r>
              <a:rPr lang="en-GB" altLang="zh-CN" sz="2000" dirty="0">
                <a:latin typeface="Times New Roman" panose="02020603050405020304" pitchFamily="18" charset="0"/>
                <a:cs typeface="Times New Roman" panose="02020603050405020304" pitchFamily="18" charset="0"/>
              </a:rPr>
              <a:t> 		D. history</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作者在四十多岁时，意识到两件事：</a:t>
            </a:r>
            <a:r>
              <a:rPr lang="en-GB" altLang="zh-CN" sz="2000" b="1" dirty="0">
                <a:solidFill>
                  <a:srgbClr val="FF0000"/>
                </a:solidFill>
                <a:latin typeface="Times New Roman" panose="02020603050405020304" pitchFamily="18" charset="0"/>
                <a:cs typeface="Times New Roman" panose="02020603050405020304" pitchFamily="18" charset="0"/>
              </a:rPr>
              <a:t>“how connected our histories are”</a:t>
            </a:r>
            <a:r>
              <a:rPr lang="en-GB" altLang="zh-CN" sz="2000" dirty="0">
                <a:solidFill>
                  <a:srgbClr val="FF0000"/>
                </a:solidFill>
                <a:latin typeface="Times New Roman" panose="02020603050405020304" pitchFamily="18" charset="0"/>
                <a:cs typeface="Times New Roman" panose="02020603050405020304" pitchFamily="18" charset="0"/>
              </a:rPr>
              <a:t> —— </a:t>
            </a:r>
            <a:r>
              <a:rPr lang="zh-CN" altLang="en-US" sz="2000" dirty="0">
                <a:solidFill>
                  <a:srgbClr val="FF0000"/>
                </a:solidFill>
                <a:latin typeface="Times New Roman" panose="02020603050405020304" pitchFamily="18" charset="0"/>
                <a:cs typeface="Times New Roman" panose="02020603050405020304" pitchFamily="18" charset="0"/>
              </a:rPr>
              <a:t>我们的历史是如何相互关联的。</a:t>
            </a:r>
            <a:r>
              <a:rPr lang="en-GB" altLang="zh-CN" sz="2000" b="1" dirty="0">
                <a:solidFill>
                  <a:srgbClr val="FF0000"/>
                </a:solidFill>
                <a:latin typeface="Times New Roman" panose="02020603050405020304" pitchFamily="18" charset="0"/>
                <a:cs typeface="Times New Roman" panose="02020603050405020304" pitchFamily="18" charset="0"/>
              </a:rPr>
              <a:t>“how our survival depends on embracing this ____”</a:t>
            </a:r>
            <a:r>
              <a:rPr lang="en-GB" altLang="zh-CN" sz="2000" dirty="0">
                <a:solidFill>
                  <a:srgbClr val="FF0000"/>
                </a:solidFill>
                <a:latin typeface="Times New Roman" panose="02020603050405020304" pitchFamily="18" charset="0"/>
                <a:cs typeface="Times New Roman" panose="02020603050405020304" pitchFamily="18" charset="0"/>
              </a:rPr>
              <a:t> —— </a:t>
            </a:r>
            <a:r>
              <a:rPr lang="zh-CN" altLang="en-US" sz="2000" dirty="0">
                <a:solidFill>
                  <a:srgbClr val="FF0000"/>
                </a:solidFill>
                <a:latin typeface="Times New Roman" panose="02020603050405020304" pitchFamily="18" charset="0"/>
                <a:cs typeface="Times New Roman" panose="02020603050405020304" pitchFamily="18" charset="0"/>
              </a:rPr>
              <a:t>我们的生存依赖于拥抱</a:t>
            </a:r>
            <a:r>
              <a:rPr lang="zh-CN" altLang="en-US" sz="2000" dirty="0">
                <a:solidFill>
                  <a:srgbClr val="FF0000"/>
                </a:solidFill>
                <a:highlight>
                  <a:srgbClr val="00FF00"/>
                </a:highlight>
                <a:latin typeface="Times New Roman" panose="02020603050405020304" pitchFamily="18" charset="0"/>
                <a:cs typeface="Times New Roman" panose="02020603050405020304" pitchFamily="18" charset="0"/>
              </a:rPr>
              <a:t>这种</a:t>
            </a:r>
            <a:r>
              <a:rPr lang="en-US" altLang="zh-CN" sz="2000" dirty="0">
                <a:solidFill>
                  <a:srgbClr val="FF0000"/>
                </a:solidFill>
                <a:latin typeface="Times New Roman" panose="02020603050405020304" pitchFamily="18" charset="0"/>
                <a:cs typeface="Times New Roman" panose="02020603050405020304" pitchFamily="18" charset="0"/>
              </a:rPr>
              <a:t>____</a:t>
            </a:r>
            <a:r>
              <a:rPr lang="zh-CN" altLang="en-US" sz="2000" dirty="0">
                <a:solidFill>
                  <a:srgbClr val="FF0000"/>
                </a:solidFill>
                <a:latin typeface="Times New Roman" panose="02020603050405020304" pitchFamily="18" charset="0"/>
                <a:cs typeface="Times New Roman" panose="02020603050405020304" pitchFamily="18" charset="0"/>
              </a:rPr>
              <a:t>。拥抱这种“联系”意味着承认历史的相互依存，从而有助于生存。</a:t>
            </a:r>
            <a:r>
              <a:rPr lang="en-GB" altLang="zh-CN" sz="2000" dirty="0">
                <a:solidFill>
                  <a:srgbClr val="FF0000"/>
                </a:solidFill>
                <a:latin typeface="Times New Roman" panose="02020603050405020304" pitchFamily="18" charset="0"/>
                <a:cs typeface="Times New Roman" panose="02020603050405020304" pitchFamily="18" charset="0"/>
              </a:rPr>
              <a:t> “this ____” </a:t>
            </a:r>
            <a:r>
              <a:rPr lang="zh-CN" altLang="en-US" sz="2000" dirty="0">
                <a:solidFill>
                  <a:srgbClr val="FF0000"/>
                </a:solidFill>
                <a:latin typeface="Times New Roman" panose="02020603050405020304" pitchFamily="18" charset="0"/>
                <a:cs typeface="Times New Roman" panose="02020603050405020304" pitchFamily="18" charset="0"/>
              </a:rPr>
              <a:t>中的 “</a:t>
            </a:r>
            <a:r>
              <a:rPr lang="en-GB" altLang="zh-CN" sz="2000" dirty="0">
                <a:solidFill>
                  <a:srgbClr val="FF0000"/>
                </a:solidFill>
                <a:latin typeface="Times New Roman" panose="02020603050405020304" pitchFamily="18" charset="0"/>
                <a:cs typeface="Times New Roman" panose="02020603050405020304" pitchFamily="18" charset="0"/>
              </a:rPr>
              <a:t>this” </a:t>
            </a:r>
            <a:r>
              <a:rPr lang="zh-CN" altLang="en-US" sz="2000" dirty="0">
                <a:solidFill>
                  <a:srgbClr val="FF0000"/>
                </a:solidFill>
                <a:latin typeface="Times New Roman" panose="02020603050405020304" pitchFamily="18" charset="0"/>
                <a:cs typeface="Times New Roman" panose="02020603050405020304" pitchFamily="18" charset="0"/>
              </a:rPr>
              <a:t>指代前文 “</a:t>
            </a:r>
            <a:r>
              <a:rPr lang="en-GB" altLang="zh-CN" sz="2000" dirty="0">
                <a:solidFill>
                  <a:srgbClr val="FF0000"/>
                </a:solidFill>
                <a:latin typeface="Times New Roman" panose="02020603050405020304" pitchFamily="18" charset="0"/>
                <a:cs typeface="Times New Roman" panose="02020603050405020304" pitchFamily="18" charset="0"/>
              </a:rPr>
              <a:t>how connected our histories are” </a:t>
            </a:r>
            <a:r>
              <a:rPr lang="zh-CN" altLang="en-US" sz="2000" dirty="0">
                <a:solidFill>
                  <a:srgbClr val="FF0000"/>
                </a:solidFill>
                <a:latin typeface="Times New Roman" panose="02020603050405020304" pitchFamily="18" charset="0"/>
                <a:cs typeface="Times New Roman" panose="02020603050405020304" pitchFamily="18" charset="0"/>
              </a:rPr>
              <a:t>这一事实所体现的 </a:t>
            </a:r>
            <a:r>
              <a:rPr lang="zh-CN" altLang="en-US" sz="2000" b="1" dirty="0">
                <a:solidFill>
                  <a:srgbClr val="FF0000"/>
                </a:solidFill>
                <a:latin typeface="Times New Roman" panose="02020603050405020304" pitchFamily="18" charset="0"/>
                <a:cs typeface="Times New Roman" panose="02020603050405020304" pitchFamily="18" charset="0"/>
              </a:rPr>
              <a:t>联系</a:t>
            </a:r>
            <a:r>
              <a:rPr lang="zh-CN" altLang="en-US" sz="2000" dirty="0">
                <a:solidFill>
                  <a:srgbClr val="FF0000"/>
                </a:solidFill>
                <a:latin typeface="Times New Roman" panose="02020603050405020304" pitchFamily="18" charset="0"/>
                <a:cs typeface="Times New Roman" panose="02020603050405020304" pitchFamily="18" charset="0"/>
              </a:rPr>
              <a:t>。这是对文章主题“</a:t>
            </a:r>
            <a:r>
              <a:rPr lang="en-GB" altLang="zh-CN" sz="2000" dirty="0">
                <a:solidFill>
                  <a:srgbClr val="FF0000"/>
                </a:solidFill>
                <a:latin typeface="Times New Roman" panose="02020603050405020304" pitchFamily="18" charset="0"/>
                <a:cs typeface="Times New Roman" panose="02020603050405020304" pitchFamily="18" charset="0"/>
              </a:rPr>
              <a:t>unity”</a:t>
            </a:r>
            <a:r>
              <a:rPr lang="zh-CN" altLang="en-GB" sz="2000" dirty="0">
                <a:solidFill>
                  <a:srgbClr val="FF0000"/>
                </a:solidFill>
                <a:latin typeface="Times New Roman" panose="02020603050405020304" pitchFamily="18" charset="0"/>
                <a:cs typeface="Times New Roman" panose="02020603050405020304" pitchFamily="18" charset="0"/>
              </a:rPr>
              <a:t>（</a:t>
            </a:r>
            <a:r>
              <a:rPr lang="zh-CN" altLang="en-US" sz="2000" dirty="0">
                <a:solidFill>
                  <a:srgbClr val="FF0000"/>
                </a:solidFill>
                <a:latin typeface="Times New Roman" panose="02020603050405020304" pitchFamily="18" charset="0"/>
                <a:cs typeface="Times New Roman" panose="02020603050405020304" pitchFamily="18" charset="0"/>
              </a:rPr>
              <a:t>团结）的升华。 </a:t>
            </a:r>
            <a:r>
              <a:rPr lang="en-GB" altLang="zh-CN" sz="2000" dirty="0">
                <a:solidFill>
                  <a:srgbClr val="FF0000"/>
                </a:solidFill>
                <a:latin typeface="Times New Roman" panose="02020603050405020304" pitchFamily="18" charset="0"/>
                <a:cs typeface="Times New Roman" panose="02020603050405020304" pitchFamily="18" charset="0"/>
              </a:rPr>
              <a:t>relation </a:t>
            </a:r>
            <a:r>
              <a:rPr lang="zh-CN" altLang="en-US" sz="2000" dirty="0">
                <a:solidFill>
                  <a:srgbClr val="FF0000"/>
                </a:solidFill>
                <a:latin typeface="Times New Roman" panose="02020603050405020304" pitchFamily="18" charset="0"/>
                <a:cs typeface="Times New Roman" panose="02020603050405020304" pitchFamily="18" charset="0"/>
              </a:rPr>
              <a:t>常指两个实体之间的“关系”，可以是任何类型（因果关系、亲属关系等） （人、团体、国家之间的）关系，联系，交往。而 </a:t>
            </a:r>
            <a:r>
              <a:rPr lang="en-GB" altLang="zh-CN" sz="2000" dirty="0">
                <a:solidFill>
                  <a:srgbClr val="FF0000"/>
                </a:solidFill>
                <a:latin typeface="Times New Roman" panose="02020603050405020304" pitchFamily="18" charset="0"/>
                <a:cs typeface="Times New Roman" panose="02020603050405020304" pitchFamily="18" charset="0"/>
              </a:rPr>
              <a:t>connection </a:t>
            </a:r>
            <a:r>
              <a:rPr lang="zh-CN" altLang="en-US" sz="2000" dirty="0">
                <a:solidFill>
                  <a:srgbClr val="FF0000"/>
                </a:solidFill>
                <a:latin typeface="Times New Roman" panose="02020603050405020304" pitchFamily="18" charset="0"/>
                <a:cs typeface="Times New Roman" panose="02020603050405020304" pitchFamily="18" charset="0"/>
              </a:rPr>
              <a:t>更强调“关联性、连接性”， （如 </a:t>
            </a:r>
            <a:r>
              <a:rPr lang="en-GB" altLang="zh-CN" sz="2000" dirty="0">
                <a:solidFill>
                  <a:srgbClr val="FF0000"/>
                </a:solidFill>
                <a:latin typeface="Times New Roman" panose="02020603050405020304" pitchFamily="18" charset="0"/>
                <a:cs typeface="Times New Roman" panose="02020603050405020304" pitchFamily="18" charset="0"/>
              </a:rPr>
              <a:t>cultural connection, historical connection</a:t>
            </a:r>
            <a:r>
              <a:rPr lang="zh-CN" altLang="en-GB" sz="2000"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a:t>
            </a:r>
            <a:r>
              <a:rPr lang="en-GB" altLang="zh-CN" sz="2000" dirty="0">
                <a:solidFill>
                  <a:srgbClr val="FF0000"/>
                </a:solidFill>
                <a:latin typeface="Times New Roman" panose="02020603050405020304" pitchFamily="18" charset="0"/>
                <a:cs typeface="Times New Roman" panose="02020603050405020304" pitchFamily="18" charset="0"/>
              </a:rPr>
              <a:t> origin </a:t>
            </a:r>
            <a:r>
              <a:rPr lang="zh-CN" altLang="en-US" sz="2000" dirty="0">
                <a:solidFill>
                  <a:srgbClr val="FF0000"/>
                </a:solidFill>
                <a:latin typeface="Times New Roman" panose="02020603050405020304" pitchFamily="18" charset="0"/>
                <a:cs typeface="Times New Roman" panose="02020603050405020304" pitchFamily="18" charset="0"/>
              </a:rPr>
              <a:t>指起点、源头。前文讨论的是“历史之间的相互关联”，而非“历史的起源”。</a:t>
            </a:r>
            <a:r>
              <a:rPr lang="en-GB" altLang="zh-CN" sz="2000" b="1" dirty="0">
                <a:solidFill>
                  <a:srgbClr val="FF0000"/>
                </a:solidFill>
                <a:latin typeface="Times New Roman" panose="02020603050405020304" pitchFamily="18" charset="0"/>
                <a:cs typeface="Times New Roman" panose="02020603050405020304" pitchFamily="18" charset="0"/>
              </a:rPr>
              <a:t> history</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历史）</a:t>
            </a:r>
            <a:r>
              <a:rPr lang="zh-CN" altLang="en-US" sz="2000" dirty="0">
                <a:solidFill>
                  <a:srgbClr val="FF0000"/>
                </a:solidFill>
                <a:latin typeface="Times New Roman" panose="02020603050405020304" pitchFamily="18" charset="0"/>
                <a:cs typeface="Times New Roman" panose="02020603050405020304" pitchFamily="18" charset="0"/>
              </a:rPr>
              <a:t>：太宽泛，且与“</a:t>
            </a:r>
            <a:r>
              <a:rPr lang="en-GB" altLang="zh-CN" sz="2000" dirty="0">
                <a:solidFill>
                  <a:srgbClr val="FF0000"/>
                </a:solidFill>
                <a:latin typeface="Times New Roman" panose="02020603050405020304" pitchFamily="18" charset="0"/>
                <a:cs typeface="Times New Roman" panose="02020603050405020304" pitchFamily="18" charset="0"/>
              </a:rPr>
              <a:t>connected our histories”</a:t>
            </a:r>
            <a:r>
              <a:rPr lang="zh-CN" altLang="en-US" sz="2000" dirty="0">
                <a:solidFill>
                  <a:srgbClr val="FF0000"/>
                </a:solidFill>
                <a:latin typeface="Times New Roman" panose="02020603050405020304" pitchFamily="18" charset="0"/>
                <a:cs typeface="Times New Roman" panose="02020603050405020304" pitchFamily="18" charset="0"/>
              </a:rPr>
              <a:t>中的</a:t>
            </a:r>
            <a:r>
              <a:rPr lang="en-GB" altLang="zh-CN" sz="2000" dirty="0">
                <a:solidFill>
                  <a:srgbClr val="FF0000"/>
                </a:solidFill>
                <a:latin typeface="Times New Roman" panose="02020603050405020304" pitchFamily="18" charset="0"/>
                <a:cs typeface="Times New Roman" panose="02020603050405020304" pitchFamily="18" charset="0"/>
              </a:rPr>
              <a:t>history</a:t>
            </a:r>
            <a:r>
              <a:rPr lang="zh-CN" altLang="en-US" sz="2000" dirty="0">
                <a:solidFill>
                  <a:srgbClr val="FF0000"/>
                </a:solidFill>
                <a:latin typeface="Times New Roman" panose="02020603050405020304" pitchFamily="18" charset="0"/>
                <a:cs typeface="Times New Roman" panose="02020603050405020304" pitchFamily="18" charset="0"/>
              </a:rPr>
              <a:t>重复。</a:t>
            </a:r>
            <a:endParaRPr lang="en-US" altLang="zh-CN" sz="20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dissolve">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001417" y="0"/>
            <a:ext cx="2201567" cy="6318448"/>
          </a:xfrm>
          <a:prstGeom prst="rect">
            <a:avLst/>
          </a:prstGeom>
        </p:spPr>
      </p:pic>
      <p:pic>
        <p:nvPicPr>
          <p:cNvPr id="6" name="图片 5"/>
          <p:cNvPicPr>
            <a:picLocks noChangeAspect="1"/>
          </p:cNvPicPr>
          <p:nvPr/>
        </p:nvPicPr>
        <p:blipFill>
          <a:blip r:embed="rId2"/>
          <a:stretch>
            <a:fillRect/>
          </a:stretch>
        </p:blipFill>
        <p:spPr>
          <a:xfrm>
            <a:off x="10487079" y="5116592"/>
            <a:ext cx="2679688" cy="2679688"/>
          </a:xfrm>
          <a:prstGeom prst="rect">
            <a:avLst/>
          </a:prstGeom>
        </p:spPr>
      </p:pic>
      <p:sp>
        <p:nvSpPr>
          <p:cNvPr id="3" name="文本框 2"/>
          <p:cNvSpPr txBox="1"/>
          <p:nvPr/>
        </p:nvSpPr>
        <p:spPr>
          <a:xfrm>
            <a:off x="431482" y="0"/>
            <a:ext cx="11760518" cy="4708981"/>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In my twenties, I learned the steel pan was a symbol of </a:t>
            </a:r>
            <a:r>
              <a:rPr lang="en-US" altLang="zh-CN" sz="2000" dirty="0">
                <a:latin typeface="Times New Roman" panose="02020603050405020304" pitchFamily="18" charset="0"/>
                <a:cs typeface="Times New Roman" panose="02020603050405020304" pitchFamily="18" charset="0"/>
              </a:rPr>
              <a:t>49_________</a:t>
            </a:r>
            <a:r>
              <a:rPr lang="en-GB" altLang="zh-CN" sz="2000" dirty="0">
                <a:latin typeface="Times New Roman" panose="02020603050405020304" pitchFamily="18" charset="0"/>
                <a:cs typeface="Times New Roman" panose="02020603050405020304" pitchFamily="18" charset="0"/>
              </a:rPr>
              <a:t>. The pan is an innovation born from a 50____ to create art even in hard times. On Toronto streets, pan players' melodies still 51____ something in me. Music like this should be 52____ to every student, as it can change lives.</a:t>
            </a:r>
            <a:endParaRPr lang="en-GB" altLang="zh-CN"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Now in my forties, I see how connected our histories are and how our survival depends on embracing this 53____. The pan's magic 54____ listeners and we might find ourselves 55____ in to its sound like a magnet to metal.</a:t>
            </a:r>
            <a:br>
              <a:rPr lang="en-GB" altLang="zh-CN" sz="2000" dirty="0">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54. A. confuses 		B. encourages 	C. worries 		D. </a:t>
            </a:r>
            <a:r>
              <a:rPr lang="en-GB" altLang="zh-CN" sz="2000" dirty="0">
                <a:highlight>
                  <a:srgbClr val="00FF00"/>
                </a:highlight>
                <a:latin typeface="Times New Roman" panose="02020603050405020304" pitchFamily="18" charset="0"/>
                <a:cs typeface="Times New Roman" panose="02020603050405020304" pitchFamily="18" charset="0"/>
              </a:rPr>
              <a:t>attracts</a:t>
            </a:r>
            <a:endParaRPr lang="en-GB" altLang="zh-CN" sz="2000" dirty="0">
              <a:highlight>
                <a:srgbClr val="00FF00"/>
              </a:highlight>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钢鼓的魔力</a:t>
            </a:r>
            <a:r>
              <a:rPr lang="zh-CN" altLang="en-US" sz="2000" b="1" dirty="0">
                <a:solidFill>
                  <a:srgbClr val="FF0000"/>
                </a:solidFill>
                <a:latin typeface="Times New Roman" panose="02020603050405020304" pitchFamily="18" charset="0"/>
                <a:cs typeface="Times New Roman" panose="02020603050405020304" pitchFamily="18" charset="0"/>
              </a:rPr>
              <a:t>吸引</a:t>
            </a:r>
            <a:r>
              <a:rPr lang="zh-CN" altLang="en-US" sz="2000" dirty="0">
                <a:solidFill>
                  <a:srgbClr val="FF0000"/>
                </a:solidFill>
                <a:latin typeface="Times New Roman" panose="02020603050405020304" pitchFamily="18" charset="0"/>
                <a:cs typeface="Times New Roman" panose="02020603050405020304" pitchFamily="18" charset="0"/>
              </a:rPr>
              <a:t>听众，使他们沉浸其中。后文比喻“像磁铁吸金属一样”，正是吸引的意象。</a:t>
            </a:r>
            <a:r>
              <a:rPr lang="en-GB" altLang="zh-CN" sz="2000" dirty="0">
                <a:solidFill>
                  <a:srgbClr val="FF0000"/>
                </a:solidFill>
                <a:latin typeface="Times New Roman" panose="02020603050405020304" pitchFamily="18" charset="0"/>
                <a:cs typeface="Times New Roman" panose="02020603050405020304" pitchFamily="18" charset="0"/>
              </a:rPr>
              <a:t>like a magnet to metal → </a:t>
            </a:r>
            <a:r>
              <a:rPr lang="zh-CN" altLang="en-US" sz="2000" dirty="0">
                <a:solidFill>
                  <a:srgbClr val="FF0000"/>
                </a:solidFill>
                <a:latin typeface="Times New Roman" panose="02020603050405020304" pitchFamily="18" charset="0"/>
                <a:cs typeface="Times New Roman" panose="02020603050405020304" pitchFamily="18" charset="0"/>
              </a:rPr>
              <a:t>吸引力（</a:t>
            </a:r>
            <a:r>
              <a:rPr lang="en-GB" altLang="zh-CN" sz="2000" dirty="0">
                <a:solidFill>
                  <a:srgbClr val="FF0000"/>
                </a:solidFill>
                <a:latin typeface="Times New Roman" panose="02020603050405020304" pitchFamily="18" charset="0"/>
                <a:cs typeface="Times New Roman" panose="02020603050405020304" pitchFamily="18" charset="0"/>
              </a:rPr>
              <a:t>attraction</a:t>
            </a:r>
            <a:r>
              <a:rPr lang="zh-CN" altLang="en-GB" sz="2000"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confuses</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使困惑）</a:t>
            </a:r>
            <a:r>
              <a:rPr lang="zh-CN" altLang="en-US" sz="2000" dirty="0">
                <a:solidFill>
                  <a:srgbClr val="FF0000"/>
                </a:solidFill>
                <a:latin typeface="Times New Roman" panose="02020603050405020304" pitchFamily="18" charset="0"/>
                <a:cs typeface="Times New Roman" panose="02020603050405020304" pitchFamily="18" charset="0"/>
              </a:rPr>
              <a:t>：负面，与魔力带来的积极体验不符。</a:t>
            </a:r>
            <a:r>
              <a:rPr lang="en-GB" altLang="zh-CN" sz="2000" b="1" dirty="0">
                <a:solidFill>
                  <a:srgbClr val="FF0000"/>
                </a:solidFill>
                <a:latin typeface="Times New Roman" panose="02020603050405020304" pitchFamily="18" charset="0"/>
                <a:cs typeface="Times New Roman" panose="02020603050405020304" pitchFamily="18" charset="0"/>
              </a:rPr>
              <a:t>encourages</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鼓励）；</a:t>
            </a:r>
            <a:r>
              <a:rPr lang="en-GB" altLang="zh-CN" sz="2000" b="1" dirty="0">
                <a:solidFill>
                  <a:srgbClr val="FF0000"/>
                </a:solidFill>
                <a:latin typeface="Times New Roman" panose="02020603050405020304" pitchFamily="18" charset="0"/>
                <a:cs typeface="Times New Roman" panose="02020603050405020304" pitchFamily="18" charset="0"/>
              </a:rPr>
              <a:t>worries</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使担心）</a:t>
            </a:r>
            <a:r>
              <a:rPr lang="zh-CN" altLang="en-US" sz="2000" dirty="0">
                <a:solidFill>
                  <a:srgbClr val="FF0000"/>
                </a:solidFill>
                <a:latin typeface="Times New Roman" panose="02020603050405020304" pitchFamily="18" charset="0"/>
                <a:cs typeface="Times New Roman" panose="02020603050405020304" pitchFamily="18" charset="0"/>
              </a:rPr>
              <a:t>：负面，不符合语境。</a:t>
            </a:r>
            <a:endParaRPr lang="en-US" altLang="zh-CN" sz="2000" dirty="0">
              <a:solidFill>
                <a:srgbClr val="FF0000"/>
              </a:solidFill>
              <a:latin typeface="Times New Roman" panose="02020603050405020304" pitchFamily="18" charset="0"/>
              <a:cs typeface="Times New Roman" panose="02020603050405020304" pitchFamily="18" charset="0"/>
            </a:endParaRPr>
          </a:p>
          <a:p>
            <a:br>
              <a:rPr lang="en-GB" altLang="zh-CN" sz="2000" dirty="0">
                <a:solidFill>
                  <a:srgbClr val="FF0000"/>
                </a:solidFill>
                <a:latin typeface="Times New Roman" panose="02020603050405020304" pitchFamily="18" charset="0"/>
                <a:cs typeface="Times New Roman" panose="02020603050405020304" pitchFamily="18" charset="0"/>
              </a:rPr>
            </a:br>
            <a:r>
              <a:rPr lang="en-GB" altLang="zh-CN" sz="2000" dirty="0">
                <a:latin typeface="Times New Roman" panose="02020603050405020304" pitchFamily="18" charset="0"/>
                <a:cs typeface="Times New Roman" panose="02020603050405020304" pitchFamily="18" charset="0"/>
              </a:rPr>
              <a:t>55. A. looking 		B. turning 	C. </a:t>
            </a:r>
            <a:r>
              <a:rPr lang="en-GB" altLang="zh-CN" sz="2000" dirty="0">
                <a:highlight>
                  <a:srgbClr val="00FF00"/>
                </a:highlight>
                <a:latin typeface="Times New Roman" panose="02020603050405020304" pitchFamily="18" charset="0"/>
                <a:cs typeface="Times New Roman" panose="02020603050405020304" pitchFamily="18" charset="0"/>
              </a:rPr>
              <a:t>tuning</a:t>
            </a:r>
            <a:r>
              <a:rPr lang="en-GB" altLang="zh-CN" sz="2000" dirty="0">
                <a:latin typeface="Times New Roman" panose="02020603050405020304" pitchFamily="18" charset="0"/>
                <a:cs typeface="Times New Roman" panose="02020603050405020304" pitchFamily="18" charset="0"/>
              </a:rPr>
              <a:t> 		D. breaking</a:t>
            </a:r>
            <a:endParaRPr lang="en-GB" altLang="zh-CN" sz="2000" dirty="0">
              <a:latin typeface="Times New Roman" panose="02020603050405020304" pitchFamily="18" charset="0"/>
              <a:cs typeface="Times New Roman" panose="02020603050405020304" pitchFamily="18" charset="0"/>
            </a:endParaRPr>
          </a:p>
          <a:p>
            <a:r>
              <a:rPr lang="zh-CN" altLang="en-US" sz="2000" dirty="0">
                <a:solidFill>
                  <a:srgbClr val="FF0000"/>
                </a:solidFill>
                <a:latin typeface="Times New Roman" panose="02020603050405020304" pitchFamily="18" charset="0"/>
                <a:cs typeface="Times New Roman" panose="02020603050405020304" pitchFamily="18" charset="0"/>
              </a:rPr>
              <a:t>固定短语 </a:t>
            </a:r>
            <a:r>
              <a:rPr lang="en-GB" altLang="zh-CN" sz="2000" b="1" dirty="0">
                <a:solidFill>
                  <a:srgbClr val="FF0000"/>
                </a:solidFill>
                <a:latin typeface="Times New Roman" panose="02020603050405020304" pitchFamily="18" charset="0"/>
                <a:cs typeface="Times New Roman" panose="02020603050405020304" pitchFamily="18" charset="0"/>
              </a:rPr>
              <a:t>tune in to</a:t>
            </a:r>
            <a:r>
              <a:rPr lang="en-GB" altLang="zh-CN" sz="2000" dirty="0">
                <a:solidFill>
                  <a:srgbClr val="FF0000"/>
                </a:solidFill>
                <a:latin typeface="Times New Roman" panose="02020603050405020304" pitchFamily="18" charset="0"/>
                <a:cs typeface="Times New Roman" panose="02020603050405020304" pitchFamily="18" charset="0"/>
              </a:rPr>
              <a:t> </a:t>
            </a:r>
            <a:r>
              <a:rPr lang="zh-CN" altLang="en-US" sz="2000" dirty="0">
                <a:solidFill>
                  <a:srgbClr val="FF0000"/>
                </a:solidFill>
                <a:latin typeface="Times New Roman" panose="02020603050405020304" pitchFamily="18" charset="0"/>
                <a:cs typeface="Times New Roman" panose="02020603050405020304" pitchFamily="18" charset="0"/>
              </a:rPr>
              <a:t>意为“调谐频率、收听、融入”。这里指听众像调谐收音机一样，</a:t>
            </a:r>
            <a:r>
              <a:rPr lang="zh-CN" altLang="en-US" sz="2000" b="1" dirty="0">
                <a:solidFill>
                  <a:srgbClr val="FF0000"/>
                </a:solidFill>
                <a:latin typeface="Times New Roman" panose="02020603050405020304" pitchFamily="18" charset="0"/>
                <a:cs typeface="Times New Roman" panose="02020603050405020304" pitchFamily="18" charset="0"/>
              </a:rPr>
              <a:t>融入</a:t>
            </a:r>
            <a:r>
              <a:rPr lang="zh-CN" altLang="en-US" sz="2000" dirty="0">
                <a:solidFill>
                  <a:srgbClr val="FF0000"/>
                </a:solidFill>
                <a:latin typeface="Times New Roman" panose="02020603050405020304" pitchFamily="18" charset="0"/>
                <a:cs typeface="Times New Roman" panose="02020603050405020304" pitchFamily="18" charset="0"/>
              </a:rPr>
              <a:t>钢鼓的声音中。</a:t>
            </a:r>
            <a:endParaRPr lang="en-US" altLang="zh-CN" sz="2000" dirty="0">
              <a:solidFill>
                <a:srgbClr val="FF0000"/>
              </a:solidFill>
              <a:latin typeface="Times New Roman" panose="02020603050405020304" pitchFamily="18" charset="0"/>
              <a:cs typeface="Times New Roman" panose="02020603050405020304" pitchFamily="18" charset="0"/>
            </a:endParaRPr>
          </a:p>
          <a:p>
            <a:r>
              <a:rPr lang="en-GB" altLang="zh-CN" sz="2000" dirty="0">
                <a:solidFill>
                  <a:srgbClr val="FF0000"/>
                </a:solidFill>
                <a:latin typeface="Times New Roman" panose="02020603050405020304" pitchFamily="18" charset="0"/>
                <a:cs typeface="Times New Roman" panose="02020603050405020304" pitchFamily="18" charset="0"/>
              </a:rPr>
              <a:t>tune in to </a:t>
            </a:r>
            <a:r>
              <a:rPr lang="zh-CN" altLang="en-US" sz="2000" dirty="0">
                <a:solidFill>
                  <a:srgbClr val="FF0000"/>
                </a:solidFill>
                <a:latin typeface="Times New Roman" panose="02020603050405020304" pitchFamily="18" charset="0"/>
                <a:cs typeface="Times New Roman" panose="02020603050405020304" pitchFamily="18" charset="0"/>
              </a:rPr>
              <a:t>是听音乐、调频的常用表达。 </a:t>
            </a:r>
            <a:r>
              <a:rPr lang="en-GB" altLang="zh-CN" sz="2000" b="1" dirty="0">
                <a:solidFill>
                  <a:srgbClr val="FF0000"/>
                </a:solidFill>
                <a:latin typeface="Times New Roman" panose="02020603050405020304" pitchFamily="18" charset="0"/>
                <a:cs typeface="Times New Roman" panose="02020603050405020304" pitchFamily="18" charset="0"/>
              </a:rPr>
              <a:t>looking</a:t>
            </a:r>
            <a:r>
              <a:rPr lang="zh-CN" altLang="en-GB" sz="2000" dirty="0">
                <a:solidFill>
                  <a:srgbClr val="FF0000"/>
                </a:solidFill>
                <a:latin typeface="Times New Roman" panose="02020603050405020304" pitchFamily="18" charset="0"/>
                <a:cs typeface="Times New Roman" panose="02020603050405020304" pitchFamily="18" charset="0"/>
              </a:rPr>
              <a:t>：</a:t>
            </a:r>
            <a:r>
              <a:rPr lang="en-GB" altLang="zh-CN" sz="2000" dirty="0">
                <a:solidFill>
                  <a:srgbClr val="FF0000"/>
                </a:solidFill>
                <a:latin typeface="Times New Roman" panose="02020603050405020304" pitchFamily="18" charset="0"/>
                <a:cs typeface="Times New Roman" panose="02020603050405020304" pitchFamily="18" charset="0"/>
              </a:rPr>
              <a:t>look in to </a:t>
            </a:r>
            <a:r>
              <a:rPr lang="zh-CN" altLang="en-US" sz="2000" dirty="0">
                <a:solidFill>
                  <a:srgbClr val="FF0000"/>
                </a:solidFill>
                <a:latin typeface="Times New Roman" panose="02020603050405020304" pitchFamily="18" charset="0"/>
                <a:cs typeface="Times New Roman" panose="02020603050405020304" pitchFamily="18" charset="0"/>
              </a:rPr>
              <a:t>意为“调查”或“朝里看”，不搭配。</a:t>
            </a:r>
            <a:r>
              <a:rPr lang="en-GB" altLang="zh-CN" sz="2000" b="1" dirty="0">
                <a:solidFill>
                  <a:srgbClr val="FF0000"/>
                </a:solidFill>
                <a:latin typeface="Times New Roman" panose="02020603050405020304" pitchFamily="18" charset="0"/>
                <a:cs typeface="Times New Roman" panose="02020603050405020304" pitchFamily="18" charset="0"/>
              </a:rPr>
              <a:t>turning</a:t>
            </a:r>
            <a:r>
              <a:rPr lang="zh-CN" altLang="en-GB" sz="2000" dirty="0">
                <a:solidFill>
                  <a:srgbClr val="FF0000"/>
                </a:solidFill>
                <a:latin typeface="Times New Roman" panose="02020603050405020304" pitchFamily="18" charset="0"/>
                <a:cs typeface="Times New Roman" panose="02020603050405020304" pitchFamily="18" charset="0"/>
              </a:rPr>
              <a:t>：</a:t>
            </a:r>
            <a:r>
              <a:rPr lang="en-GB" altLang="zh-CN" sz="2000" dirty="0">
                <a:solidFill>
                  <a:srgbClr val="FF0000"/>
                </a:solidFill>
                <a:latin typeface="Times New Roman" panose="02020603050405020304" pitchFamily="18" charset="0"/>
                <a:cs typeface="Times New Roman" panose="02020603050405020304" pitchFamily="18" charset="0"/>
              </a:rPr>
              <a:t>turn in to </a:t>
            </a:r>
            <a:r>
              <a:rPr lang="zh-CN" altLang="en-US" sz="2000" dirty="0">
                <a:solidFill>
                  <a:srgbClr val="FF0000"/>
                </a:solidFill>
                <a:latin typeface="Times New Roman" panose="02020603050405020304" pitchFamily="18" charset="0"/>
                <a:cs typeface="Times New Roman" panose="02020603050405020304" pitchFamily="18" charset="0"/>
              </a:rPr>
              <a:t>不规范，通常 </a:t>
            </a:r>
            <a:r>
              <a:rPr lang="en-GB" altLang="zh-CN" sz="2000" dirty="0">
                <a:solidFill>
                  <a:srgbClr val="FF0000"/>
                </a:solidFill>
                <a:latin typeface="Times New Roman" panose="02020603050405020304" pitchFamily="18" charset="0"/>
                <a:cs typeface="Times New Roman" panose="02020603050405020304" pitchFamily="18" charset="0"/>
              </a:rPr>
              <a:t>turn into </a:t>
            </a:r>
            <a:r>
              <a:rPr lang="zh-CN" altLang="en-US" sz="2000" dirty="0">
                <a:solidFill>
                  <a:srgbClr val="FF0000"/>
                </a:solidFill>
                <a:latin typeface="Times New Roman" panose="02020603050405020304" pitchFamily="18" charset="0"/>
                <a:cs typeface="Times New Roman" panose="02020603050405020304" pitchFamily="18" charset="0"/>
              </a:rPr>
              <a:t>是“变成”；</a:t>
            </a:r>
            <a:r>
              <a:rPr lang="en-GB" altLang="zh-CN" sz="2000" b="1" dirty="0">
                <a:solidFill>
                  <a:srgbClr val="FF0000"/>
                </a:solidFill>
                <a:latin typeface="Times New Roman" panose="02020603050405020304" pitchFamily="18" charset="0"/>
                <a:cs typeface="Times New Roman" panose="02020603050405020304" pitchFamily="18" charset="0"/>
              </a:rPr>
              <a:t>breaking</a:t>
            </a:r>
            <a:r>
              <a:rPr lang="zh-CN" altLang="en-GB" sz="2000" dirty="0">
                <a:solidFill>
                  <a:srgbClr val="FF0000"/>
                </a:solidFill>
                <a:latin typeface="Times New Roman" panose="02020603050405020304" pitchFamily="18" charset="0"/>
                <a:cs typeface="Times New Roman" panose="02020603050405020304" pitchFamily="18" charset="0"/>
              </a:rPr>
              <a:t>：</a:t>
            </a:r>
            <a:r>
              <a:rPr lang="en-GB" altLang="zh-CN" sz="2000" dirty="0">
                <a:solidFill>
                  <a:srgbClr val="FF0000"/>
                </a:solidFill>
                <a:latin typeface="Times New Roman" panose="02020603050405020304" pitchFamily="18" charset="0"/>
                <a:cs typeface="Times New Roman" panose="02020603050405020304" pitchFamily="18" charset="0"/>
              </a:rPr>
              <a:t>break in to </a:t>
            </a:r>
            <a:r>
              <a:rPr lang="zh-CN" altLang="en-US" sz="2000" dirty="0">
                <a:solidFill>
                  <a:srgbClr val="FF0000"/>
                </a:solidFill>
                <a:latin typeface="Times New Roman" panose="02020603050405020304" pitchFamily="18" charset="0"/>
                <a:cs typeface="Times New Roman" panose="02020603050405020304" pitchFamily="18" charset="0"/>
              </a:rPr>
              <a:t>意为“闯入”</a:t>
            </a:r>
            <a:endParaRPr lang="en-GB" altLang="zh-CN" sz="20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right)">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dissolve">
                                      <p:cBhvr>
                                        <p:cTn id="18" dur="500"/>
                                        <p:tgtEl>
                                          <p:spTgt spid="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dissolve">
                                      <p:cBhvr>
                                        <p:cTn id="23" dur="500"/>
                                        <p:tgtEl>
                                          <p:spTgt spid="3">
                                            <p:txEl>
                                              <p:pRg st="3" end="3"/>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dissolve">
                                      <p:cBhvr>
                                        <p:cTn id="28" dur="500"/>
                                        <p:tgtEl>
                                          <p:spTgt spid="3">
                                            <p:txEl>
                                              <p:pRg st="4" end="4"/>
                                            </p:txEl>
                                          </p:spTgt>
                                        </p:tgtEl>
                                      </p:cBhvr>
                                    </p:animEffect>
                                  </p:childTnLst>
                                </p:cTn>
                              </p:par>
                              <p:par>
                                <p:cTn id="29" presetID="9" presetClass="entr" presetSubtype="0"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dissolve">
                                      <p:cBhvr>
                                        <p:cTn id="3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4047737" y="1152588"/>
            <a:ext cx="4289029" cy="4695700"/>
          </a:xfrm>
          <a:prstGeom prst="rect">
            <a:avLst/>
          </a:prstGeom>
        </p:spPr>
      </p:pic>
      <p:sp>
        <p:nvSpPr>
          <p:cNvPr id="2" name="矩形 1"/>
          <p:cNvSpPr/>
          <p:nvPr/>
        </p:nvSpPr>
        <p:spPr>
          <a:xfrm>
            <a:off x="2064636" y="1675946"/>
            <a:ext cx="2688621"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rPr>
              <a:t>PART </a:t>
            </a:r>
            <a:r>
              <a:rPr lang="en-US" altLang="zh-CN" sz="54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5</a:t>
            </a:r>
            <a:endParaRPr kumimoji="0" lang="zh-CN" altLang="en-US" sz="54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4" name="矩形 3"/>
          <p:cNvSpPr/>
          <p:nvPr/>
        </p:nvSpPr>
        <p:spPr>
          <a:xfrm>
            <a:off x="4269758" y="3122634"/>
            <a:ext cx="3143810"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800" b="1" spc="50" dirty="0">
                <a:ln w="9525" cmpd="sng">
                  <a:solidFill>
                    <a:srgbClr val="4472C4"/>
                  </a:solidFill>
                  <a:prstDash val="solid"/>
                </a:ln>
                <a:solidFill>
                  <a:srgbClr val="A5A5A5">
                    <a:lumMod val="20000"/>
                    <a:lumOff val="80000"/>
                  </a:srgbClr>
                </a:solidFill>
                <a:effectLst>
                  <a:glow rad="38100">
                    <a:srgbClr val="4472C4">
                      <a:alpha val="40000"/>
                    </a:srgbClr>
                  </a:glow>
                </a:effectLst>
                <a:latin typeface="字魂36号-正文宋楷" panose="02000000000000000000" pitchFamily="2" charset="-122"/>
                <a:ea typeface="字魂36号-正文宋楷" panose="02000000000000000000" pitchFamily="2" charset="-122"/>
              </a:rPr>
              <a:t>Grammar</a:t>
            </a:r>
            <a:endParaRPr kumimoji="0" lang="zh-CN" altLang="en-US" sz="4800" b="1" i="0" u="none" strike="noStrike" kern="1200" cap="none" spc="50" normalizeH="0" baseline="0" noProof="0" dirty="0">
              <a:ln w="9525" cmpd="sng">
                <a:solidFill>
                  <a:srgbClr val="4472C4"/>
                </a:solidFill>
                <a:prstDash val="solid"/>
              </a:ln>
              <a:solidFill>
                <a:srgbClr val="A5A5A5">
                  <a:lumMod val="20000"/>
                  <a:lumOff val="80000"/>
                </a:srgbClr>
              </a:solidFill>
              <a:effectLst>
                <a:glow rad="38100">
                  <a:srgbClr val="4472C4">
                    <a:alpha val="40000"/>
                  </a:srgbClr>
                </a:glow>
              </a:effectLst>
              <a:uLnTx/>
              <a:uFillTx/>
              <a:latin typeface="字魂36号-正文宋楷" panose="02000000000000000000" pitchFamily="2" charset="-122"/>
              <a:ea typeface="字魂36号-正文宋楷" panose="02000000000000000000" pitchFamily="2" charset="-122"/>
            </a:endParaRPr>
          </a:p>
        </p:txBody>
      </p:sp>
      <p:sp>
        <p:nvSpPr>
          <p:cNvPr id="5" name="矩形: 圆角 4"/>
          <p:cNvSpPr/>
          <p:nvPr/>
        </p:nvSpPr>
        <p:spPr>
          <a:xfrm>
            <a:off x="323850" y="269776"/>
            <a:ext cx="11544300" cy="6318448"/>
          </a:xfrm>
          <a:prstGeom prst="roundRect">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字魂36号-正文宋楷" panose="02000000000000000000" pitchFamily="2" charset="-122"/>
              <a:ea typeface="字魂36号-正文宋楷" panose="020000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1)">
                                      <p:cBhvr>
                                        <p:cTn id="10" dur="2000"/>
                                        <p:tgtEl>
                                          <p:spTgt spid="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6580094" cy="6858000"/>
          </a:xfrm>
          <a:prstGeom prst="rect">
            <a:avLst/>
          </a:prstGeom>
        </p:spPr>
      </p:pic>
      <p:sp>
        <p:nvSpPr>
          <p:cNvPr id="5" name="文本框 4"/>
          <p:cNvSpPr txBox="1"/>
          <p:nvPr/>
        </p:nvSpPr>
        <p:spPr>
          <a:xfrm>
            <a:off x="6580094" y="2287378"/>
            <a:ext cx="5611906" cy="3046988"/>
          </a:xfrm>
          <a:prstGeom prst="rect">
            <a:avLst/>
          </a:prstGeom>
          <a:noFill/>
        </p:spPr>
        <p:txBody>
          <a:bodyPr wrap="square">
            <a:spAutoFit/>
          </a:bodyPr>
          <a:lstStyle/>
          <a:p>
            <a:pPr algn="just">
              <a:buNone/>
            </a:pPr>
            <a:r>
              <a:rPr lang="en-GB" altLang="zh-CN" sz="2400" dirty="0">
                <a:latin typeface="Times New Roman" panose="02020603050405020304" pitchFamily="18" charset="0"/>
                <a:cs typeface="Times New Roman" panose="02020603050405020304" pitchFamily="18" charset="0"/>
              </a:rPr>
              <a:t>The main idea is that </a:t>
            </a:r>
            <a:r>
              <a:rPr lang="en-GB" altLang="zh-CN" sz="2400" b="1" dirty="0">
                <a:latin typeface="Times New Roman" panose="02020603050405020304" pitchFamily="18" charset="0"/>
                <a:cs typeface="Times New Roman" panose="02020603050405020304" pitchFamily="18" charset="0"/>
              </a:rPr>
              <a:t>the writer’s teacher used MBTI personality types to create more balanced groups, and this helped the writer better understand teamwork and group collaboration</a:t>
            </a:r>
            <a:r>
              <a:rPr lang="en-GB" altLang="zh-CN" sz="2400" dirty="0">
                <a:latin typeface="Times New Roman" panose="02020603050405020304" pitchFamily="18" charset="0"/>
                <a:cs typeface="Times New Roman" panose="02020603050405020304" pitchFamily="18" charset="0"/>
              </a:rPr>
              <a:t>.</a:t>
            </a:r>
            <a:endParaRPr lang="en-GB" altLang="zh-CN" sz="2400" dirty="0">
              <a:latin typeface="Times New Roman" panose="02020603050405020304" pitchFamily="18" charset="0"/>
              <a:cs typeface="Times New Roman" panose="02020603050405020304" pitchFamily="18" charset="0"/>
            </a:endParaRPr>
          </a:p>
          <a:p>
            <a:pPr algn="just">
              <a:buNone/>
            </a:pPr>
            <a:r>
              <a:rPr lang="en-GB" altLang="zh-CN" sz="2400" dirty="0">
                <a:latin typeface="Times New Roman" panose="02020603050405020304" pitchFamily="18" charset="0"/>
                <a:cs typeface="Times New Roman" panose="02020603050405020304" pitchFamily="18" charset="0"/>
              </a:rPr>
              <a:t>It also shows that although MBTI is not perfect, it can still be useful in forming effective teams.</a:t>
            </a:r>
            <a:endParaRPr lang="en-GB" altLang="zh-CN"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视频3">
            <a:hlinkClick r:id="" action="ppaction://media"/>
          </p:cNvPr>
          <p:cNvPicPr/>
          <p:nvPr>
            <a:videoFile r:link="rId1"/>
            <p:extLst>
              <p:ext uri="{DAA4B4D4-6D71-4841-9C94-3DE7FCFB9230}">
                <p14:media xmlns:p14="http://schemas.microsoft.com/office/powerpoint/2010/main" r:link="rId2"/>
              </p:ext>
            </p:extLst>
          </p:nvPr>
        </p:nvPicPr>
        <p:blipFill>
          <a:blip r:embed="rId3"/>
          <a:stretch>
            <a:fillRect/>
          </a:stretch>
        </p:blipFill>
        <p:spPr>
          <a:xfrm>
            <a:off x="539115" y="151765"/>
            <a:ext cx="10923905" cy="619061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endCondLst>
                    <p:cond evt="onNext">
                      <p:tgtEl>
                        <p:sldTgt/>
                      </p:tgtEl>
                    </p:cond>
                    <p:cond evt="onPrev">
                      <p:tgtEl>
                        <p:sldTgt/>
                      </p:tgtEl>
                    </p:cond>
                  </p:end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979333" y="33867"/>
          <a:ext cx="8212667" cy="6688667"/>
        </p:xfrm>
        <a:graphic>
          <a:graphicData uri="http://schemas.openxmlformats.org/drawingml/2006/table">
            <a:tbl>
              <a:tblPr/>
              <a:tblGrid>
                <a:gridCol w="1510006"/>
                <a:gridCol w="3762625"/>
                <a:gridCol w="2940036"/>
              </a:tblGrid>
              <a:tr h="393451">
                <a:tc>
                  <a:txBody>
                    <a:bodyPr/>
                    <a:lstStyle/>
                    <a:p>
                      <a:pPr>
                        <a:buNone/>
                      </a:pPr>
                      <a:r>
                        <a:rPr lang="zh-CN" altLang="en-US" sz="2000" b="1">
                          <a:latin typeface="Calibri" panose="020F0502020204030204" pitchFamily="34" charset="0"/>
                          <a:cs typeface="Calibri" panose="020F0502020204030204" pitchFamily="34" charset="0"/>
                        </a:rPr>
                        <a:t>缩写</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英文名称（官方</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常见）</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中文译名（参考）</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dirty="0">
                          <a:latin typeface="Calibri" panose="020F0502020204030204" pitchFamily="34" charset="0"/>
                          <a:cs typeface="Calibri" panose="020F0502020204030204" pitchFamily="34" charset="0"/>
                        </a:rPr>
                        <a:t>ISTJ</a:t>
                      </a:r>
                      <a:endParaRPr lang="en-GB" sz="2000" b="1" dirty="0">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Logistician / Inspector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物流师型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检查者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ISFJ</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dirty="0">
                          <a:latin typeface="Calibri" panose="020F0502020204030204" pitchFamily="34" charset="0"/>
                          <a:cs typeface="Calibri" panose="020F0502020204030204" pitchFamily="34" charset="0"/>
                        </a:rPr>
                        <a:t>The Defender / Protector</a:t>
                      </a:r>
                      <a:endParaRPr lang="en-GB" sz="2000" b="1" dirty="0">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守卫者型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保护者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INFJ</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Advocate / Counselor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提倡者型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咨询师</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INTJ</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Architect / Mastermind</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建筑师型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策划者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ISTP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Virtuoso / Crafter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dirty="0">
                          <a:latin typeface="Calibri" panose="020F0502020204030204" pitchFamily="34" charset="0"/>
                          <a:cs typeface="Calibri" panose="020F0502020204030204" pitchFamily="34" charset="0"/>
                        </a:rPr>
                        <a:t>鉴赏家型 </a:t>
                      </a:r>
                      <a:r>
                        <a:rPr lang="en-US" altLang="zh-CN" sz="2000" b="1" dirty="0">
                          <a:latin typeface="Calibri" panose="020F0502020204030204" pitchFamily="34" charset="0"/>
                          <a:cs typeface="Calibri" panose="020F0502020204030204" pitchFamily="34" charset="0"/>
                        </a:rPr>
                        <a:t>/ </a:t>
                      </a:r>
                      <a:r>
                        <a:rPr lang="zh-CN" altLang="en-US" sz="2000" b="1" dirty="0">
                          <a:latin typeface="Calibri" panose="020F0502020204030204" pitchFamily="34" charset="0"/>
                          <a:cs typeface="Calibri" panose="020F0502020204030204" pitchFamily="34" charset="0"/>
                        </a:rPr>
                        <a:t>手艺人</a:t>
                      </a:r>
                      <a:endParaRPr lang="zh-CN" altLang="en-US" sz="2000" b="1" dirty="0">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ISFP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Adventurer / Composer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探险家型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作曲家</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INFP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Mediator / Healer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调停者型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治愈者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INTP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dirty="0">
                          <a:latin typeface="Calibri" panose="020F0502020204030204" pitchFamily="34" charset="0"/>
                          <a:cs typeface="Calibri" panose="020F0502020204030204" pitchFamily="34" charset="0"/>
                        </a:rPr>
                        <a:t>The Logician / Thinker</a:t>
                      </a:r>
                      <a:endParaRPr lang="en-GB" sz="2000" b="1" dirty="0">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逻辑学家型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思考者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ESTP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Entrepreneur / Persuader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企业家型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说服者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ESFP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Entertainer / Performer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表演者型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演艺者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ENFP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Campaigner / Champion</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竞选者型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倡导者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ENTP</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Debater / Visionary</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辩论家型 </a:t>
                      </a:r>
                      <a:r>
                        <a:rPr lang="en-US" altLang="zh-CN" sz="2000" b="1">
                          <a:latin typeface="Calibri" panose="020F0502020204030204" pitchFamily="34" charset="0"/>
                          <a:cs typeface="Calibri" panose="020F0502020204030204" pitchFamily="34" charset="0"/>
                        </a:rPr>
                        <a:t>/ </a:t>
                      </a:r>
                      <a:r>
                        <a:rPr lang="en-GB" sz="2000" b="1">
                          <a:latin typeface="Calibri" panose="020F0502020204030204" pitchFamily="34" charset="0"/>
                          <a:cs typeface="Calibri" panose="020F0502020204030204" pitchFamily="34" charset="0"/>
                        </a:rPr>
                        <a:t>visionary</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ESTJ</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Supervisor / Executive</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监督者型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执行者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ESFJ</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Consul / Caregiver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执政官型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照顾者</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ENFJ</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Protagonist / Teacher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a:latin typeface="Calibri" panose="020F0502020204030204" pitchFamily="34" charset="0"/>
                          <a:cs typeface="Calibri" panose="020F0502020204030204" pitchFamily="34" charset="0"/>
                        </a:rPr>
                        <a:t>主人公型 </a:t>
                      </a:r>
                      <a:r>
                        <a:rPr lang="en-US" altLang="zh-CN" sz="2000" b="1">
                          <a:latin typeface="Calibri" panose="020F0502020204030204" pitchFamily="34" charset="0"/>
                          <a:cs typeface="Calibri" panose="020F0502020204030204" pitchFamily="34" charset="0"/>
                        </a:rPr>
                        <a:t>/ </a:t>
                      </a:r>
                      <a:r>
                        <a:rPr lang="zh-CN" altLang="en-US" sz="2000" b="1">
                          <a:latin typeface="Calibri" panose="020F0502020204030204" pitchFamily="34" charset="0"/>
                          <a:cs typeface="Calibri" panose="020F0502020204030204" pitchFamily="34" charset="0"/>
                        </a:rPr>
                        <a:t>教师</a:t>
                      </a:r>
                      <a:endParaRPr lang="zh-CN" altLang="en-US"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93451">
                <a:tc>
                  <a:txBody>
                    <a:bodyPr/>
                    <a:lstStyle/>
                    <a:p>
                      <a:pPr>
                        <a:buNone/>
                      </a:pPr>
                      <a:r>
                        <a:rPr lang="en-GB" sz="2000" b="1">
                          <a:latin typeface="Calibri" panose="020F0502020204030204" pitchFamily="34" charset="0"/>
                          <a:cs typeface="Calibri" panose="020F0502020204030204" pitchFamily="34" charset="0"/>
                        </a:rPr>
                        <a:t>ENTJ</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000" b="1">
                          <a:latin typeface="Calibri" panose="020F0502020204030204" pitchFamily="34" charset="0"/>
                          <a:cs typeface="Calibri" panose="020F0502020204030204" pitchFamily="34" charset="0"/>
                        </a:rPr>
                        <a:t>The Commander / Leader</a:t>
                      </a:r>
                      <a:endParaRPr lang="en-GB" sz="2000" b="1">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000" b="1" dirty="0">
                          <a:latin typeface="Calibri" panose="020F0502020204030204" pitchFamily="34" charset="0"/>
                          <a:cs typeface="Calibri" panose="020F0502020204030204" pitchFamily="34" charset="0"/>
                        </a:rPr>
                        <a:t>指挥官型 </a:t>
                      </a:r>
                      <a:r>
                        <a:rPr lang="en-US" altLang="zh-CN" sz="2000" b="1" dirty="0">
                          <a:latin typeface="Calibri" panose="020F0502020204030204" pitchFamily="34" charset="0"/>
                          <a:cs typeface="Calibri" panose="020F0502020204030204" pitchFamily="34" charset="0"/>
                        </a:rPr>
                        <a:t>/ </a:t>
                      </a:r>
                      <a:r>
                        <a:rPr lang="zh-CN" altLang="en-US" sz="2000" b="1" dirty="0">
                          <a:latin typeface="Calibri" panose="020F0502020204030204" pitchFamily="34" charset="0"/>
                          <a:cs typeface="Calibri" panose="020F0502020204030204" pitchFamily="34" charset="0"/>
                        </a:rPr>
                        <a:t>领导者</a:t>
                      </a:r>
                      <a:endParaRPr lang="zh-CN" altLang="en-US" sz="2000" b="1" dirty="0">
                        <a:latin typeface="Calibri" panose="020F0502020204030204" pitchFamily="34" charset="0"/>
                        <a:cs typeface="Calibri" panose="020F0502020204030204" pitchFamily="34" charset="0"/>
                      </a:endParaRPr>
                    </a:p>
                  </a:txBody>
                  <a:tcPr marL="63990" marR="63990" marT="31995" marB="319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pic>
        <p:nvPicPr>
          <p:cNvPr id="3" name="图片 2"/>
          <p:cNvPicPr>
            <a:picLocks noChangeAspect="1"/>
          </p:cNvPicPr>
          <p:nvPr/>
        </p:nvPicPr>
        <p:blipFill>
          <a:blip r:embed="rId1"/>
          <a:stretch>
            <a:fillRect/>
          </a:stretch>
        </p:blipFill>
        <p:spPr>
          <a:xfrm>
            <a:off x="186266" y="914400"/>
            <a:ext cx="3793067" cy="475826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3283" y="0"/>
            <a:ext cx="6103088" cy="6740307"/>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AP Seminar</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research, presentation and teamwork skills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assign them randomly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Myers-Briggs Type Indicator (MBTI)</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introverted or extroverted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intuitive or sensing</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thinking or feeling</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prospecting or judging</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turned out to be an INTP</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the logic type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an analytical and curious mind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drawn to difficult ideas and theories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noted the test’s limitations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context-dependent</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transparent and easily manipulated</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achieve a desired outcome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collaborative styles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personality compatibility</a:t>
            </a:r>
            <a:endParaRPr lang="zh-CN" altLang="en-US" sz="2400" b="1" dirty="0">
              <a:latin typeface="Calibri" panose="020F0502020204030204" pitchFamily="34" charset="0"/>
              <a:cs typeface="Calibri" panose="020F0502020204030204" pitchFamily="34" charset="0"/>
            </a:endParaRPr>
          </a:p>
        </p:txBody>
      </p:sp>
      <p:sp>
        <p:nvSpPr>
          <p:cNvPr id="7" name="文本框 6"/>
          <p:cNvSpPr txBox="1"/>
          <p:nvPr/>
        </p:nvSpPr>
        <p:spPr>
          <a:xfrm>
            <a:off x="6326371" y="0"/>
            <a:ext cx="6103088" cy="6740307"/>
          </a:xfrm>
          <a:prstGeom prst="rect">
            <a:avLst/>
          </a:prstGeom>
          <a:noFill/>
        </p:spPr>
        <p:txBody>
          <a:bodyPr wrap="square">
            <a:spAutoFit/>
          </a:bodyPr>
          <a:lstStyle/>
          <a:p>
            <a:pPr marL="457200" indent="-457200">
              <a:buFont typeface="+mj-lt"/>
              <a:buAutoNum type="arabicPeriod"/>
            </a:pPr>
            <a:r>
              <a:rPr lang="zh-CN" altLang="en-US" sz="2400" b="1" dirty="0"/>
              <a:t>AP研讨课</a:t>
            </a:r>
            <a:endParaRPr lang="zh-CN" altLang="en-US" sz="2400" b="1" dirty="0"/>
          </a:p>
          <a:p>
            <a:pPr marL="457200" indent="-457200">
              <a:buFont typeface="+mj-lt"/>
              <a:buAutoNum type="arabicPeriod"/>
            </a:pPr>
            <a:r>
              <a:rPr lang="zh-CN" altLang="en-US" sz="2400" b="1" dirty="0"/>
              <a:t>研究、展示和团队合作技能</a:t>
            </a:r>
            <a:endParaRPr lang="zh-CN" altLang="en-US" sz="2400" b="1" dirty="0"/>
          </a:p>
          <a:p>
            <a:pPr marL="457200" indent="-457200">
              <a:buFont typeface="+mj-lt"/>
              <a:buAutoNum type="arabicPeriod"/>
            </a:pPr>
            <a:r>
              <a:rPr lang="zh-CN" altLang="en-US" sz="2400" b="1" dirty="0"/>
              <a:t>随机分组</a:t>
            </a:r>
            <a:endParaRPr lang="zh-CN" altLang="en-US" sz="2400" b="1" dirty="0"/>
          </a:p>
          <a:p>
            <a:pPr marL="457200" indent="-457200">
              <a:buFont typeface="+mj-lt"/>
              <a:buAutoNum type="arabicPeriod"/>
            </a:pPr>
            <a:r>
              <a:rPr lang="zh-CN" altLang="en-US" sz="2400" b="1" dirty="0"/>
              <a:t>迈尔斯-布里格斯性格类型指标（MBTI）</a:t>
            </a:r>
            <a:endParaRPr lang="zh-CN" altLang="en-US" sz="2400" b="1" dirty="0"/>
          </a:p>
          <a:p>
            <a:pPr marL="457200" indent="-457200">
              <a:buFont typeface="+mj-lt"/>
              <a:buAutoNum type="arabicPeriod"/>
            </a:pPr>
            <a:r>
              <a:rPr lang="zh-CN" altLang="en-US" sz="2400" b="1" dirty="0"/>
              <a:t>内向或外向</a:t>
            </a:r>
            <a:endParaRPr lang="zh-CN" altLang="en-US" sz="2400" b="1" dirty="0"/>
          </a:p>
          <a:p>
            <a:pPr marL="457200" indent="-457200">
              <a:buFont typeface="+mj-lt"/>
              <a:buAutoNum type="arabicPeriod"/>
            </a:pPr>
            <a:r>
              <a:rPr lang="zh-CN" altLang="en-US" sz="2400" b="1" dirty="0"/>
              <a:t>直觉或实感</a:t>
            </a:r>
            <a:endParaRPr lang="zh-CN" altLang="en-US" sz="2400" b="1" dirty="0"/>
          </a:p>
          <a:p>
            <a:pPr marL="457200" indent="-457200">
              <a:buFont typeface="+mj-lt"/>
              <a:buAutoNum type="arabicPeriod"/>
            </a:pPr>
            <a:r>
              <a:rPr lang="zh-CN" altLang="en-US" sz="2400" b="1" dirty="0"/>
              <a:t>思考或情感</a:t>
            </a:r>
            <a:endParaRPr lang="zh-CN" altLang="en-US" sz="2400" b="1" dirty="0"/>
          </a:p>
          <a:p>
            <a:pPr marL="457200" indent="-457200">
              <a:buFont typeface="+mj-lt"/>
              <a:buAutoNum type="arabicPeriod"/>
            </a:pPr>
            <a:r>
              <a:rPr lang="zh-CN" altLang="en-US" sz="2400" b="1" dirty="0"/>
              <a:t>判断或感知</a:t>
            </a:r>
            <a:endParaRPr lang="zh-CN" altLang="en-US" sz="2400" b="1" dirty="0"/>
          </a:p>
          <a:p>
            <a:pPr marL="457200" indent="-457200">
              <a:buFont typeface="+mj-lt"/>
              <a:buAutoNum type="arabicPeriod"/>
            </a:pPr>
            <a:r>
              <a:rPr lang="zh-CN" altLang="en-US" sz="2400" b="1" dirty="0"/>
              <a:t>结果是INTP型</a:t>
            </a:r>
            <a:endParaRPr lang="zh-CN" altLang="en-US" sz="2400" b="1" dirty="0"/>
          </a:p>
          <a:p>
            <a:pPr marL="457200" indent="-457200">
              <a:buFont typeface="+mj-lt"/>
              <a:buAutoNum type="arabicPeriod"/>
            </a:pPr>
            <a:r>
              <a:rPr lang="zh-CN" altLang="en-US" sz="2400" b="1" dirty="0"/>
              <a:t>逻辑型</a:t>
            </a:r>
            <a:endParaRPr lang="zh-CN" altLang="en-US" sz="2400" b="1" dirty="0"/>
          </a:p>
          <a:p>
            <a:pPr marL="457200" indent="-457200">
              <a:buFont typeface="+mj-lt"/>
              <a:buAutoNum type="arabicPeriod"/>
            </a:pPr>
            <a:r>
              <a:rPr lang="zh-CN" altLang="en-US" sz="2400" b="1" dirty="0"/>
              <a:t>善于分析和好奇的头脑</a:t>
            </a:r>
            <a:endParaRPr lang="zh-CN" altLang="en-US" sz="2400" b="1" dirty="0"/>
          </a:p>
          <a:p>
            <a:pPr marL="457200" indent="-457200">
              <a:buFont typeface="+mj-lt"/>
              <a:buAutoNum type="arabicPeriod"/>
            </a:pPr>
            <a:r>
              <a:rPr lang="zh-CN" altLang="en-US" sz="2400" b="1" dirty="0"/>
              <a:t>被困难的想法和理论吸引</a:t>
            </a:r>
            <a:endParaRPr lang="zh-CN" altLang="en-US" sz="2400" b="1" dirty="0"/>
          </a:p>
          <a:p>
            <a:pPr marL="457200" indent="-457200">
              <a:buFont typeface="+mj-lt"/>
              <a:buAutoNum type="arabicPeriod"/>
            </a:pPr>
            <a:r>
              <a:rPr lang="zh-CN" altLang="en-US" sz="2400" b="1" dirty="0"/>
              <a:t>注意到该测试的局限性</a:t>
            </a:r>
            <a:endParaRPr lang="zh-CN" altLang="en-US" sz="2400" b="1" dirty="0"/>
          </a:p>
          <a:p>
            <a:pPr marL="457200" indent="-457200">
              <a:buFont typeface="+mj-lt"/>
              <a:buAutoNum type="arabicPeriod"/>
            </a:pPr>
            <a:r>
              <a:rPr lang="zh-CN" altLang="en-US" sz="2400" b="1" dirty="0"/>
              <a:t>视情况而定</a:t>
            </a:r>
            <a:endParaRPr lang="zh-CN" altLang="en-US" sz="2400" b="1" dirty="0"/>
          </a:p>
          <a:p>
            <a:pPr marL="457200" indent="-457200">
              <a:buFont typeface="+mj-lt"/>
              <a:buAutoNum type="arabicPeriod"/>
            </a:pPr>
            <a:r>
              <a:rPr lang="zh-CN" altLang="en-US" sz="2400" b="1" dirty="0"/>
              <a:t>明显且容易被操控</a:t>
            </a:r>
            <a:endParaRPr lang="zh-CN" altLang="en-US" sz="2400" b="1" dirty="0"/>
          </a:p>
          <a:p>
            <a:pPr marL="457200" indent="-457200">
              <a:buFont typeface="+mj-lt"/>
              <a:buAutoNum type="arabicPeriod"/>
            </a:pPr>
            <a:r>
              <a:rPr lang="zh-CN" altLang="en-US" sz="2400" b="1" dirty="0"/>
              <a:t>达到期望的结果</a:t>
            </a:r>
            <a:endParaRPr lang="zh-CN" altLang="en-US" sz="2400" b="1" dirty="0"/>
          </a:p>
          <a:p>
            <a:pPr marL="457200" indent="-457200">
              <a:buFont typeface="+mj-lt"/>
              <a:buAutoNum type="arabicPeriod"/>
            </a:pPr>
            <a:r>
              <a:rPr lang="zh-CN" altLang="en-US" sz="2400" b="1" dirty="0"/>
              <a:t>合作风格</a:t>
            </a:r>
            <a:endParaRPr lang="zh-CN" altLang="en-US" sz="2400" b="1" dirty="0"/>
          </a:p>
          <a:p>
            <a:pPr marL="457200" indent="-457200">
              <a:buFont typeface="+mj-lt"/>
              <a:buAutoNum type="arabicPeriod"/>
            </a:pPr>
            <a:r>
              <a:rPr lang="zh-CN" altLang="en-US" sz="2400" b="1" dirty="0"/>
              <a:t>性格兼容性</a:t>
            </a:r>
            <a:endParaRPr lang="zh-CN" altLang="en-US" sz="2400" b="1" dirty="0"/>
          </a:p>
        </p:txBody>
      </p:sp>
      <p:grpSp>
        <p:nvGrpSpPr>
          <p:cNvPr id="2" name="组合 1"/>
          <p:cNvGrpSpPr/>
          <p:nvPr/>
        </p:nvGrpSpPr>
        <p:grpSpPr>
          <a:xfrm>
            <a:off x="3321145" y="1000712"/>
            <a:ext cx="3309678" cy="2809834"/>
            <a:chOff x="530809" y="-1123510"/>
            <a:chExt cx="3309678" cy="2809834"/>
          </a:xfrm>
        </p:grpSpPr>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65183">
              <a:off x="530809" y="-1123510"/>
              <a:ext cx="3309678" cy="2809834"/>
            </a:xfrm>
            <a:prstGeom prst="rect">
              <a:avLst/>
            </a:prstGeom>
          </p:spPr>
        </p:pic>
        <p:sp>
          <p:nvSpPr>
            <p:cNvPr id="4" name="文本框 3"/>
            <p:cNvSpPr txBox="1"/>
            <p:nvPr/>
          </p:nvSpPr>
          <p:spPr>
            <a:xfrm>
              <a:off x="1361735" y="281214"/>
              <a:ext cx="1396216" cy="461665"/>
            </a:xfrm>
            <a:prstGeom prst="rect">
              <a:avLst/>
            </a:prstGeom>
            <a:noFill/>
          </p:spPr>
          <p:txBody>
            <a:bodyPr wrap="none" rtlCol="0">
              <a:spAutoFit/>
            </a:bodyPr>
            <a:lstStyle/>
            <a:p>
              <a:r>
                <a:rPr kumimoji="1" lang="en-US" altLang="zh-CN" sz="2400" b="1" dirty="0">
                  <a:highlight>
                    <a:srgbClr val="FFFF00"/>
                  </a:highlight>
                  <a:latin typeface="Calibri" panose="020F0502020204030204" pitchFamily="34" charset="0"/>
                  <a:cs typeface="Calibri" panose="020F0502020204030204" pitchFamily="34" charset="0"/>
                </a:rPr>
                <a:t>Grammar</a:t>
              </a:r>
              <a:endParaRPr kumimoji="1" lang="zh-CN" altLang="en-US" sz="2400" b="1" dirty="0">
                <a:highlight>
                  <a:srgbClr val="FFFF00"/>
                </a:highlight>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wipe(left)">
                                      <p:cBhvr>
                                        <p:cTn id="7" dur="500"/>
                                        <p:tgtEl>
                                          <p:spTgt spid="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wipe(left)">
                                      <p:cBhvr>
                                        <p:cTn id="12" dur="500"/>
                                        <p:tgtEl>
                                          <p:spTgt spid="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wipe(left)">
                                      <p:cBhvr>
                                        <p:cTn id="17" dur="500"/>
                                        <p:tgtEl>
                                          <p:spTgt spid="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wipe(left)">
                                      <p:cBhvr>
                                        <p:cTn id="22" dur="500"/>
                                        <p:tgtEl>
                                          <p:spTgt spid="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wipe(left)">
                                      <p:cBhvr>
                                        <p:cTn id="27" dur="500"/>
                                        <p:tgtEl>
                                          <p:spTgt spid="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wipe(left)">
                                      <p:cBhvr>
                                        <p:cTn id="32" dur="500"/>
                                        <p:tgtEl>
                                          <p:spTgt spid="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wipe(left)">
                                      <p:cBhvr>
                                        <p:cTn id="37" dur="500"/>
                                        <p:tgtEl>
                                          <p:spTgt spid="7">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7">
                                            <p:txEl>
                                              <p:pRg st="7" end="7"/>
                                            </p:txEl>
                                          </p:spTgt>
                                        </p:tgtEl>
                                        <p:attrNameLst>
                                          <p:attrName>style.visibility</p:attrName>
                                        </p:attrNameLst>
                                      </p:cBhvr>
                                      <p:to>
                                        <p:strVal val="visible"/>
                                      </p:to>
                                    </p:set>
                                    <p:animEffect transition="in" filter="wipe(left)">
                                      <p:cBhvr>
                                        <p:cTn id="42" dur="500"/>
                                        <p:tgtEl>
                                          <p:spTgt spid="7">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7">
                                            <p:txEl>
                                              <p:pRg st="8" end="8"/>
                                            </p:txEl>
                                          </p:spTgt>
                                        </p:tgtEl>
                                        <p:attrNameLst>
                                          <p:attrName>style.visibility</p:attrName>
                                        </p:attrNameLst>
                                      </p:cBhvr>
                                      <p:to>
                                        <p:strVal val="visible"/>
                                      </p:to>
                                    </p:set>
                                    <p:animEffect transition="in" filter="wipe(left)">
                                      <p:cBhvr>
                                        <p:cTn id="47" dur="500"/>
                                        <p:tgtEl>
                                          <p:spTgt spid="7">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7">
                                            <p:txEl>
                                              <p:pRg st="9" end="9"/>
                                            </p:txEl>
                                          </p:spTgt>
                                        </p:tgtEl>
                                        <p:attrNameLst>
                                          <p:attrName>style.visibility</p:attrName>
                                        </p:attrNameLst>
                                      </p:cBhvr>
                                      <p:to>
                                        <p:strVal val="visible"/>
                                      </p:to>
                                    </p:set>
                                    <p:animEffect transition="in" filter="wipe(left)">
                                      <p:cBhvr>
                                        <p:cTn id="52" dur="500"/>
                                        <p:tgtEl>
                                          <p:spTgt spid="7">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7">
                                            <p:txEl>
                                              <p:pRg st="10" end="10"/>
                                            </p:txEl>
                                          </p:spTgt>
                                        </p:tgtEl>
                                        <p:attrNameLst>
                                          <p:attrName>style.visibility</p:attrName>
                                        </p:attrNameLst>
                                      </p:cBhvr>
                                      <p:to>
                                        <p:strVal val="visible"/>
                                      </p:to>
                                    </p:set>
                                    <p:animEffect transition="in" filter="wipe(left)">
                                      <p:cBhvr>
                                        <p:cTn id="57" dur="500"/>
                                        <p:tgtEl>
                                          <p:spTgt spid="7">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7">
                                            <p:txEl>
                                              <p:pRg st="11" end="11"/>
                                            </p:txEl>
                                          </p:spTgt>
                                        </p:tgtEl>
                                        <p:attrNameLst>
                                          <p:attrName>style.visibility</p:attrName>
                                        </p:attrNameLst>
                                      </p:cBhvr>
                                      <p:to>
                                        <p:strVal val="visible"/>
                                      </p:to>
                                    </p:set>
                                    <p:animEffect transition="in" filter="wipe(left)">
                                      <p:cBhvr>
                                        <p:cTn id="62" dur="500"/>
                                        <p:tgtEl>
                                          <p:spTgt spid="7">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7">
                                            <p:txEl>
                                              <p:pRg st="12" end="12"/>
                                            </p:txEl>
                                          </p:spTgt>
                                        </p:tgtEl>
                                        <p:attrNameLst>
                                          <p:attrName>style.visibility</p:attrName>
                                        </p:attrNameLst>
                                      </p:cBhvr>
                                      <p:to>
                                        <p:strVal val="visible"/>
                                      </p:to>
                                    </p:set>
                                    <p:animEffect transition="in" filter="wipe(left)">
                                      <p:cBhvr>
                                        <p:cTn id="67" dur="500"/>
                                        <p:tgtEl>
                                          <p:spTgt spid="7">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7">
                                            <p:txEl>
                                              <p:pRg st="13" end="13"/>
                                            </p:txEl>
                                          </p:spTgt>
                                        </p:tgtEl>
                                        <p:attrNameLst>
                                          <p:attrName>style.visibility</p:attrName>
                                        </p:attrNameLst>
                                      </p:cBhvr>
                                      <p:to>
                                        <p:strVal val="visible"/>
                                      </p:to>
                                    </p:set>
                                    <p:animEffect transition="in" filter="wipe(left)">
                                      <p:cBhvr>
                                        <p:cTn id="72" dur="500"/>
                                        <p:tgtEl>
                                          <p:spTgt spid="7">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7">
                                            <p:txEl>
                                              <p:pRg st="14" end="14"/>
                                            </p:txEl>
                                          </p:spTgt>
                                        </p:tgtEl>
                                        <p:attrNameLst>
                                          <p:attrName>style.visibility</p:attrName>
                                        </p:attrNameLst>
                                      </p:cBhvr>
                                      <p:to>
                                        <p:strVal val="visible"/>
                                      </p:to>
                                    </p:set>
                                    <p:animEffect transition="in" filter="wipe(left)">
                                      <p:cBhvr>
                                        <p:cTn id="77" dur="500"/>
                                        <p:tgtEl>
                                          <p:spTgt spid="7">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7">
                                            <p:txEl>
                                              <p:pRg st="15" end="15"/>
                                            </p:txEl>
                                          </p:spTgt>
                                        </p:tgtEl>
                                        <p:attrNameLst>
                                          <p:attrName>style.visibility</p:attrName>
                                        </p:attrNameLst>
                                      </p:cBhvr>
                                      <p:to>
                                        <p:strVal val="visible"/>
                                      </p:to>
                                    </p:set>
                                    <p:animEffect transition="in" filter="wipe(left)">
                                      <p:cBhvr>
                                        <p:cTn id="82" dur="500"/>
                                        <p:tgtEl>
                                          <p:spTgt spid="7">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22" presetClass="entr" presetSubtype="8" fill="hold" nodeType="clickEffect">
                                  <p:stCondLst>
                                    <p:cond delay="0"/>
                                  </p:stCondLst>
                                  <p:childTnLst>
                                    <p:set>
                                      <p:cBhvr>
                                        <p:cTn id="86" dur="1" fill="hold">
                                          <p:stCondLst>
                                            <p:cond delay="0"/>
                                          </p:stCondLst>
                                        </p:cTn>
                                        <p:tgtEl>
                                          <p:spTgt spid="7">
                                            <p:txEl>
                                              <p:pRg st="16" end="16"/>
                                            </p:txEl>
                                          </p:spTgt>
                                        </p:tgtEl>
                                        <p:attrNameLst>
                                          <p:attrName>style.visibility</p:attrName>
                                        </p:attrNameLst>
                                      </p:cBhvr>
                                      <p:to>
                                        <p:strVal val="visible"/>
                                      </p:to>
                                    </p:set>
                                    <p:animEffect transition="in" filter="wipe(left)">
                                      <p:cBhvr>
                                        <p:cTn id="87" dur="500"/>
                                        <p:tgtEl>
                                          <p:spTgt spid="7">
                                            <p:txEl>
                                              <p:pRg st="16" end="1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22" presetClass="entr" presetSubtype="8" fill="hold" nodeType="clickEffect">
                                  <p:stCondLst>
                                    <p:cond delay="0"/>
                                  </p:stCondLst>
                                  <p:childTnLst>
                                    <p:set>
                                      <p:cBhvr>
                                        <p:cTn id="91" dur="1" fill="hold">
                                          <p:stCondLst>
                                            <p:cond delay="0"/>
                                          </p:stCondLst>
                                        </p:cTn>
                                        <p:tgtEl>
                                          <p:spTgt spid="7">
                                            <p:txEl>
                                              <p:pRg st="17" end="17"/>
                                            </p:txEl>
                                          </p:spTgt>
                                        </p:tgtEl>
                                        <p:attrNameLst>
                                          <p:attrName>style.visibility</p:attrName>
                                        </p:attrNameLst>
                                      </p:cBhvr>
                                      <p:to>
                                        <p:strVal val="visible"/>
                                      </p:to>
                                    </p:set>
                                    <p:animEffect transition="in" filter="wipe(left)">
                                      <p:cBhvr>
                                        <p:cTn id="92" dur="500"/>
                                        <p:tgtEl>
                                          <p:spTgt spid="7">
                                            <p:txEl>
                                              <p:pRg st="17" end="1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10172700" y="5076232"/>
            <a:ext cx="2026591" cy="1781768"/>
          </a:xfrm>
          <a:prstGeom prst="rect">
            <a:avLst/>
          </a:prstGeom>
        </p:spPr>
      </p:pic>
      <p:sp>
        <p:nvSpPr>
          <p:cNvPr id="3" name="文本框 2"/>
          <p:cNvSpPr txBox="1"/>
          <p:nvPr/>
        </p:nvSpPr>
        <p:spPr>
          <a:xfrm>
            <a:off x="7290" y="81930"/>
            <a:ext cx="12192001" cy="6694140"/>
          </a:xfrm>
          <a:prstGeom prst="rect">
            <a:avLst/>
          </a:prstGeom>
          <a:solidFill>
            <a:schemeClr val="bg1"/>
          </a:solidFill>
        </p:spPr>
        <p:txBody>
          <a:bodyPr wrap="square">
            <a:spAutoFit/>
          </a:bodyPr>
          <a:lstStyle/>
          <a:p>
            <a:pPr indent="304800" algn="just">
              <a:lnSpc>
                <a:spcPct val="115000"/>
              </a:lnSpc>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This year, I decided to take a course called AP Seminar to improve my research, presentation and teamwork skills. To help us, Ms. Maxson divided us into groups. At first, I thought she would assign them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(random), but she used a more creative method.</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First, she gave us a lecture on the Myers- Briggs Type Indicator (MBTI),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system that divides people into 16 personality types based on a questionnaire. According to this system, everyone is either introverted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58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extroverted; intuitive or sensing; thinking or feeling; and prospecting or judging. Then, we each took the test to discover our type. I turned out to be an INTP—the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(logic). This means I have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宋体" panose="02010600030101010101" pitchFamily="2" charset="-122"/>
                <a:cs typeface="Times New Roman" panose="02020603050405020304" pitchFamily="18" charset="0"/>
              </a:rPr>
              <a:t>analyse</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and curious mind, often drawn to difficult ideas and theories,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61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 thought was quite accurate.</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However, I noted the test's limitations. While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62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(identify) me as an introvert, I believe my behavior, as well as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63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(my), is context- dependent. Furthermore, the questions seemed transparent and easily manipulated to achieve a desired outcome.</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64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its imperfections, the MBTI offered valuable insights into our collaborative styles. Finally, Ms. Maxson formed groups considering personality compatibility. Since extroverts were the majority, each team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65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(consist) of one introvert and three extroverts. So far, my group has been functioning effectively, and I am optimistic about our project.</a:t>
            </a:r>
            <a:endParaRPr lang="en-US" altLang="zh-CN" sz="2000" kern="100" dirty="0">
              <a:latin typeface="Times New Roman" panose="02020603050405020304" pitchFamily="18" charset="0"/>
              <a:ea typeface="等线" panose="02010600030101010101" charset="-122"/>
              <a:cs typeface="Times New Roman" panose="02020603050405020304" pitchFamily="18" charset="0"/>
            </a:endParaRPr>
          </a:p>
          <a:p>
            <a:pPr algn="just"/>
            <a:r>
              <a:rPr lang="en-US" altLang="zh-CN" sz="2000" kern="100" dirty="0">
                <a:latin typeface="Times New Roman" panose="02020603050405020304" pitchFamily="18" charset="0"/>
                <a:ea typeface="等线" panose="02010600030101010101" charset="-122"/>
                <a:cs typeface="Times New Roman" panose="02020603050405020304" pitchFamily="18" charset="0"/>
              </a:rPr>
              <a:t>56.	</a:t>
            </a:r>
            <a:r>
              <a:rPr lang="en-US" altLang="zh-CN" sz="2000" b="1" kern="100" dirty="0">
                <a:latin typeface="Times New Roman" panose="02020603050405020304" pitchFamily="18" charset="0"/>
                <a:ea typeface="等线" panose="02010600030101010101" charset="-122"/>
                <a:cs typeface="Times New Roman" panose="02020603050405020304" pitchFamily="18" charset="0"/>
              </a:rPr>
              <a:t>randomly</a:t>
            </a:r>
            <a:r>
              <a:rPr lang="zh-CN" altLang="en-US" sz="2000" kern="100" dirty="0">
                <a:latin typeface="Times New Roman" panose="02020603050405020304" pitchFamily="18" charset="0"/>
                <a:ea typeface="等线" panose="02010600030101010101" charset="-122"/>
                <a:cs typeface="Times New Roman" panose="02020603050405020304" pitchFamily="18" charset="0"/>
              </a:rPr>
              <a:t> </a:t>
            </a:r>
            <a:r>
              <a:rPr lang="en-US" altLang="zh-CN" sz="2000" kern="100" dirty="0">
                <a:latin typeface="Times New Roman" panose="02020603050405020304" pitchFamily="18" charset="0"/>
                <a:ea typeface="等线" panose="02010600030101010101" charset="-122"/>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作者起初认为老师会</a:t>
            </a:r>
            <a:r>
              <a:rPr lang="zh-CN" altLang="en-US" sz="2000" b="1" dirty="0">
                <a:latin typeface="Times New Roman" panose="02020603050405020304" pitchFamily="18" charset="0"/>
                <a:cs typeface="Times New Roman" panose="02020603050405020304" pitchFamily="18" charset="0"/>
              </a:rPr>
              <a:t>随机</a:t>
            </a:r>
            <a:r>
              <a:rPr lang="zh-CN" altLang="en-US" sz="2000" dirty="0">
                <a:latin typeface="Times New Roman" panose="02020603050405020304" pitchFamily="18" charset="0"/>
                <a:cs typeface="Times New Roman" panose="02020603050405020304" pitchFamily="18" charset="0"/>
              </a:rPr>
              <a:t>分组，但后来发现用了更有创意的方法（基于</a:t>
            </a:r>
            <a:r>
              <a:rPr lang="en-GB" altLang="zh-CN" sz="2000" dirty="0">
                <a:latin typeface="Times New Roman" panose="02020603050405020304" pitchFamily="18" charset="0"/>
                <a:cs typeface="Times New Roman" panose="02020603050405020304" pitchFamily="18" charset="0"/>
              </a:rPr>
              <a:t>MBTI</a:t>
            </a:r>
            <a:r>
              <a:rPr lang="zh-CN" altLang="en-US" sz="2000" dirty="0">
                <a:latin typeface="Times New Roman" panose="02020603050405020304" pitchFamily="18" charset="0"/>
                <a:cs typeface="Times New Roman" panose="02020603050405020304" pitchFamily="18" charset="0"/>
              </a:rPr>
              <a:t>性格类型）。这里的“随机”修饰动词“</a:t>
            </a:r>
            <a:r>
              <a:rPr lang="en-GB" altLang="zh-CN" sz="2000" dirty="0">
                <a:latin typeface="Times New Roman" panose="02020603050405020304" pitchFamily="18" charset="0"/>
                <a:cs typeface="Times New Roman" panose="02020603050405020304" pitchFamily="18" charset="0"/>
              </a:rPr>
              <a:t>assign”</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表示分组方式没有规律。</a:t>
            </a:r>
            <a:r>
              <a:rPr lang="en-GB" altLang="zh-CN" sz="2000" dirty="0">
                <a:latin typeface="Times New Roman" panose="02020603050405020304" pitchFamily="18" charset="0"/>
                <a:cs typeface="Times New Roman" panose="02020603050405020304" pitchFamily="18" charset="0"/>
              </a:rPr>
              <a:t> assign sb. + </a:t>
            </a:r>
            <a:r>
              <a:rPr lang="zh-CN" altLang="en-US" sz="2000" dirty="0">
                <a:latin typeface="Times New Roman" panose="02020603050405020304" pitchFamily="18" charset="0"/>
                <a:cs typeface="Times New Roman" panose="02020603050405020304" pitchFamily="18" charset="0"/>
              </a:rPr>
              <a:t>副词 → </a:t>
            </a:r>
            <a:r>
              <a:rPr lang="en-GB" altLang="zh-CN" sz="2000" dirty="0">
                <a:latin typeface="Times New Roman" panose="02020603050405020304" pitchFamily="18" charset="0"/>
                <a:cs typeface="Times New Roman" panose="02020603050405020304" pitchFamily="18" charset="0"/>
              </a:rPr>
              <a:t>assign them randomly</a:t>
            </a:r>
            <a:r>
              <a:rPr lang="zh-CN" altLang="en-US" sz="2000" dirty="0">
                <a:latin typeface="Times New Roman" panose="02020603050405020304" pitchFamily="18" charset="0"/>
                <a:cs typeface="Times New Roman" panose="02020603050405020304" pitchFamily="18" charset="0"/>
              </a:rPr>
              <a:t> </a:t>
            </a:r>
            <a:endParaRPr lang="en-US" altLang="zh-CN" sz="2000" dirty="0">
              <a:latin typeface="Times New Roman" panose="02020603050405020304" pitchFamily="18" charset="0"/>
              <a:cs typeface="Times New Roman" panose="02020603050405020304" pitchFamily="18" charset="0"/>
            </a:endParaRPr>
          </a:p>
          <a:p>
            <a:pPr algn="just"/>
            <a:endParaRPr lang="en-US" altLang="zh-CN" sz="2000" dirty="0">
              <a:latin typeface="Times New Roman" panose="02020603050405020304" pitchFamily="18" charset="0"/>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57.</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kern="0" dirty="0">
                <a:latin typeface="Times New Roman" panose="02020603050405020304" pitchFamily="18" charset="0"/>
                <a:ea typeface="宋体" panose="02010600030101010101" pitchFamily="2" charset="-122"/>
                <a:cs typeface="Times New Roman" panose="02020603050405020304" pitchFamily="18" charset="0"/>
              </a:rPr>
              <a:t>a</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MBTI</a:t>
            </a:r>
            <a:r>
              <a:rPr lang="zh-CN" altLang="en-US" sz="2000" dirty="0">
                <a:latin typeface="Times New Roman" panose="02020603050405020304" pitchFamily="18" charset="0"/>
                <a:cs typeface="Times New Roman" panose="02020603050405020304" pitchFamily="18" charset="0"/>
              </a:rPr>
              <a:t>是一个将人分为</a:t>
            </a:r>
            <a:r>
              <a:rPr lang="en-US" altLang="zh-CN" sz="2000" dirty="0">
                <a:latin typeface="Times New Roman" panose="02020603050405020304" pitchFamily="18" charset="0"/>
                <a:cs typeface="Times New Roman" panose="02020603050405020304" pitchFamily="18" charset="0"/>
              </a:rPr>
              <a:t>16</a:t>
            </a:r>
            <a:r>
              <a:rPr lang="zh-CN" altLang="en-US" sz="2000" dirty="0">
                <a:latin typeface="Times New Roman" panose="02020603050405020304" pitchFamily="18" charset="0"/>
                <a:cs typeface="Times New Roman" panose="02020603050405020304" pitchFamily="18" charset="0"/>
              </a:rPr>
              <a:t>种性格类型的系统。此处第一次提到</a:t>
            </a:r>
            <a:r>
              <a:rPr lang="en-GB" altLang="zh-CN" sz="2000" dirty="0">
                <a:latin typeface="Times New Roman" panose="02020603050405020304" pitchFamily="18" charset="0"/>
                <a:cs typeface="Times New Roman" panose="02020603050405020304" pitchFamily="18" charset="0"/>
              </a:rPr>
              <a:t>“system”</a:t>
            </a:r>
            <a:r>
              <a:rPr lang="zh-CN" altLang="en-US" sz="2000" dirty="0">
                <a:latin typeface="Times New Roman" panose="02020603050405020304" pitchFamily="18" charset="0"/>
                <a:cs typeface="Times New Roman" panose="02020603050405020304" pitchFamily="18" charset="0"/>
              </a:rPr>
              <a:t> </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需要不定冠词表示“一个”。同位语，补充说明</a:t>
            </a:r>
            <a:r>
              <a:rPr lang="en-GB" altLang="zh-CN" sz="2000" dirty="0">
                <a:latin typeface="Times New Roman" panose="02020603050405020304" pitchFamily="18" charset="0"/>
                <a:cs typeface="Times New Roman" panose="02020603050405020304" pitchFamily="18" charset="0"/>
              </a:rPr>
              <a:t>MBTI</a:t>
            </a:r>
            <a:r>
              <a:rPr lang="zh-CN" altLang="en-US" sz="2000" dirty="0">
                <a:latin typeface="Times New Roman" panose="02020603050405020304" pitchFamily="18" charset="0"/>
                <a:cs typeface="Times New Roman" panose="02020603050405020304" pitchFamily="18" charset="0"/>
              </a:rPr>
              <a:t>是什么。</a:t>
            </a:r>
            <a:r>
              <a:rPr lang="en-GB" altLang="zh-CN" sz="2000" dirty="0">
                <a:latin typeface="Times New Roman" panose="02020603050405020304" pitchFamily="18" charset="0"/>
                <a:cs typeface="Times New Roman" panose="02020603050405020304" pitchFamily="18" charset="0"/>
              </a:rPr>
              <a:t> “system”</a:t>
            </a:r>
            <a:r>
              <a:rPr lang="zh-CN" altLang="en-US" sz="2000" dirty="0">
                <a:latin typeface="Times New Roman" panose="02020603050405020304" pitchFamily="18" charset="0"/>
                <a:cs typeface="Times New Roman" panose="02020603050405020304" pitchFamily="18" charset="0"/>
              </a:rPr>
              <a:t> 是可数名词单数，前面用不定冠词 </a:t>
            </a:r>
            <a:r>
              <a:rPr lang="en-US" altLang="zh-CN" sz="2000" dirty="0">
                <a:latin typeface="Times New Roman" panose="02020603050405020304" pitchFamily="18" charset="0"/>
                <a:cs typeface="Times New Roman" panose="02020603050405020304" pitchFamily="18" charset="0"/>
              </a:rPr>
              <a:t>a</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因为</a:t>
            </a:r>
            <a:r>
              <a:rPr lang="en-GB" altLang="zh-CN" sz="2000" dirty="0">
                <a:latin typeface="Times New Roman" panose="02020603050405020304" pitchFamily="18" charset="0"/>
                <a:cs typeface="Times New Roman" panose="02020603050405020304" pitchFamily="18" charset="0"/>
              </a:rPr>
              <a:t>system</a:t>
            </a:r>
            <a:r>
              <a:rPr lang="zh-CN" altLang="en-US" sz="2000" dirty="0">
                <a:latin typeface="Times New Roman" panose="02020603050405020304" pitchFamily="18" charset="0"/>
                <a:cs typeface="Times New Roman" panose="02020603050405020304" pitchFamily="18" charset="0"/>
              </a:rPr>
              <a:t>以辅音音素开头）。</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checkerboard(across)">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checkerboard(across)">
                                      <p:cBhvr>
                                        <p:cTn id="1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10172700" y="5076232"/>
            <a:ext cx="2026591" cy="1781768"/>
          </a:xfrm>
          <a:prstGeom prst="rect">
            <a:avLst/>
          </a:prstGeom>
        </p:spPr>
      </p:pic>
      <p:sp>
        <p:nvSpPr>
          <p:cNvPr id="3" name="文本框 2"/>
          <p:cNvSpPr txBox="1"/>
          <p:nvPr/>
        </p:nvSpPr>
        <p:spPr>
          <a:xfrm>
            <a:off x="-1" y="0"/>
            <a:ext cx="12192001" cy="6663363"/>
          </a:xfrm>
          <a:prstGeom prst="rect">
            <a:avLst/>
          </a:prstGeom>
          <a:solidFill>
            <a:schemeClr val="bg1"/>
          </a:solidFill>
        </p:spPr>
        <p:txBody>
          <a:bodyPr wrap="square">
            <a:spAutoFit/>
          </a:bodyPr>
          <a:lstStyle/>
          <a:p>
            <a:pPr indent="304800" algn="just">
              <a:lnSpc>
                <a:spcPct val="115000"/>
              </a:lnSpc>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This year, I decided to take a course called AP Seminar to improve my research, presentation and teamwork skills. To help us, Ms. Maxson divided us into groups. At first, I thought she would assign them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(random), but she used a more creative method.</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First, she gave us a lecture on the Myers- Briggs Type Indicator (MBTI),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system that divides people into 16 personality types based on a questionnaire. According to this system, everyone is either introverted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58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extroverted; intuitive or sensing; thinking or feeling; and prospecting or judging. Then, we each took the test to discover our type. I turned out to be an INTP—the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(logic). This means I have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宋体" panose="02010600030101010101" pitchFamily="2" charset="-122"/>
                <a:cs typeface="Times New Roman" panose="02020603050405020304" pitchFamily="18" charset="0"/>
              </a:rPr>
              <a:t>analyse</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and curious mind, often drawn to difficult ideas and theories,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61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 thought was quite accurate.</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However, I noted the test's limitations. While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62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(identify) me as an introvert, I believe my behavior, as well as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63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(my), is context- dependent. Furthermore, the questions seemed transparent and easily manipulated to achieve a desired outcome.</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64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its imperfections, the MBTI offered valuable insights into our collaborative styles. Finally, Ms. Maxson formed groups considering personality compatibility. Since extroverts were the majority, each team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65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(consist) of one introvert and three extroverts. So far, my group has been functioning effectively, and I am optimistic about our project.</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58.</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kern="0" dirty="0">
                <a:latin typeface="Times New Roman" panose="02020603050405020304" pitchFamily="18" charset="0"/>
                <a:ea typeface="宋体" panose="02010600030101010101" pitchFamily="2" charset="-122"/>
                <a:cs typeface="Times New Roman" panose="02020603050405020304" pitchFamily="18" charset="0"/>
              </a:rPr>
              <a:t>or</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MBTI</a:t>
            </a:r>
            <a:r>
              <a:rPr lang="zh-CN" altLang="en-US" sz="2000" dirty="0">
                <a:latin typeface="Times New Roman" panose="02020603050405020304" pitchFamily="18" charset="0"/>
                <a:cs typeface="Times New Roman" panose="02020603050405020304" pitchFamily="18" charset="0"/>
              </a:rPr>
              <a:t>的四个维度中，每个维度有两种对立倾向。第一维度是</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内向（</a:t>
            </a:r>
            <a:r>
              <a:rPr lang="en-GB" altLang="zh-CN" sz="2000" dirty="0">
                <a:latin typeface="Times New Roman" panose="02020603050405020304" pitchFamily="18" charset="0"/>
                <a:cs typeface="Times New Roman" panose="02020603050405020304" pitchFamily="18" charset="0"/>
              </a:rPr>
              <a:t>introverted</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与</a:t>
            </a:r>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外向（</a:t>
            </a:r>
            <a:r>
              <a:rPr lang="en-GB" altLang="zh-CN" sz="2000" dirty="0">
                <a:latin typeface="Times New Roman" panose="02020603050405020304" pitchFamily="18" charset="0"/>
                <a:cs typeface="Times New Roman" panose="02020603050405020304" pitchFamily="18" charset="0"/>
              </a:rPr>
              <a:t>extroverted</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二选一。</a:t>
            </a:r>
            <a:r>
              <a:rPr lang="en-US" altLang="zh-CN"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either…or…”</a:t>
            </a:r>
            <a:r>
              <a:rPr lang="zh-CN" altLang="en-US" sz="2000" dirty="0">
                <a:latin typeface="Times New Roman" panose="02020603050405020304" pitchFamily="18" charset="0"/>
                <a:cs typeface="Times New Roman" panose="02020603050405020304" pitchFamily="18" charset="0"/>
              </a:rPr>
              <a:t>是固定搭配，表示</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要么</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要么</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“either A or B”</a:t>
            </a:r>
            <a:r>
              <a:rPr lang="zh-CN" altLang="en-US" sz="2000" dirty="0">
                <a:latin typeface="Times New Roman" panose="02020603050405020304" pitchFamily="18" charset="0"/>
                <a:cs typeface="Times New Roman" panose="02020603050405020304" pitchFamily="18" charset="0"/>
              </a:rPr>
              <a:t>结构中，连接两个并列成分。此处</a:t>
            </a:r>
            <a:r>
              <a:rPr lang="en-GB" altLang="zh-CN" sz="2000" dirty="0">
                <a:latin typeface="Times New Roman" panose="02020603050405020304" pitchFamily="18" charset="0"/>
                <a:cs typeface="Times New Roman" panose="02020603050405020304" pitchFamily="18" charset="0"/>
              </a:rPr>
              <a:t>A</a:t>
            </a:r>
            <a:r>
              <a:rPr lang="zh-CN" altLang="en-US" sz="2000" dirty="0">
                <a:latin typeface="Times New Roman" panose="02020603050405020304" pitchFamily="18" charset="0"/>
                <a:cs typeface="Times New Roman" panose="02020603050405020304" pitchFamily="18" charset="0"/>
              </a:rPr>
              <a:t>和</a:t>
            </a:r>
            <a:r>
              <a:rPr lang="en-GB" altLang="zh-CN" sz="2000" dirty="0">
                <a:latin typeface="Times New Roman" panose="02020603050405020304" pitchFamily="18" charset="0"/>
                <a:cs typeface="Times New Roman" panose="02020603050405020304" pitchFamily="18" charset="0"/>
              </a:rPr>
              <a:t>B</a:t>
            </a:r>
            <a:r>
              <a:rPr lang="zh-CN" altLang="en-US" sz="2000" dirty="0">
                <a:latin typeface="Times New Roman" panose="02020603050405020304" pitchFamily="18" charset="0"/>
                <a:cs typeface="Times New Roman" panose="02020603050405020304" pitchFamily="18" charset="0"/>
              </a:rPr>
              <a:t>都是形容词，用“</a:t>
            </a:r>
            <a:r>
              <a:rPr lang="en-GB" altLang="zh-CN" sz="2000" dirty="0">
                <a:latin typeface="Times New Roman" panose="02020603050405020304" pitchFamily="18" charset="0"/>
                <a:cs typeface="Times New Roman" panose="02020603050405020304" pitchFamily="18" charset="0"/>
              </a:rPr>
              <a:t>or”</a:t>
            </a:r>
            <a:r>
              <a:rPr lang="zh-CN" altLang="en-US" sz="2000" dirty="0">
                <a:latin typeface="Times New Roman" panose="02020603050405020304" pitchFamily="18" charset="0"/>
                <a:cs typeface="Times New Roman" panose="02020603050405020304" pitchFamily="18" charset="0"/>
              </a:rPr>
              <a:t>连接。</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kern="100" dirty="0">
                <a:latin typeface="Times New Roman" panose="02020603050405020304" pitchFamily="18" charset="0"/>
                <a:ea typeface="等线" panose="02010600030101010101" charset="-122"/>
                <a:cs typeface="Times New Roman" panose="02020603050405020304" pitchFamily="18" charset="0"/>
              </a:rPr>
              <a:t>59.</a:t>
            </a:r>
            <a:r>
              <a:rPr lang="zh-CN" altLang="en-US" sz="2000" kern="100" dirty="0">
                <a:latin typeface="Times New Roman" panose="02020603050405020304" pitchFamily="18" charset="0"/>
                <a:ea typeface="等线" panose="02010600030101010101" charset="-122"/>
                <a:cs typeface="Times New Roman" panose="02020603050405020304" pitchFamily="18" charset="0"/>
              </a:rPr>
              <a:t>  </a:t>
            </a:r>
            <a:r>
              <a:rPr lang="en-US" altLang="zh-CN" sz="2000" b="1" kern="100" dirty="0">
                <a:latin typeface="Times New Roman" panose="02020603050405020304" pitchFamily="18" charset="0"/>
                <a:ea typeface="等线" panose="02010600030101010101" charset="-122"/>
                <a:cs typeface="Times New Roman" panose="02020603050405020304" pitchFamily="18" charset="0"/>
              </a:rPr>
              <a:t>logician</a:t>
            </a:r>
            <a:r>
              <a:rPr lang="zh-CN" altLang="en-US" sz="2000" kern="100" dirty="0">
                <a:latin typeface="Times New Roman" panose="02020603050405020304" pitchFamily="18" charset="0"/>
                <a:ea typeface="等线" panose="02010600030101010101" charset="-122"/>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INTP </a:t>
            </a:r>
            <a:r>
              <a:rPr lang="zh-CN" altLang="en-US" sz="2000" dirty="0">
                <a:latin typeface="Times New Roman" panose="02020603050405020304" pitchFamily="18" charset="0"/>
                <a:cs typeface="Times New Roman" panose="02020603050405020304" pitchFamily="18" charset="0"/>
              </a:rPr>
              <a:t>是 </a:t>
            </a:r>
            <a:r>
              <a:rPr lang="en-GB" altLang="zh-CN" sz="2000" dirty="0">
                <a:latin typeface="Times New Roman" panose="02020603050405020304" pitchFamily="18" charset="0"/>
                <a:cs typeface="Times New Roman" panose="02020603050405020304" pitchFamily="18" charset="0"/>
              </a:rPr>
              <a:t>MBTI </a:t>
            </a:r>
            <a:r>
              <a:rPr lang="zh-CN" altLang="en-US" sz="2000" dirty="0">
                <a:latin typeface="Times New Roman" panose="02020603050405020304" pitchFamily="18" charset="0"/>
                <a:cs typeface="Times New Roman" panose="02020603050405020304" pitchFamily="18" charset="0"/>
              </a:rPr>
              <a:t>中的一种性格类型，其中“</a:t>
            </a:r>
            <a:r>
              <a:rPr lang="en-GB" altLang="zh-CN" sz="2000" dirty="0">
                <a:latin typeface="Times New Roman" panose="02020603050405020304" pitchFamily="18" charset="0"/>
                <a:cs typeface="Times New Roman" panose="02020603050405020304" pitchFamily="18" charset="0"/>
              </a:rPr>
              <a:t>T”</a:t>
            </a:r>
            <a:r>
              <a:rPr lang="zh-CN" altLang="en-US" sz="2000" dirty="0">
                <a:latin typeface="Times New Roman" panose="02020603050405020304" pitchFamily="18" charset="0"/>
                <a:cs typeface="Times New Roman" panose="02020603050405020304" pitchFamily="18" charset="0"/>
              </a:rPr>
              <a:t>代表 </a:t>
            </a:r>
            <a:r>
              <a:rPr lang="en-GB" altLang="zh-CN" sz="2000" dirty="0">
                <a:latin typeface="Times New Roman" panose="02020603050405020304" pitchFamily="18" charset="0"/>
                <a:cs typeface="Times New Roman" panose="02020603050405020304" pitchFamily="18" charset="0"/>
              </a:rPr>
              <a:t>Thinking</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思考），这类人常被称为“逻辑学家”或“思考型人格”。破折号后的内容是对“</a:t>
            </a:r>
            <a:r>
              <a:rPr lang="en-GB" altLang="zh-CN" sz="2000" dirty="0">
                <a:latin typeface="Times New Roman" panose="02020603050405020304" pitchFamily="18" charset="0"/>
                <a:cs typeface="Times New Roman" panose="02020603050405020304" pitchFamily="18" charset="0"/>
              </a:rPr>
              <a:t>INTP”</a:t>
            </a:r>
            <a:r>
              <a:rPr lang="zh-CN" altLang="en-US" sz="2000" dirty="0">
                <a:latin typeface="Times New Roman" panose="02020603050405020304" pitchFamily="18" charset="0"/>
                <a:cs typeface="Times New Roman" panose="02020603050405020304" pitchFamily="18" charset="0"/>
              </a:rPr>
              <a:t>的</a:t>
            </a:r>
            <a:r>
              <a:rPr lang="zh-CN" altLang="en-US" sz="2000" b="1" dirty="0">
                <a:latin typeface="Times New Roman" panose="02020603050405020304" pitchFamily="18" charset="0"/>
                <a:cs typeface="Times New Roman" panose="02020603050405020304" pitchFamily="18" charset="0"/>
              </a:rPr>
              <a:t>同位语解释</a:t>
            </a:r>
            <a:r>
              <a:rPr lang="zh-CN" altLang="en-US" sz="2000" dirty="0">
                <a:latin typeface="Times New Roman" panose="02020603050405020304" pitchFamily="18" charset="0"/>
                <a:cs typeface="Times New Roman" panose="02020603050405020304" pitchFamily="18" charset="0"/>
              </a:rPr>
              <a:t>，说明 </a:t>
            </a:r>
            <a:r>
              <a:rPr lang="en-GB" altLang="zh-CN" sz="2000" dirty="0">
                <a:latin typeface="Times New Roman" panose="02020603050405020304" pitchFamily="18" charset="0"/>
                <a:cs typeface="Times New Roman" panose="02020603050405020304" pitchFamily="18" charset="0"/>
              </a:rPr>
              <a:t>INTP </a:t>
            </a:r>
            <a:r>
              <a:rPr lang="zh-CN" altLang="en-US" sz="2000" dirty="0">
                <a:latin typeface="Times New Roman" panose="02020603050405020304" pitchFamily="18" charset="0"/>
                <a:cs typeface="Times New Roman" panose="02020603050405020304" pitchFamily="18" charset="0"/>
              </a:rPr>
              <a:t>就是“逻辑学家”。</a:t>
            </a:r>
            <a:r>
              <a:rPr lang="en-GB" altLang="zh-CN" sz="2000" b="1" dirty="0">
                <a:latin typeface="Times New Roman" panose="02020603050405020304" pitchFamily="18" charset="0"/>
                <a:cs typeface="Times New Roman" panose="02020603050405020304" pitchFamily="18" charset="0"/>
              </a:rPr>
              <a:t>the logic</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指“逻辑”这一抽象概念；</a:t>
            </a:r>
            <a:r>
              <a:rPr lang="en-GB" altLang="zh-CN" sz="2000" b="1" dirty="0">
                <a:latin typeface="Times New Roman" panose="02020603050405020304" pitchFamily="18" charset="0"/>
                <a:cs typeface="Times New Roman" panose="02020603050405020304" pitchFamily="18" charset="0"/>
              </a:rPr>
              <a:t>the logician</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指“逻辑学家”。</a:t>
            </a:r>
            <a:endParaRPr lang="en-US" altLang="zh-CN" sz="2000" kern="100" dirty="0">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dissolve">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dissolve">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7189694" cy="6858000"/>
          </a:xfrm>
          <a:prstGeom prst="rect">
            <a:avLst/>
          </a:prstGeom>
        </p:spPr>
      </p:pic>
      <p:sp>
        <p:nvSpPr>
          <p:cNvPr id="5" name="文本框 4"/>
          <p:cNvSpPr txBox="1"/>
          <p:nvPr/>
        </p:nvSpPr>
        <p:spPr>
          <a:xfrm>
            <a:off x="7189694" y="797510"/>
            <a:ext cx="5002306" cy="4893647"/>
          </a:xfrm>
          <a:prstGeom prst="rect">
            <a:avLst/>
          </a:prstGeom>
          <a:noFill/>
        </p:spPr>
        <p:txBody>
          <a:bodyPr wrap="square">
            <a:spAutoFit/>
          </a:bodyPr>
          <a:lstStyle/>
          <a:p>
            <a:pPr>
              <a:buNone/>
            </a:pPr>
            <a:r>
              <a:rPr lang="en-GB" altLang="zh-CN" sz="2400" dirty="0">
                <a:latin typeface="Times New Roman" panose="02020603050405020304" pitchFamily="18" charset="0"/>
                <a:cs typeface="Times New Roman" panose="02020603050405020304" pitchFamily="18" charset="0"/>
              </a:rPr>
              <a:t>The main idea is that modern technology can protect biodiversity more effectively by using a “sky-earth-space” monitoring system.</a:t>
            </a:r>
            <a:endParaRPr lang="en-GB" altLang="zh-CN" sz="2400" dirty="0">
              <a:latin typeface="Times New Roman" panose="02020603050405020304" pitchFamily="18" charset="0"/>
              <a:cs typeface="Times New Roman" panose="02020603050405020304" pitchFamily="18" charset="0"/>
            </a:endParaRPr>
          </a:p>
          <a:p>
            <a:pPr>
              <a:buNone/>
            </a:pPr>
            <a:r>
              <a:rPr lang="en-GB" altLang="zh-CN" sz="2400" dirty="0">
                <a:latin typeface="Times New Roman" panose="02020603050405020304" pitchFamily="18" charset="0"/>
                <a:cs typeface="Times New Roman" panose="02020603050405020304" pitchFamily="18" charset="0"/>
              </a:rPr>
              <a:t>It combines:</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drones in the air, </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infrared cameras on the ground, </a:t>
            </a:r>
            <a:endParaRPr lang="en-GB"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dirty="0">
                <a:latin typeface="Times New Roman" panose="02020603050405020304" pitchFamily="18" charset="0"/>
                <a:cs typeface="Times New Roman" panose="02020603050405020304" pitchFamily="18" charset="0"/>
              </a:rPr>
              <a:t>satellites and tracking collars in space, </a:t>
            </a:r>
            <a:endParaRPr lang="en-GB" altLang="zh-CN" sz="2400" dirty="0">
              <a:latin typeface="Times New Roman" panose="02020603050405020304" pitchFamily="18" charset="0"/>
              <a:cs typeface="Times New Roman" panose="02020603050405020304" pitchFamily="18" charset="0"/>
            </a:endParaRPr>
          </a:p>
          <a:p>
            <a:pPr>
              <a:buNone/>
            </a:pPr>
            <a:r>
              <a:rPr lang="en-GB" altLang="zh-CN" sz="2400" dirty="0">
                <a:latin typeface="Times New Roman" panose="02020603050405020304" pitchFamily="18" charset="0"/>
                <a:cs typeface="Times New Roman" panose="02020603050405020304" pitchFamily="18" charset="0"/>
              </a:rPr>
              <a:t>so researchers can monitor wild animals in real time, over large areas, and with less disturbance. This improves efficiency and helps endangered species survive better.</a:t>
            </a:r>
            <a:endParaRPr lang="en-GB" altLang="zh-CN"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146308" y="128954"/>
          <a:ext cx="11899386" cy="4887870"/>
        </p:xfrm>
        <a:graphic>
          <a:graphicData uri="http://schemas.openxmlformats.org/drawingml/2006/table">
            <a:tbl>
              <a:tblPr/>
              <a:tblGrid>
                <a:gridCol w="3966462"/>
                <a:gridCol w="3966462"/>
                <a:gridCol w="3966462"/>
              </a:tblGrid>
              <a:tr h="340445">
                <a:tc>
                  <a:txBody>
                    <a:bodyPr/>
                    <a:lstStyle/>
                    <a:p>
                      <a:pPr>
                        <a:buNone/>
                      </a:pPr>
                      <a:r>
                        <a:rPr lang="zh-CN" altLang="en-US" sz="2000" b="1">
                          <a:latin typeface="Calibri" panose="020F0502020204030204" pitchFamily="34" charset="0"/>
                          <a:cs typeface="Calibri" panose="020F0502020204030204" pitchFamily="34" charset="0"/>
                        </a:rPr>
                        <a:t>结构</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含义</a:t>
                      </a:r>
                      <a:endParaRPr lang="zh-CN" altLang="en-US"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核心考点</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either...or</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要么</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要么</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就近原则</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a:latin typeface="Calibri" panose="020F0502020204030204" pitchFamily="34" charset="0"/>
                          <a:cs typeface="Calibri" panose="020F0502020204030204" pitchFamily="34" charset="0"/>
                        </a:rPr>
                        <a:t>neither...nor</a:t>
                      </a:r>
                      <a:endParaRPr lang="en-GB"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既不</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也不</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就近原则</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both...and</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两者都</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谓语复数</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not only...but also</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不但</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而且</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就近原则；倒装</a:t>
                      </a:r>
                      <a:endParaRPr lang="zh-CN" altLang="en-US"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whether...or</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是</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还是</a:t>
                      </a:r>
                      <a:endParaRPr lang="zh-CN" altLang="en-US"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名词性从句</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让步；不可用</a:t>
                      </a:r>
                      <a:r>
                        <a:rPr lang="en-GB" sz="2000" b="1" dirty="0">
                          <a:latin typeface="Calibri" panose="020F0502020204030204" pitchFamily="34" charset="0"/>
                          <a:cs typeface="Calibri" panose="020F0502020204030204" pitchFamily="34" charset="0"/>
                        </a:rPr>
                        <a:t>if</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rather than</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而不是</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平行结构；就远原则</a:t>
                      </a:r>
                      <a:endParaRPr lang="zh-CN" altLang="en-US"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no sooner...than</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一</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就</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倒装；过去完成时</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一般过去时</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hardly...when</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刚</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就</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同上</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dirty="0">
                          <a:latin typeface="Calibri" panose="020F0502020204030204" pitchFamily="34" charset="0"/>
                          <a:cs typeface="Calibri" panose="020F0502020204030204" pitchFamily="34" charset="0"/>
                        </a:rPr>
                        <a:t>not...but...</a:t>
                      </a:r>
                      <a:endParaRPr lang="en-GB"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不是</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而是</a:t>
                      </a:r>
                      <a:endParaRPr lang="zh-CN" altLang="en-US"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平行结构；就近原则</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340445">
                <a:tc>
                  <a:txBody>
                    <a:bodyPr/>
                    <a:lstStyle/>
                    <a:p>
                      <a:pPr>
                        <a:buNone/>
                      </a:pPr>
                      <a:r>
                        <a:rPr lang="en-GB" sz="2000" b="1">
                          <a:latin typeface="Calibri" panose="020F0502020204030204" pitchFamily="34" charset="0"/>
                          <a:cs typeface="Calibri" panose="020F0502020204030204" pitchFamily="34" charset="0"/>
                        </a:rPr>
                        <a:t>so...that...</a:t>
                      </a:r>
                      <a:endParaRPr lang="en-GB"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a:latin typeface="Calibri" panose="020F0502020204030204" pitchFamily="34" charset="0"/>
                          <a:cs typeface="Calibri" panose="020F0502020204030204" pitchFamily="34" charset="0"/>
                        </a:rPr>
                        <a:t>如此</a:t>
                      </a:r>
                      <a:r>
                        <a:rPr lang="en-US" altLang="zh-CN" sz="2000" b="1">
                          <a:latin typeface="Calibri" panose="020F0502020204030204" pitchFamily="34" charset="0"/>
                          <a:cs typeface="Calibri" panose="020F0502020204030204" pitchFamily="34" charset="0"/>
                        </a:rPr>
                        <a:t>……</a:t>
                      </a:r>
                      <a:r>
                        <a:rPr lang="zh-CN" altLang="en-US" sz="2000" b="1">
                          <a:latin typeface="Calibri" panose="020F0502020204030204" pitchFamily="34" charset="0"/>
                          <a:cs typeface="Calibri" panose="020F0502020204030204" pitchFamily="34" charset="0"/>
                        </a:rPr>
                        <a:t>以至于</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en-GB" sz="2000" b="1">
                          <a:latin typeface="Calibri" panose="020F0502020204030204" pitchFamily="34" charset="0"/>
                          <a:cs typeface="Calibri" panose="020F0502020204030204" pitchFamily="34" charset="0"/>
                        </a:rPr>
                        <a:t>so/such </a:t>
                      </a:r>
                      <a:r>
                        <a:rPr lang="zh-CN" altLang="en-US" sz="2000" b="1">
                          <a:latin typeface="Calibri" panose="020F0502020204030204" pitchFamily="34" charset="0"/>
                          <a:cs typeface="Calibri" panose="020F0502020204030204" pitchFamily="34" charset="0"/>
                        </a:rPr>
                        <a:t>区别；倒装</a:t>
                      </a:r>
                      <a:endParaRPr lang="zh-CN" altLang="en-US"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r h="596550">
                <a:tc>
                  <a:txBody>
                    <a:bodyPr/>
                    <a:lstStyle/>
                    <a:p>
                      <a:pPr>
                        <a:buNone/>
                      </a:pPr>
                      <a:r>
                        <a:rPr lang="en-GB" sz="2000" b="1">
                          <a:latin typeface="Calibri" panose="020F0502020204030204" pitchFamily="34" charset="0"/>
                          <a:cs typeface="Calibri" panose="020F0502020204030204" pitchFamily="34" charset="0"/>
                        </a:rPr>
                        <a:t>more...than...</a:t>
                      </a:r>
                      <a:endParaRPr lang="en-GB" sz="2000" b="1">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比</a:t>
                      </a:r>
                      <a:r>
                        <a:rPr lang="en-US" altLang="zh-CN" sz="2000" b="1" dirty="0">
                          <a:latin typeface="Calibri" panose="020F0502020204030204" pitchFamily="34" charset="0"/>
                          <a:cs typeface="Calibri" panose="020F0502020204030204" pitchFamily="34" charset="0"/>
                        </a:rPr>
                        <a:t>……</a:t>
                      </a:r>
                      <a:r>
                        <a:rPr lang="zh-CN" altLang="en-US" sz="2000" b="1" dirty="0">
                          <a:latin typeface="Calibri" panose="020F0502020204030204" pitchFamily="34" charset="0"/>
                          <a:cs typeface="Calibri" panose="020F0502020204030204" pitchFamily="34" charset="0"/>
                        </a:rPr>
                        <a:t>更</a:t>
                      </a:r>
                      <a:endParaRPr lang="zh-CN" altLang="en-US"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c>
                  <a:txBody>
                    <a:bodyPr/>
                    <a:lstStyle/>
                    <a:p>
                      <a:pPr>
                        <a:buNone/>
                      </a:pPr>
                      <a:r>
                        <a:rPr lang="zh-CN" altLang="en-US" sz="2000" b="1" dirty="0">
                          <a:latin typeface="Calibri" panose="020F0502020204030204" pitchFamily="34" charset="0"/>
                          <a:cs typeface="Calibri" panose="020F0502020204030204" pitchFamily="34" charset="0"/>
                        </a:rPr>
                        <a:t>平行结构；</a:t>
                      </a:r>
                      <a:r>
                        <a:rPr lang="en-GB" sz="2000" b="1" dirty="0">
                          <a:latin typeface="Calibri" panose="020F0502020204030204" pitchFamily="34" charset="0"/>
                          <a:cs typeface="Calibri" panose="020F0502020204030204" pitchFamily="34" charset="0"/>
                        </a:rPr>
                        <a:t>more than </a:t>
                      </a:r>
                      <a:r>
                        <a:rPr lang="zh-CN" altLang="en-US" sz="2000" b="1" dirty="0">
                          <a:latin typeface="Calibri" panose="020F0502020204030204" pitchFamily="34" charset="0"/>
                          <a:cs typeface="Calibri" panose="020F0502020204030204" pitchFamily="34" charset="0"/>
                        </a:rPr>
                        <a:t>的多种含义</a:t>
                      </a:r>
                      <a:endParaRPr lang="zh-CN" altLang="en-US" sz="2000" b="1" dirty="0">
                        <a:latin typeface="Calibri" panose="020F0502020204030204" pitchFamily="34" charset="0"/>
                        <a:cs typeface="Calibri" panose="020F0502020204030204" pitchFamily="34" charset="0"/>
                      </a:endParaRPr>
                    </a:p>
                  </a:txBody>
                  <a:tcPr marL="85320" marR="85320" marT="42660" marB="42660" anchor="ctr">
                    <a:lnL>
                      <a:noFill/>
                    </a:lnL>
                    <a:lnR>
                      <a:noFill/>
                    </a:lnR>
                    <a:lnT>
                      <a:noFill/>
                    </a:lnT>
                    <a:lnB>
                      <a:noFill/>
                    </a:lnB>
                    <a:noFill/>
                  </a:tcPr>
                </a:tc>
              </a:tr>
            </a:tbl>
          </a:graphicData>
        </a:graphic>
      </p:graphicFrame>
      <p:sp>
        <p:nvSpPr>
          <p:cNvPr id="5" name="文本框 4"/>
          <p:cNvSpPr txBox="1"/>
          <p:nvPr/>
        </p:nvSpPr>
        <p:spPr>
          <a:xfrm>
            <a:off x="146306" y="5016824"/>
            <a:ext cx="11899385" cy="830997"/>
          </a:xfrm>
          <a:prstGeom prst="rect">
            <a:avLst/>
          </a:prstGeom>
          <a:noFill/>
        </p:spPr>
        <p:txBody>
          <a:bodyPr wrap="square">
            <a:spAutoFit/>
          </a:bodyPr>
          <a:lstStyle/>
          <a:p>
            <a:r>
              <a:rPr lang="en-GB" altLang="zh-CN" sz="2400" b="1" dirty="0">
                <a:latin typeface="Calibri" panose="020F0502020204030204" pitchFamily="34" charset="0"/>
                <a:cs typeface="Calibri" panose="020F0502020204030204" pitchFamily="34" charset="0"/>
              </a:rPr>
              <a:t>The president, rather than the ministers, has made the decision.(</a:t>
            </a:r>
            <a:r>
              <a:rPr lang="zh-CN" altLang="en-US" sz="2400" dirty="0"/>
              <a:t>就远原则</a:t>
            </a:r>
            <a:r>
              <a:rPr lang="en-US" altLang="zh-CN" sz="2400" dirty="0"/>
              <a:t>——</a:t>
            </a:r>
            <a:r>
              <a:rPr lang="zh-CN" altLang="en-US" sz="2400" dirty="0"/>
              <a:t>谓语与 </a:t>
            </a:r>
            <a:r>
              <a:rPr lang="en-GB" altLang="zh-CN" sz="2400" b="1" dirty="0"/>
              <a:t>the president</a:t>
            </a:r>
            <a:r>
              <a:rPr lang="en-GB" altLang="zh-CN" sz="2400" dirty="0"/>
              <a:t> </a:t>
            </a:r>
            <a:r>
              <a:rPr lang="zh-CN" altLang="en-US" sz="2400" dirty="0"/>
              <a:t>一致。</a:t>
            </a:r>
            <a:r>
              <a:rPr lang="en-US" altLang="zh-CN" sz="2400" dirty="0"/>
              <a:t>)</a:t>
            </a:r>
            <a:endParaRPr lang="zh-CN" altLang="en-US" sz="2400" b="1" dirty="0">
              <a:latin typeface="Calibri" panose="020F0502020204030204" pitchFamily="34" charset="0"/>
              <a:cs typeface="Calibri" panose="020F0502020204030204" pitchFamily="34" charset="0"/>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10172700" y="5076232"/>
            <a:ext cx="2026591" cy="1781768"/>
          </a:xfrm>
          <a:prstGeom prst="rect">
            <a:avLst/>
          </a:prstGeom>
        </p:spPr>
      </p:pic>
      <p:sp>
        <p:nvSpPr>
          <p:cNvPr id="3" name="文本框 2"/>
          <p:cNvSpPr txBox="1"/>
          <p:nvPr/>
        </p:nvSpPr>
        <p:spPr>
          <a:xfrm>
            <a:off x="-1" y="0"/>
            <a:ext cx="12192001" cy="5770811"/>
          </a:xfrm>
          <a:prstGeom prst="rect">
            <a:avLst/>
          </a:prstGeom>
          <a:solidFill>
            <a:schemeClr val="bg1"/>
          </a:solidFill>
        </p:spPr>
        <p:txBody>
          <a:bodyPr wrap="square">
            <a:spAutoFit/>
          </a:bodyPr>
          <a:lstStyle/>
          <a:p>
            <a:pPr indent="304800" algn="just">
              <a:lnSpc>
                <a:spcPct val="115000"/>
              </a:lnSpc>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This year, I decided to take a course called AP Seminar to improve my research, presentation and teamwork skills. To help us, Ms. Maxson divided us into groups. At first, I thought she would assign them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(random), but she used a more creative method.</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First, she gave us a lecture on the Myers- Briggs Type Indicator (MBTI),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system that divides people into 16 personality types based on a questionnaire. According to this system, everyone is either introverted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58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extroverted; intuitive or sensing; thinking or feeling; and prospecting or judging. Then, we each took the test to discover our type. I turned out to be an INTP—the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(logic). This means I have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宋体" panose="02010600030101010101" pitchFamily="2" charset="-122"/>
                <a:cs typeface="Times New Roman" panose="02020603050405020304" pitchFamily="18" charset="0"/>
              </a:rPr>
              <a:t>analyse</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and curious mind, often drawn to difficult ideas and theories,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61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 thought was quite accurate.</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However, I noted the test's limitations. While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62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(identify) me as an introvert, I believe my behavior, as well as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63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(my), is context- dependent. Furthermore, the questions seemed transparent and easily manipulated to achieve a desired outcome.</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64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its imperfections, the MBTI offered valuable insights into our collaborative styles. Finally, Ms. Maxson formed groups considering personality compatibility. Since extroverts were the majority, each team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65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(consist) of one introvert and three extroverts. So far, my group has been functioning effectively, and I am optimistic about our project.</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100" dirty="0">
                <a:latin typeface="Times New Roman" panose="02020603050405020304" pitchFamily="18" charset="0"/>
                <a:ea typeface="等线" panose="02010600030101010101" charset="-122"/>
                <a:cs typeface="Times New Roman" panose="02020603050405020304" pitchFamily="18" charset="0"/>
              </a:rPr>
              <a:t>59.	</a:t>
            </a:r>
            <a:r>
              <a:rPr lang="en-US" altLang="zh-CN" sz="2000" b="1" kern="100" dirty="0">
                <a:latin typeface="Times New Roman" panose="02020603050405020304" pitchFamily="18" charset="0"/>
                <a:ea typeface="等线" panose="02010600030101010101" charset="-122"/>
                <a:cs typeface="Times New Roman" panose="02020603050405020304" pitchFamily="18" charset="0"/>
              </a:rPr>
              <a:t>logician</a:t>
            </a:r>
            <a:r>
              <a:rPr lang="zh-CN" altLang="en-US" sz="2000" kern="100" dirty="0">
                <a:latin typeface="Times New Roman" panose="02020603050405020304" pitchFamily="18" charset="0"/>
                <a:ea typeface="等线" panose="02010600030101010101" charset="-122"/>
                <a:cs typeface="Times New Roman" panose="02020603050405020304" pitchFamily="18" charset="0"/>
              </a:rPr>
              <a:t>   </a:t>
            </a:r>
            <a:r>
              <a:rPr lang="en-US" altLang="zh-CN" sz="2000" kern="100" dirty="0">
                <a:latin typeface="Times New Roman" panose="02020603050405020304" pitchFamily="18" charset="0"/>
                <a:ea typeface="等线" panose="02010600030101010101" charset="-122"/>
                <a:cs typeface="Times New Roman" panose="02020603050405020304" pitchFamily="18" charset="0"/>
              </a:rPr>
              <a:t>	</a:t>
            </a:r>
            <a:r>
              <a:rPr lang="en-GB" altLang="zh-CN" sz="2000" dirty="0">
                <a:latin typeface="Times New Roman" panose="02020603050405020304" pitchFamily="18" charset="0"/>
                <a:cs typeface="Times New Roman" panose="02020603050405020304" pitchFamily="18" charset="0"/>
              </a:rPr>
              <a:t>INTP </a:t>
            </a:r>
            <a:r>
              <a:rPr lang="zh-CN" altLang="en-US" sz="2000" dirty="0">
                <a:latin typeface="Times New Roman" panose="02020603050405020304" pitchFamily="18" charset="0"/>
                <a:cs typeface="Times New Roman" panose="02020603050405020304" pitchFamily="18" charset="0"/>
              </a:rPr>
              <a:t>是 </a:t>
            </a:r>
            <a:r>
              <a:rPr lang="en-GB" altLang="zh-CN" sz="2000" dirty="0">
                <a:latin typeface="Times New Roman" panose="02020603050405020304" pitchFamily="18" charset="0"/>
                <a:cs typeface="Times New Roman" panose="02020603050405020304" pitchFamily="18" charset="0"/>
              </a:rPr>
              <a:t>MBTI </a:t>
            </a:r>
            <a:r>
              <a:rPr lang="zh-CN" altLang="en-US" sz="2000" dirty="0">
                <a:latin typeface="Times New Roman" panose="02020603050405020304" pitchFamily="18" charset="0"/>
                <a:cs typeface="Times New Roman" panose="02020603050405020304" pitchFamily="18" charset="0"/>
              </a:rPr>
              <a:t>中的一种性格类型，逻辑学家型人格（</a:t>
            </a:r>
            <a:r>
              <a:rPr lang="en-GB" altLang="zh-CN" sz="2000" dirty="0">
                <a:latin typeface="Times New Roman" panose="02020603050405020304" pitchFamily="18" charset="0"/>
                <a:cs typeface="Times New Roman" panose="02020603050405020304" pitchFamily="18" charset="0"/>
              </a:rPr>
              <a:t>introverted, intuitive, thinking, and prospecting</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MBTI </a:t>
            </a:r>
            <a:r>
              <a:rPr lang="zh-CN" altLang="en-US" sz="2000" dirty="0">
                <a:latin typeface="Times New Roman" panose="02020603050405020304" pitchFamily="18" charset="0"/>
                <a:cs typeface="Times New Roman" panose="02020603050405020304" pitchFamily="18" charset="0"/>
              </a:rPr>
              <a:t>十六型人格之一） 破折号后的内容是对“</a:t>
            </a:r>
            <a:r>
              <a:rPr lang="en-GB" altLang="zh-CN" sz="2000" dirty="0">
                <a:latin typeface="Times New Roman" panose="02020603050405020304" pitchFamily="18" charset="0"/>
                <a:cs typeface="Times New Roman" panose="02020603050405020304" pitchFamily="18" charset="0"/>
              </a:rPr>
              <a:t>INTP”</a:t>
            </a:r>
            <a:r>
              <a:rPr lang="zh-CN" altLang="en-US" sz="2000" dirty="0">
                <a:latin typeface="Times New Roman" panose="02020603050405020304" pitchFamily="18" charset="0"/>
                <a:cs typeface="Times New Roman" panose="02020603050405020304" pitchFamily="18" charset="0"/>
              </a:rPr>
              <a:t>的</a:t>
            </a:r>
            <a:r>
              <a:rPr lang="zh-CN" altLang="en-US" sz="2000" b="1" dirty="0">
                <a:latin typeface="Times New Roman" panose="02020603050405020304" pitchFamily="18" charset="0"/>
                <a:cs typeface="Times New Roman" panose="02020603050405020304" pitchFamily="18" charset="0"/>
              </a:rPr>
              <a:t>同位语解释</a:t>
            </a:r>
            <a:r>
              <a:rPr lang="zh-CN" altLang="en-US" sz="2000" dirty="0">
                <a:latin typeface="Times New Roman" panose="02020603050405020304" pitchFamily="18" charset="0"/>
                <a:cs typeface="Times New Roman" panose="02020603050405020304" pitchFamily="18" charset="0"/>
              </a:rPr>
              <a:t>，说明 </a:t>
            </a:r>
            <a:r>
              <a:rPr lang="en-GB" altLang="zh-CN" sz="2000" dirty="0">
                <a:latin typeface="Times New Roman" panose="02020603050405020304" pitchFamily="18" charset="0"/>
                <a:cs typeface="Times New Roman" panose="02020603050405020304" pitchFamily="18" charset="0"/>
              </a:rPr>
              <a:t>INTP </a:t>
            </a:r>
            <a:r>
              <a:rPr lang="zh-CN" altLang="en-US" sz="2000" dirty="0">
                <a:latin typeface="Times New Roman" panose="02020603050405020304" pitchFamily="18" charset="0"/>
                <a:cs typeface="Times New Roman" panose="02020603050405020304" pitchFamily="18" charset="0"/>
              </a:rPr>
              <a:t>就是“逻辑学家”。</a:t>
            </a:r>
            <a:r>
              <a:rPr lang="en-GB" altLang="zh-CN" sz="2000" b="1" dirty="0">
                <a:latin typeface="Times New Roman" panose="02020603050405020304" pitchFamily="18" charset="0"/>
                <a:cs typeface="Times New Roman" panose="02020603050405020304" pitchFamily="18" charset="0"/>
              </a:rPr>
              <a:t>the logician</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指“逻辑学家”。</a:t>
            </a:r>
            <a:endParaRPr lang="en-US" altLang="zh-CN" sz="2000" kern="100" dirty="0">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dissolve">
                                      <p:cBhvr>
                                        <p:cTn id="14"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 y="0"/>
            <a:ext cx="12073467" cy="6740307"/>
          </a:xfrm>
          <a:prstGeom prst="rect">
            <a:avLst/>
          </a:prstGeom>
          <a:noFill/>
        </p:spPr>
        <p:txBody>
          <a:bodyPr wrap="square">
            <a:spAutoFit/>
          </a:bodyPr>
          <a:lstStyle/>
          <a:p>
            <a:r>
              <a:rPr lang="zh-CN" altLang="en-US" sz="2400" b="0" i="0" dirty="0">
                <a:solidFill>
                  <a:srgbClr val="000000"/>
                </a:solidFill>
                <a:effectLst/>
                <a:latin typeface="Times New Roman" panose="02020603050405020304" pitchFamily="18" charset="0"/>
                <a:cs typeface="Times New Roman" panose="02020603050405020304" pitchFamily="18" charset="0"/>
              </a:rPr>
              <a:t>“</a:t>
            </a:r>
            <a:r>
              <a:rPr lang="en-GB" altLang="zh-CN" sz="2400" b="0" i="0" dirty="0">
                <a:solidFill>
                  <a:srgbClr val="000000"/>
                </a:solidFill>
                <a:effectLst/>
                <a:latin typeface="Times New Roman" panose="02020603050405020304" pitchFamily="18" charset="0"/>
                <a:cs typeface="Times New Roman" panose="02020603050405020304" pitchFamily="18" charset="0"/>
              </a:rPr>
              <a:t>the + </a:t>
            </a:r>
            <a:r>
              <a:rPr lang="zh-CN" altLang="en-US" sz="2400" b="0" i="0" dirty="0">
                <a:solidFill>
                  <a:srgbClr val="000000"/>
                </a:solidFill>
                <a:effectLst/>
                <a:latin typeface="Times New Roman" panose="02020603050405020304" pitchFamily="18" charset="0"/>
                <a:cs typeface="Times New Roman" panose="02020603050405020304" pitchFamily="18" charset="0"/>
              </a:rPr>
              <a:t>形容词”，用来表示一类人或事物。</a:t>
            </a:r>
            <a:r>
              <a:rPr lang="zh-CN" altLang="en-US" sz="2400" dirty="0">
                <a:latin typeface="Times New Roman" panose="02020603050405020304" pitchFamily="18" charset="0"/>
                <a:cs typeface="Times New Roman" panose="02020603050405020304" pitchFamily="18" charset="0"/>
              </a:rPr>
              <a:t>通常要求该形容词能稳定地、普遍地描述某一人群的社会、经济、身体或道德特征。</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社会</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经济阶层：</a:t>
            </a:r>
            <a:r>
              <a:rPr lang="en-GB" altLang="zh-CN" sz="2400" dirty="0">
                <a:latin typeface="Times New Roman" panose="02020603050405020304" pitchFamily="18" charset="0"/>
                <a:cs typeface="Times New Roman" panose="02020603050405020304" pitchFamily="18" charset="0"/>
              </a:rPr>
              <a:t>the rich</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富人）、</a:t>
            </a:r>
            <a:r>
              <a:rPr lang="en-GB" altLang="zh-CN" sz="2400" dirty="0">
                <a:latin typeface="Times New Roman" panose="02020603050405020304" pitchFamily="18" charset="0"/>
                <a:cs typeface="Times New Roman" panose="02020603050405020304" pitchFamily="18" charset="0"/>
              </a:rPr>
              <a:t>the poor</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穷人）、</a:t>
            </a:r>
            <a:r>
              <a:rPr lang="en-GB" altLang="zh-CN" sz="2400" dirty="0">
                <a:latin typeface="Times New Roman" panose="02020603050405020304" pitchFamily="18" charset="0"/>
                <a:cs typeface="Times New Roman" panose="02020603050405020304" pitchFamily="18" charset="0"/>
              </a:rPr>
              <a:t>the privileged</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特权阶层）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年龄</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生命阶段：</a:t>
            </a:r>
            <a:r>
              <a:rPr lang="en-GB" altLang="zh-CN" sz="2400" dirty="0">
                <a:latin typeface="Times New Roman" panose="02020603050405020304" pitchFamily="18" charset="0"/>
                <a:cs typeface="Times New Roman" panose="02020603050405020304" pitchFamily="18" charset="0"/>
              </a:rPr>
              <a:t>the young</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年轻人）、</a:t>
            </a:r>
            <a:r>
              <a:rPr lang="en-GB" altLang="zh-CN" sz="2400" dirty="0">
                <a:latin typeface="Times New Roman" panose="02020603050405020304" pitchFamily="18" charset="0"/>
                <a:cs typeface="Times New Roman" panose="02020603050405020304" pitchFamily="18" charset="0"/>
              </a:rPr>
              <a:t>the elderly</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老年人）、</a:t>
            </a:r>
            <a:r>
              <a:rPr lang="en-GB" altLang="zh-CN" sz="2400" dirty="0">
                <a:latin typeface="Times New Roman" panose="02020603050405020304" pitchFamily="18" charset="0"/>
                <a:cs typeface="Times New Roman" panose="02020603050405020304" pitchFamily="18" charset="0"/>
              </a:rPr>
              <a:t>the middle-aged</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中年人）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身体</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健康状态：</a:t>
            </a:r>
            <a:r>
              <a:rPr lang="en-GB" altLang="zh-CN" sz="2400" dirty="0">
                <a:latin typeface="Times New Roman" panose="02020603050405020304" pitchFamily="18" charset="0"/>
                <a:cs typeface="Times New Roman" panose="02020603050405020304" pitchFamily="18" charset="0"/>
              </a:rPr>
              <a:t>the disabled</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残疾人）、</a:t>
            </a:r>
            <a:r>
              <a:rPr lang="en-GB" altLang="zh-CN" sz="2400" dirty="0">
                <a:latin typeface="Times New Roman" panose="02020603050405020304" pitchFamily="18" charset="0"/>
                <a:cs typeface="Times New Roman" panose="02020603050405020304" pitchFamily="18" charset="0"/>
              </a:rPr>
              <a:t>the blind</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盲人）、</a:t>
            </a:r>
            <a:r>
              <a:rPr lang="en-GB" altLang="zh-CN" sz="2400" dirty="0">
                <a:latin typeface="Times New Roman" panose="02020603050405020304" pitchFamily="18" charset="0"/>
                <a:cs typeface="Times New Roman" panose="02020603050405020304" pitchFamily="18" charset="0"/>
              </a:rPr>
              <a:t>the deaf</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聋人）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道德</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性格特征（褒贬常见）：</a:t>
            </a:r>
            <a:r>
              <a:rPr lang="en-GB" altLang="zh-CN" sz="2400" dirty="0">
                <a:latin typeface="Times New Roman" panose="02020603050405020304" pitchFamily="18" charset="0"/>
                <a:cs typeface="Times New Roman" panose="02020603050405020304" pitchFamily="18" charset="0"/>
              </a:rPr>
              <a:t>the brave</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勇敢的人）、</a:t>
            </a:r>
            <a:r>
              <a:rPr lang="en-GB" altLang="zh-CN" sz="2400" dirty="0">
                <a:latin typeface="Times New Roman" panose="02020603050405020304" pitchFamily="18" charset="0"/>
                <a:cs typeface="Times New Roman" panose="02020603050405020304" pitchFamily="18" charset="0"/>
              </a:rPr>
              <a:t>the innocent</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无辜者）、</a:t>
            </a:r>
            <a:r>
              <a:rPr lang="en-GB" altLang="zh-CN" sz="2400" dirty="0">
                <a:latin typeface="Times New Roman" panose="02020603050405020304" pitchFamily="18" charset="0"/>
                <a:cs typeface="Times New Roman" panose="02020603050405020304" pitchFamily="18" charset="0"/>
              </a:rPr>
              <a:t>the guilty</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有罪者）</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logical</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 </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 of an action, event, etc.</a:t>
            </a:r>
            <a:r>
              <a:rPr lang="zh-CN" altLang="en-US" sz="2400" dirty="0">
                <a:latin typeface="Times New Roman" panose="02020603050405020304" pitchFamily="18" charset="0"/>
                <a:cs typeface="Times New Roman" panose="02020603050405020304" pitchFamily="18" charset="0"/>
              </a:rPr>
              <a:t>行动、事件等 </a:t>
            </a:r>
            <a:r>
              <a:rPr lang="en-US" altLang="zh-CN"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seeming natural, reasonable or sensible	</a:t>
            </a:r>
            <a:r>
              <a:rPr lang="zh-CN" altLang="en-US" sz="2400" dirty="0">
                <a:latin typeface="Times New Roman" panose="02020603050405020304" pitchFamily="18" charset="0"/>
                <a:cs typeface="Times New Roman" panose="02020603050405020304" pitchFamily="18" charset="0"/>
              </a:rPr>
              <a:t>必然的；合乎情理的；合乎常理的</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a logical thing to do in the circumstances	</a:t>
            </a:r>
            <a:r>
              <a:rPr lang="zh-CN" altLang="en-US" sz="2400" dirty="0">
                <a:latin typeface="Times New Roman" panose="02020603050405020304" pitchFamily="18" charset="0"/>
                <a:cs typeface="Times New Roman" panose="02020603050405020304" pitchFamily="18" charset="0"/>
              </a:rPr>
              <a:t>在那种环境下按理应做的事</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following or able to follow the rules of logic in which ideas or facts are based on other true ideas or facts		</a:t>
            </a:r>
            <a:r>
              <a:rPr lang="zh-CN" altLang="en-US" sz="2400" dirty="0">
                <a:latin typeface="Times New Roman" panose="02020603050405020304" pitchFamily="18" charset="0"/>
                <a:cs typeface="Times New Roman" panose="02020603050405020304" pitchFamily="18" charset="0"/>
              </a:rPr>
              <a:t>符合逻辑的；按照逻辑的</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The logical treatment is to remove this blockage.</a:t>
            </a:r>
            <a:endParaRPr lang="en-US"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合理的处理方法是清除这种堵塞物。</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adv</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logically	</a:t>
            </a:r>
            <a:r>
              <a:rPr lang="zh-CN" altLang="en-US" sz="2400" dirty="0">
                <a:latin typeface="Times New Roman" panose="02020603050405020304" pitchFamily="18" charset="0"/>
                <a:cs typeface="Times New Roman" panose="02020603050405020304" pitchFamily="18" charset="0"/>
              </a:rPr>
              <a:t>逻辑上；合乎逻辑</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n</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logic</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逻辑，（做某事的）道理；推理方法，逻辑学</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 </a:t>
            </a:r>
            <a:r>
              <a:rPr lang="en-GB" altLang="zh-CN" sz="2400" dirty="0">
                <a:latin typeface="Times New Roman" panose="02020603050405020304" pitchFamily="18" charset="0"/>
                <a:cs typeface="Times New Roman" panose="02020603050405020304" pitchFamily="18" charset="0"/>
              </a:rPr>
              <a:t>logician</a:t>
            </a:r>
            <a:r>
              <a:rPr lang="zh-CN" altLang="en-US" sz="2400" dirty="0">
                <a:latin typeface="Times New Roman" panose="02020603050405020304" pitchFamily="18" charset="0"/>
                <a:cs typeface="Times New Roman" panose="02020603050405020304" pitchFamily="18" charset="0"/>
              </a:rPr>
              <a:t>  逻辑学家；论理学者</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59833" y="461665"/>
          <a:ext cx="11472333" cy="6400800"/>
        </p:xfrm>
        <a:graphic>
          <a:graphicData uri="http://schemas.openxmlformats.org/drawingml/2006/table">
            <a:tbl>
              <a:tblPr/>
              <a:tblGrid>
                <a:gridCol w="3297767"/>
                <a:gridCol w="3031067"/>
                <a:gridCol w="5143499"/>
              </a:tblGrid>
              <a:tr h="368690">
                <a:tc>
                  <a:txBody>
                    <a:bodyPr/>
                    <a:lstStyle/>
                    <a:p>
                      <a:pPr>
                        <a:buNone/>
                      </a:pPr>
                      <a:r>
                        <a:rPr lang="zh-CN" altLang="en-US" sz="2400" b="1" dirty="0">
                          <a:latin typeface="Times New Roman" panose="02020603050405020304" pitchFamily="18" charset="0"/>
                          <a:cs typeface="Times New Roman" panose="02020603050405020304" pitchFamily="18" charset="0"/>
                        </a:rPr>
                        <a:t>词根</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单词</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中文</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dirty="0">
                          <a:latin typeface="Times New Roman" panose="02020603050405020304" pitchFamily="18" charset="0"/>
                          <a:cs typeface="Times New Roman" panose="02020603050405020304" pitchFamily="18" charset="0"/>
                        </a:rPr>
                        <a:t>logic（</a:t>
                      </a:r>
                      <a:r>
                        <a:rPr lang="zh-CN" altLang="en-US" sz="2400" b="1" dirty="0">
                          <a:latin typeface="Times New Roman" panose="02020603050405020304" pitchFamily="18" charset="0"/>
                          <a:cs typeface="Times New Roman" panose="02020603050405020304" pitchFamily="18" charset="0"/>
                        </a:rPr>
                        <a:t>逻辑）</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cs typeface="Times New Roman" panose="02020603050405020304" pitchFamily="18" charset="0"/>
                        </a:rPr>
                        <a:t>logician</a:t>
                      </a:r>
                      <a:endParaRPr lang="en-GB"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逻辑学家</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music（</a:t>
                      </a:r>
                      <a:r>
                        <a:rPr lang="zh-CN" altLang="en-US" sz="2400" b="1">
                          <a:latin typeface="Times New Roman" panose="02020603050405020304" pitchFamily="18" charset="0"/>
                          <a:cs typeface="Times New Roman" panose="02020603050405020304" pitchFamily="18" charset="0"/>
                        </a:rPr>
                        <a:t>音乐）</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cs typeface="Times New Roman" panose="02020603050405020304" pitchFamily="18" charset="0"/>
                        </a:rPr>
                        <a:t>musician</a:t>
                      </a:r>
                      <a:endParaRPr lang="en-GB"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音乐家</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physics（</a:t>
                      </a:r>
                      <a:r>
                        <a:rPr lang="zh-CN" altLang="en-US" sz="2400" b="1">
                          <a:latin typeface="Times New Roman" panose="02020603050405020304" pitchFamily="18" charset="0"/>
                          <a:cs typeface="Times New Roman" panose="02020603050405020304" pitchFamily="18" charset="0"/>
                        </a:rPr>
                        <a:t>物理）</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cs typeface="Times New Roman" panose="02020603050405020304" pitchFamily="18" charset="0"/>
                        </a:rPr>
                        <a:t>physician</a:t>
                      </a:r>
                      <a:endParaRPr lang="en-GB"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医生（原指“自然学者”）</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mathematics（</a:t>
                      </a:r>
                      <a:r>
                        <a:rPr lang="zh-CN" altLang="en-US" sz="2400" b="1">
                          <a:latin typeface="Times New Roman" panose="02020603050405020304" pitchFamily="18" charset="0"/>
                          <a:cs typeface="Times New Roman" panose="02020603050405020304" pitchFamily="18" charset="0"/>
                        </a:rPr>
                        <a:t>数学）</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a:latin typeface="Times New Roman" panose="02020603050405020304" pitchFamily="18" charset="0"/>
                          <a:cs typeface="Times New Roman" panose="02020603050405020304" pitchFamily="18" charset="0"/>
                        </a:rPr>
                        <a:t>mathematician</a:t>
                      </a:r>
                      <a:endParaRPr lang="en-GB"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数学家</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dirty="0">
                          <a:latin typeface="Times New Roman" panose="02020603050405020304" pitchFamily="18" charset="0"/>
                          <a:cs typeface="Times New Roman" panose="02020603050405020304" pitchFamily="18" charset="0"/>
                        </a:rPr>
                        <a:t>politics（</a:t>
                      </a:r>
                      <a:r>
                        <a:rPr lang="zh-CN" altLang="en-US" sz="2400" b="1" dirty="0">
                          <a:latin typeface="Times New Roman" panose="02020603050405020304" pitchFamily="18" charset="0"/>
                          <a:cs typeface="Times New Roman" panose="02020603050405020304" pitchFamily="18" charset="0"/>
                        </a:rPr>
                        <a:t>政治）</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politician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政治家</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comedy（</a:t>
                      </a:r>
                      <a:r>
                        <a:rPr lang="zh-CN" altLang="en-US" sz="2400" b="1">
                          <a:latin typeface="Times New Roman" panose="02020603050405020304" pitchFamily="18" charset="0"/>
                          <a:cs typeface="Times New Roman" panose="02020603050405020304" pitchFamily="18" charset="0"/>
                        </a:rPr>
                        <a:t>喜剧）</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comedian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喜剧演员</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electric（</a:t>
                      </a:r>
                      <a:r>
                        <a:rPr lang="zh-CN" altLang="en-US" sz="2400" b="1">
                          <a:latin typeface="Times New Roman" panose="02020603050405020304" pitchFamily="18" charset="0"/>
                          <a:cs typeface="Times New Roman" panose="02020603050405020304" pitchFamily="18" charset="0"/>
                        </a:rPr>
                        <a:t>电的）</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electrician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电工</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beauty（</a:t>
                      </a:r>
                      <a:r>
                        <a:rPr lang="zh-CN" altLang="en-US" sz="2400" b="1">
                          <a:latin typeface="Times New Roman" panose="02020603050405020304" pitchFamily="18" charset="0"/>
                          <a:cs typeface="Times New Roman" panose="02020603050405020304" pitchFamily="18" charset="0"/>
                        </a:rPr>
                        <a:t>美丽）</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beautician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美容师</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diet（</a:t>
                      </a:r>
                      <a:r>
                        <a:rPr lang="zh-CN" altLang="en-US" sz="2400" b="1">
                          <a:latin typeface="Times New Roman" panose="02020603050405020304" pitchFamily="18" charset="0"/>
                          <a:cs typeface="Times New Roman" panose="02020603050405020304" pitchFamily="18" charset="0"/>
                        </a:rPr>
                        <a:t>饮食）</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dietician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a:latin typeface="Times New Roman" panose="02020603050405020304" pitchFamily="18" charset="0"/>
                          <a:cs typeface="Times New Roman" panose="02020603050405020304" pitchFamily="18" charset="0"/>
                        </a:rPr>
                        <a:t>营养师</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GB" sz="2400" b="1">
                          <a:latin typeface="Times New Roman" panose="02020603050405020304" pitchFamily="18" charset="0"/>
                          <a:cs typeface="Times New Roman" panose="02020603050405020304" pitchFamily="18" charset="0"/>
                        </a:rPr>
                        <a:t>statistics（</a:t>
                      </a:r>
                      <a:r>
                        <a:rPr lang="zh-CN" altLang="en-US" sz="2400" b="1">
                          <a:latin typeface="Times New Roman" panose="02020603050405020304" pitchFamily="18" charset="0"/>
                          <a:cs typeface="Times New Roman" panose="02020603050405020304" pitchFamily="18" charset="0"/>
                        </a:rPr>
                        <a:t>统计）</a:t>
                      </a:r>
                      <a:endParaRPr lang="zh-CN" altLang="en-US" sz="2400" b="1">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statistician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dirty="0">
                          <a:latin typeface="Times New Roman" panose="02020603050405020304" pitchFamily="18" charset="0"/>
                          <a:cs typeface="Times New Roman" panose="02020603050405020304" pitchFamily="18" charset="0"/>
                        </a:rPr>
                        <a:t>统计学家</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US" altLang="zh-CN" sz="2400" b="1" dirty="0">
                          <a:latin typeface="Times New Roman" panose="02020603050405020304" pitchFamily="18" charset="0"/>
                          <a:cs typeface="Times New Roman" panose="02020603050405020304" pitchFamily="18" charset="0"/>
                        </a:rPr>
                        <a:t>history</a:t>
                      </a:r>
                      <a:r>
                        <a:rPr lang="zh-CN" altLang="en-US" sz="2400" b="1" dirty="0">
                          <a:latin typeface="Times New Roman" panose="02020603050405020304" pitchFamily="18" charset="0"/>
                          <a:cs typeface="Times New Roman" panose="02020603050405020304" pitchFamily="18" charset="0"/>
                        </a:rPr>
                        <a:t> （历史）</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historian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dirty="0">
                          <a:latin typeface="Times New Roman" panose="02020603050405020304" pitchFamily="18" charset="0"/>
                          <a:cs typeface="Times New Roman" panose="02020603050405020304" pitchFamily="18" charset="0"/>
                        </a:rPr>
                        <a:t>历史学家</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US" altLang="zh-CN" sz="2400" b="1" dirty="0">
                          <a:latin typeface="Times New Roman" panose="02020603050405020304" pitchFamily="18" charset="0"/>
                          <a:cs typeface="Times New Roman" panose="02020603050405020304" pitchFamily="18" charset="0"/>
                        </a:rPr>
                        <a:t>library</a:t>
                      </a:r>
                      <a:r>
                        <a:rPr lang="zh-CN" altLang="en-US" sz="2400" b="1" dirty="0">
                          <a:latin typeface="Times New Roman" panose="02020603050405020304" pitchFamily="18" charset="0"/>
                          <a:cs typeface="Times New Roman" panose="02020603050405020304" pitchFamily="18" charset="0"/>
                        </a:rPr>
                        <a:t>（图书馆）</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librarian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dirty="0">
                          <a:latin typeface="Times New Roman" panose="02020603050405020304" pitchFamily="18" charset="0"/>
                          <a:cs typeface="Times New Roman" panose="02020603050405020304" pitchFamily="18" charset="0"/>
                        </a:rPr>
                        <a:t>图书馆馆长；图书管理员</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68690">
                <a:tc>
                  <a:txBody>
                    <a:bodyPr/>
                    <a:lstStyle/>
                    <a:p>
                      <a:pPr>
                        <a:buNone/>
                      </a:pPr>
                      <a:r>
                        <a:rPr lang="en-US" altLang="zh-CN" sz="2400" b="1" dirty="0">
                          <a:latin typeface="Times New Roman" panose="02020603050405020304" pitchFamily="18" charset="0"/>
                          <a:cs typeface="Times New Roman" panose="02020603050405020304" pitchFamily="18" charset="0"/>
                        </a:rPr>
                        <a:t>technic</a:t>
                      </a:r>
                      <a:r>
                        <a:rPr lang="zh-CN" altLang="en-US" sz="2400" b="1" dirty="0">
                          <a:latin typeface="Times New Roman" panose="02020603050405020304" pitchFamily="18" charset="0"/>
                          <a:cs typeface="Times New Roman" panose="02020603050405020304" pitchFamily="18" charset="0"/>
                        </a:rPr>
                        <a:t>（技术；技能）</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en-GB" sz="2400" b="1" dirty="0">
                          <a:latin typeface="Times New Roman" panose="02020603050405020304" pitchFamily="18" charset="0"/>
                          <a:cs typeface="Times New Roman" panose="02020603050405020304" pitchFamily="18" charset="0"/>
                        </a:rPr>
                        <a:t>technician</a:t>
                      </a:r>
                      <a:endParaRPr lang="en-GB"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buNone/>
                      </a:pPr>
                      <a:r>
                        <a:rPr lang="zh-CN" altLang="en-US" sz="2400" b="1" dirty="0">
                          <a:latin typeface="Times New Roman" panose="02020603050405020304" pitchFamily="18" charset="0"/>
                          <a:cs typeface="Times New Roman" panose="02020603050405020304" pitchFamily="18" charset="0"/>
                        </a:rPr>
                        <a:t>技术员；技师</a:t>
                      </a:r>
                      <a:endParaRPr lang="zh-CN" altLang="en-US" sz="2400" b="1" dirty="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4" name="文本框 3"/>
          <p:cNvSpPr txBox="1"/>
          <p:nvPr/>
        </p:nvSpPr>
        <p:spPr>
          <a:xfrm>
            <a:off x="359833" y="0"/>
            <a:ext cx="6096000" cy="461665"/>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以 </a:t>
            </a:r>
            <a:r>
              <a:rPr lang="en-US" altLang="zh-CN" sz="2400" b="1" dirty="0">
                <a:latin typeface="Times New Roman" panose="02020603050405020304" pitchFamily="18" charset="0"/>
                <a:cs typeface="Times New Roman" panose="02020603050405020304" pitchFamily="18" charset="0"/>
              </a:rPr>
              <a:t>-</a:t>
            </a:r>
            <a:r>
              <a:rPr lang="en-GB" altLang="zh-CN" sz="2400" b="1" dirty="0" err="1">
                <a:latin typeface="Times New Roman" panose="02020603050405020304" pitchFamily="18" charset="0"/>
                <a:cs typeface="Times New Roman" panose="02020603050405020304" pitchFamily="18" charset="0"/>
              </a:rPr>
              <a:t>ian</a:t>
            </a:r>
            <a:r>
              <a:rPr lang="en-GB"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结尾，表示 </a:t>
            </a:r>
            <a:r>
              <a:rPr lang="zh-CN" altLang="en-US" sz="2400" b="1" dirty="0">
                <a:latin typeface="Times New Roman" panose="02020603050405020304" pitchFamily="18" charset="0"/>
                <a:cs typeface="Times New Roman" panose="02020603050405020304" pitchFamily="18" charset="0"/>
              </a:rPr>
              <a:t>“从事</a:t>
            </a:r>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职业</a:t>
            </a:r>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擅长</a:t>
            </a:r>
            <a:r>
              <a:rPr lang="en-US" altLang="zh-CN"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的人”</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10172700" y="5076232"/>
            <a:ext cx="2026591" cy="1781768"/>
          </a:xfrm>
          <a:prstGeom prst="rect">
            <a:avLst/>
          </a:prstGeom>
        </p:spPr>
      </p:pic>
      <p:sp>
        <p:nvSpPr>
          <p:cNvPr id="3" name="文本框 2"/>
          <p:cNvSpPr txBox="1"/>
          <p:nvPr/>
        </p:nvSpPr>
        <p:spPr>
          <a:xfrm>
            <a:off x="-1" y="0"/>
            <a:ext cx="12192001" cy="5770811"/>
          </a:xfrm>
          <a:prstGeom prst="rect">
            <a:avLst/>
          </a:prstGeom>
          <a:solidFill>
            <a:schemeClr val="bg1"/>
          </a:solidFill>
        </p:spPr>
        <p:txBody>
          <a:bodyPr wrap="square">
            <a:spAutoFit/>
          </a:bodyPr>
          <a:lstStyle/>
          <a:p>
            <a:pPr indent="304800" algn="just">
              <a:lnSpc>
                <a:spcPct val="115000"/>
              </a:lnSpc>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This year, I decided to take a course called AP Seminar to improve my research, presentation and teamwork skills. To help us, Ms. Maxson divided us into groups. At first, I thought she would assign them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(random), but she used a more creative method.</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First, she gave us a lecture on the Myers- Briggs Type Indicator (MBTI),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system that divides people into 16 personality types based on a questionnaire. According to this system, everyone is either introverted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58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extroverted; intuitive or sensing; thinking or feeling; and prospecting or judging. Then, we each took the test to discover our type. I turned out to be an INTP—the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(logic). This means I have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宋体" panose="02010600030101010101" pitchFamily="2" charset="-122"/>
                <a:cs typeface="Times New Roman" panose="02020603050405020304" pitchFamily="18" charset="0"/>
              </a:rPr>
              <a:t>analyse</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and curious mind, often drawn to difficult ideas and theories,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61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 thought was quite accurate.</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However, I noted the test's limitations. While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62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(identify) me as an introvert, I believe my behavior, as well as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63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(my), is context- dependent. Furthermore, the questions seemed transparent and easily manipulated to achieve a desired outcome.</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64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its imperfections, the MBTI offered valuable insights into our collaborative styles. Finally, Ms. Maxson formed groups considering personality compatibility. Since extroverts were the majority, each team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65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(consist) of one introvert and three extroverts. So far, my group has been functioning effectively, and I am optimistic about our project.</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marL="457200" indent="-457200" algn="just">
              <a:buAutoNum type="arabicPeriod" startAt="60"/>
            </a:pPr>
            <a:r>
              <a:rPr lang="en-GB" altLang="zh-CN" sz="2000" b="1" dirty="0">
                <a:latin typeface="Times New Roman" panose="02020603050405020304" pitchFamily="18" charset="0"/>
                <a:cs typeface="Times New Roman" panose="02020603050405020304" pitchFamily="18" charset="0"/>
              </a:rPr>
              <a:t>analytical</a:t>
            </a:r>
            <a:r>
              <a:rPr lang="en-US" altLang="zh-CN" sz="2000" b="1" dirty="0">
                <a:latin typeface="Times New Roman" panose="02020603050405020304" pitchFamily="18" charset="0"/>
                <a:cs typeface="Times New Roman" panose="02020603050405020304" pitchFamily="18" charset="0"/>
              </a:rPr>
              <a:t>/analytic</a:t>
            </a:r>
            <a:r>
              <a:rPr lang="zh-CN" altLang="en-US" sz="2000" b="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作者描述自己的特点：具有</a:t>
            </a:r>
            <a:r>
              <a:rPr lang="zh-CN" altLang="en-US" sz="2000" b="1" dirty="0">
                <a:latin typeface="Times New Roman" panose="02020603050405020304" pitchFamily="18" charset="0"/>
                <a:cs typeface="Times New Roman" panose="02020603050405020304" pitchFamily="18" charset="0"/>
              </a:rPr>
              <a:t>分析性</a:t>
            </a:r>
            <a:r>
              <a:rPr lang="zh-CN" altLang="en-US" sz="2000" dirty="0">
                <a:latin typeface="Times New Roman" panose="02020603050405020304" pitchFamily="18" charset="0"/>
                <a:cs typeface="Times New Roman" panose="02020603050405020304" pitchFamily="18" charset="0"/>
              </a:rPr>
              <a:t>和好奇的头脑。</a:t>
            </a:r>
            <a:r>
              <a:rPr lang="en-GB" altLang="zh-CN" sz="2000" dirty="0">
                <a:latin typeface="Times New Roman" panose="02020603050405020304" pitchFamily="18" charset="0"/>
                <a:cs typeface="Times New Roman" panose="02020603050405020304" pitchFamily="18" charset="0"/>
              </a:rPr>
              <a:t>INTP</a:t>
            </a:r>
            <a:r>
              <a:rPr lang="zh-CN" altLang="en-US" sz="2000" dirty="0">
                <a:latin typeface="Times New Roman" panose="02020603050405020304" pitchFamily="18" charset="0"/>
                <a:cs typeface="Times New Roman" panose="02020603050405020304" pitchFamily="18" charset="0"/>
              </a:rPr>
              <a:t>类型的人善于分析和思考。</a:t>
            </a:r>
            <a:r>
              <a:rPr lang="en-GB" altLang="zh-CN" sz="2000" b="1" dirty="0">
                <a:solidFill>
                  <a:srgbClr val="00B050"/>
                </a:solidFill>
                <a:latin typeface="Times New Roman" panose="02020603050405020304" pitchFamily="18" charset="0"/>
                <a:cs typeface="Times New Roman" panose="02020603050405020304" pitchFamily="18" charset="0"/>
              </a:rPr>
              <a:t>analytically		</a:t>
            </a:r>
            <a:r>
              <a:rPr lang="zh-CN" altLang="en-US" sz="2000" b="1" dirty="0">
                <a:solidFill>
                  <a:srgbClr val="00B050"/>
                </a:solidFill>
                <a:latin typeface="Times New Roman" panose="02020603050405020304" pitchFamily="18" charset="0"/>
                <a:cs typeface="Times New Roman" panose="02020603050405020304" pitchFamily="18" charset="0"/>
              </a:rPr>
              <a:t>分析地；解析地 ；</a:t>
            </a:r>
            <a:endParaRPr lang="en-US" altLang="zh-CN" sz="2000" b="1" dirty="0">
              <a:solidFill>
                <a:srgbClr val="00B050"/>
              </a:solidFill>
              <a:latin typeface="Times New Roman" panose="02020603050405020304" pitchFamily="18" charset="0"/>
              <a:cs typeface="Times New Roman" panose="02020603050405020304" pitchFamily="18" charset="0"/>
            </a:endParaRPr>
          </a:p>
          <a:p>
            <a:pPr algn="just"/>
            <a:r>
              <a:rPr lang="zh-CN" altLang="en-US" sz="2000" b="1" dirty="0">
                <a:solidFill>
                  <a:srgbClr val="00B050"/>
                </a:solidFill>
                <a:latin typeface="Times New Roman" panose="02020603050405020304" pitchFamily="18" charset="0"/>
                <a:cs typeface="Times New Roman" panose="02020603050405020304" pitchFamily="18" charset="0"/>
              </a:rPr>
              <a:t>       </a:t>
            </a:r>
            <a:r>
              <a:rPr lang="en-GB" altLang="zh-CN" sz="2000" b="1" dirty="0">
                <a:solidFill>
                  <a:srgbClr val="00B050"/>
                </a:solidFill>
                <a:latin typeface="Times New Roman" panose="02020603050405020304" pitchFamily="18" charset="0"/>
                <a:cs typeface="Times New Roman" panose="02020603050405020304" pitchFamily="18" charset="0"/>
              </a:rPr>
              <a:t>analyst</a:t>
            </a:r>
            <a:r>
              <a:rPr lang="zh-CN" altLang="en-US" sz="2000" b="1" dirty="0">
                <a:solidFill>
                  <a:srgbClr val="00B050"/>
                </a:solidFill>
                <a:latin typeface="Times New Roman" panose="02020603050405020304" pitchFamily="18" charset="0"/>
                <a:cs typeface="Times New Roman" panose="02020603050405020304" pitchFamily="18" charset="0"/>
              </a:rPr>
              <a:t>  </a:t>
            </a:r>
            <a:r>
              <a:rPr lang="en-US" altLang="zh-CN" sz="2000" b="1" dirty="0">
                <a:solidFill>
                  <a:srgbClr val="00B050"/>
                </a:solidFill>
                <a:latin typeface="Times New Roman" panose="02020603050405020304" pitchFamily="18" charset="0"/>
                <a:cs typeface="Times New Roman" panose="02020603050405020304" pitchFamily="18" charset="0"/>
              </a:rPr>
              <a:t>		</a:t>
            </a:r>
            <a:r>
              <a:rPr lang="zh-CN" altLang="en-US" sz="2000" b="1" dirty="0">
                <a:solidFill>
                  <a:srgbClr val="00B050"/>
                </a:solidFill>
                <a:latin typeface="Times New Roman" panose="02020603050405020304" pitchFamily="18" charset="0"/>
                <a:cs typeface="Times New Roman" panose="02020603050405020304" pitchFamily="18" charset="0"/>
              </a:rPr>
              <a:t>分析者，化验员；心理分析师</a:t>
            </a:r>
            <a:endParaRPr lang="en-US" altLang="zh-CN" sz="2000" b="1" dirty="0">
              <a:solidFill>
                <a:srgbClr val="00B05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checkerboard(across)">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heckerboard(across)">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10172700" y="5076232"/>
            <a:ext cx="2026591" cy="1781768"/>
          </a:xfrm>
          <a:prstGeom prst="rect">
            <a:avLst/>
          </a:prstGeom>
        </p:spPr>
      </p:pic>
      <p:sp>
        <p:nvSpPr>
          <p:cNvPr id="3" name="文本框 2"/>
          <p:cNvSpPr txBox="1"/>
          <p:nvPr/>
        </p:nvSpPr>
        <p:spPr>
          <a:xfrm>
            <a:off x="-1" y="0"/>
            <a:ext cx="12192001" cy="6324808"/>
          </a:xfrm>
          <a:prstGeom prst="rect">
            <a:avLst/>
          </a:prstGeom>
          <a:solidFill>
            <a:schemeClr val="bg1"/>
          </a:solidFill>
        </p:spPr>
        <p:txBody>
          <a:bodyPr wrap="square">
            <a:spAutoFit/>
          </a:bodyPr>
          <a:lstStyle/>
          <a:p>
            <a:pPr indent="304800" algn="just">
              <a:lnSpc>
                <a:spcPct val="115000"/>
              </a:lnSpc>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This year, I decided to take a course called AP Seminar to improve my research, presentation and teamwork skills. To help us, Ms. Maxson divided us into groups. At first, I thought she would assign them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(random), but she used a more creative method.</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First, she gave us a lecture on the Myers- Briggs Type Indicator (MBTI),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system that divides people into 16 personality types based on a questionnaire. According to this system, everyone is either introverted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58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extroverted; intuitive or sensing; thinking or feeling; and prospecting or judging. Then, we each took the test to discover our type. I turned out to be an INTP—the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(logic). This means I have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宋体" panose="02010600030101010101" pitchFamily="2" charset="-122"/>
                <a:cs typeface="Times New Roman" panose="02020603050405020304" pitchFamily="18" charset="0"/>
              </a:rPr>
              <a:t>analyse</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and curious mind, often drawn to difficult ideas and theories,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61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 thought was quite accurate.</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However, I noted the test's limitations. While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62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(identify) me as an introvert, I believe my behavior, as well as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63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(my), is context- dependent. Furthermore, the questions seemed transparent and easily manipulated to achieve a desired outcome.</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64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its imperfections, the MBTI offered valuable insights into our collaborative styles. Finally, Ms. Maxson formed groups considering personality compatibility. Since extroverts were the majority, each team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65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(consist) of one introvert and three extroverts. So far, my group has been functioning effectively, and I am optimistic about our project.</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marL="457200" indent="-457200" algn="just">
              <a:buAutoNum type="arabicPeriod" startAt="61"/>
            </a:pPr>
            <a:r>
              <a:rPr lang="en-GB" altLang="zh-CN" sz="2000" b="1" dirty="0">
                <a:latin typeface="Times New Roman" panose="02020603050405020304" pitchFamily="18" charset="0"/>
                <a:cs typeface="Times New Roman" panose="02020603050405020304" pitchFamily="18" charset="0"/>
              </a:rPr>
              <a:t>which</a:t>
            </a:r>
            <a:r>
              <a:rPr lang="zh-CN" altLang="en-US" sz="2000" b="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作者认为“被困难想法和理论吸引”这一描述对自己来说相当准确。</a:t>
            </a:r>
            <a:r>
              <a:rPr lang="zh-CN" altLang="en-US" sz="2000" dirty="0">
                <a:solidFill>
                  <a:srgbClr val="00B050"/>
                </a:solidFill>
                <a:latin typeface="Times New Roman" panose="02020603050405020304" pitchFamily="18" charset="0"/>
                <a:cs typeface="Times New Roman" panose="02020603050405020304" pitchFamily="18" charset="0"/>
              </a:rPr>
              <a:t>这里需要一个关系代词指代前面整个分句或前面提到的特质。</a:t>
            </a:r>
            <a:r>
              <a:rPr lang="zh-CN" altLang="en-US" sz="2000" dirty="0">
                <a:latin typeface="Times New Roman" panose="02020603050405020304" pitchFamily="18" charset="0"/>
                <a:cs typeface="Times New Roman" panose="02020603050405020304" pitchFamily="18" charset="0"/>
              </a:rPr>
              <a:t>非限制性定语从句，先行词是前面整个描述，从句中“</a:t>
            </a:r>
            <a:r>
              <a:rPr lang="en-GB" altLang="zh-CN" sz="2000" dirty="0">
                <a:latin typeface="Times New Roman" panose="02020603050405020304" pitchFamily="18" charset="0"/>
                <a:cs typeface="Times New Roman" panose="02020603050405020304" pitchFamily="18" charset="0"/>
              </a:rPr>
              <a:t>I thought”</a:t>
            </a:r>
            <a:r>
              <a:rPr lang="zh-CN" altLang="en-US" sz="2000" dirty="0">
                <a:latin typeface="Times New Roman" panose="02020603050405020304" pitchFamily="18" charset="0"/>
                <a:cs typeface="Times New Roman" panose="02020603050405020304" pitchFamily="18" charset="0"/>
              </a:rPr>
              <a:t>是插入语，关系代词作主语（</a:t>
            </a:r>
            <a:r>
              <a:rPr lang="en-GB" altLang="zh-CN" sz="2000" dirty="0">
                <a:latin typeface="Times New Roman" panose="02020603050405020304" pitchFamily="18" charset="0"/>
                <a:cs typeface="Times New Roman" panose="02020603050405020304" pitchFamily="18" charset="0"/>
              </a:rPr>
              <a:t>was</a:t>
            </a:r>
            <a:r>
              <a:rPr lang="zh-CN" altLang="en-US" sz="2000" dirty="0">
                <a:latin typeface="Times New Roman" panose="02020603050405020304" pitchFamily="18" charset="0"/>
                <a:cs typeface="Times New Roman" panose="02020603050405020304" pitchFamily="18" charset="0"/>
              </a:rPr>
              <a:t>的主语）。</a:t>
            </a:r>
            <a:endParaRPr lang="en-US" altLang="zh-CN" sz="20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Ø"/>
            </a:pPr>
            <a:r>
              <a:rPr lang="en-GB" altLang="zh-CN" sz="2000" b="1" dirty="0">
                <a:latin typeface="Times New Roman" panose="02020603050405020304" pitchFamily="18" charset="0"/>
                <a:cs typeface="Times New Roman" panose="02020603050405020304" pitchFamily="18" charset="0"/>
              </a:rPr>
              <a:t>what</a:t>
            </a:r>
            <a:r>
              <a:rPr lang="en-GB"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是</a:t>
            </a:r>
            <a:r>
              <a:rPr lang="zh-CN" altLang="en-US" sz="2000" b="1" dirty="0">
                <a:latin typeface="Times New Roman" panose="02020603050405020304" pitchFamily="18" charset="0"/>
                <a:cs typeface="Times New Roman" panose="02020603050405020304" pitchFamily="18" charset="0"/>
              </a:rPr>
              <a:t>疑问代词</a:t>
            </a:r>
            <a:r>
              <a:rPr lang="zh-CN" altLang="en-US" sz="2000" dirty="0">
                <a:latin typeface="Times New Roman" panose="02020603050405020304" pitchFamily="18" charset="0"/>
                <a:cs typeface="Times New Roman" panose="02020603050405020304" pitchFamily="18" charset="0"/>
              </a:rPr>
              <a:t>或</a:t>
            </a:r>
            <a:r>
              <a:rPr lang="zh-CN" altLang="en-US" sz="2000" b="1" dirty="0">
                <a:latin typeface="Times New Roman" panose="02020603050405020304" pitchFamily="18" charset="0"/>
                <a:cs typeface="Times New Roman" panose="02020603050405020304" pitchFamily="18" charset="0"/>
              </a:rPr>
              <a:t>名词性从句引导词</a:t>
            </a:r>
            <a:r>
              <a:rPr lang="zh-CN" altLang="en-US" sz="2000" dirty="0">
                <a:latin typeface="Times New Roman" panose="02020603050405020304" pitchFamily="18" charset="0"/>
                <a:cs typeface="Times New Roman" panose="02020603050405020304" pitchFamily="18" charset="0"/>
              </a:rPr>
              <a:t>，相当于 </a:t>
            </a:r>
            <a:r>
              <a:rPr lang="en-GB" altLang="zh-CN" sz="2000" i="1" dirty="0">
                <a:latin typeface="Times New Roman" panose="02020603050405020304" pitchFamily="18" charset="0"/>
                <a:cs typeface="Times New Roman" panose="02020603050405020304" pitchFamily="18" charset="0"/>
              </a:rPr>
              <a:t>the thing that</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只能引导</a:t>
            </a:r>
            <a:r>
              <a:rPr lang="zh-CN" altLang="en-US" sz="2000" b="1" dirty="0">
                <a:latin typeface="Times New Roman" panose="02020603050405020304" pitchFamily="18" charset="0"/>
                <a:cs typeface="Times New Roman" panose="02020603050405020304" pitchFamily="18" charset="0"/>
              </a:rPr>
              <a:t>主语从句、宾语从句、表语从句</a:t>
            </a:r>
            <a:r>
              <a:rPr lang="zh-CN" altLang="en-US" sz="2000" dirty="0">
                <a:latin typeface="Times New Roman" panose="02020603050405020304" pitchFamily="18" charset="0"/>
                <a:cs typeface="Times New Roman" panose="02020603050405020304" pitchFamily="18" charset="0"/>
              </a:rPr>
              <a:t>等名词性从句，</a:t>
            </a:r>
            <a:r>
              <a:rPr lang="zh-CN" altLang="en-US" sz="2000" b="1" dirty="0">
                <a:latin typeface="Times New Roman" panose="02020603050405020304" pitchFamily="18" charset="0"/>
                <a:cs typeface="Times New Roman" panose="02020603050405020304" pitchFamily="18" charset="0"/>
              </a:rPr>
              <a:t>不能引导定语从句</a:t>
            </a:r>
            <a:r>
              <a:rPr lang="zh-CN" altLang="en-US" sz="2000" dirty="0">
                <a:latin typeface="Times New Roman" panose="02020603050405020304" pitchFamily="18" charset="0"/>
                <a:cs typeface="Times New Roman" panose="02020603050405020304" pitchFamily="18" charset="0"/>
              </a:rPr>
              <a:t>。如果用</a:t>
            </a:r>
            <a:r>
              <a:rPr lang="en-US" altLang="zh-CN" sz="2000" dirty="0">
                <a:latin typeface="Times New Roman" panose="02020603050405020304" pitchFamily="18" charset="0"/>
                <a:cs typeface="Times New Roman" panose="02020603050405020304" pitchFamily="18" charset="0"/>
              </a:rPr>
              <a:t>what</a:t>
            </a:r>
            <a:r>
              <a:rPr lang="zh-CN" altLang="en-US" sz="2000" dirty="0">
                <a:latin typeface="Times New Roman" panose="02020603050405020304" pitchFamily="18" charset="0"/>
                <a:cs typeface="Times New Roman" panose="02020603050405020304" pitchFamily="18" charset="0"/>
              </a:rPr>
              <a:t>会变成一个逗号分开了两个句子，语法不成立。</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checkerboard(across)">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heckerboard(across)">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10172700" y="5076232"/>
            <a:ext cx="2026591" cy="1781768"/>
          </a:xfrm>
          <a:prstGeom prst="rect">
            <a:avLst/>
          </a:prstGeom>
        </p:spPr>
      </p:pic>
      <p:sp>
        <p:nvSpPr>
          <p:cNvPr id="3" name="文本框 2"/>
          <p:cNvSpPr txBox="1"/>
          <p:nvPr/>
        </p:nvSpPr>
        <p:spPr>
          <a:xfrm>
            <a:off x="-1" y="0"/>
            <a:ext cx="12192001" cy="6940361"/>
          </a:xfrm>
          <a:prstGeom prst="rect">
            <a:avLst/>
          </a:prstGeom>
          <a:solidFill>
            <a:schemeClr val="bg1"/>
          </a:solidFill>
        </p:spPr>
        <p:txBody>
          <a:bodyPr wrap="square">
            <a:spAutoFit/>
          </a:bodyPr>
          <a:lstStyle/>
          <a:p>
            <a:pPr indent="304800" algn="just">
              <a:lnSpc>
                <a:spcPct val="115000"/>
              </a:lnSpc>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This year, I decided to take a course called AP Seminar to improve my research, presentation and teamwork skills. To help us, Ms. Maxson divided us into groups. At first, I thought she would assign them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(random), but she used a more creative method.</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First, she gave us a lecture on the Myers- Briggs Type Indicator (MBTI),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system that divides people into 16 personality types based on a questionnaire. According to this system, everyone is either introverted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58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extroverted; intuitive or sensing; thinking or feeling; and prospecting or judging. Then, we each took the test to discover our type. I turned out to be an INTP—the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(logic). This means I have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宋体" panose="02010600030101010101" pitchFamily="2" charset="-122"/>
                <a:cs typeface="Times New Roman" panose="02020603050405020304" pitchFamily="18" charset="0"/>
              </a:rPr>
              <a:t>analyse</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and curious mind, often drawn to difficult ideas and theories,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61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 thought was quite accurate.</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However, I noted the test's limitations. While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62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(identify) me as an introvert, I believe my behavior, as well as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63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(my), is context- dependent. Furthermore, the questions seemed transparent and easily manipulated to achieve a desired outcome.</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64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its imperfections, the MBTI offered valuable insights into our collaborative styles. Finally, Ms. Maxson formed groups considering personality compatibility. Since extroverts were the majority, each team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65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(consist) of one introvert and three extroverts. So far, my group has been functioning effectively, and I am optimistic about our project.</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62.</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GB" altLang="zh-CN" sz="2000" b="1" dirty="0">
                <a:latin typeface="Times New Roman" panose="02020603050405020304" pitchFamily="18" charset="0"/>
                <a:cs typeface="Times New Roman" panose="02020603050405020304" pitchFamily="18" charset="0"/>
              </a:rPr>
              <a:t>identifying</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虽然</a:t>
            </a:r>
            <a:r>
              <a:rPr lang="en-GB" altLang="zh-CN" sz="2000" dirty="0">
                <a:latin typeface="Times New Roman" panose="02020603050405020304" pitchFamily="18" charset="0"/>
                <a:cs typeface="Times New Roman" panose="02020603050405020304" pitchFamily="18" charset="0"/>
              </a:rPr>
              <a:t>MBTI</a:t>
            </a:r>
            <a:r>
              <a:rPr lang="zh-CN" altLang="en-US" sz="2000" dirty="0">
                <a:latin typeface="Times New Roman" panose="02020603050405020304" pitchFamily="18" charset="0"/>
                <a:cs typeface="Times New Roman" panose="02020603050405020304" pitchFamily="18" charset="0"/>
              </a:rPr>
              <a:t>测试把我认定为内向者，但作者认为自己的行为取决于环境。这里“</a:t>
            </a:r>
            <a:r>
              <a:rPr lang="en-GB" altLang="zh-CN" sz="2000" dirty="0">
                <a:latin typeface="Times New Roman" panose="02020603050405020304" pitchFamily="18" charset="0"/>
                <a:cs typeface="Times New Roman" panose="02020603050405020304" pitchFamily="18" charset="0"/>
              </a:rPr>
              <a:t>while”</a:t>
            </a:r>
            <a:r>
              <a:rPr lang="zh-CN" altLang="en-US" sz="2000" dirty="0">
                <a:latin typeface="Times New Roman" panose="02020603050405020304" pitchFamily="18" charset="0"/>
                <a:cs typeface="Times New Roman" panose="02020603050405020304" pitchFamily="18" charset="0"/>
              </a:rPr>
              <a:t>表示“尽管”或“虽然”，引导让步状语。 </a:t>
            </a:r>
            <a:r>
              <a:rPr lang="en-GB" altLang="zh-CN" sz="2000" dirty="0">
                <a:latin typeface="Times New Roman" panose="02020603050405020304" pitchFamily="18" charset="0"/>
                <a:cs typeface="Times New Roman" panose="02020603050405020304" pitchFamily="18" charset="0"/>
              </a:rPr>
              <a:t>“While + </a:t>
            </a:r>
            <a:r>
              <a:rPr lang="zh-CN" altLang="en-US" sz="2000" dirty="0">
                <a:latin typeface="Times New Roman" panose="02020603050405020304" pitchFamily="18" charset="0"/>
                <a:cs typeface="Times New Roman" panose="02020603050405020304" pitchFamily="18" charset="0"/>
              </a:rPr>
              <a:t>分词”结构中，分词的逻辑主语是主句主语“</a:t>
            </a:r>
            <a:r>
              <a:rPr lang="en-GB" altLang="zh-CN" sz="2000" dirty="0">
                <a:latin typeface="Times New Roman" panose="02020603050405020304" pitchFamily="18" charset="0"/>
                <a:cs typeface="Times New Roman" panose="02020603050405020304" pitchFamily="18" charset="0"/>
              </a:rPr>
              <a:t>I”</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identify”</a:t>
            </a:r>
            <a:r>
              <a:rPr lang="zh-CN" altLang="en-US" sz="2000" dirty="0">
                <a:latin typeface="Times New Roman" panose="02020603050405020304" pitchFamily="18" charset="0"/>
                <a:cs typeface="Times New Roman" panose="02020603050405020304" pitchFamily="18" charset="0"/>
              </a:rPr>
              <a:t>与主语是主动关系（这里省略了主语，实际上“</a:t>
            </a:r>
            <a:r>
              <a:rPr lang="en-GB" altLang="zh-CN" sz="2000" dirty="0">
                <a:latin typeface="Times New Roman" panose="02020603050405020304" pitchFamily="18" charset="0"/>
                <a:cs typeface="Times New Roman" panose="02020603050405020304" pitchFamily="18" charset="0"/>
              </a:rPr>
              <a:t>While (the test is) identifying me...”</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用现在分词表示主动或进行。</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63.</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GB" altLang="zh-CN" sz="2000" b="1" dirty="0">
                <a:latin typeface="Times New Roman" panose="02020603050405020304" pitchFamily="18" charset="0"/>
                <a:cs typeface="Times New Roman" panose="02020603050405020304" pitchFamily="18" charset="0"/>
              </a:rPr>
              <a:t>myself</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作者认为，不仅自己的行为取决于环境，连</a:t>
            </a:r>
            <a:r>
              <a:rPr lang="zh-CN" altLang="en-US" sz="2000" b="1" dirty="0">
                <a:latin typeface="Times New Roman" panose="02020603050405020304" pitchFamily="18" charset="0"/>
                <a:cs typeface="Times New Roman" panose="02020603050405020304" pitchFamily="18" charset="0"/>
              </a:rPr>
              <a:t>自己这个人本身</a:t>
            </a:r>
            <a:r>
              <a:rPr lang="zh-CN" altLang="en-US" sz="2000" dirty="0">
                <a:latin typeface="Times New Roman" panose="02020603050405020304" pitchFamily="18" charset="0"/>
                <a:cs typeface="Times New Roman" panose="02020603050405020304" pitchFamily="18" charset="0"/>
              </a:rPr>
              <a:t>（即“我”）也是视情况而定的。强调整个自我（包括行为、性格、反应等）都受环境影响。这种表达体现了作者对</a:t>
            </a:r>
            <a:r>
              <a:rPr lang="en-GB" altLang="zh-CN" sz="2000" dirty="0">
                <a:latin typeface="Times New Roman" panose="02020603050405020304" pitchFamily="18" charset="0"/>
                <a:cs typeface="Times New Roman" panose="02020603050405020304" pitchFamily="18" charset="0"/>
              </a:rPr>
              <a:t>MBTI</a:t>
            </a:r>
            <a:r>
              <a:rPr lang="zh-CN" altLang="en-US" sz="2000" dirty="0">
                <a:latin typeface="Times New Roman" panose="02020603050405020304" pitchFamily="18" charset="0"/>
                <a:cs typeface="Times New Roman" panose="02020603050405020304" pitchFamily="18" charset="0"/>
              </a:rPr>
              <a:t>测试“固定性格类型”的质疑</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人不是一成不变的，而是随情境变化的。</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dissolve">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dissolve">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stretch>
            <a:fillRect/>
          </a:stretch>
        </p:blipFill>
        <p:spPr>
          <a:xfrm>
            <a:off x="10172700" y="5076232"/>
            <a:ext cx="2026591" cy="1781768"/>
          </a:xfrm>
          <a:prstGeom prst="rect">
            <a:avLst/>
          </a:prstGeom>
        </p:spPr>
      </p:pic>
      <p:sp>
        <p:nvSpPr>
          <p:cNvPr id="3" name="文本框 2"/>
          <p:cNvSpPr txBox="1"/>
          <p:nvPr/>
        </p:nvSpPr>
        <p:spPr>
          <a:xfrm>
            <a:off x="-1" y="0"/>
            <a:ext cx="12192001" cy="6355586"/>
          </a:xfrm>
          <a:prstGeom prst="rect">
            <a:avLst/>
          </a:prstGeom>
          <a:solidFill>
            <a:schemeClr val="bg1"/>
          </a:solidFill>
        </p:spPr>
        <p:txBody>
          <a:bodyPr wrap="square">
            <a:spAutoFit/>
          </a:bodyPr>
          <a:lstStyle/>
          <a:p>
            <a:pPr indent="304800" algn="just">
              <a:lnSpc>
                <a:spcPct val="115000"/>
              </a:lnSpc>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This year, I decided to take a course called AP Seminar to improve my research, presentation and teamwork skills. To help us, Ms. Maxson divided us into groups. At first, I thought she would assign them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(random), but she used a more creative method.</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First, she gave us a lecture on the Myers- Briggs Type Indicator (MBTI),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system that divides people into 16 personality types based on a questionnaire. According to this system, everyone is either introverted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58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extroverted; intuitive or sensing; thinking or feeling; and prospecting or judging. Then, we each took the test to discover our type. I turned out to be an INTP—the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(logic). This means I have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err="1">
                <a:latin typeface="Times New Roman" panose="02020603050405020304" pitchFamily="18" charset="0"/>
                <a:ea typeface="宋体" panose="02010600030101010101" pitchFamily="2" charset="-122"/>
                <a:cs typeface="Times New Roman" panose="02020603050405020304" pitchFamily="18" charset="0"/>
              </a:rPr>
              <a:t>analyse</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and curious mind, often drawn to difficult ideas and theories,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61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 thought was quite accurate.</a:t>
            </a:r>
            <a:endParaRPr lang="zh-CN"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However, I noted the test's limitations. While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62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(identify) me as an introvert, I believe my behavior, as well as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63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(my), is context- dependent. Furthermore, the questions seemed transparent and easily manipulated to achieve a desired outcome.</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64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its imperfections, the MBTI offered valuable insights into our collaborative styles. Finally, Ms. Maxson formed groups considering personality compatibility. Since extroverts were the majority, each team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65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(consist) of one introvert and three extroverts. So far, my group has been functioning effectively, and I am optimistic about our project.</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64.</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GB" altLang="zh-CN" sz="2000" b="1" dirty="0">
                <a:latin typeface="Times New Roman" panose="02020603050405020304" pitchFamily="18" charset="0"/>
                <a:cs typeface="Times New Roman" panose="02020603050405020304" pitchFamily="18" charset="0"/>
              </a:rPr>
              <a:t>Despite</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尽管</a:t>
            </a:r>
            <a:r>
              <a:rPr lang="en-GB" altLang="zh-CN" sz="2000" dirty="0">
                <a:latin typeface="Times New Roman" panose="02020603050405020304" pitchFamily="18" charset="0"/>
                <a:cs typeface="Times New Roman" panose="02020603050405020304" pitchFamily="18" charset="0"/>
              </a:rPr>
              <a:t>MBTI</a:t>
            </a:r>
            <a:r>
              <a:rPr lang="zh-CN" altLang="en-US" sz="2000" dirty="0">
                <a:latin typeface="Times New Roman" panose="02020603050405020304" pitchFamily="18" charset="0"/>
                <a:cs typeface="Times New Roman" panose="02020603050405020304" pitchFamily="18" charset="0"/>
              </a:rPr>
              <a:t>有缺陷（问题透明、容易被操纵），但它仍然提供了有价值的见解。此处表示让步关系。空格后是名词短语“</a:t>
            </a:r>
            <a:r>
              <a:rPr lang="en-GB" altLang="zh-CN" sz="2000" dirty="0">
                <a:latin typeface="Times New Roman" panose="02020603050405020304" pitchFamily="18" charset="0"/>
                <a:cs typeface="Times New Roman" panose="02020603050405020304" pitchFamily="18" charset="0"/>
              </a:rPr>
              <a:t>its imperfections”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需要介词。</a:t>
            </a:r>
            <a:r>
              <a:rPr lang="en-GB" altLang="zh-CN" sz="2000" dirty="0">
                <a:latin typeface="Times New Roman" panose="02020603050405020304" pitchFamily="18" charset="0"/>
                <a:cs typeface="Times New Roman" panose="02020603050405020304" pitchFamily="18" charset="0"/>
              </a:rPr>
              <a:t>Despite</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介词）意为“尽管”，后跟名词。</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65.</a:t>
            </a: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a:t>
            </a:r>
            <a:r>
              <a:rPr lang="en-GB" altLang="zh-CN" sz="2000" b="1" dirty="0">
                <a:latin typeface="Times New Roman" panose="02020603050405020304" pitchFamily="18" charset="0"/>
                <a:cs typeface="Times New Roman" panose="02020603050405020304" pitchFamily="18" charset="0"/>
              </a:rPr>
              <a:t>consisted</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老师根据性格兼容性分组，每个小组由</a:t>
            </a:r>
            <a:r>
              <a:rPr lang="en-US" altLang="zh-CN" sz="2000" dirty="0">
                <a:latin typeface="Times New Roman" panose="02020603050405020304" pitchFamily="18" charset="0"/>
                <a:cs typeface="Times New Roman" panose="02020603050405020304" pitchFamily="18" charset="0"/>
              </a:rPr>
              <a:t>1</a:t>
            </a:r>
            <a:r>
              <a:rPr lang="zh-CN" altLang="en-US" sz="2000" dirty="0">
                <a:latin typeface="Times New Roman" panose="02020603050405020304" pitchFamily="18" charset="0"/>
                <a:cs typeface="Times New Roman" panose="02020603050405020304" pitchFamily="18" charset="0"/>
              </a:rPr>
              <a:t>个内向者和</a:t>
            </a:r>
            <a:r>
              <a:rPr lang="en-US" altLang="zh-CN" sz="2000" dirty="0">
                <a:latin typeface="Times New Roman" panose="02020603050405020304" pitchFamily="18" charset="0"/>
                <a:cs typeface="Times New Roman" panose="02020603050405020304" pitchFamily="18" charset="0"/>
              </a:rPr>
              <a:t>3</a:t>
            </a:r>
            <a:r>
              <a:rPr lang="zh-CN" altLang="en-US" sz="2000" dirty="0">
                <a:latin typeface="Times New Roman" panose="02020603050405020304" pitchFamily="18" charset="0"/>
                <a:cs typeface="Times New Roman" panose="02020603050405020304" pitchFamily="18" charset="0"/>
              </a:rPr>
              <a:t>个外向者组成。描述过去发生的事情（老师分组之后的结果），用一般过去时。</a:t>
            </a:r>
            <a:r>
              <a:rPr lang="en-GB" altLang="zh-CN" sz="2000" dirty="0">
                <a:latin typeface="Times New Roman" panose="02020603050405020304" pitchFamily="18" charset="0"/>
                <a:cs typeface="Times New Roman" panose="02020603050405020304" pitchFamily="18" charset="0"/>
              </a:rPr>
              <a:t>“consist of”</a:t>
            </a:r>
            <a:r>
              <a:rPr lang="zh-CN" altLang="en-US" sz="2000" dirty="0">
                <a:latin typeface="Times New Roman" panose="02020603050405020304" pitchFamily="18" charset="0"/>
                <a:cs typeface="Times New Roman" panose="02020603050405020304" pitchFamily="18" charset="0"/>
              </a:rPr>
              <a:t>意为“由</a:t>
            </a:r>
            <a:r>
              <a:rPr lang="en-US" altLang="zh-CN"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组成”，不用于被动语态，也没有进行时（通常用一般时）。</a:t>
            </a:r>
            <a:endParaRPr lang="en-US" altLang="zh-CN" sz="2000" kern="0" dirty="0">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animEffect transition="in" filter="checkerboard(across)">
                                      <p:cBhvr>
                                        <p:cTn id="14" dur="500"/>
                                        <p:tgtEl>
                                          <p:spTgt spid="3">
                                            <p:txEl>
                                              <p:pRg st="4" end="4"/>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 presetClass="entr" presetSubtype="1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animEffect transition="in" filter="checkerboard(across)">
                                      <p:cBhvr>
                                        <p:cTn id="1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323850" y="269776"/>
            <a:ext cx="11544300" cy="6318448"/>
          </a:xfrm>
          <a:prstGeom prst="roundRect">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graphicFrame>
        <p:nvGraphicFramePr>
          <p:cNvPr id="8" name="表格 7"/>
          <p:cNvGraphicFramePr>
            <a:graphicFrameLocks noGrp="1"/>
          </p:cNvGraphicFramePr>
          <p:nvPr/>
        </p:nvGraphicFramePr>
        <p:xfrm>
          <a:off x="645794" y="1371600"/>
          <a:ext cx="10900412" cy="4114800"/>
        </p:xfrm>
        <a:graphic>
          <a:graphicData uri="http://schemas.openxmlformats.org/drawingml/2006/table">
            <a:tbl>
              <a:tblPr/>
              <a:tblGrid>
                <a:gridCol w="1985010"/>
                <a:gridCol w="2103120"/>
                <a:gridCol w="3463290"/>
                <a:gridCol w="3348992"/>
              </a:tblGrid>
              <a:tr h="0">
                <a:tc>
                  <a:txBody>
                    <a:bodyPr/>
                    <a:lstStyle/>
                    <a:p>
                      <a:pPr>
                        <a:buNone/>
                      </a:pPr>
                      <a:r>
                        <a:rPr lang="zh-CN" altLang="en-US" sz="2000" b="0">
                          <a:latin typeface="Times New Roman" panose="02020603050405020304" pitchFamily="18" charset="0"/>
                          <a:cs typeface="Times New Roman" panose="02020603050405020304" pitchFamily="18" charset="0"/>
                        </a:rPr>
                        <a:t>表达方式</a:t>
                      </a:r>
                      <a:endParaRPr lang="zh-CN" altLang="en-US"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a:latin typeface="Times New Roman" panose="02020603050405020304" pitchFamily="18" charset="0"/>
                          <a:cs typeface="Times New Roman" panose="02020603050405020304" pitchFamily="18" charset="0"/>
                        </a:rPr>
                        <a:t>语态</a:t>
                      </a:r>
                      <a:endParaRPr lang="zh-CN" altLang="en-US"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a:latin typeface="Times New Roman" panose="02020603050405020304" pitchFamily="18" charset="0"/>
                          <a:cs typeface="Times New Roman" panose="02020603050405020304" pitchFamily="18" charset="0"/>
                        </a:rPr>
                        <a:t>用法要点</a:t>
                      </a:r>
                      <a:endParaRPr lang="zh-CN" altLang="en-US"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a:latin typeface="Times New Roman" panose="02020603050405020304" pitchFamily="18" charset="0"/>
                          <a:cs typeface="Times New Roman" panose="02020603050405020304" pitchFamily="18" charset="0"/>
                        </a:rPr>
                        <a:t>例句</a:t>
                      </a:r>
                      <a:endParaRPr lang="zh-CN" altLang="en-US"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r>
              <a:tr h="0">
                <a:tc>
                  <a:txBody>
                    <a:bodyPr/>
                    <a:lstStyle/>
                    <a:p>
                      <a:pPr>
                        <a:buNone/>
                      </a:pPr>
                      <a:r>
                        <a:rPr lang="en-GB" sz="2000" b="0" dirty="0">
                          <a:latin typeface="Times New Roman" panose="02020603050405020304" pitchFamily="18" charset="0"/>
                          <a:cs typeface="Times New Roman" panose="02020603050405020304" pitchFamily="18" charset="0"/>
                        </a:rPr>
                        <a:t>consist of</a:t>
                      </a:r>
                      <a:endParaRPr lang="en-GB"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dirty="0">
                          <a:latin typeface="Times New Roman" panose="02020603050405020304" pitchFamily="18" charset="0"/>
                          <a:cs typeface="Times New Roman" panose="02020603050405020304" pitchFamily="18" charset="0"/>
                        </a:rPr>
                        <a:t>主动（无被动）</a:t>
                      </a:r>
                      <a:endParaRPr lang="zh-CN" altLang="en-US"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a:latin typeface="Times New Roman" panose="02020603050405020304" pitchFamily="18" charset="0"/>
                          <a:cs typeface="Times New Roman" panose="02020603050405020304" pitchFamily="18" charset="0"/>
                        </a:rPr>
                        <a:t>整体作主语，后接组成部分。不可用于被动语态。</a:t>
                      </a:r>
                      <a:endParaRPr lang="zh-CN" altLang="en-US"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en-GB" sz="2000" b="0" dirty="0">
                          <a:latin typeface="Times New Roman" panose="02020603050405020304" pitchFamily="18" charset="0"/>
                          <a:cs typeface="Times New Roman" panose="02020603050405020304" pitchFamily="18" charset="0"/>
                        </a:rPr>
                        <a:t>The team consists of 11 players.</a:t>
                      </a:r>
                      <a:endParaRPr lang="en-GB"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r>
              <a:tr h="0">
                <a:tc>
                  <a:txBody>
                    <a:bodyPr/>
                    <a:lstStyle/>
                    <a:p>
                      <a:pPr>
                        <a:buNone/>
                      </a:pPr>
                      <a:r>
                        <a:rPr lang="en-GB" sz="2000" b="0">
                          <a:latin typeface="Times New Roman" panose="02020603050405020304" pitchFamily="18" charset="0"/>
                          <a:cs typeface="Times New Roman" panose="02020603050405020304" pitchFamily="18" charset="0"/>
                        </a:rPr>
                        <a:t>be composed of</a:t>
                      </a:r>
                      <a:endParaRPr lang="en-GB"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dirty="0">
                          <a:latin typeface="Times New Roman" panose="02020603050405020304" pitchFamily="18" charset="0"/>
                          <a:cs typeface="Times New Roman" panose="02020603050405020304" pitchFamily="18" charset="0"/>
                        </a:rPr>
                        <a:t>被动</a:t>
                      </a:r>
                      <a:endParaRPr lang="zh-CN" altLang="en-US"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dirty="0">
                          <a:latin typeface="Times New Roman" panose="02020603050405020304" pitchFamily="18" charset="0"/>
                          <a:cs typeface="Times New Roman" panose="02020603050405020304" pitchFamily="18" charset="0"/>
                        </a:rPr>
                        <a:t>正式用语，强调组成部分的“构成”关系。</a:t>
                      </a:r>
                      <a:endParaRPr lang="zh-CN" altLang="en-US"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en-GB" sz="2000" b="0" dirty="0">
                          <a:latin typeface="Times New Roman" panose="02020603050405020304" pitchFamily="18" charset="0"/>
                          <a:cs typeface="Times New Roman" panose="02020603050405020304" pitchFamily="18" charset="0"/>
                        </a:rPr>
                        <a:t>Water is composed of hydrogen and oxygen.</a:t>
                      </a:r>
                      <a:endParaRPr lang="en-GB"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r>
              <a:tr h="0">
                <a:tc>
                  <a:txBody>
                    <a:bodyPr/>
                    <a:lstStyle/>
                    <a:p>
                      <a:pPr>
                        <a:buNone/>
                      </a:pPr>
                      <a:r>
                        <a:rPr lang="en-GB" sz="2000" b="0">
                          <a:latin typeface="Times New Roman" panose="02020603050405020304" pitchFamily="18" charset="0"/>
                          <a:cs typeface="Times New Roman" panose="02020603050405020304" pitchFamily="18" charset="0"/>
                        </a:rPr>
                        <a:t>be made up of</a:t>
                      </a:r>
                      <a:endParaRPr lang="en-GB"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a:latin typeface="Times New Roman" panose="02020603050405020304" pitchFamily="18" charset="0"/>
                          <a:cs typeface="Times New Roman" panose="02020603050405020304" pitchFamily="18" charset="0"/>
                        </a:rPr>
                        <a:t>被动</a:t>
                      </a:r>
                      <a:endParaRPr lang="zh-CN" altLang="en-US"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a:latin typeface="Times New Roman" panose="02020603050405020304" pitchFamily="18" charset="0"/>
                          <a:cs typeface="Times New Roman" panose="02020603050405020304" pitchFamily="18" charset="0"/>
                        </a:rPr>
                        <a:t>最口语化，强调“由</a:t>
                      </a:r>
                      <a:r>
                        <a:rPr lang="en-US" altLang="zh-CN" sz="2000" b="0">
                          <a:latin typeface="Times New Roman" panose="02020603050405020304" pitchFamily="18" charset="0"/>
                          <a:cs typeface="Times New Roman" panose="02020603050405020304" pitchFamily="18" charset="0"/>
                        </a:rPr>
                        <a:t>……</a:t>
                      </a:r>
                      <a:r>
                        <a:rPr lang="zh-CN" altLang="en-US" sz="2000" b="0">
                          <a:latin typeface="Times New Roman" panose="02020603050405020304" pitchFamily="18" charset="0"/>
                          <a:cs typeface="Times New Roman" panose="02020603050405020304" pitchFamily="18" charset="0"/>
                        </a:rPr>
                        <a:t>制作</a:t>
                      </a:r>
                      <a:r>
                        <a:rPr lang="en-US" altLang="zh-CN" sz="2000" b="0">
                          <a:latin typeface="Times New Roman" panose="02020603050405020304" pitchFamily="18" charset="0"/>
                          <a:cs typeface="Times New Roman" panose="02020603050405020304" pitchFamily="18" charset="0"/>
                        </a:rPr>
                        <a:t>/</a:t>
                      </a:r>
                      <a:r>
                        <a:rPr lang="zh-CN" altLang="en-US" sz="2000" b="0">
                          <a:latin typeface="Times New Roman" panose="02020603050405020304" pitchFamily="18" charset="0"/>
                          <a:cs typeface="Times New Roman" panose="02020603050405020304" pitchFamily="18" charset="0"/>
                        </a:rPr>
                        <a:t>组合而成”。</a:t>
                      </a:r>
                      <a:endParaRPr lang="zh-CN" altLang="en-US" sz="2000" b="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en-GB" sz="2000" b="0" dirty="0">
                          <a:latin typeface="Times New Roman" panose="02020603050405020304" pitchFamily="18" charset="0"/>
                          <a:cs typeface="Times New Roman" panose="02020603050405020304" pitchFamily="18" charset="0"/>
                        </a:rPr>
                        <a:t>The committee is made up of ten members.</a:t>
                      </a:r>
                      <a:endParaRPr lang="en-GB"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r>
              <a:tr h="0">
                <a:tc>
                  <a:txBody>
                    <a:bodyPr/>
                    <a:lstStyle/>
                    <a:p>
                      <a:pPr>
                        <a:buNone/>
                      </a:pPr>
                      <a:r>
                        <a:rPr lang="en-GB" sz="2000" b="0" dirty="0">
                          <a:latin typeface="Times New Roman" panose="02020603050405020304" pitchFamily="18" charset="0"/>
                          <a:cs typeface="Times New Roman" panose="02020603050405020304" pitchFamily="18" charset="0"/>
                        </a:rPr>
                        <a:t>comprise</a:t>
                      </a:r>
                      <a:endParaRPr lang="en-GB"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zh-CN" altLang="en-US" sz="2000" b="0" dirty="0">
                          <a:latin typeface="Times New Roman" panose="02020603050405020304" pitchFamily="18" charset="0"/>
                          <a:cs typeface="Times New Roman" panose="02020603050405020304" pitchFamily="18" charset="0"/>
                        </a:rPr>
                        <a:t>主动（正式）</a:t>
                      </a:r>
                      <a:endParaRPr lang="zh-CN" altLang="en-US"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en-GB" altLang="zh-CN" sz="2000" b="0" dirty="0">
                          <a:latin typeface="Times New Roman" panose="02020603050405020304" pitchFamily="18" charset="0"/>
                          <a:cs typeface="Times New Roman" panose="02020603050405020304" pitchFamily="18" charset="0"/>
                        </a:rPr>
                        <a:t>( also</a:t>
                      </a:r>
                      <a:r>
                        <a:rPr lang="zh-CN" altLang="en-US" sz="2000" b="0" dirty="0">
                          <a:latin typeface="Times New Roman" panose="02020603050405020304" pitchFamily="18" charset="0"/>
                          <a:cs typeface="Times New Roman" panose="02020603050405020304" pitchFamily="18" charset="0"/>
                        </a:rPr>
                        <a:t> </a:t>
                      </a:r>
                      <a:r>
                        <a:rPr lang="en-GB" altLang="zh-CN" sz="2000" b="0" dirty="0">
                          <a:latin typeface="Times New Roman" panose="02020603050405020304" pitchFamily="18" charset="0"/>
                          <a:cs typeface="Times New Roman" panose="02020603050405020304" pitchFamily="18" charset="0"/>
                        </a:rPr>
                        <a:t>be comprised of ) to have sb/</a:t>
                      </a:r>
                      <a:r>
                        <a:rPr lang="en-GB" altLang="zh-CN" sz="2000" b="0" dirty="0" err="1">
                          <a:latin typeface="Times New Roman" panose="02020603050405020304" pitchFamily="18" charset="0"/>
                          <a:cs typeface="Times New Roman" panose="02020603050405020304" pitchFamily="18" charset="0"/>
                        </a:rPr>
                        <a:t>sth</a:t>
                      </a:r>
                      <a:r>
                        <a:rPr lang="en-GB" altLang="zh-CN" sz="2000" b="0" dirty="0">
                          <a:latin typeface="Times New Roman" panose="02020603050405020304" pitchFamily="18" charset="0"/>
                          <a:cs typeface="Times New Roman" panose="02020603050405020304" pitchFamily="18" charset="0"/>
                        </a:rPr>
                        <a:t> as parts or members</a:t>
                      </a:r>
                      <a:r>
                        <a:rPr lang="zh-CN" altLang="en-US" sz="2000" b="0" dirty="0">
                          <a:latin typeface="Times New Roman" panose="02020603050405020304" pitchFamily="18" charset="0"/>
                          <a:cs typeface="Times New Roman" panose="02020603050405020304" pitchFamily="18" charset="0"/>
                        </a:rPr>
                        <a:t> 包括；包含；由</a:t>
                      </a:r>
                      <a:r>
                        <a:rPr lang="en-US" altLang="zh-CN" sz="2000" b="0" dirty="0">
                          <a:latin typeface="Times New Roman" panose="02020603050405020304" pitchFamily="18" charset="0"/>
                          <a:cs typeface="Times New Roman" panose="02020603050405020304" pitchFamily="18" charset="0"/>
                        </a:rPr>
                        <a:t>…</a:t>
                      </a:r>
                      <a:r>
                        <a:rPr lang="zh-CN" altLang="en-US" sz="2000" b="0" dirty="0">
                          <a:latin typeface="Times New Roman" panose="02020603050405020304" pitchFamily="18" charset="0"/>
                          <a:cs typeface="Times New Roman" panose="02020603050405020304" pitchFamily="18" charset="0"/>
                        </a:rPr>
                        <a:t>组成 </a:t>
                      </a:r>
                      <a:endParaRPr lang="zh-CN" altLang="en-US"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c>
                  <a:txBody>
                    <a:bodyPr/>
                    <a:lstStyle/>
                    <a:p>
                      <a:pPr>
                        <a:buNone/>
                      </a:pPr>
                      <a:r>
                        <a:rPr lang="en-GB" sz="2000" b="0" dirty="0">
                          <a:latin typeface="Times New Roman" panose="02020603050405020304" pitchFamily="18" charset="0"/>
                          <a:cs typeface="Times New Roman" panose="02020603050405020304" pitchFamily="18" charset="0"/>
                        </a:rPr>
                        <a:t>The collection comprises 327 paintings.</a:t>
                      </a:r>
                      <a:endParaRPr lang="en-GB" sz="2000" b="0" dirty="0">
                        <a:latin typeface="Times New Roman" panose="02020603050405020304" pitchFamily="18" charset="0"/>
                        <a:cs typeface="Times New Roman" panose="02020603050405020304" pitchFamily="18" charset="0"/>
                      </a:endParaRPr>
                    </a:p>
                    <a:p>
                      <a:pPr>
                        <a:buNone/>
                      </a:pPr>
                      <a:r>
                        <a:rPr lang="en-GB" sz="2000" b="0" dirty="0">
                          <a:latin typeface="Times New Roman" panose="02020603050405020304" pitchFamily="18" charset="0"/>
                          <a:cs typeface="Times New Roman" panose="02020603050405020304" pitchFamily="18" charset="0"/>
                        </a:rPr>
                        <a:t>The committee is comprised of representatives from both the public and private sectors.</a:t>
                      </a:r>
                      <a:endParaRPr lang="en-GB" sz="2000" b="0" dirty="0">
                        <a:latin typeface="Times New Roman" panose="02020603050405020304" pitchFamily="18" charset="0"/>
                        <a:cs typeface="Times New Roman" panose="02020603050405020304" pitchFamily="18" charset="0"/>
                      </a:endParaRPr>
                    </a:p>
                  </a:txBody>
                  <a:tcPr anchor="ctr">
                    <a:lnL>
                      <a:noFill/>
                    </a:lnL>
                    <a:lnR>
                      <a:noFill/>
                    </a:lnR>
                    <a:lnT>
                      <a:noFill/>
                    </a:lnT>
                    <a:lnB>
                      <a:noFill/>
                    </a:lnB>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323850" y="269776"/>
            <a:ext cx="11544300" cy="6318448"/>
          </a:xfrm>
          <a:prstGeom prst="roundRect">
            <a:avLst/>
          </a:prstGeom>
          <a:noFill/>
          <a:ln w="508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字魂36号-正文宋楷" panose="02000000000000000000" pitchFamily="2" charset="-122"/>
              <a:ea typeface="字魂36号-正文宋楷" panose="02000000000000000000" pitchFamily="2" charset="-122"/>
            </a:endParaRPr>
          </a:p>
        </p:txBody>
      </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27875" y="1186969"/>
            <a:ext cx="5164677" cy="4484062"/>
          </a:xfrm>
          <a:prstGeom prst="rect">
            <a:avLst/>
          </a:prstGeom>
        </p:spPr>
      </p:pic>
      <p:sp>
        <p:nvSpPr>
          <p:cNvPr id="7" name="矩形 6"/>
          <p:cNvSpPr/>
          <p:nvPr/>
        </p:nvSpPr>
        <p:spPr>
          <a:xfrm>
            <a:off x="6032885" y="2660271"/>
            <a:ext cx="2954655" cy="923330"/>
          </a:xfrm>
          <a:prstGeom prst="rect">
            <a:avLst/>
          </a:prstGeom>
          <a:noFill/>
        </p:spPr>
        <p:txBody>
          <a:bodyPr wrap="none" lIns="91440" tIns="45720" rIns="91440" bIns="45720">
            <a:spAutoFit/>
          </a:bodyPr>
          <a:lstStyle/>
          <a:p>
            <a:pPr algn="ctr"/>
            <a:r>
              <a:rPr lang="zh-CN" altLang="en-US" sz="5400" b="1"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字魂36号-正文宋楷" panose="02000000000000000000" pitchFamily="2" charset="-122"/>
                <a:ea typeface="字魂36号-正文宋楷" panose="02000000000000000000" pitchFamily="2" charset="-122"/>
              </a:rPr>
              <a:t>你好高考</a:t>
            </a:r>
            <a:endParaRPr lang="zh-CN" altLang="en-US" sz="40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latin typeface="字魂36号-正文宋楷" panose="02000000000000000000" pitchFamily="2" charset="-122"/>
              <a:ea typeface="字魂36号-正文宋楷" panose="02000000000000000000" pitchFamily="2" charset="-122"/>
            </a:endParaRPr>
          </a:p>
        </p:txBody>
      </p:sp>
      <p:pic>
        <p:nvPicPr>
          <p:cNvPr id="3" name="图片 2"/>
          <p:cNvPicPr>
            <a:picLocks noChangeAspect="1"/>
          </p:cNvPicPr>
          <p:nvPr/>
        </p:nvPicPr>
        <p:blipFill>
          <a:blip r:embed="rId2"/>
          <a:stretch>
            <a:fillRect/>
          </a:stretch>
        </p:blipFill>
        <p:spPr>
          <a:xfrm>
            <a:off x="8946750" y="3946862"/>
            <a:ext cx="1668795" cy="15159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2000"/>
                                        <p:tgtEl>
                                          <p:spTgt spid="3"/>
                                        </p:tgtEl>
                                      </p:cBhvr>
                                    </p:animEffect>
                                  </p:childTnLst>
                                </p:cTn>
                              </p:par>
                            </p:childTnLst>
                          </p:cTn>
                        </p:par>
                        <p:par>
                          <p:cTn id="12" fill="hold">
                            <p:stCondLst>
                              <p:cond delay="4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4500"/>
                            </p:stCondLst>
                            <p:childTnLst>
                              <p:par>
                                <p:cTn id="17" presetID="14" presetClass="entr" presetSubtype="1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randombar(horizont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0020" y="797510"/>
            <a:ext cx="6099048" cy="5262979"/>
          </a:xfrm>
          <a:prstGeom prst="rect">
            <a:avLst/>
          </a:prstGeom>
          <a:noFill/>
        </p:spPr>
        <p:txBody>
          <a:bodyPr wrap="square">
            <a:spAutoFit/>
          </a:bodyPr>
          <a:lstStyle/>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safeguarding biodiversity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endangered species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manual patrols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low efficiency</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sky-earth-space monitoring system</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all-round and real-time tracking</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central database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monitoring cycle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thermal cameras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infrared cameras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satellite navigation and positioning collars</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long-distance migration</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reduce human influence</a:t>
            </a:r>
            <a:endParaRPr lang="zh-CN" altLang="en-US" sz="2400" b="1" dirty="0">
              <a:latin typeface="Calibri" panose="020F0502020204030204" pitchFamily="34" charset="0"/>
              <a:cs typeface="Calibri" panose="020F0502020204030204" pitchFamily="34" charset="0"/>
            </a:endParaRPr>
          </a:p>
          <a:p>
            <a:pPr marL="457200" indent="-457200">
              <a:buFont typeface="+mj-lt"/>
              <a:buAutoNum type="arabicPeriod"/>
            </a:pPr>
            <a:r>
              <a:rPr lang="zh-CN" altLang="en-US" sz="2400" b="1" dirty="0">
                <a:latin typeface="Calibri" panose="020F0502020204030204" pitchFamily="34" charset="0"/>
                <a:cs typeface="Calibri" panose="020F0502020204030204" pitchFamily="34" charset="0"/>
              </a:rPr>
              <a:t>biodiversity preservation</a:t>
            </a:r>
            <a:endParaRPr lang="zh-CN" altLang="en-US" sz="2400" b="1" dirty="0">
              <a:latin typeface="Calibri" panose="020F0502020204030204" pitchFamily="34" charset="0"/>
              <a:cs typeface="Calibri" panose="020F0502020204030204" pitchFamily="34" charset="0"/>
            </a:endParaRPr>
          </a:p>
        </p:txBody>
      </p:sp>
      <p:sp>
        <p:nvSpPr>
          <p:cNvPr id="8" name="文本框 7"/>
          <p:cNvSpPr txBox="1"/>
          <p:nvPr/>
        </p:nvSpPr>
        <p:spPr>
          <a:xfrm>
            <a:off x="6259068" y="797510"/>
            <a:ext cx="6099048" cy="5262979"/>
          </a:xfrm>
          <a:prstGeom prst="rect">
            <a:avLst/>
          </a:prstGeom>
          <a:noFill/>
        </p:spPr>
        <p:txBody>
          <a:bodyPr wrap="square">
            <a:spAutoFit/>
          </a:bodyPr>
          <a:lstStyle/>
          <a:p>
            <a:pPr marL="457200" indent="-457200">
              <a:buFont typeface="+mj-lt"/>
              <a:buAutoNum type="arabicPeriod"/>
            </a:pPr>
            <a:r>
              <a:rPr lang="zh-CN" altLang="en-US" sz="2400" b="1" dirty="0"/>
              <a:t>保护生物多样性</a:t>
            </a:r>
            <a:endParaRPr lang="zh-CN" altLang="en-US" sz="2400" b="1" dirty="0"/>
          </a:p>
          <a:p>
            <a:pPr marL="457200" indent="-457200">
              <a:buFont typeface="+mj-lt"/>
              <a:buAutoNum type="arabicPeriod"/>
            </a:pPr>
            <a:r>
              <a:rPr lang="zh-CN" altLang="en-US" sz="2400" b="1" dirty="0"/>
              <a:t>濒危物种</a:t>
            </a:r>
            <a:endParaRPr lang="zh-CN" altLang="en-US" sz="2400" b="1" dirty="0"/>
          </a:p>
          <a:p>
            <a:pPr marL="457200" indent="-457200">
              <a:buFont typeface="+mj-lt"/>
              <a:buAutoNum type="arabicPeriod"/>
            </a:pPr>
            <a:r>
              <a:rPr lang="zh-CN" altLang="en-US" sz="2400" b="1" dirty="0"/>
              <a:t>人工巡逻</a:t>
            </a:r>
            <a:endParaRPr lang="zh-CN" altLang="en-US" sz="2400" b="1" dirty="0"/>
          </a:p>
          <a:p>
            <a:pPr marL="457200" indent="-457200">
              <a:buFont typeface="+mj-lt"/>
              <a:buAutoNum type="arabicPeriod"/>
            </a:pPr>
            <a:r>
              <a:rPr lang="zh-CN" altLang="en-US" sz="2400" b="1" dirty="0"/>
              <a:t>低效率</a:t>
            </a:r>
            <a:endParaRPr lang="zh-CN" altLang="en-US" sz="2400" b="1" dirty="0"/>
          </a:p>
          <a:p>
            <a:pPr marL="457200" indent="-457200">
              <a:buFont typeface="+mj-lt"/>
              <a:buAutoNum type="arabicPeriod"/>
            </a:pPr>
            <a:r>
              <a:rPr lang="zh-CN" altLang="en-US" sz="2400" b="1" dirty="0"/>
              <a:t>天空地监测系统</a:t>
            </a:r>
            <a:endParaRPr lang="zh-CN" altLang="en-US" sz="2400" b="1" dirty="0"/>
          </a:p>
          <a:p>
            <a:pPr marL="457200" indent="-457200">
              <a:buFont typeface="+mj-lt"/>
              <a:buAutoNum type="arabicPeriod"/>
            </a:pPr>
            <a:r>
              <a:rPr lang="zh-CN" altLang="en-US" sz="2400" b="1" dirty="0"/>
              <a:t>全方位实时追踪</a:t>
            </a:r>
            <a:endParaRPr lang="zh-CN" altLang="en-US" sz="2400" b="1" dirty="0"/>
          </a:p>
          <a:p>
            <a:pPr marL="457200" indent="-457200">
              <a:buFont typeface="+mj-lt"/>
              <a:buAutoNum type="arabicPeriod"/>
            </a:pPr>
            <a:r>
              <a:rPr lang="zh-CN" altLang="en-US" sz="2400" b="1" dirty="0"/>
              <a:t>中央数据库</a:t>
            </a:r>
            <a:endParaRPr lang="zh-CN" altLang="en-US" sz="2400" b="1" dirty="0"/>
          </a:p>
          <a:p>
            <a:pPr marL="457200" indent="-457200">
              <a:buFont typeface="+mj-lt"/>
              <a:buAutoNum type="arabicPeriod"/>
            </a:pPr>
            <a:r>
              <a:rPr lang="zh-CN" altLang="en-US" sz="2400" b="1" dirty="0"/>
              <a:t>监测循环</a:t>
            </a:r>
            <a:endParaRPr lang="zh-CN" altLang="en-US" sz="2400" b="1" dirty="0"/>
          </a:p>
          <a:p>
            <a:pPr marL="457200" indent="-457200">
              <a:buFont typeface="+mj-lt"/>
              <a:buAutoNum type="arabicPeriod"/>
            </a:pPr>
            <a:r>
              <a:rPr lang="zh-CN" altLang="en-US" sz="2400" b="1" dirty="0"/>
              <a:t>热成像相机</a:t>
            </a:r>
            <a:endParaRPr lang="zh-CN" altLang="en-US" sz="2400" b="1" dirty="0"/>
          </a:p>
          <a:p>
            <a:pPr marL="457200" indent="-457200">
              <a:buFont typeface="+mj-lt"/>
              <a:buAutoNum type="arabicPeriod"/>
            </a:pPr>
            <a:r>
              <a:rPr lang="zh-CN" altLang="en-US" sz="2400" b="1" dirty="0"/>
              <a:t>红外相机</a:t>
            </a:r>
            <a:endParaRPr lang="zh-CN" altLang="en-US" sz="2400" b="1" dirty="0"/>
          </a:p>
          <a:p>
            <a:pPr marL="457200" indent="-457200">
              <a:buFont typeface="+mj-lt"/>
              <a:buAutoNum type="arabicPeriod"/>
            </a:pPr>
            <a:r>
              <a:rPr lang="zh-CN" altLang="en-US" sz="2400" b="1" dirty="0"/>
              <a:t>卫星导航定位项圈</a:t>
            </a:r>
            <a:endParaRPr lang="zh-CN" altLang="en-US" sz="2400" b="1" dirty="0"/>
          </a:p>
          <a:p>
            <a:pPr marL="457200" indent="-457200">
              <a:buFont typeface="+mj-lt"/>
              <a:buAutoNum type="arabicPeriod"/>
            </a:pPr>
            <a:r>
              <a:rPr lang="zh-CN" altLang="en-US" sz="2400" b="1" dirty="0"/>
              <a:t>长距离迁徙</a:t>
            </a:r>
            <a:endParaRPr lang="zh-CN" altLang="en-US" sz="2400" b="1" dirty="0"/>
          </a:p>
          <a:p>
            <a:pPr marL="457200" indent="-457200">
              <a:buFont typeface="+mj-lt"/>
              <a:buAutoNum type="arabicPeriod"/>
            </a:pPr>
            <a:r>
              <a:rPr lang="zh-CN" altLang="en-US" sz="2400" b="1" dirty="0"/>
              <a:t>减少人类影响</a:t>
            </a:r>
            <a:endParaRPr lang="zh-CN" altLang="en-US" sz="2400" b="1" dirty="0"/>
          </a:p>
          <a:p>
            <a:pPr marL="457200" indent="-457200">
              <a:buFont typeface="+mj-lt"/>
              <a:buAutoNum type="arabicPeriod"/>
            </a:pPr>
            <a:r>
              <a:rPr lang="zh-CN" altLang="en-US" sz="2400" b="1" dirty="0"/>
              <a:t>生物多样性保护</a:t>
            </a:r>
            <a:endParaRPr lang="zh-CN" altLang="en-US" sz="2400" b="1" dirty="0"/>
          </a:p>
        </p:txBody>
      </p:sp>
      <p:grpSp>
        <p:nvGrpSpPr>
          <p:cNvPr id="4" name="组合 3"/>
          <p:cNvGrpSpPr/>
          <p:nvPr/>
        </p:nvGrpSpPr>
        <p:grpSpPr>
          <a:xfrm>
            <a:off x="93541" y="-1241280"/>
            <a:ext cx="4068561" cy="3016855"/>
            <a:chOff x="93541" y="-1241280"/>
            <a:chExt cx="4068561" cy="3016855"/>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rot="865183">
              <a:off x="93541" y="-1241280"/>
              <a:ext cx="4068561" cy="3016855"/>
            </a:xfrm>
            <a:prstGeom prst="rect">
              <a:avLst/>
            </a:prstGeom>
          </p:spPr>
        </p:pic>
        <p:sp>
          <p:nvSpPr>
            <p:cNvPr id="3" name="文本框 2"/>
            <p:cNvSpPr txBox="1"/>
            <p:nvPr/>
          </p:nvSpPr>
          <p:spPr>
            <a:xfrm>
              <a:off x="1518256" y="267147"/>
              <a:ext cx="761747" cy="523220"/>
            </a:xfrm>
            <a:prstGeom prst="rect">
              <a:avLst/>
            </a:prstGeom>
            <a:noFill/>
          </p:spPr>
          <p:txBody>
            <a:bodyPr wrap="none" rtlCol="0">
              <a:spAutoFit/>
            </a:bodyPr>
            <a:lstStyle/>
            <a:p>
              <a:r>
                <a:rPr kumimoji="1" lang="en-US" altLang="zh-CN" sz="2800" b="1" dirty="0">
                  <a:highlight>
                    <a:srgbClr val="FFFF00"/>
                  </a:highlight>
                  <a:latin typeface="Calibri" panose="020F0502020204030204" pitchFamily="34" charset="0"/>
                  <a:cs typeface="Calibri" panose="020F0502020204030204" pitchFamily="34" charset="0"/>
                </a:rPr>
                <a:t>A</a:t>
              </a:r>
              <a:r>
                <a:rPr kumimoji="1" lang="zh-CN" altLang="en-US" sz="2800" b="1" dirty="0">
                  <a:highlight>
                    <a:srgbClr val="FFFF00"/>
                  </a:highlight>
                  <a:latin typeface="Calibri" panose="020F0502020204030204" pitchFamily="34" charset="0"/>
                  <a:cs typeface="Calibri" panose="020F0502020204030204" pitchFamily="34" charset="0"/>
                </a:rPr>
                <a:t>篇</a:t>
              </a:r>
              <a:endParaRPr kumimoji="1" lang="zh-CN" altLang="en-US" sz="2800" b="1" dirty="0">
                <a:highlight>
                  <a:srgbClr val="FFFF00"/>
                </a:highlight>
                <a:latin typeface="Calibri" panose="020F0502020204030204" pitchFamily="34" charset="0"/>
                <a:cs typeface="Calibri" panose="020F050202020403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left)">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left)">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left)">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left)">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wipe(left)">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wipe(left)">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wipe(left)">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wipe(left)">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wipe(left)">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wipe(left)">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wipe(left)">
                                      <p:cBhvr>
                                        <p:cTn id="62" dur="500"/>
                                        <p:tgtEl>
                                          <p:spTgt spid="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wipe(left)">
                                      <p:cBhvr>
                                        <p:cTn id="67" dur="500"/>
                                        <p:tgtEl>
                                          <p:spTgt spid="8">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Effect transition="in" filter="wipe(left)">
                                      <p:cBhvr>
                                        <p:cTn id="72" dur="500"/>
                                        <p:tgtEl>
                                          <p:spTgt spid="8">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162910" y="897204"/>
            <a:ext cx="5130268" cy="5130268"/>
          </a:xfrm>
          <a:prstGeom prst="rect">
            <a:avLst/>
          </a:prstGeom>
        </p:spPr>
      </p:pic>
      <p:sp>
        <p:nvSpPr>
          <p:cNvPr id="18" name="文本框 17"/>
          <p:cNvSpPr txBox="1"/>
          <p:nvPr/>
        </p:nvSpPr>
        <p:spPr>
          <a:xfrm>
            <a:off x="112541" y="0"/>
            <a:ext cx="9608234" cy="1938992"/>
          </a:xfrm>
          <a:prstGeom prst="rect">
            <a:avLst/>
          </a:prstGeom>
          <a:noFill/>
        </p:spPr>
        <p:txBody>
          <a:bodyPr wrap="square">
            <a:spAutoFit/>
          </a:bodyPr>
          <a:lstStyle/>
          <a:p>
            <a:pPr marL="342900" lvl="0" indent="-342900">
              <a:buFont typeface="+mj-lt"/>
              <a:buAutoNum type="arabicPeriod" startAt="21"/>
              <a:tabLst>
                <a:tab pos="228600" algn="l"/>
              </a:tabLst>
            </a:pPr>
            <a:r>
              <a:rPr lang="en-US" altLang="zh-CN" sz="2400" dirty="0">
                <a:effectLst/>
                <a:latin typeface="Calibri" panose="020F0502020204030204" pitchFamily="34" charset="0"/>
                <a:ea typeface="宋体" panose="02010600030101010101" pitchFamily="2" charset="-122"/>
                <a:cs typeface="Calibri" panose="020F0502020204030204" pitchFamily="34" charset="0"/>
              </a:rPr>
              <a:t>What is a </a:t>
            </a:r>
            <a:r>
              <a:rPr lang="en-US" altLang="zh-CN" sz="2400" dirty="0">
                <a:effectLst/>
                <a:highlight>
                  <a:srgbClr val="FFFF00"/>
                </a:highlight>
                <a:latin typeface="Calibri" panose="020F0502020204030204" pitchFamily="34" charset="0"/>
                <a:ea typeface="宋体" panose="02010600030101010101" pitchFamily="2" charset="-122"/>
                <a:cs typeface="Calibri" panose="020F0502020204030204" pitchFamily="34" charset="0"/>
              </a:rPr>
              <a:t>disadvantage</a:t>
            </a:r>
            <a:r>
              <a:rPr lang="en-US" altLang="zh-CN" sz="2400" dirty="0">
                <a:effectLst/>
                <a:latin typeface="Calibri" panose="020F0502020204030204" pitchFamily="34" charset="0"/>
                <a:ea typeface="宋体" panose="02010600030101010101" pitchFamily="2" charset="-122"/>
                <a:cs typeface="Calibri" panose="020F0502020204030204" pitchFamily="34" charset="0"/>
              </a:rPr>
              <a:t> of traditional wildlife monitoring methods</a:t>
            </a:r>
            <a:r>
              <a:rPr lang="zh-CN" altLang="zh-CN" sz="2400" dirty="0">
                <a:effectLst/>
                <a:latin typeface="Calibri" panose="020F0502020204030204" pitchFamily="34" charset="0"/>
                <a:ea typeface="宋体" panose="02010600030101010101" pitchFamily="2" charset="-122"/>
                <a:cs typeface="Calibri" panose="020F0502020204030204" pitchFamily="34" charset="0"/>
              </a:rPr>
              <a: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solidFill>
                  <a:srgbClr val="FF0000"/>
                </a:solidFill>
                <a:effectLst/>
                <a:latin typeface="Calibri" panose="020F0502020204030204" pitchFamily="34" charset="0"/>
                <a:ea typeface="宋体" panose="02010600030101010101" pitchFamily="2" charset="-122"/>
                <a:cs typeface="Calibri" panose="020F0502020204030204" pitchFamily="34" charset="0"/>
              </a:rPr>
              <a:t>A. They are too human-dependent.</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B. They fail to cover long distances.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C. They can't save endangered species.</a:t>
            </a:r>
            <a:br>
              <a:rPr lang="en-US" altLang="zh-CN" sz="2400" dirty="0">
                <a:effectLst/>
                <a:latin typeface="Calibri" panose="020F0502020204030204" pitchFamily="34" charset="0"/>
                <a:ea typeface="宋体" panose="02010600030101010101" pitchFamily="2" charset="-122"/>
                <a:cs typeface="Calibri" panose="020F0502020204030204" pitchFamily="34" charset="0"/>
              </a:rPr>
            </a:br>
            <a:r>
              <a:rPr lang="en-US" altLang="zh-CN" sz="2400" dirty="0">
                <a:effectLst/>
                <a:latin typeface="Calibri" panose="020F0502020204030204" pitchFamily="34" charset="0"/>
                <a:ea typeface="宋体" panose="02010600030101010101" pitchFamily="2" charset="-122"/>
                <a:cs typeface="Calibri" panose="020F0502020204030204" pitchFamily="34" charset="0"/>
              </a:rPr>
              <a:t>D. They require complex technical operation.</a:t>
            </a:r>
            <a:endParaRPr lang="zh-CN" altLang="zh-CN" sz="2400" dirty="0">
              <a:effectLst/>
              <a:latin typeface="Calibri" panose="020F0502020204030204" pitchFamily="34" charset="0"/>
              <a:ea typeface="宋体" panose="02010600030101010101" pitchFamily="2" charset="-122"/>
              <a:cs typeface="Calibri" panose="020F0502020204030204" pitchFamily="34" charset="0"/>
            </a:endParaRPr>
          </a:p>
        </p:txBody>
      </p:sp>
      <p:sp>
        <p:nvSpPr>
          <p:cNvPr id="20" name="文本框 19"/>
          <p:cNvSpPr txBox="1"/>
          <p:nvPr/>
        </p:nvSpPr>
        <p:spPr>
          <a:xfrm>
            <a:off x="-1" y="1938992"/>
            <a:ext cx="10550770" cy="1938992"/>
          </a:xfrm>
          <a:custGeom>
            <a:avLst/>
            <a:gdLst>
              <a:gd name="csX0" fmla="*/ 0 w 10550770"/>
              <a:gd name="csY0" fmla="*/ 0 h 1938992"/>
              <a:gd name="csX1" fmla="*/ 480646 w 10550770"/>
              <a:gd name="csY1" fmla="*/ 0 h 1938992"/>
              <a:gd name="csX2" fmla="*/ 750277 w 10550770"/>
              <a:gd name="csY2" fmla="*/ 0 h 1938992"/>
              <a:gd name="csX3" fmla="*/ 1547446 w 10550770"/>
              <a:gd name="csY3" fmla="*/ 0 h 1938992"/>
              <a:gd name="csX4" fmla="*/ 2028092 w 10550770"/>
              <a:gd name="csY4" fmla="*/ 0 h 1938992"/>
              <a:gd name="csX5" fmla="*/ 2508739 w 10550770"/>
              <a:gd name="csY5" fmla="*/ 0 h 1938992"/>
              <a:gd name="csX6" fmla="*/ 3305908 w 10550770"/>
              <a:gd name="csY6" fmla="*/ 0 h 1938992"/>
              <a:gd name="csX7" fmla="*/ 3681046 w 10550770"/>
              <a:gd name="csY7" fmla="*/ 0 h 1938992"/>
              <a:gd name="csX8" fmla="*/ 4478216 w 10550770"/>
              <a:gd name="csY8" fmla="*/ 0 h 1938992"/>
              <a:gd name="csX9" fmla="*/ 5275385 w 10550770"/>
              <a:gd name="csY9" fmla="*/ 0 h 1938992"/>
              <a:gd name="csX10" fmla="*/ 5861539 w 10550770"/>
              <a:gd name="csY10" fmla="*/ 0 h 1938992"/>
              <a:gd name="csX11" fmla="*/ 6658708 w 10550770"/>
              <a:gd name="csY11" fmla="*/ 0 h 1938992"/>
              <a:gd name="csX12" fmla="*/ 7139354 w 10550770"/>
              <a:gd name="csY12" fmla="*/ 0 h 1938992"/>
              <a:gd name="csX13" fmla="*/ 7620001 w 10550770"/>
              <a:gd name="csY13" fmla="*/ 0 h 1938992"/>
              <a:gd name="csX14" fmla="*/ 8311662 w 10550770"/>
              <a:gd name="csY14" fmla="*/ 0 h 1938992"/>
              <a:gd name="csX15" fmla="*/ 8792308 w 10550770"/>
              <a:gd name="csY15" fmla="*/ 0 h 1938992"/>
              <a:gd name="csX16" fmla="*/ 9589478 w 10550770"/>
              <a:gd name="csY16" fmla="*/ 0 h 1938992"/>
              <a:gd name="csX17" fmla="*/ 10550770 w 10550770"/>
              <a:gd name="csY17" fmla="*/ 0 h 1938992"/>
              <a:gd name="csX18" fmla="*/ 10550770 w 10550770"/>
              <a:gd name="csY18" fmla="*/ 484748 h 1938992"/>
              <a:gd name="csX19" fmla="*/ 10550770 w 10550770"/>
              <a:gd name="csY19" fmla="*/ 988886 h 1938992"/>
              <a:gd name="csX20" fmla="*/ 10550770 w 10550770"/>
              <a:gd name="csY20" fmla="*/ 1415464 h 1938992"/>
              <a:gd name="csX21" fmla="*/ 10550770 w 10550770"/>
              <a:gd name="csY21" fmla="*/ 1938992 h 1938992"/>
              <a:gd name="csX22" fmla="*/ 9859108 w 10550770"/>
              <a:gd name="csY22" fmla="*/ 1938992 h 1938992"/>
              <a:gd name="csX23" fmla="*/ 9483970 w 10550770"/>
              <a:gd name="csY23" fmla="*/ 1938992 h 1938992"/>
              <a:gd name="csX24" fmla="*/ 8897816 w 10550770"/>
              <a:gd name="csY24" fmla="*/ 1938992 h 1938992"/>
              <a:gd name="csX25" fmla="*/ 8628185 w 10550770"/>
              <a:gd name="csY25" fmla="*/ 1938992 h 1938992"/>
              <a:gd name="csX26" fmla="*/ 8358554 w 10550770"/>
              <a:gd name="csY26" fmla="*/ 1938992 h 1938992"/>
              <a:gd name="csX27" fmla="*/ 7772401 w 10550770"/>
              <a:gd name="csY27" fmla="*/ 1938992 h 1938992"/>
              <a:gd name="csX28" fmla="*/ 7397262 w 10550770"/>
              <a:gd name="csY28" fmla="*/ 1938992 h 1938992"/>
              <a:gd name="csX29" fmla="*/ 6705600 w 10550770"/>
              <a:gd name="csY29" fmla="*/ 1938992 h 1938992"/>
              <a:gd name="csX30" fmla="*/ 6330462 w 10550770"/>
              <a:gd name="csY30" fmla="*/ 1938992 h 1938992"/>
              <a:gd name="csX31" fmla="*/ 5638800 w 10550770"/>
              <a:gd name="csY31" fmla="*/ 1938992 h 1938992"/>
              <a:gd name="csX32" fmla="*/ 5369170 w 10550770"/>
              <a:gd name="csY32" fmla="*/ 1938992 h 1938992"/>
              <a:gd name="csX33" fmla="*/ 4677508 w 10550770"/>
              <a:gd name="csY33" fmla="*/ 1938992 h 1938992"/>
              <a:gd name="csX34" fmla="*/ 4302370 w 10550770"/>
              <a:gd name="csY34" fmla="*/ 1938992 h 1938992"/>
              <a:gd name="csX35" fmla="*/ 4032739 w 10550770"/>
              <a:gd name="csY35" fmla="*/ 1938992 h 1938992"/>
              <a:gd name="csX36" fmla="*/ 3657600 w 10550770"/>
              <a:gd name="csY36" fmla="*/ 1938992 h 1938992"/>
              <a:gd name="csX37" fmla="*/ 2965939 w 10550770"/>
              <a:gd name="csY37" fmla="*/ 1938992 h 1938992"/>
              <a:gd name="csX38" fmla="*/ 2590800 w 10550770"/>
              <a:gd name="csY38" fmla="*/ 1938992 h 1938992"/>
              <a:gd name="csX39" fmla="*/ 2321169 w 10550770"/>
              <a:gd name="csY39" fmla="*/ 1938992 h 1938992"/>
              <a:gd name="csX40" fmla="*/ 1946031 w 10550770"/>
              <a:gd name="csY40" fmla="*/ 1938992 h 1938992"/>
              <a:gd name="csX41" fmla="*/ 1465385 w 10550770"/>
              <a:gd name="csY41" fmla="*/ 1938992 h 1938992"/>
              <a:gd name="csX42" fmla="*/ 879231 w 10550770"/>
              <a:gd name="csY42" fmla="*/ 1938992 h 1938992"/>
              <a:gd name="csX43" fmla="*/ 504092 w 10550770"/>
              <a:gd name="csY43" fmla="*/ 1938992 h 1938992"/>
              <a:gd name="csX44" fmla="*/ 0 w 10550770"/>
              <a:gd name="csY44" fmla="*/ 1938992 h 1938992"/>
              <a:gd name="csX45" fmla="*/ 0 w 10550770"/>
              <a:gd name="csY45" fmla="*/ 1454244 h 1938992"/>
              <a:gd name="csX46" fmla="*/ 0 w 10550770"/>
              <a:gd name="csY46" fmla="*/ 969496 h 1938992"/>
              <a:gd name="csX47" fmla="*/ 0 w 10550770"/>
              <a:gd name="csY47" fmla="*/ 484748 h 1938992"/>
              <a:gd name="csX48" fmla="*/ 0 w 10550770"/>
              <a:gd name="csY48" fmla="*/ 0 h 193899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Lst>
            <a:rect l="l" t="t" r="r" b="b"/>
            <a:pathLst>
              <a:path w="10550770" h="1938992" extrusionOk="0">
                <a:moveTo>
                  <a:pt x="0" y="0"/>
                </a:moveTo>
                <a:cubicBezTo>
                  <a:pt x="127170" y="-40103"/>
                  <a:pt x="288095" y="38015"/>
                  <a:pt x="480646" y="0"/>
                </a:cubicBezTo>
                <a:cubicBezTo>
                  <a:pt x="673197" y="-38015"/>
                  <a:pt x="649834" y="3701"/>
                  <a:pt x="750277" y="0"/>
                </a:cubicBezTo>
                <a:cubicBezTo>
                  <a:pt x="850720" y="-3701"/>
                  <a:pt x="1293382" y="72744"/>
                  <a:pt x="1547446" y="0"/>
                </a:cubicBezTo>
                <a:cubicBezTo>
                  <a:pt x="1801510" y="-72744"/>
                  <a:pt x="1867341" y="19472"/>
                  <a:pt x="2028092" y="0"/>
                </a:cubicBezTo>
                <a:cubicBezTo>
                  <a:pt x="2188843" y="-19472"/>
                  <a:pt x="2312042" y="44790"/>
                  <a:pt x="2508739" y="0"/>
                </a:cubicBezTo>
                <a:cubicBezTo>
                  <a:pt x="2705436" y="-44790"/>
                  <a:pt x="2931277" y="63642"/>
                  <a:pt x="3305908" y="0"/>
                </a:cubicBezTo>
                <a:cubicBezTo>
                  <a:pt x="3680539" y="-63642"/>
                  <a:pt x="3524608" y="5246"/>
                  <a:pt x="3681046" y="0"/>
                </a:cubicBezTo>
                <a:cubicBezTo>
                  <a:pt x="3837484" y="-5246"/>
                  <a:pt x="4264848" y="66335"/>
                  <a:pt x="4478216" y="0"/>
                </a:cubicBezTo>
                <a:cubicBezTo>
                  <a:pt x="4691584" y="-66335"/>
                  <a:pt x="5087996" y="65843"/>
                  <a:pt x="5275385" y="0"/>
                </a:cubicBezTo>
                <a:cubicBezTo>
                  <a:pt x="5462774" y="-65843"/>
                  <a:pt x="5710773" y="12204"/>
                  <a:pt x="5861539" y="0"/>
                </a:cubicBezTo>
                <a:cubicBezTo>
                  <a:pt x="6012305" y="-12204"/>
                  <a:pt x="6377820" y="22362"/>
                  <a:pt x="6658708" y="0"/>
                </a:cubicBezTo>
                <a:cubicBezTo>
                  <a:pt x="6939596" y="-22362"/>
                  <a:pt x="6980297" y="56229"/>
                  <a:pt x="7139354" y="0"/>
                </a:cubicBezTo>
                <a:cubicBezTo>
                  <a:pt x="7298411" y="-56229"/>
                  <a:pt x="7411887" y="406"/>
                  <a:pt x="7620001" y="0"/>
                </a:cubicBezTo>
                <a:cubicBezTo>
                  <a:pt x="7828115" y="-406"/>
                  <a:pt x="7997174" y="38668"/>
                  <a:pt x="8311662" y="0"/>
                </a:cubicBezTo>
                <a:cubicBezTo>
                  <a:pt x="8626150" y="-38668"/>
                  <a:pt x="8610552" y="8801"/>
                  <a:pt x="8792308" y="0"/>
                </a:cubicBezTo>
                <a:cubicBezTo>
                  <a:pt x="8974064" y="-8801"/>
                  <a:pt x="9310264" y="75674"/>
                  <a:pt x="9589478" y="0"/>
                </a:cubicBezTo>
                <a:cubicBezTo>
                  <a:pt x="9868692" y="-75674"/>
                  <a:pt x="10339677" y="26985"/>
                  <a:pt x="10550770" y="0"/>
                </a:cubicBezTo>
                <a:cubicBezTo>
                  <a:pt x="10605090" y="226278"/>
                  <a:pt x="10516251" y="330893"/>
                  <a:pt x="10550770" y="484748"/>
                </a:cubicBezTo>
                <a:cubicBezTo>
                  <a:pt x="10585289" y="638603"/>
                  <a:pt x="10495803" y="784744"/>
                  <a:pt x="10550770" y="988886"/>
                </a:cubicBezTo>
                <a:cubicBezTo>
                  <a:pt x="10605737" y="1193028"/>
                  <a:pt x="10514375" y="1306485"/>
                  <a:pt x="10550770" y="1415464"/>
                </a:cubicBezTo>
                <a:cubicBezTo>
                  <a:pt x="10587165" y="1524443"/>
                  <a:pt x="10500944" y="1801117"/>
                  <a:pt x="10550770" y="1938992"/>
                </a:cubicBezTo>
                <a:cubicBezTo>
                  <a:pt x="10222190" y="1939043"/>
                  <a:pt x="10138113" y="1859928"/>
                  <a:pt x="9859108" y="1938992"/>
                </a:cubicBezTo>
                <a:cubicBezTo>
                  <a:pt x="9580103" y="2018056"/>
                  <a:pt x="9589988" y="1938779"/>
                  <a:pt x="9483970" y="1938992"/>
                </a:cubicBezTo>
                <a:cubicBezTo>
                  <a:pt x="9377952" y="1939205"/>
                  <a:pt x="9064355" y="1899819"/>
                  <a:pt x="8897816" y="1938992"/>
                </a:cubicBezTo>
                <a:cubicBezTo>
                  <a:pt x="8731277" y="1978165"/>
                  <a:pt x="8758740" y="1928766"/>
                  <a:pt x="8628185" y="1938992"/>
                </a:cubicBezTo>
                <a:cubicBezTo>
                  <a:pt x="8497630" y="1949218"/>
                  <a:pt x="8416321" y="1923650"/>
                  <a:pt x="8358554" y="1938992"/>
                </a:cubicBezTo>
                <a:cubicBezTo>
                  <a:pt x="8300787" y="1954334"/>
                  <a:pt x="7985961" y="1911778"/>
                  <a:pt x="7772401" y="1938992"/>
                </a:cubicBezTo>
                <a:cubicBezTo>
                  <a:pt x="7558841" y="1966206"/>
                  <a:pt x="7531792" y="1936419"/>
                  <a:pt x="7397262" y="1938992"/>
                </a:cubicBezTo>
                <a:cubicBezTo>
                  <a:pt x="7262732" y="1941565"/>
                  <a:pt x="7010498" y="1869415"/>
                  <a:pt x="6705600" y="1938992"/>
                </a:cubicBezTo>
                <a:cubicBezTo>
                  <a:pt x="6400702" y="2008569"/>
                  <a:pt x="6448057" y="1914654"/>
                  <a:pt x="6330462" y="1938992"/>
                </a:cubicBezTo>
                <a:cubicBezTo>
                  <a:pt x="6212867" y="1963330"/>
                  <a:pt x="5980504" y="1906934"/>
                  <a:pt x="5638800" y="1938992"/>
                </a:cubicBezTo>
                <a:cubicBezTo>
                  <a:pt x="5297096" y="1971050"/>
                  <a:pt x="5423654" y="1933238"/>
                  <a:pt x="5369170" y="1938992"/>
                </a:cubicBezTo>
                <a:cubicBezTo>
                  <a:pt x="5314686" y="1944746"/>
                  <a:pt x="4901456" y="1856829"/>
                  <a:pt x="4677508" y="1938992"/>
                </a:cubicBezTo>
                <a:cubicBezTo>
                  <a:pt x="4453560" y="2021155"/>
                  <a:pt x="4474222" y="1918721"/>
                  <a:pt x="4302370" y="1938992"/>
                </a:cubicBezTo>
                <a:cubicBezTo>
                  <a:pt x="4130518" y="1959263"/>
                  <a:pt x="4092423" y="1931210"/>
                  <a:pt x="4032739" y="1938992"/>
                </a:cubicBezTo>
                <a:cubicBezTo>
                  <a:pt x="3973055" y="1946774"/>
                  <a:pt x="3796413" y="1933207"/>
                  <a:pt x="3657600" y="1938992"/>
                </a:cubicBezTo>
                <a:cubicBezTo>
                  <a:pt x="3518787" y="1944777"/>
                  <a:pt x="3221874" y="1924218"/>
                  <a:pt x="2965939" y="1938992"/>
                </a:cubicBezTo>
                <a:cubicBezTo>
                  <a:pt x="2710004" y="1953766"/>
                  <a:pt x="2686869" y="1927478"/>
                  <a:pt x="2590800" y="1938992"/>
                </a:cubicBezTo>
                <a:cubicBezTo>
                  <a:pt x="2494731" y="1950506"/>
                  <a:pt x="2384201" y="1923537"/>
                  <a:pt x="2321169" y="1938992"/>
                </a:cubicBezTo>
                <a:cubicBezTo>
                  <a:pt x="2258137" y="1954447"/>
                  <a:pt x="2044714" y="1932240"/>
                  <a:pt x="1946031" y="1938992"/>
                </a:cubicBezTo>
                <a:cubicBezTo>
                  <a:pt x="1847348" y="1945744"/>
                  <a:pt x="1683782" y="1919389"/>
                  <a:pt x="1465385" y="1938992"/>
                </a:cubicBezTo>
                <a:cubicBezTo>
                  <a:pt x="1246988" y="1958595"/>
                  <a:pt x="1015009" y="1890251"/>
                  <a:pt x="879231" y="1938992"/>
                </a:cubicBezTo>
                <a:cubicBezTo>
                  <a:pt x="743453" y="1987733"/>
                  <a:pt x="677142" y="1937622"/>
                  <a:pt x="504092" y="1938992"/>
                </a:cubicBezTo>
                <a:cubicBezTo>
                  <a:pt x="331042" y="1940362"/>
                  <a:pt x="219231" y="1925870"/>
                  <a:pt x="0" y="1938992"/>
                </a:cubicBezTo>
                <a:cubicBezTo>
                  <a:pt x="-8182" y="1741298"/>
                  <a:pt x="8005" y="1653368"/>
                  <a:pt x="0" y="1454244"/>
                </a:cubicBezTo>
                <a:cubicBezTo>
                  <a:pt x="-8005" y="1255120"/>
                  <a:pt x="14810" y="1100787"/>
                  <a:pt x="0" y="969496"/>
                </a:cubicBezTo>
                <a:cubicBezTo>
                  <a:pt x="-14810" y="838205"/>
                  <a:pt x="12780" y="713879"/>
                  <a:pt x="0" y="484748"/>
                </a:cubicBezTo>
                <a:cubicBezTo>
                  <a:pt x="-12780" y="255617"/>
                  <a:pt x="5471" y="190199"/>
                  <a:pt x="0" y="0"/>
                </a:cubicBezTo>
                <a:close/>
              </a:path>
            </a:pathLst>
          </a:custGeom>
          <a:noFill/>
          <a:ln w="19050">
            <a:solidFill>
              <a:srgbClr val="00B050"/>
            </a:solidFill>
          </a:ln>
        </p:spPr>
        <p:txBody>
          <a:bodyPr wrap="square">
            <a:spAutoFit/>
          </a:bodyPr>
          <a:lstStyle/>
          <a:p>
            <a:pPr indent="304800" algn="just">
              <a:buNone/>
            </a:pPr>
            <a:r>
              <a:rPr lang="zh-CN" altLang="en-US" sz="2400" dirty="0">
                <a:effectLst/>
                <a:latin typeface="Times New Roman" panose="02020603050405020304" pitchFamily="18" charset="0"/>
                <a:ea typeface="宋体" panose="02010600030101010101" pitchFamily="2" charset="-122"/>
                <a:cs typeface="宋体" panose="02010600030101010101" pitchFamily="2" charset="-122"/>
              </a:rPr>
              <a:t>   </a:t>
            </a: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Protecting biodiversity has become a global task, and technology is playing an increasingly important role in saving endangered species. </a:t>
            </a:r>
            <a:r>
              <a:rPr lang="en-US" altLang="zh-CN" sz="2400" dirty="0">
                <a:solidFill>
                  <a:srgbClr val="FF0000"/>
                </a:solidFill>
                <a:effectLst/>
                <a:latin typeface="Times New Roman" panose="02020603050405020304" pitchFamily="18" charset="0"/>
                <a:ea typeface="宋体" panose="02010600030101010101" pitchFamily="2" charset="-122"/>
                <a:cs typeface="宋体" panose="02010600030101010101" pitchFamily="2" charset="-122"/>
              </a:rPr>
              <a:t>Traditional ways of monitoring wildlife</a:t>
            </a: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 which mainly depend on manual patrols</a:t>
            </a:r>
            <a:r>
              <a:rPr lang="zh-CN" altLang="zh-CN" sz="24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400" dirty="0">
                <a:effectLst/>
                <a:latin typeface="Times New Roman" panose="02020603050405020304" pitchFamily="18" charset="0"/>
                <a:ea typeface="宋体" panose="02010600030101010101" pitchFamily="2" charset="-122"/>
                <a:cs typeface="宋体" panose="02010600030101010101" pitchFamily="2" charset="-122"/>
              </a:rPr>
              <a:t> often face problems like terrible environment, long distances and low efficiency, making it hard to protect rare animals in time and completely.</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1" name="矩形 20"/>
          <p:cNvSpPr/>
          <p:nvPr/>
        </p:nvSpPr>
        <p:spPr>
          <a:xfrm>
            <a:off x="2588454" y="2725608"/>
            <a:ext cx="5008099"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矩形 21"/>
          <p:cNvSpPr/>
          <p:nvPr/>
        </p:nvSpPr>
        <p:spPr>
          <a:xfrm>
            <a:off x="7889784" y="2725608"/>
            <a:ext cx="2546252"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3" name="矩形 22"/>
          <p:cNvSpPr/>
          <p:nvPr/>
        </p:nvSpPr>
        <p:spPr>
          <a:xfrm>
            <a:off x="112540" y="3091368"/>
            <a:ext cx="10323495"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4" name="矩形 23"/>
          <p:cNvSpPr/>
          <p:nvPr/>
        </p:nvSpPr>
        <p:spPr>
          <a:xfrm>
            <a:off x="1" y="3512224"/>
            <a:ext cx="5655212"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1" y="3963173"/>
            <a:ext cx="10550769" cy="707886"/>
          </a:xfrm>
          <a:prstGeom prst="rect">
            <a:avLst/>
          </a:prstGeom>
          <a:noFill/>
        </p:spPr>
        <p:txBody>
          <a:bodyPr wrap="square">
            <a:spAutoFit/>
          </a:bodyPr>
          <a:lstStyle/>
          <a:p>
            <a:r>
              <a:rPr lang="zh-CN" altLang="en-US" sz="2000" b="1" dirty="0">
                <a:latin typeface="Times New Roman" panose="02020603050405020304" pitchFamily="18" charset="0"/>
                <a:cs typeface="Times New Roman" panose="02020603050405020304" pitchFamily="18" charset="0"/>
              </a:rPr>
              <a:t>原文“</a:t>
            </a:r>
            <a:r>
              <a:rPr lang="en-GB" altLang="zh-CN" sz="2000" b="1" dirty="0">
                <a:latin typeface="Times New Roman" panose="02020603050405020304" pitchFamily="18" charset="0"/>
                <a:cs typeface="Times New Roman" panose="02020603050405020304" pitchFamily="18" charset="0"/>
              </a:rPr>
              <a:t>mainly depend on manual patrols” → </a:t>
            </a:r>
            <a:r>
              <a:rPr lang="zh-CN" altLang="en-US" sz="2000" b="1" dirty="0">
                <a:latin typeface="Times New Roman" panose="02020603050405020304" pitchFamily="18" charset="0"/>
                <a:cs typeface="Times New Roman" panose="02020603050405020304" pitchFamily="18" charset="0"/>
              </a:rPr>
              <a:t>选项</a:t>
            </a:r>
            <a:r>
              <a:rPr lang="en-GB" altLang="zh-CN" sz="2000" b="1" dirty="0">
                <a:latin typeface="Times New Roman" panose="02020603050405020304" pitchFamily="18" charset="0"/>
                <a:cs typeface="Times New Roman" panose="02020603050405020304" pitchFamily="18" charset="0"/>
              </a:rPr>
              <a:t>A “too human-dependent”</a:t>
            </a:r>
            <a:r>
              <a:rPr lang="zh-CN" altLang="en-GB" sz="2000" b="1" dirty="0">
                <a:latin typeface="Times New Roman" panose="02020603050405020304" pitchFamily="18" charset="0"/>
                <a:cs typeface="Times New Roman" panose="02020603050405020304" pitchFamily="18" charset="0"/>
              </a:rPr>
              <a:t>（</a:t>
            </a:r>
            <a:r>
              <a:rPr lang="zh-CN" altLang="en-US" sz="2000" b="1" dirty="0">
                <a:latin typeface="Times New Roman" panose="02020603050405020304" pitchFamily="18" charset="0"/>
                <a:cs typeface="Times New Roman" panose="02020603050405020304" pitchFamily="18" charset="0"/>
              </a:rPr>
              <a:t>过于依赖人） 这正是传统方法的核心缺点：依赖人工巡逻，而非技术手段。</a:t>
            </a:r>
            <a:endParaRPr lang="zh-CN" altLang="en-US" sz="2000" b="1" dirty="0">
              <a:latin typeface="Times New Roman" panose="02020603050405020304" pitchFamily="18" charset="0"/>
              <a:cs typeface="Times New Roman" panose="02020603050405020304" pitchFamily="18" charset="0"/>
            </a:endParaRPr>
          </a:p>
        </p:txBody>
      </p:sp>
      <p:sp>
        <p:nvSpPr>
          <p:cNvPr id="29" name="文本框 28"/>
          <p:cNvSpPr txBox="1"/>
          <p:nvPr/>
        </p:nvSpPr>
        <p:spPr>
          <a:xfrm>
            <a:off x="-1" y="4756248"/>
            <a:ext cx="10649243" cy="1938992"/>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B (fail to cover long distances)：原文提到“long distances”是面临的困难之一，但并未说“无法覆盖”，只是效率低、环境差。该选项过于绝对。</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C (can‘t save endangered species)：原文只说“难以及时、完整地保护”，并非完全不能拯救。夸大其词。</a:t>
            </a:r>
            <a:endParaRPr lang="zh-CN" altLang="en-US"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D (require complex technical operation)：恰恰相反，传统方法依赖人工，技术含量低；复杂技术操作是现代监测系统的特点。</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checkerboard(across)">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checkerboard(across)">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checkerboard(across)">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checkerboard(across)">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checkerboard(across)">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checkerboard(across)">
                                      <p:cBhvr>
                                        <p:cTn id="3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6"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9162910" y="897204"/>
            <a:ext cx="5130268" cy="5130268"/>
          </a:xfrm>
          <a:prstGeom prst="rect">
            <a:avLst/>
          </a:prstGeom>
        </p:spPr>
      </p:pic>
      <p:sp>
        <p:nvSpPr>
          <p:cNvPr id="18" name="文本框 17"/>
          <p:cNvSpPr txBox="1"/>
          <p:nvPr/>
        </p:nvSpPr>
        <p:spPr>
          <a:xfrm>
            <a:off x="112541" y="0"/>
            <a:ext cx="9608234" cy="2800767"/>
          </a:xfrm>
          <a:prstGeom prst="rect">
            <a:avLst/>
          </a:prstGeom>
          <a:noFill/>
        </p:spPr>
        <p:txBody>
          <a:bodyPr wrap="square">
            <a:spAutoFit/>
          </a:bodyPr>
          <a:lstStyle/>
          <a:p>
            <a:pPr lvl="0">
              <a:tabLst>
                <a:tab pos="228600" algn="l"/>
              </a:tabLst>
            </a:pPr>
            <a:r>
              <a:rPr lang="en-US" altLang="zh-CN" sz="2400" dirty="0">
                <a:latin typeface="Calibri" panose="020F0502020204030204" pitchFamily="34" charset="0"/>
                <a:cs typeface="Calibri" panose="020F0502020204030204" pitchFamily="34" charset="0"/>
              </a:rPr>
              <a:t>22.</a:t>
            </a:r>
            <a:r>
              <a:rPr lang="zh-CN" altLang="en-US" sz="2400" dirty="0">
                <a:latin typeface="Calibri" panose="020F0502020204030204" pitchFamily="34" charset="0"/>
                <a:cs typeface="Calibri" panose="020F0502020204030204" pitchFamily="34" charset="0"/>
              </a:rPr>
              <a:t> </a:t>
            </a:r>
            <a:r>
              <a:rPr lang="en-US" altLang="zh-CN" sz="2400" dirty="0">
                <a:latin typeface="Calibri" panose="020F0502020204030204" pitchFamily="34" charset="0"/>
                <a:cs typeface="Calibri" panose="020F0502020204030204" pitchFamily="34" charset="0"/>
              </a:rPr>
              <a:t>What is the </a:t>
            </a:r>
            <a:r>
              <a:rPr lang="en-US" altLang="zh-CN" sz="2400" dirty="0">
                <a:highlight>
                  <a:srgbClr val="FFFF00"/>
                </a:highlight>
                <a:latin typeface="Calibri" panose="020F0502020204030204" pitchFamily="34" charset="0"/>
                <a:cs typeface="Calibri" panose="020F0502020204030204" pitchFamily="34" charset="0"/>
              </a:rPr>
              <a:t>main function </a:t>
            </a:r>
            <a:r>
              <a:rPr lang="en-US" altLang="zh-CN" sz="2400" dirty="0">
                <a:latin typeface="Calibri" panose="020F0502020204030204" pitchFamily="34" charset="0"/>
                <a:cs typeface="Calibri" panose="020F0502020204030204" pitchFamily="34" charset="0"/>
              </a:rPr>
              <a:t>of the </a:t>
            </a:r>
            <a:r>
              <a:rPr lang="en-US" altLang="zh-CN" sz="2400" dirty="0">
                <a:highlight>
                  <a:srgbClr val="FFFF00"/>
                </a:highlight>
                <a:latin typeface="Calibri" panose="020F0502020204030204" pitchFamily="34" charset="0"/>
                <a:cs typeface="Calibri" panose="020F0502020204030204" pitchFamily="34" charset="0"/>
              </a:rPr>
              <a:t>aerial monitoring layer</a:t>
            </a:r>
            <a:r>
              <a:rPr lang="zh-CN" altLang="zh-CN" sz="2400" dirty="0">
                <a:latin typeface="Calibri" panose="020F0502020204030204" pitchFamily="34" charset="0"/>
                <a:cs typeface="Calibri" panose="020F0502020204030204" pitchFamily="34" charset="0"/>
              </a:rPr>
              <a:t>？</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A. To track long-distance animal migration.</a:t>
            </a:r>
            <a:br>
              <a:rPr lang="en-US" altLang="zh-CN" sz="2400" dirty="0">
                <a:latin typeface="Calibri" panose="020F0502020204030204" pitchFamily="34" charset="0"/>
                <a:cs typeface="Calibri" panose="020F0502020204030204" pitchFamily="34" charset="0"/>
              </a:rPr>
            </a:br>
            <a:r>
              <a:rPr lang="en-US" altLang="zh-CN" sz="2400" dirty="0">
                <a:solidFill>
                  <a:srgbClr val="FF0000"/>
                </a:solidFill>
                <a:latin typeface="Calibri" panose="020F0502020204030204" pitchFamily="34" charset="0"/>
                <a:cs typeface="Calibri" panose="020F0502020204030204" pitchFamily="34" charset="0"/>
              </a:rPr>
              <a:t>B. To quickly scan and detect large wild areas.</a:t>
            </a:r>
            <a:br>
              <a:rPr lang="en-US" altLang="zh-CN" sz="2400" dirty="0">
                <a:latin typeface="Calibri" panose="020F0502020204030204" pitchFamily="34" charset="0"/>
                <a:cs typeface="Calibri" panose="020F0502020204030204" pitchFamily="34" charset="0"/>
              </a:rPr>
            </a:br>
            <a:r>
              <a:rPr lang="en-US" altLang="zh-CN" sz="2400" dirty="0">
                <a:latin typeface="Calibri" panose="020F0502020204030204" pitchFamily="34" charset="0"/>
                <a:cs typeface="Calibri" panose="020F0502020204030204" pitchFamily="34" charset="0"/>
              </a:rPr>
              <a:t>C. To build and update the central database.</a:t>
            </a:r>
            <a:endParaRPr lang="en-US" altLang="zh-CN" sz="2400" dirty="0">
              <a:latin typeface="Calibri" panose="020F0502020204030204" pitchFamily="34" charset="0"/>
              <a:cs typeface="Calibri" panose="020F0502020204030204" pitchFamily="34" charset="0"/>
            </a:endParaRPr>
          </a:p>
          <a:p>
            <a:pPr>
              <a:tabLst>
                <a:tab pos="228600" algn="l"/>
              </a:tabLst>
            </a:pPr>
            <a:r>
              <a:rPr lang="en-US" altLang="zh-CN" sz="2400" dirty="0">
                <a:latin typeface="Calibri" panose="020F0502020204030204" pitchFamily="34" charset="0"/>
                <a:cs typeface="Calibri" panose="020F0502020204030204" pitchFamily="34" charset="0"/>
              </a:rPr>
              <a:t>D. To record animals' natural behaviors non-stop.</a:t>
            </a:r>
            <a:endParaRPr lang="zh-CN" altLang="zh-CN" sz="2400" dirty="0">
              <a:latin typeface="Calibri" panose="020F0502020204030204" pitchFamily="34" charset="0"/>
              <a:cs typeface="Calibri" panose="020F0502020204030204" pitchFamily="34" charset="0"/>
            </a:endParaRPr>
          </a:p>
          <a:p>
            <a:pPr lvl="0">
              <a:tabLst>
                <a:tab pos="228600" algn="l"/>
              </a:tabLst>
            </a:pPr>
            <a:br>
              <a:rPr lang="en-US" altLang="zh-CN" sz="2400" dirty="0">
                <a:latin typeface="Calibri" panose="020F0502020204030204" pitchFamily="34" charset="0"/>
                <a:cs typeface="Calibri" panose="020F0502020204030204" pitchFamily="34" charset="0"/>
              </a:rPr>
            </a:br>
            <a:endParaRPr lang="zh-CN" altLang="zh-CN" sz="3200" dirty="0">
              <a:effectLst/>
              <a:latin typeface="Calibri" panose="020F0502020204030204" pitchFamily="34" charset="0"/>
              <a:ea typeface="宋体" panose="02010600030101010101" pitchFamily="2" charset="-122"/>
              <a:cs typeface="Calibri" panose="020F0502020204030204" pitchFamily="34" charset="0"/>
            </a:endParaRPr>
          </a:p>
        </p:txBody>
      </p:sp>
      <p:pic>
        <p:nvPicPr>
          <p:cNvPr id="2" name="图片 1"/>
          <p:cNvPicPr>
            <a:picLocks noChangeAspect="1"/>
          </p:cNvPicPr>
          <p:nvPr/>
        </p:nvPicPr>
        <p:blipFill>
          <a:blip r:embed="rId2"/>
          <a:stretch>
            <a:fillRect/>
          </a:stretch>
        </p:blipFill>
        <p:spPr>
          <a:xfrm>
            <a:off x="112541" y="2062103"/>
            <a:ext cx="7772400" cy="2841291"/>
          </a:xfrm>
          <a:prstGeom prst="rect">
            <a:avLst/>
          </a:prstGeom>
        </p:spPr>
      </p:pic>
      <p:sp>
        <p:nvSpPr>
          <p:cNvPr id="24" name="矩形 23"/>
          <p:cNvSpPr/>
          <p:nvPr/>
        </p:nvSpPr>
        <p:spPr>
          <a:xfrm>
            <a:off x="5134708" y="2472575"/>
            <a:ext cx="1969477" cy="365760"/>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p:cNvSpPr txBox="1"/>
          <p:nvPr/>
        </p:nvSpPr>
        <p:spPr>
          <a:xfrm>
            <a:off x="6191109" y="630942"/>
            <a:ext cx="5943602" cy="1200329"/>
          </a:xfrm>
          <a:prstGeom prst="rect">
            <a:avLst/>
          </a:prstGeom>
          <a:noFill/>
        </p:spPr>
        <p:txBody>
          <a:bodyPr wrap="square">
            <a:spAutoFit/>
          </a:bodyPr>
          <a:lstStyle/>
          <a:p>
            <a:r>
              <a:rPr lang="en-GB" altLang="zh-CN" sz="2400" b="1" dirty="0">
                <a:latin typeface="Times New Roman" panose="02020603050405020304" pitchFamily="18" charset="0"/>
                <a:cs typeface="Times New Roman" panose="02020603050405020304" pitchFamily="18" charset="0"/>
              </a:rPr>
              <a:t>“Cover large wild areas fast” → </a:t>
            </a:r>
            <a:r>
              <a:rPr lang="zh-CN" altLang="en-US" sz="2400" b="1" dirty="0">
                <a:latin typeface="Times New Roman" panose="02020603050405020304" pitchFamily="18" charset="0"/>
                <a:cs typeface="Times New Roman" panose="02020603050405020304" pitchFamily="18" charset="0"/>
              </a:rPr>
              <a:t>选项</a:t>
            </a:r>
            <a:r>
              <a:rPr lang="en-GB" altLang="zh-CN" sz="2400" b="1" dirty="0">
                <a:latin typeface="Times New Roman" panose="02020603050405020304" pitchFamily="18" charset="0"/>
                <a:cs typeface="Times New Roman" panose="02020603050405020304" pitchFamily="18" charset="0"/>
              </a:rPr>
              <a:t>B “quickly scan and detect large wild areas”</a:t>
            </a:r>
            <a:r>
              <a:rPr lang="zh-CN" altLang="en-GB" sz="2400" b="1"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快速扫描并探测大面积野外区域）</a:t>
            </a:r>
            <a:endParaRPr lang="zh-CN" altLang="en-US" sz="2400" b="1" dirty="0">
              <a:latin typeface="Times New Roman" panose="02020603050405020304" pitchFamily="18" charset="0"/>
              <a:cs typeface="Times New Roman" panose="02020603050405020304" pitchFamily="18" charset="0"/>
            </a:endParaRPr>
          </a:p>
        </p:txBody>
      </p:sp>
      <p:sp>
        <p:nvSpPr>
          <p:cNvPr id="7" name="矩形 6"/>
          <p:cNvSpPr/>
          <p:nvPr/>
        </p:nvSpPr>
        <p:spPr>
          <a:xfrm>
            <a:off x="4540348" y="2800767"/>
            <a:ext cx="2563837" cy="301868"/>
          </a:xfrm>
          <a:prstGeom prst="rect">
            <a:avLst/>
          </a:prstGeom>
          <a:solidFill>
            <a:srgbClr val="FFC00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p:cNvSpPr txBox="1"/>
          <p:nvPr/>
        </p:nvSpPr>
        <p:spPr>
          <a:xfrm>
            <a:off x="112541" y="4903394"/>
            <a:ext cx="10339754" cy="1754326"/>
          </a:xfrm>
          <a:prstGeom prst="rect">
            <a:avLst/>
          </a:prstGeom>
          <a:noFill/>
        </p:spPr>
        <p:txBody>
          <a:bodyPr wrap="square">
            <a:spAutoFit/>
          </a:bodyPr>
          <a:lstStyle/>
          <a:p>
            <a:r>
              <a:rPr lang="zh-CN" altLang="en-US" b="1" dirty="0">
                <a:latin typeface="Times New Roman" panose="02020603050405020304" pitchFamily="18" charset="0"/>
                <a:cs typeface="Times New Roman" panose="02020603050405020304" pitchFamily="18" charset="0"/>
              </a:rPr>
              <a:t>A (track long-distance animal migration)：这是空间层（space-based）的功能，表格明确写着“Track long-distance migration of large mammals”。</a:t>
            </a:r>
            <a:endParaRPr lang="zh-CN" altLang="en-US" b="1"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C (build and update the central database)：数据库是接收所有层的数据，但空中层的主要功能不是建库或更新，而是数据采集。</a:t>
            </a:r>
            <a:endParaRPr lang="zh-CN" altLang="en-US" b="1" dirty="0">
              <a:latin typeface="Times New Roman" panose="02020603050405020304" pitchFamily="18" charset="0"/>
              <a:cs typeface="Times New Roman" panose="02020603050405020304" pitchFamily="18" charset="0"/>
            </a:endParaRPr>
          </a:p>
          <a:p>
            <a:r>
              <a:rPr lang="zh-CN" altLang="en-US" b="1" dirty="0">
                <a:latin typeface="Times New Roman" panose="02020603050405020304" pitchFamily="18" charset="0"/>
                <a:cs typeface="Times New Roman" panose="02020603050405020304" pitchFamily="18" charset="0"/>
              </a:rPr>
              <a:t>D (record animals' natural behaviors non-stop)：这是地面层（terrestrial）红外相机的功能，表格写着“record natural behaviors without disturbance”。</a:t>
            </a:r>
            <a:endParaRPr lang="zh-CN" altLang="en-US"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checkerboard(across)">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checkerboard(across)">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checkerboard(across)">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7" grpId="0" animBg="1"/>
      <p:bldP spid="1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57569</Words>
  <Application>WPS 演示</Application>
  <PresentationFormat>宽屏</PresentationFormat>
  <Paragraphs>1107</Paragraphs>
  <Slides>69</Slides>
  <Notes>35</Notes>
  <HiddenSlides>0</HiddenSlides>
  <MMClips>3</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69</vt:i4>
      </vt:variant>
    </vt:vector>
  </HeadingPairs>
  <TitlesOfParts>
    <vt:vector size="84" baseType="lpstr">
      <vt:lpstr>Arial</vt:lpstr>
      <vt:lpstr>宋体</vt:lpstr>
      <vt:lpstr>Wingdings</vt:lpstr>
      <vt:lpstr>微软雅黑</vt:lpstr>
      <vt:lpstr>HelveticaNeue</vt:lpstr>
      <vt:lpstr>华文新魏</vt:lpstr>
      <vt:lpstr>字魂36号-正文宋楷</vt:lpstr>
      <vt:lpstr>Calibri</vt:lpstr>
      <vt:lpstr>Times New Roman</vt:lpstr>
      <vt:lpstr>Segoe Print</vt:lpstr>
      <vt:lpstr>Arial Unicode MS</vt:lpstr>
      <vt:lpstr>等线 Light</vt:lpstr>
      <vt:lpstr>等线</vt:lpstr>
      <vt:lpstr>仿宋</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jiaoyu</dc:title>
  <dc:creator>dell</dc:creator>
  <cp:lastModifiedBy>Administrator</cp:lastModifiedBy>
  <cp:revision>340</cp:revision>
  <dcterms:created xsi:type="dcterms:W3CDTF">2018-10-19T02:45:00Z</dcterms:created>
  <dcterms:modified xsi:type="dcterms:W3CDTF">2026-04-22T08:01:50Z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