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30" r:id="rId3"/>
    <p:sldId id="270" r:id="rId4"/>
    <p:sldId id="506" r:id="rId5"/>
    <p:sldId id="507" r:id="rId6"/>
    <p:sldId id="508" r:id="rId8"/>
    <p:sldId id="509" r:id="rId9"/>
    <p:sldId id="510" r:id="rId10"/>
    <p:sldId id="511" r:id="rId11"/>
    <p:sldId id="512" r:id="rId12"/>
    <p:sldId id="513" r:id="rId13"/>
    <p:sldId id="514" r:id="rId14"/>
    <p:sldId id="515" r:id="rId15"/>
    <p:sldId id="516" r:id="rId16"/>
    <p:sldId id="517" r:id="rId17"/>
    <p:sldId id="518" r:id="rId18"/>
    <p:sldId id="519" r:id="rId19"/>
    <p:sldId id="520" r:id="rId20"/>
    <p:sldId id="521" r:id="rId21"/>
    <p:sldId id="522" r:id="rId22"/>
    <p:sldId id="523" r:id="rId23"/>
    <p:sldId id="524" r:id="rId24"/>
    <p:sldId id="525" r:id="rId25"/>
    <p:sldId id="454" r:id="rId26"/>
    <p:sldId id="277" r:id="rId27"/>
    <p:sldId id="439" r:id="rId28"/>
    <p:sldId id="505" r:id="rId29"/>
  </p:sldIdLst>
  <p:sldSz cx="12192000" cy="6858000"/>
  <p:notesSz cx="6858000" cy="9144000"/>
  <p:embeddedFontLst>
    <p:embeddedFont>
      <p:font typeface="Trebuchet MS" panose="020B0603020202020204"/>
      <p:regular r:id="rId34"/>
      <p:bold r:id="rId35"/>
      <p:italic r:id="rId36"/>
      <p:boldItalic r:id="rId37"/>
    </p:embeddedFont>
    <p:embeddedFont>
      <p:font typeface="微软雅黑" panose="020B0503020204020204" charset="-122"/>
      <p:regular r:id="rId38"/>
    </p:embeddedFont>
    <p:embeddedFont>
      <p:font typeface="华文中宋" panose="02010600040101010101" charset="-122"/>
      <p:regular r:id="rId39"/>
    </p:embeddedFont>
    <p:embeddedFont>
      <p:font typeface="Calibri" panose="020F0502020204030204" charset="0"/>
      <p:regular r:id="rId40"/>
      <p:bold r:id="rId41"/>
      <p:italic r:id="rId42"/>
      <p:boldItalic r:id="rId4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34"/>
        <p:guide pos="388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font" Target="fonts/font10.fntdata"/><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commentAuthors" Target="commentAuthors.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5.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hyperlink" Target="mailto:info@blackheathart.com" TargetMode="External"/><Relationship Id="rId1" Type="http://schemas.openxmlformats.org/officeDocument/2006/relationships/hyperlink" Target="https://www.calculator.net/area-calculator.html." TargetMode="Externa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16.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image" Target="../media/image9.png"/><Relationship Id="rId3" Type="http://schemas.openxmlformats.org/officeDocument/2006/relationships/tags" Target="../tags/tag49.xml"/><Relationship Id="rId2" Type="http://schemas.openxmlformats.org/officeDocument/2006/relationships/tags" Target="../tags/tag48.xml"/><Relationship Id="rId14" Type="http://schemas.openxmlformats.org/officeDocument/2006/relationships/notesSlide" Target="../notesSlides/notesSlide7.xml"/><Relationship Id="rId13" Type="http://schemas.openxmlformats.org/officeDocument/2006/relationships/slideLayout" Target="../slideLayouts/slideLayout2.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7.xml"/></Relationships>
</file>

<file path=ppt/slides/_rels/slide17.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tags" Target="../tags/tag64.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tags" Target="../tags/tag67.xml"/><Relationship Id="rId1" Type="http://schemas.openxmlformats.org/officeDocument/2006/relationships/tags" Target="../tags/tag58.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s>
</file>

<file path=ppt/slides/_rels/slide21.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77.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4.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2.png"/><Relationship Id="rId2" Type="http://schemas.microsoft.com/office/2007/relationships/media" Target="../media/media1.mp3"/><Relationship Id="rId1" Type="http://schemas.openxmlformats.org/officeDocument/2006/relationships/audio" Target="../media/media1.mp3"/></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notesSlide" Target="../notesSlides/notesSlide3.xml"/><Relationship Id="rId10"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does the text indicate about teenagers’ attitude toward technology?</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They are totally addicted to social media.</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They prefer AI to traditional communication.</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They show growing concern about overuse of tech.</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They believe technology enhances their creativity.</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800" y="3551555"/>
            <a:ext cx="9936480" cy="2917190"/>
          </a:xfrm>
          <a:prstGeom prst="rect">
            <a:avLst/>
          </a:prstGeom>
          <a:solidFill>
            <a:schemeClr val="accent6">
              <a:lumMod val="20000"/>
              <a:lumOff val="80000"/>
            </a:schemeClr>
          </a:solidFill>
          <a:ln w="34925" cmpd="sng">
            <a:noFill/>
            <a:prstDash val="sysDash"/>
          </a:ln>
        </p:spPr>
        <p:txBody>
          <a:bodyPr wrap="square">
            <a:no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idea of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Young people are leading a shift from digital to analog lifestyles.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The elderly are more addicted to screens than teenagers.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Businesses are profiting from the decline of social media.</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Artificial intelligence will worsen teens’ mental health.</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62455" y="2435225"/>
            <a:ext cx="478155" cy="318135"/>
          </a:xfrm>
          <a:prstGeom prst="rect">
            <a:avLst/>
          </a:prstGeom>
        </p:spPr>
      </p:pic>
      <p:pic>
        <p:nvPicPr>
          <p:cNvPr id="8" name="图片 7"/>
          <p:cNvPicPr>
            <a:picLocks noChangeAspect="1"/>
          </p:cNvPicPr>
          <p:nvPr/>
        </p:nvPicPr>
        <p:blipFill>
          <a:blip r:embed="rId3"/>
          <a:stretch>
            <a:fillRect/>
          </a:stretch>
        </p:blipFill>
        <p:spPr>
          <a:xfrm>
            <a:off x="1860550" y="4324350"/>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478917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deteriorate</a:t>
            </a:r>
            <a:r>
              <a:rPr lang="en-US" altLang="zh-CN" sz="2800">
                <a:latin typeface="Times New Roman" panose="02020603050405020304" charset="0"/>
                <a:ea typeface="华文中宋" panose="02010600040101010101" charset="-122"/>
                <a:cs typeface="Times New Roman" panose="02020603050405020304" charset="0"/>
                <a:sym typeface="+mn-ea"/>
              </a:rPr>
              <a:t>:   to become worse     </a:t>
            </a:r>
            <a:r>
              <a:rPr lang="zh-CN" altLang="en-US" sz="2800">
                <a:latin typeface="Times New Roman" panose="02020603050405020304" charset="0"/>
                <a:ea typeface="华文中宋" panose="02010600040101010101" charset="-122"/>
                <a:cs typeface="Times New Roman" panose="02020603050405020304" charset="0"/>
                <a:sym typeface="+mn-ea"/>
              </a:rPr>
              <a:t>变坏；恶化；退化</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There are fears that the situation might deteriorate into full-scale war.</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人们担心局势会恶化为全面战争</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devalue</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give a lower value to sth, making it seem less important than it really is</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降低…的价值；贬低</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This way you devalue your opinion and show that you are incapable of managing your own life.</a:t>
            </a:r>
            <a:r>
              <a:rPr lang="en-US" altLang="en-US" sz="2800">
                <a:latin typeface="华文中宋" panose="02010600040101010101" charset="-122"/>
                <a:ea typeface="华文中宋" panose="02010600040101010101" charset="-122"/>
                <a:cs typeface="华文中宋" panose="02010600040101010101" charset="-122"/>
              </a:rPr>
              <a:t>                                                                                       </a:t>
            </a:r>
            <a:r>
              <a:rPr lang="zh-CN" altLang="en-US" sz="2800">
                <a:latin typeface="Times New Roman" panose="02020603050405020304" charset="0"/>
                <a:ea typeface="华文中宋" panose="02010600040101010101" charset="-122"/>
                <a:cs typeface="Times New Roman" panose="02020603050405020304" charset="0"/>
                <a:sym typeface="+mn-ea"/>
              </a:rPr>
              <a:t>这样你就贬低了自己的观点，表明你没有能力管理自己的生活</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266700" y="2366645"/>
            <a:ext cx="113182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Her health deteriorated rapidly, and she died shortly afterwards.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81940" y="5902960"/>
            <a:ext cx="989330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They spread tales about her in an attempt to devalue her work.</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369185" y="1911350"/>
            <a:ext cx="9084945" cy="521970"/>
          </a:xfrm>
          <a:prstGeom prst="rect">
            <a:avLst/>
          </a:prstGeom>
          <a:noFill/>
        </p:spPr>
        <p:txBody>
          <a:bodyPr wrap="square" rtlCol="0" anchor="t">
            <a:spAutoFit/>
          </a:bodyPr>
          <a:lstStyle/>
          <a:p>
            <a:r>
              <a:rPr lang="zh-CN" altLang="en-US" sz="2800">
                <a:latin typeface="Times New Roman" panose="02020603050405020304" charset="0"/>
                <a:ea typeface="华文中宋" panose="02010600040101010101" charset="-122"/>
                <a:cs typeface="Times New Roman" panose="02020603050405020304" charset="0"/>
                <a:sym typeface="+mn-ea"/>
              </a:rPr>
              <a:t>她的健康状况急剧恶化，不久便去世了</a:t>
            </a:r>
            <a:r>
              <a:rPr lang="zh-CN" altLang="en-US" sz="2800">
                <a:ea typeface="华文中宋" panose="02010600040101010101" charset="-122"/>
              </a:rPr>
              <a:t>。</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359410" y="2862580"/>
            <a:ext cx="9636125" cy="2603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a:off x="370205" y="6358890"/>
            <a:ext cx="8569960" cy="127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21890" y="5380990"/>
            <a:ext cx="8297545" cy="521970"/>
          </a:xfrm>
          <a:prstGeom prst="rect">
            <a:avLst/>
          </a:prstGeom>
          <a:noFill/>
        </p:spPr>
        <p:txBody>
          <a:bodyPr wrap="square" rtlCol="0" anchor="t">
            <a:spAutoFit/>
          </a:bodyPr>
          <a:p>
            <a:r>
              <a:rPr lang="zh-CN" altLang="en-US" sz="2800">
                <a:latin typeface="华文中宋" panose="02010600040101010101" charset="-122"/>
                <a:ea typeface="华文中宋" panose="02010600040101010101" charset="-122"/>
                <a:cs typeface="华文中宋" panose="02010600040101010101" charset="-122"/>
                <a:sym typeface="+mn-ea"/>
              </a:rPr>
              <a:t>他们散布关于她的传闻，企图贬低她的工作。</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211455" y="191135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38099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08"/>
                                        </p:tgtEl>
                                        <p:attrNameLst>
                                          <p:attrName>style.visibility</p:attrName>
                                        </p:attrNameLst>
                                      </p:cBhvr>
                                      <p:to>
                                        <p:strVal val="visible"/>
                                      </p:to>
                                    </p:set>
                                    <p:animEffect transition="in" filter="blinds(horizontal)">
                                      <p:cBhvr>
                                        <p:cTn id="7" dur="500"/>
                                        <p:tgtEl>
                                          <p:spTgt spid="1048608"/>
                                        </p:tgtEl>
                                      </p:cBhvr>
                                    </p:animEffect>
                                  </p:childTnLst>
                                </p:cTn>
                              </p:par>
                              <p:par>
                                <p:cTn id="8" presetID="3" presetClass="entr" presetSubtype="10" fill="hold" nodeType="withEffect">
                                  <p:stCondLst>
                                    <p:cond delay="0"/>
                                  </p:stCondLst>
                                  <p:childTnLst>
                                    <p:set>
                                      <p:cBhvr>
                                        <p:cTn id="9" dur="1" fill="hold">
                                          <p:stCondLst>
                                            <p:cond delay="0"/>
                                          </p:stCondLst>
                                        </p:cTn>
                                        <p:tgtEl>
                                          <p:spTgt spid="3145728"/>
                                        </p:tgtEl>
                                        <p:attrNameLst>
                                          <p:attrName>style.visibility</p:attrName>
                                        </p:attrNameLst>
                                      </p:cBhvr>
                                      <p:to>
                                        <p:strVal val="visible"/>
                                      </p:to>
                                    </p:set>
                                    <p:animEffect transition="in" filter="blinds(horizontal)">
                                      <p:cBhvr>
                                        <p:cTn id="10" dur="500"/>
                                        <p:tgtEl>
                                          <p:spTgt spid="31457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05"/>
                                        </p:tgtEl>
                                        <p:attrNameLst>
                                          <p:attrName>style.visibility</p:attrName>
                                        </p:attrNameLst>
                                      </p:cBhvr>
                                      <p:to>
                                        <p:strVal val="visible"/>
                                      </p:to>
                                    </p:set>
                                    <p:animEffect transition="in" filter="blinds(horizontal)">
                                      <p:cBhvr>
                                        <p:cTn id="18" dur="500"/>
                                        <p:tgtEl>
                                          <p:spTgt spid="10486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145729"/>
                                        </p:tgtEl>
                                        <p:attrNameLst>
                                          <p:attrName>style.visibility</p:attrName>
                                        </p:attrNameLst>
                                      </p:cBhvr>
                                      <p:to>
                                        <p:strVal val="visible"/>
                                      </p:to>
                                    </p:set>
                                    <p:animEffect transition="in" filter="wipe(down)">
                                      <p:cBhvr>
                                        <p:cTn id="23" dur="500"/>
                                        <p:tgtEl>
                                          <p:spTgt spid="31457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48607"/>
                                        </p:tgtEl>
                                        <p:attrNameLst>
                                          <p:attrName>style.visibility</p:attrName>
                                        </p:attrNameLst>
                                      </p:cBhvr>
                                      <p:to>
                                        <p:strVal val="visible"/>
                                      </p:to>
                                    </p:set>
                                    <p:animEffect transition="in" filter="blinds(horizontal)">
                                      <p:cBhvr>
                                        <p:cTn id="34"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45415" y="575310"/>
            <a:ext cx="11751310" cy="296100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288290" y="575310"/>
            <a:ext cx="11502390" cy="156845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In polls, nearly half of teenagers say social media has had a negative effect on their generation, and while they still rely on it for socializing with friends, they increasingly view being “extremely online” as “a depressing way to live, and they want a future that involves more embodied activity and real-life connection.”</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278765" y="2197100"/>
            <a:ext cx="11511915" cy="1153160"/>
          </a:xfrm>
          <a:prstGeom prst="rect">
            <a:avLst/>
          </a:prstGeom>
          <a:noFill/>
        </p:spPr>
        <p:txBody>
          <a:bodyPr wrap="square" rtlCol="0">
            <a:spAutoFit/>
          </a:bodyPr>
          <a:lstStyle/>
          <a:p>
            <a:pPr algn="l">
              <a:buClrTx/>
              <a:buSzTx/>
              <a:buFontTx/>
            </a:pPr>
            <a:r>
              <a:rPr lang="zh-CN" altLang="en-US" sz="2300">
                <a:latin typeface="Times New Roman" panose="02020603050405020304" charset="0"/>
                <a:ea typeface="华文中宋" panose="02010600040101010101" charset="-122"/>
                <a:cs typeface="Times New Roman" panose="02020603050405020304" charset="0"/>
              </a:rPr>
              <a:t>在民意调查中，近半数青少年表示社交媒体对他们的这一代人产生了负面影响。尽管他们仍依赖社交媒体与朋友交流，但越来越多的人认为“过度依赖网络生活”是一种“令人沮丧的生存方式”，并且他们希望未来能有更多的身体活动和现实生活中的联系。</a:t>
            </a:r>
            <a:endParaRPr lang="zh-CN" altLang="en-US" sz="23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45415" y="4007485"/>
            <a:ext cx="11751310" cy="269684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94335" y="4131945"/>
            <a:ext cx="11396345" cy="1198880"/>
          </a:xfrm>
          <a:prstGeom prst="rect">
            <a:avLst/>
          </a:prstGeom>
          <a:noFill/>
        </p:spPr>
        <p:txBody>
          <a:bodyPr wrap="square">
            <a:spAutoFit/>
          </a:bodyPr>
          <a:lstStyle/>
          <a:p>
            <a:pPr algn="just"/>
            <a:r>
              <a:rPr lang="en-US" altLang="zh-CN" sz="2400">
                <a:latin typeface="Times New Roman" panose="02020603050405020304" charset="0"/>
                <a:cs typeface="Times New Roman" panose="02020603050405020304" charset="0"/>
                <a:sym typeface="+mn-ea"/>
              </a:rPr>
              <a:t>Young Americans are replacing their devices with “analog” hobbies, said Megan Sauer in CNBC.com, and businesses are noticing. Sales of retro products like “rotary phones, needlepoint kits, and embroidery services” are up for the first time in years.  </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404495" y="5330825"/>
            <a:ext cx="11386185" cy="1198880"/>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梅根·萨尔在 </a:t>
            </a:r>
            <a:r>
              <a:rPr lang="en-US" altLang="zh-CN" sz="2400">
                <a:latin typeface="Times New Roman" panose="02020603050405020304" charset="0"/>
                <a:ea typeface="华文中宋" panose="02010600040101010101" charset="-122"/>
                <a:cs typeface="Times New Roman" panose="02020603050405020304" charset="0"/>
              </a:rPr>
              <a:t>CNBC.com </a:t>
            </a:r>
            <a:r>
              <a:rPr lang="zh-CN" altLang="en-US" sz="2400">
                <a:latin typeface="Times New Roman" panose="02020603050405020304" charset="0"/>
                <a:ea typeface="华文中宋" panose="02010600040101010101" charset="-122"/>
                <a:cs typeface="Times New Roman" panose="02020603050405020304" charset="0"/>
              </a:rPr>
              <a:t>上表示，年轻的美国人正在用“传统”爱好取代电子设备，而企业也注意到了这一现象。诸如“旋转电话、刺绣套装和刺绣服务”等复古产品的销量多年来首次出现了增长。</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236000" y="1454785"/>
            <a:ext cx="9720000" cy="4860000"/>
          </a:xfrm>
          <a:prstGeom prst="rect">
            <a:avLst/>
          </a:prstGeom>
        </p:spPr>
      </p:pic>
      <p:sp>
        <p:nvSpPr>
          <p:cNvPr id="8" name="文本框 7"/>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olidFill>
                  <a:schemeClr val="tx1"/>
                </a:solidFill>
                <a:sym typeface="+mn-ea"/>
              </a:rPr>
              <a:t>3. </a:t>
            </a:r>
            <a:r>
              <a:rPr lang="en-US" altLang="zh-CN" sz="2800" b="1" kern="0">
                <a:solidFill>
                  <a:schemeClr val="tx1"/>
                </a:solidFill>
                <a:latin typeface="微软雅黑" panose="020B0503020204020204" charset="-122"/>
                <a:ea typeface="微软雅黑" panose="020B0503020204020204" charset="-122"/>
                <a:cs typeface="Arial" panose="020B0604020202020204" pitchFamily="34" charset="0"/>
                <a:sym typeface="+mn-ea"/>
              </a:rPr>
              <a:t>Members Only Easter Exhibition 2026 - Enter Now</a:t>
            </a:r>
            <a:endParaRPr lang="en-US" altLang="zh-CN" sz="2800" b="1" kern="0">
              <a:solidFill>
                <a:schemeClr val="tx1"/>
              </a:solidFill>
              <a:latin typeface="微软雅黑" panose="020B0503020204020204" charset="-122"/>
              <a:ea typeface="微软雅黑" panose="020B0503020204020204" charset="-122"/>
              <a:cs typeface="Arial" panose="020B0604020202020204" pitchFamily="34" charset="0"/>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会员专属的</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 2026 </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年复活节展览</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 - </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现即报名参加</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16840" y="781685"/>
            <a:ext cx="11929110" cy="5939155"/>
          </a:xfrm>
          <a:prstGeom prst="rect">
            <a:avLst/>
          </a:prstGeom>
        </p:spPr>
        <p:txBody>
          <a:bodyPr wrap="square">
            <a:spAutoFit/>
          </a:bodyPr>
          <a:p>
            <a:pPr marL="0" indent="408305" algn="just" defTabSz="266700">
              <a:spcBef>
                <a:spcPct val="0"/>
              </a:spcBef>
              <a:spcAft>
                <a:spcPct val="0"/>
              </a:spcAft>
            </a:pPr>
            <a:r>
              <a:rPr lang="en-US" altLang="zh-CN" sz="2800" b="1">
                <a:latin typeface="Times New Roman" panose="02020603050405020304"/>
                <a:ea typeface="Times New Roman" panose="02020603050405020304"/>
              </a:rPr>
              <a:t>Members Only </a:t>
            </a:r>
            <a:r>
              <a:rPr lang="en-US" altLang="zh-CN" sz="2800" b="1">
                <a:latin typeface="Times New Roman" panose="02020603050405020304"/>
                <a:ea typeface="宋体" panose="02010600030101010101" pitchFamily="2" charset="-122"/>
              </a:rPr>
              <a:t>Easter Exhibition 2026 - Enter Now</a:t>
            </a:r>
            <a:endParaRPr lang="en-US" altLang="zh-CN" sz="2800" b="1">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200">
                <a:latin typeface="Times New Roman" panose="02020603050405020304"/>
                <a:ea typeface="宋体" panose="02010600030101010101" pitchFamily="2" charset="-122"/>
              </a:rPr>
              <a:t>Important information for upcoming exhibition! This exhibition is open to financial members only. 2D and 3D entries are accepted with prizes in both categories! All entries will be online through the Humanitix website</a:t>
            </a:r>
            <a:r>
              <a:rPr lang="en-US" altLang="zh-CN" sz="2200">
                <a:latin typeface="Times New Roman" panose="02020603050405020304"/>
                <a:ea typeface="宋体" panose="02010600030101010101" pitchFamily="2" charset="-122"/>
                <a:sym typeface="+mn-ea"/>
              </a:rPr>
              <a:t>(Submit &amp; pay entry here)</a:t>
            </a:r>
            <a:r>
              <a:rPr lang="en-US" altLang="zh-CN" sz="2200">
                <a:latin typeface="Times New Roman" panose="02020603050405020304"/>
                <a:ea typeface="宋体" panose="02010600030101010101" pitchFamily="2" charset="-122"/>
              </a:rPr>
              <a:t>. Exhibitors will be encouraged to volunteer to support the exhibition in any way they are able. Please volunteer here</a:t>
            </a:r>
            <a:r>
              <a:rPr lang="en-US" altLang="en-US" sz="2200">
                <a:latin typeface="Times New Roman" panose="02020603050405020304"/>
                <a:ea typeface="宋体" panose="02010600030101010101" pitchFamily="2" charset="-122"/>
              </a:rPr>
              <a:t> </a:t>
            </a:r>
            <a:r>
              <a:rPr lang="en-US" altLang="zh-CN" sz="2200">
                <a:latin typeface="Times New Roman" panose="02020603050405020304"/>
                <a:ea typeface="宋体" panose="02010600030101010101" pitchFamily="2" charset="-122"/>
              </a:rPr>
              <a:t>to help make the Exhibition a great success by</a:t>
            </a:r>
            <a:r>
              <a:rPr lang="en-US" altLang="en-US" sz="2200">
                <a:latin typeface="Times New Roman" panose="02020603050405020304"/>
                <a:ea typeface="宋体" panose="02010600030101010101" pitchFamily="2" charset="-122"/>
              </a:rPr>
              <a:t> </a:t>
            </a:r>
            <a:r>
              <a:rPr lang="en-US" altLang="zh-CN" sz="2200">
                <a:latin typeface="Times New Roman" panose="02020603050405020304"/>
                <a:ea typeface="宋体" panose="02010600030101010101" pitchFamily="2" charset="-122"/>
              </a:rPr>
              <a:t>distribution of posters/meeting/greeting/selling/hanging/setting up etc. </a:t>
            </a:r>
            <a:endParaRPr lang="en-US" altLang="zh-CN" sz="2200">
              <a:latin typeface="Times New Roman" panose="02020603050405020304"/>
              <a:ea typeface="宋体" panose="02010600030101010101" pitchFamily="2" charset="-122"/>
            </a:endParaRPr>
          </a:p>
          <a:p>
            <a:pPr marL="0" indent="0" algn="just" defTabSz="266700">
              <a:spcBef>
                <a:spcPct val="0"/>
              </a:spcBef>
              <a:spcAft>
                <a:spcPct val="0"/>
              </a:spcAft>
            </a:pPr>
            <a:r>
              <a:rPr lang="en-US" altLang="zh-CN" sz="2200">
                <a:latin typeface="Wingdings" panose="05000000000000000000"/>
                <a:ea typeface="宋体" panose="02010600030101010101" pitchFamily="2" charset="-122"/>
              </a:rPr>
              <a:t> l</a:t>
            </a:r>
            <a:r>
              <a:rPr lang="en-US" altLang="zh-CN" sz="2200" b="1" i="0">
                <a:solidFill>
                  <a:srgbClr val="0F1115"/>
                </a:solidFill>
                <a:latin typeface="Times New Roman" panose="02020603050405020304"/>
                <a:ea typeface="Times New Roman" panose="02020603050405020304"/>
              </a:rPr>
              <a:t>Event details</a:t>
            </a:r>
            <a:endParaRPr lang="en-US" altLang="zh-CN" sz="2200" b="1" i="0">
              <a:solidFill>
                <a:srgbClr val="0F1115"/>
              </a:solidFill>
              <a:latin typeface="Times New Roman" panose="02020603050405020304"/>
              <a:ea typeface="Times New Roman" panose="02020603050405020304"/>
            </a:endParaRPr>
          </a:p>
          <a:p>
            <a:pPr marL="342900" indent="-342900" algn="just" defTabSz="266700">
              <a:spcBef>
                <a:spcPct val="0"/>
              </a:spcBef>
              <a:spcAft>
                <a:spcPct val="0"/>
              </a:spcAft>
              <a:buFont typeface="Arial" panose="020B0604020202020204" pitchFamily="34" charset="0"/>
              <a:buChar char="•"/>
            </a:pPr>
            <a:r>
              <a:rPr lang="en-US" altLang="zh-CN" sz="2200">
                <a:latin typeface="Times New Roman" panose="02020603050405020304"/>
                <a:ea typeface="宋体" panose="02010600030101010101" pitchFamily="2" charset="-122"/>
              </a:rPr>
              <a:t>Entries open: February 17 </a:t>
            </a:r>
            <a:r>
              <a:rPr lang="en-US" altLang="zh-CN" sz="2200" i="0">
                <a:solidFill>
                  <a:srgbClr val="0F1115"/>
                </a:solidFill>
                <a:latin typeface="Times New Roman" panose="02020603050405020304"/>
                <a:ea typeface="var(--dsw-font-markdown-table)"/>
              </a:rPr>
              <a:t>– </a:t>
            </a:r>
            <a:r>
              <a:rPr lang="en-US" altLang="zh-CN" sz="2200">
                <a:latin typeface="Times New Roman" panose="02020603050405020304"/>
                <a:ea typeface="宋体" panose="02010600030101010101" pitchFamily="2" charset="-122"/>
              </a:rPr>
              <a:t>March 22</a:t>
            </a:r>
            <a:endParaRPr lang="en-US" altLang="zh-CN" sz="2200">
              <a:latin typeface="Times New Roman" panose="02020603050405020304"/>
              <a:ea typeface="宋体" panose="02010600030101010101" pitchFamily="2" charset="-122"/>
            </a:endParaRPr>
          </a:p>
          <a:p>
            <a:pPr marL="342900" indent="-342900" algn="just" defTabSz="266700">
              <a:spcBef>
                <a:spcPct val="0"/>
              </a:spcBef>
              <a:spcAft>
                <a:spcPct val="0"/>
              </a:spcAft>
              <a:buFont typeface="Arial" panose="020B0604020202020204" pitchFamily="34" charset="0"/>
              <a:buChar char="•"/>
            </a:pPr>
            <a:r>
              <a:rPr lang="en-US" altLang="zh-CN" sz="2200">
                <a:latin typeface="Times New Roman" panose="02020603050405020304"/>
                <a:ea typeface="Times New Roman" panose="02020603050405020304"/>
              </a:rPr>
              <a:t>Entry limits &amp;fees: </a:t>
            </a:r>
            <a:r>
              <a:rPr lang="en-US" altLang="zh-CN" sz="2200">
                <a:latin typeface="Times New Roman" panose="02020603050405020304"/>
                <a:ea typeface="宋体" panose="02010600030101010101" pitchFamily="2" charset="-122"/>
              </a:rPr>
              <a:t>2 </a:t>
            </a:r>
            <a:r>
              <a:rPr lang="en-US" altLang="zh-CN" sz="2200">
                <a:latin typeface="Times New Roman" panose="02020603050405020304"/>
                <a:ea typeface="Times New Roman" panose="02020603050405020304"/>
              </a:rPr>
              <a:t>e</a:t>
            </a:r>
            <a:r>
              <a:rPr lang="en-US" altLang="zh-CN" sz="2200">
                <a:latin typeface="Times New Roman" panose="02020603050405020304"/>
                <a:ea typeface="宋体" panose="02010600030101010101" pitchFamily="2" charset="-122"/>
              </a:rPr>
              <a:t>ntries per person</a:t>
            </a:r>
            <a:r>
              <a:rPr lang="en-US" altLang="zh-CN" sz="2200">
                <a:latin typeface="Times New Roman" panose="02020603050405020304"/>
                <a:ea typeface="Times New Roman" panose="02020603050405020304"/>
              </a:rPr>
              <a:t>, $20 per work</a:t>
            </a:r>
            <a:endParaRPr lang="en-US" altLang="zh-CN" sz="2200">
              <a:latin typeface="Times New Roman" panose="02020603050405020304"/>
              <a:ea typeface="Times New Roman" panose="02020603050405020304"/>
            </a:endParaRPr>
          </a:p>
          <a:p>
            <a:pPr marL="342900" indent="-342900" algn="just" defTabSz="266700">
              <a:spcBef>
                <a:spcPct val="0"/>
              </a:spcBef>
              <a:spcAft>
                <a:spcPct val="0"/>
              </a:spcAft>
              <a:buFont typeface="Arial" panose="020B0604020202020204" pitchFamily="34" charset="0"/>
              <a:buChar char="•"/>
            </a:pPr>
            <a:r>
              <a:rPr lang="en-US" altLang="zh-CN" sz="2200">
                <a:latin typeface="Times New Roman" panose="02020603050405020304"/>
                <a:ea typeface="宋体" panose="02010600030101010101" pitchFamily="2" charset="-122"/>
              </a:rPr>
              <a:t>Exhibition dates</a:t>
            </a:r>
            <a:r>
              <a:rPr lang="en-US" altLang="zh-CN" sz="2200">
                <a:latin typeface="Times New Roman" panose="02020603050405020304"/>
                <a:ea typeface="Times New Roman" panose="02020603050405020304"/>
              </a:rPr>
              <a:t>: </a:t>
            </a:r>
            <a:r>
              <a:rPr lang="en-US" altLang="zh-CN" sz="2200">
                <a:latin typeface="Times New Roman" panose="02020603050405020304"/>
                <a:ea typeface="宋体" panose="02010600030101010101" pitchFamily="2" charset="-122"/>
              </a:rPr>
              <a:t>10</a:t>
            </a:r>
            <a:r>
              <a:rPr lang="en-US" altLang="zh-CN" sz="2200">
                <a:latin typeface="Times New Roman" panose="02020603050405020304"/>
                <a:ea typeface="Times New Roman" panose="02020603050405020304"/>
              </a:rPr>
              <a:t>:00</a:t>
            </a:r>
            <a:r>
              <a:rPr lang="en-US" altLang="zh-CN" sz="2200">
                <a:latin typeface="Times New Roman" panose="02020603050405020304"/>
                <a:ea typeface="宋体" panose="02010600030101010101" pitchFamily="2" charset="-122"/>
              </a:rPr>
              <a:t>am </a:t>
            </a:r>
            <a:r>
              <a:rPr lang="en-US" altLang="zh-CN" sz="2200" i="0">
                <a:solidFill>
                  <a:srgbClr val="0F1115"/>
                </a:solidFill>
                <a:latin typeface="Times New Roman" panose="02020603050405020304"/>
                <a:ea typeface="var(--dsw-font-markdown-table)"/>
              </a:rPr>
              <a:t>– </a:t>
            </a:r>
            <a:r>
              <a:rPr lang="en-US" altLang="zh-CN" sz="2200">
                <a:latin typeface="Times New Roman" panose="02020603050405020304"/>
                <a:ea typeface="宋体" panose="02010600030101010101" pitchFamily="2" charset="-122"/>
              </a:rPr>
              <a:t>5</a:t>
            </a:r>
            <a:r>
              <a:rPr lang="en-US" altLang="zh-CN" sz="2200">
                <a:latin typeface="Times New Roman" panose="02020603050405020304"/>
                <a:ea typeface="Times New Roman" panose="02020603050405020304"/>
              </a:rPr>
              <a:t>:00</a:t>
            </a:r>
            <a:r>
              <a:rPr lang="en-US" altLang="zh-CN" sz="2200">
                <a:latin typeface="Times New Roman" panose="02020603050405020304"/>
                <a:ea typeface="宋体" panose="02010600030101010101" pitchFamily="2" charset="-122"/>
              </a:rPr>
              <a:t>pm</a:t>
            </a:r>
            <a:r>
              <a:rPr lang="en-US" altLang="zh-CN" sz="2200">
                <a:latin typeface="Times New Roman" panose="02020603050405020304"/>
                <a:ea typeface="Times New Roman" panose="02020603050405020304"/>
              </a:rPr>
              <a:t>, </a:t>
            </a:r>
            <a:r>
              <a:rPr lang="en-US" altLang="zh-CN" sz="2200">
                <a:latin typeface="Times New Roman" panose="02020603050405020304"/>
                <a:ea typeface="宋体" panose="02010600030101010101" pitchFamily="2" charset="-122"/>
              </a:rPr>
              <a:t>Apr</a:t>
            </a:r>
            <a:r>
              <a:rPr lang="en-US" altLang="zh-CN" sz="2200">
                <a:latin typeface="Times New Roman" panose="02020603050405020304"/>
                <a:ea typeface="Times New Roman" panose="02020603050405020304"/>
              </a:rPr>
              <a:t>il </a:t>
            </a:r>
            <a:r>
              <a:rPr lang="en-US" altLang="zh-CN" sz="2200">
                <a:latin typeface="Times New Roman" panose="02020603050405020304"/>
                <a:ea typeface="宋体" panose="02010600030101010101" pitchFamily="2" charset="-122"/>
              </a:rPr>
              <a:t>3 –</a:t>
            </a:r>
            <a:r>
              <a:rPr lang="en-US" altLang="zh-CN" sz="2200">
                <a:latin typeface="Times New Roman" panose="02020603050405020304"/>
                <a:ea typeface="Times New Roman" panose="02020603050405020304"/>
              </a:rPr>
              <a:t> </a:t>
            </a:r>
            <a:r>
              <a:rPr lang="en-US" altLang="zh-CN" sz="2200">
                <a:latin typeface="Times New Roman" panose="02020603050405020304"/>
                <a:ea typeface="宋体" panose="02010600030101010101" pitchFamily="2" charset="-122"/>
              </a:rPr>
              <a:t>6 (close </a:t>
            </a:r>
            <a:r>
              <a:rPr lang="en-US" altLang="zh-CN" sz="2200">
                <a:latin typeface="Times New Roman" panose="02020603050405020304"/>
                <a:ea typeface="Times New Roman" panose="02020603050405020304"/>
              </a:rPr>
              <a:t>at </a:t>
            </a:r>
            <a:r>
              <a:rPr lang="en-US" altLang="zh-CN" sz="2200">
                <a:latin typeface="Times New Roman" panose="02020603050405020304"/>
                <a:ea typeface="宋体" panose="02010600030101010101" pitchFamily="2" charset="-122"/>
              </a:rPr>
              <a:t>4pm </a:t>
            </a:r>
            <a:r>
              <a:rPr lang="en-US" altLang="zh-CN" sz="2200">
                <a:latin typeface="Times New Roman" panose="02020603050405020304"/>
                <a:ea typeface="Times New Roman" panose="02020603050405020304"/>
              </a:rPr>
              <a:t>on </a:t>
            </a:r>
            <a:r>
              <a:rPr lang="en-US" altLang="zh-CN" sz="2200">
                <a:latin typeface="Times New Roman" panose="02020603050405020304"/>
                <a:ea typeface="宋体" panose="02010600030101010101" pitchFamily="2" charset="-122"/>
              </a:rPr>
              <a:t>Monday</a:t>
            </a:r>
            <a:r>
              <a:rPr lang="en-US" altLang="zh-CN" sz="2200">
                <a:latin typeface="Times New Roman" panose="02020603050405020304"/>
                <a:ea typeface="Times New Roman" panose="02020603050405020304"/>
              </a:rPr>
              <a:t>s</a:t>
            </a:r>
            <a:r>
              <a:rPr lang="en-US" altLang="zh-CN" sz="2200">
                <a:latin typeface="Times New Roman" panose="02020603050405020304"/>
                <a:ea typeface="宋体" panose="02010600030101010101" pitchFamily="2" charset="-122"/>
              </a:rPr>
              <a:t>)</a:t>
            </a:r>
            <a:endParaRPr lang="en-US" altLang="zh-CN" sz="2200">
              <a:latin typeface="Times New Roman" panose="02020603050405020304"/>
              <a:ea typeface="宋体" panose="02010600030101010101" pitchFamily="2" charset="-122"/>
            </a:endParaRPr>
          </a:p>
          <a:p>
            <a:pPr marL="342900" indent="-342900" algn="just" defTabSz="266700">
              <a:spcBef>
                <a:spcPct val="0"/>
              </a:spcBef>
              <a:spcAft>
                <a:spcPct val="0"/>
              </a:spcAft>
              <a:buFont typeface="Arial" panose="020B0604020202020204" pitchFamily="34" charset="0"/>
              <a:buChar char="•"/>
            </a:pPr>
            <a:r>
              <a:rPr lang="en-US" altLang="zh-CN" sz="2200">
                <a:latin typeface="Times New Roman" panose="02020603050405020304"/>
                <a:ea typeface="宋体" panose="02010600030101010101" pitchFamily="2" charset="-122"/>
              </a:rPr>
              <a:t>Exhibition </a:t>
            </a:r>
            <a:r>
              <a:rPr lang="en-US" altLang="zh-CN" sz="2200">
                <a:latin typeface="Times New Roman" panose="02020603050405020304"/>
                <a:ea typeface="Times New Roman" panose="02020603050405020304"/>
              </a:rPr>
              <a:t>location: 139A Station St, Blackheath NSW 2785, Australia</a:t>
            </a:r>
            <a:endParaRPr lang="en-US" altLang="zh-CN" sz="2200">
              <a:latin typeface="Times New Roman" panose="02020603050405020304"/>
              <a:ea typeface="Times New Roman" panose="02020603050405020304"/>
            </a:endParaRPr>
          </a:p>
          <a:p>
            <a:pPr marL="0" indent="304800" algn="just" defTabSz="266700">
              <a:spcBef>
                <a:spcPct val="0"/>
              </a:spcBef>
              <a:spcAft>
                <a:spcPct val="0"/>
              </a:spcAft>
            </a:pPr>
            <a:r>
              <a:rPr lang="en-US" altLang="zh-CN" sz="2200">
                <a:latin typeface="Wingdings" panose="05000000000000000000"/>
                <a:ea typeface="宋体" panose="02010600030101010101" pitchFamily="2" charset="-122"/>
              </a:rPr>
              <a:t>l</a:t>
            </a:r>
            <a:r>
              <a:rPr lang="en-US" altLang="zh-CN" sz="2200" b="1">
                <a:latin typeface="Times New Roman" panose="02020603050405020304"/>
                <a:ea typeface="宋体" panose="02010600030101010101" pitchFamily="2" charset="-122"/>
              </a:rPr>
              <a:t>Size requirements</a:t>
            </a:r>
            <a:endParaRPr lang="en-US" altLang="zh-CN" sz="2200" b="1">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200">
                <a:latin typeface="Times New Roman" panose="02020603050405020304"/>
                <a:ea typeface="宋体" panose="02010600030101010101" pitchFamily="2" charset="-122"/>
              </a:rPr>
              <a:t>2D</a:t>
            </a:r>
            <a:r>
              <a:rPr lang="en-US" altLang="zh-CN" sz="2200">
                <a:latin typeface="Times New Roman" panose="02020603050405020304"/>
                <a:ea typeface="Times New Roman" panose="02020603050405020304"/>
              </a:rPr>
              <a:t>:</a:t>
            </a:r>
            <a:r>
              <a:rPr lang="en-US" altLang="zh-CN" sz="2200">
                <a:latin typeface="Times New Roman" panose="02020603050405020304"/>
                <a:ea typeface="宋体" panose="02010600030101010101" pitchFamily="2" charset="-122"/>
              </a:rPr>
              <a:t> Total area of both works cannot </a:t>
            </a:r>
            <a:r>
              <a:rPr lang="en-US" altLang="zh-CN" sz="2200">
                <a:solidFill>
                  <a:srgbClr val="FF0000"/>
                </a:solidFill>
                <a:latin typeface="Times New Roman" panose="02020603050405020304"/>
                <a:ea typeface="宋体" panose="02010600030101010101" pitchFamily="2" charset="-122"/>
              </a:rPr>
              <a:t>exceed </a:t>
            </a:r>
            <a:r>
              <a:rPr lang="en-US" altLang="zh-CN" sz="2200">
                <a:latin typeface="Times New Roman" panose="02020603050405020304"/>
                <a:ea typeface="宋体" panose="02010600030101010101" pitchFamily="2" charset="-122"/>
              </a:rPr>
              <a:t>1.3 meters squared. </a:t>
            </a:r>
            <a:r>
              <a:rPr lang="en-US" altLang="zh-CN" sz="2200">
                <a:latin typeface="Times New Roman" panose="02020603050405020304"/>
                <a:ea typeface="Times New Roman" panose="02020603050405020304"/>
              </a:rPr>
              <a:t>Y</a:t>
            </a:r>
            <a:r>
              <a:rPr lang="en-US" altLang="zh-CN" sz="2200">
                <a:latin typeface="Times New Roman" panose="02020603050405020304"/>
                <a:ea typeface="宋体" panose="02010600030101010101" pitchFamily="2" charset="-122"/>
              </a:rPr>
              <a:t>ou may find this calculator useful </a:t>
            </a:r>
            <a:r>
              <a:rPr lang="en-US" altLang="zh-CN" sz="2200" u="sng">
                <a:solidFill>
                  <a:srgbClr val="0000FF"/>
                </a:solidFill>
                <a:latin typeface="Times New Roman" panose="02020603050405020304"/>
                <a:ea typeface="宋体" panose="02010600030101010101" pitchFamily="2" charset="-122"/>
                <a:hlinkClick r:id="rId1"/>
              </a:rPr>
              <a:t>https://www.calculator.net/area-calculator.html</a:t>
            </a:r>
            <a:r>
              <a:rPr lang="en-US" altLang="zh-CN" sz="2200" u="sng">
                <a:solidFill>
                  <a:srgbClr val="0000FF"/>
                </a:solidFill>
                <a:latin typeface="Times New Roman" panose="02020603050405020304"/>
                <a:ea typeface="Times New Roman" panose="02020603050405020304"/>
                <a:hlinkClick r:id="rId1"/>
              </a:rPr>
              <a:t>.</a:t>
            </a:r>
            <a:r>
              <a:rPr lang="en-US" altLang="zh-CN" sz="2200">
                <a:latin typeface="Times New Roman" panose="02020603050405020304"/>
                <a:ea typeface="宋体" panose="02010600030101010101" pitchFamily="2" charset="-122"/>
              </a:rPr>
              <a:t> </a:t>
            </a:r>
            <a:endParaRPr lang="en-US" altLang="zh-CN" sz="22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2200">
                <a:latin typeface="Times New Roman" panose="02020603050405020304"/>
                <a:ea typeface="宋体" panose="02010600030101010101" pitchFamily="2" charset="-122"/>
              </a:rPr>
              <a:t>3D</a:t>
            </a:r>
            <a:r>
              <a:rPr lang="en-US" altLang="zh-CN" sz="2200">
                <a:latin typeface="Times New Roman" panose="02020603050405020304"/>
                <a:ea typeface="Times New Roman" panose="02020603050405020304"/>
              </a:rPr>
              <a:t>:</a:t>
            </a:r>
            <a:r>
              <a:rPr lang="en-US" altLang="zh-CN" sz="2200">
                <a:latin typeface="Times New Roman" panose="02020603050405020304"/>
                <a:ea typeface="宋体" panose="02010600030101010101" pitchFamily="2" charset="-122"/>
              </a:rPr>
              <a:t> Base measurement of both works cannot exceed 45cm x 45cm</a:t>
            </a:r>
            <a:r>
              <a:rPr lang="en-US" altLang="zh-CN" sz="2200">
                <a:latin typeface="Times New Roman" panose="02020603050405020304"/>
                <a:ea typeface="Times New Roman" panose="02020603050405020304"/>
              </a:rPr>
              <a:t>, with the</a:t>
            </a:r>
            <a:r>
              <a:rPr lang="en-US" altLang="zh-CN" sz="2200">
                <a:latin typeface="Times New Roman" panose="02020603050405020304"/>
                <a:ea typeface="宋体" panose="02010600030101010101" pitchFamily="2" charset="-122"/>
              </a:rPr>
              <a:t> height not to exceed 1.3m (can be separate objects that relate, providing they meet size requirement)</a:t>
            </a:r>
            <a:r>
              <a:rPr lang="en-US" altLang="zh-CN" sz="2200">
                <a:latin typeface="Times New Roman" panose="02020603050405020304"/>
                <a:ea typeface="Times New Roman" panose="02020603050405020304"/>
              </a:rPr>
              <a:t>.</a:t>
            </a:r>
            <a:r>
              <a:rPr lang="en-US" altLang="zh-CN" sz="2200">
                <a:latin typeface="Times New Roman" panose="02020603050405020304"/>
                <a:ea typeface="宋体" panose="02010600030101010101" pitchFamily="2" charset="-122"/>
              </a:rPr>
              <a:t> If hanging they must meet 2D size requirement.</a:t>
            </a:r>
            <a:endParaRPr lang="en-US" altLang="zh-CN" sz="2200" b="0" i="0">
              <a:solidFill>
                <a:srgbClr val="0F1115"/>
              </a:solidFill>
              <a:latin typeface="Times New Roman" panose="02020603050405020304"/>
              <a:ea typeface="宋体" panose="02010600030101010101" pitchFamily="2" charset="-122"/>
            </a:endParaRPr>
          </a:p>
        </p:txBody>
      </p:sp>
      <p:sp>
        <p:nvSpPr>
          <p:cNvPr id="8" name="文本框 7"/>
          <p:cNvSpPr txBox="1"/>
          <p:nvPr/>
        </p:nvSpPr>
        <p:spPr>
          <a:xfrm>
            <a:off x="3556000" y="8669972"/>
            <a:ext cx="5080000" cy="953135"/>
          </a:xfrm>
          <a:prstGeom prst="rect">
            <a:avLst/>
          </a:prstGeom>
        </p:spPr>
        <p:txBody>
          <a:bodyPr>
            <a:spAutoFit/>
          </a:bodyPr>
          <a:p>
            <a:endParaRPr lang="en-US" altLang="zh-CN" sz="2400"/>
          </a:p>
          <a:p>
            <a:pPr marL="0" indent="304800" algn="just" defTabSz="266700">
              <a:spcBef>
                <a:spcPct val="0"/>
              </a:spcBef>
              <a:spcAft>
                <a:spcPct val="0"/>
              </a:spcAft>
            </a:pPr>
            <a:r>
              <a:rPr lang="en-US" altLang="zh-CN" sz="1600">
                <a:latin typeface="Times New Roman" panose="02020603050405020304"/>
                <a:ea typeface="宋体" panose="02010600030101010101" pitchFamily="2" charset="-122"/>
              </a:rPr>
              <a:t> </a:t>
            </a:r>
            <a:endParaRPr lang="en-US" altLang="zh-CN" sz="1600">
              <a:latin typeface="Times New Roman" panose="02020603050405020304"/>
              <a:ea typeface="宋体" panose="02010600030101010101" pitchFamily="2" charset="-122"/>
            </a:endParaRPr>
          </a:p>
          <a:p>
            <a:pPr marL="0" indent="304800" algn="just" defTabSz="266700">
              <a:spcBef>
                <a:spcPct val="0"/>
              </a:spcBef>
              <a:spcAft>
                <a:spcPct val="0"/>
              </a:spcAft>
            </a:pPr>
            <a:r>
              <a:rPr lang="en-US" altLang="zh-CN" sz="1600">
                <a:latin typeface="Times New Roman" panose="02020603050405020304"/>
                <a:ea typeface="宋体" panose="02010600030101010101" pitchFamily="2" charset="-122"/>
              </a:rPr>
              <a:t>Inquiries: </a:t>
            </a:r>
            <a:r>
              <a:rPr lang="en-US" altLang="zh-CN" sz="1600" u="sng">
                <a:solidFill>
                  <a:srgbClr val="0000FF"/>
                </a:solidFill>
                <a:latin typeface="Times New Roman" panose="02020603050405020304"/>
                <a:ea typeface="宋体" panose="02010600030101010101" pitchFamily="2" charset="-122"/>
                <a:hlinkClick r:id="rId2" action="ppaction://hlinkfile"/>
              </a:rPr>
              <a:t>info@blackheathart.com</a:t>
            </a:r>
            <a:endParaRPr lang="en-US" altLang="zh-CN" sz="1600" u="sng">
              <a:solidFill>
                <a:srgbClr val="0000FF"/>
              </a:solidFill>
              <a:latin typeface="Times New Roman" panose="02020603050405020304"/>
              <a:ea typeface="宋体" panose="02010600030101010101" pitchFamily="2" charset="-122"/>
              <a:hlinkClick r:id="rId2" action="ppaction://hlinkfile"/>
            </a:endParaRPr>
          </a:p>
        </p:txBody>
      </p:sp>
      <p:sp>
        <p:nvSpPr>
          <p:cNvPr id="10" name="文本框 16"/>
          <p:cNvSpPr txBox="1"/>
          <p:nvPr>
            <p:custDataLst>
              <p:tags r:id="rId3"/>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4"/>
            </p:custDataLst>
          </p:nvPr>
        </p:nvSpPr>
        <p:spPr>
          <a:xfrm>
            <a:off x="3421380" y="0"/>
            <a:ext cx="8526780" cy="445135"/>
          </a:xfrm>
          <a:prstGeom prst="rect">
            <a:avLst/>
          </a:prstGeom>
          <a:noFill/>
        </p:spPr>
        <p:txBody>
          <a:bodyPr wrap="square" rtlCol="0" anchor="t">
            <a:spAutoFit/>
          </a:bodyPr>
          <a:p>
            <a:pPr algn="l">
              <a:buClrTx/>
              <a:buSzTx/>
              <a:buFontTx/>
            </a:pP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https://events.humanitix.com/easter-exhibition-2026</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8930" y="729615"/>
            <a:ext cx="11658600" cy="1106805"/>
          </a:xfrm>
          <a:prstGeom prst="rect">
            <a:avLst/>
          </a:prstGeom>
          <a:noFill/>
        </p:spPr>
        <p:txBody>
          <a:bodyPr wrap="square" rtlCol="0" anchor="t">
            <a:spAutoFit/>
          </a:bodyPr>
          <a:p>
            <a:pPr marL="533400" indent="-266700" algn="just" defTabSz="266700"/>
            <a:r>
              <a:rPr lang="en-US" altLang="zh-CN" sz="2200">
                <a:latin typeface="Wingdings" panose="05000000000000000000"/>
                <a:ea typeface="宋体" panose="02010600030101010101" pitchFamily="2" charset="-122"/>
                <a:sym typeface="+mn-ea"/>
              </a:rPr>
              <a:t>l</a:t>
            </a:r>
            <a:r>
              <a:rPr lang="en-US" altLang="zh-CN" sz="2200" b="1">
                <a:solidFill>
                  <a:srgbClr val="0F1115"/>
                </a:solidFill>
                <a:latin typeface="Times New Roman" panose="02020603050405020304"/>
                <a:ea typeface="宋体" panose="02010600030101010101" pitchFamily="2" charset="-122"/>
                <a:sym typeface="+mn-ea"/>
              </a:rPr>
              <a:t>Delivery &amp; Collection </a:t>
            </a:r>
            <a:r>
              <a:rPr lang="en-US" altLang="zh-CN" sz="2200" b="1">
                <a:solidFill>
                  <a:srgbClr val="0F1115"/>
                </a:solidFill>
                <a:latin typeface="Times New Roman" panose="02020603050405020304"/>
                <a:ea typeface="Times New Roman" panose="02020603050405020304"/>
                <a:sym typeface="+mn-ea"/>
              </a:rPr>
              <a:t>of Works</a:t>
            </a:r>
            <a:endParaRPr lang="en-US" altLang="zh-CN" sz="2200" b="1" i="0">
              <a:solidFill>
                <a:srgbClr val="0F1115"/>
              </a:solidFill>
              <a:latin typeface="Times New Roman" panose="02020603050405020304"/>
              <a:ea typeface="Times New Roman" panose="02020603050405020304"/>
            </a:endParaRPr>
          </a:p>
          <a:p>
            <a:pPr indent="304800" algn="l" defTabSz="266700"/>
            <a:r>
              <a:rPr lang="en-US" altLang="zh-CN" sz="2200">
                <a:solidFill>
                  <a:srgbClr val="0F1115"/>
                </a:solidFill>
                <a:latin typeface="Times New Roman" panose="02020603050405020304"/>
                <a:ea typeface="宋体" panose="02010600030101010101" pitchFamily="2" charset="-122"/>
                <a:sym typeface="+mn-ea"/>
              </a:rPr>
              <a:t>Works are to be delivered and collected from the Studio, 139a Station Street, Blackheath. If works cannot be delivered/collected by hand, they must be transported by </a:t>
            </a:r>
            <a:r>
              <a:rPr lang="en-US" altLang="zh-CN" sz="2200">
                <a:solidFill>
                  <a:srgbClr val="FF0000"/>
                </a:solidFill>
                <a:latin typeface="Times New Roman" panose="02020603050405020304"/>
                <a:ea typeface="宋体" panose="02010600030101010101" pitchFamily="2" charset="-122"/>
                <a:sym typeface="+mn-ea"/>
              </a:rPr>
              <a:t>courier </a:t>
            </a:r>
            <a:r>
              <a:rPr lang="en-US" altLang="zh-CN" sz="2200">
                <a:solidFill>
                  <a:srgbClr val="0F1115"/>
                </a:solidFill>
                <a:latin typeface="Times New Roman" panose="02020603050405020304"/>
                <a:ea typeface="宋体" panose="02010600030101010101" pitchFamily="2" charset="-122"/>
                <a:sym typeface="+mn-ea"/>
              </a:rPr>
              <a:t>at the artist’s expense.</a:t>
            </a:r>
            <a:endParaRPr lang="en-US" altLang="zh-CN" sz="2200">
              <a:solidFill>
                <a:srgbClr val="0F1115"/>
              </a:solidFill>
              <a:latin typeface="Times New Roman" panose="02020603050405020304"/>
              <a:ea typeface="宋体" panose="02010600030101010101" pitchFamily="2" charset="-122"/>
              <a:sym typeface="+mn-ea"/>
            </a:endParaRPr>
          </a:p>
        </p:txBody>
      </p:sp>
      <p:graphicFrame>
        <p:nvGraphicFramePr>
          <p:cNvPr id="5" name="表格 4"/>
          <p:cNvGraphicFramePr/>
          <p:nvPr>
            <p:custDataLst>
              <p:tags r:id="rId1"/>
            </p:custDataLst>
          </p:nvPr>
        </p:nvGraphicFramePr>
        <p:xfrm>
          <a:off x="716280" y="2149475"/>
          <a:ext cx="8773160" cy="1640840"/>
        </p:xfrm>
        <a:graphic>
          <a:graphicData uri="http://schemas.openxmlformats.org/drawingml/2006/table">
            <a:tbl>
              <a:tblPr>
                <a:tableStyleId>{5940675A-B579-460E-94D1-54222C63F5DA}</a:tableStyleId>
              </a:tblPr>
              <a:tblGrid>
                <a:gridCol w="1110615"/>
                <a:gridCol w="2766695"/>
                <a:gridCol w="4895850"/>
              </a:tblGrid>
              <a:tr h="412115">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Type</a:t>
                      </a:r>
                      <a:endParaRPr lang="en-US" altLang="zh-CN" sz="2000">
                        <a:latin typeface="Times New Roman" panose="02020603050405020304" charset="0"/>
                        <a:cs typeface="Times New Roman" panose="02020603050405020304" charset="0"/>
                      </a:endParaRPr>
                    </a:p>
                  </a:txBody>
                  <a:tcPr marL="0" marR="0" marT="0" marB="0" anchor="ctr" anchorCtr="0"/>
                </a:tc>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Delivery Date &amp; Time</a:t>
                      </a:r>
                      <a:endParaRPr lang="en-US" altLang="zh-CN" sz="2000">
                        <a:latin typeface="Times New Roman" panose="02020603050405020304" charset="0"/>
                        <a:cs typeface="Times New Roman" panose="02020603050405020304" charset="0"/>
                      </a:endParaRPr>
                    </a:p>
                  </a:txBody>
                  <a:tcPr marL="0" marR="0" marT="0" marB="0" anchor="ctr" anchorCtr="0"/>
                </a:tc>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Collection Date &amp; Time</a:t>
                      </a:r>
                      <a:endParaRPr lang="en-US" altLang="zh-CN" sz="2000">
                        <a:latin typeface="Times New Roman" panose="02020603050405020304" charset="0"/>
                        <a:cs typeface="Times New Roman" panose="02020603050405020304" charset="0"/>
                      </a:endParaRPr>
                    </a:p>
                  </a:txBody>
                  <a:tcPr marL="0" marR="0" marT="0" marB="0" anchor="ctr" anchorCtr="0"/>
                </a:tc>
              </a:tr>
              <a:tr h="614680">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2D</a:t>
                      </a:r>
                      <a:endParaRPr lang="en-US" altLang="zh-CN" sz="2000">
                        <a:latin typeface="Times New Roman" panose="02020603050405020304" charset="0"/>
                        <a:cs typeface="Times New Roman" panose="02020603050405020304" charset="0"/>
                      </a:endParaRPr>
                    </a:p>
                  </a:txBody>
                  <a:tcPr marL="0" marR="0" marT="0" marB="0" anchor="ctr" anchorCtr="0"/>
                </a:tc>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9:00am – 1:00pm</a:t>
                      </a:r>
                      <a:endParaRPr lang="en-US" altLang="zh-CN" sz="2000">
                        <a:latin typeface="Times New Roman" panose="02020603050405020304" charset="0"/>
                        <a:cs typeface="Times New Roman" panose="02020603050405020304" charset="0"/>
                      </a:endParaRPr>
                    </a:p>
                    <a:p>
                      <a:pPr marL="0" indent="0" algn="ctr">
                        <a:spcBef>
                          <a:spcPct val="0"/>
                        </a:spcBef>
                        <a:spcAft>
                          <a:spcPct val="0"/>
                        </a:spcAft>
                      </a:pPr>
                      <a:r>
                        <a:rPr lang="en-US" altLang="zh-CN" sz="2000">
                          <a:latin typeface="Times New Roman" panose="02020603050405020304" charset="0"/>
                          <a:cs typeface="Times New Roman" panose="02020603050405020304" charset="0"/>
                        </a:rPr>
                        <a:t>(March 31)</a:t>
                      </a:r>
                      <a:endParaRPr lang="en-US" altLang="zh-CN" sz="2000">
                        <a:latin typeface="Times New Roman" panose="02020603050405020304" charset="0"/>
                        <a:cs typeface="Times New Roman" panose="02020603050405020304" charset="0"/>
                      </a:endParaRPr>
                    </a:p>
                  </a:txBody>
                  <a:tcPr marL="0" marR="0" marT="0" marB="0" anchor="ctr" anchorCtr="0"/>
                </a:tc>
                <a:tc rowSpan="2">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4:00am –5:00pm ( April 6)</a:t>
                      </a:r>
                      <a:endParaRPr lang="en-US" altLang="zh-CN" sz="2000">
                        <a:latin typeface="Times New Roman" panose="02020603050405020304" charset="0"/>
                        <a:cs typeface="Times New Roman" panose="02020603050405020304" charset="0"/>
                      </a:endParaRPr>
                    </a:p>
                    <a:p>
                      <a:pPr marL="0" indent="0" algn="ctr">
                        <a:spcBef>
                          <a:spcPct val="0"/>
                        </a:spcBef>
                        <a:spcAft>
                          <a:spcPct val="0"/>
                        </a:spcAft>
                      </a:pPr>
                      <a:r>
                        <a:rPr lang="en-US" altLang="zh-CN" sz="2000">
                          <a:latin typeface="Times New Roman" panose="02020603050405020304" charset="0"/>
                          <a:cs typeface="Times New Roman" panose="02020603050405020304" charset="0"/>
                        </a:rPr>
                        <a:t>10:00am – 12noon ( April 7)</a:t>
                      </a:r>
                      <a:endParaRPr lang="en-US" altLang="zh-CN" sz="2000">
                        <a:latin typeface="Times New Roman" panose="02020603050405020304" charset="0"/>
                        <a:cs typeface="Times New Roman" panose="02020603050405020304" charset="0"/>
                      </a:endParaRPr>
                    </a:p>
                  </a:txBody>
                  <a:tcPr marL="0" marR="0" marT="0" marB="0" anchor="ctr" anchorCtr="0"/>
                </a:tc>
              </a:tr>
              <a:tr h="614045">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3D</a:t>
                      </a:r>
                      <a:endParaRPr lang="en-US" altLang="zh-CN" sz="2000">
                        <a:latin typeface="Times New Roman" panose="02020603050405020304" charset="0"/>
                        <a:cs typeface="Times New Roman" panose="02020603050405020304" charset="0"/>
                      </a:endParaRPr>
                    </a:p>
                  </a:txBody>
                  <a:tcPr marL="0" marR="0" marT="0" marB="0" anchor="ctr" anchorCtr="0"/>
                </a:tc>
                <a:tc>
                  <a:txBody>
                    <a:bodyPr/>
                    <a:p>
                      <a:pPr marL="0" indent="0" algn="ctr">
                        <a:spcBef>
                          <a:spcPct val="0"/>
                        </a:spcBef>
                        <a:spcAft>
                          <a:spcPct val="0"/>
                        </a:spcAft>
                      </a:pPr>
                      <a:r>
                        <a:rPr lang="en-US" altLang="zh-CN" sz="2000">
                          <a:latin typeface="Times New Roman" panose="02020603050405020304" charset="0"/>
                          <a:cs typeface="Times New Roman" panose="02020603050405020304" charset="0"/>
                        </a:rPr>
                        <a:t>9:00am – 1:00pm</a:t>
                      </a:r>
                      <a:endParaRPr lang="en-US" altLang="zh-CN" sz="2000">
                        <a:latin typeface="Times New Roman" panose="02020603050405020304" charset="0"/>
                        <a:cs typeface="Times New Roman" panose="02020603050405020304" charset="0"/>
                      </a:endParaRPr>
                    </a:p>
                    <a:p>
                      <a:pPr marL="0" indent="0" algn="ctr">
                        <a:spcBef>
                          <a:spcPct val="0"/>
                        </a:spcBef>
                        <a:spcAft>
                          <a:spcPct val="0"/>
                        </a:spcAft>
                      </a:pPr>
                      <a:r>
                        <a:rPr lang="en-US" altLang="zh-CN" sz="2000">
                          <a:latin typeface="Times New Roman" panose="02020603050405020304" charset="0"/>
                          <a:cs typeface="Times New Roman" panose="02020603050405020304" charset="0"/>
                        </a:rPr>
                        <a:t>(April 2)</a:t>
                      </a:r>
                      <a:endParaRPr lang="en-US" altLang="zh-CN" sz="2000">
                        <a:latin typeface="Times New Roman" panose="02020603050405020304" charset="0"/>
                        <a:cs typeface="Times New Roman" panose="02020603050405020304" charset="0"/>
                      </a:endParaRPr>
                    </a:p>
                  </a:txBody>
                  <a:tcPr marL="0" marR="0" marT="0" marB="0" anchor="ctr" anchorCtr="0"/>
                </a:tc>
                <a:tc vMerge="1">
                  <a:tcPr marL="0" marR="0" marT="0" marB="0"/>
                </a:tc>
              </a:tr>
            </a:tbl>
          </a:graphicData>
        </a:graphic>
      </p:graphicFrame>
      <p:sp>
        <p:nvSpPr>
          <p:cNvPr id="6" name="文本框 5"/>
          <p:cNvSpPr txBox="1"/>
          <p:nvPr/>
        </p:nvSpPr>
        <p:spPr>
          <a:xfrm>
            <a:off x="716280" y="3924935"/>
            <a:ext cx="5321935" cy="429895"/>
          </a:xfrm>
          <a:prstGeom prst="rect">
            <a:avLst/>
          </a:prstGeom>
        </p:spPr>
        <p:txBody>
          <a:bodyPr wrap="square">
            <a:spAutoFit/>
          </a:bodyPr>
          <a:p>
            <a:r>
              <a:rPr lang="en-US" altLang="zh-CN" sz="2200">
                <a:latin typeface="Times New Roman" panose="02020603050405020304"/>
                <a:ea typeface="宋体" panose="02010600030101010101" pitchFamily="2" charset="-122"/>
              </a:rPr>
              <a:t>Note: Late drop-offs will not be accepted. </a:t>
            </a:r>
            <a:endParaRPr lang="en-US" altLang="zh-CN" sz="2200" b="1" i="0">
              <a:solidFill>
                <a:srgbClr val="0F1115"/>
              </a:solidFill>
              <a:latin typeface="Times New Roman" panose="02020603050405020304"/>
              <a:ea typeface="宋体" panose="02010600030101010101" pitchFamily="2" charset="-122"/>
            </a:endParaRPr>
          </a:p>
        </p:txBody>
      </p:sp>
      <p:graphicFrame>
        <p:nvGraphicFramePr>
          <p:cNvPr id="7" name="表格 6"/>
          <p:cNvGraphicFramePr/>
          <p:nvPr/>
        </p:nvGraphicFramePr>
        <p:xfrm>
          <a:off x="685165" y="4887277"/>
          <a:ext cx="8803640" cy="1005840"/>
        </p:xfrm>
        <a:graphic>
          <a:graphicData uri="http://schemas.openxmlformats.org/drawingml/2006/table">
            <a:tbl>
              <a:tblPr/>
              <a:tblGrid>
                <a:gridCol w="1889760"/>
                <a:gridCol w="2501265"/>
                <a:gridCol w="4412615"/>
              </a:tblGrid>
              <a:tr h="256540">
                <a:tc>
                  <a:txBody>
                    <a:bodyPr/>
                    <a:p>
                      <a:pPr marL="0" indent="0" algn="l">
                        <a:spcBef>
                          <a:spcPct val="0"/>
                        </a:spcBef>
                        <a:spcAft>
                          <a:spcPct val="0"/>
                        </a:spcAft>
                      </a:pPr>
                      <a:r>
                        <a:rPr lang="en-US" altLang="zh-CN" sz="2200" b="1" i="0">
                          <a:solidFill>
                            <a:srgbClr val="0F1115"/>
                          </a:solidFill>
                          <a:latin typeface="Times New Roman" panose="02020603050405020304"/>
                          <a:ea typeface="Times New Roman" panose="02020603050405020304"/>
                        </a:rPr>
                        <a:t>Prize</a:t>
                      </a:r>
                      <a:endParaRPr lang="en-US" altLang="zh-CN" sz="2200" b="1" i="0">
                        <a:solidFill>
                          <a:srgbClr val="0F1115"/>
                        </a:solidFill>
                        <a:latin typeface="Times New Roman" panose="02020603050405020304"/>
                        <a:ea typeface="Times New Roman" panose="02020603050405020304"/>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200" b="1" i="0">
                          <a:solidFill>
                            <a:srgbClr val="0F1115"/>
                          </a:solidFill>
                          <a:latin typeface="Times New Roman" panose="02020603050405020304"/>
                          <a:ea typeface="Times New Roman" panose="02020603050405020304"/>
                        </a:rPr>
                        <a:t>2D</a:t>
                      </a:r>
                      <a:endParaRPr lang="en-US" altLang="zh-CN" sz="2200" b="1" i="0">
                        <a:solidFill>
                          <a:srgbClr val="0F1115"/>
                        </a:solidFill>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200" b="1" i="0">
                          <a:solidFill>
                            <a:srgbClr val="0F1115"/>
                          </a:solidFill>
                          <a:latin typeface="Times New Roman" panose="02020603050405020304"/>
                          <a:ea typeface="Times New Roman" panose="02020603050405020304"/>
                        </a:rPr>
                        <a:t>3D</a:t>
                      </a:r>
                      <a:endParaRPr lang="en-US" altLang="zh-CN" sz="2200" b="1" i="0">
                        <a:solidFill>
                          <a:srgbClr val="0F1115"/>
                        </a:solidFill>
                        <a:latin typeface="Times New Roman" panose="02020603050405020304"/>
                        <a:ea typeface="Times New Roman" panose="02020603050405020304"/>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04800">
                <a:tc>
                  <a:txBody>
                    <a:bodyPr/>
                    <a:p>
                      <a:pPr marL="0" indent="0" algn="l">
                        <a:spcBef>
                          <a:spcPct val="0"/>
                        </a:spcBef>
                        <a:spcAft>
                          <a:spcPct val="0"/>
                        </a:spcAft>
                      </a:pPr>
                      <a:r>
                        <a:rPr lang="en-US" altLang="zh-CN" sz="2200" i="0">
                          <a:solidFill>
                            <a:srgbClr val="0F1115"/>
                          </a:solidFill>
                          <a:latin typeface="Times New Roman" panose="02020603050405020304"/>
                          <a:ea typeface="var(--dsw-font-markdown-table)"/>
                        </a:rPr>
                        <a:t>First Prize</a:t>
                      </a:r>
                      <a:endParaRPr lang="en-US" altLang="zh-CN" sz="2200" i="0">
                        <a:solidFill>
                          <a:srgbClr val="0F1115"/>
                        </a:solidFill>
                        <a:latin typeface="Times New Roman" panose="02020603050405020304"/>
                        <a:ea typeface="var(--dsw-font-markdown-table)"/>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200" i="0">
                          <a:solidFill>
                            <a:srgbClr val="0F1115"/>
                          </a:solidFill>
                          <a:latin typeface="Times New Roman" panose="02020603050405020304"/>
                          <a:ea typeface="var(--dsw-font-markdown-table)"/>
                        </a:rPr>
                        <a:t>$1,000</a:t>
                      </a:r>
                      <a:endParaRPr lang="en-US" altLang="zh-CN" sz="2200" i="0">
                        <a:solidFill>
                          <a:srgbClr val="0F1115"/>
                        </a:solidFill>
                        <a:latin typeface="Times New Roman" panose="02020603050405020304"/>
                        <a:ea typeface="var(--dsw-font-markdown-table)"/>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200" i="0">
                          <a:solidFill>
                            <a:srgbClr val="0F1115"/>
                          </a:solidFill>
                          <a:latin typeface="Times New Roman" panose="02020603050405020304"/>
                          <a:ea typeface="var(--dsw-font-markdown-table)"/>
                        </a:rPr>
                        <a:t>$1,000</a:t>
                      </a:r>
                      <a:endParaRPr lang="en-US" altLang="zh-CN" sz="2200" i="0">
                        <a:solidFill>
                          <a:srgbClr val="0F1115"/>
                        </a:solidFill>
                        <a:latin typeface="Times New Roman" panose="02020603050405020304"/>
                        <a:ea typeface="var(--dsw-font-markdown-table)"/>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310515">
                <a:tc>
                  <a:txBody>
                    <a:bodyPr/>
                    <a:p>
                      <a:pPr marL="0" indent="0" algn="l">
                        <a:spcBef>
                          <a:spcPct val="0"/>
                        </a:spcBef>
                        <a:spcAft>
                          <a:spcPct val="0"/>
                        </a:spcAft>
                      </a:pPr>
                      <a:r>
                        <a:rPr lang="en-US" altLang="zh-CN" sz="2200" i="0">
                          <a:solidFill>
                            <a:srgbClr val="0F1115"/>
                          </a:solidFill>
                          <a:latin typeface="Times New Roman" panose="02020603050405020304"/>
                          <a:ea typeface="var(--dsw-font-markdown-table)"/>
                        </a:rPr>
                        <a:t>Second Prize</a:t>
                      </a:r>
                      <a:endParaRPr lang="en-US" altLang="zh-CN" sz="2200" i="0">
                        <a:solidFill>
                          <a:srgbClr val="0F1115"/>
                        </a:solidFill>
                        <a:latin typeface="Times New Roman" panose="02020603050405020304"/>
                        <a:ea typeface="var(--dsw-font-markdown-table)"/>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200" i="0">
                          <a:solidFill>
                            <a:srgbClr val="0F1115"/>
                          </a:solidFill>
                          <a:latin typeface="Times New Roman" panose="02020603050405020304"/>
                          <a:ea typeface="var(--dsw-font-markdown-table)"/>
                        </a:rPr>
                        <a:t>$500</a:t>
                      </a:r>
                      <a:endParaRPr lang="en-US" altLang="zh-CN" sz="2200" i="0">
                        <a:solidFill>
                          <a:srgbClr val="0F1115"/>
                        </a:solidFill>
                        <a:latin typeface="Times New Roman" panose="02020603050405020304"/>
                        <a:ea typeface="var(--dsw-font-markdown-table)"/>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a:spcBef>
                          <a:spcPct val="0"/>
                        </a:spcBef>
                        <a:spcAft>
                          <a:spcPct val="0"/>
                        </a:spcAft>
                      </a:pPr>
                      <a:r>
                        <a:rPr lang="en-US" altLang="zh-CN" sz="2200" i="0">
                          <a:solidFill>
                            <a:srgbClr val="0F1115"/>
                          </a:solidFill>
                          <a:latin typeface="Times New Roman" panose="02020603050405020304"/>
                          <a:ea typeface="var(--dsw-font-markdown-table)"/>
                        </a:rPr>
                        <a:t>$500</a:t>
                      </a:r>
                      <a:endParaRPr lang="en-US" altLang="zh-CN" sz="2200" i="0">
                        <a:solidFill>
                          <a:srgbClr val="0F1115"/>
                        </a:solidFill>
                        <a:latin typeface="Times New Roman" panose="02020603050405020304"/>
                        <a:ea typeface="var(--dsw-font-markdown-table)"/>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
        <p:nvSpPr>
          <p:cNvPr id="9" name="文本框 8"/>
          <p:cNvSpPr txBox="1"/>
          <p:nvPr/>
        </p:nvSpPr>
        <p:spPr>
          <a:xfrm>
            <a:off x="328930" y="4406265"/>
            <a:ext cx="6096000" cy="429895"/>
          </a:xfrm>
          <a:prstGeom prst="rect">
            <a:avLst/>
          </a:prstGeom>
          <a:noFill/>
        </p:spPr>
        <p:txBody>
          <a:bodyPr wrap="square" rtlCol="0" anchor="t">
            <a:spAutoFit/>
          </a:bodyPr>
          <a:p>
            <a:pPr indent="304800" algn="just" defTabSz="266700"/>
            <a:r>
              <a:rPr lang="en-US" altLang="zh-CN" sz="2200">
                <a:latin typeface="Wingdings" panose="05000000000000000000"/>
                <a:ea typeface="宋体" panose="02010600030101010101" pitchFamily="2" charset="-122"/>
                <a:sym typeface="+mn-ea"/>
              </a:rPr>
              <a:t>l</a:t>
            </a:r>
            <a:r>
              <a:rPr lang="en-US" altLang="zh-CN" sz="2200" b="1">
                <a:solidFill>
                  <a:srgbClr val="0F1115"/>
                </a:solidFill>
                <a:latin typeface="Times New Roman" panose="02020603050405020304"/>
                <a:ea typeface="宋体" panose="02010600030101010101" pitchFamily="2" charset="-122"/>
                <a:sym typeface="+mn-ea"/>
              </a:rPr>
              <a:t>Prizes &amp; Awards </a:t>
            </a:r>
            <a:endParaRPr lang="en-US" altLang="zh-CN" sz="2200" b="1">
              <a:solidFill>
                <a:srgbClr val="0F1115"/>
              </a:solidFill>
              <a:latin typeface="Times New Roman" panose="02020603050405020304"/>
              <a:ea typeface="宋体" panose="02010600030101010101" pitchFamily="2" charset="-122"/>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062480" y="3460750"/>
            <a:ext cx="8742045" cy="116840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2. When should 3D artworks be delivered to the studio?</a:t>
            </a:r>
            <a:endParaRPr lang="en-US" altLang="zh-CN" sz="24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A. 3:00pm on April 2.         	B. 11:00am on March 31.</a:t>
            </a:r>
            <a:endParaRPr lang="en-US" altLang="zh-CN" sz="24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C. 10:00am on April 2.           	D. 12 noon on April 7.</a:t>
            </a:r>
            <a:endParaRPr lang="en-US" altLang="zh-CN" sz="24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062480" y="849630"/>
            <a:ext cx="8742045" cy="1886585"/>
          </a:xfrm>
          <a:prstGeom prst="rect">
            <a:avLst/>
          </a:prstGeom>
          <a:solidFill>
            <a:schemeClr val="bg2"/>
          </a:solidFill>
          <a:ln w="34925" cmpd="sng">
            <a:noFill/>
            <a:prstDash val="sysDash"/>
          </a:ln>
        </p:spPr>
        <p:txBody>
          <a:bodyPr wrap="square">
            <a:spAutoFit/>
          </a:bodyPr>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1. Who is allowed to enter the exhibition?</a:t>
            </a:r>
            <a:endParaRPr lang="en-US" altLang="zh-CN" sz="24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A. Any artist who pays $20 per work.</a:t>
            </a:r>
            <a:endParaRPr lang="en-US" altLang="zh-CN" sz="24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B. Financial members of the organization.</a:t>
            </a:r>
            <a:endParaRPr lang="en-US" altLang="zh-CN" sz="24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C. Volunteers who help with the exhibition.</a:t>
            </a:r>
            <a:endParaRPr lang="en-US" altLang="zh-CN" sz="24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400" b="0" i="0" smtClean="0">
                <a:latin typeface="Times New Roman" panose="02020603050405020304" charset="0"/>
                <a:ea typeface="华文中宋" panose="02010600040101010101" charset="-122"/>
                <a:cs typeface="Times New Roman" panose="02020603050405020304" charset="0"/>
              </a:rPr>
              <a:t>D. All residents of Blackheath, NSW.</a:t>
            </a:r>
            <a:endParaRPr lang="en-US" altLang="zh-CN" sz="2400" b="0" i="0" smtClean="0">
              <a:latin typeface="Times New Roman" panose="02020603050405020304" charset="0"/>
              <a:ea typeface="华文中宋" panose="02010600040101010101" charset="-122"/>
              <a:cs typeface="Times New Roman" panose="02020603050405020304" charset="0"/>
            </a:endParaRPr>
          </a:p>
        </p:txBody>
      </p:sp>
      <p:pic>
        <p:nvPicPr>
          <p:cNvPr id="6" name="图片 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61565" y="5417820"/>
            <a:ext cx="379466" cy="396000"/>
          </a:xfrm>
          <a:prstGeom prst="rect">
            <a:avLst/>
          </a:prstGeom>
        </p:spPr>
      </p:pic>
      <p:pic>
        <p:nvPicPr>
          <p:cNvPr id="8" name="图片 7"/>
          <p:cNvPicPr>
            <a:picLocks noChangeAspect="1"/>
          </p:cNvPicPr>
          <p:nvPr>
            <p:custDataLst>
              <p:tags r:id="rId5"/>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62480" y="4173220"/>
            <a:ext cx="379466" cy="396000"/>
          </a:xfrm>
          <a:prstGeom prst="rect">
            <a:avLst/>
          </a:prstGeom>
        </p:spPr>
      </p:pic>
      <p:sp>
        <p:nvSpPr>
          <p:cNvPr id="13" name="矩形 12"/>
          <p:cNvSpPr/>
          <p:nvPr>
            <p:custDataLst>
              <p:tags r:id="rId6"/>
            </p:custDataLst>
          </p:nvPr>
        </p:nvSpPr>
        <p:spPr>
          <a:xfrm>
            <a:off x="2062480" y="5370830"/>
            <a:ext cx="8742045" cy="808990"/>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2800"/>
              </a:lnSpc>
              <a:buClrTx/>
              <a:buSzTx/>
              <a:buFontTx/>
            </a:pPr>
            <a:r>
              <a:rPr lang="en-US" altLang="zh-CN" sz="2400" smtClean="0">
                <a:latin typeface="Times New Roman" panose="02020603050405020304" charset="0"/>
                <a:ea typeface="华文中宋" panose="02010600040101010101" charset="-122"/>
                <a:cs typeface="Times New Roman" panose="02020603050405020304" charset="0"/>
                <a:sym typeface="+mn-ea"/>
              </a:rPr>
              <a:t>3. This text is most likely from ______.</a:t>
            </a:r>
            <a:endParaRPr lang="en-US" altLang="zh-CN" sz="24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400" smtClean="0">
                <a:latin typeface="Times New Roman" panose="02020603050405020304" charset="0"/>
                <a:ea typeface="华文中宋" panose="02010600040101010101" charset="-122"/>
                <a:cs typeface="Times New Roman" panose="02020603050405020304" charset="0"/>
                <a:sym typeface="+mn-ea"/>
              </a:rPr>
              <a:t>A. a poster.         B. a website.          C. a newspaper.          D. an email.</a:t>
            </a:r>
            <a:endParaRPr lang="en-US" altLang="zh-CN" sz="24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7"/>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04695" y="1595120"/>
            <a:ext cx="379466" cy="396000"/>
          </a:xfrm>
          <a:prstGeom prst="rect">
            <a:avLst/>
          </a:prstGeom>
        </p:spPr>
      </p:pic>
      <p:sp>
        <p:nvSpPr>
          <p:cNvPr id="15" name="文本框 16"/>
          <p:cNvSpPr txBox="1"/>
          <p:nvPr>
            <p:custDataLst>
              <p:tags r:id="rId8"/>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9"/>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4168140" y="5720715"/>
            <a:ext cx="379466" cy="396000"/>
          </a:xfrm>
          <a:prstGeom prst="rect">
            <a:avLst/>
          </a:prstGeom>
        </p:spPr>
      </p:pic>
      <p:sp>
        <p:nvSpPr>
          <p:cNvPr id="2" name="文本框 1"/>
          <p:cNvSpPr txBox="1"/>
          <p:nvPr>
            <p:custDataLst>
              <p:tags r:id="rId10"/>
            </p:custDataLst>
          </p:nvPr>
        </p:nvSpPr>
        <p:spPr>
          <a:xfrm>
            <a:off x="217805" y="1456690"/>
            <a:ext cx="1551940" cy="440055"/>
          </a:xfrm>
          <a:prstGeom prst="rect">
            <a:avLst/>
          </a:prstGeom>
          <a:solidFill>
            <a:srgbClr val="0070C0"/>
          </a:solidFill>
        </p:spPr>
        <p:txBody>
          <a:bodyPr wrap="square" rtlCol="0" anchor="t">
            <a:noAutofit/>
          </a:bodyPr>
          <a:p>
            <a:pPr lvl="0" algn="ctr">
              <a:buClrTx/>
              <a:buSzTx/>
              <a:buFontTx/>
            </a:pPr>
            <a:r>
              <a:rPr kumimoji="1" lang="en-US" altLang="zh-CN" sz="2400" b="1" dirty="0">
                <a:solidFill>
                  <a:schemeClr val="lt1"/>
                </a:solidFill>
                <a:sym typeface="+mn-ea"/>
              </a:rPr>
              <a:t>Details</a:t>
            </a:r>
            <a:endParaRPr kumimoji="1" lang="en-US" altLang="zh-CN" sz="2400" b="1" dirty="0">
              <a:solidFill>
                <a:schemeClr val="lt1"/>
              </a:solidFill>
              <a:sym typeface="+mn-ea"/>
            </a:endParaRPr>
          </a:p>
        </p:txBody>
      </p:sp>
      <p:sp>
        <p:nvSpPr>
          <p:cNvPr id="17" name="文本框 16"/>
          <p:cNvSpPr txBox="1"/>
          <p:nvPr>
            <p:custDataLst>
              <p:tags r:id="rId11"/>
            </p:custDataLst>
          </p:nvPr>
        </p:nvSpPr>
        <p:spPr>
          <a:xfrm>
            <a:off x="159385" y="3733800"/>
            <a:ext cx="1551940" cy="439420"/>
          </a:xfrm>
          <a:prstGeom prst="rect">
            <a:avLst/>
          </a:prstGeom>
          <a:solidFill>
            <a:srgbClr val="0070C0"/>
          </a:solidFill>
        </p:spPr>
        <p:txBody>
          <a:bodyPr wrap="square" rtlCol="0" anchor="t">
            <a:noAutofit/>
          </a:bodyPr>
          <a:p>
            <a:pPr lvl="0" algn="ctr">
              <a:buClrTx/>
              <a:buSzTx/>
              <a:buFontTx/>
            </a:pPr>
            <a:r>
              <a:rPr kumimoji="1" lang="en-US" altLang="zh-CN" sz="2400" b="1" dirty="0">
                <a:solidFill>
                  <a:schemeClr val="lt1"/>
                </a:solidFill>
                <a:sym typeface="+mn-ea"/>
              </a:rPr>
              <a:t>Details</a:t>
            </a:r>
            <a:endParaRPr kumimoji="1" lang="en-US" altLang="zh-CN" sz="2400" b="1" dirty="0">
              <a:solidFill>
                <a:schemeClr val="lt1"/>
              </a:solidFill>
              <a:sym typeface="+mn-ea"/>
            </a:endParaRPr>
          </a:p>
        </p:txBody>
      </p:sp>
      <p:sp>
        <p:nvSpPr>
          <p:cNvPr id="18" name="文本框 17"/>
          <p:cNvSpPr txBox="1"/>
          <p:nvPr>
            <p:custDataLst>
              <p:tags r:id="rId12"/>
            </p:custDataLst>
          </p:nvPr>
        </p:nvSpPr>
        <p:spPr>
          <a:xfrm>
            <a:off x="158750" y="5545455"/>
            <a:ext cx="1552575" cy="460375"/>
          </a:xfrm>
          <a:prstGeom prst="rect">
            <a:avLst/>
          </a:prstGeom>
          <a:solidFill>
            <a:srgbClr val="0070C0"/>
          </a:solidFill>
        </p:spPr>
        <p:txBody>
          <a:bodyPr wrap="square" rtlCol="0" anchor="t">
            <a:spAutoFit/>
          </a:bodyPr>
          <a:p>
            <a:pPr lvl="0" algn="ctr">
              <a:buClrTx/>
              <a:buSzTx/>
              <a:buFontTx/>
            </a:pPr>
            <a:r>
              <a:rPr kumimoji="1" lang="en-US" altLang="zh-CN" sz="2400" b="1" dirty="0">
                <a:solidFill>
                  <a:schemeClr val="lt1"/>
                </a:solidFill>
                <a:sym typeface="+mn-ea"/>
              </a:rPr>
              <a:t>Inference</a:t>
            </a:r>
            <a:endParaRPr kumimoji="1" lang="en-US" altLang="zh-CN" sz="24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723900"/>
            <a:ext cx="12098020" cy="458597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exceed</a:t>
            </a:r>
            <a:r>
              <a:rPr lang="en-US" altLang="zh-CN" sz="2800">
                <a:latin typeface="Times New Roman" panose="02020603050405020304" charset="0"/>
                <a:ea typeface="华文中宋" panose="02010600040101010101" charset="-122"/>
                <a:cs typeface="Times New Roman" panose="02020603050405020304" charset="0"/>
                <a:sym typeface="+mn-ea"/>
              </a:rPr>
              <a:t>: to be greater than a particular number or amount </a:t>
            </a:r>
            <a:r>
              <a:rPr lang="zh-CN" altLang="en-US" sz="2800">
                <a:latin typeface="Times New Roman" panose="02020603050405020304" charset="0"/>
                <a:ea typeface="华文中宋" panose="02010600040101010101" charset="-122"/>
                <a:cs typeface="Times New Roman" panose="02020603050405020304" charset="0"/>
                <a:sym typeface="+mn-ea"/>
              </a:rPr>
              <a:t>超过（数量）</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His achievements have exceeded expectations. </a:t>
            </a:r>
            <a:r>
              <a:rPr lang="zh-CN" altLang="en-US" sz="2800">
                <a:latin typeface="Times New Roman" panose="02020603050405020304" charset="0"/>
                <a:ea typeface="华文中宋" panose="02010600040101010101" charset="-122"/>
                <a:cs typeface="Times New Roman" panose="02020603050405020304" charset="0"/>
              </a:rPr>
              <a:t>他的成就出乎预料。</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courier</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a person or company whose job is to take packages or important papers somewhere</a:t>
            </a:r>
            <a:r>
              <a:rPr lang="zh-CN" altLang="en-US" sz="2800">
                <a:latin typeface="Times New Roman" panose="02020603050405020304" charset="0"/>
                <a:ea typeface="华文中宋" panose="02010600040101010101" charset="-122"/>
                <a:cs typeface="Times New Roman" panose="02020603050405020304" charset="0"/>
              </a:rPr>
              <a:t>（递送包裹或重要文件的）信使，通讯员，专递公司</a:t>
            </a:r>
            <a:endParaRPr lang="zh-CN" altLang="en-US" sz="2800">
              <a:latin typeface="华文中宋" panose="02010600040101010101" charset="-122"/>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I want to have this package delivered by motorcycle courier.</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我想找摩托递送员送这个包裹。</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1816735"/>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310130"/>
            <a:ext cx="691769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price will not exceed </a:t>
            </a:r>
            <a:r>
              <a:rPr lang="zh-CN" altLang="en-US" sz="2800">
                <a:solidFill>
                  <a:srgbClr val="FF0000"/>
                </a:solidFill>
                <a:latin typeface="Times New Roman" panose="02020603050405020304" charset="0"/>
                <a:ea typeface="华文中宋" panose="02010600040101010101" charset="-122"/>
                <a:cs typeface="Times New Roman" panose="02020603050405020304" charset="0"/>
                <a:sym typeface="+mn-ea"/>
              </a:rPr>
              <a:t>￡</a:t>
            </a:r>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100.</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5923280"/>
            <a:ext cx="806386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We sent the documents by courier.</a:t>
            </a:r>
            <a:endParaRPr lang="zh-CN" alt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1800225"/>
            <a:ext cx="5463540" cy="521970"/>
          </a:xfrm>
          <a:prstGeom prst="rect">
            <a:avLst/>
          </a:prstGeom>
          <a:noFill/>
        </p:spPr>
        <p:txBody>
          <a:bodyPr wrap="square" rtlCol="0" anchor="t">
            <a:spAutoFit/>
          </a:bodyPr>
          <a:lstStyle/>
          <a:p>
            <a:r>
              <a:rPr lang="zh-CN" altLang="en-US" sz="2800">
                <a:latin typeface="Times New Roman" panose="02020603050405020304" charset="0"/>
                <a:ea typeface="华文中宋" panose="02010600040101010101" charset="-122"/>
                <a:cs typeface="Times New Roman" panose="02020603050405020304" charset="0"/>
              </a:rPr>
              <a:t>价格不会超过</a:t>
            </a:r>
            <a:r>
              <a:rPr lang="en-US" altLang="zh-CN" sz="2800">
                <a:latin typeface="Times New Roman" panose="02020603050405020304" charset="0"/>
                <a:ea typeface="华文中宋" panose="02010600040101010101" charset="-122"/>
                <a:cs typeface="Times New Roman" panose="02020603050405020304" charset="0"/>
              </a:rPr>
              <a:t>100</a:t>
            </a:r>
            <a:r>
              <a:rPr lang="zh-CN" altLang="en-US" sz="2800">
                <a:latin typeface="Times New Roman" panose="02020603050405020304" charset="0"/>
                <a:ea typeface="华文中宋" panose="02010600040101010101" charset="-122"/>
                <a:cs typeface="Times New Roman" panose="02020603050405020304" charset="0"/>
              </a:rPr>
              <a:t>英镑。</a:t>
            </a:r>
            <a:endParaRPr lang="zh-CN" altLang="en-US" sz="2800">
              <a:latin typeface="Times New Roman" panose="02020603050405020304" charset="0"/>
              <a:ea typeface="华文中宋" panose="02010600040101010101" charset="-122"/>
              <a:cs typeface="Times New Roman" panose="02020603050405020304" charset="0"/>
            </a:endParaRPr>
          </a:p>
        </p:txBody>
      </p:sp>
      <p:cxnSp>
        <p:nvCxnSpPr>
          <p:cNvPr id="3145728" name="直接连接符 8"/>
          <p:cNvCxnSpPr/>
          <p:nvPr>
            <p:custDataLst>
              <p:tags r:id="rId5"/>
            </p:custDataLst>
          </p:nvPr>
        </p:nvCxnSpPr>
        <p:spPr>
          <a:xfrm>
            <a:off x="311150" y="2805430"/>
            <a:ext cx="4831715" cy="1143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a:off x="320675" y="6431280"/>
            <a:ext cx="5073015" cy="1016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custDataLst>
              <p:tags r:id="rId7"/>
            </p:custDataLst>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8"/>
            </p:custDataLst>
          </p:nvPr>
        </p:nvSpPr>
        <p:spPr>
          <a:xfrm>
            <a:off x="2395855" y="5430520"/>
            <a:ext cx="5325745" cy="521970"/>
          </a:xfrm>
          <a:prstGeom prst="rect">
            <a:avLst/>
          </a:prstGeom>
          <a:noFill/>
        </p:spPr>
        <p:txBody>
          <a:bodyPr wrap="square" rtlCol="0" anchor="t">
            <a:spAutoFit/>
          </a:bodyPr>
          <a:p>
            <a:r>
              <a:rPr lang="zh-CN" altLang="en-US" sz="2800">
                <a:ea typeface="华文中宋" panose="02010600040101010101" charset="-122"/>
              </a:rPr>
              <a:t>我们派了信使送交这些文件。</a:t>
            </a:r>
            <a:endParaRPr lang="zh-CN" altLang="en-US" sz="2800">
              <a:ea typeface="华文中宋" panose="02010600040101010101" charset="-122"/>
            </a:endParaRPr>
          </a:p>
        </p:txBody>
      </p:sp>
      <p:sp>
        <p:nvSpPr>
          <p:cNvPr id="2" name="文本框 1"/>
          <p:cNvSpPr txBox="1"/>
          <p:nvPr>
            <p:custDataLst>
              <p:tags r:id="rId9"/>
            </p:custDataLst>
          </p:nvPr>
        </p:nvSpPr>
        <p:spPr>
          <a:xfrm>
            <a:off x="269875" y="5407660"/>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6" end="6"/>
                                            </p:txEl>
                                          </p:spTgt>
                                        </p:tgtEl>
                                        <p:attrNameLst>
                                          <p:attrName>style.visibility</p:attrName>
                                        </p:attrNameLst>
                                      </p:cBhvr>
                                      <p:to>
                                        <p:strVal val="visible"/>
                                      </p:to>
                                    </p:set>
                                    <p:animEffect transition="in" filter="wipe(down)">
                                      <p:cBhvr>
                                        <p:cTn id="28" dur="500"/>
                                        <p:tgtEl>
                                          <p:spTgt spid="1048602">
                                            <p:txEl>
                                              <p:pRg st="6" end="6"/>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7" end="7"/>
                                            </p:txEl>
                                          </p:spTgt>
                                        </p:tgtEl>
                                        <p:attrNameLst>
                                          <p:attrName>style.visibility</p:attrName>
                                        </p:attrNameLst>
                                      </p:cBhvr>
                                      <p:to>
                                        <p:strVal val="visible"/>
                                      </p:to>
                                    </p:set>
                                    <p:animEffect transition="in" filter="wipe(down)">
                                      <p:cBhvr>
                                        <p:cTn id="31" dur="500"/>
                                        <p:tgtEl>
                                          <p:spTgt spid="1048602">
                                            <p:txEl>
                                              <p:pRg st="7" end="7"/>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54317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07340" y="897890"/>
            <a:ext cx="11535410" cy="1381125"/>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Exhibitors will be encouraged to volunteer to support the exhibition in any way they are able. Please volunteer here</a:t>
            </a:r>
            <a:r>
              <a:rPr lang="en-US" altLang="en-US"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to help make the Exhibition a great success by</a:t>
            </a:r>
            <a:r>
              <a:rPr lang="en-US" altLang="en-US"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distribution of posters/meeting/greeting/selling/hanging/setting up etc. </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07340" y="2307590"/>
            <a:ext cx="11535410" cy="92837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我们将鼓励参展商以任何力所能及的方式自愿为展会提供支持。请在此处报名，通过分发海报、接待、问候、销售、悬挂、布置等方式助力展会取得圆满成功。</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68090"/>
            <a:ext cx="11588115" cy="245618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77825" y="3823335"/>
            <a:ext cx="11464925" cy="1372870"/>
          </a:xfrm>
          <a:prstGeom prst="rect">
            <a:avLst/>
          </a:prstGeom>
          <a:noFill/>
        </p:spPr>
        <p:txBody>
          <a:bodyPr wrap="square">
            <a:noAutofit/>
          </a:bodyPr>
          <a:lstStyle/>
          <a:p>
            <a:pPr algn="l"/>
            <a:r>
              <a:rPr lang="en-US" altLang="zh-CN" sz="2800">
                <a:latin typeface="Times New Roman" panose="02020603050405020304" charset="0"/>
                <a:cs typeface="Times New Roman" panose="02020603050405020304" charset="0"/>
                <a:sym typeface="+mn-ea"/>
              </a:rPr>
              <a:t>Base measurement of both works cannot exceed 45cm x 45cm, with the</a:t>
            </a:r>
            <a:r>
              <a:rPr lang="en-US" altLang="en-US"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height not to exceed 1.3m (can be separate objects that relate, providing they meet size requirement).</a:t>
            </a:r>
            <a:r>
              <a:rPr lang="en-US" altLang="en-US"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sym typeface="+mn-ea"/>
              </a:rPr>
              <a:t>If hanging they must meet 2D size requirement.</a:t>
            </a:r>
            <a:endParaRPr lang="en-US" altLang="zh-CN" sz="2800">
              <a:latin typeface="Times New Roman" panose="02020603050405020304" charset="0"/>
              <a:cs typeface="Times New Roman" panose="02020603050405020304" charset="0"/>
              <a:sym typeface="+mn-ea"/>
            </a:endParaRPr>
          </a:p>
          <a:p>
            <a:pPr algn="l"/>
            <a:endParaRPr lang="en-US" altLang="zh-CN" sz="28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77825" y="5224780"/>
            <a:ext cx="11349990" cy="88836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两件作品的底面尺寸均不得超过</a:t>
            </a:r>
            <a:r>
              <a:rPr lang="en-US" altLang="zh-CN" sz="2400">
                <a:latin typeface="Times New Roman" panose="02020603050405020304" charset="0"/>
                <a:ea typeface="华文中宋" panose="02010600040101010101" charset="-122"/>
                <a:cs typeface="Times New Roman" panose="02020603050405020304" charset="0"/>
              </a:rPr>
              <a:t> 45 </a:t>
            </a:r>
            <a:r>
              <a:rPr lang="zh-CN" altLang="en-US" sz="2400">
                <a:latin typeface="Times New Roman" panose="02020603050405020304" charset="0"/>
                <a:ea typeface="华文中宋" panose="02010600040101010101" charset="-122"/>
                <a:cs typeface="Times New Roman" panose="02020603050405020304" charset="0"/>
              </a:rPr>
              <a:t>厘米</a:t>
            </a:r>
            <a:r>
              <a:rPr lang="en-US" altLang="en-US" sz="2400">
                <a:latin typeface="Times New Roman" panose="02020603050405020304" charset="0"/>
                <a:ea typeface="华文中宋" panose="02010600040101010101" charset="-122"/>
                <a:cs typeface="Times New Roman" panose="02020603050405020304" charset="0"/>
              </a:rPr>
              <a:t>×</a:t>
            </a:r>
            <a:r>
              <a:rPr lang="en-US" altLang="zh-CN" sz="2400">
                <a:latin typeface="Times New Roman" panose="02020603050405020304" charset="0"/>
                <a:ea typeface="华文中宋" panose="02010600040101010101" charset="-122"/>
                <a:cs typeface="Times New Roman" panose="02020603050405020304" charset="0"/>
              </a:rPr>
              <a:t>45 </a:t>
            </a:r>
            <a:r>
              <a:rPr lang="zh-CN" altLang="en-US" sz="2400">
                <a:latin typeface="Times New Roman" panose="02020603050405020304" charset="0"/>
                <a:ea typeface="华文中宋" panose="02010600040101010101" charset="-122"/>
                <a:cs typeface="Times New Roman" panose="02020603050405020304" charset="0"/>
              </a:rPr>
              <a:t>厘米，高度不得超过</a:t>
            </a:r>
            <a:r>
              <a:rPr lang="en-US" altLang="zh-CN" sz="2400">
                <a:latin typeface="Times New Roman" panose="02020603050405020304" charset="0"/>
                <a:ea typeface="华文中宋" panose="02010600040101010101" charset="-122"/>
                <a:cs typeface="Times New Roman" panose="02020603050405020304" charset="0"/>
              </a:rPr>
              <a:t> 1.3 </a:t>
            </a:r>
            <a:r>
              <a:rPr lang="zh-CN" altLang="en-US" sz="2400">
                <a:latin typeface="Times New Roman" panose="02020603050405020304" charset="0"/>
                <a:ea typeface="华文中宋" panose="02010600040101010101" charset="-122"/>
                <a:cs typeface="Times New Roman" panose="02020603050405020304" charset="0"/>
              </a:rPr>
              <a:t>米（可以是相关联的独立物件，只要符合尺寸要求）。如果是悬挂作品，必须符合二维尺寸要求。</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55025" y="1301750"/>
            <a:ext cx="8681951" cy="4968000"/>
          </a:xfrm>
          <a:prstGeom prst="rect">
            <a:avLst/>
          </a:prstGeom>
        </p:spPr>
      </p:pic>
      <p:sp>
        <p:nvSpPr>
          <p:cNvPr id="7" name="文本框 6"/>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ym typeface="+mn-ea"/>
              </a:rPr>
              <a:t>4. </a:t>
            </a:r>
            <a:r>
              <a:rPr lang="en-US" altLang="zh-CN" sz="2800" b="1" kern="0">
                <a:solidFill>
                  <a:schemeClr val="tx1"/>
                </a:solidFill>
                <a:latin typeface="微软雅黑" panose="020B0503020204020204" charset="-122"/>
                <a:ea typeface="微软雅黑" panose="020B0503020204020204" charset="-122"/>
                <a:cs typeface="Arial" panose="020B0604020202020204" pitchFamily="34" charset="0"/>
                <a:sym typeface="+mn-ea"/>
              </a:rPr>
              <a:t>Campaign calls for better access to British countryside</a:t>
            </a:r>
            <a:endPar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活动呼吁改善英国乡村的通行条件</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April 1st</a:t>
            </a:r>
            <a:r>
              <a:t>-</a:t>
            </a:r>
            <a:r>
              <a:rPr lang="en-US"/>
              <a:t>15th</a:t>
            </a:r>
            <a:r>
              <a:t>, 202</a:t>
            </a:r>
            <a:r>
              <a:rPr lang="en-US"/>
              <a:t>6</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6040" y="614680"/>
            <a:ext cx="12050395" cy="6092825"/>
          </a:xfrm>
          <a:prstGeom prst="rect">
            <a:avLst/>
          </a:prstGeom>
          <a:noFill/>
        </p:spPr>
        <p:txBody>
          <a:bodyPr wrap="square" rtlCol="0" anchor="t">
            <a:spAutoFit/>
          </a:bodyPr>
          <a:p>
            <a:r>
              <a:rPr lang="en-US" altLang="zh-CN" sz="2600">
                <a:latin typeface="Times New Roman" panose="02020603050405020304" charset="0"/>
                <a:cs typeface="Times New Roman" panose="02020603050405020304" charset="0"/>
              </a:rPr>
              <a:t>    Locked rights of way, poor signage and a lack of safe ______ (route)</a:t>
            </a:r>
            <a:r>
              <a:rPr lang="en-US" altLang="zh-CN" sz="2600">
                <a:solidFill>
                  <a:srgbClr val="FF0000"/>
                </a:solidFill>
                <a:latin typeface="Times New Roman" panose="02020603050405020304" charset="0"/>
                <a:cs typeface="Times New Roman" panose="02020603050405020304" charset="0"/>
              </a:rPr>
              <a:t> </a:t>
            </a:r>
            <a:r>
              <a:rPr lang="en-US" altLang="zh-CN" sz="2600">
                <a:latin typeface="Times New Roman" panose="02020603050405020304" charset="0"/>
                <a:cs typeface="Times New Roman" panose="02020603050405020304" charset="0"/>
              </a:rPr>
              <a:t>are preventing people _____</a:t>
            </a:r>
            <a:r>
              <a:rPr lang="en-US" altLang="zh-CN" sz="2600">
                <a:solidFill>
                  <a:srgbClr val="FF0000"/>
                </a:solidFill>
                <a:latin typeface="Times New Roman" panose="02020603050405020304" charset="0"/>
                <a:cs typeface="Times New Roman" panose="02020603050405020304" charset="0"/>
              </a:rPr>
              <a:t> </a:t>
            </a:r>
            <a:r>
              <a:rPr lang="en-US" altLang="zh-CN" sz="2600">
                <a:solidFill>
                  <a:schemeClr val="tx1"/>
                </a:solidFill>
                <a:latin typeface="Times New Roman" panose="02020603050405020304" charset="0"/>
                <a:cs typeface="Times New Roman" panose="02020603050405020304" charset="0"/>
              </a:rPr>
              <a:t>accessing </a:t>
            </a:r>
            <a:r>
              <a:rPr lang="en-US" altLang="zh-CN" sz="2600">
                <a:latin typeface="Times New Roman" panose="02020603050405020304" charset="0"/>
                <a:cs typeface="Times New Roman" panose="02020603050405020304" charset="0"/>
              </a:rPr>
              <a:t>Britain’s countryside, according to The Ramblers. As a result, recently the charity ____________ (launch) Access Denied, a campaign ____________ highlights the barriers preventing more than one in four ______ (adult) in England accessing green space within 15 minutes’ walk, half of all paths in Wales being blocked and poorer communities in Scotland having half the access to paths _________ (compare) with the wealthiest communities.</a:t>
            </a:r>
            <a:endParaRPr lang="en-US" altLang="zh-CN" sz="2600">
              <a:latin typeface="Times New Roman" panose="02020603050405020304" charset="0"/>
              <a:cs typeface="Times New Roman" panose="02020603050405020304" charset="0"/>
            </a:endParaRPr>
          </a:p>
          <a:p>
            <a:r>
              <a:rPr lang="en-US" altLang="zh-CN" sz="2600">
                <a:latin typeface="Times New Roman" panose="02020603050405020304" charset="0"/>
                <a:cs typeface="Times New Roman" panose="02020603050405020304" charset="0"/>
              </a:rPr>
              <a:t>    Access Denied </a:t>
            </a:r>
            <a:r>
              <a:rPr lang="en-US" altLang="zh-CN" sz="2600">
                <a:solidFill>
                  <a:schemeClr val="tx1"/>
                </a:solidFill>
                <a:latin typeface="Times New Roman" panose="02020603050405020304" charset="0"/>
                <a:cs typeface="Times New Roman" panose="02020603050405020304" charset="0"/>
              </a:rPr>
              <a:t>puts </a:t>
            </a:r>
            <a:r>
              <a:rPr lang="en-US" altLang="zh-CN" sz="2600">
                <a:latin typeface="Times New Roman" panose="02020603050405020304" charset="0"/>
                <a:cs typeface="Times New Roman" panose="02020603050405020304" charset="0"/>
              </a:rPr>
              <a:t>forward ________ (solve) for the </a:t>
            </a:r>
            <a:r>
              <a:rPr lang="en-US" altLang="zh-CN" sz="2600">
                <a:solidFill>
                  <a:srgbClr val="0000FF"/>
                </a:solidFill>
                <a:latin typeface="Times New Roman" panose="02020603050405020304" charset="0"/>
                <a:cs typeface="Times New Roman" panose="02020603050405020304" charset="0"/>
              </a:rPr>
              <a:t>devolve</a:t>
            </a:r>
            <a:r>
              <a:rPr lang="en-US" altLang="zh-CN" sz="2600">
                <a:latin typeface="Times New Roman" panose="02020603050405020304" charset="0"/>
                <a:cs typeface="Times New Roman" panose="02020603050405020304" charset="0"/>
              </a:rPr>
              <a:t>d administrations and, in England, it is urging the Government _________ (publish) an Access to Nature green paper; it is asking the Scottish Government to commit to a </a:t>
            </a:r>
            <a:r>
              <a:rPr lang="en-US" altLang="en-US" sz="2600">
                <a:latin typeface="Times New Roman" panose="02020603050405020304" charset="0"/>
                <a:cs typeface="Times New Roman" panose="02020603050405020304" charset="0"/>
              </a:rPr>
              <a:t>£</a:t>
            </a:r>
            <a:r>
              <a:rPr lang="en-US" altLang="zh-CN" sz="2600">
                <a:latin typeface="Times New Roman" panose="02020603050405020304" charset="0"/>
                <a:cs typeface="Times New Roman" panose="02020603050405020304" charset="0"/>
              </a:rPr>
              <a:t>50 million Scottish Paths Fund; and it is urging the Welsh Government to boost its funding for paths to </a:t>
            </a:r>
            <a:r>
              <a:rPr lang="en-US" altLang="en-US" sz="2600">
                <a:latin typeface="Times New Roman" panose="02020603050405020304" charset="0"/>
                <a:cs typeface="Times New Roman" panose="02020603050405020304" charset="0"/>
              </a:rPr>
              <a:t>£</a:t>
            </a:r>
            <a:r>
              <a:rPr lang="en-US" altLang="zh-CN" sz="2600">
                <a:latin typeface="Times New Roman" panose="02020603050405020304" charset="0"/>
                <a:cs typeface="Times New Roman" panose="02020603050405020304" charset="0"/>
              </a:rPr>
              <a:t>24 million. The Ramblers’ Tom Platt says: ‘Local paths are lifelines. They connect people with green space, fresh air and ______ (good)</a:t>
            </a:r>
            <a:r>
              <a:rPr lang="en-US" altLang="zh-CN" sz="2600">
                <a:solidFill>
                  <a:srgbClr val="FF0000"/>
                </a:solidFill>
                <a:latin typeface="Times New Roman" panose="02020603050405020304" charset="0"/>
                <a:cs typeface="Times New Roman" panose="02020603050405020304" charset="0"/>
              </a:rPr>
              <a:t> </a:t>
            </a:r>
            <a:r>
              <a:rPr lang="en-US" altLang="zh-CN" sz="2600">
                <a:latin typeface="Times New Roman" panose="02020603050405020304" charset="0"/>
                <a:cs typeface="Times New Roman" panose="02020603050405020304" charset="0"/>
              </a:rPr>
              <a:t>mental and physical health. Right now, we need those things more than ever, which is _____ we’re launching our new Access Denied campaign to </a:t>
            </a:r>
            <a:r>
              <a:rPr lang="en-US" altLang="zh-CN" sz="2600">
                <a:solidFill>
                  <a:srgbClr val="0000FF"/>
                </a:solidFill>
                <a:latin typeface="Times New Roman" panose="02020603050405020304" charset="0"/>
                <a:cs typeface="Times New Roman" panose="02020603050405020304" charset="0"/>
              </a:rPr>
              <a:t>mobilise </a:t>
            </a:r>
            <a:r>
              <a:rPr lang="en-US" altLang="zh-CN" sz="2600">
                <a:latin typeface="Times New Roman" panose="02020603050405020304" charset="0"/>
                <a:cs typeface="Times New Roman" panose="02020603050405020304" charset="0"/>
              </a:rPr>
              <a:t>our hundreds of thousands of supporters to call for urgent political action.’</a:t>
            </a:r>
            <a:endParaRPr lang="en-US" altLang="zh-CN" sz="26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2345055"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nvSpPr>
        <p:spPr>
          <a:xfrm>
            <a:off x="7646670" y="614680"/>
            <a:ext cx="1007745" cy="491490"/>
          </a:xfrm>
          <a:prstGeom prst="rect">
            <a:avLst/>
          </a:prstGeom>
          <a:noFill/>
        </p:spPr>
        <p:txBody>
          <a:bodyPr wrap="square" rtlCol="0" anchor="t">
            <a:spAutoFit/>
          </a:bodyPr>
          <a:p>
            <a:pPr algn="l">
              <a:buClrTx/>
              <a:buSzTx/>
              <a:buFontTx/>
            </a:pPr>
            <a:r>
              <a:rPr lang="en-US" altLang="zh-CN" sz="2600">
                <a:solidFill>
                  <a:srgbClr val="FF0000"/>
                </a:solidFill>
                <a:latin typeface="Times New Roman" panose="02020603050405020304" charset="0"/>
                <a:cs typeface="Times New Roman" panose="02020603050405020304" charset="0"/>
                <a:sym typeface="+mn-ea"/>
              </a:rPr>
              <a:t>routes</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109980" y="973455"/>
            <a:ext cx="84328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from</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2814955" y="1391285"/>
            <a:ext cx="190944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has launched</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5" name="文本框 4"/>
          <p:cNvSpPr txBox="1"/>
          <p:nvPr/>
        </p:nvSpPr>
        <p:spPr>
          <a:xfrm>
            <a:off x="9773920" y="1391285"/>
            <a:ext cx="190055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which / that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7607300" y="1768475"/>
            <a:ext cx="101854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adults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9144000" y="2583180"/>
            <a:ext cx="149288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compared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4251960" y="3390900"/>
            <a:ext cx="139573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solutions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151755" y="3765550"/>
            <a:ext cx="172529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to publish</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2814955" y="5354320"/>
            <a:ext cx="998220"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better</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4386580" y="5733415"/>
            <a:ext cx="765175" cy="491490"/>
          </a:xfrm>
          <a:prstGeom prst="rect">
            <a:avLst/>
          </a:prstGeom>
          <a:noFill/>
        </p:spPr>
        <p:txBody>
          <a:bodyPr wrap="square" rtlCol="0" anchor="t">
            <a:spAutoFit/>
          </a:bodyPr>
          <a:p>
            <a:r>
              <a:rPr lang="en-US" altLang="zh-CN" sz="2600">
                <a:solidFill>
                  <a:srgbClr val="FF0000"/>
                </a:solidFill>
                <a:latin typeface="Times New Roman" panose="02020603050405020304" charset="0"/>
                <a:cs typeface="Times New Roman" panose="02020603050405020304" charset="0"/>
                <a:sym typeface="+mn-ea"/>
              </a:rPr>
              <a:t>why </a:t>
            </a:r>
            <a:endParaRPr lang="en-US" altLang="zh-CN" sz="2600">
              <a:solidFill>
                <a:srgbClr val="FF0000"/>
              </a:solidFill>
              <a:latin typeface="Times New Roman" panose="02020603050405020304" charset="0"/>
              <a:cs typeface="Times New Roman" panose="02020603050405020304" charset="0"/>
              <a:sym typeface="+mn-ea"/>
            </a:endParaRPr>
          </a:p>
        </p:txBody>
      </p:sp>
      <p:sp>
        <p:nvSpPr>
          <p:cNvPr id="13" name="文本框 12"/>
          <p:cNvSpPr txBox="1"/>
          <p:nvPr>
            <p:custDataLst>
              <p:tags r:id="rId2"/>
            </p:custDataLst>
          </p:nvPr>
        </p:nvSpPr>
        <p:spPr>
          <a:xfrm>
            <a:off x="2839085" y="0"/>
            <a:ext cx="772350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Country Life UK</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April, 8, P40)</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down)">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 grpId="0"/>
      <p:bldP spid="4" grpId="0"/>
      <p:bldP spid="5" grpId="0"/>
      <p:bldP spid="6" grpId="0"/>
      <p:bldP spid="7" grpId="0"/>
      <p:bldP spid="8" grpId="0"/>
      <p:bldP spid="9" grpId="0"/>
      <p:bldP spid="11" grpId="0"/>
      <p:bldP spid="12" grpId="0"/>
      <p:bldP spid="14" grpId="1"/>
      <p:bldP spid="3" grpId="1"/>
      <p:bldP spid="4" grpId="1"/>
      <p:bldP spid="5" grpId="1"/>
      <p:bldP spid="6" grpId="1"/>
      <p:bldP spid="7" grpId="1"/>
      <p:bldP spid="8" grpId="1"/>
      <p:bldP spid="9" grpId="1"/>
      <p:bldP spid="11" grpId="1"/>
      <p:bldP spid="1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1988165" cy="484505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devolve</a:t>
            </a:r>
            <a:r>
              <a:rPr lang="en-US" altLang="zh-CN" sz="2800">
                <a:latin typeface="Times New Roman" panose="02020603050405020304" charset="0"/>
                <a:ea typeface="华文中宋" panose="02010600040101010101" charset="-122"/>
                <a:cs typeface="Times New Roman" panose="02020603050405020304" charset="0"/>
                <a:sym typeface="+mn-ea"/>
              </a:rPr>
              <a:t>: to (cause power or responsibility to) be given to other people </a:t>
            </a:r>
            <a:r>
              <a:rPr lang="zh-CN" altLang="en-US" sz="2800">
                <a:latin typeface="Times New Roman" panose="02020603050405020304" charset="0"/>
                <a:ea typeface="华文中宋" panose="02010600040101010101" charset="-122"/>
                <a:cs typeface="Times New Roman" panose="02020603050405020304" charset="0"/>
                <a:sym typeface="+mn-ea"/>
              </a:rPr>
              <a:t>移交，转移（权力或职责）</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best companies are those that devolve responsibility as far as they can.                                                       </a:t>
            </a:r>
            <a:r>
              <a:rPr lang="zh-CN" altLang="en-US" sz="2800">
                <a:latin typeface="Times New Roman" panose="02020603050405020304" charset="0"/>
                <a:ea typeface="华文中宋" panose="02010600040101010101" charset="-122"/>
                <a:cs typeface="Times New Roman" panose="02020603050405020304" charset="0"/>
              </a:rPr>
              <a:t>最好的公司是那些尽可能把责任下放的公司。</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mobilise</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work together in order to achieve a particular aim; to organize a group of people to do this </a:t>
            </a:r>
            <a:r>
              <a:rPr lang="zh-CN" altLang="en-US" sz="2800">
                <a:latin typeface="Times New Roman" panose="02020603050405020304" charset="0"/>
                <a:ea typeface="华文中宋" panose="02010600040101010101" charset="-122"/>
                <a:cs typeface="Times New Roman" panose="02020603050405020304" charset="0"/>
              </a:rPr>
              <a:t>组织；鼓动；动员</a:t>
            </a:r>
            <a:endParaRPr lang="zh-CN" altLang="en-US" sz="2800">
              <a:latin typeface="华文中宋" panose="02010600040101010101" charset="-122"/>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unions mobilized thousands of workers in a protest against the cuts.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各级工会组织了数千名工人抗议削减工资。</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3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67355"/>
            <a:ext cx="1138936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They have devolved financial control to individual schools.</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23305"/>
            <a:ext cx="8677910"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He launched a campaign to mobilize support for the strike.</a:t>
            </a:r>
            <a:endParaRPr lang="zh-CN" altLang="en-US"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57450"/>
            <a:ext cx="6626860" cy="521970"/>
          </a:xfrm>
          <a:prstGeom prst="rect">
            <a:avLst/>
          </a:prstGeom>
          <a:noFill/>
        </p:spPr>
        <p:txBody>
          <a:bodyPr wrap="square" rtlCol="0" anchor="t">
            <a:spAutoFit/>
          </a:bodyPr>
          <a:lstStyle/>
          <a:p>
            <a:r>
              <a:rPr lang="zh-CN" altLang="en-US" sz="2800">
                <a:ea typeface="华文中宋" panose="02010600040101010101" charset="-122"/>
              </a:rPr>
              <a:t>他们已将财务控制权下放给了各个学校。</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453130"/>
            <a:ext cx="8636635" cy="952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11620"/>
            <a:ext cx="8627110" cy="1968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05050" y="5607685"/>
            <a:ext cx="8964930" cy="516890"/>
          </a:xfrm>
          <a:prstGeom prst="rect">
            <a:avLst/>
          </a:prstGeom>
          <a:noFill/>
        </p:spPr>
        <p:txBody>
          <a:bodyPr wrap="square" rtlCol="0" anchor="t">
            <a:noAutofit/>
          </a:bodyPr>
          <a:p>
            <a:r>
              <a:rPr lang="zh-CN" altLang="en-US" sz="2800">
                <a:ea typeface="华文中宋" panose="02010600040101010101" charset="-122"/>
              </a:rPr>
              <a:t>他发起了一场活动，旨在动员各方对这次罢工的支持。</a:t>
            </a:r>
            <a:endParaRPr lang="zh-CN" altLang="en-US" sz="2800">
              <a:ea typeface="华文中宋" panose="02010600040101010101" charset="-122"/>
            </a:endParaRPr>
          </a:p>
        </p:txBody>
      </p:sp>
      <p:sp>
        <p:nvSpPr>
          <p:cNvPr id="2" name="文本框 1"/>
          <p:cNvSpPr txBox="1"/>
          <p:nvPr>
            <p:custDataLst>
              <p:tags r:id="rId8"/>
            </p:custDataLst>
          </p:nvPr>
        </p:nvSpPr>
        <p:spPr>
          <a:xfrm>
            <a:off x="269875" y="560768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5" end="5"/>
                                            </p:txEl>
                                          </p:spTgt>
                                        </p:tgtEl>
                                        <p:attrNameLst>
                                          <p:attrName>style.visibility</p:attrName>
                                        </p:attrNameLst>
                                      </p:cBhvr>
                                      <p:to>
                                        <p:strVal val="visible"/>
                                      </p:to>
                                    </p:set>
                                    <p:animEffect transition="in" filter="wipe(down)">
                                      <p:cBhvr>
                                        <p:cTn id="28" dur="500"/>
                                        <p:tgtEl>
                                          <p:spTgt spid="1048602">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73367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77825" y="800100"/>
            <a:ext cx="11455400" cy="1537335"/>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As a result, recently the charity has launched Access Denied, a campaign that highlights the barriers preventing more than one in four adults in England accessing green space within 15 minutes’ walk, half of all paths in Wales being blocked and poorer communities in Scotland having half the access to paths compared with the wealthiest communities.</a:t>
            </a:r>
            <a:endParaRPr lang="en-US" altLang="zh-CN" sz="2400">
              <a:latin typeface="Times New Roman" panose="02020603050405020304" charset="0"/>
              <a:cs typeface="Times New Roman" panose="02020603050405020304" charset="0"/>
              <a:sym typeface="+mn-ea"/>
            </a:endParaRPr>
          </a:p>
          <a:p>
            <a:pPr algn="l"/>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37820" y="2269490"/>
            <a:ext cx="11454765" cy="115887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因此，最近该慈善机构发起了</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拒绝准入</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活动，该活动强调了诸多障碍，这些障碍导致英格兰超过四分之一的成年人无法在</a:t>
            </a:r>
            <a:r>
              <a:rPr lang="en-US" altLang="zh-CN" sz="2400">
                <a:latin typeface="Times New Roman" panose="02020603050405020304" charset="0"/>
                <a:ea typeface="华文中宋" panose="02010600040101010101" charset="-122"/>
                <a:cs typeface="Times New Roman" panose="02020603050405020304" charset="0"/>
              </a:rPr>
              <a:t> 15 </a:t>
            </a:r>
            <a:r>
              <a:rPr lang="zh-CN" altLang="en-US" sz="2400">
                <a:latin typeface="Times New Roman" panose="02020603050405020304" charset="0"/>
                <a:ea typeface="华文中宋" panose="02010600040101010101" charset="-122"/>
                <a:cs typeface="Times New Roman" panose="02020603050405020304" charset="0"/>
              </a:rPr>
              <a:t>分钟步行范围内到达绿地，威尔士半数的步道被阻断，苏格兰贫困社区的步道可达性仅为最富裕社区的一半。</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68090"/>
            <a:ext cx="11588115" cy="278828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77825" y="3823335"/>
            <a:ext cx="11338560" cy="128270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They connect people with green space, fresh air and better mental and physical health. Right now, we need those things more than ever, which is why we’re launching our new Access Denied campaign to mobilise our hundreds of thousands of supporters to call for urgent political action.</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37820" y="5310505"/>
            <a:ext cx="11270615" cy="88836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它们将人们与绿地、新鲜空气以及更佳的身心健康联系起来。当下，我们比以往任何时候都更需要这些，这也是我们发起新的</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拒绝准入</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运动，动员我们数十万支持者呼吁采取紧急政治行动的原因。</a:t>
            </a:r>
            <a:endParaRPr lang="zh-CN" altLang="en-US" sz="24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04</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01</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6</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97790" y="485775"/>
            <a:ext cx="12094210" cy="6309360"/>
          </a:xfrm>
          <a:prstGeom prst="rect">
            <a:avLst/>
          </a:prstGeom>
          <a:ln w="12700">
            <a:miter lim="400000"/>
          </a:ln>
        </p:spPr>
        <p:txBody>
          <a:bodyPr wrap="square" lIns="45718" tIns="45718" rIns="45718" bIns="45718">
            <a:noAutofit/>
          </a:bodyPr>
          <a:lstStyle/>
          <a:p>
            <a:pPr indent="0" fontAlgn="auto">
              <a:lnSpc>
                <a:spcPts val="268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0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A Russian oil tanker carrying hundreds of thousands of barrels of _________ is expected to </a:t>
            </a:r>
            <a:r>
              <a:rPr lang="en-US" altLang="zh-CN" sz="2400">
                <a:solidFill>
                  <a:srgbClr val="0000FF"/>
                </a:solidFill>
                <a:latin typeface="Times New Roman" panose="02020603050405020304" charset="0"/>
                <a:ea typeface="+mn-ea"/>
                <a:cs typeface="Times New Roman" panose="02020603050405020304" charset="0"/>
              </a:rPr>
              <a:t>dock </a:t>
            </a:r>
            <a:r>
              <a:rPr lang="en-US" altLang="zh-CN" sz="2400">
                <a:latin typeface="Times New Roman" panose="02020603050405020304" charset="0"/>
                <a:cs typeface="Times New Roman" panose="02020603050405020304" charset="0"/>
              </a:rPr>
              <a:t>in Cuba this week after President Trump told journalists he had no problem with Russia sending fuel to the island. The US imposed a fuel blockade in January and had ____________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sanctions on any country that delivered crude oil to Cuba. Will Grant reports. </a:t>
            </a:r>
            <a:endParaRPr lang="en-US" altLang="zh-CN" sz="2400">
              <a:latin typeface="Times New Roman" panose="02020603050405020304" charset="0"/>
              <a:cs typeface="Times New Roman" panose="02020603050405020304" charset="0"/>
            </a:endParaRPr>
          </a:p>
          <a:p>
            <a:pPr indent="0" fontAlgn="auto">
              <a:lnSpc>
                <a:spcPts val="268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It isn’t clear whether the comment represents a </a:t>
            </a:r>
            <a:r>
              <a:rPr lang="en-US" altLang="zh-CN" sz="2400">
                <a:solidFill>
                  <a:srgbClr val="0000FF"/>
                </a:solidFill>
                <a:latin typeface="Times New Roman" panose="02020603050405020304" charset="0"/>
                <a:ea typeface="+mn-ea"/>
                <a:cs typeface="Times New Roman" panose="02020603050405020304" charset="0"/>
              </a:rPr>
              <a:t>reversal </a:t>
            </a:r>
            <a:r>
              <a:rPr lang="en-US" altLang="zh-CN" sz="2400">
                <a:latin typeface="Times New Roman" panose="02020603050405020304" charset="0"/>
                <a:cs typeface="Times New Roman" panose="02020603050405020304" charset="0"/>
              </a:rPr>
              <a:t>of Washington’s fuel blockade policy or a temporary softening. Cuba has been facing long and ____________ blackouts across the country, including several nationwide collapses of the electrical grid in recent months. The Cuban government and the Trump administration are in talks to find a ______ out of the crisis. But both sides have publicly set out certain political and ___________ red lines, which make it hard to see where they could find _________________.</a:t>
            </a:r>
            <a:endParaRPr lang="en-US" altLang="zh-CN" sz="2400">
              <a:latin typeface="Times New Roman" panose="02020603050405020304" charset="0"/>
              <a:cs typeface="Times New Roman" panose="02020603050405020304" charset="0"/>
            </a:endParaRPr>
          </a:p>
          <a:p>
            <a:pPr indent="0" fontAlgn="auto">
              <a:lnSpc>
                <a:spcPts val="268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A man wanted for the killing of 2 police officers in rural Australia 7 months ago has been shot dead, ending a huge search operation. Dezi Freeman was killed by armed police at a property in northeast Victoria. He’d _____ into dense bushland last August after the _____ shooting of 2 officers who’d gone to his home.</a:t>
            </a:r>
            <a:endParaRPr lang="en-US" altLang="zh-CN" sz="2400">
              <a:latin typeface="Times New Roman" panose="02020603050405020304" charset="0"/>
              <a:cs typeface="Times New Roman" panose="02020603050405020304" charset="0"/>
            </a:endParaRPr>
          </a:p>
          <a:p>
            <a:pPr indent="0" fontAlgn="auto">
              <a:lnSpc>
                <a:spcPts val="268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A makeshift church has collapsed in the Ghanaian capital, Accra, killing at least 2 people and trapping many others. It’s not known how many worshippers were in the building at the time, but 14 people have been rescued and ___________ said they could hear voices under the rubble. The 3-story building was ___________ an old school that had been converted into a makeshift church.</a:t>
            </a:r>
            <a:endParaRPr lang="en-US" altLang="zh-CN" sz="24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pic>
        <p:nvPicPr>
          <p:cNvPr id="2" name="BBC.01.04.2026">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313795" y="6111875"/>
            <a:ext cx="619125" cy="619125"/>
          </a:xfrm>
          <a:prstGeom prst="rect">
            <a:avLst/>
          </a:prstGeom>
        </p:spPr>
      </p:pic>
      <p:sp>
        <p:nvSpPr>
          <p:cNvPr id="3" name="文本框 2"/>
          <p:cNvSpPr txBox="1"/>
          <p:nvPr/>
        </p:nvSpPr>
        <p:spPr>
          <a:xfrm>
            <a:off x="8561705" y="485775"/>
            <a:ext cx="198120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crude oil</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4" name="文本框 13"/>
          <p:cNvSpPr txBox="1"/>
          <p:nvPr/>
        </p:nvSpPr>
        <p:spPr>
          <a:xfrm>
            <a:off x="6011545" y="3205480"/>
            <a:ext cx="1348740" cy="34163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economic</a:t>
            </a:r>
            <a:r>
              <a:rPr lang="en-US" altLang="zh-CN" sz="2400">
                <a:latin typeface="Times New Roman" panose="02020603050405020304" charset="0"/>
                <a:cs typeface="Times New Roman" panose="02020603050405020304" charset="0"/>
                <a:sym typeface="+mn-ea"/>
              </a:rPr>
              <a:t> </a:t>
            </a:r>
            <a:endParaRPr lang="en-US" altLang="zh-CN" sz="2400" b="1">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2976880" y="3547110"/>
            <a:ext cx="259715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common ground</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3264535" y="4579620"/>
            <a:ext cx="172021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fled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4453255" y="5952490"/>
            <a:ext cx="14928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witnesses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2813685" y="6238875"/>
            <a:ext cx="152527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reportedly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1" name="文本框 20"/>
          <p:cNvSpPr txBox="1"/>
          <p:nvPr/>
        </p:nvSpPr>
        <p:spPr>
          <a:xfrm>
            <a:off x="9004935" y="4569460"/>
            <a:ext cx="73723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sz="2400">
                <a:solidFill>
                  <a:srgbClr val="FF0000"/>
                </a:solidFill>
                <a:latin typeface="Times New Roman" panose="02020603050405020304" charset="0"/>
                <a:cs typeface="Times New Roman" panose="02020603050405020304" charset="0"/>
                <a:sym typeface="+mn-ea"/>
              </a:rPr>
              <a:t>fatal</a:t>
            </a:r>
            <a:endParaRPr kumimoji="0" lang="en-US"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2" name="文本框 21"/>
          <p:cNvSpPr txBox="1"/>
          <p:nvPr/>
        </p:nvSpPr>
        <p:spPr>
          <a:xfrm>
            <a:off x="7962265" y="2935605"/>
            <a:ext cx="85026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route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7256145" y="2172335"/>
            <a:ext cx="208597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widespread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9883775" y="1168400"/>
            <a:ext cx="157861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threatened</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2"/>
                </p:tgtEl>
              </p:cMediaNode>
            </p:audio>
          </p:childTnLst>
        </p:cTn>
      </p:par>
    </p:tnLst>
    <p:bldLst>
      <p:bldP spid="3" grpId="0" bldLvl="0" animBg="1"/>
      <p:bldP spid="14" grpId="0" bldLvl="0" animBg="1"/>
      <p:bldP spid="16" grpId="0" bldLvl="0" animBg="1"/>
      <p:bldP spid="18" grpId="0" bldLvl="0" animBg="1"/>
      <p:bldP spid="20" grpId="0" bldLvl="0" animBg="1"/>
      <p:bldP spid="21" grpId="0" bldLvl="0" animBg="1"/>
      <p:bldP spid="22" grpId="0" bldLvl="0" animBg="1"/>
      <p:bldP spid="23" grpId="0" bldLvl="0" animBg="1"/>
      <p:bldP spid="15" grpId="0" bldLvl="0" animBg="1"/>
      <p:bldP spid="1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dock</a:t>
            </a:r>
            <a:r>
              <a:rPr lang="en-US" altLang="zh-CN" sz="2800">
                <a:latin typeface="Times New Roman" panose="02020603050405020304" charset="0"/>
                <a:ea typeface="华文中宋" panose="02010600040101010101" charset="-122"/>
                <a:cs typeface="Times New Roman" panose="02020603050405020304" charset="0"/>
                <a:sym typeface="+mn-ea"/>
              </a:rPr>
              <a:t>: to bring a ship or boat into a dock  </a:t>
            </a:r>
            <a:r>
              <a:rPr lang="zh-CN" altLang="en-US" sz="2800">
                <a:latin typeface="Times New Roman" panose="02020603050405020304" charset="0"/>
                <a:ea typeface="华文中宋" panose="02010600040101010101" charset="-122"/>
                <a:cs typeface="Times New Roman" panose="02020603050405020304" charset="0"/>
                <a:sym typeface="+mn-ea"/>
              </a:rPr>
              <a:t>使船进港</a:t>
            </a:r>
            <a:r>
              <a:rPr lang="en-US" altLang="zh-CN" sz="2800">
                <a:latin typeface="Times New Roman" panose="02020603050405020304" charset="0"/>
                <a:ea typeface="华文中宋" panose="02010600040101010101" charset="-122"/>
                <a:cs typeface="Times New Roman" panose="02020603050405020304" charset="0"/>
                <a:sym typeface="+mn-ea"/>
              </a:rPr>
              <a:t>;</a:t>
            </a:r>
            <a:r>
              <a:rPr lang="zh-CN" altLang="en-US" sz="2800">
                <a:latin typeface="Times New Roman" panose="02020603050405020304" charset="0"/>
                <a:ea typeface="华文中宋" panose="02010600040101010101" charset="-122"/>
                <a:cs typeface="Times New Roman" panose="02020603050405020304" charset="0"/>
                <a:sym typeface="+mn-ea"/>
              </a:rPr>
              <a:t>使船停靠码头</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They docked the ferry at the pier.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他们将渡船停靠在码头。</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reversal</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an official decision to change a previous decision, law, etc. to its opposite    </a:t>
            </a:r>
            <a:r>
              <a:rPr lang="zh-CN" altLang="en-US" sz="2800">
                <a:latin typeface="Times New Roman" panose="02020603050405020304" charset="0"/>
                <a:ea typeface="华文中宋" panose="02010600040101010101" charset="-122"/>
                <a:cs typeface="Times New Roman" panose="02020603050405020304" charset="0"/>
              </a:rPr>
              <a:t>撤销，废除</a:t>
            </a:r>
            <a:endParaRPr lang="zh-CN" altLang="en-US"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court’s reversal of the conviction was celebrated by the defendant’s family.</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     </a:t>
            </a:r>
            <a:r>
              <a:rPr lang="zh-CN" altLang="en-US" sz="2800">
                <a:latin typeface="华文中宋" panose="02010600040101010101" charset="-122"/>
                <a:ea typeface="华文中宋" panose="02010600040101010101" charset="-122"/>
                <a:cs typeface="华文中宋" panose="02010600040101010101" charset="-122"/>
              </a:rPr>
              <a:t>法院撤销定罪的决定让被告的家人欢欣鼓舞。</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65735" y="2658745"/>
            <a:ext cx="78098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captain docked the ship at the harbor.</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78765" y="6189345"/>
            <a:ext cx="1138237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court’s reversal of decision was based on new evidence.</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456180" y="2193925"/>
            <a:ext cx="9491980" cy="521970"/>
          </a:xfrm>
          <a:prstGeom prst="rect">
            <a:avLst/>
          </a:prstGeom>
          <a:noFill/>
        </p:spPr>
        <p:txBody>
          <a:bodyPr wrap="square" rtlCol="0" anchor="t">
            <a:spAutoFit/>
          </a:bodyPr>
          <a:lstStyle/>
          <a:p>
            <a:r>
              <a:rPr lang="zh-CN" altLang="en-US" sz="2800">
                <a:ea typeface="华文中宋" panose="02010600040101010101" charset="-122"/>
              </a:rPr>
              <a:t>船长将船停靠在港口。</a:t>
            </a:r>
            <a:endParaRPr lang="zh-CN" altLang="en-US" sz="2800">
              <a:ea typeface="华文中宋" panose="02010600040101010101" charset="-122"/>
            </a:endParaRPr>
          </a:p>
        </p:txBody>
      </p:sp>
      <p:cxnSp>
        <p:nvCxnSpPr>
          <p:cNvPr id="3145728" name="直接连接符 8"/>
          <p:cNvCxnSpPr/>
          <p:nvPr/>
        </p:nvCxnSpPr>
        <p:spPr>
          <a:xfrm>
            <a:off x="220980" y="3099435"/>
            <a:ext cx="7711440" cy="1079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659245"/>
            <a:ext cx="10946765" cy="2794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671820"/>
            <a:ext cx="8297545" cy="521970"/>
          </a:xfrm>
          <a:prstGeom prst="rect">
            <a:avLst/>
          </a:prstGeom>
          <a:noFill/>
        </p:spPr>
        <p:txBody>
          <a:bodyPr wrap="square" rtlCol="0" anchor="t">
            <a:spAutoFit/>
          </a:bodyPr>
          <a:p>
            <a:r>
              <a:rPr lang="zh-CN" altLang="en-US" sz="2800">
                <a:ea typeface="华文中宋" panose="02010600040101010101" charset="-122"/>
              </a:rPr>
              <a:t>法院撤销原判是基于新的证据。</a:t>
            </a:r>
            <a:endParaRPr lang="zh-CN" altLang="en-US" sz="2800">
              <a:ea typeface="华文中宋" panose="02010600040101010101" charset="-122"/>
            </a:endParaRPr>
          </a:p>
        </p:txBody>
      </p:sp>
      <p:sp>
        <p:nvSpPr>
          <p:cNvPr id="5" name="文本框 1"/>
          <p:cNvSpPr txBox="1"/>
          <p:nvPr>
            <p:custDataLst>
              <p:tags r:id="rId1"/>
            </p:custDataLst>
          </p:nvPr>
        </p:nvSpPr>
        <p:spPr>
          <a:xfrm>
            <a:off x="153035" y="2201545"/>
            <a:ext cx="19850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671820"/>
            <a:ext cx="20104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par>
                                <p:cTn id="32" presetID="22" presetClass="entr" presetSubtype="4" fill="hold" nodeType="withEffect">
                                  <p:stCondLst>
                                    <p:cond delay="0"/>
                                  </p:stCondLst>
                                  <p:childTnLst>
                                    <p:set>
                                      <p:cBhvr>
                                        <p:cTn id="33" dur="1" fill="hold">
                                          <p:stCondLst>
                                            <p:cond delay="0"/>
                                          </p:stCondLst>
                                        </p:cTn>
                                        <p:tgtEl>
                                          <p:spTgt spid="1048602">
                                            <p:txEl>
                                              <p:pRg st="7" end="7"/>
                                            </p:txEl>
                                          </p:spTgt>
                                        </p:tgtEl>
                                        <p:attrNameLst>
                                          <p:attrName>style.visibility</p:attrName>
                                        </p:attrNameLst>
                                      </p:cBhvr>
                                      <p:to>
                                        <p:strVal val="visible"/>
                                      </p:to>
                                    </p:set>
                                    <p:animEffect transition="in" filter="wipe(down)">
                                      <p:cBhvr>
                                        <p:cTn id="34" dur="500"/>
                                        <p:tgtEl>
                                          <p:spTgt spid="1048602">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linds(horizontal)">
                                      <p:cBhvr>
                                        <p:cTn id="45" dur="500"/>
                                        <p:tgtEl>
                                          <p:spTgt spid="4"/>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48607"/>
                                        </p:tgtEl>
                                        <p:attrNameLst>
                                          <p:attrName>style.visibility</p:attrName>
                                        </p:attrNameLst>
                                      </p:cBhvr>
                                      <p:to>
                                        <p:strVal val="visible"/>
                                      </p:to>
                                    </p:set>
                                    <p:animEffect transition="in" filter="blinds(horizontal)">
                                      <p:cBhvr>
                                        <p:cTn id="5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620395"/>
            <a:ext cx="11751310" cy="238760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0845" y="702310"/>
            <a:ext cx="11502390" cy="1506855"/>
          </a:xfrm>
          <a:prstGeom prst="rect">
            <a:avLst/>
          </a:prstGeom>
          <a:noFill/>
        </p:spPr>
        <p:txBody>
          <a:bodyPr wrap="square">
            <a:spAutoFit/>
          </a:bodyPr>
          <a:lstStyle/>
          <a:p>
            <a:pPr algn="l"/>
            <a:r>
              <a:rPr lang="en-US" altLang="zh-CN" sz="2300">
                <a:latin typeface="Times New Roman" panose="02020603050405020304" charset="0"/>
                <a:cs typeface="Times New Roman" panose="02020603050405020304" charset="0"/>
                <a:sym typeface="+mn-ea"/>
              </a:rPr>
              <a:t>The Cuban government and the Trump administration are in talks to find a route out of the crisis. But both sides have publicly set out certain political and economic red lines, which make it hard to see where they could find common ground. </a:t>
            </a:r>
            <a:endParaRPr lang="en-US" altLang="zh-CN" sz="2300">
              <a:latin typeface="Times New Roman" panose="02020603050405020304" charset="0"/>
              <a:cs typeface="Times New Roman" panose="02020603050405020304" charset="0"/>
              <a:sym typeface="+mn-ea"/>
            </a:endParaRPr>
          </a:p>
        </p:txBody>
      </p:sp>
      <p:sp>
        <p:nvSpPr>
          <p:cNvPr id="10" name="文本框 9"/>
          <p:cNvSpPr txBox="1"/>
          <p:nvPr/>
        </p:nvSpPr>
        <p:spPr>
          <a:xfrm>
            <a:off x="392430" y="2165350"/>
            <a:ext cx="11470640" cy="737235"/>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古巴政府和特朗普政府正在进行谈判，以寻求摆脱危机的出路。但双方都已公开划定了某些政治和经济上的红线，因此很难看出他们能在哪些方面找到共同点。</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36855" y="3211830"/>
            <a:ext cx="11751310" cy="348996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3331210"/>
            <a:ext cx="11603355" cy="2600960"/>
          </a:xfrm>
          <a:prstGeom prst="rect">
            <a:avLst/>
          </a:prstGeom>
          <a:noFill/>
        </p:spPr>
        <p:txBody>
          <a:bodyPr wrap="square">
            <a:noAutofit/>
          </a:bodyPr>
          <a:lstStyle/>
          <a:p>
            <a:pPr algn="l"/>
            <a:r>
              <a:rPr lang="en-US" altLang="zh-CN" sz="2300">
                <a:latin typeface="Times New Roman" panose="02020603050405020304" charset="0"/>
                <a:cs typeface="Times New Roman" panose="02020603050405020304" charset="0"/>
                <a:sym typeface="+mn-ea"/>
              </a:rPr>
              <a:t>A makeshift church has collapsed in the Ghanaian capital, Accra, killing at least 2 people and trapping many others. It’s not known how many worshippers were in the building at the time, but 14 people have been rescued and witnesses said they could hear voices under the rubble. The 3-story building was reportedly an old school that had been converted into a makeshift church.</a:t>
            </a:r>
            <a:endParaRPr lang="en-US" altLang="zh-CN" sz="2300">
              <a:latin typeface="Times New Roman" panose="02020603050405020304" charset="0"/>
              <a:cs typeface="Times New Roman" panose="02020603050405020304" charset="0"/>
              <a:sym typeface="+mn-ea"/>
            </a:endParaRPr>
          </a:p>
        </p:txBody>
      </p:sp>
      <p:sp>
        <p:nvSpPr>
          <p:cNvPr id="14" name="文本框 13"/>
          <p:cNvSpPr txBox="1"/>
          <p:nvPr/>
        </p:nvSpPr>
        <p:spPr>
          <a:xfrm>
            <a:off x="418465" y="5505450"/>
            <a:ext cx="11494135" cy="1060450"/>
          </a:xfrm>
          <a:prstGeom prst="rect">
            <a:avLst/>
          </a:prstGeom>
          <a:noFill/>
        </p:spPr>
        <p:txBody>
          <a:bodyPr wrap="square" rtlCol="0">
            <a:spAutoFit/>
          </a:bodyPr>
          <a:lstStyle/>
          <a:p>
            <a:pPr algn="l">
              <a:buClrTx/>
              <a:buSzTx/>
              <a:buFontTx/>
            </a:pPr>
            <a:r>
              <a:rPr lang="zh-CN" altLang="en-US" sz="2100">
                <a:latin typeface="Times New Roman" panose="02020603050405020304" charset="0"/>
                <a:ea typeface="华文中宋" panose="02010600040101010101" charset="-122"/>
                <a:cs typeface="Times New Roman" panose="02020603050405020304" charset="0"/>
              </a:rPr>
              <a:t>加纳首都阿克拉的一座临时教堂发生倒塌，造成至少</a:t>
            </a:r>
            <a:r>
              <a:rPr lang="en-US" altLang="zh-CN" sz="2100">
                <a:latin typeface="Times New Roman" panose="02020603050405020304" charset="0"/>
                <a:ea typeface="华文中宋" panose="02010600040101010101" charset="-122"/>
                <a:cs typeface="Times New Roman" panose="02020603050405020304" charset="0"/>
              </a:rPr>
              <a:t>2</a:t>
            </a:r>
            <a:r>
              <a:rPr lang="zh-CN" altLang="en-US" sz="2100">
                <a:latin typeface="Times New Roman" panose="02020603050405020304" charset="0"/>
                <a:ea typeface="华文中宋" panose="02010600040101010101" charset="-122"/>
                <a:cs typeface="Times New Roman" panose="02020603050405020304" charset="0"/>
              </a:rPr>
              <a:t>人死亡，另有多人被困。目前尚不清楚事发时教堂内有多少信徒，但已有</a:t>
            </a:r>
            <a:r>
              <a:rPr lang="en-US" altLang="zh-CN" sz="2100">
                <a:latin typeface="Times New Roman" panose="02020603050405020304" charset="0"/>
                <a:ea typeface="华文中宋" panose="02010600040101010101" charset="-122"/>
                <a:cs typeface="Times New Roman" panose="02020603050405020304" charset="0"/>
              </a:rPr>
              <a:t>14</a:t>
            </a:r>
            <a:r>
              <a:rPr lang="zh-CN" altLang="en-US" sz="2100">
                <a:latin typeface="Times New Roman" panose="02020603050405020304" charset="0"/>
                <a:ea typeface="华文中宋" panose="02010600040101010101" charset="-122"/>
                <a:cs typeface="Times New Roman" panose="02020603050405020304" charset="0"/>
              </a:rPr>
              <a:t>人获救。目击者称，仍能听到废墟下传来的声音。据报道，这座三层建筑是一所旧学校，后被改建成临时教堂。</a:t>
            </a:r>
            <a:endParaRPr lang="zh-CN" altLang="en-US" sz="21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553085"/>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Mindless Sleep     </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无脑睡眠</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4" name="图片 1" descr="7c7e58f050dc4b9a7a0747fb99fe9db9"/>
          <p:cNvPicPr>
            <a:picLocks noChangeAspect="1"/>
          </p:cNvPicPr>
          <p:nvPr/>
        </p:nvPicPr>
        <p:blipFill>
          <a:blip r:embed="rId1"/>
          <a:stretch>
            <a:fillRect/>
          </a:stretch>
        </p:blipFill>
        <p:spPr>
          <a:xfrm>
            <a:off x="3597910" y="1156335"/>
            <a:ext cx="5328285" cy="47555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2860" y="387985"/>
            <a:ext cx="12029440" cy="6470015"/>
          </a:xfrm>
          <a:prstGeom prst="rect">
            <a:avLst/>
          </a:prstGeom>
          <a:noFill/>
        </p:spPr>
        <p:txBody>
          <a:bodyPr wrap="square" rtlCol="0" anchor="t">
            <a:noAutofit/>
          </a:bodyPr>
          <a:p>
            <a:pPr indent="0" algn="just" fontAlgn="auto">
              <a:lnSpc>
                <a:spcPts val="2520"/>
              </a:lnSpc>
            </a:pPr>
            <a:r>
              <a:rPr lang="en-US" sz="2100">
                <a:latin typeface="Times New Roman" panose="02020603050405020304" charset="0"/>
                <a:cs typeface="Times New Roman" panose="02020603050405020304" charset="0"/>
              </a:rPr>
              <a:t>      </a:t>
            </a:r>
            <a:r>
              <a:rPr lang="en-US" altLang="zh-CN" sz="2100">
                <a:latin typeface="Times New Roman" panose="02020603050405020304" charset="0"/>
                <a:cs typeface="Times New Roman" panose="02020603050405020304" charset="0"/>
              </a:rPr>
              <a:t>JELLYFISH AND SEA ANEMONES are curious creatures: these organisms evolved without a brain and, as scientists discovered in the past several years, don’t need one to sleep. The animals do, however, have neurons—nerve cells _________ appear interconnected through out their body. A new study shows that how these animals sleep is ___________ (surprise) similar to the way humans do, suggesting that humanlike sleep might have evolved before even the most </a:t>
            </a:r>
            <a:r>
              <a:rPr lang="en-US" altLang="zh-CN" sz="2100">
                <a:solidFill>
                  <a:srgbClr val="0000FF"/>
                </a:solidFill>
                <a:latin typeface="Times New Roman" panose="02020603050405020304" charset="0"/>
                <a:cs typeface="Times New Roman" panose="02020603050405020304" charset="0"/>
              </a:rPr>
              <a:t>primitive</a:t>
            </a:r>
            <a:r>
              <a:rPr lang="en-US" altLang="zh-CN" sz="2100">
                <a:latin typeface="Times New Roman" panose="02020603050405020304" charset="0"/>
                <a:cs typeface="Times New Roman" panose="02020603050405020304" charset="0"/>
              </a:rPr>
              <a:t> brains.</a:t>
            </a:r>
            <a:endParaRPr lang="en-US" altLang="zh-CN" sz="2100">
              <a:latin typeface="Times New Roman" panose="02020603050405020304" charset="0"/>
              <a:cs typeface="Times New Roman" panose="02020603050405020304" charset="0"/>
            </a:endParaRPr>
          </a:p>
          <a:p>
            <a:pPr indent="0" algn="just" fontAlgn="auto">
              <a:lnSpc>
                <a:spcPts val="2520"/>
              </a:lnSpc>
            </a:pPr>
            <a:r>
              <a:rPr lang="en-US" altLang="zh-CN" sz="2100">
                <a:latin typeface="Times New Roman" panose="02020603050405020304" charset="0"/>
                <a:cs typeface="Times New Roman" panose="02020603050405020304" charset="0"/>
              </a:rPr>
              <a:t>       The findings, __________ published in Nature Communications, also shed light on one of science’s </a:t>
            </a:r>
            <a:r>
              <a:rPr lang="en-US" altLang="zh-CN" sz="2100">
                <a:solidFill>
                  <a:srgbClr val="0000FF"/>
                </a:solidFill>
                <a:latin typeface="Times New Roman" panose="02020603050405020304" charset="0"/>
                <a:cs typeface="Times New Roman" panose="02020603050405020304" charset="0"/>
              </a:rPr>
              <a:t>prevailing</a:t>
            </a:r>
            <a:r>
              <a:rPr lang="en-US" altLang="zh-CN" sz="2100">
                <a:latin typeface="Times New Roman" panose="02020603050405020304" charset="0"/>
                <a:cs typeface="Times New Roman" panose="02020603050405020304" charset="0"/>
              </a:rPr>
              <a:t> mysteries: Why do animals sleep? They add to past evidence from other animals and humans that sleep provides a “window” of downtime for maintenance on the brain and body, ________ (help) to repair DNA damage and maintain neuronal health.</a:t>
            </a:r>
            <a:endParaRPr lang="en-US" altLang="zh-CN" sz="2100">
              <a:latin typeface="Times New Roman" panose="02020603050405020304" charset="0"/>
              <a:cs typeface="Times New Roman" panose="02020603050405020304" charset="0"/>
            </a:endParaRPr>
          </a:p>
          <a:p>
            <a:pPr indent="0" algn="just" fontAlgn="auto">
              <a:lnSpc>
                <a:spcPts val="2520"/>
              </a:lnSpc>
            </a:pPr>
            <a:r>
              <a:rPr lang="en-US" altLang="zh-CN" sz="2100">
                <a:latin typeface="Times New Roman" panose="02020603050405020304" charset="0"/>
                <a:cs typeface="Times New Roman" panose="02020603050405020304" charset="0"/>
              </a:rPr>
              <a:t>      “This confirms that sleep allows a window for key housekeeping _____ (task),” says Philippe Mourrain, ____  associate professor of psychiatry and behavioral sciences at Stanford University who studies sleep and was not involved in the new study.</a:t>
            </a:r>
            <a:endParaRPr lang="en-US" altLang="zh-CN" sz="2100">
              <a:latin typeface="Times New Roman" panose="02020603050405020304" charset="0"/>
              <a:cs typeface="Times New Roman" panose="02020603050405020304" charset="0"/>
            </a:endParaRPr>
          </a:p>
          <a:p>
            <a:pPr indent="0" algn="just" fontAlgn="auto">
              <a:lnSpc>
                <a:spcPts val="2520"/>
              </a:lnSpc>
            </a:pPr>
            <a:r>
              <a:rPr lang="en-US" altLang="zh-CN" sz="2100">
                <a:latin typeface="Times New Roman" panose="02020603050405020304" charset="0"/>
                <a:cs typeface="Times New Roman" panose="02020603050405020304" charset="0"/>
              </a:rPr>
              <a:t>       The work shows this function of sleep ________________  (conserve) across evolution, Mourrain says, from animals with some of the most complex brains, such as primates, ____  animals that have none, such as jellyfish and other cnidarians. The researchers studied one jellyfish and one sea anemone species, finding that the jellyfish appears to enter a sleeplike state for around eight hours a day and generally at night—a schedule many humans might recognize. The sea anemone analyzed also _______ (appear) to shut down for around a third of the day.</a:t>
            </a:r>
            <a:endParaRPr lang="en-US" altLang="zh-CN" sz="2100">
              <a:latin typeface="Times New Roman" panose="02020603050405020304" charset="0"/>
              <a:cs typeface="Times New Roman" panose="02020603050405020304" charset="0"/>
            </a:endParaRPr>
          </a:p>
          <a:p>
            <a:pPr indent="0" algn="just" fontAlgn="auto">
              <a:lnSpc>
                <a:spcPts val="2520"/>
              </a:lnSpc>
            </a:pPr>
            <a:r>
              <a:rPr lang="en-US" altLang="zh-CN" sz="2100">
                <a:latin typeface="Times New Roman" panose="02020603050405020304" charset="0"/>
                <a:cs typeface="Times New Roman" panose="02020603050405020304" charset="0"/>
              </a:rPr>
              <a:t>       The study animals slept more when the researchers damaged their neurons, a finding that Mourrain says gives clues to______ makes us fall asleep in the first place.</a:t>
            </a:r>
            <a:endParaRPr lang="en-US" altLang="zh-CN" sz="2100">
              <a:latin typeface="Times New Roman" panose="02020603050405020304" charset="0"/>
              <a:cs typeface="Times New Roman" panose="02020603050405020304" charset="0"/>
            </a:endParaRPr>
          </a:p>
          <a:p>
            <a:pPr indent="0" algn="just" fontAlgn="auto">
              <a:lnSpc>
                <a:spcPts val="2220"/>
              </a:lnSpc>
            </a:pPr>
            <a:endParaRPr sz="21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8461375"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Scientific American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April</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2026 P14</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2457450" y="1066165"/>
            <a:ext cx="1405890"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 that /which </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2550795" y="1364615"/>
            <a:ext cx="142367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surprisingly</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2157730" y="2037080"/>
            <a:ext cx="131254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published</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9163050" y="2670810"/>
            <a:ext cx="880745" cy="3517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100">
                <a:solidFill>
                  <a:srgbClr val="FF0000"/>
                </a:solidFill>
                <a:latin typeface="Times New Roman" panose="02020603050405020304" charset="0"/>
                <a:cs typeface="Times New Roman" panose="02020603050405020304" charset="0"/>
                <a:sym typeface="+mn-ea"/>
              </a:rPr>
              <a:t>helping</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7668260" y="3321050"/>
            <a:ext cx="727710" cy="478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tasks</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74625" y="3605530"/>
            <a:ext cx="1115695" cy="4381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an</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4851400" y="4278630"/>
            <a:ext cx="2489200"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has been conserved </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7077710" y="5546725"/>
            <a:ext cx="1146175"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 appears   </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7900035" y="4586605"/>
            <a:ext cx="1082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to  </a:t>
            </a:r>
            <a:endParaRPr lang="en-US" altLang="zh-CN" sz="21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1653540" y="6490335"/>
            <a:ext cx="657225" cy="3130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100">
                <a:solidFill>
                  <a:srgbClr val="FF0000"/>
                </a:solidFill>
                <a:latin typeface="Times New Roman" panose="02020603050405020304" charset="0"/>
                <a:cs typeface="Times New Roman" panose="02020603050405020304" charset="0"/>
                <a:sym typeface="+mn-ea"/>
              </a:rPr>
              <a:t>what</a:t>
            </a:r>
            <a:endParaRPr lang="en-US" altLang="zh-CN" sz="21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did the researchers find about jellyfish and sea anemones’ sleep?</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It mainly repairs their damaged neurons.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It follows a daily cycle similar to humans’.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It requires a primitive brain to function.</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It lasts less than six hours each day.</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648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 </a:t>
            </a:r>
            <a:r>
              <a:rPr lang="en-US" altLang="zh-CN" sz="2300">
                <a:latin typeface="Times New Roman" panose="02020603050405020304" charset="0"/>
                <a:cs typeface="Times New Roman" panose="02020603050405020304" charset="0"/>
                <a:sym typeface="+mn-ea"/>
              </a:rPr>
              <a:t>What is the main idea of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Brainless animals sleep to repair their bodies.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Humanlike sleep evolved earlier than brains.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Neurons alone can control the sleep cycle.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Sleep duration varies greatly across species.</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799590" y="1926590"/>
            <a:ext cx="478155" cy="318135"/>
          </a:xfrm>
          <a:prstGeom prst="rect">
            <a:avLst/>
          </a:prstGeom>
        </p:spPr>
      </p:pic>
      <p:pic>
        <p:nvPicPr>
          <p:cNvPr id="8" name="图片 7"/>
          <p:cNvPicPr>
            <a:picLocks noChangeAspect="1"/>
          </p:cNvPicPr>
          <p:nvPr/>
        </p:nvPicPr>
        <p:blipFill>
          <a:blip r:embed="rId3"/>
          <a:stretch>
            <a:fillRect/>
          </a:stretch>
        </p:blipFill>
        <p:spPr>
          <a:xfrm>
            <a:off x="1860550" y="517080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2098655" cy="536067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primitive</a:t>
            </a:r>
            <a:r>
              <a:rPr lang="en-US" altLang="zh-CN" sz="2800">
                <a:latin typeface="Times New Roman" panose="02020603050405020304" charset="0"/>
                <a:ea typeface="华文中宋" panose="02010600040101010101" charset="-122"/>
                <a:cs typeface="Times New Roman" panose="02020603050405020304" charset="0"/>
                <a:sym typeface="+mn-ea"/>
              </a:rPr>
              <a:t>: belonging to an early stage in the development of humans or animals </a:t>
            </a:r>
            <a:r>
              <a:rPr lang="zh-CN" altLang="en-US" sz="2800">
                <a:latin typeface="Times New Roman" panose="02020603050405020304" charset="0"/>
                <a:ea typeface="华文中宋" panose="02010600040101010101" charset="-122"/>
                <a:cs typeface="Times New Roman" panose="02020603050405020304" charset="0"/>
                <a:sym typeface="+mn-ea"/>
              </a:rPr>
              <a:t>原始的；人类或动物发展早期的</a:t>
            </a:r>
            <a:r>
              <a:rPr lang="en-US" sz="2800">
                <a:latin typeface="Times New Roman" panose="02020603050405020304" charset="0"/>
                <a:ea typeface="华文中宋" panose="02010600040101010101" charset="-122"/>
                <a:cs typeface="Times New Roman" panose="02020603050405020304" charset="0"/>
                <a:sym typeface="+mn-ea"/>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Primitive humans needed to be able to react like this to escape from dangerous animals.</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原始人们需要能够像这样反应以逃脱危险的动物</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prevailing</a:t>
            </a:r>
            <a:r>
              <a:rPr lang="en-US" altLang="zh-CN" sz="2800">
                <a:latin typeface="Times New Roman" panose="02020603050405020304" charset="0"/>
                <a:ea typeface="华文中宋" panose="02010600040101010101" charset="-122"/>
                <a:cs typeface="Times New Roman" panose="02020603050405020304" charset="0"/>
              </a:rPr>
              <a:t>: existing or most common at a particular time  </a:t>
            </a:r>
            <a:r>
              <a:rPr lang="zh-CN" altLang="en-US" sz="2800">
                <a:latin typeface="Times New Roman" panose="02020603050405020304" charset="0"/>
                <a:ea typeface="华文中宋" panose="02010600040101010101" charset="-122"/>
                <a:cs typeface="Times New Roman" panose="02020603050405020304" charset="0"/>
                <a:sym typeface="+mn-ea"/>
              </a:rPr>
              <a:t>普遍的；盛行的；流行的</a:t>
            </a:r>
            <a:r>
              <a:rPr lang="en-US" altLang="zh-CN" sz="2800">
                <a:latin typeface="Times New Roman" panose="02020603050405020304" charset="0"/>
                <a:ea typeface="华文中宋" panose="02010600040101010101" charset="-122"/>
                <a:cs typeface="Times New Roman" panose="02020603050405020304" charset="0"/>
              </a:rPr>
              <a:t>                         </a:t>
            </a:r>
            <a:r>
              <a:rPr lang="en-US"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The prevailing view seems to be that they will find her guilty.</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一般人的看法似乎认为她会被判有罪</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320675" y="3124200"/>
            <a:ext cx="1169543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region's most dynamic economies have the most primitive financial systems.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320675" y="6236335"/>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The direction of the prevailing winds should be taken into account </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221865" y="2689225"/>
            <a:ext cx="9862820" cy="521970"/>
          </a:xfrm>
          <a:prstGeom prst="rect">
            <a:avLst/>
          </a:prstGeom>
          <a:noFill/>
        </p:spPr>
        <p:txBody>
          <a:bodyPr wrap="square" rtlCol="0" anchor="t">
            <a:spAutoFit/>
          </a:bodyPr>
          <a:lstStyle/>
          <a:p>
            <a:r>
              <a:rPr lang="zh-CN" altLang="en-US" sz="2800">
                <a:ea typeface="华文中宋" panose="02010600040101010101" charset="-122"/>
              </a:rPr>
              <a:t>该地区最具活力的经济体制有着最原始的金融体系。</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320675" y="3542030"/>
            <a:ext cx="11610340" cy="7429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88620" y="6748780"/>
            <a:ext cx="9662160" cy="6286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5"/>
            </p:custDataLst>
          </p:nvPr>
        </p:nvSpPr>
        <p:spPr>
          <a:xfrm>
            <a:off x="2332355" y="5741670"/>
            <a:ext cx="8297545" cy="521970"/>
          </a:xfrm>
          <a:prstGeom prst="rect">
            <a:avLst/>
          </a:prstGeom>
          <a:noFill/>
        </p:spPr>
        <p:txBody>
          <a:bodyPr wrap="square" rtlCol="0" anchor="t">
            <a:spAutoFit/>
          </a:bodyPr>
          <a:p>
            <a:r>
              <a:rPr lang="zh-CN" altLang="en-US" sz="2800">
                <a:ea typeface="华文中宋" panose="02010600040101010101" charset="-122"/>
              </a:rPr>
              <a:t>应该将盛行风的风向考虑在内。</a:t>
            </a:r>
            <a:endParaRPr lang="zh-CN" altLang="en-US" sz="2800">
              <a:ea typeface="华文中宋" panose="02010600040101010101" charset="-122"/>
            </a:endParaRPr>
          </a:p>
        </p:txBody>
      </p:sp>
      <p:sp>
        <p:nvSpPr>
          <p:cNvPr id="2" name="文本框 1"/>
          <p:cNvSpPr txBox="1"/>
          <p:nvPr>
            <p:custDataLst>
              <p:tags r:id="rId6"/>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7"/>
            </p:custDataLst>
          </p:nvPr>
        </p:nvSpPr>
        <p:spPr>
          <a:xfrm>
            <a:off x="93345" y="268922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8"/>
            </p:custDataLst>
          </p:nvPr>
        </p:nvSpPr>
        <p:spPr>
          <a:xfrm>
            <a:off x="93345" y="574167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7" dur="500"/>
                                        <p:tgtEl>
                                          <p:spTgt spid="104860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45729"/>
                                        </p:tgtEl>
                                        <p:attrNameLst>
                                          <p:attrName>style.visibility</p:attrName>
                                        </p:attrNameLst>
                                      </p:cBhvr>
                                      <p:to>
                                        <p:strVal val="visible"/>
                                      </p:to>
                                    </p:set>
                                    <p:animEffect transition="in" filter="wipe(down)">
                                      <p:cBhvr>
                                        <p:cTn id="28" dur="500"/>
                                        <p:tgtEl>
                                          <p:spTgt spid="31457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59385" y="726440"/>
            <a:ext cx="11828780" cy="245364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49656" y="772160"/>
            <a:ext cx="11578371"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They add to past evidence from other animals and humans that sleep provides a “window” of downtime for maintenance on the brain and body, helping to repair DNA damage and maintain neuronal health. </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49230" y="2145698"/>
            <a:ext cx="11546411" cy="829945"/>
          </a:xfrm>
          <a:prstGeom prst="rect">
            <a:avLst/>
          </a:prstGeom>
          <a:noFill/>
        </p:spPr>
        <p:txBody>
          <a:bodyPr wrap="square" rtlCol="0">
            <a:spAutoFit/>
          </a:bodyPr>
          <a:lstStyle/>
          <a:p>
            <a:pPr algn="l">
              <a:buClrTx/>
              <a:buSzTx/>
              <a:buFontTx/>
            </a:pPr>
            <a:r>
              <a:rPr lang="zh-CN" altLang="en-US" sz="2400">
                <a:latin typeface="华文中宋" panose="02010600040101010101" charset="-122"/>
                <a:ea typeface="华文中宋" panose="02010600040101010101" charset="-122"/>
                <a:cs typeface="华文中宋" panose="02010600040101010101" charset="-122"/>
              </a:rPr>
              <a:t>他们补充了此前来自其他动物和人类的研究结果，这些研究表明睡眠为大脑和身体提供了“休息时间”，有助于进行维护工作，修复 </a:t>
            </a:r>
            <a:r>
              <a:rPr lang="en-US" altLang="zh-CN" sz="2400">
                <a:latin typeface="华文中宋" panose="02010600040101010101" charset="-122"/>
                <a:ea typeface="华文中宋" panose="02010600040101010101" charset="-122"/>
                <a:cs typeface="华文中宋" panose="02010600040101010101" charset="-122"/>
              </a:rPr>
              <a:t>DNA </a:t>
            </a:r>
            <a:r>
              <a:rPr lang="zh-CN" altLang="en-US" sz="2400">
                <a:latin typeface="华文中宋" panose="02010600040101010101" charset="-122"/>
                <a:ea typeface="华文中宋" panose="02010600040101010101" charset="-122"/>
                <a:cs typeface="华文中宋" panose="02010600040101010101" charset="-122"/>
              </a:rPr>
              <a:t>损伤并维持神经元的健康状态。</a:t>
            </a:r>
            <a:endParaRPr lang="zh-CN" altLang="en-US" sz="2400">
              <a:latin typeface="华文中宋" panose="02010600040101010101" charset="-122"/>
              <a:ea typeface="华文中宋" panose="02010600040101010101" charset="-122"/>
              <a:cs typeface="华文中宋" panose="02010600040101010101" charset="-122"/>
            </a:endParaRPr>
          </a:p>
        </p:txBody>
      </p:sp>
      <p:sp>
        <p:nvSpPr>
          <p:cNvPr id="5" name="圆角矩形 4"/>
          <p:cNvSpPr/>
          <p:nvPr>
            <p:custDataLst>
              <p:tags r:id="rId4"/>
            </p:custDataLst>
          </p:nvPr>
        </p:nvSpPr>
        <p:spPr>
          <a:xfrm>
            <a:off x="167640" y="3639185"/>
            <a:ext cx="11828780" cy="272986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49885" y="3757930"/>
            <a:ext cx="11578590" cy="2162175"/>
          </a:xfrm>
          <a:prstGeom prst="rect">
            <a:avLst/>
          </a:prstGeom>
          <a:noFill/>
        </p:spPr>
        <p:txBody>
          <a:bodyPr wrap="square">
            <a:noAutofit/>
          </a:bodyPr>
          <a:lstStyle/>
          <a:p>
            <a:pPr algn="just"/>
            <a:r>
              <a:rPr lang="en-US" altLang="zh-CN" sz="2600">
                <a:latin typeface="Times New Roman" panose="02020603050405020304" charset="0"/>
                <a:cs typeface="Times New Roman" panose="02020603050405020304" charset="0"/>
                <a:sym typeface="+mn-ea"/>
              </a:rPr>
              <a:t>The work shows this function of sleep has been conserved across evolution, Mourrain says, from animals with some of the most complex brains, such as primates, to animals that have none, such as jellyfish and other cnidarians.</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16865" y="5055235"/>
            <a:ext cx="11513820" cy="1176655"/>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莫拉林表示，这项研究表明，睡眠的这一功能在进化过程中一直得以保留，从拥有最为复杂大脑的动物（如灵长类动物）到完全没有大脑的动物（如水母和其他刺胞动物），皆是如此。</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270" y="252095"/>
            <a:ext cx="12190730" cy="983615"/>
          </a:xfrm>
          <a:prstGeom prst="rect">
            <a:avLst/>
          </a:prstGeom>
          <a:noFill/>
        </p:spPr>
        <p:txBody>
          <a:bodyPr wrap="square" rtlCol="0" anchor="t">
            <a:spAutoFit/>
          </a:bodyPr>
          <a:p>
            <a:pPr algn="ctr"/>
            <a:r>
              <a:rPr lang="en-US" altLang="zh-CN" sz="2800" b="1">
                <a:latin typeface="Times New Roman" panose="02020603050405020304" charset="0"/>
                <a:cs typeface="Times New Roman" panose="02020603050405020304" charset="0"/>
              </a:rPr>
              <a:t>2. Screens: Is this the year of ‘going analog’?</a:t>
            </a:r>
            <a:endParaRPr lang="en-US" altLang="zh-CN" sz="28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屏幕时代：今年是“回归传统”之年？</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3" name="图片 1"/>
          <p:cNvPicPr>
            <a:picLocks noChangeAspect="1"/>
          </p:cNvPicPr>
          <p:nvPr/>
        </p:nvPicPr>
        <p:blipFill>
          <a:blip r:embed="rId1"/>
          <a:stretch>
            <a:fillRect/>
          </a:stretch>
        </p:blipFill>
        <p:spPr>
          <a:xfrm>
            <a:off x="3524250" y="1903730"/>
            <a:ext cx="5142865" cy="371284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0" y="372745"/>
            <a:ext cx="12129770" cy="6513830"/>
          </a:xfrm>
          <a:prstGeom prst="rect">
            <a:avLst/>
          </a:prstGeom>
          <a:noFill/>
        </p:spPr>
        <p:txBody>
          <a:bodyPr wrap="square" rtlCol="0" anchor="t">
            <a:spAutoFit/>
          </a:bodyPr>
          <a:p>
            <a:pPr indent="0" algn="just" fontAlgn="auto">
              <a:lnSpc>
                <a:spcPct val="100000"/>
              </a:lnSpc>
            </a:pPr>
            <a:r>
              <a:rPr lang="en-US" altLang="zh-CN" sz="2100">
                <a:latin typeface="Times New Roman" panose="02020603050405020304" charset="0"/>
                <a:cs typeface="Times New Roman" panose="02020603050405020304" charset="0"/>
              </a:rPr>
              <a:t>     The always-on generation may be “falling out of love with technology,” said Jessica Grose in The New York Times. ____  growing number of teens are taking breaks from social media, swapping smartphones for “dumb” phones, and “pushing back against tech use in their schools.” In polls, nearly half of teenagers say social media ________ (have) a negative effect on their generation, and while they still rely on it for socializing with friends, they _____________ (increasing) view being “extremely online” as “a depressing way _______ (live), and they want a future that involves more embodied activity and real-life connection.” Depending on the survey, between 60% and 75% of teens also “support cellphone __________ (restriction)” in schools. Their relationship with tech could </a:t>
            </a:r>
            <a:r>
              <a:rPr lang="en-US" altLang="zh-CN" sz="2100">
                <a:solidFill>
                  <a:srgbClr val="0000FF"/>
                </a:solidFill>
                <a:latin typeface="Times New Roman" panose="02020603050405020304" charset="0"/>
                <a:cs typeface="Times New Roman" panose="02020603050405020304" charset="0"/>
              </a:rPr>
              <a:t>deteriorate</a:t>
            </a:r>
            <a:r>
              <a:rPr lang="en-US" altLang="zh-CN" sz="2100">
                <a:latin typeface="Times New Roman" panose="02020603050405020304" charset="0"/>
                <a:cs typeface="Times New Roman" panose="02020603050405020304" charset="0"/>
              </a:rPr>
              <a:t> further with artificial intelligence, about which there is “a lot of uncertainty.” _______ is certain is that many teens want to resist an “establishment” that is </a:t>
            </a:r>
            <a:r>
              <a:rPr lang="en-US" altLang="zh-CN" sz="2100">
                <a:solidFill>
                  <a:srgbClr val="0000FF"/>
                </a:solidFill>
                <a:latin typeface="Times New Roman" panose="02020603050405020304" charset="0"/>
                <a:cs typeface="Times New Roman" panose="02020603050405020304" charset="0"/>
              </a:rPr>
              <a:t>devaluing</a:t>
            </a:r>
            <a:r>
              <a:rPr lang="en-US" altLang="zh-CN" sz="2100">
                <a:latin typeface="Times New Roman" panose="02020603050405020304" charset="0"/>
                <a:cs typeface="Times New Roman" panose="02020603050405020304" charset="0"/>
              </a:rPr>
              <a:t> “their own creative contributions and humanity.”</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Young Americans are replacing their devices _____ “analog” hobbies, said Megan Sauer in CNBC.com, and businesses are noticing. Sales of retro products like “rotary phones, needlepoint kits, and embroidery services” are up for the first time in years. With Gen Z leading the way, roughly 75% of adults said they _____ (do)at least one crafting project last year, up from 62% in 2019, according to Mintel research. A doll house and miniature figurine shop in New York City has seen a surge of young clients ________(flock) into the store for “tiny Labubu keychains, Pez dispensers, and mock Eames chairs.” </a:t>
            </a:r>
            <a:endParaRPr lang="en-US" altLang="zh-CN" sz="2100">
              <a:latin typeface="Times New Roman" panose="02020603050405020304" charset="0"/>
              <a:cs typeface="Times New Roman" panose="02020603050405020304" charset="0"/>
            </a:endParaRPr>
          </a:p>
          <a:p>
            <a:pPr indent="0" algn="just" fontAlgn="auto">
              <a:lnSpc>
                <a:spcPct val="100000"/>
              </a:lnSpc>
            </a:pPr>
            <a:r>
              <a:rPr lang="en-US" altLang="zh-CN" sz="2100">
                <a:latin typeface="Times New Roman" panose="02020603050405020304" charset="0"/>
                <a:cs typeface="Times New Roman" panose="02020603050405020304" charset="0"/>
              </a:rPr>
              <a:t>      Boomers are the “real iPad babies,” said Sophia Solano in The Washington Post. ______ teens are returning to real-world hobbies, “grandma and grandpa can’t seem to stop scrolling.” Parental controls are a useful program to reduce screen time for kids. But who is enforcing grandparent controls?</a:t>
            </a:r>
            <a:endParaRPr lang="en-US" altLang="zh-CN" sz="2100">
              <a:latin typeface="Times New Roman" panose="02020603050405020304" charset="0"/>
              <a:cs typeface="Times New Roman" panose="02020603050405020304" charset="0"/>
            </a:endParaRPr>
          </a:p>
          <a:p>
            <a:pPr indent="0" algn="just" fontAlgn="auto">
              <a:lnSpc>
                <a:spcPts val="2200"/>
              </a:lnSpc>
            </a:pPr>
            <a:endParaRPr lang="zh-CN" altLang="en-US" sz="21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The Week   </a:t>
            </a:r>
            <a:r>
              <a:rPr lang="en-US" sz="2400" b="1">
                <a:solidFill>
                  <a:srgbClr val="ED7D31"/>
                </a:solidFill>
                <a:latin typeface="微软雅黑" panose="020B0503020204020204" charset="-122"/>
                <a:ea typeface="微软雅黑" panose="020B0503020204020204" charset="-122"/>
                <a:cs typeface="微软雅黑" panose="020B0503020204020204" charset="-122"/>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April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3, 2026  </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P20</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036320" y="708660"/>
            <a:ext cx="488315"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A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84150" y="1363980"/>
            <a:ext cx="10566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fromWordArt="0" anchor="t" anchorCtr="0" forceAA="0" upright="0" compatLnSpc="1">
            <a:noAutofit/>
          </a:bodyPr>
          <a:p>
            <a:pPr lvl="0" algn="l" hangingPunct="0">
              <a:spcBef>
                <a:spcPts val="0"/>
              </a:spcBef>
              <a:spcAft>
                <a:spcPts val="0"/>
              </a:spcAft>
              <a:buClrTx/>
              <a:buSzTx/>
              <a:buFontTx/>
            </a:pPr>
            <a:r>
              <a:rPr lang="en-US" altLang="zh-CN" sz="2200">
                <a:solidFill>
                  <a:srgbClr val="FF0000"/>
                </a:solidFill>
                <a:latin typeface="Times New Roman" panose="02020603050405020304" charset="0"/>
                <a:cs typeface="Times New Roman" panose="02020603050405020304" charset="0"/>
                <a:sym typeface="+mn-ea"/>
              </a:rPr>
              <a:t>has had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734060" y="1675130"/>
            <a:ext cx="2492375" cy="3898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increasingly</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9508490" y="1671320"/>
            <a:ext cx="1395730" cy="39179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 to live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6962140" y="2287270"/>
            <a:ext cx="164973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restrictions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657350" y="2952115"/>
            <a:ext cx="989330" cy="412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What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5501005" y="3611245"/>
            <a:ext cx="69977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 with  </a:t>
            </a:r>
            <a:r>
              <a:rPr sz="2200">
                <a:solidFill>
                  <a:srgbClr val="FF0000"/>
                </a:solidFill>
                <a:latin typeface="Times New Roman" panose="02020603050405020304" charset="0"/>
                <a:cs typeface="Times New Roman" panose="02020603050405020304" charset="0"/>
                <a:sym typeface="+mn-ea"/>
              </a:rPr>
              <a:t> </a:t>
            </a:r>
            <a:endParaRPr sz="22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8406130" y="4858385"/>
            <a:ext cx="1338580" cy="3384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flocking</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11459210" y="4201160"/>
            <a:ext cx="46545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did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9132570" y="5523865"/>
            <a:ext cx="970915" cy="3257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200">
                <a:solidFill>
                  <a:srgbClr val="FF0000"/>
                </a:solidFill>
                <a:latin typeface="Times New Roman" panose="02020603050405020304" charset="0"/>
                <a:cs typeface="Times New Roman" panose="02020603050405020304" charset="0"/>
                <a:sym typeface="+mn-ea"/>
              </a:rPr>
              <a:t>While  </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 name="KSO_WM_DIAGRAM_VIRTUALLY_FRAME" val="{&quot;height&quot;:320.4,&quot;left&quot;:7.35,&quot;top&quot;:211.75,&quot;width&quot;:956.85}"/>
</p:tagLst>
</file>

<file path=ppt/tags/tag12.xml><?xml version="1.0" encoding="utf-8"?>
<p:tagLst xmlns:p="http://schemas.openxmlformats.org/presentationml/2006/main">
  <p:tag name="KSO_WM_BEAUTIFY_FLAG" val=""/>
  <p:tag name="KSO_WM_DIAGRAM_VIRTUALLY_FRAME" val="{&quot;height&quot;:320.4,&quot;left&quot;:7.35,&quot;top&quot;:211.75,&quot;width&quot;:956.85}"/>
</p:tagLst>
</file>

<file path=ppt/tags/tag13.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DIAGRAM_VIRTUALLY_FRAME" val="{&quot;height&quot;:467.8,&quot;left&quot;:12.533514891644517,&quot;top&quot;:49.45,&quot;width&quot;:947.4664851083555}"/>
</p:tagLst>
</file>

<file path=ppt/tags/tag15.xml><?xml version="1.0" encoding="utf-8"?>
<p:tagLst xmlns:p="http://schemas.openxmlformats.org/presentationml/2006/main">
  <p:tag name="KSO_WM_DIAGRAM_VIRTUALLY_FRAME" val="{&quot;height&quot;:467.8,&quot;left&quot;:12.533514891644517,&quot;top&quot;:49.45,&quot;width&quot;:947.4664851083555}"/>
</p:tagLst>
</file>

<file path=ppt/tags/tag16.xml><?xml version="1.0" encoding="utf-8"?>
<p:tagLst xmlns:p="http://schemas.openxmlformats.org/presentationml/2006/main">
  <p:tag name="KSO_WM_DIAGRAM_VIRTUALLY_FRAME" val="{&quot;height&quot;:467.8,&quot;left&quot;:12.533514891644517,&quot;top&quot;:49.45,&quot;width&quot;:947.4664851083555}"/>
</p:tagLst>
</file>

<file path=ppt/tags/tag17.xml><?xml version="1.0" encoding="utf-8"?>
<p:tagLst xmlns:p="http://schemas.openxmlformats.org/presentationml/2006/main">
  <p:tag name="KSO_WM_DIAGRAM_VIRTUALLY_FRAME" val="{&quot;height&quot;:467.8,&quot;left&quot;:12.533514891644517,&quot;top&quot;:49.45,&quot;width&quot;:947.4664851083555}"/>
</p:tagLst>
</file>

<file path=ppt/tags/tag18.xml><?xml version="1.0" encoding="utf-8"?>
<p:tagLst xmlns:p="http://schemas.openxmlformats.org/presentationml/2006/main">
  <p:tag name="KSO_WM_DIAGRAM_VIRTUALLY_FRAME" val="{&quot;height&quot;:467.8,&quot;left&quot;:12.533514891644517,&quot;top&quot;:49.45,&quot;width&quot;:947.4664851083555}"/>
</p:tagLst>
</file>

<file path=ppt/tags/tag19.xml><?xml version="1.0" encoding="utf-8"?>
<p:tagLst xmlns:p="http://schemas.openxmlformats.org/presentationml/2006/main">
  <p:tag name="KSO_WM_DIAGRAM_VIRTUALLY_FRAME" val="{&quot;height&quot;:467.8,&quot;left&quot;:12.533514891644517,&quot;top&quot;:49.45,&quot;width&quot;:947.466485108355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DIAGRAM_VIRTUALLY_FRAME" val="{&quot;height&quot;:485.85,&quot;left&quot;:37.85,&quot;top&quot;:45.25,&quot;width&quot;:781.95}"/>
</p:tagLst>
</file>

<file path=ppt/tags/tag25.xml><?xml version="1.0" encoding="utf-8"?>
<p:tagLst xmlns:p="http://schemas.openxmlformats.org/presentationml/2006/main">
  <p:tag name="KSO_WM_DIAGRAM_VIRTUALLY_FRAME" val="{&quot;height&quot;:485.85,&quot;left&quot;:37.85,&quot;top&quot;:45.25,&quot;width&quot;:781.95}"/>
</p:tagLst>
</file>

<file path=ppt/tags/tag26.xml><?xml version="1.0" encoding="utf-8"?>
<p:tagLst xmlns:p="http://schemas.openxmlformats.org/presentationml/2006/main">
  <p:tag name="KSO_WM_DIAGRAM_VIRTUALLY_FRAME" val="{&quot;height&quot;:410.65,&quot;left&quot;:10.95,&quot;top&quot;:152.5,&quot;width&quot;:908.55}"/>
</p:tagLst>
</file>

<file path=ppt/tags/tag27.xml><?xml version="1.0" encoding="utf-8"?>
<p:tagLst xmlns:p="http://schemas.openxmlformats.org/presentationml/2006/main">
  <p:tag name="KSO_WM_DIAGRAM_VIRTUALLY_FRAME" val="{&quot;height&quot;:410.65,&quot;left&quot;:10.95,&quot;top&quot;:152.5,&quot;width&quot;:908.55}"/>
</p:tagLst>
</file>

<file path=ppt/tags/tag28.xml><?xml version="1.0" encoding="utf-8"?>
<p:tagLst xmlns:p="http://schemas.openxmlformats.org/presentationml/2006/main">
  <p:tag name="KSO_WM_DIAGRAM_VIRTUALLY_FRAME" val="{&quot;height&quot;:410.65,&quot;left&quot;:10.95,&quot;top&quot;:152.5,&quot;width&quot;:908.55}"/>
</p:tagLst>
</file>

<file path=ppt/tags/tag29.xml><?xml version="1.0" encoding="utf-8"?>
<p:tagLst xmlns:p="http://schemas.openxmlformats.org/presentationml/2006/main">
  <p:tag name="KSO_WM_DIAGRAM_VIRTUALLY_FRAME" val="{&quot;height&quot;:410.65,&quot;left&quot;:10.95,&quot;top&quot;:152.5,&quot;width&quot;:908.5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DIAGRAM_VIRTUALLY_FRAME" val="{&quot;height&quot;:401.35,&quot;left&quot;:10.95,&quot;top&quot;:152.5,&quot;width&quot;:837.35}"/>
</p:tagLst>
</file>

<file path=ppt/tags/tag31.xml><?xml version="1.0" encoding="utf-8"?>
<p:tagLst xmlns:p="http://schemas.openxmlformats.org/presentationml/2006/main">
  <p:tag name="KSO_WM_DIAGRAM_VIRTUALLY_FRAME" val="{&quot;height&quot;:410.65,&quot;left&quot;:10.95,&quot;top&quot;:152.5,&quot;width&quot;:908.55}"/>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 name="KSO_WM_DIAGRAM_VIRTUALLY_FRAME" val="{&quot;height&quot;:410.65,&quot;left&quot;:10.95,&quot;top&quot;:152.5,&quot;width&quot;:908.55}"/>
</p:tagLst>
</file>

<file path=ppt/tags/tag34.xml><?xml version="1.0" encoding="utf-8"?>
<p:tagLst xmlns:p="http://schemas.openxmlformats.org/presentationml/2006/main">
  <p:tag name="KSO_WM_BEAUTIFY_FLAG" val=""/>
  <p:tag name="KSO_WM_DIAGRAM_VIRTUALLY_FRAME" val="{&quot;height&quot;:410.65,&quot;left&quot;:10.95,&quot;top&quot;:152.5,&quot;width&quot;:908.55}"/>
</p:tagLst>
</file>

<file path=ppt/tags/tag35.xml><?xml version="1.0" encoding="utf-8"?>
<p:tagLst xmlns:p="http://schemas.openxmlformats.org/presentationml/2006/main">
  <p:tag name="KSO_WM_SPECIAL_SOURCE" val="bdnull"/>
</p:tagLst>
</file>

<file path=ppt/tags/tag36.xml><?xml version="1.0" encoding="utf-8"?>
<p:tagLst xmlns:p="http://schemas.openxmlformats.org/presentationml/2006/main">
  <p:tag name="KSO_WM_DIAGRAM_VIRTUALLY_FRAME" val="{&quot;height&quot;:499.55,&quot;left&quot;:11.45,&quot;top&quot;:45.3,&quot;width&quot;:933.25}"/>
</p:tagLst>
</file>

<file path=ppt/tags/tag37.xml><?xml version="1.0" encoding="utf-8"?>
<p:tagLst xmlns:p="http://schemas.openxmlformats.org/presentationml/2006/main">
  <p:tag name="KSO_WM_DIAGRAM_VIRTUALLY_FRAME" val="{&quot;height&quot;:499.55,&quot;left&quot;:11.45,&quot;top&quot;:45.3,&quot;width&quot;:933.25}"/>
</p:tagLst>
</file>

<file path=ppt/tags/tag38.xml><?xml version="1.0" encoding="utf-8"?>
<p:tagLst xmlns:p="http://schemas.openxmlformats.org/presentationml/2006/main">
  <p:tag name="KSO_WM_DIAGRAM_VIRTUALLY_FRAME" val="{&quot;height&quot;:499.55,&quot;left&quot;:11.45,&quot;top&quot;:45.3,&quot;width&quot;:933.25}"/>
</p:tagLst>
</file>

<file path=ppt/tags/tag39.xml><?xml version="1.0" encoding="utf-8"?>
<p:tagLst xmlns:p="http://schemas.openxmlformats.org/presentationml/2006/main">
  <p:tag name="KSO_WM_DIAGRAM_VIRTUALLY_FRAME" val="{&quot;height&quot;:499.55,&quot;left&quot;:11.45,&quot;top&quot;:45.3,&quot;width&quot;:933.25}"/>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DIAGRAM_VIRTUALLY_FRAME" val="{&quot;height&quot;:499.55,&quot;left&quot;:11.45,&quot;top&quot;:45.3,&quot;width&quot;:933.25}"/>
</p:tagLst>
</file>

<file path=ppt/tags/tag41.xml><?xml version="1.0" encoding="utf-8"?>
<p:tagLst xmlns:p="http://schemas.openxmlformats.org/presentationml/2006/main">
  <p:tag name="KSO_WM_DIAGRAM_VIRTUALLY_FRAME" val="{&quot;height&quot;:499.55,&quot;left&quot;:11.45,&quot;top&quot;:45.3,&quot;width&quot;:933.25}"/>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TABLE_ENDDRAG_ORIGIN_RECT" val="855*129"/>
  <p:tag name="TABLE_ENDDRAG_RECT" val="56*169*855*129"/>
</p:tagLst>
</file>

<file path=ppt/tags/tag47.xml><?xml version="1.0" encoding="utf-8"?>
<p:tagLst xmlns:p="http://schemas.openxmlformats.org/presentationml/2006/main">
  <p:tag name="KSO_WM_DIAGRAM_VIRTUALLY_FRAME" val="{&quot;height&quot;:632,&quot;left&quot;:33.2,&quot;top&quot;:-31.75,&quot;width&quot;:867.8}"/>
</p:tagLst>
</file>

<file path=ppt/tags/tag48.xml><?xml version="1.0" encoding="utf-8"?>
<p:tagLst xmlns:p="http://schemas.openxmlformats.org/presentationml/2006/main">
  <p:tag name="KSO_WM_DIAGRAM_VIRTUALLY_FRAME" val="{&quot;height&quot;:632,&quot;left&quot;:33.2,&quot;top&quot;:-31.75,&quot;width&quot;:867.8}"/>
</p:tagLst>
</file>

<file path=ppt/tags/tag49.xml><?xml version="1.0" encoding="utf-8"?>
<p:tagLst xmlns:p="http://schemas.openxmlformats.org/presentationml/2006/main">
  <p:tag name="KSO_WM_DIAGRAM_VIRTUALLY_FRAME" val="{&quot;height&quot;:632,&quot;left&quot;:33.2,&quot;top&quot;:-31.75,&quot;width&quot;:867.8}"/>
</p:tagLst>
</file>

<file path=ppt/tags/tag5.xml><?xml version="1.0" encoding="utf-8"?>
<p:tagLst xmlns:p="http://schemas.openxmlformats.org/presentationml/2006/main">
  <p:tag name="KSO_WM_DIAGRAM_VIRTUALLY_FRAME" val="{&quot;height&quot;:320.4,&quot;left&quot;:7.35,&quot;top&quot;:211.75,&quot;width&quot;:956.85}"/>
</p:tagLst>
</file>

<file path=ppt/tags/tag50.xml><?xml version="1.0" encoding="utf-8"?>
<p:tagLst xmlns:p="http://schemas.openxmlformats.org/presentationml/2006/main">
  <p:tag name="KSO_WM_DIAGRAM_VIRTUALLY_FRAME" val="{&quot;height&quot;:632,&quot;left&quot;:33.2,&quot;top&quot;:-31.75,&quot;width&quot;:867.8}"/>
</p:tagLst>
</file>

<file path=ppt/tags/tag51.xml><?xml version="1.0" encoding="utf-8"?>
<p:tagLst xmlns:p="http://schemas.openxmlformats.org/presentationml/2006/main">
  <p:tag name="KSO_WM_DIAGRAM_VIRTUALLY_FRAME" val="{&quot;height&quot;:632,&quot;left&quot;:33.2,&quot;top&quot;:-31.75,&quot;width&quot;:867.8}"/>
</p:tagLst>
</file>

<file path=ppt/tags/tag52.xml><?xml version="1.0" encoding="utf-8"?>
<p:tagLst xmlns:p="http://schemas.openxmlformats.org/presentationml/2006/main">
  <p:tag name="KSO_WM_DIAGRAM_VIRTUALLY_FRAME" val="{&quot;height&quot;:632,&quot;left&quot;:33.2,&quot;top&quot;:-31.75,&quot;width&quot;:867.8}"/>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DIAGRAM_VIRTUALLY_FRAME" val="{&quot;height&quot;:632,&quot;left&quot;:33.2,&quot;top&quot;:-31.75,&quot;width&quot;:867.8}"/>
</p:tagLst>
</file>

<file path=ppt/tags/tag55.xml><?xml version="1.0" encoding="utf-8"?>
<p:tagLst xmlns:p="http://schemas.openxmlformats.org/presentationml/2006/main">
  <p:tag name="KSO_WM_DIAGRAM_VIRTUALLY_FRAME" val="{&quot;height&quot;:485.85,&quot;left&quot;:37.85,&quot;top&quot;:45.25,&quot;width&quot;:781.95}"/>
</p:tagLst>
</file>

<file path=ppt/tags/tag56.xml><?xml version="1.0" encoding="utf-8"?>
<p:tagLst xmlns:p="http://schemas.openxmlformats.org/presentationml/2006/main">
  <p:tag name="KSO_WM_DIAGRAM_VIRTUALLY_FRAME" val="{&quot;height&quot;:485.85,&quot;left&quot;:37.85,&quot;top&quot;:45.25,&quot;width&quot;:781.95}"/>
</p:tagLst>
</file>

<file path=ppt/tags/tag57.xml><?xml version="1.0" encoding="utf-8"?>
<p:tagLst xmlns:p="http://schemas.openxmlformats.org/presentationml/2006/main">
  <p:tag name="KSO_WM_BEAUTIFY_FLAG" val=""/>
  <p:tag name="KSO_WM_DIAGRAM_VIRTUALLY_FRAME" val="{&quot;height&quot;:485.85,&quot;left&quot;:37.85,&quot;top&quot;:45.25,&quot;width&quot;:781.95}"/>
</p:tagLst>
</file>

<file path=ppt/tags/tag58.xml><?xml version="1.0" encoding="utf-8"?>
<p:tagLst xmlns:p="http://schemas.openxmlformats.org/presentationml/2006/main">
  <p:tag name="KSO_WM_DIAGRAM_VIRTUALLY_FRAME" val="{&quot;height&quot;:417.65,&quot;left&quot;:14.6,&quot;top&quot;:134.25,&quot;width&quot;:902.65}"/>
</p:tagLst>
</file>

<file path=ppt/tags/tag59.xml><?xml version="1.0" encoding="utf-8"?>
<p:tagLst xmlns:p="http://schemas.openxmlformats.org/presentationml/2006/main">
  <p:tag name="KSO_WM_DIAGRAM_VIRTUALLY_FRAME" val="{&quot;height&quot;:417.65,&quot;left&quot;:14.6,&quot;top&quot;:134.25,&quot;width&quot;:902.65}"/>
</p:tagLst>
</file>

<file path=ppt/tags/tag6.xml><?xml version="1.0" encoding="utf-8"?>
<p:tagLst xmlns:p="http://schemas.openxmlformats.org/presentationml/2006/main">
  <p:tag name="KSO_WM_DIAGRAM_VIRTUALLY_FRAME" val="{&quot;height&quot;:320.4,&quot;left&quot;:7.35,&quot;top&quot;:211.75,&quot;width&quot;:956.85}"/>
</p:tagLst>
</file>

<file path=ppt/tags/tag60.xml><?xml version="1.0" encoding="utf-8"?>
<p:tagLst xmlns:p="http://schemas.openxmlformats.org/presentationml/2006/main">
  <p:tag name="KSO_WM_DIAGRAM_VIRTUALLY_FRAME" val="{&quot;height&quot;:417.65,&quot;left&quot;:14.6,&quot;top&quot;:134.25,&quot;width&quot;:902.65}"/>
</p:tagLst>
</file>

<file path=ppt/tags/tag61.xml><?xml version="1.0" encoding="utf-8"?>
<p:tagLst xmlns:p="http://schemas.openxmlformats.org/presentationml/2006/main">
  <p:tag name="KSO_WM_DIAGRAM_VIRTUALLY_FRAME" val="{&quot;height&quot;:417.65,&quot;left&quot;:14.6,&quot;top&quot;:134.25,&quot;width&quot;:902.65}"/>
</p:tagLst>
</file>

<file path=ppt/tags/tag62.xml><?xml version="1.0" encoding="utf-8"?>
<p:tagLst xmlns:p="http://schemas.openxmlformats.org/presentationml/2006/main">
  <p:tag name="KSO_WM_DIAGRAM_VIRTUALLY_FRAME" val="{&quot;height&quot;:417.65,&quot;left&quot;:14.6,&quot;top&quot;:134.25,&quot;width&quot;:902.65}"/>
</p:tagLst>
</file>

<file path=ppt/tags/tag63.xml><?xml version="1.0" encoding="utf-8"?>
<p:tagLst xmlns:p="http://schemas.openxmlformats.org/presentationml/2006/main">
  <p:tag name="KSO_WM_DIAGRAM_VIRTUALLY_FRAME" val="{&quot;height&quot;:379.8,&quot;left&quot;:14.6,&quot;top&quot;:172.5,&quot;width&quot;:899.4}"/>
</p:tagLst>
</file>

<file path=ppt/tags/tag64.xml><?xml version="1.0" encoding="utf-8"?>
<p:tagLst xmlns:p="http://schemas.openxmlformats.org/presentationml/2006/main">
  <p:tag name="KSO_WM_DIAGRAM_VIRTUALLY_FRAME" val="{&quot;height&quot;:551.9,&quot;left&quot;:-130.55,&quot;top&quot;:-22.9,&quot;width&quot;:917.25}"/>
</p:tagLst>
</file>

<file path=ppt/tags/tag65.xml><?xml version="1.0" encoding="utf-8"?>
<p:tagLst xmlns:p="http://schemas.openxmlformats.org/presentationml/2006/main">
  <p:tag name="KSO_WM_DIAGRAM_VIRTUALLY_FRAME" val="{&quot;height&quot;:417.65,&quot;left&quot;:14.6,&quot;top&quot;:134.25,&quot;width&quot;:902.65}"/>
</p:tagLst>
</file>

<file path=ppt/tags/tag66.xml><?xml version="1.0" encoding="utf-8"?>
<p:tagLst xmlns:p="http://schemas.openxmlformats.org/presentationml/2006/main">
  <p:tag name="KSO_WM_BEAUTIFY_FLAG" val=""/>
  <p:tag name="KSO_WM_DIAGRAM_VIRTUALLY_FRAME" val="{&quot;height&quot;:417.65,&quot;left&quot;:14.6,&quot;top&quot;:134.25,&quot;width&quot;:902.65}"/>
</p:tagLst>
</file>

<file path=ppt/tags/tag67.xml><?xml version="1.0" encoding="utf-8"?>
<p:tagLst xmlns:p="http://schemas.openxmlformats.org/presentationml/2006/main">
  <p:tag name="KSO_WM_SPECIAL_SOURCE" val="bdnull"/>
</p:tagLst>
</file>

<file path=ppt/tags/tag68.xml><?xml version="1.0" encoding="utf-8"?>
<p:tagLst xmlns:p="http://schemas.openxmlformats.org/presentationml/2006/main">
  <p:tag name="KSO_WM_DIAGRAM_VIRTUALLY_FRAME" val="{&quot;height&quot;:461.2,&quot;left&quot;:18.6,&quot;top&quot;:61.25,&quot;width&quot;:925.8}"/>
</p:tagLst>
</file>

<file path=ppt/tags/tag69.xml><?xml version="1.0" encoding="utf-8"?>
<p:tagLst xmlns:p="http://schemas.openxmlformats.org/presentationml/2006/main">
  <p:tag name="KSO_WM_DIAGRAM_VIRTUALLY_FRAME" val="{&quot;height&quot;:461.2,&quot;left&quot;:18.6,&quot;top&quot;:61.25,&quot;width&quot;:925.8}"/>
</p:tagLst>
</file>

<file path=ppt/tags/tag7.xml><?xml version="1.0" encoding="utf-8"?>
<p:tagLst xmlns:p="http://schemas.openxmlformats.org/presentationml/2006/main">
  <p:tag name="KSO_WM_DIAGRAM_VIRTUALLY_FRAME" val="{&quot;height&quot;:320.4,&quot;left&quot;:7.35,&quot;top&quot;:211.75,&quot;width&quot;:956.85}"/>
</p:tagLst>
</file>

<file path=ppt/tags/tag70.xml><?xml version="1.0" encoding="utf-8"?>
<p:tagLst xmlns:p="http://schemas.openxmlformats.org/presentationml/2006/main">
  <p:tag name="KSO_WM_DIAGRAM_VIRTUALLY_FRAME" val="{&quot;height&quot;:461.2,&quot;left&quot;:18.6,&quot;top&quot;:61.25,&quot;width&quot;:925.8}"/>
</p:tagLst>
</file>

<file path=ppt/tags/tag71.xml><?xml version="1.0" encoding="utf-8"?>
<p:tagLst xmlns:p="http://schemas.openxmlformats.org/presentationml/2006/main">
  <p:tag name="KSO_WM_DIAGRAM_VIRTUALLY_FRAME" val="{&quot;height&quot;:461.2,&quot;left&quot;:18.6,&quot;top&quot;:61.25,&quot;width&quot;:925.8}"/>
</p:tagLst>
</file>

<file path=ppt/tags/tag72.xml><?xml version="1.0" encoding="utf-8"?>
<p:tagLst xmlns:p="http://schemas.openxmlformats.org/presentationml/2006/main">
  <p:tag name="KSO_WM_DIAGRAM_VIRTUALLY_FRAME" val="{&quot;height&quot;:461.2,&quot;left&quot;:18.6,&quot;top&quot;:61.25,&quot;width&quot;:925.8}"/>
</p:tagLst>
</file>

<file path=ppt/tags/tag73.xml><?xml version="1.0" encoding="utf-8"?>
<p:tagLst xmlns:p="http://schemas.openxmlformats.org/presentationml/2006/main">
  <p:tag name="KSO_WM_DIAGRAM_VIRTUALLY_FRAME" val="{&quot;height&quot;:461.2,&quot;left&quot;:18.6,&quot;top&quot;:61.25,&quot;width&quot;:925.8}"/>
</p:tagLst>
</file>

<file path=ppt/tags/tag74.xml><?xml version="1.0" encoding="utf-8"?>
<p:tagLst xmlns:p="http://schemas.openxmlformats.org/presentationml/2006/main">
  <p:tag name="KSO_WM_SPECIAL_SOURCE" val="bdnul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DIAGRAM_VIRTUALLY_FRAME" val="{&quot;height&quot;:379.8,&quot;left&quot;:14.6,&quot;top&quot;:172.1,&quot;width&quot;:902.65}"/>
</p:tagLst>
</file>

<file path=ppt/tags/tag78.xml><?xml version="1.0" encoding="utf-8"?>
<p:tagLst xmlns:p="http://schemas.openxmlformats.org/presentationml/2006/main">
  <p:tag name="KSO_WM_DIAGRAM_VIRTUALLY_FRAME" val="{&quot;height&quot;:379.8,&quot;left&quot;:14.6,&quot;top&quot;:172.1,&quot;width&quot;:902.65}"/>
</p:tagLst>
</file>

<file path=ppt/tags/tag79.xml><?xml version="1.0" encoding="utf-8"?>
<p:tagLst xmlns:p="http://schemas.openxmlformats.org/presentationml/2006/main">
  <p:tag name="KSO_WM_DIAGRAM_VIRTUALLY_FRAME" val="{&quot;height&quot;:379.8,&quot;left&quot;:14.6,&quot;top&quot;:172.1,&quot;width&quot;:902.65}"/>
</p:tagLst>
</file>

<file path=ppt/tags/tag8.xml><?xml version="1.0" encoding="utf-8"?>
<p:tagLst xmlns:p="http://schemas.openxmlformats.org/presentationml/2006/main">
  <p:tag name="KSO_WM_DIAGRAM_VIRTUALLY_FRAME" val="{&quot;height&quot;:320.4,&quot;left&quot;:7.35,&quot;top&quot;:211.75,&quot;width&quot;:956.85}"/>
</p:tagLst>
</file>

<file path=ppt/tags/tag80.xml><?xml version="1.0" encoding="utf-8"?>
<p:tagLst xmlns:p="http://schemas.openxmlformats.org/presentationml/2006/main">
  <p:tag name="KSO_WM_DIAGRAM_VIRTUALLY_FRAME" val="{&quot;height&quot;:379.8,&quot;left&quot;:14.6,&quot;top&quot;:172.1,&quot;width&quot;:902.65}"/>
</p:tagLst>
</file>

<file path=ppt/tags/tag81.xml><?xml version="1.0" encoding="utf-8"?>
<p:tagLst xmlns:p="http://schemas.openxmlformats.org/presentationml/2006/main">
  <p:tag name="KSO_WM_DIAGRAM_VIRTUALLY_FRAME" val="{&quot;height&quot;:379.8,&quot;left&quot;:14.6,&quot;top&quot;:172.1,&quot;width&quot;:902.65}"/>
</p:tagLst>
</file>

<file path=ppt/tags/tag82.xml><?xml version="1.0" encoding="utf-8"?>
<p:tagLst xmlns:p="http://schemas.openxmlformats.org/presentationml/2006/main">
  <p:tag name="KSO_WM_DIAGRAM_VIRTUALLY_FRAME" val="{&quot;height&quot;:379.8,&quot;left&quot;:14.6,&quot;top&quot;:172.5,&quot;width&quot;:899.4}"/>
</p:tagLst>
</file>

<file path=ppt/tags/tag83.xml><?xml version="1.0" encoding="utf-8"?>
<p:tagLst xmlns:p="http://schemas.openxmlformats.org/presentationml/2006/main">
  <p:tag name="KSO_WM_DIAGRAM_VIRTUALLY_FRAME" val="{&quot;height&quot;:379.8,&quot;left&quot;:14.6,&quot;top&quot;:172.1,&quot;width&quot;:902.65}"/>
</p:tagLst>
</file>

<file path=ppt/tags/tag84.xml><?xml version="1.0" encoding="utf-8"?>
<p:tagLst xmlns:p="http://schemas.openxmlformats.org/presentationml/2006/main">
  <p:tag name="KSO_WM_BEAUTIFY_FLAG" val=""/>
  <p:tag name="KSO_WM_DIAGRAM_VIRTUALLY_FRAME" val="{&quot;height&quot;:379.8,&quot;left&quot;:14.6,&quot;top&quot;:172.1,&quot;width&quot;:902.65}"/>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DIAGRAM_VIRTUALLY_FRAME" val="{&quot;height&quot;:461.2,&quot;left&quot;:18.6,&quot;top&quot;:61.25,&quot;width&quot;:925.8}"/>
</p:tagLst>
</file>

<file path=ppt/tags/tag87.xml><?xml version="1.0" encoding="utf-8"?>
<p:tagLst xmlns:p="http://schemas.openxmlformats.org/presentationml/2006/main">
  <p:tag name="KSO_WM_DIAGRAM_VIRTUALLY_FRAME" val="{&quot;height&quot;:461.2,&quot;left&quot;:18.6,&quot;top&quot;:61.25,&quot;width&quot;:925.8}"/>
</p:tagLst>
</file>

<file path=ppt/tags/tag88.xml><?xml version="1.0" encoding="utf-8"?>
<p:tagLst xmlns:p="http://schemas.openxmlformats.org/presentationml/2006/main">
  <p:tag name="KSO_WM_DIAGRAM_VIRTUALLY_FRAME" val="{&quot;height&quot;:461.2,&quot;left&quot;:18.6,&quot;top&quot;:61.25,&quot;width&quot;:925.8}"/>
</p:tagLst>
</file>

<file path=ppt/tags/tag89.xml><?xml version="1.0" encoding="utf-8"?>
<p:tagLst xmlns:p="http://schemas.openxmlformats.org/presentationml/2006/main">
  <p:tag name="KSO_WM_DIAGRAM_VIRTUALLY_FRAME" val="{&quot;height&quot;:461.2,&quot;left&quot;:18.6,&quot;top&quot;:61.25,&quot;width&quot;:925.8}"/>
</p:tagLst>
</file>

<file path=ppt/tags/tag9.xml><?xml version="1.0" encoding="utf-8"?>
<p:tagLst xmlns:p="http://schemas.openxmlformats.org/presentationml/2006/main">
  <p:tag name="KSO_WM_DIAGRAM_VIRTUALLY_FRAME" val="{&quot;height&quot;:320.4,&quot;left&quot;:7.35,&quot;top&quot;:211.75,&quot;width&quot;:956.85}"/>
</p:tagLst>
</file>

<file path=ppt/tags/tag90.xml><?xml version="1.0" encoding="utf-8"?>
<p:tagLst xmlns:p="http://schemas.openxmlformats.org/presentationml/2006/main">
  <p:tag name="KSO_WM_DIAGRAM_VIRTUALLY_FRAME" val="{&quot;height&quot;:461.2,&quot;left&quot;:18.6,&quot;top&quot;:61.25,&quot;width&quot;:925.8}"/>
</p:tagLst>
</file>

<file path=ppt/tags/tag91.xml><?xml version="1.0" encoding="utf-8"?>
<p:tagLst xmlns:p="http://schemas.openxmlformats.org/presentationml/2006/main">
  <p:tag name="KSO_WM_DIAGRAM_VIRTUALLY_FRAME" val="{&quot;height&quot;:461.2,&quot;left&quot;:18.6,&quot;top&quot;:61.25,&quot;width&quot;:925.8}"/>
</p:tagLst>
</file>

<file path=ppt/tags/tag92.xml><?xml version="1.0" encoding="utf-8"?>
<p:tagLst xmlns:p="http://schemas.openxmlformats.org/presentationml/2006/main">
  <p:tag name="KSO_WM_SPECIAL_SOURCE" val="bdnul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SPECIAL_SOURCE" val="bdnul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18024</Words>
  <Application>WPS 演示</Application>
  <PresentationFormat>宽屏</PresentationFormat>
  <Paragraphs>424</Paragraphs>
  <Slides>26</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Wingdings</vt:lpstr>
      <vt:lpstr>var(--dsw-font-markdown-table)</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740</cp:revision>
  <dcterms:created xsi:type="dcterms:W3CDTF">2026-04-03T07:30:00Z</dcterms:created>
  <dcterms:modified xsi:type="dcterms:W3CDTF">2026-04-21T02:22:57Z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7A1251D9B3A5416680B7FEDDB9FB6369_13</vt:lpwstr>
  </property>
</Properties>
</file>