
<file path=[Content_Types].xml><?xml version="1.0" encoding="utf-8"?>
<Types xmlns="http://schemas.openxmlformats.org/package/2006/content-types">
  <Default Extension="jpeg" ContentType="image/jpeg"/>
  <Default Extension="png" ContentType="image/pn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91" r:id="rId3"/>
    <p:sldId id="257" r:id="rId4"/>
    <p:sldId id="259" r:id="rId6"/>
    <p:sldId id="260" r:id="rId7"/>
    <p:sldId id="278" r:id="rId8"/>
    <p:sldId id="268" r:id="rId9"/>
    <p:sldId id="266" r:id="rId10"/>
    <p:sldId id="270" r:id="rId11"/>
    <p:sldId id="271" r:id="rId12"/>
    <p:sldId id="272" r:id="rId13"/>
    <p:sldId id="269" r:id="rId14"/>
    <p:sldId id="267" r:id="rId15"/>
    <p:sldId id="288" r:id="rId16"/>
    <p:sldId id="276" r:id="rId17"/>
    <p:sldId id="25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240096559@qq.com" initials="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2E6"/>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63" autoAdjust="0"/>
    <p:restoredTop sz="94660"/>
  </p:normalViewPr>
  <p:slideViewPr>
    <p:cSldViewPr snapToGrid="0" showGuides="1">
      <p:cViewPr varScale="1">
        <p:scale>
          <a:sx n="113" d="100"/>
          <a:sy n="113" d="100"/>
        </p:scale>
        <p:origin x="624" y="184"/>
      </p:cViewPr>
      <p:guideLst>
        <p:guide orient="horz" pos="2207"/>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p:cNvSpPr>
          <p:nvPr>
            <p:ph type="sldImg"/>
          </p:nvPr>
        </p:nvSpPr>
        <p:spPr/>
      </p:sp>
      <p:sp>
        <p:nvSpPr>
          <p:cNvPr id="7170" name="备注占位符 2"/>
          <p:cNvSpPr>
            <a:spLocks noGrp="1"/>
          </p:cNvSpPr>
          <p:nvPr>
            <p:ph type="body"/>
          </p:nvPr>
        </p:nvSpPr>
        <p:spPr/>
        <p:txBody>
          <a:bodyPr lIns="91440" tIns="45720" rIns="91440" bIns="45720" anchor="t"/>
          <a:lstStyle/>
          <a:p>
            <a:pPr lvl="0"/>
            <a:r>
              <a:rPr lang="zh-CN" altLang="en-US"/>
              <a:t>问题链！！！</a:t>
            </a:r>
            <a:endParaRPr lang="zh-CN" altLang="en-US"/>
          </a:p>
        </p:txBody>
      </p:sp>
      <p:sp>
        <p:nvSpPr>
          <p:cNvPr id="717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sz="1400"/>
              <a:t>What do you expect to learn from the text?  What activities? Why was it held?When to held it  Para.1 who  Para.2 time  Para. 3-8 activities   Why do people hold... </a:t>
            </a:r>
            <a:endParaRPr lang="zh-CN" altLang="en-US"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How do you feel when you watch the game? exciting/ amazing/ by their speed.  So the author show the unfamilar scene in a vivid way by using as though. </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Which sentence shows its bravery </a:t>
            </a:r>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听声音就好了</a:t>
            </a:r>
            <a:endParaRPr lang="zh-CN" altLang="en-US"/>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a group of very cold tourists.... /  their feet... = The winter in Quebec is very cold, but hundreds of people still come here. What is the function of the first para.? </a:t>
            </a:r>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What is the purpose of the text? </a:t>
            </a:r>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做海报</a:t>
            </a:r>
            <a:r>
              <a:rPr lang="en-US" altLang="zh-CN"/>
              <a:t>  </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1.jpeg"/><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pic>
        <p:nvPicPr>
          <p:cNvPr id="5124" name="图片 6" descr="logo横版 png"/>
          <p:cNvPicPr>
            <a:picLocks noChangeAspect="1"/>
          </p:cNvPicPr>
          <p:nvPr userDrawn="1"/>
        </p:nvPicPr>
        <p:blipFill>
          <a:blip r:embed="rId17"/>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8.xml"/><Relationship Id="rId4" Type="http://schemas.openxmlformats.org/officeDocument/2006/relationships/image" Target="../media/image18.png"/><Relationship Id="rId3" Type="http://schemas.openxmlformats.org/officeDocument/2006/relationships/tags" Target="../tags/tag77.xml"/><Relationship Id="rId2" Type="http://schemas.openxmlformats.org/officeDocument/2006/relationships/image" Target="../media/image17.png"/><Relationship Id="rId1" Type="http://schemas.openxmlformats.org/officeDocument/2006/relationships/tags" Target="../tags/tag76.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xml"/><Relationship Id="rId7" Type="http://schemas.openxmlformats.org/officeDocument/2006/relationships/tags" Target="../tags/tag8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tags" Target="../tags/tag80.xml"/><Relationship Id="rId2" Type="http://schemas.openxmlformats.org/officeDocument/2006/relationships/image" Target="../media/image5.png"/><Relationship Id="rId1" Type="http://schemas.openxmlformats.org/officeDocument/2006/relationships/tags" Target="../tags/tag79.xml"/></Relationships>
</file>

<file path=ppt/slides/_rels/slide1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image" Target="../media/image18.png"/><Relationship Id="rId3" Type="http://schemas.openxmlformats.org/officeDocument/2006/relationships/tags" Target="../tags/tag83.xml"/><Relationship Id="rId2" Type="http://schemas.openxmlformats.org/officeDocument/2006/relationships/image" Target="../media/image17.png"/><Relationship Id="rId15" Type="http://schemas.openxmlformats.org/officeDocument/2006/relationships/notesSlide" Target="../notesSlides/notesSlide8.xml"/><Relationship Id="rId14" Type="http://schemas.openxmlformats.org/officeDocument/2006/relationships/slideLayout" Target="../slideLayouts/slideLayout2.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tags" Target="../tags/tag93.xml"/></Relationships>
</file>

<file path=ppt/slides/_rels/slide14.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image" Target="../media/image24.png"/><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0" Type="http://schemas.openxmlformats.org/officeDocument/2006/relationships/slideLayout" Target="../slideLayouts/slideLayout2.xml"/><Relationship Id="rId2" Type="http://schemas.openxmlformats.org/officeDocument/2006/relationships/image" Target="../media/image23.GIF"/><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image" Target="../media/image14.png"/><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image" Target="../media/image27.png"/><Relationship Id="rId13" Type="http://schemas.openxmlformats.org/officeDocument/2006/relationships/tags" Target="../tags/tag102.xml"/><Relationship Id="rId12" Type="http://schemas.openxmlformats.org/officeDocument/2006/relationships/image" Target="../media/image26.png"/><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tags" Target="../tags/tag6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9.png"/><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image" Target="../media/image8.png"/><Relationship Id="rId4" Type="http://schemas.openxmlformats.org/officeDocument/2006/relationships/tags" Target="../tags/tag65.xml"/><Relationship Id="rId3" Type="http://schemas.openxmlformats.org/officeDocument/2006/relationships/image" Target="../media/image7.png"/><Relationship Id="rId2" Type="http://schemas.openxmlformats.org/officeDocument/2006/relationships/tags" Target="../tags/tag64.xml"/><Relationship Id="rId10" Type="http://schemas.openxmlformats.org/officeDocument/2006/relationships/notesSlide" Target="../notesSlides/notesSlide2.xml"/><Relationship Id="rId1" Type="http://schemas.openxmlformats.org/officeDocument/2006/relationships/tags" Target="../tags/tag6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tags" Target="../tags/tag70.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xml"/><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tags" Target="../tags/tag74.xml"/><Relationship Id="rId4" Type="http://schemas.openxmlformats.org/officeDocument/2006/relationships/image" Target="../media/image13.png"/><Relationship Id="rId3" Type="http://schemas.openxmlformats.org/officeDocument/2006/relationships/tags" Target="../tags/tag73.xml"/><Relationship Id="rId2" Type="http://schemas.openxmlformats.org/officeDocument/2006/relationships/image" Target="../media/image5.png"/><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3725352417e615345b45f3dc6583bbd"/>
          <p:cNvPicPr>
            <a:picLocks noChangeAspect="1"/>
          </p:cNvPicPr>
          <p:nvPr>
            <p:custDataLst>
              <p:tags r:id="rId1"/>
            </p:custDataLst>
          </p:nvPr>
        </p:nvPicPr>
        <p:blipFill>
          <a:blip r:embed="rId2"/>
          <a:srcRect l="-1447" t="45396" r="70010" b="32708"/>
          <a:stretch>
            <a:fillRect/>
          </a:stretch>
        </p:blipFill>
        <p:spPr>
          <a:xfrm>
            <a:off x="689610" y="2159000"/>
            <a:ext cx="1916430" cy="1334770"/>
          </a:xfrm>
          <a:prstGeom prst="rect">
            <a:avLst/>
          </a:prstGeom>
        </p:spPr>
      </p:pic>
      <p:pic>
        <p:nvPicPr>
          <p:cNvPr id="6" name="图片 5" descr="f3725352417e615345b45f3dc6583bbd"/>
          <p:cNvPicPr>
            <a:picLocks noChangeAspect="1"/>
          </p:cNvPicPr>
          <p:nvPr/>
        </p:nvPicPr>
        <p:blipFill>
          <a:blip r:embed="rId2"/>
          <a:srcRect l="68719" t="43750" r="-156" b="34354"/>
          <a:stretch>
            <a:fillRect/>
          </a:stretch>
        </p:blipFill>
        <p:spPr>
          <a:xfrm rot="20940000">
            <a:off x="7235825" y="1812925"/>
            <a:ext cx="1916430" cy="1334770"/>
          </a:xfrm>
          <a:prstGeom prst="rect">
            <a:avLst/>
          </a:prstGeom>
        </p:spPr>
      </p:pic>
      <p:sp>
        <p:nvSpPr>
          <p:cNvPr id="3" name="椭圆 2"/>
          <p:cNvSpPr/>
          <p:nvPr/>
        </p:nvSpPr>
        <p:spPr>
          <a:xfrm>
            <a:off x="1524000" y="1731645"/>
            <a:ext cx="6797675" cy="4914265"/>
          </a:xfrm>
          <a:prstGeom prst="ellipse">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椭圆 3"/>
          <p:cNvSpPr/>
          <p:nvPr/>
        </p:nvSpPr>
        <p:spPr>
          <a:xfrm>
            <a:off x="3524250" y="0"/>
            <a:ext cx="2815590" cy="2159000"/>
          </a:xfrm>
          <a:prstGeom prst="ellipse">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48945" y="1731645"/>
            <a:ext cx="1075055" cy="521970"/>
          </a:xfrm>
          <a:prstGeom prst="rect">
            <a:avLst/>
          </a:prstGeom>
          <a:solidFill>
            <a:srgbClr val="C00000"/>
          </a:solidFill>
        </p:spPr>
        <p:txBody>
          <a:bodyPr wrap="square" rtlCol="0">
            <a:spAutoFit/>
          </a:bodyPr>
          <a:lstStyle/>
          <a:p>
            <a:pPr algn="ctr"/>
            <a:r>
              <a:rPr lang="en-US" altLang="zh-CN" sz="2800">
                <a:solidFill>
                  <a:schemeClr val="bg1"/>
                </a:solidFill>
                <a:latin typeface="Times New Roman" panose="02020603050405020304" charset="0"/>
                <a:cs typeface="Times New Roman" panose="02020603050405020304" charset="0"/>
              </a:rPr>
              <a:t>Time</a:t>
            </a:r>
            <a:endParaRPr lang="en-US" altLang="zh-CN" sz="2800">
              <a:solidFill>
                <a:schemeClr val="bg1"/>
              </a:solidFill>
              <a:latin typeface="Times New Roman" panose="02020603050405020304" charset="0"/>
              <a:cs typeface="Times New Roman" panose="02020603050405020304" charset="0"/>
            </a:endParaRPr>
          </a:p>
        </p:txBody>
      </p:sp>
      <p:sp>
        <p:nvSpPr>
          <p:cNvPr id="10" name="文本框 9"/>
          <p:cNvSpPr txBox="1"/>
          <p:nvPr>
            <p:custDataLst>
              <p:tags r:id="rId3"/>
            </p:custDataLst>
          </p:nvPr>
        </p:nvSpPr>
        <p:spPr>
          <a:xfrm>
            <a:off x="0" y="688975"/>
            <a:ext cx="2277110" cy="953135"/>
          </a:xfrm>
          <a:prstGeom prst="rect">
            <a:avLst/>
          </a:prstGeom>
          <a:noFill/>
          <a:ln>
            <a:solidFill>
              <a:srgbClr val="C00000"/>
            </a:solidFill>
          </a:ln>
          <a:extLst>
            <a:ext uri="{909E8E84-426E-40DD-AFC4-6F175D3DCCD1}">
              <a14:hiddenFill xmlns:a14="http://schemas.microsoft.com/office/drawing/2010/main">
                <a:solidFill>
                  <a:srgbClr val="C00000"/>
                </a:solidFill>
              </a14:hiddenFill>
            </a:ext>
          </a:extLst>
        </p:spPr>
        <p:txBody>
          <a:bodyPr wrap="square" rtlCol="0">
            <a:spAutoFit/>
          </a:bodyPr>
          <a:lstStyle/>
          <a:p>
            <a:r>
              <a:rPr lang="en-US" altLang="zh-CN" sz="2800">
                <a:latin typeface="Times New Roman" panose="02020603050405020304" charset="0"/>
                <a:cs typeface="Times New Roman" panose="02020603050405020304" charset="0"/>
              </a:rPr>
              <a:t>week-long winter festival</a:t>
            </a:r>
            <a:endParaRPr lang="en-US" altLang="zh-CN" sz="2800">
              <a:latin typeface="Times New Roman" panose="02020603050405020304" charset="0"/>
              <a:cs typeface="Times New Roman" panose="02020603050405020304" charset="0"/>
            </a:endParaRPr>
          </a:p>
        </p:txBody>
      </p:sp>
      <p:pic>
        <p:nvPicPr>
          <p:cNvPr id="15" name="图片 14" descr="7a458c80de87cac9ba0cf8f05b80a4b2"/>
          <p:cNvPicPr>
            <a:picLocks noChangeAspect="1"/>
          </p:cNvPicPr>
          <p:nvPr/>
        </p:nvPicPr>
        <p:blipFill>
          <a:blip r:embed="rId4"/>
          <a:srcRect l="4325" b="71508"/>
          <a:stretch>
            <a:fillRect/>
          </a:stretch>
        </p:blipFill>
        <p:spPr>
          <a:xfrm>
            <a:off x="3383280" y="1534795"/>
            <a:ext cx="3227070" cy="1138555"/>
          </a:xfrm>
          <a:prstGeom prst="rect">
            <a:avLst/>
          </a:prstGeom>
        </p:spPr>
      </p:pic>
      <p:sp>
        <p:nvSpPr>
          <p:cNvPr id="16" name="文本框 15"/>
          <p:cNvSpPr txBox="1"/>
          <p:nvPr>
            <p:custDataLst>
              <p:tags r:id="rId5"/>
            </p:custDataLst>
          </p:nvPr>
        </p:nvSpPr>
        <p:spPr>
          <a:xfrm>
            <a:off x="4038600" y="1842770"/>
            <a:ext cx="1916430" cy="521970"/>
          </a:xfrm>
          <a:prstGeom prst="rect">
            <a:avLst/>
          </a:prstGeom>
          <a:solidFill>
            <a:srgbClr val="C00000"/>
          </a:solidFill>
        </p:spPr>
        <p:txBody>
          <a:bodyPr wrap="square" rtlCol="0">
            <a:spAutoFit/>
          </a:bodyPr>
          <a:lstStyle/>
          <a:p>
            <a:pPr algn="ctr"/>
            <a:r>
              <a:rPr lang="en-US" altLang="zh-CN" sz="2800">
                <a:solidFill>
                  <a:schemeClr val="bg1"/>
                </a:solidFill>
                <a:latin typeface="Times New Roman" panose="02020603050405020304" charset="0"/>
                <a:cs typeface="Times New Roman" panose="02020603050405020304" charset="0"/>
              </a:rPr>
              <a:t>Activitise</a:t>
            </a:r>
            <a:endParaRPr lang="en-US" altLang="zh-CN" sz="2800">
              <a:solidFill>
                <a:schemeClr val="bg1"/>
              </a:solidFill>
              <a:latin typeface="Times New Roman" panose="02020603050405020304" charset="0"/>
              <a:cs typeface="Times New Roman" panose="02020603050405020304" charset="0"/>
            </a:endParaRPr>
          </a:p>
        </p:txBody>
      </p:sp>
      <p:sp>
        <p:nvSpPr>
          <p:cNvPr id="18" name="文本框 17"/>
          <p:cNvSpPr txBox="1"/>
          <p:nvPr/>
        </p:nvSpPr>
        <p:spPr>
          <a:xfrm>
            <a:off x="2078990" y="2673350"/>
            <a:ext cx="6242685" cy="3538220"/>
          </a:xfrm>
          <a:prstGeom prst="rect">
            <a:avLst/>
          </a:prstGeom>
          <a:noFill/>
        </p:spPr>
        <p:txBody>
          <a:bodyPr wrap="square" rtlCol="0">
            <a:spAutoFit/>
          </a:bodyPr>
          <a:lstStyle/>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watching </a:t>
            </a:r>
            <a:r>
              <a:rPr lang="en-US" altLang="zh-CN" sz="2800">
                <a:solidFill>
                  <a:srgbClr val="FF0000"/>
                </a:solidFill>
                <a:latin typeface="Times New Roman" panose="02020603050405020304" charset="0"/>
                <a:cs typeface="Times New Roman" panose="02020603050405020304" charset="0"/>
              </a:rPr>
              <a:t>snowboarding competition</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trying </a:t>
            </a:r>
            <a:r>
              <a:rPr lang="en-US" altLang="zh-CN" sz="2800">
                <a:solidFill>
                  <a:srgbClr val="FF0000"/>
                </a:solidFill>
                <a:latin typeface="Times New Roman" panose="02020603050405020304" charset="0"/>
                <a:cs typeface="Times New Roman" panose="02020603050405020304" charset="0"/>
              </a:rPr>
              <a:t>canoe races</a:t>
            </a:r>
            <a:endParaRPr lang="en-US" altLang="zh-CN" sz="2800">
              <a:solidFill>
                <a:srgbClr val="FF0000"/>
              </a:solidFill>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experiencing </a:t>
            </a:r>
            <a:r>
              <a:rPr lang="en-US" altLang="zh-CN" sz="2800">
                <a:solidFill>
                  <a:srgbClr val="FF0000"/>
                </a:solidFill>
                <a:latin typeface="Times New Roman" panose="02020603050405020304" charset="0"/>
                <a:cs typeface="Times New Roman" panose="02020603050405020304" charset="0"/>
              </a:rPr>
              <a:t>dog-sled race</a:t>
            </a:r>
            <a:endParaRPr lang="en-US" altLang="zh-CN" sz="2800">
              <a:solidFill>
                <a:srgbClr val="FF0000"/>
              </a:solidFill>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admiring</a:t>
            </a:r>
            <a:r>
              <a:rPr lang="en-US" altLang="zh-CN" sz="2800">
                <a:solidFill>
                  <a:srgbClr val="FF0000"/>
                </a:solidFill>
                <a:latin typeface="Times New Roman" panose="02020603050405020304" charset="0"/>
                <a:cs typeface="Times New Roman" panose="02020603050405020304" charset="0"/>
              </a:rPr>
              <a:t> ice-sculpture</a:t>
            </a:r>
            <a:r>
              <a:rPr lang="en-US" altLang="zh-CN" sz="2800">
                <a:latin typeface="Times New Roman" panose="02020603050405020304" charset="0"/>
                <a:cs typeface="Times New Roman" panose="02020603050405020304" charset="0"/>
              </a:rPr>
              <a:t>, stopping in </a:t>
            </a:r>
            <a:r>
              <a:rPr lang="en-US" altLang="zh-CN" sz="2800">
                <a:solidFill>
                  <a:srgbClr val="FF0000"/>
                </a:solidFill>
                <a:latin typeface="Times New Roman" panose="02020603050405020304" charset="0"/>
                <a:cs typeface="Times New Roman" panose="02020603050405020304" charset="0"/>
              </a:rPr>
              <a:t>an igloo</a:t>
            </a:r>
            <a:endParaRPr lang="en-US" altLang="zh-CN" sz="2800">
              <a:solidFill>
                <a:srgbClr val="FF0000"/>
              </a:solidFill>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going to the </a:t>
            </a:r>
            <a:r>
              <a:rPr lang="en-US" altLang="zh-CN" sz="2800">
                <a:solidFill>
                  <a:srgbClr val="FF0000"/>
                </a:solidFill>
                <a:latin typeface="Times New Roman" panose="02020603050405020304" charset="0"/>
                <a:cs typeface="Times New Roman" panose="02020603050405020304" charset="0"/>
              </a:rPr>
              <a:t>snow palace</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joining </a:t>
            </a:r>
            <a:r>
              <a:rPr lang="en-US" altLang="zh-CN" sz="2800">
                <a:solidFill>
                  <a:srgbClr val="FF0000"/>
                </a:solidFill>
                <a:latin typeface="Times New Roman" panose="02020603050405020304" charset="0"/>
                <a:cs typeface="Times New Roman" panose="02020603050405020304" charset="0"/>
              </a:rPr>
              <a:t>the crowd or dance</a:t>
            </a:r>
            <a:endParaRPr lang="en-US" altLang="zh-CN" sz="2800">
              <a:latin typeface="Times New Roman" panose="02020603050405020304" charset="0"/>
              <a:cs typeface="Times New Roman" panose="02020603050405020304" charset="0"/>
            </a:endParaRPr>
          </a:p>
          <a:p>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6375400" y="396240"/>
            <a:ext cx="5816600" cy="953135"/>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Which activities </a:t>
            </a:r>
            <a:r>
              <a:rPr lang="en-US" altLang="zh-CN" sz="2800" dirty="0">
                <a:solidFill>
                  <a:srgbClr val="C00000"/>
                </a:solidFill>
                <a:latin typeface="Times New Roman" panose="02020603050405020304" charset="0"/>
                <a:cs typeface="Times New Roman" panose="02020603050405020304" charset="0"/>
              </a:rPr>
              <a:t>impressed </a:t>
            </a:r>
            <a:r>
              <a:rPr lang="en-US" altLang="zh-CN" sz="2800" dirty="0">
                <a:latin typeface="Times New Roman" panose="02020603050405020304" charset="0"/>
                <a:cs typeface="Times New Roman" panose="02020603050405020304" charset="0"/>
              </a:rPr>
              <a:t>you most? </a:t>
            </a:r>
            <a:r>
              <a:rPr lang="en-US" altLang="zh-CN" sz="2800" dirty="0">
                <a:solidFill>
                  <a:srgbClr val="C00000"/>
                </a:solidFill>
                <a:latin typeface="Times New Roman" panose="02020603050405020304" charset="0"/>
                <a:cs typeface="Times New Roman" panose="02020603050405020304" charset="0"/>
              </a:rPr>
              <a:t>Why</a:t>
            </a:r>
            <a:r>
              <a:rPr lang="en-US" altLang="zh-CN" sz="2800" dirty="0">
                <a:latin typeface="Times New Roman" panose="02020603050405020304" charset="0"/>
                <a:cs typeface="Times New Roman" panose="02020603050405020304" charset="0"/>
              </a:rPr>
              <a:t>?</a:t>
            </a:r>
            <a:endParaRPr lang="en-US" altLang="zh-CN" sz="2800" dirty="0">
              <a:latin typeface="Times New Roman" panose="02020603050405020304" charset="0"/>
              <a:cs typeface="Times New Roman" panose="0202060305040502030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3335" y="1644015"/>
            <a:ext cx="12191365" cy="2676525"/>
          </a:xfrm>
          <a:prstGeom prst="rect">
            <a:avLst/>
          </a:prstGeom>
          <a:noFill/>
        </p:spPr>
        <p:txBody>
          <a:bodyPr wrap="square" rtlCol="0" anchor="t">
            <a:spAutoFit/>
          </a:bodyPr>
          <a:lstStyle/>
          <a:p>
            <a:pPr algn="just"/>
            <a:r>
              <a:rPr lang="zh-CN"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A group of very cold tourists are sitting in a café in old Quebec, drinking hot coffee to try to warm up. The windows are covered with steam from the heat inside. </a:t>
            </a:r>
            <a:r>
              <a:rPr lang="en-US" altLang="zh-CN" sz="2800">
                <a:latin typeface="Times New Roman" panose="02020603050405020304" charset="0"/>
                <a:cs typeface="Times New Roman" panose="02020603050405020304" charset="0"/>
              </a:rPr>
              <a:t>Outside, the temperature is -32°C. S</a:t>
            </a:r>
            <a:r>
              <a:rPr lang="zh-CN" altLang="en-US" sz="2800">
                <a:latin typeface="Times New Roman" panose="02020603050405020304" charset="0"/>
                <a:cs typeface="Times New Roman" panose="02020603050405020304" charset="0"/>
              </a:rPr>
              <a:t>now covers the streets and is piled up along the sidewalks. The music and lights of the Carnival continue, but after a whole day of watching parades, riding in horse carriages and listening to the music, their feet are freezing and their noses are red.</a:t>
            </a:r>
            <a:endParaRPr lang="zh-CN" altLang="en-US" sz="2800">
              <a:latin typeface="Times New Roman" panose="02020603050405020304" charset="0"/>
              <a:cs typeface="Times New Roman" panose="02020603050405020304" charset="0"/>
            </a:endParaRPr>
          </a:p>
        </p:txBody>
      </p:sp>
      <p:pic>
        <p:nvPicPr>
          <p:cNvPr id="6" name="图片 5"/>
          <p:cNvPicPr>
            <a:picLocks noChangeAspect="1"/>
          </p:cNvPicPr>
          <p:nvPr>
            <p:custDataLst>
              <p:tags r:id="rId1"/>
            </p:custDataLst>
          </p:nvPr>
        </p:nvPicPr>
        <p:blipFill>
          <a:blip r:embed="rId2"/>
          <a:stretch>
            <a:fillRect/>
          </a:stretch>
        </p:blipFill>
        <p:spPr>
          <a:xfrm>
            <a:off x="0" y="0"/>
            <a:ext cx="1504950" cy="752475"/>
          </a:xfrm>
          <a:prstGeom prst="rect">
            <a:avLst/>
          </a:prstGeom>
          <a:effectLst>
            <a:outerShdw blurRad="50800" dist="38100" dir="2700000" algn="tl" rotWithShape="0">
              <a:prstClr val="black">
                <a:alpha val="40000"/>
              </a:prstClr>
            </a:outerShdw>
          </a:effectLst>
        </p:spPr>
      </p:pic>
      <p:sp>
        <p:nvSpPr>
          <p:cNvPr id="14" name="文本框 13"/>
          <p:cNvSpPr txBox="1"/>
          <p:nvPr/>
        </p:nvSpPr>
        <p:spPr>
          <a:xfrm>
            <a:off x="2079625" y="4382135"/>
            <a:ext cx="3952875" cy="2089150"/>
          </a:xfrm>
          <a:prstGeom prst="rect">
            <a:avLst/>
          </a:prstGeom>
          <a:noFill/>
        </p:spPr>
        <p:txBody>
          <a:bodyPr wrap="square" rtlCol="0">
            <a:noAutofit/>
          </a:bodyPr>
          <a:lstStyle/>
          <a:p>
            <a:pPr algn="ctr"/>
            <a:r>
              <a:rPr lang="en-US" altLang="zh-CN" sz="3200" b="1">
                <a:solidFill>
                  <a:srgbClr val="C00000"/>
                </a:solidFill>
                <a:latin typeface="Times New Roman" panose="02020603050405020304" charset="0"/>
                <a:cs typeface="Times New Roman" panose="02020603050405020304" charset="0"/>
              </a:rPr>
              <a:t>windows</a:t>
            </a:r>
            <a:endParaRPr lang="en-US" altLang="zh-CN" sz="3200" b="1">
              <a:solidFill>
                <a:srgbClr val="C00000"/>
              </a:solidFill>
              <a:latin typeface="Times New Roman" panose="02020603050405020304" charset="0"/>
              <a:cs typeface="Times New Roman" panose="02020603050405020304" charset="0"/>
            </a:endParaRPr>
          </a:p>
          <a:p>
            <a:pPr algn="ctr"/>
            <a:r>
              <a:rPr lang="en-US" altLang="zh-CN" sz="3200" b="1">
                <a:solidFill>
                  <a:srgbClr val="C00000"/>
                </a:solidFill>
                <a:latin typeface="Times New Roman" panose="02020603050405020304" charset="0"/>
                <a:cs typeface="Times New Roman" panose="02020603050405020304" charset="0"/>
              </a:rPr>
              <a:t>temperature</a:t>
            </a:r>
            <a:endParaRPr lang="en-US" altLang="zh-CN" sz="3200" b="1">
              <a:solidFill>
                <a:srgbClr val="C00000"/>
              </a:solidFill>
              <a:latin typeface="Times New Roman" panose="02020603050405020304" charset="0"/>
              <a:cs typeface="Times New Roman" panose="02020603050405020304" charset="0"/>
            </a:endParaRPr>
          </a:p>
          <a:p>
            <a:pPr algn="ctr"/>
            <a:r>
              <a:rPr lang="en-US" altLang="zh-CN" sz="3200" b="1">
                <a:solidFill>
                  <a:srgbClr val="C00000"/>
                </a:solidFill>
                <a:latin typeface="Times New Roman" panose="02020603050405020304" charset="0"/>
                <a:cs typeface="Times New Roman" panose="02020603050405020304" charset="0"/>
              </a:rPr>
              <a:t>snow</a:t>
            </a:r>
            <a:endParaRPr lang="en-US" altLang="zh-CN" sz="3200" b="1">
              <a:solidFill>
                <a:srgbClr val="C00000"/>
              </a:solidFill>
              <a:latin typeface="Times New Roman" panose="02020603050405020304" charset="0"/>
              <a:cs typeface="Times New Roman" panose="02020603050405020304" charset="0"/>
            </a:endParaRPr>
          </a:p>
          <a:p>
            <a:pPr algn="ctr"/>
            <a:r>
              <a:rPr lang="en-US" altLang="zh-CN" sz="3200" b="1">
                <a:solidFill>
                  <a:srgbClr val="C00000"/>
                </a:solidFill>
                <a:latin typeface="Times New Roman" panose="02020603050405020304" charset="0"/>
                <a:cs typeface="Times New Roman" panose="02020603050405020304" charset="0"/>
              </a:rPr>
              <a:t>tourists’ feet &amp; noses</a:t>
            </a:r>
            <a:endParaRPr lang="en-US" altLang="zh-CN" sz="3200" b="1">
              <a:solidFill>
                <a:srgbClr val="C00000"/>
              </a:solidFill>
              <a:latin typeface="Times New Roman" panose="02020603050405020304" charset="0"/>
              <a:cs typeface="Times New Roman" panose="02020603050405020304" charset="0"/>
            </a:endParaRPr>
          </a:p>
        </p:txBody>
      </p:sp>
      <p:grpSp>
        <p:nvGrpSpPr>
          <p:cNvPr id="16" name="组合 15"/>
          <p:cNvGrpSpPr/>
          <p:nvPr/>
        </p:nvGrpSpPr>
        <p:grpSpPr>
          <a:xfrm>
            <a:off x="207645" y="3909695"/>
            <a:ext cx="2074545" cy="2412365"/>
            <a:chOff x="327" y="6157"/>
            <a:chExt cx="3267" cy="3799"/>
          </a:xfrm>
        </p:grpSpPr>
        <p:sp>
          <p:nvSpPr>
            <p:cNvPr id="13" name="文本框 12"/>
            <p:cNvSpPr txBox="1"/>
            <p:nvPr>
              <p:custDataLst>
                <p:tags r:id="rId3"/>
              </p:custDataLst>
            </p:nvPr>
          </p:nvSpPr>
          <p:spPr>
            <a:xfrm>
              <a:off x="746" y="8135"/>
              <a:ext cx="1966" cy="919"/>
            </a:xfrm>
            <a:prstGeom prst="rect">
              <a:avLst/>
            </a:prstGeom>
            <a:noFill/>
          </p:spPr>
          <p:txBody>
            <a:bodyPr wrap="square" rtlCol="0">
              <a:spAutoFit/>
            </a:bodyPr>
            <a:lstStyle/>
            <a:p>
              <a:pPr algn="ctr"/>
              <a:r>
                <a:rPr lang="en-US" altLang="zh-CN" sz="3200" b="1">
                  <a:solidFill>
                    <a:srgbClr val="C00000"/>
                  </a:solidFill>
                  <a:latin typeface="Times New Roman" panose="02020603050405020304" charset="0"/>
                  <a:cs typeface="Times New Roman" panose="02020603050405020304" charset="0"/>
                </a:rPr>
                <a:t>cold</a:t>
              </a:r>
              <a:endParaRPr lang="en-US" altLang="zh-CN" sz="3200" b="1">
                <a:solidFill>
                  <a:srgbClr val="C00000"/>
                </a:solidFill>
                <a:latin typeface="Times New Roman" panose="02020603050405020304" charset="0"/>
                <a:cs typeface="Times New Roman" panose="02020603050405020304" charset="0"/>
              </a:endParaRPr>
            </a:p>
          </p:txBody>
        </p:sp>
        <p:grpSp>
          <p:nvGrpSpPr>
            <p:cNvPr id="12" name="组合 11"/>
            <p:cNvGrpSpPr/>
            <p:nvPr/>
          </p:nvGrpSpPr>
          <p:grpSpPr>
            <a:xfrm>
              <a:off x="327" y="6157"/>
              <a:ext cx="3267" cy="3799"/>
              <a:chOff x="327" y="6157"/>
              <a:chExt cx="3267" cy="3799"/>
            </a:xfrm>
          </p:grpSpPr>
          <p:pic>
            <p:nvPicPr>
              <p:cNvPr id="17" name="图片 16" descr="7ad0a7a27c044ddb8be92a5e3bd98496"/>
              <p:cNvPicPr>
                <a:picLocks noChangeAspect="1"/>
              </p:cNvPicPr>
              <p:nvPr/>
            </p:nvPicPr>
            <p:blipFill>
              <a:blip r:embed="rId4"/>
              <a:stretch>
                <a:fillRect/>
              </a:stretch>
            </p:blipFill>
            <p:spPr>
              <a:xfrm>
                <a:off x="327" y="6157"/>
                <a:ext cx="3267" cy="3267"/>
              </a:xfrm>
              <a:prstGeom prst="rect">
                <a:avLst/>
              </a:prstGeom>
            </p:spPr>
          </p:pic>
          <p:pic>
            <p:nvPicPr>
              <p:cNvPr id="15" name="图片 14" descr="左大括号"/>
              <p:cNvPicPr>
                <a:picLocks noChangeAspect="1"/>
              </p:cNvPicPr>
              <p:nvPr/>
            </p:nvPicPr>
            <p:blipFill>
              <a:blip r:embed="rId5"/>
              <a:stretch>
                <a:fillRect/>
              </a:stretch>
            </p:blipFill>
            <p:spPr>
              <a:xfrm>
                <a:off x="2154" y="7238"/>
                <a:ext cx="1440" cy="2718"/>
              </a:xfrm>
              <a:prstGeom prst="rect">
                <a:avLst/>
              </a:prstGeom>
            </p:spPr>
          </p:pic>
        </p:grpSp>
      </p:grpSp>
      <p:grpSp>
        <p:nvGrpSpPr>
          <p:cNvPr id="21" name="组合 20"/>
          <p:cNvGrpSpPr/>
          <p:nvPr/>
        </p:nvGrpSpPr>
        <p:grpSpPr>
          <a:xfrm>
            <a:off x="6390005" y="4088130"/>
            <a:ext cx="5261610" cy="2768600"/>
            <a:chOff x="10063" y="6438"/>
            <a:chExt cx="8286" cy="4360"/>
          </a:xfrm>
        </p:grpSpPr>
        <p:pic>
          <p:nvPicPr>
            <p:cNvPr id="18" name="图片 17"/>
            <p:cNvPicPr>
              <a:picLocks noChangeAspect="1"/>
            </p:cNvPicPr>
            <p:nvPr/>
          </p:nvPicPr>
          <p:blipFill>
            <a:blip r:embed="rId6"/>
            <a:stretch>
              <a:fillRect/>
            </a:stretch>
          </p:blipFill>
          <p:spPr>
            <a:xfrm>
              <a:off x="10063" y="6438"/>
              <a:ext cx="8286" cy="4361"/>
            </a:xfrm>
            <a:prstGeom prst="rect">
              <a:avLst/>
            </a:prstGeom>
          </p:spPr>
        </p:pic>
        <p:sp>
          <p:nvSpPr>
            <p:cNvPr id="19" name="文本框 18"/>
            <p:cNvSpPr txBox="1"/>
            <p:nvPr/>
          </p:nvSpPr>
          <p:spPr>
            <a:xfrm>
              <a:off x="10063" y="6438"/>
              <a:ext cx="8268" cy="1501"/>
            </a:xfrm>
            <a:prstGeom prst="rect">
              <a:avLst/>
            </a:prstGeom>
            <a:solidFill>
              <a:schemeClr val="bg1">
                <a:alpha val="76000"/>
              </a:schemeClr>
            </a:solidFill>
            <a:ln>
              <a:solidFill>
                <a:schemeClr val="bg1"/>
              </a:solidFill>
            </a:ln>
          </p:spPr>
          <p:txBody>
            <a:bodyPr wrap="square" rtlCol="0">
              <a:spAutoFit/>
            </a:bodyPr>
            <a:lstStyle/>
            <a:p>
              <a:pPr algn="ctr"/>
              <a:r>
                <a:rPr lang="en-US" altLang="zh-CN" sz="2800" b="1">
                  <a:solidFill>
                    <a:srgbClr val="C00000"/>
                  </a:solidFill>
                  <a:latin typeface="Times New Roman" panose="02020603050405020304" charset="0"/>
                  <a:cs typeface="Times New Roman" panose="02020603050405020304" charset="0"/>
                </a:rPr>
                <a:t>Cold </a:t>
              </a:r>
              <a:r>
                <a:rPr lang="en-US" altLang="zh-CN" sz="2800">
                  <a:latin typeface="Times New Roman" panose="02020603050405020304" charset="0"/>
                  <a:cs typeface="Times New Roman" panose="02020603050405020304" charset="0"/>
                </a:rPr>
                <a:t>as the winter is, people’s </a:t>
              </a:r>
              <a:r>
                <a:rPr lang="en-US" altLang="zh-CN" sz="2800" b="1">
                  <a:solidFill>
                    <a:srgbClr val="C00000"/>
                  </a:solidFill>
                  <a:latin typeface="Times New Roman" panose="02020603050405020304" charset="0"/>
                  <a:cs typeface="Times New Roman" panose="02020603050405020304" charset="0"/>
                </a:rPr>
                <a:t>passion </a:t>
              </a:r>
              <a:r>
                <a:rPr lang="en-US" altLang="zh-CN" sz="2800">
                  <a:latin typeface="Times New Roman" panose="02020603050405020304" charset="0"/>
                  <a:cs typeface="Times New Roman" panose="02020603050405020304" charset="0"/>
                </a:rPr>
                <a:t>continue to </a:t>
              </a:r>
              <a:r>
                <a:rPr lang="en-US" altLang="zh-CN" sz="2800" b="1">
                  <a:solidFill>
                    <a:srgbClr val="C00000"/>
                  </a:solidFill>
                  <a:latin typeface="Times New Roman" panose="02020603050405020304" charset="0"/>
                  <a:cs typeface="Times New Roman" panose="02020603050405020304" charset="0"/>
                </a:rPr>
                <a:t>grow</a:t>
              </a:r>
              <a:r>
                <a:rPr lang="en-US" altLang="zh-CN" sz="2800">
                  <a:latin typeface="Times New Roman" panose="02020603050405020304" charset="0"/>
                  <a:cs typeface="Times New Roman" panose="02020603050405020304" charset="0"/>
                </a:rPr>
                <a:t>.</a:t>
              </a:r>
              <a:endParaRPr lang="en-US" altLang="zh-CN" sz="2800">
                <a:latin typeface="Times New Roman" panose="02020603050405020304" charset="0"/>
                <a:cs typeface="Times New Roman" panose="02020603050405020304" charset="0"/>
              </a:endParaRPr>
            </a:p>
          </p:txBody>
        </p:sp>
      </p:grpSp>
      <p:sp>
        <p:nvSpPr>
          <p:cNvPr id="20" name="右箭头 19"/>
          <p:cNvSpPr/>
          <p:nvPr/>
        </p:nvSpPr>
        <p:spPr>
          <a:xfrm>
            <a:off x="5727700" y="5036820"/>
            <a:ext cx="621030" cy="62103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794760" y="752475"/>
            <a:ext cx="8148955" cy="953135"/>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Describing the </a:t>
            </a:r>
            <a:r>
              <a:rPr lang="en-US" altLang="zh-CN" sz="2800" b="1" dirty="0">
                <a:solidFill>
                  <a:srgbClr val="C00000"/>
                </a:solidFill>
                <a:latin typeface="Times New Roman" panose="02020603050405020304" charset="0"/>
                <a:cs typeface="Times New Roman" panose="02020603050405020304" charset="0"/>
              </a:rPr>
              <a:t>environment </a:t>
            </a:r>
            <a:r>
              <a:rPr lang="en-US" altLang="zh-CN" sz="2800" dirty="0">
                <a:latin typeface="Times New Roman" panose="02020603050405020304" charset="0"/>
                <a:cs typeface="Times New Roman" panose="02020603050405020304" charset="0"/>
              </a:rPr>
              <a:t>to highlight </a:t>
            </a:r>
            <a:r>
              <a:rPr lang="zh-CN" altLang="en-US" sz="2400" dirty="0">
                <a:latin typeface="楷体" panose="02010609060101010101" charset="-122"/>
                <a:ea typeface="楷体" panose="02010609060101010101" charset="-122"/>
                <a:cs typeface="楷体" panose="02010609060101010101" charset="-122"/>
              </a:rPr>
              <a:t>(强调）</a:t>
            </a:r>
            <a:r>
              <a:rPr lang="en-US" altLang="zh-CN" sz="2800" dirty="0">
                <a:latin typeface="Times New Roman" panose="02020603050405020304" charset="0"/>
                <a:cs typeface="Times New Roman" panose="02020603050405020304" charset="0"/>
              </a:rPr>
              <a:t> the festive atmosphere </a:t>
            </a:r>
            <a:r>
              <a:rPr lang="en-US" altLang="zh-CN" sz="2400" dirty="0">
                <a:latin typeface="楷体" panose="02010609060101010101" charset="-122"/>
                <a:ea typeface="楷体" panose="02010609060101010101" charset="-122"/>
                <a:cs typeface="楷体" panose="02010609060101010101" charset="-122"/>
              </a:rPr>
              <a:t>(</a:t>
            </a:r>
            <a:r>
              <a:rPr lang="zh-CN" altLang="en-US" sz="2400" dirty="0">
                <a:latin typeface="楷体" panose="02010609060101010101" charset="-122"/>
                <a:ea typeface="楷体" panose="02010609060101010101" charset="-122"/>
                <a:cs typeface="楷体" panose="02010609060101010101" charset="-122"/>
              </a:rPr>
              <a:t>节日氛围</a:t>
            </a:r>
            <a:r>
              <a:rPr lang="en-US" altLang="zh-CN" sz="2400" dirty="0">
                <a:latin typeface="楷体" panose="02010609060101010101" charset="-122"/>
                <a:ea typeface="楷体" panose="02010609060101010101" charset="-122"/>
                <a:cs typeface="楷体" panose="02010609060101010101" charset="-122"/>
              </a:rPr>
              <a:t>).</a:t>
            </a:r>
            <a:endParaRPr lang="en-US" altLang="zh-CN" sz="2400" dirty="0">
              <a:latin typeface="楷体" panose="02010609060101010101" charset="-122"/>
              <a:ea typeface="楷体" panose="02010609060101010101" charset="-122"/>
              <a:cs typeface="楷体" panose="02010609060101010101" charset="-122"/>
            </a:endParaRPr>
          </a:p>
        </p:txBody>
      </p:sp>
      <p:sp>
        <p:nvSpPr>
          <p:cNvPr id="24" name="文本框 23"/>
          <p:cNvSpPr txBox="1"/>
          <p:nvPr/>
        </p:nvSpPr>
        <p:spPr>
          <a:xfrm>
            <a:off x="109855" y="887095"/>
            <a:ext cx="3856990" cy="521970"/>
          </a:xfrm>
          <a:prstGeom prst="rect">
            <a:avLst/>
          </a:prstGeom>
          <a:noFill/>
        </p:spPr>
        <p:txBody>
          <a:bodyPr wrap="square" rtlCol="0">
            <a:spAutoFit/>
          </a:bodyPr>
          <a:lstStyle/>
          <a:p>
            <a:r>
              <a:rPr lang="en-US" altLang="zh-CN" sz="2800" b="1">
                <a:latin typeface="Times New Roman" panose="02020603050405020304" charset="0"/>
                <a:cs typeface="Times New Roman" panose="02020603050405020304" charset="0"/>
              </a:rPr>
              <a:t>A striking introduction</a:t>
            </a:r>
            <a:endParaRPr lang="en-US" altLang="zh-CN" sz="2800" b="1">
              <a:latin typeface="Times New Roman" panose="02020603050405020304" charset="0"/>
              <a:cs typeface="Times New Roman" panose="02020603050405020304" charset="0"/>
            </a:endParaRPr>
          </a:p>
        </p:txBody>
      </p:sp>
      <p:sp>
        <p:nvSpPr>
          <p:cNvPr id="3" name="文本框 2"/>
          <p:cNvSpPr txBox="1"/>
          <p:nvPr>
            <p:custDataLst>
              <p:tags r:id="rId7"/>
            </p:custDataLst>
          </p:nvPr>
        </p:nvSpPr>
        <p:spPr>
          <a:xfrm>
            <a:off x="1504950" y="276860"/>
            <a:ext cx="8846185" cy="521970"/>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How do you feel about Quebec? </a:t>
            </a:r>
            <a:endParaRPr lang="en-US" altLang="zh-CN" sz="2800" dirty="0">
              <a:latin typeface="Times New Roman" panose="02020603050405020304" charset="0"/>
              <a:cs typeface="Times New Roman" panose="02020603050405020304" charset="0"/>
            </a:endParaRPr>
          </a:p>
        </p:txBody>
      </p:sp>
      <p:sp>
        <p:nvSpPr>
          <p:cNvPr id="4" name="椭圆 3"/>
          <p:cNvSpPr/>
          <p:nvPr/>
        </p:nvSpPr>
        <p:spPr>
          <a:xfrm>
            <a:off x="1930400" y="2517140"/>
            <a:ext cx="1864360" cy="48831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321175" y="2096770"/>
            <a:ext cx="1520190" cy="48831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9355" y="3421380"/>
            <a:ext cx="1864360" cy="48831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49755" y="3816985"/>
            <a:ext cx="1864360" cy="48831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4" grpId="0"/>
      <p:bldP spid="20" grpId="0" animBg="1"/>
      <p:bldP spid="23" grpId="0"/>
      <p:bldP spid="24" grpId="0"/>
      <p:bldP spid="3" grpId="0"/>
      <p:bldP spid="3" grpId="1"/>
      <p:bldP spid="4" grpId="0" animBg="1"/>
      <p:bldP spid="7"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3725352417e615345b45f3dc6583bbd"/>
          <p:cNvPicPr>
            <a:picLocks noChangeAspect="1"/>
          </p:cNvPicPr>
          <p:nvPr>
            <p:custDataLst>
              <p:tags r:id="rId1"/>
            </p:custDataLst>
          </p:nvPr>
        </p:nvPicPr>
        <p:blipFill>
          <a:blip r:embed="rId2"/>
          <a:srcRect l="-1447" t="45396" r="70010" b="32708"/>
          <a:stretch>
            <a:fillRect/>
          </a:stretch>
        </p:blipFill>
        <p:spPr>
          <a:xfrm>
            <a:off x="689610" y="2159000"/>
            <a:ext cx="1916430" cy="1334770"/>
          </a:xfrm>
          <a:prstGeom prst="rect">
            <a:avLst/>
          </a:prstGeom>
        </p:spPr>
      </p:pic>
      <p:pic>
        <p:nvPicPr>
          <p:cNvPr id="6" name="图片 5" descr="f3725352417e615345b45f3dc6583bbd"/>
          <p:cNvPicPr>
            <a:picLocks noChangeAspect="1"/>
          </p:cNvPicPr>
          <p:nvPr/>
        </p:nvPicPr>
        <p:blipFill>
          <a:blip r:embed="rId2"/>
          <a:srcRect l="68719" t="43750" r="-156" b="34354"/>
          <a:stretch>
            <a:fillRect/>
          </a:stretch>
        </p:blipFill>
        <p:spPr>
          <a:xfrm rot="20940000">
            <a:off x="7235825" y="1812925"/>
            <a:ext cx="1916430" cy="1334770"/>
          </a:xfrm>
          <a:prstGeom prst="rect">
            <a:avLst/>
          </a:prstGeom>
        </p:spPr>
      </p:pic>
      <p:sp>
        <p:nvSpPr>
          <p:cNvPr id="3" name="椭圆 2"/>
          <p:cNvSpPr/>
          <p:nvPr/>
        </p:nvSpPr>
        <p:spPr>
          <a:xfrm>
            <a:off x="1524000" y="1731645"/>
            <a:ext cx="6797675" cy="4914265"/>
          </a:xfrm>
          <a:prstGeom prst="ellipse">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椭圆 3"/>
          <p:cNvSpPr/>
          <p:nvPr/>
        </p:nvSpPr>
        <p:spPr>
          <a:xfrm>
            <a:off x="3524250" y="0"/>
            <a:ext cx="2815590" cy="2159000"/>
          </a:xfrm>
          <a:prstGeom prst="ellipse">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48945" y="1731645"/>
            <a:ext cx="1075055" cy="521970"/>
          </a:xfrm>
          <a:prstGeom prst="rect">
            <a:avLst/>
          </a:prstGeom>
          <a:solidFill>
            <a:srgbClr val="C00000"/>
          </a:solidFill>
        </p:spPr>
        <p:txBody>
          <a:bodyPr wrap="square" rtlCol="0">
            <a:spAutoFit/>
          </a:bodyPr>
          <a:lstStyle/>
          <a:p>
            <a:pPr algn="ctr"/>
            <a:r>
              <a:rPr lang="en-US" altLang="zh-CN" sz="2800">
                <a:solidFill>
                  <a:schemeClr val="bg1"/>
                </a:solidFill>
                <a:latin typeface="Times New Roman" panose="02020603050405020304" charset="0"/>
                <a:cs typeface="Times New Roman" panose="02020603050405020304" charset="0"/>
              </a:rPr>
              <a:t>Time</a:t>
            </a:r>
            <a:endParaRPr lang="en-US" altLang="zh-CN" sz="2800">
              <a:solidFill>
                <a:schemeClr val="bg1"/>
              </a:solidFill>
              <a:latin typeface="Times New Roman" panose="02020603050405020304" charset="0"/>
              <a:cs typeface="Times New Roman" panose="02020603050405020304" charset="0"/>
            </a:endParaRPr>
          </a:p>
        </p:txBody>
      </p:sp>
      <p:sp>
        <p:nvSpPr>
          <p:cNvPr id="10" name="文本框 9"/>
          <p:cNvSpPr txBox="1"/>
          <p:nvPr>
            <p:custDataLst>
              <p:tags r:id="rId3"/>
            </p:custDataLst>
          </p:nvPr>
        </p:nvSpPr>
        <p:spPr>
          <a:xfrm>
            <a:off x="26670" y="688975"/>
            <a:ext cx="2277110" cy="953135"/>
          </a:xfrm>
          <a:prstGeom prst="rect">
            <a:avLst/>
          </a:prstGeom>
          <a:noFill/>
          <a:ln>
            <a:solidFill>
              <a:srgbClr val="C00000"/>
            </a:solidFill>
          </a:ln>
          <a:extLst>
            <a:ext uri="{909E8E84-426E-40DD-AFC4-6F175D3DCCD1}">
              <a14:hiddenFill xmlns:a14="http://schemas.microsoft.com/office/drawing/2010/main">
                <a:solidFill>
                  <a:srgbClr val="C00000"/>
                </a:solidFill>
              </a14:hiddenFill>
            </a:ext>
          </a:extLst>
        </p:spPr>
        <p:txBody>
          <a:bodyPr wrap="square" rtlCol="0">
            <a:spAutoFit/>
          </a:bodyPr>
          <a:lstStyle/>
          <a:p>
            <a:r>
              <a:rPr lang="en-US" altLang="zh-CN" sz="2800">
                <a:latin typeface="Times New Roman" panose="02020603050405020304" charset="0"/>
                <a:cs typeface="Times New Roman" panose="02020603050405020304" charset="0"/>
              </a:rPr>
              <a:t>week-long winter festival</a:t>
            </a:r>
            <a:endParaRPr lang="en-US" altLang="zh-CN" sz="2800">
              <a:latin typeface="Times New Roman" panose="02020603050405020304" charset="0"/>
              <a:cs typeface="Times New Roman" panose="02020603050405020304" charset="0"/>
            </a:endParaRPr>
          </a:p>
        </p:txBody>
      </p:sp>
      <p:pic>
        <p:nvPicPr>
          <p:cNvPr id="15" name="图片 14" descr="7a458c80de87cac9ba0cf8f05b80a4b2"/>
          <p:cNvPicPr>
            <a:picLocks noChangeAspect="1"/>
          </p:cNvPicPr>
          <p:nvPr/>
        </p:nvPicPr>
        <p:blipFill>
          <a:blip r:embed="rId4"/>
          <a:srcRect l="4325" b="71508"/>
          <a:stretch>
            <a:fillRect/>
          </a:stretch>
        </p:blipFill>
        <p:spPr>
          <a:xfrm>
            <a:off x="3383280" y="1534795"/>
            <a:ext cx="3227070" cy="1138555"/>
          </a:xfrm>
          <a:prstGeom prst="rect">
            <a:avLst/>
          </a:prstGeom>
        </p:spPr>
      </p:pic>
      <p:sp>
        <p:nvSpPr>
          <p:cNvPr id="16" name="文本框 15"/>
          <p:cNvSpPr txBox="1"/>
          <p:nvPr>
            <p:custDataLst>
              <p:tags r:id="rId5"/>
            </p:custDataLst>
          </p:nvPr>
        </p:nvSpPr>
        <p:spPr>
          <a:xfrm>
            <a:off x="4038600" y="1842770"/>
            <a:ext cx="1916430" cy="521970"/>
          </a:xfrm>
          <a:prstGeom prst="rect">
            <a:avLst/>
          </a:prstGeom>
          <a:solidFill>
            <a:srgbClr val="C00000"/>
          </a:solidFill>
        </p:spPr>
        <p:txBody>
          <a:bodyPr wrap="square" rtlCol="0">
            <a:spAutoFit/>
          </a:bodyPr>
          <a:lstStyle/>
          <a:p>
            <a:pPr algn="ctr"/>
            <a:r>
              <a:rPr lang="en-US" altLang="zh-CN" sz="2800">
                <a:solidFill>
                  <a:schemeClr val="bg1"/>
                </a:solidFill>
                <a:latin typeface="Times New Roman" panose="02020603050405020304" charset="0"/>
                <a:cs typeface="Times New Roman" panose="02020603050405020304" charset="0"/>
              </a:rPr>
              <a:t>Activities</a:t>
            </a:r>
            <a:endParaRPr lang="en-US" altLang="zh-CN" sz="2800">
              <a:solidFill>
                <a:schemeClr val="bg1"/>
              </a:solidFill>
              <a:latin typeface="Times New Roman" panose="02020603050405020304" charset="0"/>
              <a:cs typeface="Times New Roman" panose="02020603050405020304" charset="0"/>
            </a:endParaRPr>
          </a:p>
        </p:txBody>
      </p:sp>
      <p:sp>
        <p:nvSpPr>
          <p:cNvPr id="18" name="文本框 17"/>
          <p:cNvSpPr txBox="1"/>
          <p:nvPr/>
        </p:nvSpPr>
        <p:spPr>
          <a:xfrm>
            <a:off x="2078990" y="2673350"/>
            <a:ext cx="6242685" cy="3538220"/>
          </a:xfrm>
          <a:prstGeom prst="rect">
            <a:avLst/>
          </a:prstGeom>
          <a:noFill/>
        </p:spPr>
        <p:txBody>
          <a:bodyPr wrap="square" rtlCol="0">
            <a:spAutoFit/>
          </a:bodyPr>
          <a:lstStyle/>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watching </a:t>
            </a:r>
            <a:r>
              <a:rPr lang="en-US" altLang="zh-CN" sz="2800">
                <a:solidFill>
                  <a:srgbClr val="FF0000"/>
                </a:solidFill>
                <a:latin typeface="Times New Roman" panose="02020603050405020304" charset="0"/>
                <a:cs typeface="Times New Roman" panose="02020603050405020304" charset="0"/>
              </a:rPr>
              <a:t>snowboarding competition</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trying </a:t>
            </a:r>
            <a:r>
              <a:rPr lang="en-US" altLang="zh-CN" sz="2800">
                <a:solidFill>
                  <a:srgbClr val="FF0000"/>
                </a:solidFill>
                <a:latin typeface="Times New Roman" panose="02020603050405020304" charset="0"/>
                <a:cs typeface="Times New Roman" panose="02020603050405020304" charset="0"/>
              </a:rPr>
              <a:t>canoe races</a:t>
            </a:r>
            <a:endParaRPr lang="en-US" altLang="zh-CN" sz="2800">
              <a:solidFill>
                <a:srgbClr val="FF0000"/>
              </a:solidFill>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experiencing </a:t>
            </a:r>
            <a:r>
              <a:rPr lang="en-US" altLang="zh-CN" sz="2800">
                <a:solidFill>
                  <a:srgbClr val="FF0000"/>
                </a:solidFill>
                <a:latin typeface="Times New Roman" panose="02020603050405020304" charset="0"/>
                <a:cs typeface="Times New Roman" panose="02020603050405020304" charset="0"/>
              </a:rPr>
              <a:t>dog-sled race</a:t>
            </a:r>
            <a:endParaRPr lang="en-US" altLang="zh-CN" sz="2800">
              <a:solidFill>
                <a:srgbClr val="FF0000"/>
              </a:solidFill>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admiring</a:t>
            </a:r>
            <a:r>
              <a:rPr lang="en-US" altLang="zh-CN" sz="2800">
                <a:solidFill>
                  <a:srgbClr val="FF0000"/>
                </a:solidFill>
                <a:latin typeface="Times New Roman" panose="02020603050405020304" charset="0"/>
                <a:cs typeface="Times New Roman" panose="02020603050405020304" charset="0"/>
              </a:rPr>
              <a:t> ice-sculpture</a:t>
            </a:r>
            <a:r>
              <a:rPr lang="en-US" altLang="zh-CN" sz="2800">
                <a:latin typeface="Times New Roman" panose="02020603050405020304" charset="0"/>
                <a:cs typeface="Times New Roman" panose="02020603050405020304" charset="0"/>
              </a:rPr>
              <a:t>, stopping in </a:t>
            </a:r>
            <a:r>
              <a:rPr lang="en-US" altLang="zh-CN" sz="2800">
                <a:solidFill>
                  <a:srgbClr val="FF0000"/>
                </a:solidFill>
                <a:latin typeface="Times New Roman" panose="02020603050405020304" charset="0"/>
                <a:cs typeface="Times New Roman" panose="02020603050405020304" charset="0"/>
              </a:rPr>
              <a:t>an igloo</a:t>
            </a:r>
            <a:endParaRPr lang="en-US" altLang="zh-CN" sz="2800">
              <a:solidFill>
                <a:srgbClr val="FF0000"/>
              </a:solidFill>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going to the </a:t>
            </a:r>
            <a:r>
              <a:rPr lang="en-US" altLang="zh-CN" sz="2800">
                <a:solidFill>
                  <a:srgbClr val="FF0000"/>
                </a:solidFill>
                <a:latin typeface="Times New Roman" panose="02020603050405020304" charset="0"/>
                <a:cs typeface="Times New Roman" panose="02020603050405020304" charset="0"/>
              </a:rPr>
              <a:t>snow palace</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joining </a:t>
            </a:r>
            <a:r>
              <a:rPr lang="en-US" altLang="zh-CN" sz="2800">
                <a:solidFill>
                  <a:srgbClr val="FF0000"/>
                </a:solidFill>
                <a:latin typeface="Times New Roman" panose="02020603050405020304" charset="0"/>
                <a:cs typeface="Times New Roman" panose="02020603050405020304" charset="0"/>
              </a:rPr>
              <a:t>the crowd or dance</a:t>
            </a:r>
            <a:endParaRPr lang="en-US" altLang="zh-CN" sz="2800">
              <a:latin typeface="Times New Roman" panose="02020603050405020304" charset="0"/>
              <a:cs typeface="Times New Roman" panose="02020603050405020304" charset="0"/>
            </a:endParaRPr>
          </a:p>
          <a:p>
            <a:endParaRPr lang="en-US" altLang="zh-CN" sz="2800">
              <a:latin typeface="Times New Roman" panose="02020603050405020304" charset="0"/>
              <a:cs typeface="Times New Roman" panose="02020603050405020304" charset="0"/>
            </a:endParaRPr>
          </a:p>
        </p:txBody>
      </p:sp>
      <p:sp>
        <p:nvSpPr>
          <p:cNvPr id="2" name="文本框 1"/>
          <p:cNvSpPr txBox="1"/>
          <p:nvPr>
            <p:custDataLst>
              <p:tags r:id="rId6"/>
            </p:custDataLst>
          </p:nvPr>
        </p:nvSpPr>
        <p:spPr>
          <a:xfrm>
            <a:off x="8383270" y="2066925"/>
            <a:ext cx="3742055" cy="1322070"/>
          </a:xfrm>
          <a:prstGeom prst="rect">
            <a:avLst/>
          </a:prstGeom>
          <a:noFill/>
          <a:ln>
            <a:solidFill>
              <a:srgbClr val="00B050"/>
            </a:solidFill>
          </a:ln>
        </p:spPr>
        <p:txBody>
          <a:bodyPr wrap="square" rtlCol="0">
            <a:spAutoFit/>
          </a:bodyPr>
          <a:lstStyle/>
          <a:p>
            <a:pPr algn="just"/>
            <a:r>
              <a:rPr lang="en-US" altLang="zh-CN" sz="2000" dirty="0" err="1">
                <a:latin typeface="Times New Roman" panose="02020603050405020304" charset="0"/>
                <a:cs typeface="Times New Roman" panose="02020603050405020304" charset="0"/>
              </a:rPr>
              <a:t>Tip:Use</a:t>
            </a:r>
            <a:r>
              <a:rPr lang="en-US" altLang="zh-CN" sz="2000" dirty="0">
                <a:latin typeface="Times New Roman" panose="02020603050405020304" charset="0"/>
                <a:cs typeface="Times New Roman" panose="02020603050405020304" charset="0"/>
              </a:rPr>
              <a:t> </a:t>
            </a:r>
            <a:r>
              <a:rPr lang="en-US" altLang="zh-CN" sz="2000" b="1" dirty="0">
                <a:solidFill>
                  <a:srgbClr val="C00000"/>
                </a:solidFill>
                <a:latin typeface="Times New Roman" panose="02020603050405020304" charset="0"/>
                <a:cs typeface="Times New Roman" panose="02020603050405020304" charset="0"/>
              </a:rPr>
              <a:t>simile</a:t>
            </a:r>
            <a:r>
              <a:rPr lang="en-US" altLang="zh-CN" sz="2000" dirty="0">
                <a:latin typeface="Times New Roman" panose="02020603050405020304" charset="0"/>
                <a:cs typeface="Times New Roman" panose="02020603050405020304" charset="0"/>
              </a:rPr>
              <a:t>(as if/though-</a:t>
            </a:r>
            <a:r>
              <a:rPr lang="zh-CN" altLang="en-US" sz="2000" dirty="0">
                <a:latin typeface="Times New Roman" panose="02020603050405020304" charset="0"/>
                <a:cs typeface="Times New Roman" panose="02020603050405020304" charset="0"/>
              </a:rPr>
              <a:t> </a:t>
            </a:r>
            <a:r>
              <a:rPr lang="en-US" altLang="zh-CN" sz="2000" dirty="0">
                <a:latin typeface="Times New Roman" panose="02020603050405020304" charset="0"/>
                <a:cs typeface="Times New Roman" panose="02020603050405020304" charset="0"/>
              </a:rPr>
              <a:t>clause) to convey the experience of watching the game in a vivid</a:t>
            </a:r>
            <a:r>
              <a:rPr lang="en-US" altLang="zh-CN" sz="2000" dirty="0">
                <a:latin typeface="楷体" panose="02010609060101010101" charset="-122"/>
                <a:ea typeface="楷体" panose="02010609060101010101" charset="-122"/>
                <a:cs typeface="楷体" panose="02010609060101010101" charset="-122"/>
              </a:rPr>
              <a:t>(</a:t>
            </a:r>
            <a:r>
              <a:rPr lang="zh-CN" altLang="en-US" sz="2000" dirty="0">
                <a:latin typeface="楷体" panose="02010609060101010101" charset="-122"/>
                <a:ea typeface="楷体" panose="02010609060101010101" charset="-122"/>
                <a:cs typeface="楷体" panose="02010609060101010101" charset="-122"/>
              </a:rPr>
              <a:t>生动的</a:t>
            </a:r>
            <a:r>
              <a:rPr lang="en-US" altLang="zh-CN" sz="2000" dirty="0">
                <a:latin typeface="楷体" panose="02010609060101010101" charset="-122"/>
                <a:ea typeface="楷体" panose="02010609060101010101" charset="-122"/>
                <a:cs typeface="楷体" panose="02010609060101010101" charset="-122"/>
              </a:rPr>
              <a:t>)</a:t>
            </a:r>
            <a:r>
              <a:rPr lang="en-US" altLang="zh-CN" sz="2000" dirty="0">
                <a:latin typeface="Times New Roman" panose="02020603050405020304" charset="0"/>
                <a:ea typeface="楷体" panose="02010609060101010101" charset="-122"/>
                <a:cs typeface="Times New Roman" panose="02020603050405020304" charset="0"/>
              </a:rPr>
              <a:t>way</a:t>
            </a:r>
            <a:r>
              <a:rPr lang="en-US" altLang="zh-CN" sz="2000" dirty="0">
                <a:latin typeface="楷体" panose="02010609060101010101" charset="-122"/>
                <a:ea typeface="楷体" panose="02010609060101010101" charset="-122"/>
                <a:cs typeface="楷体" panose="02010609060101010101" charset="-122"/>
              </a:rPr>
              <a:t>.</a:t>
            </a:r>
            <a:endParaRPr lang="en-US" altLang="zh-CN" sz="2000" dirty="0">
              <a:latin typeface="楷体" panose="02010609060101010101" charset="-122"/>
              <a:ea typeface="楷体" panose="02010609060101010101" charset="-122"/>
              <a:cs typeface="楷体" panose="02010609060101010101" charset="-122"/>
            </a:endParaRPr>
          </a:p>
        </p:txBody>
      </p:sp>
      <p:sp>
        <p:nvSpPr>
          <p:cNvPr id="5" name="文本框 4"/>
          <p:cNvSpPr txBox="1"/>
          <p:nvPr>
            <p:custDataLst>
              <p:tags r:id="rId7"/>
            </p:custDataLst>
          </p:nvPr>
        </p:nvSpPr>
        <p:spPr>
          <a:xfrm>
            <a:off x="8402955" y="3478530"/>
            <a:ext cx="3720465" cy="1014730"/>
          </a:xfrm>
          <a:prstGeom prst="rect">
            <a:avLst/>
          </a:prstGeom>
          <a:noFill/>
          <a:ln>
            <a:solidFill>
              <a:srgbClr val="00B050"/>
            </a:solidFill>
          </a:ln>
        </p:spPr>
        <p:txBody>
          <a:bodyPr wrap="square" rtlCol="0">
            <a:spAutoFit/>
          </a:bodyPr>
          <a:lstStyle/>
          <a:p>
            <a:r>
              <a:rPr lang="en-US" altLang="zh-CN" sz="2000">
                <a:latin typeface="Times New Roman" panose="02020603050405020304" charset="0"/>
                <a:cs typeface="Times New Roman" panose="02020603050405020304" charset="0"/>
              </a:rPr>
              <a:t>Tip:Use </a:t>
            </a:r>
            <a:r>
              <a:rPr lang="en-US" altLang="zh-CN" sz="2000" b="1">
                <a:solidFill>
                  <a:srgbClr val="C00000"/>
                </a:solidFill>
                <a:latin typeface="Times New Roman" panose="02020603050405020304" charset="0"/>
                <a:cs typeface="Times New Roman" panose="02020603050405020304" charset="0"/>
              </a:rPr>
              <a:t>subjunctive mood </a:t>
            </a:r>
            <a:r>
              <a:rPr lang="en-US" altLang="zh-CN" sz="2000">
                <a:latin typeface="Times New Roman" panose="02020603050405020304" charset="0"/>
                <a:cs typeface="Times New Roman" panose="02020603050405020304" charset="0"/>
              </a:rPr>
              <a:t>to create a dangerous and tense</a:t>
            </a: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紧张的</a:t>
            </a:r>
            <a:r>
              <a:rPr lang="en-US" altLang="zh-CN" sz="2000">
                <a:latin typeface="楷体" panose="02010609060101010101" charset="-122"/>
                <a:ea typeface="楷体" panose="02010609060101010101" charset="-122"/>
                <a:cs typeface="楷体" panose="02010609060101010101" charset="-122"/>
              </a:rPr>
              <a:t>) </a:t>
            </a:r>
            <a:r>
              <a:rPr lang="en-US" altLang="zh-CN" sz="2000">
                <a:latin typeface="Times New Roman" panose="02020603050405020304" charset="0"/>
                <a:cs typeface="Times New Roman" panose="02020603050405020304" charset="0"/>
              </a:rPr>
              <a:t>atmosphere.</a:t>
            </a:r>
            <a:endParaRPr lang="en-US" altLang="zh-CN" sz="2000">
              <a:latin typeface="Times New Roman" panose="02020603050405020304" charset="0"/>
              <a:cs typeface="Times New Roman" panose="02020603050405020304" charset="0"/>
            </a:endParaRPr>
          </a:p>
        </p:txBody>
      </p:sp>
      <p:sp>
        <p:nvSpPr>
          <p:cNvPr id="14" name="文本框 13"/>
          <p:cNvSpPr txBox="1"/>
          <p:nvPr>
            <p:custDataLst>
              <p:tags r:id="rId8"/>
            </p:custDataLst>
          </p:nvPr>
        </p:nvSpPr>
        <p:spPr>
          <a:xfrm>
            <a:off x="8402955" y="4622800"/>
            <a:ext cx="3778250" cy="706755"/>
          </a:xfrm>
          <a:prstGeom prst="rect">
            <a:avLst/>
          </a:prstGeom>
          <a:noFill/>
          <a:ln>
            <a:solidFill>
              <a:srgbClr val="00B050"/>
            </a:solidFill>
          </a:ln>
        </p:spPr>
        <p:txBody>
          <a:bodyPr wrap="square" rtlCol="0">
            <a:spAutoFit/>
          </a:bodyPr>
          <a:lstStyle/>
          <a:p>
            <a:r>
              <a:rPr lang="en-US" altLang="zh-CN" sz="2000">
                <a:latin typeface="Times New Roman" panose="02020603050405020304" charset="0"/>
                <a:cs typeface="Times New Roman" panose="02020603050405020304" charset="0"/>
              </a:rPr>
              <a:t>Tip: Use</a:t>
            </a:r>
            <a:r>
              <a:rPr lang="en-US" altLang="zh-CN" sz="2000" b="1">
                <a:solidFill>
                  <a:srgbClr val="C00000"/>
                </a:solidFill>
                <a:latin typeface="Times New Roman" panose="02020603050405020304" charset="0"/>
                <a:cs typeface="Times New Roman" panose="02020603050405020304" charset="0"/>
              </a:rPr>
              <a:t> coordinate phrase</a:t>
            </a:r>
            <a:r>
              <a:rPr lang="en-US" altLang="zh-CN" sz="2000">
                <a:solidFill>
                  <a:schemeClr val="tx1"/>
                </a:solidFill>
                <a:latin typeface="Times New Roman" panose="02020603050405020304" charset="0"/>
                <a:cs typeface="Times New Roman" panose="02020603050405020304" charset="0"/>
              </a:rPr>
              <a:t> </a:t>
            </a:r>
            <a:r>
              <a:rPr lang="en-US" altLang="zh-CN" sz="1400" b="1">
                <a:solidFill>
                  <a:schemeClr val="tx1"/>
                </a:solidFill>
                <a:latin typeface="楷体" panose="02010609060101010101" charset="-122"/>
                <a:ea typeface="楷体" panose="02010609060101010101" charset="-122"/>
                <a:cs typeface="楷体" panose="02010609060101010101" charset="-122"/>
              </a:rPr>
              <a:t>(</a:t>
            </a:r>
            <a:r>
              <a:rPr lang="zh-CN" altLang="en-US" sz="1400" b="1">
                <a:solidFill>
                  <a:schemeClr val="tx1"/>
                </a:solidFill>
                <a:latin typeface="楷体" panose="02010609060101010101" charset="-122"/>
                <a:ea typeface="楷体" panose="02010609060101010101" charset="-122"/>
                <a:cs typeface="楷体" panose="02010609060101010101" charset="-122"/>
              </a:rPr>
              <a:t>并列短语</a:t>
            </a:r>
            <a:r>
              <a:rPr lang="en-US" altLang="zh-CN" sz="1400" b="1">
                <a:solidFill>
                  <a:schemeClr val="tx1"/>
                </a:solidFill>
                <a:latin typeface="楷体" panose="02010609060101010101" charset="-122"/>
                <a:ea typeface="楷体" panose="02010609060101010101" charset="-122"/>
                <a:cs typeface="楷体" panose="02010609060101010101" charset="-122"/>
              </a:rPr>
              <a:t>)</a:t>
            </a:r>
            <a:r>
              <a:rPr lang="en-US" altLang="zh-CN" sz="2000">
                <a:latin typeface="Times New Roman" panose="02020603050405020304" charset="0"/>
                <a:cs typeface="Times New Roman" panose="02020603050405020304" charset="0"/>
              </a:rPr>
              <a:t> to create the exciting scene</a:t>
            </a:r>
            <a:r>
              <a:rPr lang="en-US" altLang="zh-CN" sz="2000">
                <a:latin typeface="Times New Roman" panose="02020603050405020304" charset="0"/>
                <a:ea typeface="楷体" panose="02010609060101010101" charset="-122"/>
                <a:cs typeface="Times New Roman" panose="02020603050405020304" charset="0"/>
              </a:rPr>
              <a:t>.</a:t>
            </a:r>
            <a:endParaRPr lang="en-US" altLang="zh-CN" sz="2000">
              <a:latin typeface="Times New Roman" panose="02020603050405020304" charset="0"/>
              <a:ea typeface="楷体" panose="02010609060101010101" charset="-122"/>
              <a:cs typeface="Times New Roman" panose="02020603050405020304" charset="0"/>
            </a:endParaRPr>
          </a:p>
        </p:txBody>
      </p:sp>
      <p:sp>
        <p:nvSpPr>
          <p:cNvPr id="22" name="文本框 21"/>
          <p:cNvSpPr txBox="1"/>
          <p:nvPr>
            <p:custDataLst>
              <p:tags r:id="rId9"/>
            </p:custDataLst>
          </p:nvPr>
        </p:nvSpPr>
        <p:spPr>
          <a:xfrm>
            <a:off x="8402955" y="5560695"/>
            <a:ext cx="3777615" cy="1014730"/>
          </a:xfrm>
          <a:prstGeom prst="rect">
            <a:avLst/>
          </a:prstGeom>
          <a:noFill/>
          <a:ln>
            <a:solidFill>
              <a:srgbClr val="00B050"/>
            </a:solidFill>
          </a:ln>
        </p:spPr>
        <p:txBody>
          <a:bodyPr wrap="square" rtlCol="0">
            <a:spAutoFit/>
          </a:bodyPr>
          <a:lstStyle/>
          <a:p>
            <a:r>
              <a:rPr lang="en-US" altLang="zh-CN" sz="2000" dirty="0">
                <a:latin typeface="Times New Roman" panose="02020603050405020304" charset="0"/>
                <a:cs typeface="Times New Roman" panose="02020603050405020304" charset="0"/>
              </a:rPr>
              <a:t>Tip: </a:t>
            </a:r>
            <a:r>
              <a:rPr lang="en-US" altLang="zh-CN" sz="2000" b="1" dirty="0">
                <a:solidFill>
                  <a:srgbClr val="C00000"/>
                </a:solidFill>
                <a:latin typeface="Times New Roman" panose="02020603050405020304" charset="0"/>
                <a:cs typeface="Times New Roman" panose="02020603050405020304" charset="0"/>
              </a:rPr>
              <a:t>Draw a comparison </a:t>
            </a:r>
            <a:r>
              <a:rPr lang="en-US" altLang="zh-CN" dirty="0">
                <a:latin typeface="楷体" panose="02010609060101010101" charset="-122"/>
                <a:ea typeface="楷体" panose="02010609060101010101" charset="-122"/>
                <a:cs typeface="楷体" panose="02010609060101010101" charset="-122"/>
              </a:rPr>
              <a:t>(</a:t>
            </a:r>
            <a:r>
              <a:rPr lang="zh-CN" altLang="en-US" dirty="0">
                <a:latin typeface="楷体" panose="02010609060101010101" charset="-122"/>
                <a:ea typeface="楷体" panose="02010609060101010101" charset="-122"/>
                <a:cs typeface="楷体" panose="02010609060101010101" charset="-122"/>
              </a:rPr>
              <a:t>比较</a:t>
            </a:r>
            <a:r>
              <a:rPr lang="en-US" altLang="zh-CN" dirty="0">
                <a:latin typeface="楷体" panose="02010609060101010101" charset="-122"/>
                <a:ea typeface="楷体" panose="02010609060101010101" charset="-122"/>
                <a:cs typeface="楷体" panose="02010609060101010101" charset="-122"/>
              </a:rPr>
              <a:t>)</a:t>
            </a:r>
            <a:r>
              <a:rPr lang="en-US" altLang="zh-CN" sz="2000" dirty="0">
                <a:latin typeface="Times New Roman" panose="02020603050405020304" charset="0"/>
                <a:ea typeface="楷体" panose="02010609060101010101" charset="-122"/>
                <a:cs typeface="Times New Roman" panose="02020603050405020304" charset="0"/>
              </a:rPr>
              <a:t>to shorten the distance between the writer and readers.</a:t>
            </a:r>
            <a:endParaRPr lang="en-US" altLang="zh-CN" sz="2000" dirty="0">
              <a:latin typeface="Times New Roman" panose="02020603050405020304" charset="0"/>
              <a:ea typeface="楷体" panose="02010609060101010101" charset="-122"/>
              <a:cs typeface="Times New Roman" panose="02020603050405020304" charset="0"/>
            </a:endParaRPr>
          </a:p>
        </p:txBody>
      </p:sp>
      <p:sp>
        <p:nvSpPr>
          <p:cNvPr id="8" name="文本框 7"/>
          <p:cNvSpPr txBox="1"/>
          <p:nvPr>
            <p:custDataLst>
              <p:tags r:id="rId10"/>
            </p:custDataLst>
          </p:nvPr>
        </p:nvSpPr>
        <p:spPr>
          <a:xfrm>
            <a:off x="7643495" y="1455420"/>
            <a:ext cx="1640205" cy="521970"/>
          </a:xfrm>
          <a:prstGeom prst="rect">
            <a:avLst/>
          </a:prstGeom>
          <a:solidFill>
            <a:srgbClr val="00B050"/>
          </a:solidFill>
        </p:spPr>
        <p:txBody>
          <a:bodyPr wrap="square" rtlCol="0">
            <a:spAutoFit/>
          </a:bodyPr>
          <a:lstStyle/>
          <a:p>
            <a:pPr algn="ctr"/>
            <a:r>
              <a:rPr lang="en-US" altLang="zh-CN" sz="2800">
                <a:solidFill>
                  <a:schemeClr val="bg1"/>
                </a:solidFill>
                <a:latin typeface="Times New Roman" panose="02020603050405020304" charset="0"/>
                <a:cs typeface="Times New Roman" panose="02020603050405020304" charset="0"/>
              </a:rPr>
              <a:t>Language</a:t>
            </a:r>
            <a:endParaRPr lang="en-US" altLang="zh-CN" sz="2800">
              <a:solidFill>
                <a:schemeClr val="bg1"/>
              </a:solidFill>
              <a:latin typeface="Times New Roman" panose="02020603050405020304" charset="0"/>
              <a:cs typeface="Times New Roman" panose="02020603050405020304" charset="0"/>
            </a:endParaRPr>
          </a:p>
        </p:txBody>
      </p:sp>
      <p:sp>
        <p:nvSpPr>
          <p:cNvPr id="23" name="文本框 22"/>
          <p:cNvSpPr txBox="1"/>
          <p:nvPr>
            <p:custDataLst>
              <p:tags r:id="rId11"/>
            </p:custDataLst>
          </p:nvPr>
        </p:nvSpPr>
        <p:spPr>
          <a:xfrm>
            <a:off x="7642225" y="227965"/>
            <a:ext cx="4477385" cy="1014730"/>
          </a:xfrm>
          <a:prstGeom prst="rect">
            <a:avLst/>
          </a:prstGeom>
          <a:noFill/>
          <a:ln>
            <a:solidFill>
              <a:srgbClr val="00B050"/>
            </a:solidFill>
          </a:ln>
        </p:spPr>
        <p:txBody>
          <a:bodyPr wrap="square" rtlCol="0">
            <a:spAutoFit/>
          </a:bodyPr>
          <a:lstStyle/>
          <a:p>
            <a:r>
              <a:rPr lang="en-US" altLang="zh-CN" sz="2000">
                <a:latin typeface="Times New Roman" panose="02020603050405020304" charset="0"/>
                <a:cs typeface="Times New Roman" panose="02020603050405020304" charset="0"/>
              </a:rPr>
              <a:t>Describing the </a:t>
            </a:r>
            <a:r>
              <a:rPr lang="en-US" altLang="zh-CN" sz="2000" b="1">
                <a:solidFill>
                  <a:srgbClr val="C00000"/>
                </a:solidFill>
                <a:latin typeface="Times New Roman" panose="02020603050405020304" charset="0"/>
                <a:cs typeface="Times New Roman" panose="02020603050405020304" charset="0"/>
              </a:rPr>
              <a:t>environment </a:t>
            </a:r>
            <a:r>
              <a:rPr lang="en-US" altLang="zh-CN" sz="2000">
                <a:latin typeface="Times New Roman" panose="02020603050405020304" charset="0"/>
                <a:cs typeface="Times New Roman" panose="02020603050405020304" charset="0"/>
              </a:rPr>
              <a:t>to highlight </a:t>
            </a:r>
            <a:r>
              <a:rPr lang="zh-CN" altLang="en-US" sz="2000">
                <a:latin typeface="楷体" panose="02010609060101010101" charset="-122"/>
                <a:ea typeface="楷体" panose="02010609060101010101" charset="-122"/>
                <a:cs typeface="楷体" panose="02010609060101010101" charset="-122"/>
              </a:rPr>
              <a:t>(强调）</a:t>
            </a:r>
            <a:r>
              <a:rPr lang="en-US" altLang="zh-CN" sz="2000">
                <a:latin typeface="Times New Roman" panose="02020603050405020304" charset="0"/>
                <a:cs typeface="Times New Roman" panose="02020603050405020304" charset="0"/>
              </a:rPr>
              <a:t> the festive atmosphere </a:t>
            </a:r>
            <a:r>
              <a:rPr lang="en-US" altLang="zh-CN" sz="2000">
                <a:latin typeface="楷体" panose="02010609060101010101" charset="-122"/>
                <a:ea typeface="楷体" panose="02010609060101010101" charset="-122"/>
                <a:cs typeface="楷体" panose="02010609060101010101" charset="-122"/>
              </a:rPr>
              <a:t>(</a:t>
            </a:r>
            <a:r>
              <a:rPr lang="zh-CN" altLang="en-US" sz="2000">
                <a:latin typeface="楷体" panose="02010609060101010101" charset="-122"/>
                <a:ea typeface="楷体" panose="02010609060101010101" charset="-122"/>
                <a:cs typeface="楷体" panose="02010609060101010101" charset="-122"/>
              </a:rPr>
              <a:t>节日氛围</a:t>
            </a:r>
            <a:r>
              <a:rPr lang="en-US" altLang="zh-CN" sz="2000">
                <a:latin typeface="楷体" panose="02010609060101010101" charset="-122"/>
                <a:ea typeface="楷体" panose="02010609060101010101" charset="-122"/>
                <a:cs typeface="楷体" panose="02010609060101010101" charset="-122"/>
              </a:rPr>
              <a:t>).</a:t>
            </a:r>
            <a:endParaRPr lang="en-US" altLang="zh-CN" sz="2000">
              <a:latin typeface="楷体" panose="02010609060101010101" charset="-122"/>
              <a:ea typeface="楷体" panose="02010609060101010101" charset="-122"/>
              <a:cs typeface="楷体" panose="02010609060101010101" charset="-122"/>
            </a:endParaRPr>
          </a:p>
        </p:txBody>
      </p:sp>
      <p:pic>
        <p:nvPicPr>
          <p:cNvPr id="19" name="图片 18" descr="f3725352417e615345b45f3dc6583bbd"/>
          <p:cNvPicPr>
            <a:picLocks noChangeAspect="1"/>
          </p:cNvPicPr>
          <p:nvPr/>
        </p:nvPicPr>
        <p:blipFill>
          <a:blip r:embed="rId2"/>
          <a:srcRect t="7469" b="67708"/>
          <a:stretch>
            <a:fillRect/>
          </a:stretch>
        </p:blipFill>
        <p:spPr>
          <a:xfrm>
            <a:off x="1524000" y="-127000"/>
            <a:ext cx="6797040" cy="886460"/>
          </a:xfrm>
          <a:prstGeom prst="rect">
            <a:avLst/>
          </a:prstGeom>
        </p:spPr>
      </p:pic>
      <p:sp>
        <p:nvSpPr>
          <p:cNvPr id="17" name="文本框 16"/>
          <p:cNvSpPr txBox="1"/>
          <p:nvPr>
            <p:custDataLst>
              <p:tags r:id="rId12"/>
            </p:custDataLst>
          </p:nvPr>
        </p:nvSpPr>
        <p:spPr>
          <a:xfrm>
            <a:off x="3661410" y="-126365"/>
            <a:ext cx="2293620" cy="829310"/>
          </a:xfrm>
          <a:prstGeom prst="rect">
            <a:avLst/>
          </a:prstGeom>
          <a:noFill/>
          <a:extLst>
            <a:ext uri="{909E8E84-426E-40DD-AFC4-6F175D3DCCD1}">
              <a14:hiddenFill xmlns:a14="http://schemas.microsoft.com/office/drawing/2010/main">
                <a:solidFill>
                  <a:srgbClr val="C00000"/>
                </a:solidFill>
              </a14:hiddenFill>
            </a:ext>
          </a:extLst>
        </p:spPr>
        <p:txBody>
          <a:bodyPr wrap="square" rtlCol="0">
            <a:noAutofit/>
          </a:bodyPr>
          <a:lstStyle/>
          <a:p>
            <a:pPr algn="ctr"/>
            <a:r>
              <a:rPr lang="en-US" altLang="zh-CN" sz="2400" b="1">
                <a:solidFill>
                  <a:schemeClr val="tx1"/>
                </a:solidFill>
                <a:latin typeface="Times New Roman" panose="02020603050405020304" charset="0"/>
                <a:cs typeface="Times New Roman" panose="02020603050405020304" charset="0"/>
              </a:rPr>
              <a:t>A striking introduction</a:t>
            </a:r>
            <a:endParaRPr lang="en-US" altLang="zh-CN" sz="2400" b="1">
              <a:solidFill>
                <a:schemeClr val="tx1"/>
              </a:solidFill>
              <a:latin typeface="Times New Roman" panose="02020603050405020304" charset="0"/>
              <a:cs typeface="Times New Roman" panose="02020603050405020304" charset="0"/>
            </a:endParaRPr>
          </a:p>
        </p:txBody>
      </p:sp>
      <p:sp>
        <p:nvSpPr>
          <p:cNvPr id="20" name="文本框 19"/>
          <p:cNvSpPr txBox="1"/>
          <p:nvPr/>
        </p:nvSpPr>
        <p:spPr>
          <a:xfrm>
            <a:off x="3811905" y="759460"/>
            <a:ext cx="972185" cy="706755"/>
          </a:xfrm>
          <a:prstGeom prst="rect">
            <a:avLst/>
          </a:prstGeom>
          <a:noFill/>
        </p:spPr>
        <p:txBody>
          <a:bodyPr wrap="square" rtlCol="0">
            <a:spAutoFit/>
          </a:bodyPr>
          <a:lstStyle/>
          <a:p>
            <a:r>
              <a:rPr lang="en-US" altLang="zh-CN" sz="2000">
                <a:latin typeface="Times New Roman" panose="02020603050405020304" charset="0"/>
                <a:cs typeface="Times New Roman" panose="02020603050405020304" charset="0"/>
              </a:rPr>
              <a:t>cold winer</a:t>
            </a:r>
            <a:endParaRPr lang="en-US" altLang="zh-CN" sz="2000">
              <a:latin typeface="Times New Roman" panose="02020603050405020304" charset="0"/>
              <a:cs typeface="Times New Roman" panose="02020603050405020304" charset="0"/>
            </a:endParaRPr>
          </a:p>
        </p:txBody>
      </p:sp>
      <p:sp>
        <p:nvSpPr>
          <p:cNvPr id="21" name="文本框 20"/>
          <p:cNvSpPr txBox="1"/>
          <p:nvPr>
            <p:custDataLst>
              <p:tags r:id="rId13"/>
            </p:custDataLst>
          </p:nvPr>
        </p:nvSpPr>
        <p:spPr>
          <a:xfrm>
            <a:off x="4845050" y="778510"/>
            <a:ext cx="1250950" cy="706755"/>
          </a:xfrm>
          <a:prstGeom prst="rect">
            <a:avLst/>
          </a:prstGeom>
          <a:noFill/>
        </p:spPr>
        <p:txBody>
          <a:bodyPr wrap="square" rtlCol="0">
            <a:spAutoFit/>
          </a:bodyPr>
          <a:lstStyle/>
          <a:p>
            <a:r>
              <a:rPr lang="en-US" altLang="zh-CN" sz="2000">
                <a:latin typeface="Times New Roman" panose="02020603050405020304" charset="0"/>
                <a:cs typeface="Times New Roman" panose="02020603050405020304" charset="0"/>
              </a:rPr>
              <a:t>passinoate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people</a:t>
            </a:r>
            <a:endParaRPr lang="en-US" altLang="zh-CN" sz="2000">
              <a:latin typeface="Times New Roman" panose="02020603050405020304" charset="0"/>
              <a:cs typeface="Times New Roman" panose="02020603050405020304" charset="0"/>
            </a:endParaRPr>
          </a:p>
        </p:txBody>
      </p:sp>
      <p:sp>
        <p:nvSpPr>
          <p:cNvPr id="24" name="文本框 23"/>
          <p:cNvSpPr txBox="1"/>
          <p:nvPr/>
        </p:nvSpPr>
        <p:spPr>
          <a:xfrm>
            <a:off x="1047750" y="5718175"/>
            <a:ext cx="7052945" cy="953135"/>
          </a:xfrm>
          <a:prstGeom prst="rect">
            <a:avLst/>
          </a:prstGeom>
          <a:noFill/>
        </p:spPr>
        <p:txBody>
          <a:bodyPr wrap="square" rtlCol="0">
            <a:spAutoFit/>
          </a:bodyPr>
          <a:lstStyle/>
          <a:p>
            <a:r>
              <a:rPr lang="en-US" altLang="zh-CN" sz="2800" b="1">
                <a:latin typeface="Times New Roman" panose="02020603050405020304" charset="0"/>
                <a:cs typeface="Times New Roman" panose="02020603050405020304" charset="0"/>
              </a:rPr>
              <a:t>Purpose: Introduce the carnival and attract </a:t>
            </a:r>
            <a:endParaRPr lang="en-US" altLang="zh-CN" sz="2800" b="1">
              <a:latin typeface="Times New Roman" panose="02020603050405020304" charset="0"/>
              <a:cs typeface="Times New Roman" panose="02020603050405020304" charset="0"/>
            </a:endParaRPr>
          </a:p>
          <a:p>
            <a:r>
              <a:rPr lang="en-US" altLang="zh-CN" sz="2800" b="1">
                <a:latin typeface="Times New Roman" panose="02020603050405020304" charset="0"/>
                <a:cs typeface="Times New Roman" panose="02020603050405020304" charset="0"/>
              </a:rPr>
              <a:t>more tourists. </a:t>
            </a:r>
            <a:endParaRPr lang="en-US" altLang="zh-CN" sz="2800" b="1">
              <a:latin typeface="Times New Roman" panose="02020603050405020304" charset="0"/>
              <a:cs typeface="Times New Roman" panose="0202060305040502030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2382" y="381917"/>
            <a:ext cx="6198235" cy="583565"/>
          </a:xfrm>
          <a:prstGeom prst="rect">
            <a:avLst/>
          </a:prstGeom>
          <a:noFill/>
        </p:spPr>
        <p:txBody>
          <a:bodyPr wrap="square" rtlCol="0">
            <a:spAutoFit/>
          </a:bodyPr>
          <a:lstStyle/>
          <a:p>
            <a:r>
              <a:rPr lang="en-US" altLang="zh-CN" sz="3200" dirty="0">
                <a:latin typeface="Times New Roman" panose="02020603050405020304" charset="0"/>
                <a:cs typeface="Times New Roman" panose="02020603050405020304" charset="0"/>
              </a:rPr>
              <a:t>Why do people hold carnivals?</a:t>
            </a:r>
            <a:endParaRPr lang="en-US" altLang="zh-CN" sz="3200" dirty="0">
              <a:latin typeface="Times New Roman" panose="02020603050405020304" charset="0"/>
              <a:cs typeface="Times New Roman" panose="02020603050405020304" charset="0"/>
            </a:endParaRPr>
          </a:p>
        </p:txBody>
      </p:sp>
      <p:pic>
        <p:nvPicPr>
          <p:cNvPr id="5" name="图片 4"/>
          <p:cNvPicPr>
            <a:picLocks noChangeAspect="1"/>
          </p:cNvPicPr>
          <p:nvPr>
            <p:custDataLst>
              <p:tags r:id="rId1"/>
            </p:custDataLst>
          </p:nvPr>
        </p:nvPicPr>
        <p:blipFill>
          <a:blip r:embed="rId2"/>
          <a:stretch>
            <a:fillRect/>
          </a:stretch>
        </p:blipFill>
        <p:spPr>
          <a:xfrm>
            <a:off x="430530" y="1692910"/>
            <a:ext cx="5207635" cy="3472180"/>
          </a:xfrm>
          <a:prstGeom prst="rect">
            <a:avLst/>
          </a:prstGeom>
        </p:spPr>
      </p:pic>
      <p:sp>
        <p:nvSpPr>
          <p:cNvPr id="6" name="文本框 5"/>
          <p:cNvSpPr txBox="1"/>
          <p:nvPr/>
        </p:nvSpPr>
        <p:spPr>
          <a:xfrm>
            <a:off x="894080" y="1148715"/>
            <a:ext cx="4064000" cy="583565"/>
          </a:xfrm>
          <a:prstGeom prst="rect">
            <a:avLst/>
          </a:prstGeom>
          <a:noFill/>
        </p:spPr>
        <p:txBody>
          <a:bodyPr wrap="square" rtlCol="0">
            <a:spAutoFit/>
          </a:bodyPr>
          <a:lstStyle/>
          <a:p>
            <a:pPr algn="ctr"/>
            <a:r>
              <a:rPr lang="en-US" altLang="zh-CN" sz="3200" dirty="0">
                <a:latin typeface="Times New Roman" panose="02020603050405020304" charset="0"/>
                <a:cs typeface="Times New Roman" panose="02020603050405020304" charset="0"/>
              </a:rPr>
              <a:t>Rio Carnival</a:t>
            </a:r>
            <a:endParaRPr lang="en-US" altLang="zh-CN" sz="3200" dirty="0">
              <a:latin typeface="Times New Roman" panose="02020603050405020304" charset="0"/>
              <a:cs typeface="Times New Roman" panose="02020603050405020304" charset="0"/>
            </a:endParaRPr>
          </a:p>
        </p:txBody>
      </p:sp>
      <p:sp>
        <p:nvSpPr>
          <p:cNvPr id="3" name="文本框 2"/>
          <p:cNvSpPr txBox="1"/>
          <p:nvPr/>
        </p:nvSpPr>
        <p:spPr>
          <a:xfrm>
            <a:off x="5836356" y="1732280"/>
            <a:ext cx="6198234" cy="3046988"/>
          </a:xfrm>
          <a:prstGeom prst="rect">
            <a:avLst/>
          </a:prstGeom>
          <a:noFill/>
        </p:spPr>
        <p:txBody>
          <a:bodyPr wrap="square">
            <a:spAutoFit/>
          </a:bodyPr>
          <a:lstStyle/>
          <a:p>
            <a:pPr algn="just"/>
            <a:r>
              <a:rPr lang="en-GB" altLang="zh-CN" sz="2400" dirty="0">
                <a:latin typeface="Times New Roman" panose="02020603050405020304" charset="0"/>
                <a:cs typeface="Times New Roman" panose="02020603050405020304" charset="0"/>
              </a:rPr>
              <a:t>People hold carnivals to celebrate cultural traditions, foster a sense of community, and provide entertainment. Carnivals often include music, dancing, parades, and various activities that allow people to enjoy themselves and connect with others. They can also serve as a way to honor special occasions or historical events.</a:t>
            </a:r>
            <a:endParaRPr lang="zh-CN" altLang="en-US" sz="2400" dirty="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t01808603689362932a"/>
          <p:cNvPicPr>
            <a:picLocks noChangeAspect="1"/>
          </p:cNvPicPr>
          <p:nvPr>
            <p:custDataLst>
              <p:tags r:id="rId1"/>
            </p:custDataLst>
          </p:nvPr>
        </p:nvPicPr>
        <p:blipFill>
          <a:blip r:embed="rId2"/>
          <a:stretch>
            <a:fillRect/>
          </a:stretch>
        </p:blipFill>
        <p:spPr>
          <a:xfrm>
            <a:off x="113030" y="520065"/>
            <a:ext cx="3810000" cy="2012950"/>
          </a:xfrm>
          <a:prstGeom prst="rect">
            <a:avLst/>
          </a:prstGeom>
        </p:spPr>
      </p:pic>
      <p:sp>
        <p:nvSpPr>
          <p:cNvPr id="4" name="文本框 3"/>
          <p:cNvSpPr txBox="1"/>
          <p:nvPr>
            <p:custDataLst>
              <p:tags r:id="rId3"/>
            </p:custDataLst>
          </p:nvPr>
        </p:nvSpPr>
        <p:spPr>
          <a:xfrm>
            <a:off x="2917825" y="0"/>
            <a:ext cx="6355715" cy="583565"/>
          </a:xfrm>
          <a:prstGeom prst="rect">
            <a:avLst/>
          </a:prstGeom>
          <a:noFill/>
        </p:spPr>
        <p:txBody>
          <a:bodyPr wrap="square" rtlCol="0">
            <a:spAutoFit/>
          </a:bodyPr>
          <a:lstStyle/>
          <a:p>
            <a:pPr algn="ctr"/>
            <a:r>
              <a:rPr lang="en-US" altLang="zh-CN" sz="3200" b="1" dirty="0">
                <a:latin typeface="Times New Roman" panose="02020603050405020304" charset="0"/>
                <a:cs typeface="Times New Roman" panose="02020603050405020304" charset="0"/>
              </a:rPr>
              <a:t>Harbin Ice and Snow World</a:t>
            </a:r>
            <a:endParaRPr lang="en-US" altLang="zh-CN" sz="3200" b="1" dirty="0">
              <a:latin typeface="Times New Roman" panose="02020603050405020304" charset="0"/>
              <a:cs typeface="Times New Roman" panose="02020603050405020304" charset="0"/>
            </a:endParaRPr>
          </a:p>
        </p:txBody>
      </p:sp>
      <p:sp>
        <p:nvSpPr>
          <p:cNvPr id="5" name="文本框 4"/>
          <p:cNvSpPr txBox="1"/>
          <p:nvPr>
            <p:custDataLst>
              <p:tags r:id="rId4"/>
            </p:custDataLst>
          </p:nvPr>
        </p:nvSpPr>
        <p:spPr>
          <a:xfrm>
            <a:off x="40640" y="2370455"/>
            <a:ext cx="3882390" cy="829945"/>
          </a:xfrm>
          <a:prstGeom prst="rect">
            <a:avLst/>
          </a:prstGeom>
          <a:solidFill>
            <a:schemeClr val="bg1"/>
          </a:solidFill>
          <a:ln>
            <a:solidFill>
              <a:schemeClr val="bg1"/>
            </a:solidFill>
          </a:ln>
        </p:spPr>
        <p:txBody>
          <a:bodyPr wrap="square" rtlCol="0">
            <a:spAutoFit/>
          </a:bodyPr>
          <a:lstStyle/>
          <a:p>
            <a:r>
              <a:rPr lang="en-US" altLang="zh-CN" sz="2400">
                <a:latin typeface="Times New Roman" panose="02020603050405020304" charset="0"/>
                <a:cs typeface="Times New Roman" panose="02020603050405020304" charset="0"/>
              </a:rPr>
              <a:t>The </a:t>
            </a:r>
            <a:r>
              <a:rPr lang="en-US" altLang="zh-CN" sz="2400" b="1">
                <a:solidFill>
                  <a:srgbClr val="FF0000"/>
                </a:solidFill>
                <a:latin typeface="Times New Roman" panose="02020603050405020304" charset="0"/>
                <a:cs typeface="Times New Roman" panose="02020603050405020304" charset="0"/>
              </a:rPr>
              <a:t>ice slide</a:t>
            </a:r>
            <a:r>
              <a:rPr lang="en-US" altLang="zh-CN" sz="2400">
                <a:latin typeface="Times New Roman" panose="02020603050405020304" charset="0"/>
                <a:cs typeface="Times New Roman" panose="02020603050405020304" charset="0"/>
              </a:rPr>
              <a:t>, </a:t>
            </a:r>
            <a:r>
              <a:rPr lang="en-US" altLang="zh-CN" sz="2400">
                <a:solidFill>
                  <a:srgbClr val="FF0000"/>
                </a:solidFill>
                <a:latin typeface="Times New Roman" panose="02020603050405020304" charset="0"/>
                <a:cs typeface="Times New Roman" panose="02020603050405020304" charset="0"/>
              </a:rPr>
              <a:t>500 meters long</a:t>
            </a:r>
            <a:r>
              <a:rPr lang="en-US" altLang="zh-CN" sz="2400">
                <a:latin typeface="Times New Roman" panose="02020603050405020304" charset="0"/>
                <a:cs typeface="Times New Roman" panose="02020603050405020304" charset="0"/>
              </a:rPr>
              <a:t>, the longest in the world.</a:t>
            </a:r>
            <a:endParaRPr lang="en-US" altLang="zh-CN" sz="2400">
              <a:latin typeface="Times New Roman" panose="02020603050405020304" charset="0"/>
              <a:cs typeface="Times New Roman" panose="02020603050405020304" charset="0"/>
            </a:endParaRPr>
          </a:p>
        </p:txBody>
      </p:sp>
      <p:pic>
        <p:nvPicPr>
          <p:cNvPr id="27" name="图片 26"/>
          <p:cNvPicPr>
            <a:picLocks noChangeAspect="1"/>
          </p:cNvPicPr>
          <p:nvPr>
            <p:custDataLst>
              <p:tags r:id="rId5"/>
            </p:custDataLst>
          </p:nvPr>
        </p:nvPicPr>
        <p:blipFill>
          <a:blip r:embed="rId6"/>
          <a:srcRect b="7961"/>
          <a:stretch>
            <a:fillRect/>
          </a:stretch>
        </p:blipFill>
        <p:spPr>
          <a:xfrm>
            <a:off x="4235450" y="520065"/>
            <a:ext cx="4095750" cy="1938655"/>
          </a:xfrm>
          <a:prstGeom prst="rect">
            <a:avLst/>
          </a:prstGeom>
        </p:spPr>
      </p:pic>
      <p:sp>
        <p:nvSpPr>
          <p:cNvPr id="28" name="文本框 27"/>
          <p:cNvSpPr txBox="1"/>
          <p:nvPr>
            <p:custDataLst>
              <p:tags r:id="rId7"/>
            </p:custDataLst>
          </p:nvPr>
        </p:nvSpPr>
        <p:spPr>
          <a:xfrm>
            <a:off x="4235450" y="2370455"/>
            <a:ext cx="4095750" cy="829945"/>
          </a:xfrm>
          <a:prstGeom prst="rect">
            <a:avLst/>
          </a:prstGeom>
          <a:solidFill>
            <a:schemeClr val="bg1"/>
          </a:solidFill>
        </p:spPr>
        <p:txBody>
          <a:bodyPr wrap="square" rtlCol="0">
            <a:spAutoFit/>
          </a:bodyPr>
          <a:lstStyle/>
          <a:p>
            <a:r>
              <a:rPr lang="en-US" altLang="zh-CN" sz="2400" b="1">
                <a:solidFill>
                  <a:srgbClr val="FF0000"/>
                </a:solidFill>
                <a:latin typeface="Times New Roman" panose="02020603050405020304" charset="0"/>
                <a:cs typeface="Times New Roman" panose="02020603050405020304" charset="0"/>
              </a:rPr>
              <a:t>Snow sky wheel</a:t>
            </a:r>
            <a:r>
              <a:rPr lang="en-US" altLang="zh-CN" sz="2400">
                <a:latin typeface="Times New Roman" panose="02020603050405020304" charset="0"/>
                <a:cs typeface="Times New Roman" panose="02020603050405020304" charset="0"/>
              </a:rPr>
              <a:t> to overlook Harbin.  </a:t>
            </a:r>
            <a:endParaRPr lang="en-US" altLang="zh-CN" sz="2400">
              <a:latin typeface="Times New Roman" panose="02020603050405020304" charset="0"/>
              <a:cs typeface="Times New Roman" panose="02020603050405020304" charset="0"/>
            </a:endParaRPr>
          </a:p>
        </p:txBody>
      </p:sp>
      <p:pic>
        <p:nvPicPr>
          <p:cNvPr id="22" name="图片 21"/>
          <p:cNvPicPr>
            <a:picLocks noChangeAspect="1"/>
          </p:cNvPicPr>
          <p:nvPr>
            <p:custDataLst>
              <p:tags r:id="rId8"/>
            </p:custDataLst>
          </p:nvPr>
        </p:nvPicPr>
        <p:blipFill>
          <a:blip r:embed="rId9"/>
          <a:stretch>
            <a:fillRect/>
          </a:stretch>
        </p:blipFill>
        <p:spPr>
          <a:xfrm>
            <a:off x="8410575" y="520065"/>
            <a:ext cx="3782060" cy="2214880"/>
          </a:xfrm>
          <a:prstGeom prst="rect">
            <a:avLst/>
          </a:prstGeom>
        </p:spPr>
      </p:pic>
      <p:sp>
        <p:nvSpPr>
          <p:cNvPr id="23" name="文本框 22"/>
          <p:cNvSpPr txBox="1"/>
          <p:nvPr>
            <p:custDataLst>
              <p:tags r:id="rId10"/>
            </p:custDataLst>
          </p:nvPr>
        </p:nvSpPr>
        <p:spPr>
          <a:xfrm>
            <a:off x="8331200" y="2301240"/>
            <a:ext cx="3861435" cy="460375"/>
          </a:xfrm>
          <a:prstGeom prst="rect">
            <a:avLst/>
          </a:prstGeom>
          <a:solidFill>
            <a:schemeClr val="bg1"/>
          </a:solidFill>
        </p:spPr>
        <p:txBody>
          <a:bodyPr wrap="square" rtlCol="0">
            <a:spAutoFit/>
          </a:bodyPr>
          <a:lstStyle/>
          <a:p>
            <a:r>
              <a:rPr lang="en-US" altLang="zh-CN" sz="2400" b="1">
                <a:solidFill>
                  <a:srgbClr val="FF0000"/>
                </a:solidFill>
                <a:latin typeface="Times New Roman" panose="02020603050405020304" charset="0"/>
                <a:cs typeface="Times New Roman" panose="02020603050405020304" charset="0"/>
              </a:rPr>
              <a:t>Igloo </a:t>
            </a:r>
            <a:r>
              <a:rPr lang="en-US" altLang="zh-CN" sz="2400">
                <a:latin typeface="Times New Roman" panose="02020603050405020304" charset="0"/>
                <a:cs typeface="Times New Roman" panose="02020603050405020304" charset="0"/>
              </a:rPr>
              <a:t>to eat hot pot </a:t>
            </a:r>
            <a:endParaRPr lang="en-US" altLang="zh-CN" sz="2400">
              <a:latin typeface="Times New Roman" panose="02020603050405020304" charset="0"/>
              <a:cs typeface="Times New Roman" panose="02020603050405020304" charset="0"/>
            </a:endParaRPr>
          </a:p>
        </p:txBody>
      </p:sp>
      <p:pic>
        <p:nvPicPr>
          <p:cNvPr id="36" name="图片 35"/>
          <p:cNvPicPr>
            <a:picLocks noChangeAspect="1"/>
          </p:cNvPicPr>
          <p:nvPr>
            <p:custDataLst>
              <p:tags r:id="rId11"/>
            </p:custDataLst>
          </p:nvPr>
        </p:nvPicPr>
        <p:blipFill>
          <a:blip r:embed="rId12"/>
          <a:stretch>
            <a:fillRect/>
          </a:stretch>
        </p:blipFill>
        <p:spPr>
          <a:xfrm>
            <a:off x="8410575" y="3450590"/>
            <a:ext cx="3781425" cy="2437765"/>
          </a:xfrm>
          <a:prstGeom prst="rect">
            <a:avLst/>
          </a:prstGeom>
        </p:spPr>
      </p:pic>
      <p:pic>
        <p:nvPicPr>
          <p:cNvPr id="29" name="图片 28"/>
          <p:cNvPicPr>
            <a:picLocks noChangeAspect="1"/>
          </p:cNvPicPr>
          <p:nvPr>
            <p:custDataLst>
              <p:tags r:id="rId13"/>
            </p:custDataLst>
          </p:nvPr>
        </p:nvPicPr>
        <p:blipFill>
          <a:blip r:embed="rId14"/>
          <a:stretch>
            <a:fillRect/>
          </a:stretch>
        </p:blipFill>
        <p:spPr>
          <a:xfrm>
            <a:off x="40640" y="3450590"/>
            <a:ext cx="3919855" cy="2611755"/>
          </a:xfrm>
          <a:prstGeom prst="rect">
            <a:avLst/>
          </a:prstGeom>
        </p:spPr>
      </p:pic>
      <p:sp>
        <p:nvSpPr>
          <p:cNvPr id="31" name="文本框 30"/>
          <p:cNvSpPr txBox="1"/>
          <p:nvPr>
            <p:custDataLst>
              <p:tags r:id="rId15"/>
            </p:custDataLst>
          </p:nvPr>
        </p:nvSpPr>
        <p:spPr>
          <a:xfrm>
            <a:off x="40640" y="5718175"/>
            <a:ext cx="3919855" cy="829945"/>
          </a:xfrm>
          <a:prstGeom prst="rect">
            <a:avLst/>
          </a:prstGeom>
          <a:solidFill>
            <a:schemeClr val="bg1"/>
          </a:solidFill>
        </p:spPr>
        <p:txBody>
          <a:bodyPr wrap="square" rtlCol="0">
            <a:spAutoFit/>
          </a:bodyPr>
          <a:lstStyle/>
          <a:p>
            <a:r>
              <a:rPr lang="en-US" altLang="zh-CN" sz="2400" b="1">
                <a:solidFill>
                  <a:srgbClr val="FF0000"/>
                </a:solidFill>
                <a:latin typeface="Times New Roman" panose="02020603050405020304" charset="0"/>
                <a:cs typeface="Times New Roman" panose="02020603050405020304" charset="0"/>
              </a:rPr>
              <a:t>Ice sports</a:t>
            </a:r>
            <a:r>
              <a:rPr lang="en-US" altLang="zh-CN" sz="2400">
                <a:latin typeface="Times New Roman" panose="02020603050405020304" charset="0"/>
                <a:cs typeface="Times New Roman" panose="02020603050405020304" charset="0"/>
              </a:rPr>
              <a:t> (ice-bike;skiing;</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snowboarding...)</a:t>
            </a:r>
            <a:endParaRPr lang="en-US" altLang="zh-CN" sz="2400">
              <a:latin typeface="Times New Roman" panose="02020603050405020304" charset="0"/>
              <a:cs typeface="Times New Roman" panose="02020603050405020304" charset="0"/>
            </a:endParaRPr>
          </a:p>
        </p:txBody>
      </p:sp>
      <p:pic>
        <p:nvPicPr>
          <p:cNvPr id="11" name="图片 10"/>
          <p:cNvPicPr>
            <a:picLocks noChangeAspect="1"/>
          </p:cNvPicPr>
          <p:nvPr>
            <p:custDataLst>
              <p:tags r:id="rId16"/>
            </p:custDataLst>
          </p:nvPr>
        </p:nvPicPr>
        <p:blipFill>
          <a:blip r:embed="rId17"/>
          <a:stretch>
            <a:fillRect/>
          </a:stretch>
        </p:blipFill>
        <p:spPr>
          <a:xfrm>
            <a:off x="4235450" y="3450590"/>
            <a:ext cx="4001135" cy="2352040"/>
          </a:xfrm>
          <a:prstGeom prst="rect">
            <a:avLst/>
          </a:prstGeom>
        </p:spPr>
      </p:pic>
      <p:sp>
        <p:nvSpPr>
          <p:cNvPr id="6" name="文本框 5"/>
          <p:cNvSpPr txBox="1"/>
          <p:nvPr>
            <p:custDataLst>
              <p:tags r:id="rId18"/>
            </p:custDataLst>
          </p:nvPr>
        </p:nvSpPr>
        <p:spPr>
          <a:xfrm>
            <a:off x="4225925" y="5655945"/>
            <a:ext cx="4010660" cy="460375"/>
          </a:xfrm>
          <a:prstGeom prst="rect">
            <a:avLst/>
          </a:prstGeom>
          <a:solidFill>
            <a:schemeClr val="bg1"/>
          </a:solidFill>
        </p:spPr>
        <p:txBody>
          <a:bodyPr wrap="square" rtlCol="0">
            <a:spAutoFit/>
          </a:bodyPr>
          <a:lstStyle/>
          <a:p>
            <a:r>
              <a:rPr lang="en-US" altLang="zh-CN" sz="2400" b="1">
                <a:solidFill>
                  <a:srgbClr val="FF0000"/>
                </a:solidFill>
                <a:latin typeface="Times New Roman" panose="02020603050405020304" charset="0"/>
                <a:cs typeface="Times New Roman" panose="02020603050405020304" charset="0"/>
              </a:rPr>
              <a:t>Ice sculptures</a:t>
            </a:r>
            <a:endParaRPr lang="en-US" altLang="zh-CN" sz="2400">
              <a:latin typeface="Times New Roman" panose="02020603050405020304" charset="0"/>
              <a:cs typeface="Times New Roman" panose="02020603050405020304" charset="0"/>
            </a:endParaRPr>
          </a:p>
        </p:txBody>
      </p:sp>
      <p:sp>
        <p:nvSpPr>
          <p:cNvPr id="7" name="文本框 6"/>
          <p:cNvSpPr txBox="1"/>
          <p:nvPr>
            <p:custDataLst>
              <p:tags r:id="rId19"/>
            </p:custDataLst>
          </p:nvPr>
        </p:nvSpPr>
        <p:spPr>
          <a:xfrm>
            <a:off x="8363585" y="5601970"/>
            <a:ext cx="3829685" cy="460375"/>
          </a:xfrm>
          <a:prstGeom prst="rect">
            <a:avLst/>
          </a:prstGeom>
          <a:solidFill>
            <a:schemeClr val="bg1"/>
          </a:solidFill>
        </p:spPr>
        <p:txBody>
          <a:bodyPr wrap="square" rtlCol="0">
            <a:spAutoFit/>
          </a:bodyPr>
          <a:lstStyle/>
          <a:p>
            <a:r>
              <a:rPr lang="en-US" altLang="zh-CN" sz="2400" b="1">
                <a:solidFill>
                  <a:srgbClr val="FF0000"/>
                </a:solidFill>
                <a:latin typeface="Times New Roman" panose="02020603050405020304" charset="0"/>
                <a:cs typeface="Times New Roman" panose="02020603050405020304" charset="0"/>
              </a:rPr>
              <a:t>Music &amp; dancing</a:t>
            </a:r>
            <a:endParaRPr lang="en-US" altLang="zh-CN" sz="2400" b="1">
              <a:solidFill>
                <a:srgbClr val="FF0000"/>
              </a:solidFill>
              <a:latin typeface="Times New Roman" panose="02020603050405020304" charset="0"/>
              <a:cs typeface="Times New Roman" panose="02020603050405020304" charset="0"/>
            </a:endParaRPr>
          </a:p>
        </p:txBody>
      </p:sp>
      <p:sp>
        <p:nvSpPr>
          <p:cNvPr id="8" name="圆角矩形 7"/>
          <p:cNvSpPr/>
          <p:nvPr/>
        </p:nvSpPr>
        <p:spPr>
          <a:xfrm>
            <a:off x="2784475" y="746125"/>
            <a:ext cx="6892925" cy="86614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Times New Roman" panose="02020603050405020304" charset="0"/>
                <a:cs typeface="Times New Roman" panose="02020603050405020304" charset="0"/>
              </a:rPr>
              <a:t>Make a poster to attract tourists!</a:t>
            </a:r>
            <a:endParaRPr lang="en-US" altLang="zh-CN" sz="3600" b="1" dirty="0">
              <a:latin typeface="Times New Roman" panose="02020603050405020304" charset="0"/>
              <a:cs typeface="Times New Roman" panose="0202060305040502030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1192" y="472651"/>
            <a:ext cx="11380470" cy="1814830"/>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Assignment</a:t>
            </a:r>
            <a:endParaRPr lang="en-US" altLang="zh-CN" sz="2800" dirty="0">
              <a:latin typeface="Times New Roman" panose="02020603050405020304" charset="0"/>
              <a:cs typeface="Times New Roman" panose="02020603050405020304" charset="0"/>
            </a:endParaRPr>
          </a:p>
          <a:p>
            <a:r>
              <a:rPr lang="en-US" altLang="zh-CN" sz="2800" dirty="0">
                <a:latin typeface="Times New Roman" panose="02020603050405020304" charset="0"/>
                <a:cs typeface="Times New Roman" panose="02020603050405020304" charset="0"/>
              </a:rPr>
              <a:t>1. Post your posters on web page and try to write a passage to introduce </a:t>
            </a:r>
            <a:endParaRPr lang="en-US" altLang="zh-CN" sz="2800" dirty="0">
              <a:latin typeface="Times New Roman" panose="02020603050405020304" charset="0"/>
              <a:cs typeface="Times New Roman" panose="02020603050405020304" charset="0"/>
            </a:endParaRPr>
          </a:p>
          <a:p>
            <a:r>
              <a:rPr lang="en-US" altLang="zh-CN" sz="2800" dirty="0">
                <a:latin typeface="Times New Roman" panose="02020603050405020304" charset="0"/>
                <a:cs typeface="Times New Roman" panose="02020603050405020304" charset="0"/>
              </a:rPr>
              <a:t>Harbin Ice and Snow World. </a:t>
            </a:r>
            <a:endParaRPr lang="en-US" altLang="zh-CN" sz="2800" dirty="0">
              <a:latin typeface="Times New Roman" panose="02020603050405020304" charset="0"/>
              <a:cs typeface="Times New Roman" panose="02020603050405020304" charset="0"/>
            </a:endParaRPr>
          </a:p>
          <a:p>
            <a:r>
              <a:rPr lang="en-US" altLang="zh-CN" sz="2800" dirty="0">
                <a:latin typeface="Times New Roman" panose="02020603050405020304" charset="0"/>
                <a:cs typeface="Times New Roman" panose="02020603050405020304" charset="0"/>
              </a:rPr>
              <a:t>2. If you have a chance, come and visit Harbin Ice and Snow World.</a:t>
            </a:r>
            <a:endParaRPr lang="en-US" altLang="zh-CN" sz="2800" dirty="0">
              <a:latin typeface="Times New Roman" panose="02020603050405020304" charset="0"/>
              <a:cs typeface="Times New Roman" panose="0202060305040502030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234950" cy="6858000"/>
          </a:xfrm>
          <a:prstGeom prst="rect">
            <a:avLst/>
          </a:prstGeom>
          <a:solidFill>
            <a:srgbClr val="328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trike="noStrike" noProof="1">
              <a:solidFill>
                <a:srgbClr val="509DEC"/>
              </a:solidFill>
              <a:latin typeface="字魂59号-创粗黑" pitchFamily="2" charset="-122"/>
              <a:ea typeface="字魂59号-创粗黑" pitchFamily="2" charset="-122"/>
            </a:endParaRPr>
          </a:p>
        </p:txBody>
      </p:sp>
      <p:sp>
        <p:nvSpPr>
          <p:cNvPr id="3" name="矩形 2"/>
          <p:cNvSpPr/>
          <p:nvPr/>
        </p:nvSpPr>
        <p:spPr>
          <a:xfrm>
            <a:off x="234950" y="0"/>
            <a:ext cx="6802438" cy="6858000"/>
          </a:xfrm>
          <a:prstGeom prst="rect">
            <a:avLst/>
          </a:prstGeom>
          <a:solidFill>
            <a:srgbClr val="509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trike="noStrike" noProof="1">
              <a:solidFill>
                <a:srgbClr val="509DEC"/>
              </a:solidFill>
              <a:latin typeface="字魂59号-创粗黑" pitchFamily="2" charset="-122"/>
              <a:ea typeface="字魂59号-创粗黑" pitchFamily="2" charset="-122"/>
            </a:endParaRPr>
          </a:p>
        </p:txBody>
      </p:sp>
      <p:sp>
        <p:nvSpPr>
          <p:cNvPr id="6" name="文本框 5"/>
          <p:cNvSpPr txBox="1"/>
          <p:nvPr/>
        </p:nvSpPr>
        <p:spPr>
          <a:xfrm>
            <a:off x="15875" y="2022475"/>
            <a:ext cx="5462588" cy="3425190"/>
          </a:xfrm>
          <a:prstGeom prst="rect">
            <a:avLst/>
          </a:prstGeom>
          <a:noFill/>
          <a:ln w="9525">
            <a:noFill/>
          </a:ln>
        </p:spPr>
        <p:txBody>
          <a:bodyPr wrap="square" anchor="t">
            <a:spAutoFit/>
          </a:bodyPr>
          <a:lstStyle/>
          <a:p>
            <a:pPr algn="ctr">
              <a:lnSpc>
                <a:spcPts val="13000"/>
              </a:lnSpc>
            </a:pPr>
            <a:r>
              <a:rPr lang="en-US" altLang="zh-CN" sz="4800" b="1" dirty="0">
                <a:solidFill>
                  <a:schemeClr val="tx1">
                    <a:lumMod val="95000"/>
                    <a:lumOff val="5000"/>
                  </a:schemeClr>
                </a:solidFill>
                <a:latin typeface="Times New Roman" panose="02020603050405020304" charset="0"/>
                <a:ea typeface="字魂59号-创粗黑" pitchFamily="2" charset="-122"/>
                <a:cs typeface="Times New Roman" panose="02020603050405020304" charset="0"/>
              </a:rPr>
              <a:t>Winter Carnival </a:t>
            </a:r>
            <a:endParaRPr lang="en-US" altLang="zh-CN" sz="4800" b="1" dirty="0">
              <a:solidFill>
                <a:schemeClr val="tx1">
                  <a:lumMod val="95000"/>
                  <a:lumOff val="5000"/>
                </a:schemeClr>
              </a:solidFill>
              <a:latin typeface="Times New Roman" panose="02020603050405020304" charset="0"/>
              <a:ea typeface="字魂59号-创粗黑" pitchFamily="2" charset="-122"/>
              <a:cs typeface="Times New Roman" panose="02020603050405020304" charset="0"/>
            </a:endParaRPr>
          </a:p>
          <a:p>
            <a:pPr algn="ctr">
              <a:lnSpc>
                <a:spcPts val="13000"/>
              </a:lnSpc>
            </a:pPr>
            <a:r>
              <a:rPr lang="en-US" altLang="zh-CN" sz="4800" b="1" dirty="0">
                <a:solidFill>
                  <a:schemeClr val="tx1">
                    <a:lumMod val="95000"/>
                    <a:lumOff val="5000"/>
                  </a:schemeClr>
                </a:solidFill>
                <a:latin typeface="Times New Roman" panose="02020603050405020304" charset="0"/>
                <a:ea typeface="字魂59号-创粗黑" pitchFamily="2" charset="-122"/>
                <a:cs typeface="Times New Roman" panose="02020603050405020304" charset="0"/>
              </a:rPr>
              <a:t>in Quebec</a:t>
            </a:r>
            <a:endParaRPr lang="en-US" altLang="zh-CN" sz="4800" b="1" dirty="0">
              <a:solidFill>
                <a:schemeClr val="tx1">
                  <a:lumMod val="95000"/>
                  <a:lumOff val="5000"/>
                </a:schemeClr>
              </a:solidFill>
              <a:latin typeface="Times New Roman" panose="02020603050405020304" charset="0"/>
              <a:ea typeface="字魂59号-创粗黑" pitchFamily="2" charset="-122"/>
              <a:cs typeface="Times New Roman" panose="02020603050405020304" charset="0"/>
            </a:endParaRPr>
          </a:p>
        </p:txBody>
      </p:sp>
      <p:cxnSp>
        <p:nvCxnSpPr>
          <p:cNvPr id="14" name="直线连接符 13"/>
          <p:cNvCxnSpPr/>
          <p:nvPr/>
        </p:nvCxnSpPr>
        <p:spPr>
          <a:xfrm>
            <a:off x="661988" y="3565525"/>
            <a:ext cx="3733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90538" y="5448300"/>
            <a:ext cx="4429125" cy="398780"/>
          </a:xfrm>
          <a:prstGeom prst="rect">
            <a:avLst/>
          </a:prstGeom>
          <a:noFill/>
          <a:ln w="9525">
            <a:noFill/>
          </a:ln>
        </p:spPr>
        <p:txBody>
          <a:bodyPr wrap="square" anchor="t">
            <a:spAutoFit/>
          </a:bodyPr>
          <a:lstStyle/>
          <a:p>
            <a:pPr algn="ctr"/>
            <a:r>
              <a:rPr lang="en-US" altLang="zh-CN" sz="2000" dirty="0">
                <a:solidFill>
                  <a:schemeClr val="bg1"/>
                </a:solidFill>
                <a:latin typeface="Times New Roman" panose="02020603050405020304" charset="0"/>
                <a:ea typeface="字魂59号-创粗黑" pitchFamily="2" charset="-122"/>
                <a:cs typeface="Times New Roman" panose="02020603050405020304" charset="0"/>
              </a:rPr>
              <a:t>Shirley Tong</a:t>
            </a:r>
            <a:endParaRPr lang="en-US" altLang="zh-CN" sz="2000" dirty="0">
              <a:solidFill>
                <a:schemeClr val="bg1"/>
              </a:solidFill>
              <a:latin typeface="Times New Roman" panose="02020603050405020304" charset="0"/>
              <a:ea typeface="字魂59号-创粗黑" pitchFamily="2" charset="-122"/>
              <a:cs typeface="Times New Roman" panose="02020603050405020304" charset="0"/>
            </a:endParaRPr>
          </a:p>
        </p:txBody>
      </p:sp>
      <p:sp>
        <p:nvSpPr>
          <p:cNvPr id="22" name="圆角矩形 21"/>
          <p:cNvSpPr/>
          <p:nvPr/>
        </p:nvSpPr>
        <p:spPr>
          <a:xfrm>
            <a:off x="436563" y="1068388"/>
            <a:ext cx="4483100" cy="4894263"/>
          </a:xfrm>
          <a:prstGeom prst="roundRect">
            <a:avLst>
              <a:gd name="adj" fmla="val 647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trike="noStrike" noProof="1">
              <a:latin typeface="字魂59号-创粗黑" pitchFamily="2" charset="-122"/>
              <a:ea typeface="字魂59号-创粗黑" pitchFamily="2" charset="-122"/>
            </a:endParaRPr>
          </a:p>
        </p:txBody>
      </p:sp>
      <p:sp>
        <p:nvSpPr>
          <p:cNvPr id="23" name="圆角矩形 22"/>
          <p:cNvSpPr/>
          <p:nvPr/>
        </p:nvSpPr>
        <p:spPr>
          <a:xfrm>
            <a:off x="1317625" y="827088"/>
            <a:ext cx="2795588" cy="1001713"/>
          </a:xfrm>
          <a:prstGeom prst="roundRect">
            <a:avLst>
              <a:gd name="adj" fmla="val 647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trike="noStrike" noProof="1">
              <a:latin typeface="字魂59号-创粗黑" pitchFamily="2" charset="-122"/>
              <a:ea typeface="字魂59号-创粗黑" pitchFamily="2" charset="-122"/>
            </a:endParaRPr>
          </a:p>
        </p:txBody>
      </p:sp>
      <p:sp>
        <p:nvSpPr>
          <p:cNvPr id="12" name="文本框 11"/>
          <p:cNvSpPr txBox="1"/>
          <p:nvPr/>
        </p:nvSpPr>
        <p:spPr>
          <a:xfrm>
            <a:off x="1028700" y="700088"/>
            <a:ext cx="3084513" cy="1322070"/>
          </a:xfrm>
          <a:prstGeom prst="rect">
            <a:avLst/>
          </a:prstGeom>
          <a:noFill/>
          <a:ln w="9525">
            <a:noFill/>
          </a:ln>
        </p:spPr>
        <p:txBody>
          <a:bodyPr wrap="square" anchor="t">
            <a:spAutoFit/>
          </a:bodyPr>
          <a:lstStyle/>
          <a:p>
            <a:pPr algn="ctr"/>
            <a:r>
              <a:rPr lang="en-US" altLang="zh-CN" sz="8000" dirty="0">
                <a:solidFill>
                  <a:srgbClr val="002060"/>
                </a:solidFill>
                <a:latin typeface="Bernard MT Condensed" panose="02050806060905020404" charset="0"/>
                <a:ea typeface="字魂59号-创粗黑" pitchFamily="2" charset="-122"/>
              </a:rPr>
              <a:t>B3U1</a:t>
            </a:r>
            <a:endParaRPr lang="en-US" altLang="zh-CN" sz="8000" dirty="0">
              <a:solidFill>
                <a:srgbClr val="002060"/>
              </a:solidFill>
              <a:latin typeface="Bernard MT Condensed" panose="02050806060905020404" charset="0"/>
              <a:ea typeface="字魂59号-创粗黑" pitchFamily="2" charset="-122"/>
            </a:endParaRPr>
          </a:p>
        </p:txBody>
      </p:sp>
      <p:pic>
        <p:nvPicPr>
          <p:cNvPr id="101" name="图片 100"/>
          <p:cNvPicPr/>
          <p:nvPr>
            <p:custDataLst>
              <p:tags r:id="rId1"/>
            </p:custDataLst>
          </p:nvPr>
        </p:nvPicPr>
        <p:blipFill>
          <a:blip r:embed="rId2"/>
          <a:stretch>
            <a:fillRect/>
          </a:stretch>
        </p:blipFill>
        <p:spPr>
          <a:xfrm>
            <a:off x="5175250" y="0"/>
            <a:ext cx="6997700" cy="685800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0-#ppt_w/2"/>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0-#ppt_w/2"/>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ppt_x</p:attrName>
                                        </p:attrNameLst>
                                      </p:cBhvr>
                                      <p:tavLst>
                                        <p:tav tm="0">
                                          <p:val>
                                            <p:strVal val="#ppt_x"/>
                                          </p:val>
                                        </p:tav>
                                        <p:tav tm="100000">
                                          <p:val>
                                            <p:strVal val="#ppt_x"/>
                                          </p:val>
                                        </p:tav>
                                      </p:tavLst>
                                    </p:anim>
                                    <p:anim calcmode="lin" valueType="num">
                                      <p:cBhvr>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100000">
                                          <p:val>
                                            <p:strVal val="#ppt_x"/>
                                          </p:val>
                                        </p:tav>
                                      </p:tavLst>
                                    </p:anim>
                                    <p:anim calcmode="lin" valueType="num">
                                      <p:cBhvr>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bldLvl="0" animBg="1"/>
      <p:bldP spid="6" grpId="0"/>
      <p:bldP spid="16" grpId="0"/>
      <p:bldP spid="22" grpId="0" bldLvl="0" animBg="1"/>
      <p:bldP spid="23" grpId="0" bldLvl="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90040" y="130175"/>
            <a:ext cx="4064000" cy="953135"/>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What is this video about?</a:t>
            </a:r>
            <a:endParaRPr lang="en-US" altLang="zh-CN" sz="2800" dirty="0">
              <a:latin typeface="Times New Roman" panose="02020603050405020304" charset="0"/>
              <a:cs typeface="Times New Roman" panose="02020603050405020304" charset="0"/>
            </a:endParaRPr>
          </a:p>
          <a:p>
            <a:r>
              <a:rPr lang="en-US" altLang="zh-CN" sz="2800" dirty="0">
                <a:latin typeface="Times New Roman" panose="02020603050405020304" charset="0"/>
                <a:cs typeface="Times New Roman" panose="02020603050405020304" charset="0"/>
              </a:rPr>
              <a:t>What do you think of it?</a:t>
            </a:r>
            <a:endParaRPr lang="en-US" altLang="zh-CN" sz="2800" dirty="0">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1"/>
          <a:stretch>
            <a:fillRect/>
          </a:stretch>
        </p:blipFill>
        <p:spPr>
          <a:xfrm>
            <a:off x="85090" y="130175"/>
            <a:ext cx="1504950" cy="752475"/>
          </a:xfrm>
          <a:prstGeom prst="rect">
            <a:avLst/>
          </a:prstGeom>
          <a:effectLst>
            <a:outerShdw blurRad="50800" dist="38100" dir="2700000" algn="tl" rotWithShape="0">
              <a:prstClr val="black">
                <a:alpha val="40000"/>
              </a:prstClr>
            </a:outerShdw>
          </a:effectLst>
        </p:spPr>
      </p:pic>
      <p:pic>
        <p:nvPicPr>
          <p:cNvPr id="9" name="3月21日(1)_20230321_15413368">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5090" y="1083310"/>
            <a:ext cx="12106275" cy="5553710"/>
          </a:xfrm>
          <a:prstGeom prst="rect">
            <a:avLst/>
          </a:prstGeom>
        </p:spPr>
      </p:pic>
    </p:spTree>
  </p:cSld>
  <p:clrMapOvr>
    <a:masterClrMapping/>
  </p:clrMapOvr>
  <p:timing>
    <p:tnLst>
      <p:par>
        <p:cTn id="1" dur="indefinite" restart="never" nodeType="tmRoot">
          <p:childTnLst>
            <p:video>
              <p:cMediaNode vol="31000">
                <p:cTn id="2" fill="hold" display="1">
                  <p:stCondLst>
                    <p:cond delay="indefinite"/>
                  </p:stCondLst>
                </p:cTn>
                <p:tgtEl>
                  <p:spTgt spid="9"/>
                </p:tgtEl>
              </p:cMediaNode>
            </p:video>
            <p:seq concurrent="1" nextAc="seek">
              <p:cTn id="3" restart="whenNotActive" fill="hold" evtFilter="cancelBubble" nodeType="interactiveSeq">
                <p:stCondLst>
                  <p:cond evt="onClick" delay="0">
                    <p:tgtEl>
                      <p:spTgt spid="9"/>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任意多边形 19"/>
          <p:cNvSpPr/>
          <p:nvPr>
            <p:custDataLst>
              <p:tags r:id="rId1"/>
            </p:custDataLst>
          </p:nvPr>
        </p:nvSpPr>
        <p:spPr>
          <a:xfrm rot="-1426645">
            <a:off x="8775700" y="-611187"/>
            <a:ext cx="1354138" cy="7981950"/>
          </a:xfrm>
          <a:custGeom>
            <a:avLst/>
            <a:gdLst/>
            <a:ahLst/>
            <a:cxnLst>
              <a:cxn ang="0">
                <a:pos x="0" y="0"/>
              </a:cxn>
              <a:cxn ang="0">
                <a:pos x="1354667" y="596842"/>
              </a:cxn>
              <a:cxn ang="0">
                <a:pos x="1354667" y="7423910"/>
              </a:cxn>
              <a:cxn ang="0">
                <a:pos x="1108554" y="7982519"/>
              </a:cxn>
              <a:cxn ang="0">
                <a:pos x="0" y="7494110"/>
              </a:cxn>
            </a:cxnLst>
            <a:rect l="0" t="0" r="0" b="0"/>
            <a:pathLst>
              <a:path w="1354667" h="7982519">
                <a:moveTo>
                  <a:pt x="0" y="0"/>
                </a:moveTo>
                <a:lnTo>
                  <a:pt x="1354667" y="596842"/>
                </a:lnTo>
                <a:lnTo>
                  <a:pt x="1354667" y="7423910"/>
                </a:lnTo>
                <a:lnTo>
                  <a:pt x="1108554" y="7982519"/>
                </a:lnTo>
                <a:lnTo>
                  <a:pt x="0" y="7494110"/>
                </a:lnTo>
                <a:close/>
              </a:path>
            </a:pathLst>
          </a:custGeom>
          <a:solidFill>
            <a:srgbClr val="E4F3F4"/>
          </a:solidFill>
          <a:ln w="9525">
            <a:noFill/>
          </a:ln>
        </p:spPr>
        <p:txBody>
          <a:bodyPr/>
          <a:lstStyle/>
          <a:p>
            <a:endParaRPr lang="zh-CN" altLang="en-US"/>
          </a:p>
        </p:txBody>
      </p:sp>
      <p:pic>
        <p:nvPicPr>
          <p:cNvPr id="7" name="图片 6"/>
          <p:cNvPicPr>
            <a:picLocks noChangeAspect="1"/>
          </p:cNvPicPr>
          <p:nvPr>
            <p:custDataLst>
              <p:tags r:id="rId2"/>
            </p:custDataLst>
          </p:nvPr>
        </p:nvPicPr>
        <p:blipFill>
          <a:blip r:embed="rId3"/>
          <a:stretch>
            <a:fillRect/>
          </a:stretch>
        </p:blipFill>
        <p:spPr>
          <a:xfrm>
            <a:off x="6792595" y="1482725"/>
            <a:ext cx="5399405" cy="4316095"/>
          </a:xfrm>
          <a:prstGeom prst="rect">
            <a:avLst/>
          </a:prstGeom>
        </p:spPr>
      </p:pic>
      <p:sp>
        <p:nvSpPr>
          <p:cNvPr id="6" name="文本框 5"/>
          <p:cNvSpPr txBox="1"/>
          <p:nvPr/>
        </p:nvSpPr>
        <p:spPr>
          <a:xfrm>
            <a:off x="0" y="229235"/>
            <a:ext cx="7633970" cy="829945"/>
          </a:xfrm>
          <a:prstGeom prst="rect">
            <a:avLst/>
          </a:prstGeom>
          <a:noFill/>
        </p:spPr>
        <p:txBody>
          <a:bodyPr wrap="square" rtlCol="0">
            <a:spAutoFit/>
          </a:bodyPr>
          <a:lstStyle/>
          <a:p>
            <a:r>
              <a:rPr lang="en-US" altLang="zh-CN" sz="4800" dirty="0">
                <a:latin typeface="Times New Roman" panose="02020603050405020304" charset="0"/>
                <a:cs typeface="Times New Roman" panose="02020603050405020304" charset="0"/>
              </a:rPr>
              <a:t>Winter </a:t>
            </a:r>
            <a:r>
              <a:rPr lang="en-US" altLang="zh-CN" sz="4800" dirty="0">
                <a:solidFill>
                  <a:srgbClr val="FF0000"/>
                </a:solidFill>
                <a:latin typeface="Times New Roman" panose="02020603050405020304" charset="0"/>
                <a:cs typeface="Times New Roman" panose="02020603050405020304" charset="0"/>
              </a:rPr>
              <a:t>Carnival </a:t>
            </a:r>
            <a:r>
              <a:rPr lang="en-US" altLang="zh-CN" sz="4800" dirty="0">
                <a:latin typeface="Times New Roman" panose="02020603050405020304" charset="0"/>
                <a:cs typeface="Times New Roman" panose="02020603050405020304" charset="0"/>
              </a:rPr>
              <a:t>in Quebec</a:t>
            </a:r>
            <a:endParaRPr lang="en-US" altLang="zh-CN" sz="4800" dirty="0">
              <a:latin typeface="Times New Roman" panose="02020603050405020304" charset="0"/>
              <a:cs typeface="Times New Roman" panose="02020603050405020304" charset="0"/>
            </a:endParaRPr>
          </a:p>
        </p:txBody>
      </p:sp>
      <p:grpSp>
        <p:nvGrpSpPr>
          <p:cNvPr id="14" name="组合 13"/>
          <p:cNvGrpSpPr/>
          <p:nvPr/>
        </p:nvGrpSpPr>
        <p:grpSpPr>
          <a:xfrm>
            <a:off x="10353675" y="3847465"/>
            <a:ext cx="657225" cy="708660"/>
            <a:chOff x="4974" y="5813"/>
            <a:chExt cx="1035" cy="1116"/>
          </a:xfrm>
        </p:grpSpPr>
        <p:pic>
          <p:nvPicPr>
            <p:cNvPr id="11" name="图片 10" descr="011697c9094e4dd592eeaf5d8b6790ea"/>
            <p:cNvPicPr>
              <a:picLocks noChangeAspect="1"/>
            </p:cNvPicPr>
            <p:nvPr>
              <p:custDataLst>
                <p:tags r:id="rId4"/>
              </p:custDataLst>
            </p:nvPr>
          </p:nvPicPr>
          <p:blipFill>
            <a:blip r:embed="rId5"/>
            <a:stretch>
              <a:fillRect/>
            </a:stretch>
          </p:blipFill>
          <p:spPr>
            <a:xfrm>
              <a:off x="5337" y="5813"/>
              <a:ext cx="672" cy="673"/>
            </a:xfrm>
            <a:prstGeom prst="rect">
              <a:avLst/>
            </a:prstGeom>
            <a:noFill/>
            <a:ln w="9525">
              <a:noFill/>
            </a:ln>
          </p:spPr>
        </p:pic>
        <p:sp>
          <p:nvSpPr>
            <p:cNvPr id="8" name="椭圆 7"/>
            <p:cNvSpPr/>
            <p:nvPr>
              <p:custDataLst>
                <p:tags r:id="rId6"/>
              </p:custDataLst>
            </p:nvPr>
          </p:nvSpPr>
          <p:spPr>
            <a:xfrm>
              <a:off x="4974" y="6363"/>
              <a:ext cx="1035" cy="567"/>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custDataLst>
              <p:tags r:id="rId7"/>
            </p:custDataLst>
          </p:nvPr>
        </p:nvSpPr>
        <p:spPr>
          <a:xfrm>
            <a:off x="408305" y="1330325"/>
            <a:ext cx="5650865" cy="1198879"/>
          </a:xfrm>
          <a:prstGeom prst="wedgeRectCallout">
            <a:avLst>
              <a:gd name="adj1" fmla="val -4756"/>
              <a:gd name="adj2" fmla="val -69544"/>
            </a:avLst>
          </a:prstGeom>
          <a:solidFill>
            <a:schemeClr val="bg1">
              <a:alpha val="88000"/>
            </a:schemeClr>
          </a:solidFill>
          <a:ln>
            <a:solidFill>
              <a:schemeClr val="bg1"/>
            </a:solidFill>
          </a:ln>
          <a:effectLst>
            <a:outerShdw blurRad="50800" dist="38100" dir="2700000" algn="tl" rotWithShape="0">
              <a:prstClr val="black">
                <a:alpha val="40000"/>
              </a:prstClr>
            </a:outerShdw>
          </a:effectLst>
        </p:spPr>
        <p:txBody>
          <a:bodyPr wrap="square" rtlCol="0" anchor="t">
            <a:spAutoFit/>
          </a:bodyPr>
          <a:lstStyle/>
          <a:p>
            <a:r>
              <a:rPr lang="zh-CN" altLang="en-US" sz="2400" i="1" dirty="0">
                <a:latin typeface="Times New Roman" panose="02020603050405020304" charset="0"/>
                <a:cs typeface="Times New Roman" panose="02020603050405020304" charset="0"/>
              </a:rPr>
              <a:t>a travelling show which is held in a park or field and </a:t>
            </a:r>
            <a:r>
              <a:rPr lang="zh-CN" altLang="en-US" sz="2400" i="1" dirty="0">
                <a:solidFill>
                  <a:srgbClr val="FF0000"/>
                </a:solidFill>
                <a:latin typeface="Times New Roman" panose="02020603050405020304" charset="0"/>
                <a:cs typeface="Times New Roman" panose="02020603050405020304" charset="0"/>
              </a:rPr>
              <a:t>at which there are machines to ride on, entertainments, and games</a:t>
            </a:r>
            <a:r>
              <a:rPr lang="zh-CN" altLang="en-US" sz="2400" i="1" dirty="0">
                <a:latin typeface="Times New Roman" panose="02020603050405020304" charset="0"/>
                <a:cs typeface="Times New Roman" panose="02020603050405020304" charset="0"/>
              </a:rPr>
              <a:t>.</a:t>
            </a:r>
            <a:r>
              <a:rPr lang="en-US" altLang="zh-CN" sz="2400" i="1" dirty="0">
                <a:latin typeface="Times New Roman" panose="02020603050405020304" charset="0"/>
                <a:cs typeface="Times New Roman" panose="02020603050405020304" charset="0"/>
              </a:rPr>
              <a:t>(</a:t>
            </a:r>
            <a:r>
              <a:rPr lang="zh-CN" altLang="en-US" sz="2400" i="1" dirty="0">
                <a:latin typeface="Times New Roman" panose="02020603050405020304" charset="0"/>
                <a:cs typeface="Times New Roman" panose="02020603050405020304" charset="0"/>
              </a:rPr>
              <a:t>狂欢节）</a:t>
            </a:r>
            <a:endParaRPr lang="zh-CN" altLang="en-US" sz="2400" i="1" dirty="0">
              <a:latin typeface="Times New Roman" panose="02020603050405020304" charset="0"/>
              <a:cs typeface="Times New Roman" panose="02020603050405020304" charset="0"/>
            </a:endParaRPr>
          </a:p>
        </p:txBody>
      </p:sp>
      <p:pic>
        <p:nvPicPr>
          <p:cNvPr id="4" name="图片 3"/>
          <p:cNvPicPr>
            <a:picLocks noChangeAspect="1"/>
          </p:cNvPicPr>
          <p:nvPr/>
        </p:nvPicPr>
        <p:blipFill>
          <a:blip r:embed="rId8"/>
          <a:srcRect t="11144"/>
          <a:stretch>
            <a:fillRect/>
          </a:stretch>
        </p:blipFill>
        <p:spPr>
          <a:xfrm>
            <a:off x="6793230" y="111760"/>
            <a:ext cx="5398770" cy="6858635"/>
          </a:xfrm>
          <a:prstGeom prst="rect">
            <a:avLst/>
          </a:prstGeom>
        </p:spPr>
      </p:pic>
      <p:sp>
        <p:nvSpPr>
          <p:cNvPr id="9" name="文本框 8"/>
          <p:cNvSpPr txBox="1"/>
          <p:nvPr/>
        </p:nvSpPr>
        <p:spPr>
          <a:xfrm>
            <a:off x="128905" y="2716530"/>
            <a:ext cx="6947535" cy="4184650"/>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What do you expect to learn from the text?</a:t>
            </a:r>
            <a:endParaRPr lang="en-US" altLang="zh-CN" sz="2800" dirty="0">
              <a:latin typeface="Times New Roman" panose="02020603050405020304" charset="0"/>
              <a:cs typeface="Times New Roman" panose="02020603050405020304" charset="0"/>
            </a:endParaRPr>
          </a:p>
          <a:p>
            <a:r>
              <a:rPr lang="en-US" altLang="zh-CN" sz="2800" dirty="0">
                <a:latin typeface="Times New Roman" panose="02020603050405020304" charset="0"/>
                <a:cs typeface="Times New Roman" panose="02020603050405020304" charset="0"/>
              </a:rPr>
              <a:t>start your question with “</a:t>
            </a:r>
            <a:r>
              <a:rPr lang="en-US" altLang="zh-CN" sz="2800" dirty="0" err="1">
                <a:latin typeface="Times New Roman" panose="02020603050405020304" charset="0"/>
                <a:cs typeface="Times New Roman" panose="02020603050405020304" charset="0"/>
              </a:rPr>
              <a:t>wh</a:t>
            </a:r>
            <a:r>
              <a:rPr lang="en-US" altLang="zh-CN" sz="2800" dirty="0">
                <a:latin typeface="Times New Roman" panose="02020603050405020304" charset="0"/>
                <a:cs typeface="Times New Roman" panose="02020603050405020304" charset="0"/>
              </a:rPr>
              <a:t>-”</a:t>
            </a:r>
            <a:endParaRPr lang="en-US" altLang="zh-CN" sz="2800" dirty="0">
              <a:latin typeface="Times New Roman" panose="02020603050405020304" charset="0"/>
              <a:cs typeface="Times New Roman" panose="02020603050405020304" charset="0"/>
            </a:endParaRPr>
          </a:p>
          <a:p>
            <a:pPr indent="0" fontAlgn="auto">
              <a:lnSpc>
                <a:spcPct val="150000"/>
              </a:lnSpc>
            </a:pPr>
            <a:r>
              <a:rPr lang="en-US" altLang="zh-CN" sz="2800" dirty="0">
                <a:latin typeface="Times New Roman" panose="02020603050405020304" charset="0"/>
                <a:cs typeface="Times New Roman" panose="02020603050405020304" charset="0"/>
              </a:rPr>
              <a:t>When </a:t>
            </a:r>
            <a:endParaRPr lang="en-US" altLang="zh-CN" sz="2800" dirty="0">
              <a:latin typeface="Times New Roman" panose="02020603050405020304" charset="0"/>
              <a:cs typeface="Times New Roman" panose="02020603050405020304" charset="0"/>
            </a:endParaRPr>
          </a:p>
          <a:p>
            <a:pPr indent="0" fontAlgn="auto">
              <a:lnSpc>
                <a:spcPct val="150000"/>
              </a:lnSpc>
            </a:pPr>
            <a:r>
              <a:rPr lang="en-US" altLang="zh-CN" sz="2800" dirty="0">
                <a:latin typeface="Times New Roman" panose="02020603050405020304" charset="0"/>
                <a:cs typeface="Times New Roman" panose="02020603050405020304" charset="0"/>
              </a:rPr>
              <a:t>Who</a:t>
            </a:r>
            <a:endParaRPr lang="en-US" altLang="zh-CN" sz="2800" dirty="0">
              <a:latin typeface="Times New Roman" panose="02020603050405020304" charset="0"/>
              <a:cs typeface="Times New Roman" panose="02020603050405020304" charset="0"/>
            </a:endParaRPr>
          </a:p>
          <a:p>
            <a:pPr indent="0" fontAlgn="auto">
              <a:lnSpc>
                <a:spcPct val="150000"/>
              </a:lnSpc>
            </a:pPr>
            <a:r>
              <a:rPr lang="en-US" altLang="zh-CN" sz="2800" dirty="0">
                <a:latin typeface="Times New Roman" panose="02020603050405020304" charset="0"/>
                <a:cs typeface="Times New Roman" panose="02020603050405020304" charset="0"/>
              </a:rPr>
              <a:t>Where </a:t>
            </a:r>
            <a:endParaRPr lang="en-US" altLang="zh-CN" sz="2800" dirty="0">
              <a:latin typeface="Times New Roman" panose="02020603050405020304" charset="0"/>
              <a:cs typeface="Times New Roman" panose="02020603050405020304" charset="0"/>
            </a:endParaRPr>
          </a:p>
          <a:p>
            <a:pPr indent="0" fontAlgn="auto">
              <a:lnSpc>
                <a:spcPct val="150000"/>
              </a:lnSpc>
            </a:pPr>
            <a:r>
              <a:rPr lang="en-US" altLang="zh-CN" sz="2800" dirty="0">
                <a:latin typeface="Times New Roman" panose="02020603050405020304" charset="0"/>
                <a:cs typeface="Times New Roman" panose="02020603050405020304" charset="0"/>
              </a:rPr>
              <a:t>What</a:t>
            </a:r>
            <a:endParaRPr lang="en-US" altLang="zh-CN" sz="2800" dirty="0">
              <a:latin typeface="Times New Roman" panose="02020603050405020304" charset="0"/>
              <a:cs typeface="Times New Roman" panose="02020603050405020304" charset="0"/>
            </a:endParaRPr>
          </a:p>
          <a:p>
            <a:pPr indent="0" fontAlgn="auto">
              <a:lnSpc>
                <a:spcPct val="150000"/>
              </a:lnSpc>
            </a:pPr>
            <a:r>
              <a:rPr lang="en-US" altLang="zh-CN" sz="2800" dirty="0">
                <a:latin typeface="Times New Roman" panose="02020603050405020304" charset="0"/>
                <a:cs typeface="Times New Roman" panose="02020603050405020304" charset="0"/>
              </a:rPr>
              <a:t>Why...</a:t>
            </a:r>
            <a:endParaRPr lang="en-US" altLang="zh-CN" sz="2800" dirty="0">
              <a:latin typeface="Times New Roman" panose="02020603050405020304" charset="0"/>
              <a:cs typeface="Times New Roman" panose="02020603050405020304" charset="0"/>
            </a:endParaRPr>
          </a:p>
        </p:txBody>
      </p:sp>
      <p:sp>
        <p:nvSpPr>
          <p:cNvPr id="3" name="文本框 2"/>
          <p:cNvSpPr txBox="1"/>
          <p:nvPr/>
        </p:nvSpPr>
        <p:spPr>
          <a:xfrm>
            <a:off x="140334" y="2658039"/>
            <a:ext cx="6186805" cy="953135"/>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Read the text quickly and try to </a:t>
            </a:r>
            <a:r>
              <a:rPr lang="en-US" altLang="zh-CN" sz="2800" dirty="0">
                <a:solidFill>
                  <a:srgbClr val="FF0000"/>
                </a:solidFill>
                <a:latin typeface="Times New Roman" panose="02020603050405020304" charset="0"/>
                <a:cs typeface="Times New Roman" panose="02020603050405020304" charset="0"/>
              </a:rPr>
              <a:t>locate</a:t>
            </a:r>
            <a:r>
              <a:rPr lang="en-US" altLang="zh-CN" sz="2800" dirty="0">
                <a:latin typeface="Times New Roman" panose="02020603050405020304" charset="0"/>
                <a:cs typeface="Times New Roman" panose="02020603050405020304" charset="0"/>
              </a:rPr>
              <a:t>(</a:t>
            </a:r>
            <a:r>
              <a:rPr lang="zh-CN" altLang="en-US" sz="2800" dirty="0">
                <a:latin typeface="Times New Roman" panose="02020603050405020304" charset="0"/>
                <a:cs typeface="Times New Roman" panose="02020603050405020304" charset="0"/>
              </a:rPr>
              <a:t>定位</a:t>
            </a:r>
            <a:r>
              <a:rPr lang="en-US" altLang="zh-CN" sz="2800" dirty="0">
                <a:latin typeface="Times New Roman" panose="02020603050405020304" charset="0"/>
                <a:cs typeface="Times New Roman" panose="02020603050405020304" charset="0"/>
              </a:rPr>
              <a:t>) the answers to your questions. </a:t>
            </a:r>
            <a:endParaRPr lang="en-US" altLang="zh-CN" sz="2800" dirty="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280" y="1484630"/>
            <a:ext cx="11470005" cy="2245360"/>
          </a:xfrm>
          <a:prstGeom prst="rect">
            <a:avLst/>
          </a:prstGeom>
          <a:noFill/>
        </p:spPr>
        <p:txBody>
          <a:bodyPr wrap="square" rtlCol="0">
            <a:spAutoFit/>
          </a:bodyPr>
          <a:lstStyle/>
          <a:p>
            <a:pPr marL="457200" indent="-457200">
              <a:buFont typeface="Wingdings" panose="05000000000000000000" charset="0"/>
              <a:buChar char="p"/>
            </a:pPr>
            <a:r>
              <a:rPr lang="en-US" altLang="zh-CN" sz="2800" dirty="0">
                <a:solidFill>
                  <a:srgbClr val="FF0000"/>
                </a:solidFill>
                <a:latin typeface="Times New Roman" panose="02020603050405020304" charset="0"/>
                <a:cs typeface="Times New Roman" panose="02020603050405020304" charset="0"/>
                <a:sym typeface="+mn-ea"/>
              </a:rPr>
              <a:t>Tom </a:t>
            </a:r>
            <a:r>
              <a:rPr lang="en-US" altLang="zh-CN" sz="2800" dirty="0">
                <a:latin typeface="Times New Roman" panose="02020603050405020304" charset="0"/>
                <a:cs typeface="Times New Roman" panose="02020603050405020304" charset="0"/>
                <a:sym typeface="+mn-ea"/>
              </a:rPr>
              <a:t>wants to watch </a:t>
            </a:r>
            <a:r>
              <a:rPr lang="en-US" altLang="zh-CN" sz="2800" dirty="0">
                <a:solidFill>
                  <a:srgbClr val="FF0000"/>
                </a:solidFill>
                <a:latin typeface="Times New Roman" panose="02020603050405020304" charset="0"/>
                <a:cs typeface="Times New Roman" panose="02020603050405020304" charset="0"/>
                <a:sym typeface="+mn-ea"/>
              </a:rPr>
              <a:t>amazing skiing</a:t>
            </a:r>
            <a:r>
              <a:rPr lang="en-US" altLang="zh-CN" sz="2800" dirty="0">
                <a:latin typeface="Times New Roman" panose="02020603050405020304" charset="0"/>
                <a:cs typeface="Times New Roman" panose="02020603050405020304" charset="0"/>
                <a:sym typeface="+mn-ea"/>
              </a:rPr>
              <a:t> and also has a good view of </a:t>
            </a:r>
            <a:r>
              <a:rPr lang="en-US" altLang="zh-CN" sz="2800" dirty="0">
                <a:solidFill>
                  <a:srgbClr val="FF0000"/>
                </a:solidFill>
                <a:latin typeface="Times New Roman" panose="02020603050405020304" charset="0"/>
                <a:cs typeface="Times New Roman" panose="02020603050405020304" charset="0"/>
                <a:sym typeface="+mn-ea"/>
              </a:rPr>
              <a:t>St Lawrence River.</a:t>
            </a:r>
            <a:endParaRPr lang="en-US" altLang="zh-CN" sz="2800" dirty="0">
              <a:solidFill>
                <a:srgbClr val="FF0000"/>
              </a:solidFill>
              <a:latin typeface="Times New Roman" panose="02020603050405020304" charset="0"/>
              <a:cs typeface="Times New Roman" panose="02020603050405020304" charset="0"/>
            </a:endParaRPr>
          </a:p>
          <a:p>
            <a:pPr marL="457200" indent="-457200">
              <a:buFont typeface="Wingdings" panose="05000000000000000000" charset="0"/>
              <a:buChar char="p"/>
            </a:pPr>
            <a:r>
              <a:rPr lang="en-US" altLang="zh-CN" sz="2800" dirty="0">
                <a:solidFill>
                  <a:srgbClr val="FF0000"/>
                </a:solidFill>
                <a:latin typeface="Times New Roman" panose="02020603050405020304" charset="0"/>
                <a:cs typeface="Times New Roman" panose="02020603050405020304" charset="0"/>
              </a:rPr>
              <a:t>Jane </a:t>
            </a:r>
            <a:r>
              <a:rPr lang="en-US" altLang="zh-CN" sz="2800" dirty="0">
                <a:latin typeface="Times New Roman" panose="02020603050405020304" charset="0"/>
                <a:cs typeface="Times New Roman" panose="02020603050405020304" charset="0"/>
              </a:rPr>
              <a:t>is </a:t>
            </a:r>
            <a:r>
              <a:rPr lang="en-US" altLang="zh-CN" sz="2800" dirty="0">
                <a:solidFill>
                  <a:srgbClr val="FF0000"/>
                </a:solidFill>
                <a:latin typeface="Times New Roman" panose="02020603050405020304" charset="0"/>
                <a:cs typeface="Times New Roman" panose="02020603050405020304" charset="0"/>
              </a:rPr>
              <a:t>brave </a:t>
            </a:r>
            <a:r>
              <a:rPr lang="en-US" altLang="zh-CN" sz="2800" dirty="0">
                <a:latin typeface="Times New Roman" panose="02020603050405020304" charset="0"/>
                <a:cs typeface="Times New Roman" panose="02020603050405020304" charset="0"/>
              </a:rPr>
              <a:t>and likes </a:t>
            </a:r>
            <a:r>
              <a:rPr lang="en-US" altLang="zh-CN" sz="2800" dirty="0">
                <a:solidFill>
                  <a:srgbClr val="FF0000"/>
                </a:solidFill>
                <a:latin typeface="Times New Roman" panose="02020603050405020304" charset="0"/>
                <a:cs typeface="Times New Roman" panose="02020603050405020304" charset="0"/>
              </a:rPr>
              <a:t>adventures</a:t>
            </a:r>
            <a:r>
              <a:rPr lang="en-US" altLang="zh-CN" sz="2800" dirty="0">
                <a:latin typeface="Times New Roman" panose="02020603050405020304" charset="0"/>
                <a:cs typeface="Times New Roman" panose="02020603050405020304" charset="0"/>
              </a:rPr>
              <a:t>.</a:t>
            </a:r>
            <a:endParaRPr lang="en-US" altLang="zh-CN" sz="2800" dirty="0">
              <a:latin typeface="Times New Roman" panose="02020603050405020304" charset="0"/>
              <a:cs typeface="Times New Roman" panose="02020603050405020304" charset="0"/>
            </a:endParaRPr>
          </a:p>
          <a:p>
            <a:pPr marL="457200" indent="-457200">
              <a:buFont typeface="Wingdings" panose="05000000000000000000" charset="0"/>
              <a:buChar char="p"/>
            </a:pPr>
            <a:r>
              <a:rPr lang="en-US" altLang="zh-CN" sz="2800" dirty="0">
                <a:solidFill>
                  <a:srgbClr val="FF0000"/>
                </a:solidFill>
                <a:latin typeface="Times New Roman" panose="02020603050405020304" charset="0"/>
                <a:cs typeface="Times New Roman" panose="02020603050405020304" charset="0"/>
              </a:rPr>
              <a:t>Jack </a:t>
            </a:r>
            <a:r>
              <a:rPr lang="en-US" altLang="zh-CN" sz="2800" dirty="0">
                <a:solidFill>
                  <a:schemeClr val="tx1"/>
                </a:solidFill>
                <a:latin typeface="Times New Roman" panose="02020603050405020304" charset="0"/>
                <a:cs typeface="Times New Roman" panose="02020603050405020304" charset="0"/>
              </a:rPr>
              <a:t>are travelling </a:t>
            </a:r>
            <a:r>
              <a:rPr lang="en-US" altLang="zh-CN" sz="2800" dirty="0">
                <a:solidFill>
                  <a:srgbClr val="FF0000"/>
                </a:solidFill>
                <a:latin typeface="Times New Roman" panose="02020603050405020304" charset="0"/>
                <a:cs typeface="Times New Roman" panose="02020603050405020304" charset="0"/>
              </a:rPr>
              <a:t>with his grandparents and little sister</a:t>
            </a:r>
            <a:r>
              <a:rPr lang="en-US" altLang="zh-CN" sz="2800" dirty="0">
                <a:solidFill>
                  <a:schemeClr val="tx1"/>
                </a:solidFill>
                <a:latin typeface="Times New Roman" panose="02020603050405020304" charset="0"/>
                <a:cs typeface="Times New Roman" panose="02020603050405020304" charset="0"/>
              </a:rPr>
              <a:t>.</a:t>
            </a:r>
            <a:endParaRPr lang="en-US" altLang="zh-CN" sz="2800" dirty="0">
              <a:solidFill>
                <a:schemeClr val="tx1"/>
              </a:solidFill>
              <a:latin typeface="Times New Roman" panose="02020603050405020304" charset="0"/>
              <a:cs typeface="Times New Roman" panose="02020603050405020304" charset="0"/>
            </a:endParaRPr>
          </a:p>
          <a:p>
            <a:pPr marL="457200" indent="-457200">
              <a:buFont typeface="Wingdings" panose="05000000000000000000" charset="0"/>
              <a:buChar char="p"/>
            </a:pPr>
            <a:r>
              <a:rPr lang="en-US" altLang="zh-CN" sz="2800" dirty="0">
                <a:solidFill>
                  <a:srgbClr val="FF0000"/>
                </a:solidFill>
                <a:latin typeface="Times New Roman" panose="02020603050405020304" charset="0"/>
                <a:cs typeface="Times New Roman" panose="02020603050405020304" charset="0"/>
              </a:rPr>
              <a:t>Ben </a:t>
            </a:r>
            <a:r>
              <a:rPr lang="en-US" altLang="zh-CN" sz="2800" dirty="0">
                <a:solidFill>
                  <a:schemeClr val="tx1"/>
                </a:solidFill>
                <a:latin typeface="Times New Roman" panose="02020603050405020304" charset="0"/>
                <a:cs typeface="Times New Roman" panose="02020603050405020304" charset="0"/>
              </a:rPr>
              <a:t>wants to have </a:t>
            </a:r>
            <a:r>
              <a:rPr lang="en-US" altLang="zh-CN" sz="2800" dirty="0">
                <a:solidFill>
                  <a:srgbClr val="FF0000"/>
                </a:solidFill>
                <a:latin typeface="Times New Roman" panose="02020603050405020304" charset="0"/>
                <a:cs typeface="Times New Roman" panose="02020603050405020304" charset="0"/>
              </a:rPr>
              <a:t>the exciting Northern experience</a:t>
            </a:r>
            <a:r>
              <a:rPr lang="en-US" altLang="zh-CN" sz="2800" dirty="0">
                <a:solidFill>
                  <a:schemeClr val="tx1"/>
                </a:solidFill>
                <a:latin typeface="Times New Roman" panose="02020603050405020304" charset="0"/>
                <a:cs typeface="Times New Roman" panose="02020603050405020304" charset="0"/>
              </a:rPr>
              <a:t>.</a:t>
            </a:r>
            <a:endParaRPr lang="en-US" altLang="zh-CN" sz="2800" dirty="0">
              <a:solidFill>
                <a:schemeClr val="tx1"/>
              </a:solidFill>
              <a:latin typeface="Times New Roman" panose="02020603050405020304" charset="0"/>
              <a:cs typeface="Times New Roman" panose="02020603050405020304" charset="0"/>
            </a:endParaRPr>
          </a:p>
        </p:txBody>
      </p:sp>
      <p:sp>
        <p:nvSpPr>
          <p:cNvPr id="6" name="文本框 5"/>
          <p:cNvSpPr txBox="1"/>
          <p:nvPr/>
        </p:nvSpPr>
        <p:spPr>
          <a:xfrm>
            <a:off x="400050" y="245745"/>
            <a:ext cx="11126470" cy="1076325"/>
          </a:xfrm>
          <a:prstGeom prst="rect">
            <a:avLst/>
          </a:prstGeom>
          <a:noFill/>
        </p:spPr>
        <p:txBody>
          <a:bodyPr wrap="square" rtlCol="0">
            <a:spAutoFit/>
          </a:bodyPr>
          <a:lstStyle/>
          <a:p>
            <a:r>
              <a:rPr lang="en-US" altLang="zh-CN" sz="3200" dirty="0">
                <a:latin typeface="Times New Roman" panose="02020603050405020304" charset="0"/>
                <a:cs typeface="Times New Roman" panose="02020603050405020304" charset="0"/>
              </a:rPr>
              <a:t>Recommend the activities to Jane, Tom, Jack and Ben. Show me your reasons. </a:t>
            </a:r>
            <a:endParaRPr lang="en-US" altLang="zh-CN" sz="3200" dirty="0">
              <a:latin typeface="Times New Roman" panose="02020603050405020304" charset="0"/>
              <a:cs typeface="Times New Roman" panose="02020603050405020304" charset="0"/>
            </a:endParaRPr>
          </a:p>
        </p:txBody>
      </p:sp>
      <p:pic>
        <p:nvPicPr>
          <p:cNvPr id="7" name="图片 6"/>
          <p:cNvPicPr>
            <a:picLocks noChangeAspect="1"/>
          </p:cNvPicPr>
          <p:nvPr>
            <p:custDataLst>
              <p:tags r:id="rId1"/>
            </p:custDataLst>
          </p:nvPr>
        </p:nvPicPr>
        <p:blipFill>
          <a:blip r:embed="rId2"/>
          <a:srcRect t="11144"/>
          <a:stretch>
            <a:fillRect/>
          </a:stretch>
        </p:blipFill>
        <p:spPr>
          <a:xfrm>
            <a:off x="9225280" y="2519680"/>
            <a:ext cx="2966720" cy="4338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left)">
                                      <p:cBhvr>
                                        <p:cTn id="15" dur="500"/>
                                        <p:tgtEl>
                                          <p:spTgt spid="5">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ipe(left)">
                                      <p:cBhvr>
                                        <p:cTn id="18" dur="500"/>
                                        <p:tgtEl>
                                          <p:spTgt spid="5">
                                            <p:txEl>
                                              <p:pRg st="2" end="2"/>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wipe(left)">
                                      <p:cBhvr>
                                        <p:cTn id="21"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88440" y="130175"/>
            <a:ext cx="10703560" cy="953135"/>
          </a:xfrm>
          <a:prstGeom prst="rect">
            <a:avLst/>
          </a:prstGeom>
          <a:noFill/>
        </p:spPr>
        <p:txBody>
          <a:bodyPr wrap="square" rtlCol="0" anchor="t">
            <a:spAutoFit/>
          </a:bodyPr>
          <a:lstStyle/>
          <a:p>
            <a:pPr marL="457200" indent="-457200">
              <a:buFont typeface="Wingdings" panose="05000000000000000000" charset="0"/>
              <a:buChar char="p"/>
            </a:pPr>
            <a:r>
              <a:rPr lang="en-US" altLang="zh-CN" sz="2800" dirty="0">
                <a:latin typeface="Times New Roman" panose="02020603050405020304" charset="0"/>
                <a:cs typeface="Times New Roman" panose="02020603050405020304" charset="0"/>
                <a:sym typeface="+mn-ea"/>
              </a:rPr>
              <a:t>Tom wants to watch </a:t>
            </a:r>
            <a:r>
              <a:rPr lang="en-US" altLang="zh-CN" sz="2800" b="1" dirty="0">
                <a:solidFill>
                  <a:srgbClr val="FF0000"/>
                </a:solidFill>
                <a:latin typeface="Times New Roman" panose="02020603050405020304" charset="0"/>
                <a:cs typeface="Times New Roman" panose="02020603050405020304" charset="0"/>
                <a:sym typeface="+mn-ea"/>
              </a:rPr>
              <a:t>amazing skiing</a:t>
            </a:r>
            <a:r>
              <a:rPr lang="en-US" altLang="zh-CN" sz="2800" b="1" dirty="0">
                <a:latin typeface="Times New Roman" panose="02020603050405020304" charset="0"/>
                <a:cs typeface="Times New Roman" panose="02020603050405020304" charset="0"/>
                <a:sym typeface="+mn-ea"/>
              </a:rPr>
              <a:t> </a:t>
            </a:r>
            <a:r>
              <a:rPr lang="en-US" altLang="zh-CN" sz="2800" dirty="0">
                <a:latin typeface="Times New Roman" panose="02020603050405020304" charset="0"/>
                <a:cs typeface="Times New Roman" panose="02020603050405020304" charset="0"/>
                <a:sym typeface="+mn-ea"/>
              </a:rPr>
              <a:t>and also has a good view of </a:t>
            </a:r>
            <a:r>
              <a:rPr lang="en-US" altLang="zh-CN" sz="2800" b="1" dirty="0">
                <a:solidFill>
                  <a:srgbClr val="FF0000"/>
                </a:solidFill>
                <a:latin typeface="Times New Roman" panose="02020603050405020304" charset="0"/>
                <a:cs typeface="Times New Roman" panose="02020603050405020304" charset="0"/>
                <a:sym typeface="+mn-ea"/>
              </a:rPr>
              <a:t>St Lawrence River.</a:t>
            </a:r>
            <a:endParaRPr lang="en-US" altLang="zh-CN" sz="2800" b="1" dirty="0">
              <a:solidFill>
                <a:srgbClr val="FF0000"/>
              </a:solidFill>
              <a:latin typeface="Times New Roman" panose="02020603050405020304" charset="0"/>
              <a:cs typeface="Times New Roman" panose="02020603050405020304" charset="0"/>
              <a:sym typeface="+mn-ea"/>
            </a:endParaRPr>
          </a:p>
        </p:txBody>
      </p:sp>
      <p:pic>
        <p:nvPicPr>
          <p:cNvPr id="5" name="图片 4"/>
          <p:cNvPicPr>
            <a:picLocks noChangeAspect="1"/>
          </p:cNvPicPr>
          <p:nvPr>
            <p:custDataLst>
              <p:tags r:id="rId1"/>
            </p:custDataLst>
          </p:nvPr>
        </p:nvPicPr>
        <p:blipFill>
          <a:blip r:embed="rId2"/>
          <a:stretch>
            <a:fillRect/>
          </a:stretch>
        </p:blipFill>
        <p:spPr>
          <a:xfrm>
            <a:off x="85090" y="130175"/>
            <a:ext cx="1504950" cy="752475"/>
          </a:xfrm>
          <a:prstGeom prst="rect">
            <a:avLst/>
          </a:prstGeom>
          <a:effectLst>
            <a:outerShdw blurRad="50800" dist="38100" dir="2700000" algn="tl" rotWithShape="0">
              <a:prstClr val="black">
                <a:alpha val="40000"/>
              </a:prstClr>
            </a:outerShdw>
          </a:effectLst>
        </p:spPr>
      </p:pic>
      <p:sp>
        <p:nvSpPr>
          <p:cNvPr id="6" name="文本框 5"/>
          <p:cNvSpPr txBox="1"/>
          <p:nvPr/>
        </p:nvSpPr>
        <p:spPr>
          <a:xfrm>
            <a:off x="85090" y="1197610"/>
            <a:ext cx="12106275" cy="1383665"/>
          </a:xfrm>
          <a:prstGeom prst="rect">
            <a:avLst/>
          </a:prstGeom>
          <a:noFill/>
        </p:spPr>
        <p:txBody>
          <a:bodyPr wrap="square" rtlCol="0" anchor="t">
            <a:spAutoFit/>
          </a:bodyPr>
          <a:lstStyle/>
          <a:p>
            <a:pPr algn="just"/>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Early in the morning, you can watch the snowboarding competition on the hill overlooking the river. Competitors speed down the track and through the air as though they could fly.</a:t>
            </a:r>
            <a:endParaRPr lang="zh-CN" altLang="en-US" sz="2800">
              <a:latin typeface="Times New Roman" panose="02020603050405020304" charset="0"/>
              <a:cs typeface="Times New Roman" panose="02020603050405020304" charset="0"/>
            </a:endParaRPr>
          </a:p>
        </p:txBody>
      </p:sp>
      <p:pic>
        <p:nvPicPr>
          <p:cNvPr id="2" name="图片 1"/>
          <p:cNvPicPr>
            <a:picLocks noChangeAspect="1"/>
          </p:cNvPicPr>
          <p:nvPr/>
        </p:nvPicPr>
        <p:blipFill>
          <a:blip r:embed="rId3"/>
          <a:srcRect b="10000"/>
          <a:stretch>
            <a:fillRect/>
          </a:stretch>
        </p:blipFill>
        <p:spPr>
          <a:xfrm>
            <a:off x="6919595" y="2675890"/>
            <a:ext cx="5166995" cy="3580765"/>
          </a:xfrm>
          <a:prstGeom prst="rect">
            <a:avLst/>
          </a:prstGeom>
        </p:spPr>
      </p:pic>
      <p:sp>
        <p:nvSpPr>
          <p:cNvPr id="3" name="文本框 2"/>
          <p:cNvSpPr txBox="1"/>
          <p:nvPr/>
        </p:nvSpPr>
        <p:spPr>
          <a:xfrm>
            <a:off x="11726545" y="1618615"/>
            <a:ext cx="571500" cy="521970"/>
          </a:xfrm>
          <a:prstGeom prst="rect">
            <a:avLst/>
          </a:prstGeom>
          <a:noFill/>
        </p:spPr>
        <p:txBody>
          <a:bodyPr wrap="square" rtlCol="0" anchor="t">
            <a:spAutoFit/>
          </a:bodyPr>
          <a:lstStyle/>
          <a:p>
            <a:r>
              <a:rPr lang="zh-CN" altLang="en-US" sz="2800">
                <a:solidFill>
                  <a:srgbClr val="C00000"/>
                </a:solidFill>
                <a:latin typeface="Times New Roman" panose="02020603050405020304" charset="0"/>
                <a:cs typeface="Times New Roman" panose="02020603050405020304" charset="0"/>
                <a:sym typeface="+mn-ea"/>
              </a:rPr>
              <a:t>as </a:t>
            </a:r>
            <a:endParaRPr lang="zh-CN" altLang="en-US" sz="2800">
              <a:solidFill>
                <a:srgbClr val="C0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85090" y="2059305"/>
            <a:ext cx="1227455" cy="521970"/>
          </a:xfrm>
          <a:prstGeom prst="rect">
            <a:avLst/>
          </a:prstGeom>
          <a:noFill/>
        </p:spPr>
        <p:txBody>
          <a:bodyPr wrap="square" rtlCol="0" anchor="t">
            <a:spAutoFit/>
          </a:bodyPr>
          <a:lstStyle/>
          <a:p>
            <a:r>
              <a:rPr lang="zh-CN" altLang="en-US" sz="2800">
                <a:solidFill>
                  <a:srgbClr val="C00000"/>
                </a:solidFill>
                <a:latin typeface="Times New Roman" panose="02020603050405020304" charset="0"/>
                <a:cs typeface="Times New Roman" panose="02020603050405020304" charset="0"/>
                <a:sym typeface="+mn-ea"/>
              </a:rPr>
              <a:t>though </a:t>
            </a:r>
            <a:endParaRPr lang="zh-CN" altLang="en-US" sz="2800">
              <a:solidFill>
                <a:srgbClr val="C00000"/>
              </a:solidFill>
              <a:latin typeface="Times New Roman" panose="02020603050405020304" charset="0"/>
              <a:cs typeface="Times New Roman" panose="02020603050405020304" charset="0"/>
              <a:sym typeface="+mn-ea"/>
            </a:endParaRPr>
          </a:p>
        </p:txBody>
      </p:sp>
      <p:sp>
        <p:nvSpPr>
          <p:cNvPr id="14" name="文本框 13"/>
          <p:cNvSpPr txBox="1"/>
          <p:nvPr/>
        </p:nvSpPr>
        <p:spPr>
          <a:xfrm>
            <a:off x="85090" y="3197860"/>
            <a:ext cx="6834505" cy="953135"/>
          </a:xfrm>
          <a:prstGeom prst="rect">
            <a:avLst/>
          </a:prstGeom>
          <a:noFill/>
        </p:spPr>
        <p:txBody>
          <a:bodyPr wrap="square" rtlCol="0">
            <a:spAutoFit/>
          </a:bodyPr>
          <a:lstStyle/>
          <a:p>
            <a:pPr marL="342900" indent="-342900">
              <a:buFont typeface="Arial" panose="020B0604020202020204" pitchFamily="34" charset="0"/>
              <a:buChar char="•"/>
            </a:pPr>
            <a:r>
              <a:rPr lang="en-US" altLang="zh-CN" sz="2800" dirty="0">
                <a:latin typeface="Times New Roman" panose="02020603050405020304" charset="0"/>
                <a:cs typeface="Times New Roman" panose="02020603050405020304" charset="0"/>
              </a:rPr>
              <a:t>What is the </a:t>
            </a:r>
            <a:r>
              <a:rPr lang="en-US" altLang="zh-CN" sz="2800" dirty="0">
                <a:solidFill>
                  <a:srgbClr val="C00000"/>
                </a:solidFill>
                <a:latin typeface="Times New Roman" panose="02020603050405020304" charset="0"/>
                <a:cs typeface="Times New Roman" panose="02020603050405020304" charset="0"/>
              </a:rPr>
              <a:t>rhetorical device</a:t>
            </a:r>
            <a:r>
              <a:rPr lang="en-US" altLang="zh-CN" sz="2400" dirty="0">
                <a:latin typeface="Times New Roman" panose="02020603050405020304" charset="0"/>
                <a:ea typeface="楷体" panose="02010609060101010101" charset="-122"/>
                <a:cs typeface="Times New Roman" panose="02020603050405020304" charset="0"/>
              </a:rPr>
              <a:t>(</a:t>
            </a:r>
            <a:r>
              <a:rPr lang="zh-CN" altLang="en-US" sz="2400" dirty="0">
                <a:latin typeface="Times New Roman" panose="02020603050405020304" charset="0"/>
                <a:ea typeface="楷体" panose="02010609060101010101" charset="-122"/>
                <a:cs typeface="Times New Roman" panose="02020603050405020304" charset="0"/>
              </a:rPr>
              <a:t>修辞手法</a:t>
            </a:r>
            <a:r>
              <a:rPr lang="en-US" altLang="zh-CN" sz="2400" dirty="0">
                <a:latin typeface="Times New Roman" panose="02020603050405020304" charset="0"/>
                <a:ea typeface="楷体" panose="02010609060101010101" charset="-122"/>
                <a:cs typeface="Times New Roman" panose="02020603050405020304" charset="0"/>
              </a:rPr>
              <a:t>)</a:t>
            </a:r>
            <a:r>
              <a:rPr lang="en-US" altLang="zh-CN" sz="2800" dirty="0">
                <a:latin typeface="Times New Roman" panose="02020603050405020304" charset="0"/>
                <a:cs typeface="Times New Roman" panose="02020603050405020304" charset="0"/>
              </a:rPr>
              <a:t> used in this sentence?</a:t>
            </a:r>
            <a:endParaRPr lang="en-US" altLang="zh-CN" sz="2800" dirty="0">
              <a:latin typeface="Times New Roman" panose="02020603050405020304" charset="0"/>
              <a:cs typeface="Times New Roman" panose="02020603050405020304" charset="0"/>
            </a:endParaRPr>
          </a:p>
        </p:txBody>
      </p:sp>
      <p:sp>
        <p:nvSpPr>
          <p:cNvPr id="17" name="圆角矩形标注 16"/>
          <p:cNvSpPr/>
          <p:nvPr/>
        </p:nvSpPr>
        <p:spPr>
          <a:xfrm>
            <a:off x="488950" y="2630170"/>
            <a:ext cx="1872615" cy="518795"/>
          </a:xfrm>
          <a:prstGeom prst="wedgeRoundRectCallout">
            <a:avLst>
              <a:gd name="adj1" fmla="val -38293"/>
              <a:gd name="adj2" fmla="val -77172"/>
              <a:gd name="adj3" fmla="val 16667"/>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Times New Roman" panose="02020603050405020304" charset="0"/>
                <a:cs typeface="Times New Roman" panose="02020603050405020304" charset="0"/>
              </a:rPr>
              <a:t>simile</a:t>
            </a:r>
            <a:r>
              <a:rPr lang="en-US" altLang="zh-CN" b="1" dirty="0">
                <a:latin typeface="High Tower Text" panose="02040502050506030303" charset="0"/>
                <a:cs typeface="High Tower Text" panose="02040502050506030303" charset="0"/>
              </a:rPr>
              <a:t> (</a:t>
            </a:r>
            <a:r>
              <a:rPr lang="zh-CN" altLang="en-US" b="1" dirty="0">
                <a:latin typeface="High Tower Text" panose="02040502050506030303" charset="0"/>
                <a:cs typeface="High Tower Text" panose="02040502050506030303" charset="0"/>
              </a:rPr>
              <a:t>明喻</a:t>
            </a:r>
            <a:r>
              <a:rPr lang="en-US" altLang="zh-CN" b="1" dirty="0">
                <a:latin typeface="High Tower Text" panose="02040502050506030303" charset="0"/>
                <a:cs typeface="High Tower Text" panose="02040502050506030303" charset="0"/>
              </a:rPr>
              <a:t>)</a:t>
            </a:r>
            <a:endParaRPr lang="en-US" altLang="zh-CN" b="1" dirty="0">
              <a:latin typeface="High Tower Text" panose="02040502050506030303" charset="0"/>
              <a:cs typeface="High Tower Text" panose="02040502050506030303" charset="0"/>
            </a:endParaRPr>
          </a:p>
        </p:txBody>
      </p:sp>
      <p:sp>
        <p:nvSpPr>
          <p:cNvPr id="18" name="文本框 17"/>
          <p:cNvSpPr txBox="1"/>
          <p:nvPr/>
        </p:nvSpPr>
        <p:spPr>
          <a:xfrm>
            <a:off x="85090" y="4370705"/>
            <a:ext cx="6834505" cy="1383665"/>
          </a:xfrm>
          <a:prstGeom prst="rect">
            <a:avLst/>
          </a:prstGeom>
          <a:noFill/>
        </p:spPr>
        <p:txBody>
          <a:bodyPr wrap="square" rtlCol="0">
            <a:spAutoFit/>
          </a:bodyPr>
          <a:lstStyle/>
          <a:p>
            <a:r>
              <a:rPr lang="en-US" altLang="zh-CN" sz="2800" dirty="0" err="1">
                <a:latin typeface="Times New Roman" panose="02020603050405020304" charset="0"/>
                <a:cs typeface="Times New Roman" panose="02020603050405020304" charset="0"/>
              </a:rPr>
              <a:t>Tip:Use</a:t>
            </a:r>
            <a:r>
              <a:rPr lang="en-US" altLang="zh-CN" sz="2800" dirty="0">
                <a:latin typeface="Times New Roman" panose="02020603050405020304" charset="0"/>
                <a:cs typeface="Times New Roman" panose="02020603050405020304" charset="0"/>
              </a:rPr>
              <a:t> </a:t>
            </a:r>
            <a:r>
              <a:rPr lang="en-US" altLang="zh-CN" sz="2800" b="1" dirty="0">
                <a:solidFill>
                  <a:srgbClr val="C00000"/>
                </a:solidFill>
                <a:latin typeface="Times New Roman" panose="02020603050405020304" charset="0"/>
                <a:cs typeface="Times New Roman" panose="02020603050405020304" charset="0"/>
              </a:rPr>
              <a:t>simile</a:t>
            </a:r>
            <a:r>
              <a:rPr lang="en-US" altLang="zh-CN" sz="2800" dirty="0">
                <a:latin typeface="Times New Roman" panose="02020603050405020304" charset="0"/>
                <a:cs typeface="Times New Roman" panose="02020603050405020304" charset="0"/>
              </a:rPr>
              <a:t>(as if/though-</a:t>
            </a:r>
            <a:r>
              <a:rPr lang="zh-CN" altLang="en-US" sz="2800" dirty="0">
                <a:latin typeface="Times New Roman" panose="02020603050405020304" charset="0"/>
                <a:cs typeface="Times New Roman" panose="02020603050405020304" charset="0"/>
              </a:rPr>
              <a:t> </a:t>
            </a:r>
            <a:r>
              <a:rPr lang="en-US" altLang="zh-CN" sz="2800" dirty="0">
                <a:latin typeface="Times New Roman" panose="02020603050405020304" charset="0"/>
                <a:cs typeface="Times New Roman" panose="02020603050405020304" charset="0"/>
              </a:rPr>
              <a:t>clause) to convey the experience of </a:t>
            </a:r>
            <a:r>
              <a:rPr lang="en-US" altLang="zh-CN" sz="2800" dirty="0" err="1">
                <a:latin typeface="Times New Roman" panose="02020603050405020304" charset="0"/>
                <a:cs typeface="Times New Roman" panose="02020603050405020304" charset="0"/>
              </a:rPr>
              <a:t>wactching</a:t>
            </a:r>
            <a:r>
              <a:rPr lang="en-US" altLang="zh-CN" sz="2800" dirty="0">
                <a:latin typeface="Times New Roman" panose="02020603050405020304" charset="0"/>
                <a:cs typeface="Times New Roman" panose="02020603050405020304" charset="0"/>
              </a:rPr>
              <a:t> the game in a vivid</a:t>
            </a:r>
            <a:r>
              <a:rPr lang="en-US" altLang="zh-CN" dirty="0">
                <a:latin typeface="楷体" panose="02010609060101010101" charset="-122"/>
                <a:ea typeface="楷体" panose="02010609060101010101" charset="-122"/>
                <a:cs typeface="楷体" panose="02010609060101010101" charset="-122"/>
              </a:rPr>
              <a:t>(</a:t>
            </a:r>
            <a:r>
              <a:rPr lang="zh-CN" altLang="en-US" dirty="0">
                <a:latin typeface="楷体" panose="02010609060101010101" charset="-122"/>
                <a:ea typeface="楷体" panose="02010609060101010101" charset="-122"/>
                <a:cs typeface="楷体" panose="02010609060101010101" charset="-122"/>
              </a:rPr>
              <a:t>生动的</a:t>
            </a:r>
            <a:r>
              <a:rPr lang="en-US" altLang="zh-CN" dirty="0">
                <a:latin typeface="楷体" panose="02010609060101010101" charset="-122"/>
                <a:ea typeface="楷体" panose="02010609060101010101" charset="-122"/>
                <a:cs typeface="楷体" panose="02010609060101010101" charset="-122"/>
              </a:rPr>
              <a:t>)</a:t>
            </a:r>
            <a:r>
              <a:rPr lang="en-US" altLang="zh-CN" sz="2800" dirty="0">
                <a:latin typeface="Times New Roman" panose="02020603050405020304" charset="0"/>
                <a:ea typeface="楷体" panose="02010609060101010101" charset="-122"/>
                <a:cs typeface="Times New Roman" panose="02020603050405020304" charset="0"/>
              </a:rPr>
              <a:t>way</a:t>
            </a:r>
            <a:r>
              <a:rPr lang="en-US" altLang="zh-CN" dirty="0">
                <a:latin typeface="楷体" panose="02010609060101010101" charset="-122"/>
                <a:ea typeface="楷体" panose="02010609060101010101" charset="-122"/>
                <a:cs typeface="楷体" panose="02010609060101010101" charset="-122"/>
              </a:rPr>
              <a:t>.</a:t>
            </a:r>
            <a:endParaRPr lang="en-US" altLang="zh-CN" dirty="0">
              <a:latin typeface="楷体" panose="02010609060101010101" charset="-122"/>
              <a:ea typeface="楷体" panose="02010609060101010101" charset="-122"/>
              <a:cs typeface="楷体" panose="02010609060101010101" charset="-122"/>
            </a:endParaRPr>
          </a:p>
        </p:txBody>
      </p:sp>
      <p:pic>
        <p:nvPicPr>
          <p:cNvPr id="19" name="图片 18"/>
          <p:cNvPicPr>
            <a:picLocks noChangeAspect="1"/>
          </p:cNvPicPr>
          <p:nvPr>
            <p:custDataLst>
              <p:tags r:id="rId4"/>
            </p:custDataLst>
          </p:nvPr>
        </p:nvPicPr>
        <p:blipFill>
          <a:blip r:embed="rId5"/>
          <a:stretch>
            <a:fillRect/>
          </a:stretch>
        </p:blipFill>
        <p:spPr>
          <a:xfrm>
            <a:off x="6919595" y="2140585"/>
            <a:ext cx="4192270" cy="27895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11" grpId="0"/>
      <p:bldP spid="14" grpId="0"/>
      <p:bldP spid="17" grpId="0" animBg="1"/>
      <p:bldP spid="17" grpId="1" animBg="1"/>
      <p:bldP spid="18" grpId="0"/>
      <p:bldP spid="1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88440" y="360680"/>
            <a:ext cx="6096000" cy="521970"/>
          </a:xfrm>
          <a:prstGeom prst="rect">
            <a:avLst/>
          </a:prstGeom>
          <a:noFill/>
        </p:spPr>
        <p:txBody>
          <a:bodyPr wrap="square" rtlCol="0" anchor="t">
            <a:spAutoFit/>
          </a:bodyPr>
          <a:lstStyle/>
          <a:p>
            <a:pPr marL="457200" indent="-457200">
              <a:buFont typeface="Wingdings" panose="05000000000000000000" charset="0"/>
              <a:buChar char="p"/>
            </a:pPr>
            <a:r>
              <a:rPr lang="en-US" altLang="zh-CN" sz="2800" b="1">
                <a:solidFill>
                  <a:srgbClr val="FF0000"/>
                </a:solidFill>
                <a:latin typeface="Times New Roman" panose="02020603050405020304" charset="0"/>
                <a:cs typeface="Times New Roman" panose="02020603050405020304" charset="0"/>
                <a:sym typeface="+mn-ea"/>
              </a:rPr>
              <a:t>Jane </a:t>
            </a:r>
            <a:r>
              <a:rPr lang="en-US" altLang="zh-CN" sz="2800">
                <a:latin typeface="Times New Roman" panose="02020603050405020304" charset="0"/>
                <a:cs typeface="Times New Roman" panose="02020603050405020304" charset="0"/>
                <a:sym typeface="+mn-ea"/>
              </a:rPr>
              <a:t>is </a:t>
            </a:r>
            <a:r>
              <a:rPr lang="en-US" altLang="zh-CN" sz="2800" b="1">
                <a:solidFill>
                  <a:srgbClr val="FF0000"/>
                </a:solidFill>
                <a:latin typeface="Times New Roman" panose="02020603050405020304" charset="0"/>
                <a:cs typeface="Times New Roman" panose="02020603050405020304" charset="0"/>
                <a:sym typeface="+mn-ea"/>
              </a:rPr>
              <a:t>brave </a:t>
            </a:r>
            <a:r>
              <a:rPr lang="en-US" altLang="zh-CN" sz="2800">
                <a:latin typeface="Times New Roman" panose="02020603050405020304" charset="0"/>
                <a:cs typeface="Times New Roman" panose="02020603050405020304" charset="0"/>
                <a:sym typeface="+mn-ea"/>
              </a:rPr>
              <a:t>and likes </a:t>
            </a:r>
            <a:r>
              <a:rPr lang="en-US" altLang="zh-CN" sz="2800" b="1">
                <a:solidFill>
                  <a:srgbClr val="FF0000"/>
                </a:solidFill>
                <a:latin typeface="Times New Roman" panose="02020603050405020304" charset="0"/>
                <a:cs typeface="Times New Roman" panose="02020603050405020304" charset="0"/>
                <a:sym typeface="+mn-ea"/>
              </a:rPr>
              <a:t>adveantures</a:t>
            </a:r>
            <a:r>
              <a:rPr lang="en-US" altLang="zh-CN" sz="2800">
                <a:latin typeface="Times New Roman" panose="02020603050405020304" charset="0"/>
                <a:cs typeface="Times New Roman" panose="02020603050405020304" charset="0"/>
                <a:sym typeface="+mn-ea"/>
              </a:rPr>
              <a:t>.</a:t>
            </a:r>
            <a:endParaRPr lang="en-US" altLang="zh-CN" sz="2800">
              <a:latin typeface="Times New Roman" panose="02020603050405020304" charset="0"/>
              <a:cs typeface="Times New Roman" panose="02020603050405020304" charset="0"/>
              <a:sym typeface="+mn-ea"/>
            </a:endParaRPr>
          </a:p>
        </p:txBody>
      </p:sp>
      <p:pic>
        <p:nvPicPr>
          <p:cNvPr id="5" name="图片 4"/>
          <p:cNvPicPr>
            <a:picLocks noChangeAspect="1"/>
          </p:cNvPicPr>
          <p:nvPr>
            <p:custDataLst>
              <p:tags r:id="rId1"/>
            </p:custDataLst>
          </p:nvPr>
        </p:nvPicPr>
        <p:blipFill>
          <a:blip r:embed="rId2"/>
          <a:stretch>
            <a:fillRect/>
          </a:stretch>
        </p:blipFill>
        <p:spPr>
          <a:xfrm>
            <a:off x="85090" y="130175"/>
            <a:ext cx="1504950" cy="752475"/>
          </a:xfrm>
          <a:prstGeom prst="rect">
            <a:avLst/>
          </a:prstGeom>
          <a:effectLst>
            <a:outerShdw blurRad="50800" dist="38100" dir="2700000" algn="tl" rotWithShape="0">
              <a:prstClr val="black">
                <a:alpha val="40000"/>
              </a:prstClr>
            </a:outerShdw>
          </a:effectLst>
        </p:spPr>
      </p:pic>
      <p:sp>
        <p:nvSpPr>
          <p:cNvPr id="6" name="文本框 5"/>
          <p:cNvSpPr txBox="1"/>
          <p:nvPr/>
        </p:nvSpPr>
        <p:spPr>
          <a:xfrm>
            <a:off x="85090" y="1063625"/>
            <a:ext cx="12018010" cy="1383665"/>
          </a:xfrm>
          <a:prstGeom prst="rect">
            <a:avLst/>
          </a:prstGeom>
          <a:noFill/>
        </p:spPr>
        <p:txBody>
          <a:bodyPr wrap="square" rtlCol="0" anchor="t">
            <a:spAutoFit/>
          </a:bodyPr>
          <a:lstStyle/>
          <a:p>
            <a:pPr algn="just"/>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The more brave of heart may try the canoe races. Five or six men paddle each canoe across the partly-frozen St Lawrence River. The </a:t>
            </a:r>
            <a:r>
              <a:rPr lang="en-US" altLang="zh-CN" sz="2800">
                <a:latin typeface="Times New Roman" panose="02020603050405020304" charset="0"/>
                <a:cs typeface="Times New Roman" panose="02020603050405020304" charset="0"/>
              </a:rPr>
              <a:t>r</a:t>
            </a:r>
            <a:r>
              <a:rPr lang="zh-CN" altLang="en-US" sz="2800">
                <a:latin typeface="Times New Roman" panose="02020603050405020304" charset="0"/>
                <a:cs typeface="Times New Roman" panose="02020603050405020304" charset="0"/>
              </a:rPr>
              <a:t>iver is full of big </a:t>
            </a:r>
            <a:r>
              <a:rPr lang="en-US" altLang="zh-CN" sz="2800">
                <a:latin typeface="Times New Roman" panose="02020603050405020304" charset="0"/>
                <a:cs typeface="Times New Roman" panose="02020603050405020304" charset="0"/>
              </a:rPr>
              <a:t>chunks </a:t>
            </a:r>
            <a:r>
              <a:rPr lang="zh-CN" altLang="en-US" sz="2800">
                <a:latin typeface="Times New Roman" panose="02020603050405020304" charset="0"/>
                <a:cs typeface="Times New Roman" panose="02020603050405020304" charset="0"/>
              </a:rPr>
              <a:t>of ice, and if you were to fall in, you would freeze </a:t>
            </a:r>
            <a:r>
              <a:rPr lang="en-US" altLang="zh-CN" sz="2800">
                <a:latin typeface="Times New Roman" panose="02020603050405020304" charset="0"/>
                <a:cs typeface="Times New Roman" panose="02020603050405020304" charset="0"/>
              </a:rPr>
              <a:t>to death </a:t>
            </a:r>
            <a:r>
              <a:rPr lang="zh-CN" altLang="en-US" sz="2800">
                <a:latin typeface="Times New Roman" panose="02020603050405020304" charset="0"/>
                <a:cs typeface="Times New Roman" panose="02020603050405020304" charset="0"/>
              </a:rPr>
              <a:t>in less than two minutes.</a:t>
            </a:r>
            <a:endParaRPr lang="zh-CN" altLang="en-US" sz="2800">
              <a:latin typeface="Times New Roman" panose="02020603050405020304" charset="0"/>
              <a:cs typeface="Times New Roman" panose="02020603050405020304" charset="0"/>
            </a:endParaRPr>
          </a:p>
        </p:txBody>
      </p:sp>
      <p:pic>
        <p:nvPicPr>
          <p:cNvPr id="101" name="图片 100"/>
          <p:cNvPicPr/>
          <p:nvPr/>
        </p:nvPicPr>
        <p:blipFill>
          <a:blip r:embed="rId3"/>
          <a:stretch>
            <a:fillRect/>
          </a:stretch>
        </p:blipFill>
        <p:spPr>
          <a:xfrm>
            <a:off x="6869430" y="2628265"/>
            <a:ext cx="5120640" cy="3703955"/>
          </a:xfrm>
          <a:prstGeom prst="rect">
            <a:avLst/>
          </a:prstGeom>
          <a:noFill/>
          <a:ln w="9525">
            <a:noFill/>
          </a:ln>
        </p:spPr>
      </p:pic>
      <p:cxnSp>
        <p:nvCxnSpPr>
          <p:cNvPr id="7" name="直接连接符 6"/>
          <p:cNvCxnSpPr/>
          <p:nvPr/>
        </p:nvCxnSpPr>
        <p:spPr>
          <a:xfrm>
            <a:off x="1383030" y="2375535"/>
            <a:ext cx="10452100" cy="10160"/>
          </a:xfrm>
          <a:prstGeom prst="line">
            <a:avLst/>
          </a:prstGeom>
          <a:ln w="571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90040" y="1925320"/>
            <a:ext cx="1584960" cy="521970"/>
          </a:xfrm>
          <a:prstGeom prst="rect">
            <a:avLst/>
          </a:prstGeom>
          <a:noFill/>
        </p:spPr>
        <p:txBody>
          <a:bodyPr wrap="square" rtlCol="0" anchor="t">
            <a:spAutoFit/>
          </a:bodyPr>
          <a:lstStyle/>
          <a:p>
            <a:r>
              <a:rPr lang="zh-CN" altLang="en-US" sz="2800">
                <a:solidFill>
                  <a:srgbClr val="C00000"/>
                </a:solidFill>
                <a:latin typeface="Times New Roman" panose="02020603050405020304" charset="0"/>
                <a:cs typeface="Times New Roman" panose="02020603050405020304" charset="0"/>
                <a:sym typeface="+mn-ea"/>
              </a:rPr>
              <a:t>you were </a:t>
            </a:r>
            <a:endParaRPr lang="zh-CN" altLang="en-US" sz="2800">
              <a:solidFill>
                <a:srgbClr val="C00000"/>
              </a:solidFill>
              <a:latin typeface="Times New Roman" panose="02020603050405020304" charset="0"/>
              <a:cs typeface="Times New Roman" panose="02020603050405020304" charset="0"/>
              <a:sym typeface="+mn-ea"/>
            </a:endParaRPr>
          </a:p>
        </p:txBody>
      </p:sp>
      <p:sp>
        <p:nvSpPr>
          <p:cNvPr id="9" name="文本框 8"/>
          <p:cNvSpPr txBox="1"/>
          <p:nvPr/>
        </p:nvSpPr>
        <p:spPr>
          <a:xfrm>
            <a:off x="4295775" y="1925320"/>
            <a:ext cx="2008505" cy="521970"/>
          </a:xfrm>
          <a:prstGeom prst="rect">
            <a:avLst/>
          </a:prstGeom>
          <a:noFill/>
        </p:spPr>
        <p:txBody>
          <a:bodyPr wrap="square" rtlCol="0" anchor="t">
            <a:spAutoFit/>
          </a:bodyPr>
          <a:lstStyle/>
          <a:p>
            <a:r>
              <a:rPr lang="zh-CN" altLang="en-US" sz="2800">
                <a:solidFill>
                  <a:srgbClr val="C00000"/>
                </a:solidFill>
                <a:latin typeface="Times New Roman" panose="02020603050405020304" charset="0"/>
                <a:cs typeface="Times New Roman" panose="02020603050405020304" charset="0"/>
                <a:sym typeface="+mn-ea"/>
              </a:rPr>
              <a:t> you would</a:t>
            </a:r>
            <a:endParaRPr lang="zh-CN" altLang="en-US" sz="2800">
              <a:solidFill>
                <a:srgbClr val="C0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1996440" y="2978785"/>
            <a:ext cx="3420745" cy="891540"/>
          </a:xfrm>
          <a:prstGeom prst="rect">
            <a:avLst/>
          </a:prstGeom>
          <a:noFill/>
        </p:spPr>
        <p:txBody>
          <a:bodyPr wrap="square" rtlCol="0">
            <a:spAutoFit/>
          </a:bodyPr>
          <a:lstStyle/>
          <a:p>
            <a:pPr algn="ctr"/>
            <a:r>
              <a:rPr lang="en-US" altLang="zh-CN" sz="3200">
                <a:solidFill>
                  <a:srgbClr val="C00000"/>
                </a:solidFill>
                <a:latin typeface="Times New Roman" panose="02020603050405020304" charset="0"/>
                <a:cs typeface="Times New Roman" panose="02020603050405020304" charset="0"/>
              </a:rPr>
              <a:t>subjunctive mood</a:t>
            </a:r>
            <a:endParaRPr lang="en-US" altLang="zh-CN" sz="3200">
              <a:solidFill>
                <a:srgbClr val="C00000"/>
              </a:solidFill>
              <a:latin typeface="Times New Roman" panose="02020603050405020304" charset="0"/>
              <a:cs typeface="Times New Roman" panose="02020603050405020304" charset="0"/>
            </a:endParaRPr>
          </a:p>
          <a:p>
            <a:pPr algn="ctr"/>
            <a:r>
              <a:rPr lang="zh-CN" altLang="en-US" sz="2000" b="1">
                <a:solidFill>
                  <a:srgbClr val="C00000"/>
                </a:solidFill>
                <a:latin typeface="Times New Roman" panose="02020603050405020304" charset="0"/>
                <a:ea typeface="楷体" panose="02010609060101010101" charset="-122"/>
                <a:cs typeface="Times New Roman" panose="02020603050405020304" charset="0"/>
              </a:rPr>
              <a:t>（虚拟语气）</a:t>
            </a:r>
            <a:endParaRPr lang="zh-CN" altLang="en-US" sz="2000" b="1">
              <a:solidFill>
                <a:srgbClr val="C00000"/>
              </a:solidFill>
              <a:latin typeface="Times New Roman" panose="02020603050405020304" charset="0"/>
              <a:ea typeface="楷体" panose="02010609060101010101" charset="-122"/>
              <a:cs typeface="Times New Roman" panose="02020603050405020304" charset="0"/>
            </a:endParaRPr>
          </a:p>
        </p:txBody>
      </p:sp>
      <p:sp>
        <p:nvSpPr>
          <p:cNvPr id="12" name="上箭头 11"/>
          <p:cNvSpPr/>
          <p:nvPr/>
        </p:nvSpPr>
        <p:spPr>
          <a:xfrm rot="8880000">
            <a:off x="2543175" y="2432685"/>
            <a:ext cx="412750" cy="690880"/>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上箭头 12"/>
          <p:cNvSpPr/>
          <p:nvPr/>
        </p:nvSpPr>
        <p:spPr>
          <a:xfrm rot="13380000">
            <a:off x="4586605" y="2442210"/>
            <a:ext cx="412750" cy="690880"/>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294130" y="1914525"/>
            <a:ext cx="702310" cy="521970"/>
          </a:xfrm>
          <a:prstGeom prst="rect">
            <a:avLst/>
          </a:prstGeom>
          <a:noFill/>
        </p:spPr>
        <p:txBody>
          <a:bodyPr wrap="square" rtlCol="0" anchor="t">
            <a:spAutoFit/>
          </a:bodyPr>
          <a:lstStyle/>
          <a:p>
            <a:r>
              <a:rPr lang="zh-CN" altLang="en-US" sz="2800">
                <a:solidFill>
                  <a:srgbClr val="C00000"/>
                </a:solidFill>
                <a:latin typeface="Times New Roman" panose="02020603050405020304" charset="0"/>
                <a:cs typeface="Times New Roman" panose="02020603050405020304" charset="0"/>
                <a:sym typeface="+mn-ea"/>
              </a:rPr>
              <a:t>if </a:t>
            </a:r>
            <a:endParaRPr lang="zh-CN" altLang="en-US" sz="2800">
              <a:solidFill>
                <a:srgbClr val="C0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174625" y="4692650"/>
            <a:ext cx="6218555" cy="953135"/>
          </a:xfrm>
          <a:prstGeom prst="rect">
            <a:avLst/>
          </a:prstGeom>
          <a:noFill/>
        </p:spPr>
        <p:txBody>
          <a:bodyPr wrap="square" rtlCol="0">
            <a:spAutoFit/>
          </a:bodyPr>
          <a:lstStyle/>
          <a:p>
            <a:r>
              <a:rPr lang="en-US" altLang="zh-CN" sz="2800" dirty="0" err="1">
                <a:latin typeface="Times New Roman" panose="02020603050405020304" charset="0"/>
                <a:cs typeface="Times New Roman" panose="02020603050405020304" charset="0"/>
              </a:rPr>
              <a:t>Tip:Use</a:t>
            </a:r>
            <a:r>
              <a:rPr lang="en-US" altLang="zh-CN" sz="2800" dirty="0">
                <a:latin typeface="Times New Roman" panose="02020603050405020304" charset="0"/>
                <a:cs typeface="Times New Roman" panose="02020603050405020304" charset="0"/>
              </a:rPr>
              <a:t> </a:t>
            </a:r>
            <a:r>
              <a:rPr lang="en-US" altLang="zh-CN" sz="2800" b="1" dirty="0">
                <a:solidFill>
                  <a:srgbClr val="C00000"/>
                </a:solidFill>
                <a:latin typeface="Times New Roman" panose="02020603050405020304" charset="0"/>
                <a:cs typeface="Times New Roman" panose="02020603050405020304" charset="0"/>
              </a:rPr>
              <a:t>subjunctive mood </a:t>
            </a:r>
            <a:r>
              <a:rPr lang="en-US" altLang="zh-CN" sz="2800" dirty="0">
                <a:latin typeface="Times New Roman" panose="02020603050405020304" charset="0"/>
                <a:cs typeface="Times New Roman" panose="02020603050405020304" charset="0"/>
              </a:rPr>
              <a:t>to create a dangerous and tense</a:t>
            </a:r>
            <a:r>
              <a:rPr lang="en-US" altLang="zh-CN" sz="2000" dirty="0">
                <a:latin typeface="楷体" panose="02010609060101010101" charset="-122"/>
                <a:ea typeface="楷体" panose="02010609060101010101" charset="-122"/>
                <a:cs typeface="楷体" panose="02010609060101010101" charset="-122"/>
              </a:rPr>
              <a:t> (</a:t>
            </a:r>
            <a:r>
              <a:rPr lang="zh-CN" altLang="en-US" sz="2000" dirty="0">
                <a:latin typeface="楷体" panose="02010609060101010101" charset="-122"/>
                <a:ea typeface="楷体" panose="02010609060101010101" charset="-122"/>
                <a:cs typeface="楷体" panose="02010609060101010101" charset="-122"/>
              </a:rPr>
              <a:t>紧张的</a:t>
            </a:r>
            <a:r>
              <a:rPr lang="en-US" altLang="zh-CN" sz="2000" dirty="0">
                <a:latin typeface="楷体" panose="02010609060101010101" charset="-122"/>
                <a:ea typeface="楷体" panose="02010609060101010101" charset="-122"/>
                <a:cs typeface="楷体" panose="02010609060101010101" charset="-122"/>
              </a:rPr>
              <a:t>) </a:t>
            </a:r>
            <a:r>
              <a:rPr lang="en-US" altLang="zh-CN" sz="2800" dirty="0">
                <a:latin typeface="Times New Roman" panose="02020603050405020304" charset="0"/>
                <a:cs typeface="Times New Roman" panose="02020603050405020304" charset="0"/>
              </a:rPr>
              <a:t>atmosphere.</a:t>
            </a:r>
            <a:endParaRPr lang="en-US" altLang="zh-CN" sz="2800" dirty="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2" grpId="0" animBg="1"/>
      <p:bldP spid="13"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88440" y="360680"/>
            <a:ext cx="10094595" cy="521970"/>
          </a:xfrm>
          <a:prstGeom prst="rect">
            <a:avLst/>
          </a:prstGeom>
          <a:noFill/>
        </p:spPr>
        <p:txBody>
          <a:bodyPr wrap="square" rtlCol="0" anchor="t">
            <a:spAutoFit/>
          </a:bodyPr>
          <a:lstStyle/>
          <a:p>
            <a:pPr marL="457200" indent="-457200" algn="l">
              <a:buFont typeface="Wingdings" panose="05000000000000000000" charset="0"/>
              <a:buChar char="p"/>
            </a:pPr>
            <a:r>
              <a:rPr lang="en-US" altLang="zh-CN" sz="2800" b="1">
                <a:solidFill>
                  <a:srgbClr val="FF0000"/>
                </a:solidFill>
                <a:latin typeface="Times New Roman" panose="02020603050405020304" charset="0"/>
                <a:cs typeface="Times New Roman" panose="02020603050405020304" charset="0"/>
                <a:sym typeface="+mn-ea"/>
              </a:rPr>
              <a:t>Jack </a:t>
            </a:r>
            <a:r>
              <a:rPr lang="en-US" altLang="zh-CN" sz="2800">
                <a:latin typeface="Times New Roman" panose="02020603050405020304" charset="0"/>
                <a:cs typeface="Times New Roman" panose="02020603050405020304" charset="0"/>
                <a:sym typeface="+mn-ea"/>
              </a:rPr>
              <a:t>are travelling with</a:t>
            </a:r>
            <a:r>
              <a:rPr lang="en-US" altLang="zh-CN" sz="2800" b="1">
                <a:solidFill>
                  <a:srgbClr val="FF0000"/>
                </a:solidFill>
                <a:latin typeface="Times New Roman" panose="02020603050405020304" charset="0"/>
                <a:cs typeface="Times New Roman" panose="02020603050405020304" charset="0"/>
                <a:sym typeface="+mn-ea"/>
              </a:rPr>
              <a:t> his grandparents and little sister</a:t>
            </a:r>
            <a:r>
              <a:rPr lang="en-US" altLang="zh-CN" sz="2800">
                <a:latin typeface="Times New Roman" panose="02020603050405020304" charset="0"/>
                <a:cs typeface="Times New Roman" panose="02020603050405020304" charset="0"/>
                <a:sym typeface="+mn-ea"/>
              </a:rPr>
              <a:t>.</a:t>
            </a:r>
            <a:endParaRPr lang="en-US" altLang="zh-CN" sz="2800">
              <a:latin typeface="Times New Roman" panose="02020603050405020304" charset="0"/>
              <a:cs typeface="Times New Roman" panose="02020603050405020304" charset="0"/>
              <a:sym typeface="+mn-ea"/>
            </a:endParaRPr>
          </a:p>
        </p:txBody>
      </p:sp>
      <p:pic>
        <p:nvPicPr>
          <p:cNvPr id="5" name="图片 4"/>
          <p:cNvPicPr>
            <a:picLocks noChangeAspect="1"/>
          </p:cNvPicPr>
          <p:nvPr>
            <p:custDataLst>
              <p:tags r:id="rId1"/>
            </p:custDataLst>
          </p:nvPr>
        </p:nvPicPr>
        <p:blipFill>
          <a:blip r:embed="rId2"/>
          <a:stretch>
            <a:fillRect/>
          </a:stretch>
        </p:blipFill>
        <p:spPr>
          <a:xfrm>
            <a:off x="85090" y="130175"/>
            <a:ext cx="1504950" cy="752475"/>
          </a:xfrm>
          <a:prstGeom prst="rect">
            <a:avLst/>
          </a:prstGeom>
          <a:effectLst>
            <a:outerShdw blurRad="50800" dist="38100" dir="2700000" algn="tl" rotWithShape="0">
              <a:prstClr val="black">
                <a:alpha val="40000"/>
              </a:prstClr>
            </a:outerShdw>
          </a:effectLst>
        </p:spPr>
      </p:pic>
      <p:sp>
        <p:nvSpPr>
          <p:cNvPr id="6" name="文本框 5"/>
          <p:cNvSpPr txBox="1"/>
          <p:nvPr/>
        </p:nvSpPr>
        <p:spPr>
          <a:xfrm>
            <a:off x="85090" y="972820"/>
            <a:ext cx="12018010" cy="3107690"/>
          </a:xfrm>
          <a:prstGeom prst="rect">
            <a:avLst/>
          </a:prstGeom>
          <a:noFill/>
        </p:spPr>
        <p:txBody>
          <a:bodyPr wrap="square" rtlCol="0" anchor="t">
            <a:spAutoFit/>
          </a:bodyPr>
          <a:lstStyle/>
          <a:p>
            <a:pPr algn="just"/>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  While admiring the ice sculptures everywhere in the city, much like those in Harbin in China, you can stop </a:t>
            </a:r>
            <a:r>
              <a:rPr lang="en-US" altLang="zh-CN" sz="2800">
                <a:latin typeface="Times New Roman" panose="02020603050405020304" charset="0"/>
                <a:cs typeface="Times New Roman" panose="02020603050405020304" charset="0"/>
              </a:rPr>
              <a:t>off </a:t>
            </a:r>
            <a:r>
              <a:rPr lang="zh-CN" altLang="en-US" sz="2800">
                <a:latin typeface="Times New Roman" panose="02020603050405020304" charset="0"/>
                <a:cs typeface="Times New Roman" panose="02020603050405020304" charset="0"/>
              </a:rPr>
              <a:t>with other tourists in an igloo for hot tea or coffee. It is amazing how warm these ice houses can be!</a:t>
            </a:r>
            <a:endParaRPr lang="zh-CN" altLang="en-US" sz="2800">
              <a:latin typeface="Times New Roman" panose="02020603050405020304" charset="0"/>
              <a:cs typeface="Times New Roman" panose="02020603050405020304" charset="0"/>
            </a:endParaRPr>
          </a:p>
          <a:p>
            <a:pPr algn="just"/>
            <a:r>
              <a:rPr lang="zh-CN" altLang="en-US" sz="2800">
                <a:latin typeface="Times New Roman" panose="02020603050405020304" charset="0"/>
                <a:cs typeface="Times New Roman" panose="02020603050405020304" charset="0"/>
              </a:rPr>
              <a:t>     Late</a:t>
            </a:r>
            <a:r>
              <a:rPr lang="en-US" altLang="zh-CN" sz="2800">
                <a:latin typeface="Times New Roman" panose="02020603050405020304" charset="0"/>
                <a:cs typeface="Times New Roman" panose="02020603050405020304" charset="0"/>
              </a:rPr>
              <a:t>r</a:t>
            </a:r>
            <a:r>
              <a:rPr lang="zh-CN" altLang="en-US" sz="2800">
                <a:latin typeface="Times New Roman" panose="02020603050405020304" charset="0"/>
                <a:cs typeface="Times New Roman" panose="02020603050405020304" charset="0"/>
              </a:rPr>
              <a:t> in the evening, you can </a:t>
            </a:r>
            <a:r>
              <a:rPr lang="en-US" altLang="zh-CN" sz="2800">
                <a:latin typeface="Times New Roman" panose="02020603050405020304" charset="0"/>
                <a:cs typeface="Times New Roman" panose="02020603050405020304" charset="0"/>
              </a:rPr>
              <a:t>join the crowd at the Ice Palace</a:t>
            </a:r>
            <a:r>
              <a:rPr lang="zh-CN" altLang="en-US" sz="2800">
                <a:latin typeface="Times New Roman" panose="02020603050405020304" charset="0"/>
                <a:cs typeface="Times New Roman" panose="02020603050405020304" charset="0"/>
              </a:rPr>
              <a:t>, where Bonhomme the snowman is king. You can dance outside to the music of a band, who</a:t>
            </a:r>
            <a:r>
              <a:rPr lang="en-US" altLang="zh-CN" sz="2800">
                <a:latin typeface="Times New Roman" panose="02020603050405020304" charset="0"/>
                <a:cs typeface="Times New Roman" panose="02020603050405020304" charset="0"/>
              </a:rPr>
              <a:t>es member</a:t>
            </a:r>
            <a:r>
              <a:rPr lang="zh-CN" altLang="en-US" sz="2800">
                <a:latin typeface="Times New Roman" panose="02020603050405020304" charset="0"/>
                <a:cs typeface="Times New Roman" panose="02020603050405020304" charset="0"/>
              </a:rPr>
              <a:t> are all dressed in heavy clothes - even some of their instruments are dressed up for winter.</a:t>
            </a:r>
            <a:endParaRPr lang="zh-CN" altLang="en-US" sz="2800">
              <a:latin typeface="Times New Roman" panose="02020603050405020304" charset="0"/>
              <a:cs typeface="Times New Roman" panose="02020603050405020304" charset="0"/>
            </a:endParaRPr>
          </a:p>
        </p:txBody>
      </p:sp>
      <p:pic>
        <p:nvPicPr>
          <p:cNvPr id="2" name="图片 1"/>
          <p:cNvPicPr>
            <a:picLocks noChangeAspect="1"/>
          </p:cNvPicPr>
          <p:nvPr>
            <p:custDataLst>
              <p:tags r:id="rId3"/>
            </p:custDataLst>
          </p:nvPr>
        </p:nvPicPr>
        <p:blipFill>
          <a:blip r:embed="rId4"/>
          <a:stretch>
            <a:fillRect/>
          </a:stretch>
        </p:blipFill>
        <p:spPr>
          <a:xfrm>
            <a:off x="9311640" y="5110480"/>
            <a:ext cx="2628265" cy="1606550"/>
          </a:xfrm>
          <a:prstGeom prst="rect">
            <a:avLst/>
          </a:prstGeom>
        </p:spPr>
      </p:pic>
      <p:pic>
        <p:nvPicPr>
          <p:cNvPr id="11" name="图片 10"/>
          <p:cNvPicPr>
            <a:picLocks noChangeAspect="1"/>
          </p:cNvPicPr>
          <p:nvPr>
            <p:custDataLst>
              <p:tags r:id="rId5"/>
            </p:custDataLst>
          </p:nvPr>
        </p:nvPicPr>
        <p:blipFill>
          <a:blip r:embed="rId6"/>
          <a:stretch>
            <a:fillRect/>
          </a:stretch>
        </p:blipFill>
        <p:spPr>
          <a:xfrm>
            <a:off x="9311640" y="3642360"/>
            <a:ext cx="2628265" cy="1468755"/>
          </a:xfrm>
          <a:prstGeom prst="rect">
            <a:avLst/>
          </a:prstGeom>
        </p:spPr>
      </p:pic>
      <p:cxnSp>
        <p:nvCxnSpPr>
          <p:cNvPr id="20" name="直接连接符 19"/>
          <p:cNvCxnSpPr/>
          <p:nvPr/>
        </p:nvCxnSpPr>
        <p:spPr>
          <a:xfrm flipV="1">
            <a:off x="9311640" y="1434465"/>
            <a:ext cx="2880360" cy="12700"/>
          </a:xfrm>
          <a:prstGeom prst="line">
            <a:avLst/>
          </a:prstGeom>
          <a:ln w="5715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5090" y="1850390"/>
            <a:ext cx="2628265" cy="24765"/>
          </a:xfrm>
          <a:prstGeom prst="line">
            <a:avLst/>
          </a:prstGeom>
          <a:ln w="571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73355" y="4443095"/>
            <a:ext cx="8577580" cy="953135"/>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Tip: Draw a comparison </a:t>
            </a:r>
            <a:r>
              <a:rPr lang="en-US" altLang="zh-CN" sz="2400" dirty="0">
                <a:latin typeface="楷体" panose="02010609060101010101" charset="-122"/>
                <a:ea typeface="楷体" panose="02010609060101010101" charset="-122"/>
                <a:cs typeface="楷体" panose="02010609060101010101" charset="-122"/>
              </a:rPr>
              <a:t>(</a:t>
            </a:r>
            <a:r>
              <a:rPr lang="zh-CN" altLang="en-US" sz="2400" dirty="0">
                <a:latin typeface="楷体" panose="02010609060101010101" charset="-122"/>
                <a:ea typeface="楷体" panose="02010609060101010101" charset="-122"/>
                <a:cs typeface="楷体" panose="02010609060101010101" charset="-122"/>
              </a:rPr>
              <a:t>比较</a:t>
            </a:r>
            <a:r>
              <a:rPr lang="en-US" altLang="zh-CN" sz="2400" dirty="0">
                <a:latin typeface="楷体" panose="02010609060101010101" charset="-122"/>
                <a:ea typeface="楷体" panose="02010609060101010101" charset="-122"/>
                <a:cs typeface="楷体" panose="02010609060101010101" charset="-122"/>
              </a:rPr>
              <a:t>)</a:t>
            </a:r>
            <a:r>
              <a:rPr lang="en-US" altLang="zh-CN" sz="2800" dirty="0">
                <a:latin typeface="Times New Roman" panose="02020603050405020304" charset="0"/>
                <a:ea typeface="楷体" panose="02010609060101010101" charset="-122"/>
                <a:cs typeface="Times New Roman" panose="02020603050405020304" charset="0"/>
              </a:rPr>
              <a:t>to shorten the distance</a:t>
            </a:r>
            <a:endParaRPr lang="en-US" altLang="zh-CN" sz="2800" dirty="0">
              <a:latin typeface="Times New Roman" panose="02020603050405020304" charset="0"/>
              <a:ea typeface="楷体" panose="02010609060101010101" charset="-122"/>
              <a:cs typeface="Times New Roman" panose="02020603050405020304" charset="0"/>
            </a:endParaRPr>
          </a:p>
          <a:p>
            <a:r>
              <a:rPr lang="en-US" altLang="zh-CN" sz="2800" dirty="0">
                <a:latin typeface="Times New Roman" panose="02020603050405020304" charset="0"/>
                <a:ea typeface="楷体" panose="02010609060101010101" charset="-122"/>
                <a:cs typeface="Times New Roman" panose="02020603050405020304" charset="0"/>
              </a:rPr>
              <a:t>       between the writer and readers.</a:t>
            </a:r>
            <a:endParaRPr lang="zh-CN" altLang="en-US" sz="2800" dirty="0">
              <a:latin typeface="Times New Roman" panose="02020603050405020304" charset="0"/>
              <a:ea typeface="楷体" panose="02010609060101010101" charset="-122"/>
              <a:cs typeface="Times New Roman" panose="02020603050405020304" charset="0"/>
            </a:endParaRPr>
          </a:p>
        </p:txBody>
      </p:sp>
      <p:pic>
        <p:nvPicPr>
          <p:cNvPr id="23" name="图片 22" descr="77434c85edd7344fa64bfabd95c3884c"/>
          <p:cNvPicPr>
            <a:picLocks noChangeAspect="1"/>
          </p:cNvPicPr>
          <p:nvPr/>
        </p:nvPicPr>
        <p:blipFill>
          <a:blip r:embed="rId7"/>
          <a:stretch>
            <a:fillRect/>
          </a:stretch>
        </p:blipFill>
        <p:spPr>
          <a:xfrm>
            <a:off x="8937625" y="3339465"/>
            <a:ext cx="3376295" cy="3637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88440" y="360680"/>
            <a:ext cx="10094595" cy="521970"/>
          </a:xfrm>
          <a:prstGeom prst="rect">
            <a:avLst/>
          </a:prstGeom>
          <a:noFill/>
        </p:spPr>
        <p:txBody>
          <a:bodyPr wrap="square" rtlCol="0" anchor="t">
            <a:spAutoFit/>
          </a:bodyPr>
          <a:lstStyle/>
          <a:p>
            <a:pPr marL="457200" indent="-457200" algn="l">
              <a:buFont typeface="Wingdings" panose="05000000000000000000" charset="0"/>
              <a:buChar char="p"/>
            </a:pPr>
            <a:r>
              <a:rPr lang="en-US" altLang="zh-CN" sz="2800" b="1">
                <a:solidFill>
                  <a:srgbClr val="FF0000"/>
                </a:solidFill>
                <a:latin typeface="Times New Roman" panose="02020603050405020304" charset="0"/>
                <a:cs typeface="Times New Roman" panose="02020603050405020304" charset="0"/>
                <a:sym typeface="+mn-ea"/>
              </a:rPr>
              <a:t>Ben </a:t>
            </a:r>
            <a:r>
              <a:rPr lang="en-US" altLang="zh-CN" sz="2800">
                <a:latin typeface="Times New Roman" panose="02020603050405020304" charset="0"/>
                <a:cs typeface="Times New Roman" panose="02020603050405020304" charset="0"/>
                <a:sym typeface="+mn-ea"/>
              </a:rPr>
              <a:t>wants to have </a:t>
            </a:r>
            <a:r>
              <a:rPr lang="en-US" altLang="zh-CN" sz="2800" b="1">
                <a:solidFill>
                  <a:srgbClr val="FF0000"/>
                </a:solidFill>
                <a:latin typeface="Times New Roman" panose="02020603050405020304" charset="0"/>
                <a:cs typeface="Times New Roman" panose="02020603050405020304" charset="0"/>
                <a:sym typeface="+mn-ea"/>
              </a:rPr>
              <a:t>the exciting Northern experience</a:t>
            </a:r>
            <a:r>
              <a:rPr lang="en-US" altLang="zh-CN" sz="2800">
                <a:latin typeface="Times New Roman" panose="02020603050405020304" charset="0"/>
                <a:cs typeface="Times New Roman" panose="02020603050405020304" charset="0"/>
                <a:sym typeface="+mn-ea"/>
              </a:rPr>
              <a:t>.</a:t>
            </a:r>
            <a:endParaRPr lang="en-US" altLang="zh-CN" sz="2800">
              <a:latin typeface="Times New Roman" panose="02020603050405020304" charset="0"/>
              <a:cs typeface="Times New Roman" panose="02020603050405020304" charset="0"/>
              <a:sym typeface="+mn-ea"/>
            </a:endParaRPr>
          </a:p>
        </p:txBody>
      </p:sp>
      <p:pic>
        <p:nvPicPr>
          <p:cNvPr id="5" name="图片 4"/>
          <p:cNvPicPr>
            <a:picLocks noChangeAspect="1"/>
          </p:cNvPicPr>
          <p:nvPr>
            <p:custDataLst>
              <p:tags r:id="rId1"/>
            </p:custDataLst>
          </p:nvPr>
        </p:nvPicPr>
        <p:blipFill>
          <a:blip r:embed="rId2"/>
          <a:stretch>
            <a:fillRect/>
          </a:stretch>
        </p:blipFill>
        <p:spPr>
          <a:xfrm>
            <a:off x="85090" y="130175"/>
            <a:ext cx="1504950" cy="752475"/>
          </a:xfrm>
          <a:prstGeom prst="rect">
            <a:avLst/>
          </a:prstGeom>
          <a:effectLst>
            <a:outerShdw blurRad="50800" dist="38100" dir="2700000" algn="tl" rotWithShape="0">
              <a:prstClr val="black">
                <a:alpha val="40000"/>
              </a:prstClr>
            </a:outerShdw>
          </a:effectLst>
        </p:spPr>
      </p:pic>
      <p:sp>
        <p:nvSpPr>
          <p:cNvPr id="6" name="文本框 5"/>
          <p:cNvSpPr txBox="1"/>
          <p:nvPr/>
        </p:nvSpPr>
        <p:spPr>
          <a:xfrm>
            <a:off x="85090" y="972820"/>
            <a:ext cx="12018010" cy="2676525"/>
          </a:xfrm>
          <a:prstGeom prst="rect">
            <a:avLst/>
          </a:prstGeom>
          <a:noFill/>
        </p:spPr>
        <p:txBody>
          <a:bodyPr wrap="square" rtlCol="0" anchor="t">
            <a:spAutoFit/>
          </a:bodyPr>
          <a:lstStyle/>
          <a:p>
            <a:pPr algn="just"/>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  </a:t>
            </a:r>
            <a:r>
              <a:rPr sz="2800">
                <a:latin typeface="Times New Roman" panose="02020603050405020304" charset="0"/>
                <a:cs typeface="Times New Roman" panose="02020603050405020304" charset="0"/>
              </a:rPr>
              <a:t>One of the favourite events is the dog-sled race, in which teams of about six husky dogs pull long sleds at great speeds along a snowy track. One person runs behind the sled, shouting to the dogs to encourage them. The sound of the dogs barking, the calls of the drivers and the shouts of the crowd make an exciting Northern experience. The dogs are </a:t>
            </a:r>
            <a:r>
              <a:rPr lang="en-US" sz="2800">
                <a:latin typeface="Times New Roman" panose="02020603050405020304" charset="0"/>
                <a:cs typeface="Times New Roman" panose="02020603050405020304" charset="0"/>
              </a:rPr>
              <a:t>strong and beautiful animals </a:t>
            </a:r>
            <a:r>
              <a:rPr sz="2800">
                <a:latin typeface="Times New Roman" panose="02020603050405020304" charset="0"/>
                <a:cs typeface="Times New Roman" panose="02020603050405020304" charset="0"/>
              </a:rPr>
              <a:t>with thick fur and many </a:t>
            </a:r>
            <a:r>
              <a:rPr lang="en-US" sz="2800">
                <a:latin typeface="Times New Roman" panose="02020603050405020304" charset="0"/>
                <a:cs typeface="Times New Roman" panose="02020603050405020304" charset="0"/>
              </a:rPr>
              <a:t>have </a:t>
            </a:r>
            <a:r>
              <a:rPr sz="2800">
                <a:latin typeface="Times New Roman" panose="02020603050405020304" charset="0"/>
                <a:cs typeface="Times New Roman" panose="02020603050405020304" charset="0"/>
              </a:rPr>
              <a:t>blue eyes.</a:t>
            </a:r>
            <a:endParaRPr sz="2800">
              <a:latin typeface="Times New Roman" panose="02020603050405020304" charset="0"/>
              <a:cs typeface="Times New Roman" panose="02020603050405020304" charset="0"/>
            </a:endParaRPr>
          </a:p>
        </p:txBody>
      </p:sp>
      <p:pic>
        <p:nvPicPr>
          <p:cNvPr id="9" name="图片 8"/>
          <p:cNvPicPr>
            <a:picLocks noChangeAspect="1"/>
          </p:cNvPicPr>
          <p:nvPr/>
        </p:nvPicPr>
        <p:blipFill>
          <a:blip r:embed="rId3"/>
          <a:stretch>
            <a:fillRect/>
          </a:stretch>
        </p:blipFill>
        <p:spPr>
          <a:xfrm>
            <a:off x="6753225" y="3429000"/>
            <a:ext cx="5324475" cy="3331845"/>
          </a:xfrm>
          <a:prstGeom prst="rect">
            <a:avLst/>
          </a:prstGeom>
        </p:spPr>
      </p:pic>
      <p:sp>
        <p:nvSpPr>
          <p:cNvPr id="10" name="椭圆 9"/>
          <p:cNvSpPr/>
          <p:nvPr/>
        </p:nvSpPr>
        <p:spPr>
          <a:xfrm>
            <a:off x="10090785" y="5547360"/>
            <a:ext cx="1684020" cy="120078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777730" y="4812665"/>
            <a:ext cx="2299970" cy="583565"/>
          </a:xfrm>
          <a:prstGeom prst="rect">
            <a:avLst/>
          </a:prstGeom>
          <a:solidFill>
            <a:schemeClr val="bg1">
              <a:alpha val="73000"/>
            </a:schemeClr>
          </a:solidFill>
        </p:spPr>
        <p:txBody>
          <a:bodyPr wrap="square" rtlCol="0">
            <a:spAutoFit/>
          </a:bodyPr>
          <a:lstStyle/>
          <a:p>
            <a:r>
              <a:rPr lang="en-US" altLang="zh-CN" sz="3200" b="1">
                <a:solidFill>
                  <a:srgbClr val="FF0000"/>
                </a:solidFill>
                <a:latin typeface="Times New Roman" panose="02020603050405020304" charset="0"/>
                <a:cs typeface="Times New Roman" panose="02020603050405020304" charset="0"/>
              </a:rPr>
              <a:t>husky dogs</a:t>
            </a:r>
            <a:endParaRPr lang="en-US" altLang="zh-CN" sz="3200" b="1">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173355" y="4443095"/>
            <a:ext cx="6579870" cy="953135"/>
          </a:xfrm>
          <a:prstGeom prst="rect">
            <a:avLst/>
          </a:prstGeom>
          <a:noFill/>
        </p:spPr>
        <p:txBody>
          <a:bodyPr wrap="square" rtlCol="0">
            <a:spAutoFit/>
          </a:bodyPr>
          <a:lstStyle/>
          <a:p>
            <a:r>
              <a:rPr lang="en-US" altLang="zh-CN" sz="2800" dirty="0">
                <a:latin typeface="Times New Roman" panose="02020603050405020304" charset="0"/>
                <a:cs typeface="Times New Roman" panose="02020603050405020304" charset="0"/>
              </a:rPr>
              <a:t>Tip: Use coordinate phrase</a:t>
            </a:r>
            <a:r>
              <a:rPr lang="en-US" altLang="zh-CN" sz="2800" dirty="0">
                <a:solidFill>
                  <a:schemeClr val="tx1"/>
                </a:solidFill>
                <a:latin typeface="Times New Roman" panose="02020603050405020304" charset="0"/>
                <a:cs typeface="Times New Roman" panose="02020603050405020304" charset="0"/>
              </a:rPr>
              <a:t> </a:t>
            </a:r>
            <a:r>
              <a:rPr lang="en-US" altLang="zh-CN" b="1" dirty="0">
                <a:solidFill>
                  <a:schemeClr val="tx1"/>
                </a:solidFill>
                <a:latin typeface="楷体" panose="02010609060101010101" charset="-122"/>
                <a:ea typeface="楷体" panose="02010609060101010101" charset="-122"/>
                <a:cs typeface="楷体" panose="02010609060101010101" charset="-122"/>
              </a:rPr>
              <a:t>(</a:t>
            </a:r>
            <a:r>
              <a:rPr lang="zh-CN" altLang="en-US" b="1" dirty="0">
                <a:solidFill>
                  <a:schemeClr val="tx1"/>
                </a:solidFill>
                <a:latin typeface="楷体" panose="02010609060101010101" charset="-122"/>
                <a:ea typeface="楷体" panose="02010609060101010101" charset="-122"/>
                <a:cs typeface="楷体" panose="02010609060101010101" charset="-122"/>
              </a:rPr>
              <a:t>并列短语</a:t>
            </a:r>
            <a:r>
              <a:rPr lang="en-US" altLang="zh-CN" b="1" dirty="0">
                <a:solidFill>
                  <a:schemeClr val="tx1"/>
                </a:solidFill>
                <a:latin typeface="楷体" panose="02010609060101010101" charset="-122"/>
                <a:ea typeface="楷体" panose="02010609060101010101" charset="-122"/>
                <a:cs typeface="楷体" panose="02010609060101010101" charset="-122"/>
              </a:rPr>
              <a:t>)</a:t>
            </a:r>
            <a:r>
              <a:rPr lang="en-US" altLang="zh-CN" sz="2800" dirty="0">
                <a:latin typeface="Times New Roman" panose="02020603050405020304" charset="0"/>
                <a:cs typeface="Times New Roman" panose="02020603050405020304" charset="0"/>
              </a:rPr>
              <a:t> to create the exciting scene</a:t>
            </a:r>
            <a:r>
              <a:rPr lang="en-US" altLang="zh-CN" sz="2800" dirty="0">
                <a:latin typeface="Times New Roman" panose="02020603050405020304" charset="0"/>
                <a:ea typeface="楷体" panose="02010609060101010101" charset="-122"/>
                <a:cs typeface="Times New Roman" panose="02020603050405020304" charset="0"/>
              </a:rPr>
              <a:t>.</a:t>
            </a:r>
            <a:endParaRPr lang="zh-CN" altLang="en-US" sz="2800" dirty="0">
              <a:latin typeface="Times New Roman" panose="02020603050405020304" charset="0"/>
              <a:ea typeface="楷体" panose="02010609060101010101" charset="-122"/>
              <a:cs typeface="Times New Roman" panose="02020603050405020304" charset="0"/>
            </a:endParaRPr>
          </a:p>
        </p:txBody>
      </p:sp>
      <p:cxnSp>
        <p:nvCxnSpPr>
          <p:cNvPr id="15" name="直接连接符 14"/>
          <p:cNvCxnSpPr/>
          <p:nvPr/>
        </p:nvCxnSpPr>
        <p:spPr>
          <a:xfrm>
            <a:off x="8702675" y="2317115"/>
            <a:ext cx="3256915" cy="13970"/>
          </a:xfrm>
          <a:prstGeom prst="line">
            <a:avLst/>
          </a:prstGeom>
          <a:ln w="5715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73355" y="2745105"/>
            <a:ext cx="9149715" cy="3175"/>
          </a:xfrm>
          <a:prstGeom prst="line">
            <a:avLst/>
          </a:prstGeom>
          <a:ln w="57150">
            <a:solidFill>
              <a:srgbClr val="C00000"/>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 name="KSO_WM_UNIT_TYPE" val="i"/>
  <p:tag name="KSO_WM_UNIT_ID" val="diagram9059_1*i*0"/>
  <p:tag name="KSO_WM_TEMPLATE_CATEGORY" val="diagram"/>
  <p:tag name="KSO_WM_TEMPLATE_INDEX" val="9059"/>
  <p:tag name="KSO_WM_TAG_VERSION" val="1.0"/>
  <p:tag name="KSO_WM_UNIT_HIGHLIGHT" val="0"/>
  <p:tag name="KSO_WM_UNIT_COMPATIBLE" val="0"/>
  <p:tag name="KSO_WM_UNIT_DIAGRAM_ISNUMVISUAL" val="0"/>
  <p:tag name="KSO_WM_UNIT_DIAGRAM_ISREFERUNIT" val="0"/>
  <p:tag name="KSO_WM_UNIT_INDEX" val="0"/>
  <p:tag name="KSO_WM_UNIT_LAYERLEVEL" val="1"/>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PLACING_PICTURE_USER_VIEWPORT" val="{&quot;height&quot;:11310,&quot;width&quot;:17000}"/>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PLACING_PICTURE_USER_VIEWPORT" val="{&quot;height&quot;:3160,&quot;width&quot;:4740}"/>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5256</Words>
  <Application>WPS 演示</Application>
  <PresentationFormat>宽屏</PresentationFormat>
  <Paragraphs>180</Paragraphs>
  <Slides>15</Slides>
  <Notes>9</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15</vt:i4>
      </vt:variant>
    </vt:vector>
  </HeadingPairs>
  <TitlesOfParts>
    <vt:vector size="33" baseType="lpstr">
      <vt:lpstr>Arial</vt:lpstr>
      <vt:lpstr>宋体</vt:lpstr>
      <vt:lpstr>Wingdings</vt:lpstr>
      <vt:lpstr>Wingdings</vt:lpstr>
      <vt:lpstr>字魂59号-创粗黑</vt:lpstr>
      <vt:lpstr>Times New Roman</vt:lpstr>
      <vt:lpstr>Bernard MT Condensed</vt:lpstr>
      <vt:lpstr>楷体</vt:lpstr>
      <vt:lpstr>High Tower Text</vt:lpstr>
      <vt:lpstr>黑体</vt:lpstr>
      <vt:lpstr>Segoe Print</vt:lpstr>
      <vt:lpstr>微软雅黑</vt:lpstr>
      <vt:lpstr>Arial Unicode MS</vt:lpstr>
      <vt:lpstr>Calibri</vt:lpstr>
      <vt:lpstr>Palatino Linotype</vt:lpstr>
      <vt:lpstr>HelveticaNeue</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180</cp:revision>
  <dcterms:created xsi:type="dcterms:W3CDTF">2019-06-19T02:08:00Z</dcterms:created>
  <dcterms:modified xsi:type="dcterms:W3CDTF">2025-12-05T07:36:51Z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E41F151EECD84F1899AFB39113D3BCFE</vt:lpwstr>
  </property>
</Properties>
</file>