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7"/>
  </p:notesMasterIdLst>
  <p:sldIdLst>
    <p:sldId id="530" r:id="rId3"/>
    <p:sldId id="270" r:id="rId4"/>
    <p:sldId id="506" r:id="rId5"/>
    <p:sldId id="507" r:id="rId6"/>
    <p:sldId id="508" r:id="rId8"/>
    <p:sldId id="509" r:id="rId9"/>
    <p:sldId id="510" r:id="rId10"/>
    <p:sldId id="511" r:id="rId11"/>
    <p:sldId id="512" r:id="rId12"/>
    <p:sldId id="513" r:id="rId13"/>
    <p:sldId id="514" r:id="rId14"/>
    <p:sldId id="515" r:id="rId15"/>
    <p:sldId id="516" r:id="rId16"/>
    <p:sldId id="517" r:id="rId17"/>
    <p:sldId id="518" r:id="rId18"/>
    <p:sldId id="519" r:id="rId19"/>
    <p:sldId id="520" r:id="rId20"/>
    <p:sldId id="521" r:id="rId21"/>
    <p:sldId id="522" r:id="rId22"/>
    <p:sldId id="523" r:id="rId23"/>
    <p:sldId id="524" r:id="rId24"/>
    <p:sldId id="525" r:id="rId25"/>
    <p:sldId id="454" r:id="rId26"/>
    <p:sldId id="277" r:id="rId27"/>
    <p:sldId id="439" r:id="rId28"/>
    <p:sldId id="505" r:id="rId29"/>
  </p:sldIdLst>
  <p:sldSz cx="12192000" cy="6858000"/>
  <p:notesSz cx="6858000" cy="9144000"/>
  <p:embeddedFontLst>
    <p:embeddedFont>
      <p:font typeface="Trebuchet MS" panose="020B0603020202020204"/>
      <p:regular r:id="rId34"/>
      <p:bold r:id="rId35"/>
      <p:italic r:id="rId36"/>
      <p:boldItalic r:id="rId37"/>
    </p:embeddedFont>
    <p:embeddedFont>
      <p:font typeface="微软雅黑" panose="020B0503020204020204" charset="-122"/>
      <p:regular r:id="rId38"/>
    </p:embeddedFont>
    <p:embeddedFont>
      <p:font typeface="华文中宋" panose="02010600040101010101" charset="-122"/>
      <p:regular r:id="rId39"/>
    </p:embeddedFont>
    <p:embeddedFont>
      <p:font typeface="Calibri" panose="020F0502020204030204" charset="0"/>
      <p:regular r:id="rId40"/>
      <p:bold r:id="rId41"/>
      <p:italic r:id="rId42"/>
      <p:boldItalic r:id="rId4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40"/>
        <p:guide pos="389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font" Target="fonts/font10.fntdata"/><Relationship Id="rId42" Type="http://schemas.openxmlformats.org/officeDocument/2006/relationships/font" Target="fonts/font9.fntdata"/><Relationship Id="rId41" Type="http://schemas.openxmlformats.org/officeDocument/2006/relationships/font" Target="fonts/font8.fntdata"/><Relationship Id="rId40" Type="http://schemas.openxmlformats.org/officeDocument/2006/relationships/font" Target="fonts/font7.fntdata"/><Relationship Id="rId4" Type="http://schemas.openxmlformats.org/officeDocument/2006/relationships/slide" Target="slides/slide2.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1"/>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2" Type="http://schemas.openxmlformats.org/officeDocument/2006/relationships/notesSlide" Target="../notesSlides/notesSlide6.xml"/><Relationship Id="rId11" Type="http://schemas.openxmlformats.org/officeDocument/2006/relationships/slideLayout" Target="../slideLayouts/slideLayout2.xml"/><Relationship Id="rId10" Type="http://schemas.openxmlformats.org/officeDocument/2006/relationships/tags" Target="../tags/tag30.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tags" Target="../tags/tag3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4.xml"/><Relationship Id="rId1" Type="http://schemas.openxmlformats.org/officeDocument/2006/relationships/tags" Target="../tags/tag33.xml"/></Relationships>
</file>

<file path=ppt/slides/_rels/slide15.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image" Target="../media/image10.png"/><Relationship Id="rId3" Type="http://schemas.openxmlformats.org/officeDocument/2006/relationships/tags" Target="../tags/tag37.xml"/><Relationship Id="rId2" Type="http://schemas.openxmlformats.org/officeDocument/2006/relationships/tags" Target="../tags/tag36.xml"/><Relationship Id="rId14" Type="http://schemas.openxmlformats.org/officeDocument/2006/relationships/notesSlide" Target="../notesSlides/notesSlide7.xml"/><Relationship Id="rId13" Type="http://schemas.openxmlformats.org/officeDocument/2006/relationships/slideLayout" Target="../slideLayouts/slideLayout2.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5.xml"/></Relationships>
</file>

<file path=ppt/slides/_rels/slide16.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1" Type="http://schemas.openxmlformats.org/officeDocument/2006/relationships/notesSlide" Target="../notesSlides/notesSlide8.xml"/><Relationship Id="rId10" Type="http://schemas.openxmlformats.org/officeDocument/2006/relationships/slideLayout" Target="../slideLayouts/slideLayout2.xml"/><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tags" Target="../tags/tag6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image" Target="../media/image10.png"/><Relationship Id="rId3" Type="http://schemas.openxmlformats.org/officeDocument/2006/relationships/tags" Target="../tags/tag66.xml"/><Relationship Id="rId2" Type="http://schemas.openxmlformats.org/officeDocument/2006/relationships/tags" Target="../tags/tag65.xml"/><Relationship Id="rId13" Type="http://schemas.openxmlformats.org/officeDocument/2006/relationships/notesSlide" Target="../notesSlides/notesSlide9.xml"/><Relationship Id="rId12" Type="http://schemas.openxmlformats.org/officeDocument/2006/relationships/slideLayout" Target="../slideLayouts/slideLayout2.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tags" Target="../tags/tag64.xml"/></Relationships>
</file>

<file path=ppt/slides/_rels/slide21.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1" Type="http://schemas.openxmlformats.org/officeDocument/2006/relationships/notesSlide" Target="../notesSlides/notesSlide10.xml"/><Relationship Id="rId10" Type="http://schemas.openxmlformats.org/officeDocument/2006/relationships/slideLayout" Target="../slideLayouts/slideLayout2.xml"/><Relationship Id="rId1" Type="http://schemas.openxmlformats.org/officeDocument/2006/relationships/tags" Target="../tags/tag74.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xml"/><Relationship Id="rId5" Type="http://schemas.microsoft.com/office/2007/relationships/media" Target="../media/media2.mp3"/><Relationship Id="rId4" Type="http://schemas.openxmlformats.org/officeDocument/2006/relationships/audio" Target="../media/media2.mp3"/><Relationship Id="rId3" Type="http://schemas.openxmlformats.org/officeDocument/2006/relationships/image" Target="../media/image13.png"/><Relationship Id="rId2" Type="http://schemas.microsoft.com/office/2007/relationships/media" Target="../media/media1.mp3"/><Relationship Id="rId1" Type="http://schemas.openxmlformats.org/officeDocument/2006/relationships/audio" Target="../media/media1.mp3"/></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864360" y="651510"/>
            <a:ext cx="10026650" cy="274574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Why might shaved hair appear darker when it grows back?</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The razor damages the hair follicle, stimulating thicker regrowth.</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Shaving removes the tapered end, making the blunt tip seem darker.</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Hormonal changes during shaving periods permanently alter hair color.</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The hair shaft thickens as a direct physical result of being cut by the razor.</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165" y="3897630"/>
            <a:ext cx="9935845" cy="2745740"/>
          </a:xfrm>
          <a:prstGeom prst="rect">
            <a:avLst/>
          </a:prstGeom>
          <a:solidFill>
            <a:schemeClr val="accent6">
              <a:lumMod val="20000"/>
              <a:lumOff val="80000"/>
            </a:schemeClr>
          </a:solidFill>
          <a:ln w="34925" cmpd="sng">
            <a:noFill/>
            <a:prstDash val="sysDash"/>
          </a:ln>
        </p:spPr>
        <p:txBody>
          <a:bodyPr wrap="square">
            <a:sp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a:t>
            </a:r>
            <a:r>
              <a:rPr lang="en-US" altLang="zh-CN" sz="2300">
                <a:latin typeface="Times New Roman" panose="02020603050405020304" charset="0"/>
                <a:cs typeface="Times New Roman" panose="02020603050405020304" charset="0"/>
                <a:sym typeface="+mn-ea"/>
              </a:rPr>
              <a:t>What is the primary purpose of the passage?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A. To promote alternative hair removal methods over shaving.</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B. To explain the hormonal factors that primarily influence hair growth.</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C. To correct a common misconception about the effects of shaving.</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D. To describe the biological process of hair growth during adolescence.</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725295" y="1926590"/>
            <a:ext cx="478155" cy="318135"/>
          </a:xfrm>
          <a:prstGeom prst="rect">
            <a:avLst/>
          </a:prstGeom>
        </p:spPr>
      </p:pic>
      <p:pic>
        <p:nvPicPr>
          <p:cNvPr id="8" name="图片 7"/>
          <p:cNvPicPr>
            <a:picLocks noChangeAspect="1"/>
          </p:cNvPicPr>
          <p:nvPr/>
        </p:nvPicPr>
        <p:blipFill>
          <a:blip r:embed="rId3"/>
          <a:stretch>
            <a:fillRect/>
          </a:stretch>
        </p:blipFill>
        <p:spPr>
          <a:xfrm>
            <a:off x="1864360" y="5688965"/>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1944350" cy="561721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dispel</a:t>
            </a:r>
            <a:r>
              <a:rPr lang="en-US" altLang="zh-CN" sz="2800">
                <a:latin typeface="Times New Roman" panose="02020603050405020304" charset="0"/>
                <a:ea typeface="华文中宋" panose="02010600040101010101" charset="-122"/>
                <a:cs typeface="Times New Roman" panose="02020603050405020304" charset="0"/>
                <a:sym typeface="+mn-ea"/>
              </a:rPr>
              <a:t>:  to make sth, especially a feeling or belief, go away or disappear</a:t>
            </a:r>
            <a:r>
              <a:rPr lang="en-US" sz="2800">
                <a:latin typeface="Times New Roman" panose="02020603050405020304" charset="0"/>
                <a:ea typeface="华文中宋" panose="02010600040101010101" charset="-122"/>
                <a:cs typeface="Times New Roman" panose="02020603050405020304" charset="0"/>
                <a:sym typeface="+mn-ea"/>
              </a:rPr>
              <a:t>      </a:t>
            </a:r>
            <a:r>
              <a:rPr lang="zh-CN" altLang="en-US" sz="2800">
                <a:latin typeface="Times New Roman" panose="02020603050405020304" charset="0"/>
                <a:ea typeface="华文中宋" panose="02010600040101010101" charset="-122"/>
                <a:cs typeface="Times New Roman" panose="02020603050405020304" charset="0"/>
                <a:sym typeface="+mn-ea"/>
              </a:rPr>
              <a:t>驱散，消除（尤指感觉或信仰）</a:t>
            </a:r>
            <a:endParaRPr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police moved quickly to dispel the rumours.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警察迅速采取行动来消除谣言</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persist</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sym typeface="+mn-ea"/>
              </a:rPr>
              <a:t> to continue to exist</a:t>
            </a:r>
            <a:r>
              <a:rPr lang="en-US"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sym typeface="+mn-ea"/>
              </a:rPr>
              <a:t>维持；保持；持续存在</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Existential questions requiring religious answers still persist.</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    </a:t>
            </a:r>
            <a:r>
              <a:rPr lang="zh-CN" altLang="en-US" sz="2800">
                <a:latin typeface="华文中宋" panose="02010600040101010101" charset="-122"/>
                <a:ea typeface="华文中宋" panose="02010600040101010101" charset="-122"/>
                <a:cs typeface="华文中宋" panose="02010600040101010101" charset="-122"/>
              </a:rPr>
              <a:t>需要宗教解答的生命问题持续存在着。</a:t>
            </a:r>
            <a:endParaRPr lang="zh-CN" altLang="en-US" sz="2800">
              <a:latin typeface="华文中宋" panose="02010600040101010101" charset="-122"/>
              <a:ea typeface="华文中宋" panose="02010600040101010101" charset="-122"/>
              <a:cs typeface="华文中宋" panose="02010600040101010101" charset="-122"/>
            </a:endParaRPr>
          </a:p>
          <a:p>
            <a:pPr indent="0" algn="l">
              <a:lnSpc>
                <a:spcPct val="90000"/>
              </a:lnSpc>
              <a:spcBef>
                <a:spcPts val="1000"/>
              </a:spcBef>
              <a:buClrTx/>
              <a:buSzTx/>
              <a:buFont typeface="Wingdings" panose="05000000000000000000" charset="0"/>
              <a:buNone/>
            </a:pPr>
            <a:r>
              <a:rPr sz="2800">
                <a:latin typeface="华文中宋" panose="02010600040101010101" charset="-122"/>
                <a:ea typeface="华文中宋" panose="02010600040101010101" charset="-122"/>
                <a:cs typeface="华文中宋" panose="02010600040101010101" charset="-122"/>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custDataLst>
              <p:tags r:id="rId1"/>
            </p:custDataLst>
          </p:nvPr>
        </p:nvSpPr>
        <p:spPr>
          <a:xfrm>
            <a:off x="139065" y="2900045"/>
            <a:ext cx="921004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His speech dispelled any fears about his health.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2"/>
            </p:custDataLst>
          </p:nvPr>
        </p:nvSpPr>
        <p:spPr>
          <a:xfrm>
            <a:off x="266700" y="6080760"/>
            <a:ext cx="865822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If the symptoms persist, consult your doctor</a:t>
            </a:r>
            <a:r>
              <a:rPr lang="en-US" sz="2800">
                <a:solidFill>
                  <a:srgbClr val="FF0000"/>
                </a:solidFill>
                <a:latin typeface="Times New Roman" panose="02020603050405020304" charset="0"/>
                <a:cs typeface="Times New Roman" panose="02020603050405020304" charset="0"/>
              </a:rPr>
              <a:t>.</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3"/>
            </p:custDataLst>
          </p:nvPr>
        </p:nvSpPr>
        <p:spPr>
          <a:xfrm>
            <a:off x="2332355" y="2378075"/>
            <a:ext cx="7294245" cy="521970"/>
          </a:xfrm>
          <a:prstGeom prst="rect">
            <a:avLst/>
          </a:prstGeom>
          <a:noFill/>
        </p:spPr>
        <p:txBody>
          <a:bodyPr wrap="square" rtlCol="0" anchor="t">
            <a:spAutoFit/>
          </a:bodyPr>
          <a:lstStyle/>
          <a:p>
            <a:r>
              <a:rPr lang="zh-CN" altLang="en-US" sz="2800">
                <a:ea typeface="华文中宋" panose="02010600040101010101" charset="-122"/>
              </a:rPr>
              <a:t>他的发言消除了人们对他身体健康的担心。</a:t>
            </a:r>
            <a:endParaRPr lang="zh-CN" altLang="en-US" sz="2800">
              <a:ea typeface="华文中宋" panose="02010600040101010101" charset="-122"/>
            </a:endParaRPr>
          </a:p>
        </p:txBody>
      </p:sp>
      <p:cxnSp>
        <p:nvCxnSpPr>
          <p:cNvPr id="3145728" name="直接连接符 8"/>
          <p:cNvCxnSpPr/>
          <p:nvPr>
            <p:custDataLst>
              <p:tags r:id="rId4"/>
            </p:custDataLst>
          </p:nvPr>
        </p:nvCxnSpPr>
        <p:spPr>
          <a:xfrm>
            <a:off x="211455" y="3367405"/>
            <a:ext cx="6678295" cy="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5"/>
            </p:custDataLst>
          </p:nvPr>
        </p:nvCxnSpPr>
        <p:spPr>
          <a:xfrm flipV="1">
            <a:off x="392430" y="6523990"/>
            <a:ext cx="6540500" cy="571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custDataLst>
              <p:tags r:id="rId6"/>
            </p:custDataLst>
          </p:nvPr>
        </p:nvSpPr>
        <p:spPr>
          <a:xfrm>
            <a:off x="2475865" y="5558790"/>
            <a:ext cx="8297545" cy="521970"/>
          </a:xfrm>
          <a:prstGeom prst="rect">
            <a:avLst/>
          </a:prstGeom>
          <a:noFill/>
        </p:spPr>
        <p:txBody>
          <a:bodyPr wrap="square" rtlCol="0" anchor="t">
            <a:spAutoFit/>
          </a:bodyPr>
          <a:p>
            <a:r>
              <a:rPr lang="zh-CN" altLang="en-US" sz="2800">
                <a:latin typeface="华文中宋" panose="02010600040101010101" charset="-122"/>
                <a:ea typeface="华文中宋" panose="02010600040101010101" charset="-122"/>
                <a:cs typeface="华文中宋" panose="02010600040101010101" charset="-122"/>
                <a:sym typeface="+mn-ea"/>
              </a:rPr>
              <a:t>如果症状持续不消除，就得去看医生。</a:t>
            </a:r>
            <a:endParaRPr lang="zh-CN" altLang="en-US" sz="2800">
              <a:ea typeface="华文中宋" panose="02010600040101010101" charset="-122"/>
            </a:endParaRPr>
          </a:p>
        </p:txBody>
      </p:sp>
      <p:sp>
        <p:nvSpPr>
          <p:cNvPr id="2" name="文本框 1"/>
          <p:cNvSpPr txBox="1"/>
          <p:nvPr>
            <p:custDataLst>
              <p:tags r:id="rId7"/>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8"/>
            </p:custDataLst>
          </p:nvPr>
        </p:nvSpPr>
        <p:spPr>
          <a:xfrm>
            <a:off x="159385" y="2360295"/>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9"/>
            </p:custDataLst>
          </p:nvPr>
        </p:nvSpPr>
        <p:spPr>
          <a:xfrm>
            <a:off x="211455" y="5558790"/>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7" dur="500"/>
                                        <p:tgtEl>
                                          <p:spTgt spid="104860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8"/>
                                        </p:tgtEl>
                                        <p:attrNameLst>
                                          <p:attrName>style.visibility</p:attrName>
                                        </p:attrNameLst>
                                      </p:cBhvr>
                                      <p:to>
                                        <p:strVal val="visible"/>
                                      </p:to>
                                    </p:set>
                                    <p:animEffect transition="in" filter="blinds(horizontal)">
                                      <p:cBhvr>
                                        <p:cTn id="12" dur="500"/>
                                        <p:tgtEl>
                                          <p:spTgt spid="1048608"/>
                                        </p:tgtEl>
                                      </p:cBhvr>
                                    </p:animEffect>
                                  </p:childTnLst>
                                </p:cTn>
                              </p:par>
                              <p:par>
                                <p:cTn id="13" presetID="3" presetClass="entr" presetSubtype="10" fill="hold" nodeType="withEffect">
                                  <p:stCondLst>
                                    <p:cond delay="0"/>
                                  </p:stCondLst>
                                  <p:childTnLst>
                                    <p:set>
                                      <p:cBhvr>
                                        <p:cTn id="14" dur="1" fill="hold">
                                          <p:stCondLst>
                                            <p:cond delay="0"/>
                                          </p:stCondLst>
                                        </p:cTn>
                                        <p:tgtEl>
                                          <p:spTgt spid="3145728"/>
                                        </p:tgtEl>
                                        <p:attrNameLst>
                                          <p:attrName>style.visibility</p:attrName>
                                        </p:attrNameLst>
                                      </p:cBhvr>
                                      <p:to>
                                        <p:strVal val="visible"/>
                                      </p:to>
                                    </p:set>
                                    <p:animEffect transition="in" filter="blinds(horizontal)">
                                      <p:cBhvr>
                                        <p:cTn id="15" dur="500"/>
                                        <p:tgtEl>
                                          <p:spTgt spid="314572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145729"/>
                                        </p:tgtEl>
                                        <p:attrNameLst>
                                          <p:attrName>style.visibility</p:attrName>
                                        </p:attrNameLst>
                                      </p:cBhvr>
                                      <p:to>
                                        <p:strVal val="visible"/>
                                      </p:to>
                                    </p:set>
                                    <p:animEffect transition="in" filter="wipe(down)">
                                      <p:cBhvr>
                                        <p:cTn id="28" dur="500"/>
                                        <p:tgtEl>
                                          <p:spTgt spid="314572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linds(horizontal)">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48607"/>
                                        </p:tgtEl>
                                        <p:attrNameLst>
                                          <p:attrName>style.visibility</p:attrName>
                                        </p:attrNameLst>
                                      </p:cBhvr>
                                      <p:to>
                                        <p:strVal val="visible"/>
                                      </p:to>
                                    </p:set>
                                    <p:animEffect transition="in" filter="blinds(horizontal)">
                                      <p:cBhvr>
                                        <p:cTn id="39"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36855" y="762635"/>
            <a:ext cx="11751310" cy="219710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nvSpPr>
        <p:spPr>
          <a:xfrm>
            <a:off x="394335" y="832485"/>
            <a:ext cx="11502390" cy="1198880"/>
          </a:xfrm>
          <a:prstGeom prst="rect">
            <a:avLst/>
          </a:prstGeom>
          <a:noFill/>
        </p:spPr>
        <p:txBody>
          <a:bodyPr wrap="square">
            <a:spAutoFit/>
          </a:bodyPr>
          <a:lstStyle/>
          <a:p>
            <a:pPr algn="just"/>
            <a:r>
              <a:rPr lang="en-US" altLang="zh-CN" sz="2400">
                <a:latin typeface="Times New Roman" panose="02020603050405020304" charset="0"/>
                <a:cs typeface="Times New Roman" panose="02020603050405020304" charset="0"/>
                <a:sym typeface="+mn-ea"/>
              </a:rPr>
              <a:t>Hair, particularly body hair, may have started out lighter and finer, but during puberty, may become darker, thicker and more coarse, said Alan Bauman, the founder and medical director of the Bauman Medical hair transplant and hair loss treatment center.</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nvSpPr>
        <p:spPr>
          <a:xfrm>
            <a:off x="284480" y="2072640"/>
            <a:ext cx="11711305" cy="768350"/>
          </a:xfrm>
          <a:prstGeom prst="rect">
            <a:avLst/>
          </a:prstGeom>
          <a:noFill/>
        </p:spPr>
        <p:txBody>
          <a:bodyPr wrap="square" rtlCol="0">
            <a:sp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艾伦</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鲍曼是鲍曼医疗毛发移植及脱发治疗中心的创始人兼医疗总监，他指出：</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毛发，尤其是体毛，起初可能颜色较浅、质地较细，但在青春期后，可能会变得颜色更深、更粗、更粗糙。</a:t>
            </a:r>
            <a:r>
              <a:rPr lang="en-US" altLang="zh-CN" sz="2200">
                <a:latin typeface="Times New Roman" panose="02020603050405020304" charset="0"/>
                <a:ea typeface="华文中宋" panose="02010600040101010101" charset="-122"/>
                <a:cs typeface="Times New Roman" panose="02020603050405020304" charset="0"/>
              </a:rPr>
              <a:t>”</a:t>
            </a:r>
            <a:endParaRPr sz="22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nvSpPr>
        <p:spPr>
          <a:xfrm>
            <a:off x="245110" y="3900170"/>
            <a:ext cx="11751310" cy="247015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nvSpPr>
        <p:spPr>
          <a:xfrm>
            <a:off x="384810" y="4077335"/>
            <a:ext cx="11603355" cy="1198880"/>
          </a:xfrm>
          <a:prstGeom prst="rect">
            <a:avLst/>
          </a:prstGeom>
          <a:noFill/>
        </p:spPr>
        <p:txBody>
          <a:bodyPr wrap="square">
            <a:spAutoFit/>
          </a:bodyPr>
          <a:lstStyle/>
          <a:p>
            <a:pPr algn="just"/>
            <a:r>
              <a:rPr lang="en-US" altLang="zh-CN" sz="2400">
                <a:latin typeface="Times New Roman" panose="02020603050405020304" charset="0"/>
                <a:cs typeface="Times New Roman" panose="02020603050405020304" charset="0"/>
                <a:sym typeface="+mn-ea"/>
              </a:rPr>
              <a:t>When shaving, the hair shaft is sliced above the skin and the razor does not touch the follicle beneath, but recently shaved hair may appear darker and coarser as it begins to grow back, experts said</a:t>
            </a:r>
            <a:r>
              <a:rPr sz="2400">
                <a:latin typeface="Times New Roman" panose="02020603050405020304" charset="0"/>
                <a:cs typeface="Times New Roman" panose="02020603050405020304" charset="0"/>
                <a:sym typeface="+mn-ea"/>
              </a:rPr>
              <a:t>.</a:t>
            </a:r>
            <a:endParaRPr sz="2400">
              <a:latin typeface="Times New Roman" panose="02020603050405020304" charset="0"/>
              <a:cs typeface="Times New Roman" panose="02020603050405020304" charset="0"/>
              <a:sym typeface="+mn-ea"/>
            </a:endParaRPr>
          </a:p>
        </p:txBody>
      </p:sp>
      <p:sp>
        <p:nvSpPr>
          <p:cNvPr id="14" name="文本框 13"/>
          <p:cNvSpPr txBox="1"/>
          <p:nvPr/>
        </p:nvSpPr>
        <p:spPr>
          <a:xfrm>
            <a:off x="461010" y="5276215"/>
            <a:ext cx="11319510" cy="768350"/>
          </a:xfrm>
          <a:prstGeom prst="rect">
            <a:avLst/>
          </a:prstGeom>
          <a:noFill/>
        </p:spPr>
        <p:txBody>
          <a:bodyPr wrap="square" rtlCol="0">
            <a:sp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专家表示，在刮胡子时，剃须刀会将毛发的根部从皮肤上方切掉，而不会触及毛囊。但刚刮过的毛发在重新生长时可能会显得颜色更深、质地更粗。</a:t>
            </a:r>
            <a:endParaRPr lang="zh-CN" altLang="en-US" sz="22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1"/>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075690" y="217805"/>
            <a:ext cx="10040620" cy="1014730"/>
          </a:xfrm>
          <a:prstGeom prst="rect">
            <a:avLst/>
          </a:prstGeom>
          <a:noFill/>
        </p:spPr>
        <p:txBody>
          <a:bodyPr wrap="square" rtlCol="0" anchor="t">
            <a:spAutoFit/>
          </a:bodyPr>
          <a:p>
            <a:pPr algn="ctr">
              <a:buClrTx/>
              <a:buSzTx/>
              <a:buFontTx/>
            </a:pPr>
            <a:r>
              <a:rPr lang="en-US" altLang="zh-CN" sz="3200" b="1">
                <a:sym typeface="+mn-ea"/>
              </a:rPr>
              <a:t>3. Sorry is not enough: longer apologies ‘better received’</a:t>
            </a:r>
            <a:endParaRPr lang="en-US" altLang="zh-CN" sz="3200" b="1">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道歉越长越真诚</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pic>
        <p:nvPicPr>
          <p:cNvPr id="2" name="图片 1"/>
          <p:cNvPicPr>
            <a:picLocks noChangeAspect="1"/>
          </p:cNvPicPr>
          <p:nvPr/>
        </p:nvPicPr>
        <p:blipFill>
          <a:blip r:embed="rId1"/>
          <a:stretch>
            <a:fillRect/>
          </a:stretch>
        </p:blipFill>
        <p:spPr>
          <a:xfrm>
            <a:off x="3051224" y="1701165"/>
            <a:ext cx="6089552" cy="4320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0" y="504825"/>
            <a:ext cx="12210415" cy="6353175"/>
          </a:xfrm>
          <a:prstGeom prst="rect">
            <a:avLst/>
          </a:prstGeom>
          <a:noFill/>
        </p:spPr>
        <p:txBody>
          <a:bodyPr wrap="square" rtlCol="0" anchor="t">
            <a:noAutofit/>
          </a:bodyPr>
          <a:p>
            <a:pPr indent="349250" fontAlgn="auto">
              <a:lnSpc>
                <a:spcPct val="100000"/>
              </a:lnSpc>
            </a:pPr>
            <a:r>
              <a:rPr lang="en-US" altLang="zh-CN" sz="2000">
                <a:latin typeface="Times New Roman" panose="02020603050405020304" charset="0"/>
                <a:cs typeface="Times New Roman" panose="02020603050405020304" charset="0"/>
              </a:rPr>
              <a:t>Sorry may be the hardest word, but it is also rather on the short side. And that means it may not be enough to get apologisers out of trouble, a study suggests. Researchers found that the more </a:t>
            </a:r>
            <a:r>
              <a:rPr lang="en-US" altLang="zh-CN" sz="2000">
                <a:solidFill>
                  <a:srgbClr val="0000FF"/>
                </a:solidFill>
                <a:latin typeface="Times New Roman" panose="02020603050405020304" charset="0"/>
                <a:cs typeface="Times New Roman" panose="02020603050405020304" charset="0"/>
              </a:rPr>
              <a:t>verbose </a:t>
            </a:r>
            <a:r>
              <a:rPr lang="en-US" altLang="zh-CN" sz="2000">
                <a:latin typeface="Times New Roman" panose="02020603050405020304" charset="0"/>
                <a:cs typeface="Times New Roman" panose="02020603050405020304" charset="0"/>
              </a:rPr>
              <a:t>the language used in atonement, the more sincere it came across to the listener.</a:t>
            </a:r>
            <a:endParaRPr lang="en-US" altLang="zh-CN" sz="2000">
              <a:latin typeface="Times New Roman" panose="02020603050405020304" charset="0"/>
              <a:cs typeface="Times New Roman" panose="02020603050405020304" charset="0"/>
            </a:endParaRPr>
          </a:p>
          <a:p>
            <a:pPr indent="349250" fontAlgn="auto">
              <a:lnSpc>
                <a:spcPct val="100000"/>
              </a:lnSpc>
            </a:pPr>
            <a:r>
              <a:rPr lang="en-US" altLang="zh-CN" sz="2000">
                <a:latin typeface="Times New Roman" panose="02020603050405020304" charset="0"/>
                <a:cs typeface="Times New Roman" panose="02020603050405020304" charset="0"/>
              </a:rPr>
              <a:t>The effort that goes into an apology - or, at least, that appears to go into one - is important in showing how sorry someone is, according to the study, which is published in the peer-reviewed </a:t>
            </a:r>
            <a:r>
              <a:rPr lang="en-US" altLang="zh-CN" sz="2000" i="1">
                <a:latin typeface="Times New Roman" panose="02020603050405020304" charset="0"/>
                <a:cs typeface="Times New Roman" panose="02020603050405020304" charset="0"/>
              </a:rPr>
              <a:t>British Journal of Psychology</a:t>
            </a:r>
            <a:r>
              <a:rPr lang="en-US" altLang="zh-CN" sz="2000">
                <a:latin typeface="Times New Roman" panose="02020603050405020304" charset="0"/>
                <a:cs typeface="Times New Roman" panose="02020603050405020304" charset="0"/>
              </a:rPr>
              <a:t>.</a:t>
            </a:r>
            <a:endParaRPr lang="en-US" altLang="zh-CN" sz="2000">
              <a:latin typeface="Times New Roman" panose="02020603050405020304" charset="0"/>
              <a:cs typeface="Times New Roman" panose="02020603050405020304" charset="0"/>
            </a:endParaRPr>
          </a:p>
          <a:p>
            <a:pPr indent="349250" fontAlgn="auto">
              <a:lnSpc>
                <a:spcPct val="100000"/>
              </a:lnSpc>
            </a:pPr>
            <a:r>
              <a:rPr lang="en-US" altLang="zh-CN" sz="2000">
                <a:latin typeface="Times New Roman" panose="02020603050405020304" charset="0"/>
                <a:cs typeface="Times New Roman" panose="02020603050405020304" charset="0"/>
              </a:rPr>
              <a:t>It may go some way to explaining why Stephen Fry, having offended some at Marylebone cricket club with his description of an establishment “stinking of privilege and classism” last year, offered his apology for having gone “off into a wildly overdose - absolutely - prose picture of the image that some have of the club”.</a:t>
            </a:r>
            <a:endParaRPr lang="en-US" altLang="zh-CN" sz="2000">
              <a:latin typeface="Times New Roman" panose="02020603050405020304" charset="0"/>
              <a:cs typeface="Times New Roman" panose="02020603050405020304" charset="0"/>
            </a:endParaRPr>
          </a:p>
          <a:p>
            <a:pPr indent="349250" fontAlgn="auto">
              <a:lnSpc>
                <a:spcPct val="100000"/>
              </a:lnSpc>
            </a:pPr>
            <a:r>
              <a:rPr lang="en-US" altLang="zh-CN" sz="2000">
                <a:latin typeface="Times New Roman" panose="02020603050405020304" charset="0"/>
                <a:cs typeface="Times New Roman" panose="02020603050405020304" charset="0"/>
              </a:rPr>
              <a:t>Dr Shiri Lev-Ari, from Royal Holloway, University of London, who conducted the research, said: “Individuals produce longer words in their apologies than in their non-apologetic communication, </a:t>
            </a:r>
            <a:r>
              <a:rPr lang="en-US" altLang="zh-CN" sz="2000">
                <a:solidFill>
                  <a:srgbClr val="0000FF"/>
                </a:solidFill>
                <a:latin typeface="Times New Roman" panose="02020603050405020304" charset="0"/>
                <a:cs typeface="Times New Roman" panose="02020603050405020304" charset="0"/>
              </a:rPr>
              <a:t>presumably </a:t>
            </a:r>
            <a:r>
              <a:rPr lang="en-US" altLang="zh-CN" sz="2000">
                <a:latin typeface="Times New Roman" panose="02020603050405020304" charset="0"/>
                <a:cs typeface="Times New Roman" panose="02020603050405020304" charset="0"/>
              </a:rPr>
              <a:t>to express the effort they are willing to exert to express their </a:t>
            </a:r>
            <a:r>
              <a:rPr lang="en-US" altLang="zh-CN" sz="2000" u="sng">
                <a:latin typeface="Times New Roman" panose="02020603050405020304" charset="0"/>
                <a:cs typeface="Times New Roman" panose="02020603050405020304" charset="0"/>
              </a:rPr>
              <a:t>remorse</a:t>
            </a:r>
            <a:r>
              <a:rPr lang="en-US" altLang="zh-CN" sz="2000">
                <a:latin typeface="Times New Roman" panose="02020603050405020304" charset="0"/>
                <a:cs typeface="Times New Roman" panose="02020603050405020304" charset="0"/>
              </a:rPr>
              <a:t> and/or correct the situation.”</a:t>
            </a:r>
            <a:endParaRPr lang="en-US" altLang="zh-CN" sz="2000">
              <a:latin typeface="Times New Roman" panose="02020603050405020304" charset="0"/>
              <a:cs typeface="Times New Roman" panose="02020603050405020304" charset="0"/>
            </a:endParaRPr>
          </a:p>
          <a:p>
            <a:pPr indent="349250" fontAlgn="auto">
              <a:lnSpc>
                <a:spcPct val="100000"/>
              </a:lnSpc>
            </a:pPr>
            <a:r>
              <a:rPr lang="en-US" altLang="zh-CN" sz="2000">
                <a:latin typeface="Times New Roman" panose="02020603050405020304" charset="0"/>
                <a:cs typeface="Times New Roman" panose="02020603050405020304" charset="0"/>
              </a:rPr>
              <a:t>“Correspondingly, individuals interpret apologies with longer words as more apologetic.”</a:t>
            </a:r>
            <a:endParaRPr lang="en-US" altLang="zh-CN" sz="2000">
              <a:latin typeface="Times New Roman" panose="02020603050405020304" charset="0"/>
              <a:cs typeface="Times New Roman" panose="02020603050405020304" charset="0"/>
            </a:endParaRPr>
          </a:p>
          <a:p>
            <a:pPr indent="349250" fontAlgn="auto">
              <a:lnSpc>
                <a:spcPct val="100000"/>
              </a:lnSpc>
            </a:pPr>
            <a:r>
              <a:rPr lang="en-US" altLang="zh-CN" sz="2000">
                <a:latin typeface="Times New Roman" panose="02020603050405020304" charset="0"/>
                <a:cs typeface="Times New Roman" panose="02020603050405020304" charset="0"/>
              </a:rPr>
              <a:t>Her study tested people’s responses to three versions of almost identical apologies. For example, it used: “I did not mean to answer in a hostile way,” with “I did not mean to reply if I won't believe style” and “I did not mean to respond in a confrontational manner.” It found the wordiest versions elicited the best response from those to whom the apologies were offered. </a:t>
            </a:r>
            <a:endParaRPr lang="en-US" altLang="zh-CN" sz="2000">
              <a:latin typeface="Times New Roman" panose="02020603050405020304" charset="0"/>
              <a:cs typeface="Times New Roman" panose="02020603050405020304" charset="0"/>
            </a:endParaRPr>
          </a:p>
          <a:p>
            <a:pPr indent="349250" fontAlgn="auto">
              <a:lnSpc>
                <a:spcPct val="100000"/>
              </a:lnSpc>
            </a:pPr>
            <a:r>
              <a:rPr lang="en-US" altLang="zh-CN" sz="2000">
                <a:latin typeface="Times New Roman" panose="02020603050405020304" charset="0"/>
                <a:cs typeface="Times New Roman" panose="02020603050405020304" charset="0"/>
              </a:rPr>
              <a:t>It also studied samples of tweeted apologies from celebrities and other individuals and their other tweets. They found people tended to be more long-winded in their apologies.</a:t>
            </a:r>
            <a:endParaRPr lang="en-US" altLang="zh-CN" sz="2000">
              <a:latin typeface="Times New Roman" panose="02020603050405020304" charset="0"/>
              <a:cs typeface="Times New Roman" panose="02020603050405020304" charset="0"/>
            </a:endParaRPr>
          </a:p>
          <a:p>
            <a:pPr indent="349250" fontAlgn="auto">
              <a:lnSpc>
                <a:spcPct val="100000"/>
              </a:lnSpc>
            </a:pPr>
            <a:r>
              <a:rPr lang="en-US" altLang="zh-CN" sz="2000">
                <a:latin typeface="Times New Roman" panose="02020603050405020304" charset="0"/>
                <a:cs typeface="Times New Roman" panose="02020603050405020304" charset="0"/>
              </a:rPr>
              <a:t>On average, apology messages from celebrities contained five times more words than their usual tweets, while those from other people tended to be about twice as long as their standard messages.</a:t>
            </a:r>
            <a:endParaRPr lang="en-US" altLang="zh-CN" sz="2000">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3846830" y="0"/>
            <a:ext cx="633793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The Guardian</a:t>
            </a:r>
            <a:r>
              <a:rPr lang="zh-CN" altLang="en-US" sz="23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September 16, 2025 P17)</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1979930" y="650240"/>
            <a:ext cx="8296910" cy="1886585"/>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1. Which kind of apology is considered more sincere?</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A. An apology that uses very short and direct words.</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B. An apology that is published in a famous journal.</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C. An apology that is expressed with longer words and more effort.</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D. An apology that is offered immediately after the offense.</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custDataLst>
              <p:tags r:id="rId2"/>
            </p:custDataLst>
          </p:nvPr>
        </p:nvSpPr>
        <p:spPr>
          <a:xfrm>
            <a:off x="1979930" y="2999105"/>
            <a:ext cx="8296275" cy="1014730"/>
          </a:xfrm>
          <a:prstGeom prst="rect">
            <a:avLst/>
          </a:prstGeom>
          <a:solidFill>
            <a:schemeClr val="bg2"/>
          </a:solidFill>
          <a:ln w="34925" cmpd="sng">
            <a:noFill/>
            <a:prstDash val="sysDash"/>
          </a:ln>
        </p:spPr>
        <p:txBody>
          <a:bodyPr wrap="square">
            <a:spAutoFit/>
          </a:bodyPr>
          <a:p>
            <a:pPr indent="0" algn="just" fontAlgn="auto">
              <a:lnSpc>
                <a:spcPct val="150000"/>
              </a:lnSpc>
            </a:pPr>
            <a:r>
              <a:rPr lang="en-US" altLang="zh-CN" sz="2000" b="0" i="0" smtClean="0">
                <a:latin typeface="Times New Roman" panose="02020603050405020304" charset="0"/>
                <a:ea typeface="华文中宋" panose="02010600040101010101" charset="-122"/>
                <a:cs typeface="Times New Roman" panose="02020603050405020304" charset="0"/>
              </a:rPr>
              <a:t>2. The word “remorse” in paragraph 4 is closest in meaning to ________.</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000" b="0" i="0" smtClean="0">
                <a:latin typeface="Times New Roman" panose="02020603050405020304" charset="0"/>
                <a:ea typeface="华文中宋" panose="02010600040101010101" charset="-122"/>
                <a:cs typeface="Times New Roman" panose="02020603050405020304" charset="0"/>
              </a:rPr>
              <a:t>A. happiness              B. regret                C. anger                  D. confidence</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pic>
        <p:nvPicPr>
          <p:cNvPr id="6" name="图片 5"/>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037715" y="4665345"/>
            <a:ext cx="379466" cy="396000"/>
          </a:xfrm>
          <a:prstGeom prst="rect">
            <a:avLst/>
          </a:prstGeom>
        </p:spPr>
      </p:pic>
      <p:pic>
        <p:nvPicPr>
          <p:cNvPr id="8" name="图片 7"/>
          <p:cNvPicPr>
            <a:picLocks noChangeAspect="1"/>
          </p:cNvPicPr>
          <p:nvPr>
            <p:custDataLst>
              <p:tags r:id="rId5"/>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1979930" y="1785620"/>
            <a:ext cx="379466" cy="396000"/>
          </a:xfrm>
          <a:prstGeom prst="rect">
            <a:avLst/>
          </a:prstGeom>
        </p:spPr>
      </p:pic>
      <p:sp>
        <p:nvSpPr>
          <p:cNvPr id="13" name="矩形 12"/>
          <p:cNvSpPr/>
          <p:nvPr>
            <p:custDataLst>
              <p:tags r:id="rId6"/>
            </p:custDataLst>
          </p:nvPr>
        </p:nvSpPr>
        <p:spPr>
          <a:xfrm>
            <a:off x="1979930" y="4629150"/>
            <a:ext cx="8296910" cy="1886585"/>
          </a:xfrm>
          <a:prstGeom prst="rect">
            <a:avLst/>
          </a:prstGeom>
          <a:solidFill>
            <a:schemeClr val="accent6">
              <a:lumMod val="20000"/>
              <a:lumOff val="80000"/>
            </a:schemeClr>
          </a:solidFill>
          <a:ln w="34925" cmpd="sng">
            <a:noFill/>
            <a:prstDash val="sysDash"/>
          </a:ln>
        </p:spPr>
        <p:txBody>
          <a:bodyPr wrap="square" rtlCol="0" anchor="t">
            <a:spAutoFit/>
          </a:bodyPr>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3.What is the best title for the passage?</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A. Why “Sorry” is the Hardest Word</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B. Stephen Fry's Apology Strategy</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C. The Power of a Long and Elaborate Apology</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D. A Study on Celebrity Behaviors</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p:txBody>
      </p:sp>
      <p:pic>
        <p:nvPicPr>
          <p:cNvPr id="12" name="图片 11"/>
          <p:cNvPicPr>
            <a:picLocks noChangeAspect="1"/>
          </p:cNvPicPr>
          <p:nvPr>
            <p:custDataLst>
              <p:tags r:id="rId7"/>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4142105" y="3589020"/>
            <a:ext cx="379466" cy="396000"/>
          </a:xfrm>
          <a:prstGeom prst="rect">
            <a:avLst/>
          </a:prstGeom>
        </p:spPr>
      </p:pic>
      <p:sp>
        <p:nvSpPr>
          <p:cNvPr id="15" name="文本框 16"/>
          <p:cNvSpPr txBox="1"/>
          <p:nvPr>
            <p:custDataLst>
              <p:tags r:id="rId8"/>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pic>
        <p:nvPicPr>
          <p:cNvPr id="16" name="图片 15"/>
          <p:cNvPicPr>
            <a:picLocks noChangeAspect="1"/>
          </p:cNvPicPr>
          <p:nvPr>
            <p:custDataLst>
              <p:tags r:id="rId9"/>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1923415" y="5759450"/>
            <a:ext cx="379466" cy="396000"/>
          </a:xfrm>
          <a:prstGeom prst="rect">
            <a:avLst/>
          </a:prstGeom>
        </p:spPr>
      </p:pic>
      <p:sp>
        <p:nvSpPr>
          <p:cNvPr id="2" name="文本框 1"/>
          <p:cNvSpPr txBox="1"/>
          <p:nvPr>
            <p:custDataLst>
              <p:tags r:id="rId10"/>
            </p:custDataLst>
          </p:nvPr>
        </p:nvSpPr>
        <p:spPr>
          <a:xfrm>
            <a:off x="219710" y="3245485"/>
            <a:ext cx="1551940" cy="440055"/>
          </a:xfrm>
          <a:prstGeom prst="rect">
            <a:avLst/>
          </a:prstGeom>
          <a:solidFill>
            <a:srgbClr val="0070C0"/>
          </a:solidFill>
        </p:spPr>
        <p:txBody>
          <a:bodyPr wrap="square" rtlCol="0" anchor="t">
            <a:noAutofit/>
          </a:bodyPr>
          <a:p>
            <a:pPr lvl="0" algn="ctr">
              <a:buClrTx/>
              <a:buSzTx/>
              <a:buFontTx/>
            </a:pPr>
            <a:r>
              <a:rPr kumimoji="1" lang="en-US" altLang="zh-CN" b="1" dirty="0">
                <a:solidFill>
                  <a:schemeClr val="lt1"/>
                </a:solidFill>
                <a:sym typeface="+mn-ea"/>
              </a:rPr>
              <a:t>VOCABULARY</a:t>
            </a:r>
            <a:endParaRPr kumimoji="1" lang="en-US" altLang="zh-CN" b="1" dirty="0">
              <a:solidFill>
                <a:schemeClr val="lt1"/>
              </a:solidFill>
              <a:sym typeface="+mn-ea"/>
            </a:endParaRPr>
          </a:p>
        </p:txBody>
      </p:sp>
      <p:sp>
        <p:nvSpPr>
          <p:cNvPr id="17" name="文本框 16"/>
          <p:cNvSpPr txBox="1"/>
          <p:nvPr>
            <p:custDataLst>
              <p:tags r:id="rId11"/>
            </p:custDataLst>
          </p:nvPr>
        </p:nvSpPr>
        <p:spPr>
          <a:xfrm>
            <a:off x="219710" y="1273175"/>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INFERENCE</a:t>
            </a:r>
            <a:endParaRPr kumimoji="1" lang="en-US" altLang="zh-CN" sz="2200" b="1" dirty="0">
              <a:solidFill>
                <a:schemeClr val="lt1"/>
              </a:solidFill>
              <a:sym typeface="+mn-ea"/>
            </a:endParaRPr>
          </a:p>
        </p:txBody>
      </p:sp>
      <p:sp>
        <p:nvSpPr>
          <p:cNvPr id="18" name="文本框 17"/>
          <p:cNvSpPr txBox="1"/>
          <p:nvPr>
            <p:custDataLst>
              <p:tags r:id="rId12"/>
            </p:custDataLst>
          </p:nvPr>
        </p:nvSpPr>
        <p:spPr>
          <a:xfrm>
            <a:off x="219710" y="5259705"/>
            <a:ext cx="1552575" cy="429895"/>
          </a:xfrm>
          <a:prstGeom prst="rect">
            <a:avLst/>
          </a:prstGeom>
          <a:solidFill>
            <a:srgbClr val="0070C0"/>
          </a:solidFill>
        </p:spPr>
        <p:txBody>
          <a:bodyPr wrap="square" rtlCol="0" anchor="t">
            <a:spAutoFit/>
          </a:bodyPr>
          <a:p>
            <a:pPr lvl="0" algn="ctr">
              <a:buClrTx/>
              <a:buSzTx/>
              <a:buFontTx/>
            </a:pPr>
            <a:r>
              <a:rPr kumimoji="1" lang="en-US" altLang="zh-CN" sz="2200" b="1" dirty="0">
                <a:solidFill>
                  <a:schemeClr val="lt1"/>
                </a:solidFill>
                <a:sym typeface="+mn-ea"/>
              </a:rPr>
              <a:t>GIST</a:t>
            </a:r>
            <a:endParaRPr kumimoji="1" lang="en-US" altLang="zh-CN" sz="2200" b="1" dirty="0">
              <a:solidFill>
                <a:schemeClr val="lt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28650"/>
            <a:ext cx="11904980" cy="497332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cs typeface="Times New Roman" panose="02020603050405020304" charset="0"/>
                <a:sym typeface="+mn-ea"/>
              </a:rPr>
              <a:t>verbose</a:t>
            </a:r>
            <a:r>
              <a:rPr lang="en-US" altLang="zh-CN" sz="2800">
                <a:latin typeface="Times New Roman" panose="02020603050405020304" charset="0"/>
                <a:ea typeface="华文中宋" panose="02010600040101010101" charset="-122"/>
                <a:cs typeface="Times New Roman" panose="02020603050405020304" charset="0"/>
                <a:sym typeface="+mn-ea"/>
              </a:rPr>
              <a:t>: using or containing more words than are needed</a:t>
            </a:r>
            <a:r>
              <a:rPr lang="zh-CN" altLang="en-US" sz="2800">
                <a:latin typeface="Times New Roman" panose="02020603050405020304" charset="0"/>
                <a:ea typeface="华文中宋" panose="02010600040101010101" charset="-122"/>
                <a:cs typeface="Times New Roman" panose="02020603050405020304" charset="0"/>
                <a:sym typeface="+mn-ea"/>
              </a:rPr>
              <a:t>冗长的；啰唆的</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He was a notoriously verbose after-dinner speaker.                                                          </a:t>
            </a:r>
            <a:r>
              <a:rPr lang="zh-CN" altLang="en-US" sz="2800">
                <a:latin typeface="Times New Roman" panose="02020603050405020304" charset="0"/>
                <a:ea typeface="华文中宋" panose="02010600040101010101" charset="-122"/>
                <a:cs typeface="Times New Roman" panose="02020603050405020304" charset="0"/>
              </a:rPr>
              <a:t>他在饭后讲起话来是出了名地啰唆。</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presumably</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used to say that you think that sth is probably true</a:t>
            </a:r>
            <a:r>
              <a:rPr lang="zh-CN" altLang="en-US" sz="2800">
                <a:latin typeface="Times New Roman" panose="02020603050405020304" charset="0"/>
                <a:ea typeface="华文中宋" panose="02010600040101010101" charset="-122"/>
                <a:cs typeface="Times New Roman" panose="02020603050405020304" charset="0"/>
              </a:rPr>
              <a:t>很可能；大概；想必是</a:t>
            </a:r>
            <a:r>
              <a:rPr lang="en-US" altLang="zh-CN" sz="2800">
                <a:latin typeface="Times New Roman" panose="02020603050405020304" charset="0"/>
                <a:ea typeface="华文中宋" panose="02010600040101010101" charset="-122"/>
                <a:cs typeface="Times New Roman" panose="02020603050405020304" charset="0"/>
              </a:rPr>
              <a:t> </a:t>
            </a:r>
            <a:endParaRPr lang="zh-CN" altLang="en-US"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They can presumably afford to buy a bigger apartment.</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他们大概买得起一套大一点的公寓。</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069465"/>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572385"/>
            <a:ext cx="979741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His writing is difficult and often verbose.</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109335"/>
            <a:ext cx="7267575"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Presumably this is where the accident happened.</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052955"/>
            <a:ext cx="7343140" cy="521970"/>
          </a:xfrm>
          <a:prstGeom prst="rect">
            <a:avLst/>
          </a:prstGeom>
          <a:noFill/>
        </p:spPr>
        <p:txBody>
          <a:bodyPr wrap="square" rtlCol="0" anchor="t">
            <a:spAutoFit/>
          </a:bodyPr>
          <a:lstStyle/>
          <a:p>
            <a:r>
              <a:rPr lang="zh-CN" altLang="en-US" sz="2800">
                <a:ea typeface="华文中宋" panose="02010600040101010101" charset="-122"/>
              </a:rPr>
              <a:t>他的文章晦涩难懂，而且往往篇幅冗长。</a:t>
            </a:r>
            <a:endParaRPr lang="zh-CN" altLang="en-US" sz="2800">
              <a:ea typeface="华文中宋" panose="02010600040101010101" charset="-122"/>
            </a:endParaRPr>
          </a:p>
        </p:txBody>
      </p:sp>
      <p:cxnSp>
        <p:nvCxnSpPr>
          <p:cNvPr id="3145728" name="直接连接符 8"/>
          <p:cNvCxnSpPr/>
          <p:nvPr>
            <p:custDataLst>
              <p:tags r:id="rId5"/>
            </p:custDataLst>
          </p:nvPr>
        </p:nvCxnSpPr>
        <p:spPr>
          <a:xfrm>
            <a:off x="311150" y="3061335"/>
            <a:ext cx="6048000" cy="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flipV="1">
            <a:off x="320675" y="6631940"/>
            <a:ext cx="6957060" cy="2857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616575"/>
            <a:ext cx="3792220" cy="521970"/>
          </a:xfrm>
          <a:prstGeom prst="rect">
            <a:avLst/>
          </a:prstGeom>
          <a:noFill/>
        </p:spPr>
        <p:txBody>
          <a:bodyPr wrap="square" rtlCol="0" anchor="t">
            <a:spAutoFit/>
          </a:bodyPr>
          <a:p>
            <a:r>
              <a:rPr lang="zh-CN" altLang="en-US" sz="2800">
                <a:ea typeface="华文中宋" panose="02010600040101010101" charset="-122"/>
              </a:rPr>
              <a:t>这大概就是事故现场。</a:t>
            </a:r>
            <a:endParaRPr lang="zh-CN" altLang="en-US" sz="2800">
              <a:ea typeface="华文中宋" panose="02010600040101010101" charset="-122"/>
            </a:endParaRPr>
          </a:p>
        </p:txBody>
      </p:sp>
      <p:sp>
        <p:nvSpPr>
          <p:cNvPr id="2" name="文本框 1"/>
          <p:cNvSpPr txBox="1"/>
          <p:nvPr>
            <p:custDataLst>
              <p:tags r:id="rId8"/>
            </p:custDataLst>
          </p:nvPr>
        </p:nvSpPr>
        <p:spPr>
          <a:xfrm>
            <a:off x="269875" y="559371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6" end="6"/>
                                            </p:txEl>
                                          </p:spTgt>
                                        </p:tgtEl>
                                        <p:attrNameLst>
                                          <p:attrName>style.visibility</p:attrName>
                                        </p:attrNameLst>
                                      </p:cBhvr>
                                      <p:to>
                                        <p:strVal val="visible"/>
                                      </p:to>
                                    </p:set>
                                    <p:animEffect transition="in" filter="wipe(down)">
                                      <p:cBhvr>
                                        <p:cTn id="28" dur="500"/>
                                        <p:tgtEl>
                                          <p:spTgt spid="1048602">
                                            <p:txEl>
                                              <p:pRg st="6" end="6"/>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97005" cy="309118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60045" y="925195"/>
            <a:ext cx="11474450" cy="1734820"/>
          </a:xfrm>
          <a:prstGeom prst="rect">
            <a:avLst/>
          </a:prstGeom>
          <a:noFill/>
        </p:spPr>
        <p:txBody>
          <a:bodyPr wrap="square">
            <a:noAutofit/>
          </a:bodyPr>
          <a:lstStyle/>
          <a:p>
            <a:pPr algn="l"/>
            <a:r>
              <a:rPr lang="en-US" altLang="zh-CN" sz="2400">
                <a:latin typeface="Times New Roman" panose="02020603050405020304" charset="0"/>
                <a:cs typeface="Times New Roman" panose="02020603050405020304" charset="0"/>
                <a:sym typeface="+mn-ea"/>
              </a:rPr>
              <a:t>It may go some way to explaining why Stephen Fry, having offended some at Marylebone cricket club with his description of an establishment “stinking of privilege and classism” last year, offered his apology for having gone “off into a wildly overdose - absolutely - prose picture of the image that some have of the club”.</a:t>
            </a:r>
            <a:endParaRPr lang="en-US" altLang="zh-CN" sz="2400">
              <a:latin typeface="Times New Roman" panose="02020603050405020304" charset="0"/>
              <a:cs typeface="Times New Roman" panose="02020603050405020304" charset="0"/>
              <a:sym typeface="+mn-ea"/>
            </a:endParaRPr>
          </a:p>
          <a:p>
            <a:pPr algn="l"/>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08610" y="2521585"/>
            <a:ext cx="11525250" cy="1221740"/>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这或许在一定程度上解释了为何史蒂芬</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弗莱去年因形容玛丽波恩板球俱乐部</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充斥着特权和阶级歧视</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而冒犯了一些人之后，他为自己的言辞</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过度夸张</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绝对如此</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描绘了某些人对俱乐部的印象</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而道歉。</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4127500"/>
            <a:ext cx="11588115" cy="212026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60045" y="4159885"/>
            <a:ext cx="11483975" cy="1262380"/>
          </a:xfrm>
          <a:prstGeom prst="rect">
            <a:avLst/>
          </a:prstGeom>
          <a:noFill/>
        </p:spPr>
        <p:txBody>
          <a:bodyPr wrap="square">
            <a:noAutofit/>
          </a:bodyPr>
          <a:lstStyle/>
          <a:p>
            <a:pPr algn="l"/>
            <a:r>
              <a:rPr lang="en-US" altLang="zh-CN" sz="2400">
                <a:latin typeface="Times New Roman" panose="02020603050405020304" charset="0"/>
                <a:cs typeface="Times New Roman" panose="02020603050405020304" charset="0"/>
                <a:sym typeface="+mn-ea"/>
              </a:rPr>
              <a:t>Individuals produce longer words in their apologies than in their non-apologetic communication, presumably to express the effort they are willing to exert to express their remorse and/or correct the situation.</a:t>
            </a:r>
            <a:endParaRPr lang="en-US" altLang="zh-CN" sz="2400">
              <a:latin typeface="Times New Roman" panose="02020603050405020304" charset="0"/>
              <a:cs typeface="Times New Roman" panose="02020603050405020304" charset="0"/>
              <a:sym typeface="+mn-ea"/>
            </a:endParaRPr>
          </a:p>
          <a:p>
            <a:pPr algn="l"/>
            <a:endParaRPr lang="en-US" altLang="zh-CN" sz="24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60045" y="5334635"/>
            <a:ext cx="11373485" cy="859155"/>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人们在道歉时使用的词汇往往比在非道歉的交流中更长，这大概是为了表明他们愿意付出努力来表达懊悔和</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或纠正局面。</a:t>
            </a:r>
            <a:endParaRPr lang="zh-CN" altLang="en-US" sz="24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075690" y="217805"/>
            <a:ext cx="10040620" cy="1014730"/>
          </a:xfrm>
          <a:prstGeom prst="rect">
            <a:avLst/>
          </a:prstGeom>
          <a:noFill/>
        </p:spPr>
        <p:txBody>
          <a:bodyPr wrap="square" rtlCol="0" anchor="t">
            <a:spAutoFit/>
          </a:bodyPr>
          <a:p>
            <a:pPr algn="ctr">
              <a:buClrTx/>
              <a:buSzTx/>
              <a:buFontTx/>
            </a:pPr>
            <a:r>
              <a:rPr lang="en-US" altLang="zh-CN" sz="3200" b="1">
                <a:sym typeface="+mn-ea"/>
              </a:rPr>
              <a:t>4. An Inspiring British bird journey</a:t>
            </a:r>
            <a:endParaRPr lang="en-US" altLang="zh-CN" sz="3200" b="1">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一场启迪人心的英国观鸟之旅</a:t>
            </a:r>
            <a:endParaRPr lang="en-US" altLang="zh-CN"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pic>
        <p:nvPicPr>
          <p:cNvPr id="2" name="图片 1"/>
          <p:cNvPicPr>
            <a:picLocks noChangeAspect="1"/>
          </p:cNvPicPr>
          <p:nvPr/>
        </p:nvPicPr>
        <p:blipFill>
          <a:blip r:embed="rId1"/>
          <a:stretch>
            <a:fillRect/>
          </a:stretch>
        </p:blipFill>
        <p:spPr>
          <a:xfrm>
            <a:off x="2582487" y="1515110"/>
            <a:ext cx="7027027" cy="4680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0" y="445135"/>
            <a:ext cx="12210415" cy="6412865"/>
          </a:xfrm>
          <a:prstGeom prst="rect">
            <a:avLst/>
          </a:prstGeom>
          <a:noFill/>
        </p:spPr>
        <p:txBody>
          <a:bodyPr wrap="square" rtlCol="0" anchor="t">
            <a:noAutofit/>
          </a:bodyPr>
          <a:p>
            <a:pPr indent="349250" fontAlgn="auto">
              <a:lnSpc>
                <a:spcPct val="100000"/>
              </a:lnSpc>
            </a:pPr>
            <a:r>
              <a:rPr lang="en-US" altLang="zh-CN" sz="2200">
                <a:solidFill>
                  <a:schemeClr val="tx1"/>
                </a:solidFill>
                <a:latin typeface="Times New Roman" panose="02020603050405020304" charset="0"/>
                <a:cs typeface="Times New Roman" panose="02020603050405020304" charset="0"/>
              </a:rPr>
              <a:t>“LOOKING. A disappearing art.” So writes Jon Gower in </a:t>
            </a:r>
            <a:r>
              <a:rPr lang="en-US" altLang="zh-CN" sz="2200" i="1">
                <a:solidFill>
                  <a:schemeClr val="tx1"/>
                </a:solidFill>
                <a:latin typeface="Times New Roman" panose="02020603050405020304" charset="0"/>
                <a:cs typeface="Times New Roman" panose="02020603050405020304" charset="0"/>
              </a:rPr>
              <a:t>Birdland</a:t>
            </a:r>
            <a:r>
              <a:rPr lang="en-US" altLang="zh-CN" sz="2200">
                <a:solidFill>
                  <a:schemeClr val="tx1"/>
                </a:solidFill>
                <a:latin typeface="Times New Roman" panose="02020603050405020304" charset="0"/>
                <a:cs typeface="Times New Roman" panose="02020603050405020304" charset="0"/>
              </a:rPr>
              <a:t>, his new book that is all about looking, listening and appreciating what is around is, and about sharing knowledge and enthusiasm with others. He writes of the losses – all too many of them – and the gains witnessed in British avifauna, of the hard work that has led to conservation successes, and of the innumerable hours put in to create fine art and literature.</a:t>
            </a:r>
            <a:endParaRPr lang="en-US" altLang="zh-CN" sz="2200">
              <a:solidFill>
                <a:schemeClr val="tx1"/>
              </a:solidFill>
              <a:latin typeface="Times New Roman" panose="02020603050405020304" charset="0"/>
              <a:cs typeface="Times New Roman" panose="02020603050405020304" charset="0"/>
            </a:endParaRPr>
          </a:p>
          <a:p>
            <a:pPr indent="349250" fontAlgn="auto">
              <a:lnSpc>
                <a:spcPct val="100000"/>
              </a:lnSpc>
            </a:pPr>
            <a:r>
              <a:rPr lang="en-US" altLang="zh-CN" sz="2200">
                <a:solidFill>
                  <a:schemeClr val="tx1"/>
                </a:solidFill>
                <a:latin typeface="Times New Roman" panose="02020603050405020304" charset="0"/>
                <a:cs typeface="Times New Roman" panose="02020603050405020304" charset="0"/>
              </a:rPr>
              <a:t>Jon travels to selected places around Britain to see particular bird species, visiting special sites and meeting remarkable people along the way. We have the context of his own background in South Wales, the Corncrakes of Coll, European Turtle Doves in Kent, sections on Chough, Western Capecallile, Kittiwake, Brent Goose, Peregrine Falcon and Common Swift. We meet wardens, artists, poets, professional and amateur conservationists, all with fascinating stories to tell and all with solid foundations stemming from looking at and using books, appreciating artists, or remembering family and friends.</a:t>
            </a:r>
            <a:endParaRPr lang="en-US" altLang="zh-CN" sz="2200">
              <a:solidFill>
                <a:schemeClr val="tx1"/>
              </a:solidFill>
              <a:latin typeface="Times New Roman" panose="02020603050405020304" charset="0"/>
              <a:cs typeface="Times New Roman" panose="02020603050405020304" charset="0"/>
            </a:endParaRPr>
          </a:p>
          <a:p>
            <a:pPr indent="349250" fontAlgn="auto">
              <a:lnSpc>
                <a:spcPct val="100000"/>
              </a:lnSpc>
            </a:pPr>
            <a:r>
              <a:rPr lang="en-US" altLang="zh-CN" sz="2200">
                <a:solidFill>
                  <a:schemeClr val="tx1"/>
                </a:solidFill>
                <a:latin typeface="Times New Roman" panose="02020603050405020304" charset="0"/>
                <a:cs typeface="Times New Roman" panose="02020603050405020304" charset="0"/>
              </a:rPr>
              <a:t>An interest in birds can be </a:t>
            </a:r>
            <a:r>
              <a:rPr lang="en-US" altLang="zh-CN" sz="2200">
                <a:solidFill>
                  <a:srgbClr val="0000FF"/>
                </a:solidFill>
                <a:latin typeface="Times New Roman" panose="02020603050405020304" charset="0"/>
                <a:cs typeface="Times New Roman" panose="02020603050405020304" charset="0"/>
              </a:rPr>
              <a:t>prompt</a:t>
            </a:r>
            <a:r>
              <a:rPr lang="en-US" altLang="zh-CN" sz="2200">
                <a:solidFill>
                  <a:schemeClr val="tx1"/>
                </a:solidFill>
                <a:latin typeface="Times New Roman" panose="02020603050405020304" charset="0"/>
                <a:cs typeface="Times New Roman" panose="02020603050405020304" charset="0"/>
              </a:rPr>
              <a:t>ed by so many influences and may </a:t>
            </a:r>
            <a:r>
              <a:rPr lang="en-US" altLang="zh-CN" sz="2200">
                <a:solidFill>
                  <a:srgbClr val="0000FF"/>
                </a:solidFill>
                <a:latin typeface="Times New Roman" panose="02020603050405020304" charset="0"/>
                <a:cs typeface="Times New Roman" panose="02020603050405020304" charset="0"/>
              </a:rPr>
              <a:t>diversify </a:t>
            </a:r>
            <a:r>
              <a:rPr lang="en-US" altLang="zh-CN" sz="2200">
                <a:solidFill>
                  <a:schemeClr val="tx1"/>
                </a:solidFill>
                <a:latin typeface="Times New Roman" panose="02020603050405020304" charset="0"/>
                <a:cs typeface="Times New Roman" panose="02020603050405020304" charset="0"/>
              </a:rPr>
              <a:t>into so many specialisms: ringing, photography, twitching, farmers supplying supplementary food, scientists studying particular birds or habitats and so on. They are all here in a book that celebrates birds and the many ways in which they enrich our lives, and worries us about the future.</a:t>
            </a:r>
            <a:endParaRPr lang="en-US" altLang="zh-CN" sz="2200">
              <a:solidFill>
                <a:schemeClr val="tx1"/>
              </a:solidFill>
              <a:latin typeface="Times New Roman" panose="02020603050405020304" charset="0"/>
              <a:cs typeface="Times New Roman" panose="02020603050405020304" charset="0"/>
            </a:endParaRPr>
          </a:p>
          <a:p>
            <a:pPr indent="349250" fontAlgn="auto">
              <a:lnSpc>
                <a:spcPct val="100000"/>
              </a:lnSpc>
            </a:pPr>
            <a:r>
              <a:rPr lang="en-US" altLang="zh-CN" sz="2200">
                <a:solidFill>
                  <a:schemeClr val="tx1"/>
                </a:solidFill>
                <a:latin typeface="Times New Roman" panose="02020603050405020304" charset="0"/>
                <a:cs typeface="Times New Roman" panose="02020603050405020304" charset="0"/>
              </a:rPr>
              <a:t>After decades of hard conservation work and campaigning, many birds face more problems than ever. Books like this must improve their chances, reminding everyone why they, and our wonderful landscapes too, are so important. If only the right people – those in a position to make a difference but so often don’t seem to understand or care – would make time to read it. </a:t>
            </a:r>
            <a:endParaRPr lang="en-US" altLang="zh-CN" sz="2200">
              <a:solidFill>
                <a:schemeClr val="tx1"/>
              </a:solidFill>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3846830" y="0"/>
            <a:ext cx="633793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Birdwatch</a:t>
            </a:r>
            <a:r>
              <a:rPr lang="zh-CN" altLang="en-US" sz="23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October, 2025 P64)</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9" name="组合 4"/>
          <p:cNvGrpSpPr/>
          <p:nvPr/>
        </p:nvGrpSpPr>
        <p:grpSpPr>
          <a:xfrm>
            <a:off x="-19082" y="609"/>
            <a:ext cx="12214284" cy="6857409"/>
            <a:chOff x="-1" y="-1"/>
            <a:chExt cx="12214282" cy="6857407"/>
          </a:xfrm>
        </p:grpSpPr>
        <p:pic>
          <p:nvPicPr>
            <p:cNvPr id="256" name="图片 101" descr="图片 101"/>
            <p:cNvPicPr>
              <a:picLocks noChangeAspect="1"/>
            </p:cNvPicPr>
            <p:nvPr/>
          </p:nvPicPr>
          <p:blipFill>
            <a:blip r:embed="rId1"/>
            <a:stretch>
              <a:fillRect/>
            </a:stretch>
          </p:blipFill>
          <p:spPr>
            <a:xfrm>
              <a:off x="501650" y="1"/>
              <a:ext cx="11228128" cy="6857406"/>
            </a:xfrm>
            <a:prstGeom prst="rect">
              <a:avLst/>
            </a:prstGeom>
            <a:ln w="12700" cap="flat">
              <a:noFill/>
              <a:miter lim="400000"/>
              <a:headEnd/>
              <a:tailEnd/>
            </a:ln>
            <a:effectLst/>
          </p:spPr>
        </p:pic>
        <p:sp>
          <p:nvSpPr>
            <p:cNvPr id="257" name="矩形 2"/>
            <p:cNvSpPr/>
            <p:nvPr/>
          </p:nvSpPr>
          <p:spPr>
            <a:xfrm>
              <a:off x="-2" y="-2"/>
              <a:ext cx="514369"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sp>
          <p:nvSpPr>
            <p:cNvPr id="258" name="矩形 3"/>
            <p:cNvSpPr/>
            <p:nvPr/>
          </p:nvSpPr>
          <p:spPr>
            <a:xfrm>
              <a:off x="11699912" y="-2"/>
              <a:ext cx="514370"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grpSp>
      <p:sp>
        <p:nvSpPr>
          <p:cNvPr id="260" name="文本框 1"/>
          <p:cNvSpPr txBox="1"/>
          <p:nvPr/>
        </p:nvSpPr>
        <p:spPr>
          <a:xfrm>
            <a:off x="1784350" y="4796790"/>
            <a:ext cx="8625205" cy="1936750"/>
          </a:xfrm>
          <a:prstGeom prst="rect">
            <a:avLst/>
          </a:prstGeom>
          <a:ln w="12700">
            <a:miter lim="400000"/>
          </a:ln>
        </p:spPr>
        <p:txBody>
          <a:bodyPr wrap="square" lIns="45718" tIns="45718" rIns="45718" bIns="45718">
            <a:spAutoFit/>
          </a:bodyPr>
          <a:lstStyle/>
          <a:p>
            <a:pPr algn="ctr">
              <a:defRPr sz="8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t>The </a:t>
            </a:r>
            <a:r>
              <a:rPr lang="en-US"/>
              <a:t>World</a:t>
            </a:r>
            <a:endParaRPr sz="4000"/>
          </a:p>
          <a:p>
            <a:pPr algn="ctr">
              <a:defRPr sz="4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rPr lang="en-US"/>
              <a:t>September 16th</a:t>
            </a:r>
            <a:r>
              <a:t>-</a:t>
            </a:r>
            <a:r>
              <a:rPr lang="en-US"/>
              <a:t>30th</a:t>
            </a:r>
            <a:r>
              <a:t>, 202</a:t>
            </a:r>
            <a:r>
              <a:rPr lang="en-US"/>
              <a:t>5</a:t>
            </a:r>
            <a:endParaRPr lang="en-US"/>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1979930" y="711200"/>
            <a:ext cx="8441690" cy="860425"/>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ts val="3000"/>
              </a:lnSpc>
            </a:pPr>
            <a:r>
              <a:rPr lang="en-US" altLang="zh-CN" sz="2000" b="0" i="0" smtClean="0">
                <a:latin typeface="Times New Roman" panose="02020603050405020304" charset="0"/>
                <a:ea typeface="华文中宋" panose="02010600040101010101" charset="-122"/>
                <a:cs typeface="Times New Roman" panose="02020603050405020304" charset="0"/>
              </a:rPr>
              <a:t>1. Which bird is associated with the island of Coll?</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3000"/>
              </a:lnSpc>
            </a:pPr>
            <a:r>
              <a:rPr lang="en-US" altLang="zh-CN" sz="2000" b="0" i="0" smtClean="0">
                <a:latin typeface="Times New Roman" panose="02020603050405020304" charset="0"/>
                <a:ea typeface="华文中宋" panose="02010600040101010101" charset="-122"/>
                <a:cs typeface="Times New Roman" panose="02020603050405020304" charset="0"/>
              </a:rPr>
              <a:t>A. European Turtle Dove    B. </a:t>
            </a:r>
            <a:r>
              <a:rPr lang="en-US" altLang="zh-CN" sz="2000" smtClean="0">
                <a:latin typeface="Times New Roman" panose="02020603050405020304" charset="0"/>
                <a:ea typeface="华文中宋" panose="02010600040101010101" charset="-122"/>
                <a:cs typeface="Times New Roman" panose="02020603050405020304" charset="0"/>
                <a:sym typeface="+mn-ea"/>
              </a:rPr>
              <a:t>Chough     </a:t>
            </a:r>
            <a:r>
              <a:rPr lang="en-US" altLang="zh-CN" sz="2000" b="0" i="0" smtClean="0">
                <a:latin typeface="Times New Roman" panose="02020603050405020304" charset="0"/>
                <a:ea typeface="华文中宋" panose="02010600040101010101" charset="-122"/>
                <a:cs typeface="Times New Roman" panose="02020603050405020304" charset="0"/>
              </a:rPr>
              <a:t>C. </a:t>
            </a:r>
            <a:r>
              <a:rPr lang="en-US" altLang="zh-CN" sz="2000" smtClean="0">
                <a:latin typeface="Times New Roman" panose="02020603050405020304" charset="0"/>
                <a:ea typeface="华文中宋" panose="02010600040101010101" charset="-122"/>
                <a:cs typeface="Times New Roman" panose="02020603050405020304" charset="0"/>
                <a:sym typeface="+mn-ea"/>
              </a:rPr>
              <a:t>Corncrake    </a:t>
            </a:r>
            <a:r>
              <a:rPr lang="en-US" altLang="zh-CN" sz="2000" b="0" i="0" smtClean="0">
                <a:latin typeface="Times New Roman" panose="02020603050405020304" charset="0"/>
                <a:ea typeface="华文中宋" panose="02010600040101010101" charset="-122"/>
                <a:cs typeface="Times New Roman" panose="02020603050405020304" charset="0"/>
              </a:rPr>
              <a:t>D. Peregrine Falcon</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custDataLst>
              <p:tags r:id="rId2"/>
            </p:custDataLst>
          </p:nvPr>
        </p:nvSpPr>
        <p:spPr>
          <a:xfrm>
            <a:off x="1979930" y="2148840"/>
            <a:ext cx="8441690" cy="2026920"/>
          </a:xfrm>
          <a:prstGeom prst="rect">
            <a:avLst/>
          </a:prstGeom>
          <a:solidFill>
            <a:schemeClr val="bg2"/>
          </a:solidFill>
          <a:ln w="34925" cmpd="sng">
            <a:noFill/>
            <a:prstDash val="sysDash"/>
          </a:ln>
        </p:spPr>
        <p:txBody>
          <a:bodyPr wrap="square">
            <a:noAutofit/>
          </a:bodyPr>
          <a:p>
            <a:pPr indent="0" algn="just" fontAlgn="auto">
              <a:lnSpc>
                <a:spcPts val="3000"/>
              </a:lnSpc>
            </a:pPr>
            <a:r>
              <a:rPr lang="en-US" altLang="zh-CN" sz="2000" b="0" i="0" smtClean="0">
                <a:latin typeface="Times New Roman" panose="02020603050405020304" charset="0"/>
                <a:ea typeface="华文中宋" panose="02010600040101010101" charset="-122"/>
                <a:cs typeface="Times New Roman" panose="02020603050405020304" charset="0"/>
              </a:rPr>
              <a:t>2. What can be inferred about the people Jon Gower meets on his travels?</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3000"/>
              </a:lnSpc>
            </a:pPr>
            <a:r>
              <a:rPr lang="en-US" altLang="zh-CN" sz="2000" b="0" i="0" smtClean="0">
                <a:latin typeface="Times New Roman" panose="02020603050405020304" charset="0"/>
                <a:ea typeface="华文中宋" panose="02010600040101010101" charset="-122"/>
                <a:cs typeface="Times New Roman" panose="02020603050405020304" charset="0"/>
              </a:rPr>
              <a:t>A. Their interest in birds is solely based on scientific research.</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3000"/>
              </a:lnSpc>
            </a:pPr>
            <a:r>
              <a:rPr lang="en-US" altLang="zh-CN" sz="2000" b="0" i="0" smtClean="0">
                <a:latin typeface="Times New Roman" panose="02020603050405020304" charset="0"/>
                <a:ea typeface="华文中宋" panose="02010600040101010101" charset="-122"/>
                <a:cs typeface="Times New Roman" panose="02020603050405020304" charset="0"/>
              </a:rPr>
              <a:t>B. Their passion for birds is often rooted in cultural or personal experiences.</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3000"/>
              </a:lnSpc>
            </a:pPr>
            <a:r>
              <a:rPr lang="en-US" altLang="zh-CN" sz="2000" b="0" i="0" smtClean="0">
                <a:latin typeface="Times New Roman" panose="02020603050405020304" charset="0"/>
                <a:ea typeface="华文中宋" panose="02010600040101010101" charset="-122"/>
                <a:cs typeface="Times New Roman" panose="02020603050405020304" charset="0"/>
              </a:rPr>
              <a:t>C. They are all professional conservationists working full-time.</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3000"/>
              </a:lnSpc>
            </a:pPr>
            <a:r>
              <a:rPr lang="en-US" altLang="zh-CN" sz="2000" b="0" i="0" smtClean="0">
                <a:latin typeface="Times New Roman" panose="02020603050405020304" charset="0"/>
                <a:ea typeface="华文中宋" panose="02010600040101010101" charset="-122"/>
                <a:cs typeface="Times New Roman" panose="02020603050405020304" charset="0"/>
              </a:rPr>
              <a:t>D. They share the same method of bird watching.</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pic>
        <p:nvPicPr>
          <p:cNvPr id="8" name="图片 7"/>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6233795" y="1115060"/>
            <a:ext cx="379466" cy="396000"/>
          </a:xfrm>
          <a:prstGeom prst="rect">
            <a:avLst/>
          </a:prstGeom>
        </p:spPr>
      </p:pic>
      <p:sp>
        <p:nvSpPr>
          <p:cNvPr id="13" name="矩形 12"/>
          <p:cNvSpPr/>
          <p:nvPr>
            <p:custDataLst>
              <p:tags r:id="rId5"/>
            </p:custDataLst>
          </p:nvPr>
        </p:nvSpPr>
        <p:spPr>
          <a:xfrm>
            <a:off x="1979295" y="4613275"/>
            <a:ext cx="8442325" cy="2014855"/>
          </a:xfrm>
          <a:prstGeom prst="rect">
            <a:avLst/>
          </a:prstGeom>
          <a:solidFill>
            <a:schemeClr val="accent6">
              <a:lumMod val="20000"/>
              <a:lumOff val="80000"/>
            </a:schemeClr>
          </a:solidFill>
          <a:ln w="34925" cmpd="sng">
            <a:noFill/>
            <a:prstDash val="sysDash"/>
          </a:ln>
        </p:spPr>
        <p:txBody>
          <a:bodyPr wrap="square" rtlCol="0" anchor="t">
            <a:spAutoFit/>
          </a:bodyPr>
          <a:p>
            <a:pPr lvl="0" indent="0" algn="just" fontAlgn="auto">
              <a:lnSpc>
                <a:spcPts val="30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3. What type of writing is this passage?</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30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A. A news report.</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30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B. A book review.</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30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C. A research abstract.</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30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D. A travel journal.</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p:txBody>
      </p:sp>
      <p:pic>
        <p:nvPicPr>
          <p:cNvPr id="12" name="图片 11"/>
          <p:cNvPicPr>
            <a:picLocks noChangeAspect="1"/>
          </p:cNvPicPr>
          <p:nvPr>
            <p:custDataLst>
              <p:tags r:id="rId6"/>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1979295" y="2988945"/>
            <a:ext cx="379466" cy="396000"/>
          </a:xfrm>
          <a:prstGeom prst="rect">
            <a:avLst/>
          </a:prstGeom>
        </p:spPr>
      </p:pic>
      <p:sp>
        <p:nvSpPr>
          <p:cNvPr id="15" name="文本框 16"/>
          <p:cNvSpPr txBox="1"/>
          <p:nvPr>
            <p:custDataLst>
              <p:tags r:id="rId7"/>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pic>
        <p:nvPicPr>
          <p:cNvPr id="16" name="图片 15"/>
          <p:cNvPicPr>
            <a:picLocks noChangeAspect="1"/>
          </p:cNvPicPr>
          <p:nvPr>
            <p:custDataLst>
              <p:tags r:id="rId8"/>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1979930" y="5422900"/>
            <a:ext cx="379466" cy="396000"/>
          </a:xfrm>
          <a:prstGeom prst="rect">
            <a:avLst/>
          </a:prstGeom>
        </p:spPr>
      </p:pic>
      <p:sp>
        <p:nvSpPr>
          <p:cNvPr id="2" name="文本框 1"/>
          <p:cNvSpPr txBox="1"/>
          <p:nvPr>
            <p:custDataLst>
              <p:tags r:id="rId9"/>
            </p:custDataLst>
          </p:nvPr>
        </p:nvSpPr>
        <p:spPr>
          <a:xfrm>
            <a:off x="219710" y="2988945"/>
            <a:ext cx="1455420" cy="440055"/>
          </a:xfrm>
          <a:prstGeom prst="rect">
            <a:avLst/>
          </a:prstGeom>
          <a:solidFill>
            <a:srgbClr val="0070C0"/>
          </a:solidFill>
        </p:spPr>
        <p:txBody>
          <a:bodyPr wrap="square" rtlCol="0" anchor="t">
            <a:noAutofit/>
          </a:bodyPr>
          <a:p>
            <a:pPr lvl="0" algn="ctr">
              <a:buClrTx/>
              <a:buSzTx/>
              <a:buFontTx/>
            </a:pPr>
            <a:r>
              <a:rPr kumimoji="1" lang="en-US" altLang="zh-CN" sz="2000" b="1" dirty="0">
                <a:solidFill>
                  <a:schemeClr val="lt1"/>
                </a:solidFill>
                <a:sym typeface="+mn-ea"/>
              </a:rPr>
              <a:t>INFERENCE</a:t>
            </a:r>
            <a:endParaRPr kumimoji="1" lang="en-US" altLang="zh-CN" sz="2000" b="1" dirty="0">
              <a:solidFill>
                <a:schemeClr val="lt1"/>
              </a:solidFill>
              <a:sym typeface="+mn-ea"/>
            </a:endParaRPr>
          </a:p>
        </p:txBody>
      </p:sp>
      <p:sp>
        <p:nvSpPr>
          <p:cNvPr id="17" name="文本框 16"/>
          <p:cNvSpPr txBox="1"/>
          <p:nvPr>
            <p:custDataLst>
              <p:tags r:id="rId10"/>
            </p:custDataLst>
          </p:nvPr>
        </p:nvSpPr>
        <p:spPr>
          <a:xfrm>
            <a:off x="219710" y="960120"/>
            <a:ext cx="1455420" cy="439420"/>
          </a:xfrm>
          <a:prstGeom prst="rect">
            <a:avLst/>
          </a:prstGeom>
          <a:solidFill>
            <a:srgbClr val="0070C0"/>
          </a:solidFill>
        </p:spPr>
        <p:txBody>
          <a:bodyPr wrap="square" rtlCol="0" anchor="t">
            <a:noAutofit/>
          </a:bodyPr>
          <a:p>
            <a:pPr lvl="0" algn="ctr">
              <a:buClrTx/>
              <a:buSzTx/>
              <a:buFontTx/>
            </a:pPr>
            <a:r>
              <a:rPr kumimoji="1" lang="en-US" altLang="zh-CN" sz="2000" b="1" dirty="0">
                <a:solidFill>
                  <a:schemeClr val="lt1"/>
                </a:solidFill>
                <a:sym typeface="+mn-ea"/>
              </a:rPr>
              <a:t>DETAIL</a:t>
            </a:r>
            <a:endParaRPr kumimoji="1" lang="en-US" altLang="zh-CN" sz="2000" b="1" dirty="0">
              <a:solidFill>
                <a:schemeClr val="lt1"/>
              </a:solidFill>
              <a:sym typeface="+mn-ea"/>
            </a:endParaRPr>
          </a:p>
        </p:txBody>
      </p:sp>
      <p:sp>
        <p:nvSpPr>
          <p:cNvPr id="18" name="文本框 17"/>
          <p:cNvSpPr txBox="1"/>
          <p:nvPr>
            <p:custDataLst>
              <p:tags r:id="rId11"/>
            </p:custDataLst>
          </p:nvPr>
        </p:nvSpPr>
        <p:spPr>
          <a:xfrm>
            <a:off x="219710" y="5531485"/>
            <a:ext cx="1455420" cy="398780"/>
          </a:xfrm>
          <a:prstGeom prst="rect">
            <a:avLst/>
          </a:prstGeom>
          <a:solidFill>
            <a:srgbClr val="0070C0"/>
          </a:solidFill>
        </p:spPr>
        <p:txBody>
          <a:bodyPr wrap="square" rtlCol="0" anchor="t">
            <a:spAutoFit/>
          </a:bodyPr>
          <a:p>
            <a:pPr lvl="0" algn="ctr">
              <a:buClrTx/>
              <a:buSzTx/>
              <a:buFontTx/>
            </a:pPr>
            <a:r>
              <a:rPr kumimoji="1" lang="en-US" altLang="zh-CN" sz="2000" b="1" dirty="0">
                <a:solidFill>
                  <a:schemeClr val="lt1"/>
                </a:solidFill>
                <a:sym typeface="+mn-ea"/>
              </a:rPr>
              <a:t>GIST</a:t>
            </a:r>
            <a:endParaRPr kumimoji="1" lang="en-US" altLang="zh-CN" sz="2000" b="1" dirty="0">
              <a:solidFill>
                <a:schemeClr val="lt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760730"/>
            <a:ext cx="11904980" cy="497332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prompt</a:t>
            </a:r>
            <a:r>
              <a:rPr lang="en-US" altLang="zh-CN" sz="2800">
                <a:latin typeface="Times New Roman" panose="02020603050405020304" charset="0"/>
                <a:ea typeface="华文中宋" panose="02010600040101010101" charset="-122"/>
                <a:cs typeface="Times New Roman" panose="02020603050405020304" charset="0"/>
                <a:sym typeface="+mn-ea"/>
              </a:rPr>
              <a:t>: to make sb decide to do sth; to cause sth to happen </a:t>
            </a:r>
            <a:r>
              <a:rPr lang="zh-CN" altLang="en-US" sz="2800">
                <a:latin typeface="Times New Roman" panose="02020603050405020304" charset="0"/>
                <a:ea typeface="华文中宋" panose="02010600040101010101" charset="-122"/>
                <a:cs typeface="Times New Roman" panose="02020603050405020304" charset="0"/>
                <a:sym typeface="+mn-ea"/>
              </a:rPr>
              <a:t>促使；导致；激起</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discovery of the bomb prompted an increase in security.                                                          </a:t>
            </a:r>
            <a:r>
              <a:rPr lang="zh-CN" altLang="en-US" sz="2800">
                <a:latin typeface="Times New Roman" panose="02020603050405020304" charset="0"/>
                <a:ea typeface="华文中宋" panose="02010600040101010101" charset="-122"/>
                <a:cs typeface="Times New Roman" panose="02020603050405020304" charset="0"/>
              </a:rPr>
              <a:t>此次发现炸弹促使当局加强了安全工作。</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diversify</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to develop a wider range of products, interests, skills, etc. in order to be more successful or reduce risk </a:t>
            </a:r>
            <a:r>
              <a:rPr lang="zh-CN" altLang="en-US" sz="2800">
                <a:latin typeface="Times New Roman" panose="02020603050405020304" charset="0"/>
                <a:ea typeface="华文中宋" panose="02010600040101010101" charset="-122"/>
                <a:cs typeface="Times New Roman" panose="02020603050405020304" charset="0"/>
              </a:rPr>
              <a:t>增加</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的品种；从事多种经营</a:t>
            </a:r>
            <a:r>
              <a:rPr lang="en-US" altLang="zh-CN" sz="2800">
                <a:latin typeface="Times New Roman" panose="02020603050405020304" charset="0"/>
                <a:ea typeface="华文中宋" panose="02010600040101010101" charset="-122"/>
                <a:cs typeface="Times New Roman" panose="02020603050405020304" charset="0"/>
              </a:rPr>
              <a:t> </a:t>
            </a:r>
            <a:endParaRPr lang="zh-CN" altLang="en-US"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Farmers are being encouraged to diversify into new crops.</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目前正鼓励农民兼种新的农作物。</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239010"/>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741930"/>
            <a:ext cx="979741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His speech prompted an angry outburst from a man in the crowd.</a:t>
            </a:r>
            <a:endParaRPr lang="zh-CN" altLang="en-US"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200775"/>
            <a:ext cx="9700895"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The company is planning to diversify into other mining activities.</a:t>
            </a:r>
            <a:endParaRPr lang="zh-CN" altLang="en-US"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222500"/>
            <a:ext cx="7343140" cy="521970"/>
          </a:xfrm>
          <a:prstGeom prst="rect">
            <a:avLst/>
          </a:prstGeom>
          <a:noFill/>
        </p:spPr>
        <p:txBody>
          <a:bodyPr wrap="square" rtlCol="0" anchor="t">
            <a:spAutoFit/>
          </a:bodyPr>
          <a:lstStyle/>
          <a:p>
            <a:r>
              <a:rPr lang="zh-CN" altLang="en-US" sz="2800">
                <a:ea typeface="华文中宋" panose="02010600040101010101" charset="-122"/>
              </a:rPr>
              <a:t>他的讲话激起了人群中一男子的愤怒。</a:t>
            </a:r>
            <a:endParaRPr lang="zh-CN" altLang="en-US" sz="2800">
              <a:ea typeface="华文中宋" panose="02010600040101010101" charset="-122"/>
            </a:endParaRPr>
          </a:p>
        </p:txBody>
      </p:sp>
      <p:cxnSp>
        <p:nvCxnSpPr>
          <p:cNvPr id="3145728" name="直接连接符 8"/>
          <p:cNvCxnSpPr/>
          <p:nvPr>
            <p:custDataLst>
              <p:tags r:id="rId5"/>
            </p:custDataLst>
          </p:nvPr>
        </p:nvCxnSpPr>
        <p:spPr>
          <a:xfrm>
            <a:off x="311150" y="3230880"/>
            <a:ext cx="9427845" cy="88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flipV="1">
            <a:off x="320675" y="6707505"/>
            <a:ext cx="9612000" cy="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708015"/>
            <a:ext cx="8290560" cy="521970"/>
          </a:xfrm>
          <a:prstGeom prst="rect">
            <a:avLst/>
          </a:prstGeom>
          <a:noFill/>
        </p:spPr>
        <p:txBody>
          <a:bodyPr wrap="square" rtlCol="0" anchor="t">
            <a:spAutoFit/>
          </a:bodyPr>
          <a:p>
            <a:r>
              <a:rPr lang="zh-CN" altLang="en-US" sz="2800">
                <a:ea typeface="华文中宋" panose="02010600040101010101" charset="-122"/>
              </a:rPr>
              <a:t>该公司正计划拓展业务，涉足其他矿业领域。</a:t>
            </a:r>
            <a:endParaRPr lang="zh-CN" altLang="en-US" sz="2800">
              <a:ea typeface="华文中宋" panose="02010600040101010101" charset="-122"/>
            </a:endParaRPr>
          </a:p>
        </p:txBody>
      </p:sp>
      <p:sp>
        <p:nvSpPr>
          <p:cNvPr id="2" name="文本框 1"/>
          <p:cNvSpPr txBox="1"/>
          <p:nvPr>
            <p:custDataLst>
              <p:tags r:id="rId8"/>
            </p:custDataLst>
          </p:nvPr>
        </p:nvSpPr>
        <p:spPr>
          <a:xfrm>
            <a:off x="269875" y="568515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6" end="6"/>
                                            </p:txEl>
                                          </p:spTgt>
                                        </p:tgtEl>
                                        <p:attrNameLst>
                                          <p:attrName>style.visibility</p:attrName>
                                        </p:attrNameLst>
                                      </p:cBhvr>
                                      <p:to>
                                        <p:strVal val="visible"/>
                                      </p:to>
                                    </p:set>
                                    <p:animEffect transition="in" filter="wipe(down)">
                                      <p:cBhvr>
                                        <p:cTn id="28" dur="500"/>
                                        <p:tgtEl>
                                          <p:spTgt spid="1048602">
                                            <p:txEl>
                                              <p:pRg st="6" end="6"/>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97005" cy="275018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60045" y="925195"/>
            <a:ext cx="11474450" cy="1315085"/>
          </a:xfrm>
          <a:prstGeom prst="rect">
            <a:avLst/>
          </a:prstGeom>
          <a:noFill/>
        </p:spPr>
        <p:txBody>
          <a:bodyPr wrap="square">
            <a:noAutofit/>
          </a:bodyPr>
          <a:lstStyle/>
          <a:p>
            <a:pPr algn="l"/>
            <a:r>
              <a:rPr lang="en-US" altLang="zh-CN" sz="2600">
                <a:latin typeface="Times New Roman" panose="02020603050405020304" charset="0"/>
                <a:cs typeface="Times New Roman" panose="02020603050405020304" charset="0"/>
                <a:sym typeface="+mn-ea"/>
              </a:rPr>
              <a:t>We meet wardens, artists, poets, professional and amateur conservationists, all with fascinating stories to tell and all with solid foundations stemming from looking at and using books, appreciating artists, or remembering family and friends.</a:t>
            </a:r>
            <a:endParaRPr lang="en-US" altLang="zh-CN" sz="26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56235" y="2207260"/>
            <a:ext cx="11525250" cy="1221740"/>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我们见到了监狱管理人员、艺术家、诗人、专业及业余的环保人士，他们每个人都有精彩的故事可讲，而且他们的成就都源于对书籍的研读、对艺术家作品的欣赏，或是对家人和朋友的回忆。</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4039870"/>
            <a:ext cx="11588115" cy="231521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60045" y="4102100"/>
            <a:ext cx="11483975" cy="1262380"/>
          </a:xfrm>
          <a:prstGeom prst="rect">
            <a:avLst/>
          </a:prstGeom>
          <a:noFill/>
        </p:spPr>
        <p:txBody>
          <a:bodyPr wrap="square">
            <a:noAutofit/>
          </a:bodyPr>
          <a:lstStyle/>
          <a:p>
            <a:pPr algn="l"/>
            <a:r>
              <a:rPr lang="en-US" altLang="zh-CN" sz="2600">
                <a:latin typeface="Times New Roman" panose="02020603050405020304" charset="0"/>
                <a:cs typeface="Times New Roman" panose="02020603050405020304" charset="0"/>
                <a:sym typeface="+mn-ea"/>
              </a:rPr>
              <a:t>An interest in birds can be prompted by so many influences and may diversify into so many specialisms: ringing, photography, twitching, farmers supplying supplementary food, scientists studying particular birds or habitats and so on. </a:t>
            </a:r>
            <a:endParaRPr lang="en-US" altLang="zh-CN" sz="26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60045" y="5334635"/>
            <a:ext cx="11373485" cy="859155"/>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对鸟类的兴趣可能受到多种因素的影响，并且可能会发展出多种不同的专业领域：如鸟类环志、摄影、观鸟、农民提供补充食物、科学家研究特定鸟类或栖息地等等。</a:t>
            </a:r>
            <a:endParaRPr lang="zh-CN" altLang="en-US" sz="24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530601" y="122555"/>
            <a:ext cx="5132705" cy="553085"/>
          </a:xfrm>
          <a:prstGeom prst="rect">
            <a:avLst/>
          </a:prstGeom>
          <a:noFill/>
        </p:spPr>
        <p:txBody>
          <a:bodyPr wrap="none" rtlCol="0" anchor="t">
            <a:spAutoFit/>
          </a:bodyPr>
          <a:p>
            <a:pPr algn="ct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5. </a:t>
            </a:r>
            <a:r>
              <a:rPr 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BBC News </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0</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9</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29</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/202</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5</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      </a:t>
            </a:r>
            <a:endPar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a:picLocks noChangeAspect="1"/>
          </p:cNvPicPr>
          <p:nvPr/>
        </p:nvPicPr>
        <p:blipFill>
          <a:blip r:embed="rId1"/>
          <a:stretch>
            <a:fillRect/>
          </a:stretch>
        </p:blipFill>
        <p:spPr>
          <a:xfrm>
            <a:off x="998220" y="739140"/>
            <a:ext cx="10198100" cy="6118860"/>
          </a:xfrm>
          <a:prstGeom prst="rect">
            <a:avLst/>
          </a:prstGeom>
          <a:noFill/>
          <a:ln w="9525">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文本框 15"/>
          <p:cNvSpPr txBox="1"/>
          <p:nvPr/>
        </p:nvSpPr>
        <p:spPr>
          <a:xfrm>
            <a:off x="26670" y="430530"/>
            <a:ext cx="12082145" cy="6517640"/>
          </a:xfrm>
          <a:prstGeom prst="rect">
            <a:avLst/>
          </a:prstGeom>
          <a:ln w="12700">
            <a:miter lim="400000"/>
          </a:ln>
        </p:spPr>
        <p:txBody>
          <a:bodyPr wrap="square" lIns="45718" tIns="45718" rIns="45718" bIns="45718">
            <a:noAutofit/>
          </a:bodyPr>
          <a:lstStyle/>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sz="2600">
                <a:latin typeface="Times New Roman" panose="02020603050405020304" charset="0"/>
                <a:cs typeface="Times New Roman" panose="02020603050405020304" charset="0"/>
              </a:rPr>
              <a:t>     </a:t>
            </a:r>
            <a:r>
              <a:rPr sz="2600">
                <a:latin typeface="Times New Roman" panose="02020603050405020304" charset="0"/>
                <a:cs typeface="Times New Roman" panose="02020603050405020304" charset="0"/>
              </a:rPr>
              <a:t>A gang of cyber </a:t>
            </a:r>
            <a:r>
              <a:rPr lang="en-US" sz="2600">
                <a:latin typeface="Times New Roman" panose="02020603050405020304" charset="0"/>
                <a:cs typeface="Times New Roman" panose="02020603050405020304" charset="0"/>
              </a:rPr>
              <a:t>__________ </a:t>
            </a:r>
            <a:r>
              <a:rPr sz="2600">
                <a:latin typeface="Times New Roman" panose="02020603050405020304" charset="0"/>
                <a:cs typeface="Times New Roman" panose="02020603050405020304" charset="0"/>
              </a:rPr>
              <a:t>who say they have stolen pictures and private details of thousands of children and their families from a British nursery chain are </a:t>
            </a:r>
            <a:r>
              <a:rPr lang="en-US" sz="2600">
                <a:latin typeface="Times New Roman" panose="02020603050405020304" charset="0"/>
                <a:cs typeface="Times New Roman" panose="02020603050405020304" charset="0"/>
              </a:rPr>
              <a:t>_____________</a:t>
            </a:r>
            <a:r>
              <a:rPr sz="2600">
                <a:solidFill>
                  <a:srgbClr val="FF0000"/>
                </a:solidFill>
                <a:latin typeface="Times New Roman" panose="02020603050405020304" charset="0"/>
                <a:cs typeface="Times New Roman" panose="02020603050405020304" charset="0"/>
              </a:rPr>
              <a:t> </a:t>
            </a:r>
            <a:r>
              <a:rPr sz="2600">
                <a:latin typeface="Times New Roman" panose="02020603050405020304" charset="0"/>
                <a:cs typeface="Times New Roman" panose="02020603050405020304" charset="0"/>
              </a:rPr>
              <a:t>to publish more of the information on the darknet if they are not paid. The hackers began publishing pictures and </a:t>
            </a:r>
            <a:r>
              <a:rPr lang="en-US" sz="2600">
                <a:latin typeface="Times New Roman" panose="02020603050405020304" charset="0"/>
                <a:cs typeface="Times New Roman" panose="02020603050405020304" charset="0"/>
              </a:rPr>
              <a:t>________ </a:t>
            </a:r>
            <a:r>
              <a:rPr sz="2600">
                <a:latin typeface="Times New Roman" panose="02020603050405020304" charset="0"/>
                <a:cs typeface="Times New Roman" panose="02020603050405020304" charset="0"/>
              </a:rPr>
              <a:t>of the children on Wednesday.</a:t>
            </a:r>
            <a:endParaRPr sz="26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sz="2600">
                <a:latin typeface="Times New Roman" panose="02020603050405020304" charset="0"/>
                <a:cs typeface="Times New Roman" panose="02020603050405020304" charset="0"/>
              </a:rPr>
              <a:t>     </a:t>
            </a:r>
            <a:r>
              <a:rPr sz="2600">
                <a:latin typeface="Times New Roman" panose="02020603050405020304" charset="0"/>
                <a:cs typeface="Times New Roman" panose="02020603050405020304" charset="0"/>
              </a:rPr>
              <a:t>South Korea</a:t>
            </a:r>
            <a:r>
              <a:rPr lang="en-US" sz="2600">
                <a:latin typeface="Times New Roman" panose="02020603050405020304" charset="0"/>
                <a:cs typeface="Times New Roman" panose="02020603050405020304" charset="0"/>
              </a:rPr>
              <a:t>’</a:t>
            </a:r>
            <a:r>
              <a:rPr sz="2600">
                <a:latin typeface="Times New Roman" panose="02020603050405020304" charset="0"/>
                <a:cs typeface="Times New Roman" panose="02020603050405020304" charset="0"/>
              </a:rPr>
              <a:t>s president says North Korea is in the last </a:t>
            </a:r>
            <a:r>
              <a:rPr lang="en-US" sz="2600">
                <a:latin typeface="Times New Roman" panose="02020603050405020304" charset="0"/>
                <a:cs typeface="Times New Roman" panose="02020603050405020304" charset="0"/>
              </a:rPr>
              <a:t>______ </a:t>
            </a:r>
            <a:r>
              <a:rPr sz="2600">
                <a:latin typeface="Times New Roman" panose="02020603050405020304" charset="0"/>
                <a:cs typeface="Times New Roman" panose="02020603050405020304" charset="0"/>
              </a:rPr>
              <a:t>of developing an intercontinental ballistic missile that could hit the United States with a nuclear weapon. Lee Jae Myung said Pyongyang was yet to master the technology of atmospheric re-entry, but it was likely that that issue could be </a:t>
            </a:r>
            <a:r>
              <a:rPr lang="en-US" sz="2600">
                <a:latin typeface="Times New Roman" panose="02020603050405020304" charset="0"/>
                <a:cs typeface="Times New Roman" panose="02020603050405020304" charset="0"/>
              </a:rPr>
              <a:t>_______</a:t>
            </a:r>
            <a:r>
              <a:rPr sz="2600">
                <a:latin typeface="Times New Roman" panose="02020603050405020304" charset="0"/>
                <a:cs typeface="Times New Roman" panose="02020603050405020304" charset="0"/>
              </a:rPr>
              <a:t>.</a:t>
            </a:r>
            <a:endParaRPr sz="26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sz="2600">
                <a:latin typeface="Times New Roman" panose="02020603050405020304" charset="0"/>
                <a:cs typeface="Times New Roman" panose="02020603050405020304" charset="0"/>
              </a:rPr>
              <a:t>     </a:t>
            </a:r>
            <a:r>
              <a:rPr sz="2600">
                <a:latin typeface="Times New Roman" panose="02020603050405020304" charset="0"/>
                <a:cs typeface="Times New Roman" panose="02020603050405020304" charset="0"/>
              </a:rPr>
              <a:t>The U.S. government has </a:t>
            </a:r>
            <a:r>
              <a:rPr lang="en-US" altLang="zh-CN" sz="2600">
                <a:solidFill>
                  <a:srgbClr val="0000FF"/>
                </a:solidFill>
                <a:latin typeface="Times New Roman" panose="02020603050405020304" charset="0"/>
                <a:ea typeface="+mn-ea"/>
                <a:cs typeface="Times New Roman" panose="02020603050405020304" charset="0"/>
              </a:rPr>
              <a:t>unveil</a:t>
            </a:r>
            <a:r>
              <a:rPr sz="2600">
                <a:latin typeface="Times New Roman" panose="02020603050405020304" charset="0"/>
                <a:cs typeface="Times New Roman" panose="02020603050405020304" charset="0"/>
              </a:rPr>
              <a:t>ed fresh taxes on </a:t>
            </a:r>
            <a:r>
              <a:rPr lang="en-US" sz="2600">
                <a:latin typeface="Times New Roman" panose="02020603050405020304" charset="0"/>
                <a:cs typeface="Times New Roman" panose="02020603050405020304" charset="0"/>
              </a:rPr>
              <a:t>_________________</a:t>
            </a:r>
            <a:r>
              <a:rPr sz="2600">
                <a:latin typeface="Times New Roman" panose="02020603050405020304" charset="0"/>
                <a:cs typeface="Times New Roman" panose="02020603050405020304" charset="0"/>
              </a:rPr>
              <a:t>, including 100 percent tariffs on branded or </a:t>
            </a:r>
            <a:r>
              <a:rPr lang="en-US" sz="2600">
                <a:latin typeface="Times New Roman" panose="02020603050405020304" charset="0"/>
                <a:cs typeface="Times New Roman" panose="02020603050405020304" charset="0"/>
              </a:rPr>
              <a:t>__________ </a:t>
            </a:r>
            <a:r>
              <a:rPr sz="2600">
                <a:latin typeface="Times New Roman" panose="02020603050405020304" charset="0"/>
                <a:cs typeface="Times New Roman" panose="02020603050405020304" charset="0"/>
              </a:rPr>
              <a:t>drugs. Writing on social media, Donald Trump said that the levies on pharmaceutical products coming into the U.S. would start next month.</a:t>
            </a:r>
            <a:endParaRPr sz="26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sz="2600">
                <a:latin typeface="Times New Roman" panose="02020603050405020304" charset="0"/>
                <a:cs typeface="Times New Roman" panose="02020603050405020304" charset="0"/>
              </a:rPr>
              <a:t>     </a:t>
            </a:r>
            <a:r>
              <a:rPr sz="2600">
                <a:latin typeface="Times New Roman" panose="02020603050405020304" charset="0"/>
                <a:cs typeface="Times New Roman" panose="02020603050405020304" charset="0"/>
              </a:rPr>
              <a:t>The British government has announced a new </a:t>
            </a:r>
            <a:r>
              <a:rPr lang="en-US" sz="2600">
                <a:latin typeface="Times New Roman" panose="02020603050405020304" charset="0"/>
                <a:cs typeface="Times New Roman" panose="02020603050405020304" charset="0"/>
              </a:rPr>
              <a:t>_______ </a:t>
            </a:r>
            <a:r>
              <a:rPr sz="2600">
                <a:latin typeface="Times New Roman" panose="02020603050405020304" charset="0"/>
                <a:cs typeface="Times New Roman" panose="02020603050405020304" charset="0"/>
              </a:rPr>
              <a:t>ID scheme, which it says will make it tougher to work </a:t>
            </a:r>
            <a:r>
              <a:rPr lang="en-US" sz="2600">
                <a:latin typeface="Times New Roman" panose="02020603050405020304" charset="0"/>
                <a:cs typeface="Times New Roman" panose="02020603050405020304" charset="0"/>
              </a:rPr>
              <a:t>_________ </a:t>
            </a:r>
            <a:r>
              <a:rPr sz="2600">
                <a:latin typeface="Times New Roman" panose="02020603050405020304" charset="0"/>
                <a:cs typeface="Times New Roman" panose="02020603050405020304" charset="0"/>
              </a:rPr>
              <a:t>in the UK. The Prime Minister Keir Starmer says the measure will </a:t>
            </a:r>
            <a:r>
              <a:rPr lang="en-US" altLang="zh-CN" sz="2600">
                <a:solidFill>
                  <a:srgbClr val="0000FF"/>
                </a:solidFill>
                <a:latin typeface="Times New Roman" panose="02020603050405020304" charset="0"/>
                <a:ea typeface="+mn-ea"/>
                <a:cs typeface="Times New Roman" panose="02020603050405020304" charset="0"/>
              </a:rPr>
              <a:t>curb </a:t>
            </a:r>
            <a:r>
              <a:rPr sz="2600">
                <a:latin typeface="Times New Roman" panose="02020603050405020304" charset="0"/>
                <a:cs typeface="Times New Roman" panose="02020603050405020304" charset="0"/>
              </a:rPr>
              <a:t>illegal migration and also offer benefits to citizens. Civil liberty groups and opposition parties have raised concerns about </a:t>
            </a:r>
            <a:r>
              <a:rPr lang="en-US" sz="2600">
                <a:latin typeface="Times New Roman" panose="02020603050405020304" charset="0"/>
                <a:cs typeface="Times New Roman" panose="02020603050405020304" charset="0"/>
              </a:rPr>
              <a:t>________</a:t>
            </a:r>
            <a:r>
              <a:rPr sz="2600">
                <a:latin typeface="Times New Roman" panose="02020603050405020304" charset="0"/>
                <a:cs typeface="Times New Roman" panose="02020603050405020304" charset="0"/>
              </a:rPr>
              <a:t>.</a:t>
            </a:r>
            <a:endParaRPr sz="2600">
              <a:latin typeface="Times New Roman" panose="02020603050405020304" charset="0"/>
              <a:cs typeface="Times New Roman" panose="02020603050405020304" charset="0"/>
            </a:endParaRPr>
          </a:p>
        </p:txBody>
      </p:sp>
      <p:pic>
        <p:nvPicPr>
          <p:cNvPr id="304" name="AP News Minute 03.15.22" descr="AP News Minute 03.15.22"/>
          <p:cNvPicPr/>
          <p:nvPr>
            <a:audioFile r:link="rId1"/>
            <p:extLst>
              <p:ext uri="{DAA4B4D4-6D71-4841-9C94-3DE7FCFB9230}">
                <p14:media xmlns:p14="http://schemas.microsoft.com/office/powerpoint/2010/main" r:embed="rId2"/>
              </p:ext>
            </p:extLst>
          </p:nvPr>
        </p:nvPicPr>
        <p:blipFill>
          <a:blip r:embed="rId3"/>
          <a:stretch>
            <a:fillRect/>
          </a:stretch>
        </p:blipFill>
        <p:spPr>
          <a:xfrm>
            <a:off x="11562080" y="6238875"/>
            <a:ext cx="1" cy="1"/>
          </a:xfrm>
          <a:prstGeom prst="rect">
            <a:avLst/>
          </a:prstGeom>
          <a:ln w="12700">
            <a:miter lim="400000"/>
            <a:headEnd/>
            <a:tailEnd/>
          </a:ln>
        </p:spPr>
      </p:pic>
      <p:sp>
        <p:nvSpPr>
          <p:cNvPr id="2" name="文本框 16"/>
          <p:cNvSpPr txBox="1"/>
          <p:nvPr/>
        </p:nvSpPr>
        <p:spPr>
          <a:xfrm>
            <a:off x="0" y="0"/>
            <a:ext cx="1564005" cy="428625"/>
          </a:xfrm>
          <a:prstGeom prst="rect">
            <a:avLst/>
          </a:prstGeom>
          <a:solidFill>
            <a:schemeClr val="accent6"/>
          </a:solidFill>
          <a:ln w="12700">
            <a:miter lim="400000"/>
          </a:ln>
        </p:spPr>
        <p:txBody>
          <a:bodyPr wrap="square" lIns="45718" tIns="45718" rIns="45718" bIns="45718">
            <a:spAutoFit/>
          </a:bodyPr>
          <a:lstStyle>
            <a:lvl1pPr>
              <a:defRPr sz="28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en-US" sz="2200">
                <a:latin typeface="Times New Roman" panose="02020603050405020304" charset="0"/>
                <a:cs typeface="Times New Roman" panose="02020603050405020304" charset="0"/>
              </a:rPr>
              <a:t>Dictation </a:t>
            </a:r>
            <a:endParaRPr lang="en-US" sz="2200">
              <a:latin typeface="Times New Roman" panose="02020603050405020304" charset="0"/>
              <a:cs typeface="Times New Roman" panose="02020603050405020304" charset="0"/>
            </a:endParaRPr>
          </a:p>
        </p:txBody>
      </p:sp>
      <p:sp>
        <p:nvSpPr>
          <p:cNvPr id="4" name="文本框 3"/>
          <p:cNvSpPr txBox="1"/>
          <p:nvPr/>
        </p:nvSpPr>
        <p:spPr>
          <a:xfrm>
            <a:off x="3037205" y="462915"/>
            <a:ext cx="1981200" cy="3536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300">
                <a:solidFill>
                  <a:srgbClr val="FF0000"/>
                </a:solidFill>
                <a:latin typeface="Times New Roman" panose="02020603050405020304" charset="0"/>
                <a:cs typeface="Times New Roman" panose="02020603050405020304" charset="0"/>
                <a:sym typeface="+mn-ea"/>
              </a:rPr>
              <a:t>criminals </a:t>
            </a:r>
            <a:endParaRPr kumimoji="0" lang="zh-CN" altLang="en-US" sz="23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4" name="文本框 13"/>
          <p:cNvSpPr txBox="1"/>
          <p:nvPr/>
        </p:nvSpPr>
        <p:spPr>
          <a:xfrm>
            <a:off x="3370580" y="1659255"/>
            <a:ext cx="1071245" cy="434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sz="2300">
                <a:solidFill>
                  <a:srgbClr val="FF0000"/>
                </a:solidFill>
                <a:latin typeface="Times New Roman" panose="02020603050405020304" charset="0"/>
                <a:cs typeface="Times New Roman" panose="02020603050405020304" charset="0"/>
                <a:sym typeface="+mn-ea"/>
              </a:rPr>
              <a:t>profiles </a:t>
            </a:r>
            <a:endParaRPr sz="2300" b="1">
              <a:solidFill>
                <a:srgbClr val="FF0000"/>
              </a:solidFill>
              <a:latin typeface="Times New Roman" panose="02020603050405020304" charset="0"/>
              <a:cs typeface="Times New Roman" panose="02020603050405020304" charset="0"/>
              <a:sym typeface="+mn-ea"/>
            </a:endParaRPr>
          </a:p>
        </p:txBody>
      </p:sp>
      <p:sp>
        <p:nvSpPr>
          <p:cNvPr id="16" name="文本框 15"/>
          <p:cNvSpPr txBox="1"/>
          <p:nvPr/>
        </p:nvSpPr>
        <p:spPr>
          <a:xfrm>
            <a:off x="7258050" y="3658235"/>
            <a:ext cx="2075180" cy="3536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300">
                <a:solidFill>
                  <a:srgbClr val="FF0000"/>
                </a:solidFill>
                <a:latin typeface="Times New Roman" panose="02020603050405020304" charset="0"/>
                <a:cs typeface="Times New Roman" panose="02020603050405020304" charset="0"/>
                <a:sym typeface="+mn-ea"/>
              </a:rPr>
              <a:t>imported goods</a:t>
            </a:r>
            <a:endParaRPr lang="zh-CN" sz="2300">
              <a:solidFill>
                <a:srgbClr val="FF0000"/>
              </a:solidFill>
              <a:latin typeface="Times New Roman" panose="02020603050405020304" charset="0"/>
              <a:cs typeface="Times New Roman" panose="02020603050405020304" charset="0"/>
              <a:sym typeface="+mn-ea"/>
            </a:endParaRPr>
          </a:p>
        </p:txBody>
      </p:sp>
      <p:sp>
        <p:nvSpPr>
          <p:cNvPr id="17" name="文本框 16"/>
          <p:cNvSpPr txBox="1"/>
          <p:nvPr/>
        </p:nvSpPr>
        <p:spPr>
          <a:xfrm>
            <a:off x="4124960" y="4011930"/>
            <a:ext cx="1238885" cy="3536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300">
                <a:solidFill>
                  <a:srgbClr val="FF0000"/>
                </a:solidFill>
                <a:latin typeface="Times New Roman" panose="02020603050405020304" charset="0"/>
                <a:cs typeface="Times New Roman" panose="02020603050405020304" charset="0"/>
                <a:sym typeface="+mn-ea"/>
              </a:rPr>
              <a:t>patented </a:t>
            </a:r>
            <a:endParaRPr sz="2300">
              <a:solidFill>
                <a:srgbClr val="FF0000"/>
              </a:solidFill>
              <a:latin typeface="Times New Roman" panose="02020603050405020304" charset="0"/>
              <a:cs typeface="Times New Roman" panose="02020603050405020304" charset="0"/>
              <a:sym typeface="+mn-ea"/>
            </a:endParaRPr>
          </a:p>
        </p:txBody>
      </p:sp>
      <p:sp>
        <p:nvSpPr>
          <p:cNvPr id="18" name="文本框 17"/>
          <p:cNvSpPr txBox="1"/>
          <p:nvPr/>
        </p:nvSpPr>
        <p:spPr>
          <a:xfrm>
            <a:off x="3525520" y="5654675"/>
            <a:ext cx="1193800" cy="3536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300">
                <a:solidFill>
                  <a:srgbClr val="FF0000"/>
                </a:solidFill>
                <a:latin typeface="Times New Roman" panose="02020603050405020304" charset="0"/>
                <a:cs typeface="Times New Roman" panose="02020603050405020304" charset="0"/>
                <a:sym typeface="+mn-ea"/>
              </a:rPr>
              <a:t>illegally </a:t>
            </a:r>
            <a:endParaRPr kumimoji="0" lang="en-US" sz="23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0" name="文本框 19"/>
          <p:cNvSpPr txBox="1"/>
          <p:nvPr/>
        </p:nvSpPr>
        <p:spPr>
          <a:xfrm>
            <a:off x="6800215" y="6450965"/>
            <a:ext cx="1283970" cy="3536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300">
                <a:solidFill>
                  <a:srgbClr val="FF0000"/>
                </a:solidFill>
                <a:latin typeface="Times New Roman" panose="02020603050405020304" charset="0"/>
                <a:cs typeface="Times New Roman" panose="02020603050405020304" charset="0"/>
                <a:sym typeface="+mn-ea"/>
              </a:rPr>
              <a:t>privacy</a:t>
            </a:r>
            <a:endParaRPr kumimoji="0" lang="en-US" sz="23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1" name="文本框 20"/>
          <p:cNvSpPr txBox="1"/>
          <p:nvPr/>
        </p:nvSpPr>
        <p:spPr>
          <a:xfrm>
            <a:off x="6800215" y="5231130"/>
            <a:ext cx="995680" cy="3536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300">
                <a:solidFill>
                  <a:srgbClr val="FF0000"/>
                </a:solidFill>
                <a:latin typeface="Times New Roman" panose="02020603050405020304" charset="0"/>
                <a:cs typeface="Times New Roman" panose="02020603050405020304" charset="0"/>
                <a:sym typeface="+mn-ea"/>
              </a:rPr>
              <a:t>digital </a:t>
            </a:r>
            <a:endParaRPr kumimoji="0" lang="en-US" sz="23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2" name="文本框 21"/>
          <p:cNvSpPr txBox="1"/>
          <p:nvPr/>
        </p:nvSpPr>
        <p:spPr>
          <a:xfrm>
            <a:off x="5482590" y="3251835"/>
            <a:ext cx="1000125" cy="3536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300">
                <a:solidFill>
                  <a:srgbClr val="FF0000"/>
                </a:solidFill>
                <a:latin typeface="Times New Roman" panose="02020603050405020304" charset="0"/>
                <a:cs typeface="Times New Roman" panose="02020603050405020304" charset="0"/>
                <a:sym typeface="+mn-ea"/>
              </a:rPr>
              <a:t>solved</a:t>
            </a:r>
            <a:endParaRPr sz="2300">
              <a:solidFill>
                <a:srgbClr val="FF0000"/>
              </a:solidFill>
              <a:latin typeface="Times New Roman" panose="02020603050405020304" charset="0"/>
              <a:cs typeface="Times New Roman" panose="02020603050405020304" charset="0"/>
              <a:sym typeface="+mn-ea"/>
            </a:endParaRPr>
          </a:p>
        </p:txBody>
      </p:sp>
      <p:sp>
        <p:nvSpPr>
          <p:cNvPr id="23" name="文本框 22"/>
          <p:cNvSpPr txBox="1"/>
          <p:nvPr/>
        </p:nvSpPr>
        <p:spPr>
          <a:xfrm>
            <a:off x="7988935" y="2085340"/>
            <a:ext cx="801370" cy="3536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300">
                <a:solidFill>
                  <a:srgbClr val="FF0000"/>
                </a:solidFill>
                <a:latin typeface="Times New Roman" panose="02020603050405020304" charset="0"/>
                <a:cs typeface="Times New Roman" panose="02020603050405020304" charset="0"/>
                <a:sym typeface="+mn-ea"/>
              </a:rPr>
              <a:t>stage </a:t>
            </a:r>
            <a:endParaRPr sz="2300">
              <a:solidFill>
                <a:srgbClr val="FF0000"/>
              </a:solidFill>
              <a:latin typeface="Times New Roman" panose="02020603050405020304" charset="0"/>
              <a:cs typeface="Times New Roman" panose="02020603050405020304" charset="0"/>
              <a:sym typeface="+mn-ea"/>
            </a:endParaRPr>
          </a:p>
        </p:txBody>
      </p:sp>
      <p:sp>
        <p:nvSpPr>
          <p:cNvPr id="15" name="文本框 14"/>
          <p:cNvSpPr txBox="1"/>
          <p:nvPr/>
        </p:nvSpPr>
        <p:spPr>
          <a:xfrm>
            <a:off x="9693910" y="901700"/>
            <a:ext cx="2414905" cy="3536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sz="2300">
                <a:solidFill>
                  <a:srgbClr val="FF0000"/>
                </a:solidFill>
                <a:latin typeface="Times New Roman" panose="02020603050405020304" charset="0"/>
                <a:cs typeface="Times New Roman" panose="02020603050405020304" charset="0"/>
                <a:sym typeface="+mn-ea"/>
              </a:rPr>
              <a:t>threatening</a:t>
            </a:r>
            <a:endParaRPr sz="2300">
              <a:solidFill>
                <a:srgbClr val="FF0000"/>
              </a:solidFill>
              <a:latin typeface="Times New Roman" panose="02020603050405020304" charset="0"/>
              <a:cs typeface="Times New Roman" panose="02020603050405020304" charset="0"/>
              <a:sym typeface="+mn-ea"/>
            </a:endParaRPr>
          </a:p>
        </p:txBody>
      </p:sp>
      <p:pic>
        <p:nvPicPr>
          <p:cNvPr id="3" name="BBC.09.29.2025">
            <a:hlinkClick r:id="" action="ppaction://media"/>
          </p:cNvPr>
          <p:cNvPicPr/>
          <p:nvPr>
            <a:audioFile r:link="rId4"/>
            <p:extLst>
              <p:ext uri="{DAA4B4D4-6D71-4841-9C94-3DE7FCFB9230}">
                <p14:media xmlns:p14="http://schemas.microsoft.com/office/powerpoint/2010/main" r:embed="rId5"/>
              </p:ext>
            </p:extLst>
          </p:nvPr>
        </p:nvPicPr>
        <p:blipFill>
          <a:blip r:embed="rId3"/>
          <a:stretch>
            <a:fillRect/>
          </a:stretch>
        </p:blipFill>
        <p:spPr>
          <a:xfrm>
            <a:off x="11639550" y="6283960"/>
            <a:ext cx="502920" cy="520700"/>
          </a:xfrm>
          <a:prstGeom prst="rect">
            <a:avLst/>
          </a:prstGeom>
        </p:spPr>
      </p:pic>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0">
              <p:cMediaNode numSld="1" showWhenStopped="0">
                <p:cTn id="53" fill="hold" display="0">
                  <p:stCondLst>
                    <p:cond delay="indefinite"/>
                  </p:stCondLst>
                </p:cTn>
                <p:tgtEl>
                  <p:spTgt spid="304"/>
                </p:tgtEl>
              </p:cMediaNode>
            </p:audio>
            <p:audio>
              <p:cMediaNode>
                <p:cTn id="54" fill="hold" display="1">
                  <p:stCondLst>
                    <p:cond delay="indefinite"/>
                  </p:stCondLst>
                  <p:endCondLst>
                    <p:cond evt="onStopAudio">
                      <p:tgtEl>
                        <p:sldTgt/>
                      </p:tgtEl>
                    </p:cond>
                  </p:endCondLst>
                </p:cTn>
                <p:tgtEl>
                  <p:spTgt spid="3"/>
                </p:tgtEl>
              </p:cMediaNode>
            </p:audio>
          </p:childTnLst>
        </p:cTn>
      </p:par>
    </p:tnLst>
    <p:bldLst>
      <p:bldP spid="4" grpId="0" bldLvl="0" animBg="1"/>
      <p:bldP spid="14" grpId="0" bldLvl="0" animBg="1"/>
      <p:bldP spid="16" grpId="0" bldLvl="0" animBg="1"/>
      <p:bldP spid="17" grpId="0" bldLvl="0" animBg="1"/>
      <p:bldP spid="18" grpId="0" bldLvl="0" animBg="1"/>
      <p:bldP spid="20" grpId="0" bldLvl="0" animBg="1"/>
      <p:bldP spid="21" grpId="0" bldLvl="0" animBg="1"/>
      <p:bldP spid="22" grpId="0" bldLvl="0" animBg="1"/>
      <p:bldP spid="23" grpId="0" bldLvl="0" animBg="1"/>
      <p:bldP spid="1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03885"/>
            <a:ext cx="11944350" cy="6254750"/>
          </a:xfrm>
          <a:prstGeom prst="rect">
            <a:avLst/>
          </a:prstGeom>
          <a:noFill/>
        </p:spPr>
        <p:txBody>
          <a:bodyPr wrap="square" rtlCol="0">
            <a:no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unveil</a:t>
            </a:r>
            <a:r>
              <a:rPr lang="en-US" altLang="zh-CN" sz="2800">
                <a:latin typeface="Times New Roman" panose="02020603050405020304" charset="0"/>
                <a:ea typeface="华文中宋" panose="02010600040101010101" charset="-122"/>
                <a:cs typeface="Times New Roman" panose="02020603050405020304" charset="0"/>
                <a:sym typeface="+mn-ea"/>
              </a:rPr>
              <a:t>: to show or introduce a new product, plan, etc. to the public for the first time    </a:t>
            </a:r>
            <a:r>
              <a:rPr lang="zh-CN" altLang="en-US" sz="2800">
                <a:latin typeface="Times New Roman" panose="02020603050405020304" charset="0"/>
                <a:ea typeface="华文中宋" panose="02010600040101010101" charset="-122"/>
                <a:cs typeface="Times New Roman" panose="02020603050405020304" charset="0"/>
                <a:sym typeface="+mn-ea"/>
              </a:rPr>
              <a:t>首次展示，推出（新产品、计划等）</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company unveiled its latest smartphone model.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公司首次展示了其最新的智能手机型号。</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curb</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rPr>
              <a:t>to control or limit something, especially something bad      </a:t>
            </a:r>
            <a:r>
              <a:rPr lang="zh-CN" altLang="en-US" sz="2800">
                <a:latin typeface="Times New Roman" panose="02020603050405020304" charset="0"/>
                <a:ea typeface="华文中宋" panose="02010600040101010101" charset="-122"/>
                <a:cs typeface="Times New Roman" panose="02020603050405020304" charset="0"/>
              </a:rPr>
              <a:t>控制，抑制</a:t>
            </a:r>
            <a:r>
              <a:rPr lang="en-US" altLang="zh-CN" sz="2800">
                <a:latin typeface="Times New Roman" panose="02020603050405020304" charset="0"/>
                <a:ea typeface="华文中宋" panose="02010600040101010101" charset="-122"/>
                <a:cs typeface="Times New Roman" panose="02020603050405020304" charset="0"/>
              </a:rPr>
              <a:t>(</a:t>
            </a:r>
            <a:r>
              <a:rPr lang="zh-CN" altLang="en-US" sz="2800">
                <a:latin typeface="Times New Roman" panose="02020603050405020304" charset="0"/>
                <a:ea typeface="华文中宋" panose="02010600040101010101" charset="-122"/>
                <a:cs typeface="Times New Roman" panose="02020603050405020304" charset="0"/>
              </a:rPr>
              <a:t>尤指不好的事物</a:t>
            </a:r>
            <a:r>
              <a:rPr lang="en-US" alt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 The government is taking measures to curb inflation.</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     </a:t>
            </a:r>
            <a:r>
              <a:rPr lang="zh-CN" altLang="en-US" sz="2800">
                <a:latin typeface="华文中宋" panose="02010600040101010101" charset="-122"/>
                <a:ea typeface="华文中宋" panose="02010600040101010101" charset="-122"/>
                <a:cs typeface="华文中宋" panose="02010600040101010101" charset="-122"/>
              </a:rPr>
              <a:t>政府正在采取措施抑制通货膨胀。</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139065" y="3014345"/>
            <a:ext cx="899668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artist will unveil his new painting next week.</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278765" y="6055995"/>
            <a:ext cx="5332730"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He needs to curb his temper.</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456180" y="2522855"/>
            <a:ext cx="9491980" cy="521970"/>
          </a:xfrm>
          <a:prstGeom prst="rect">
            <a:avLst/>
          </a:prstGeom>
          <a:noFill/>
        </p:spPr>
        <p:txBody>
          <a:bodyPr wrap="square" rtlCol="0" anchor="t">
            <a:spAutoFit/>
          </a:bodyPr>
          <a:lstStyle/>
          <a:p>
            <a:r>
              <a:rPr lang="zh-CN" altLang="en-US" sz="2800">
                <a:ea typeface="华文中宋" panose="02010600040101010101" charset="-122"/>
              </a:rPr>
              <a:t>艺术家将于下周首次展示他的新画作。</a:t>
            </a:r>
            <a:endParaRPr lang="zh-CN" altLang="en-US" sz="2800">
              <a:ea typeface="华文中宋" panose="02010600040101010101" charset="-122"/>
            </a:endParaRPr>
          </a:p>
        </p:txBody>
      </p:sp>
      <p:cxnSp>
        <p:nvCxnSpPr>
          <p:cNvPr id="3145728" name="直接连接符 8"/>
          <p:cNvCxnSpPr/>
          <p:nvPr/>
        </p:nvCxnSpPr>
        <p:spPr>
          <a:xfrm flipV="1">
            <a:off x="220980" y="3463925"/>
            <a:ext cx="8775065" cy="88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a:off x="320675" y="6525895"/>
            <a:ext cx="5277485" cy="127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455545" y="5538470"/>
            <a:ext cx="8297545" cy="521970"/>
          </a:xfrm>
          <a:prstGeom prst="rect">
            <a:avLst/>
          </a:prstGeom>
          <a:noFill/>
        </p:spPr>
        <p:txBody>
          <a:bodyPr wrap="square" rtlCol="0" anchor="t">
            <a:spAutoFit/>
          </a:bodyPr>
          <a:p>
            <a:r>
              <a:rPr lang="zh-CN" altLang="en-US" sz="2800">
                <a:ea typeface="华文中宋" panose="02010600040101010101" charset="-122"/>
              </a:rPr>
              <a:t>他需要控制自己的脾气。</a:t>
            </a:r>
            <a:endParaRPr lang="zh-CN" altLang="en-US" sz="2800">
              <a:ea typeface="华文中宋" panose="02010600040101010101" charset="-122"/>
            </a:endParaRPr>
          </a:p>
        </p:txBody>
      </p:sp>
      <p:sp>
        <p:nvSpPr>
          <p:cNvPr id="5" name="文本框 1"/>
          <p:cNvSpPr txBox="1"/>
          <p:nvPr>
            <p:custDataLst>
              <p:tags r:id="rId1"/>
            </p:custDataLst>
          </p:nvPr>
        </p:nvSpPr>
        <p:spPr>
          <a:xfrm>
            <a:off x="135255" y="2530475"/>
            <a:ext cx="1985010" cy="429895"/>
          </a:xfrm>
          <a:prstGeom prst="rect">
            <a:avLst/>
          </a:prstGeom>
          <a:solidFill>
            <a:srgbClr val="0070C0"/>
          </a:solidFill>
        </p:spPr>
        <p:txBody>
          <a:bodyPr wrap="square" rtlCol="0">
            <a:spAutoFit/>
          </a:bodyPr>
          <a:lstStyle/>
          <a:p>
            <a:r>
              <a:rPr kumimoji="1" lang="en-US" altLang="zh-CN" sz="2200" b="1" dirty="0">
                <a:solidFill>
                  <a:schemeClr val="lt1"/>
                </a:solidFill>
                <a:latin typeface="Times New Roman" panose="02020603050405020304" charset="0"/>
                <a:cs typeface="Times New Roman" panose="02020603050405020304" charset="0"/>
              </a:rPr>
              <a:t>Translation</a:t>
            </a:r>
            <a:endParaRPr kumimoji="1" lang="en-US" altLang="zh-CN" sz="22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2"/>
            </p:custDataLst>
          </p:nvPr>
        </p:nvSpPr>
        <p:spPr>
          <a:xfrm>
            <a:off x="139065" y="5538470"/>
            <a:ext cx="2010410" cy="429895"/>
          </a:xfrm>
          <a:prstGeom prst="rect">
            <a:avLst/>
          </a:prstGeom>
          <a:solidFill>
            <a:srgbClr val="0070C0"/>
          </a:solidFill>
        </p:spPr>
        <p:txBody>
          <a:bodyPr wrap="square" rtlCol="0">
            <a:spAutoFit/>
          </a:bodyPr>
          <a:lstStyle/>
          <a:p>
            <a:r>
              <a:rPr kumimoji="1" lang="en-US" altLang="zh-CN" sz="2200" b="1" dirty="0">
                <a:solidFill>
                  <a:schemeClr val="lt1"/>
                </a:solidFill>
                <a:latin typeface="Times New Roman" panose="02020603050405020304" charset="0"/>
                <a:cs typeface="Times New Roman" panose="02020603050405020304" charset="0"/>
              </a:rPr>
              <a:t>Translation</a:t>
            </a:r>
            <a:endParaRPr kumimoji="1" lang="en-US" altLang="zh-CN" sz="2200" b="1" dirty="0">
              <a:solidFill>
                <a:schemeClr val="lt1"/>
              </a:solidFill>
              <a:latin typeface="Times New Roman" panose="02020603050405020304" charset="0"/>
              <a:cs typeface="Times New Roman" panose="02020603050405020304" charset="0"/>
            </a:endParaRPr>
          </a:p>
        </p:txBody>
      </p:sp>
      <p:sp>
        <p:nvSpPr>
          <p:cNvPr id="6" name="文本框 5"/>
          <p:cNvSpPr txBox="1"/>
          <p:nvPr>
            <p:custDataLst>
              <p:tags r:id="rId3"/>
            </p:custDataLst>
          </p:nvPr>
        </p:nvSpPr>
        <p:spPr>
          <a:xfrm>
            <a:off x="0" y="0"/>
            <a:ext cx="2455545"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10" dur="500"/>
                                        <p:tgtEl>
                                          <p:spTgt spid="104860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048602">
                                            <p:txEl>
                                              <p:pRg st="6" end="6"/>
                                            </p:txEl>
                                          </p:spTgt>
                                        </p:tgtEl>
                                        <p:attrNameLst>
                                          <p:attrName>style.visibility</p:attrName>
                                        </p:attrNameLst>
                                      </p:cBhvr>
                                      <p:to>
                                        <p:strVal val="visible"/>
                                      </p:to>
                                    </p:set>
                                    <p:animEffect transition="in" filter="wipe(down)">
                                      <p:cBhvr>
                                        <p:cTn id="31" dur="500"/>
                                        <p:tgtEl>
                                          <p:spTgt spid="1048602">
                                            <p:txEl>
                                              <p:pRg st="6" end="6"/>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1048602">
                                            <p:txEl>
                                              <p:pRg st="7" end="7"/>
                                            </p:txEl>
                                          </p:spTgt>
                                        </p:tgtEl>
                                        <p:attrNameLst>
                                          <p:attrName>style.visibility</p:attrName>
                                        </p:attrNameLst>
                                      </p:cBhvr>
                                      <p:to>
                                        <p:strVal val="visible"/>
                                      </p:to>
                                    </p:set>
                                    <p:animEffect transition="in" filter="wipe(down)">
                                      <p:cBhvr>
                                        <p:cTn id="34" dur="500"/>
                                        <p:tgtEl>
                                          <p:spTgt spid="1048602">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48607"/>
                                        </p:tgtEl>
                                        <p:attrNameLst>
                                          <p:attrName>style.visibility</p:attrName>
                                        </p:attrNameLst>
                                      </p:cBhvr>
                                      <p:to>
                                        <p:strVal val="visible"/>
                                      </p:to>
                                    </p:set>
                                    <p:animEffect transition="in" filter="blinds(horizontal)">
                                      <p:cBhvr>
                                        <p:cTn id="50"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36855" y="762635"/>
            <a:ext cx="11751310" cy="250380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nvSpPr>
        <p:spPr>
          <a:xfrm>
            <a:off x="410845" y="889000"/>
            <a:ext cx="11502390" cy="1506855"/>
          </a:xfrm>
          <a:prstGeom prst="rect">
            <a:avLst/>
          </a:prstGeom>
          <a:noFill/>
        </p:spPr>
        <p:txBody>
          <a:bodyPr wrap="square">
            <a:spAutoFit/>
          </a:bodyPr>
          <a:lstStyle/>
          <a:p>
            <a:pPr algn="l"/>
            <a:r>
              <a:rPr lang="en-US" altLang="zh-CN" sz="2300">
                <a:latin typeface="Times New Roman" panose="02020603050405020304" charset="0"/>
                <a:cs typeface="Times New Roman" panose="02020603050405020304" charset="0"/>
                <a:sym typeface="+mn-ea"/>
              </a:rPr>
              <a:t>The U.S. government has unveiled fresh taxes on imported goods, including 100 percent tariffs on branded or patented drugs. Writing on social media, Donald Trump said that the levies on pharmaceutical products coming into the U.S. would start next month.</a:t>
            </a:r>
            <a:endParaRPr lang="en-US" altLang="zh-CN" sz="2300">
              <a:latin typeface="Times New Roman" panose="02020603050405020304" charset="0"/>
              <a:cs typeface="Times New Roman" panose="02020603050405020304" charset="0"/>
              <a:sym typeface="+mn-ea"/>
            </a:endParaRPr>
          </a:p>
        </p:txBody>
      </p:sp>
      <p:sp>
        <p:nvSpPr>
          <p:cNvPr id="10" name="文本框 9"/>
          <p:cNvSpPr txBox="1"/>
          <p:nvPr/>
        </p:nvSpPr>
        <p:spPr>
          <a:xfrm>
            <a:off x="392430" y="2352040"/>
            <a:ext cx="11470640" cy="737235"/>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美国政府宣布对进口商品征收新的关税，其中包括对品牌或专利药品征收</a:t>
            </a:r>
            <a:r>
              <a:rPr lang="en-US" altLang="zh-CN" sz="2100">
                <a:latin typeface="Times New Roman" panose="02020603050405020304" charset="0"/>
                <a:ea typeface="华文中宋" panose="02010600040101010101" charset="-122"/>
                <a:cs typeface="Times New Roman" panose="02020603050405020304" charset="0"/>
              </a:rPr>
              <a:t>100%</a:t>
            </a:r>
            <a:r>
              <a:rPr lang="zh-CN" altLang="en-US" sz="2100">
                <a:latin typeface="Times New Roman" panose="02020603050405020304" charset="0"/>
                <a:ea typeface="华文中宋" panose="02010600040101010101" charset="-122"/>
                <a:cs typeface="Times New Roman" panose="02020603050405020304" charset="0"/>
              </a:rPr>
              <a:t>的关税。唐纳德</a:t>
            </a:r>
            <a:r>
              <a:rPr lang="en-US" altLang="zh-CN" sz="2100">
                <a:latin typeface="Times New Roman" panose="02020603050405020304" charset="0"/>
                <a:ea typeface="华文中宋" panose="02010600040101010101" charset="-122"/>
                <a:cs typeface="Times New Roman" panose="02020603050405020304" charset="0"/>
              </a:rPr>
              <a:t>·</a:t>
            </a:r>
            <a:r>
              <a:rPr lang="zh-CN" altLang="en-US" sz="2100">
                <a:latin typeface="Times New Roman" panose="02020603050405020304" charset="0"/>
                <a:ea typeface="华文中宋" panose="02010600040101010101" charset="-122"/>
                <a:cs typeface="Times New Roman" panose="02020603050405020304" charset="0"/>
              </a:rPr>
              <a:t>特朗普在社交媒体上写道，对进入美国的药品征税将于下个月开始。</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nvSpPr>
        <p:spPr>
          <a:xfrm>
            <a:off x="220345" y="3843655"/>
            <a:ext cx="11751310" cy="258191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nvSpPr>
        <p:spPr>
          <a:xfrm>
            <a:off x="384810" y="4028440"/>
            <a:ext cx="11603355" cy="1506855"/>
          </a:xfrm>
          <a:prstGeom prst="rect">
            <a:avLst/>
          </a:prstGeom>
          <a:noFill/>
        </p:spPr>
        <p:txBody>
          <a:bodyPr wrap="square">
            <a:spAutoFit/>
          </a:bodyPr>
          <a:lstStyle/>
          <a:p>
            <a:pPr algn="l"/>
            <a:r>
              <a:rPr lang="en-US" altLang="zh-CN" sz="2300">
                <a:latin typeface="Times New Roman" panose="02020603050405020304" charset="0"/>
                <a:cs typeface="Times New Roman" panose="02020603050405020304" charset="0"/>
                <a:sym typeface="+mn-ea"/>
              </a:rPr>
              <a:t>The British government has announced a new digital ID scheme, which it says will make it tougher to work illeagally in the UK. The Prime Minister Keir Starmer says the measure will curb illegal migration and also offer benefits to citizens.</a:t>
            </a:r>
            <a:endParaRPr lang="en-US" altLang="zh-CN" sz="2300">
              <a:latin typeface="Times New Roman" panose="02020603050405020304" charset="0"/>
              <a:cs typeface="Times New Roman" panose="02020603050405020304" charset="0"/>
              <a:sym typeface="+mn-ea"/>
            </a:endParaRPr>
          </a:p>
        </p:txBody>
      </p:sp>
      <p:sp>
        <p:nvSpPr>
          <p:cNvPr id="14" name="文本框 13"/>
          <p:cNvSpPr txBox="1"/>
          <p:nvPr/>
        </p:nvSpPr>
        <p:spPr>
          <a:xfrm>
            <a:off x="418465" y="5496560"/>
            <a:ext cx="11494135" cy="737235"/>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英国政府宣布了一项新的数字身份计划，称该计划将使在英国非法工作变得更加困难。首相基尔</a:t>
            </a:r>
            <a:r>
              <a:rPr lang="en-US" altLang="zh-CN" sz="2100">
                <a:latin typeface="Times New Roman" panose="02020603050405020304" charset="0"/>
                <a:ea typeface="华文中宋" panose="02010600040101010101" charset="-122"/>
                <a:cs typeface="Times New Roman" panose="02020603050405020304" charset="0"/>
              </a:rPr>
              <a:t>·</a:t>
            </a:r>
            <a:r>
              <a:rPr lang="zh-CN" altLang="en-US" sz="2100">
                <a:latin typeface="Times New Roman" panose="02020603050405020304" charset="0"/>
                <a:ea typeface="华文中宋" panose="02010600040101010101" charset="-122"/>
                <a:cs typeface="Times New Roman" panose="02020603050405020304" charset="0"/>
              </a:rPr>
              <a:t>斯塔默表示，该措施将遏制非法移民，并为公民提供福利。</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1"/>
            </p:custDataLst>
          </p:nvPr>
        </p:nvSpPr>
        <p:spPr>
          <a:xfrm>
            <a:off x="0" y="0"/>
            <a:ext cx="2428240"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0"/>
            <a:ext cx="11864975" cy="1014730"/>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1. Is your teen ready for adulthood? How to discuss money</a:t>
            </a:r>
            <a:endParaRPr lang="en-US" sz="3600" b="1"/>
          </a:p>
          <a:p>
            <a:pPr algn="ct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你的孩子是否准备好探讨有关成年后财务方面的事宜了呢？</a:t>
            </a:r>
            <a:endParaRPr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3" name="图片 1" descr="c027969198f0c16ee883e9e697b526dd"/>
          <p:cNvPicPr>
            <a:picLocks noChangeAspect="1"/>
          </p:cNvPicPr>
          <p:nvPr/>
        </p:nvPicPr>
        <p:blipFill>
          <a:blip r:embed="rId1"/>
          <a:stretch>
            <a:fillRect/>
          </a:stretch>
        </p:blipFill>
        <p:spPr>
          <a:xfrm>
            <a:off x="2934335" y="1567180"/>
            <a:ext cx="5965190" cy="412877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8255" y="360680"/>
            <a:ext cx="12029440" cy="6631305"/>
          </a:xfrm>
          <a:prstGeom prst="rect">
            <a:avLst/>
          </a:prstGeom>
          <a:noFill/>
        </p:spPr>
        <p:txBody>
          <a:bodyPr wrap="square" rtlCol="0" anchor="t">
            <a:spAutoFit/>
          </a:bodyPr>
          <a:p>
            <a:pPr indent="0" algn="just" fontAlgn="auto">
              <a:lnSpc>
                <a:spcPts val="3000"/>
              </a:lnSpc>
            </a:pPr>
            <a:r>
              <a:rPr lang="en-US" sz="1600">
                <a:latin typeface="Times New Roman" panose="02020603050405020304" charset="0"/>
                <a:cs typeface="Times New Roman" panose="02020603050405020304" charset="0"/>
              </a:rPr>
              <a:t>  </a:t>
            </a:r>
            <a:r>
              <a:rPr lang="en-US"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When Samantha Broxton’s husband was laid off, the couple sat their teenagers down to discuss _______ the household budget would shift. Broxton said the layoff came _____________ (expected) in early 2025. Broxton told her teens they would be eating out less, and they might be having more conversations about money. “Even if both of us find great jobs soon, the world’s changed significantly,” said Broxton,  “We need to rebuild savings, _____ the kids need to understand that we have to be ________________ (intentional).”</a:t>
            </a:r>
            <a:endParaRPr lang="en-US" altLang="zh-CN" sz="2000">
              <a:latin typeface="Times New Roman" panose="02020603050405020304" charset="0"/>
              <a:cs typeface="Times New Roman" panose="02020603050405020304" charset="0"/>
            </a:endParaRPr>
          </a:p>
          <a:p>
            <a:pPr indent="0" algn="just" fontAlgn="auto">
              <a:lnSpc>
                <a:spcPts val="3000"/>
              </a:lnSpc>
            </a:pPr>
            <a:r>
              <a:rPr lang="en-US" altLang="zh-CN" sz="2000">
                <a:latin typeface="Times New Roman" panose="02020603050405020304" charset="0"/>
                <a:cs typeface="Times New Roman" panose="02020603050405020304" charset="0"/>
              </a:rPr>
              <a:t>       The Broxton family’s conversation shows financial </a:t>
            </a:r>
            <a:r>
              <a:rPr lang="en-US" altLang="zh-CN" sz="2000">
                <a:solidFill>
                  <a:srgbClr val="0000FF"/>
                </a:solidFill>
                <a:latin typeface="Times New Roman" panose="02020603050405020304" charset="0"/>
                <a:cs typeface="Times New Roman" panose="02020603050405020304" charset="0"/>
              </a:rPr>
              <a:t>stumbling</a:t>
            </a:r>
            <a:r>
              <a:rPr lang="en-US" altLang="zh-CN" sz="2000">
                <a:latin typeface="Times New Roman" panose="02020603050405020304" charset="0"/>
                <a:cs typeface="Times New Roman" panose="02020603050405020304" charset="0"/>
              </a:rPr>
              <a:t> blocks can be turned into teachable moments – something many parents think their kids need more of.</a:t>
            </a:r>
            <a:endParaRPr lang="en-US" altLang="zh-CN" sz="2000">
              <a:latin typeface="Times New Roman" panose="02020603050405020304" charset="0"/>
              <a:cs typeface="Times New Roman" panose="02020603050405020304" charset="0"/>
            </a:endParaRPr>
          </a:p>
          <a:p>
            <a:pPr indent="0" algn="just" fontAlgn="auto">
              <a:lnSpc>
                <a:spcPts val="3000"/>
              </a:lnSpc>
            </a:pPr>
            <a:r>
              <a:rPr lang="en-US" altLang="zh-CN" sz="2000">
                <a:latin typeface="Times New Roman" panose="02020603050405020304" charset="0"/>
                <a:cs typeface="Times New Roman" panose="02020603050405020304" charset="0"/>
              </a:rPr>
              <a:t>        A recent survey of 1,000 parents of children ages 14 to 18, found only 8% think their teenagers are “extremely prepared” ___________(manage) their finances in adulthood. </a:t>
            </a:r>
            <a:endParaRPr lang="en-US" altLang="zh-CN" sz="2000">
              <a:latin typeface="Times New Roman" panose="02020603050405020304" charset="0"/>
              <a:cs typeface="Times New Roman" panose="02020603050405020304" charset="0"/>
            </a:endParaRPr>
          </a:p>
          <a:p>
            <a:pPr indent="0" algn="just" fontAlgn="auto">
              <a:lnSpc>
                <a:spcPts val="3000"/>
              </a:lnSpc>
            </a:pPr>
            <a:r>
              <a:rPr lang="en-US" altLang="zh-CN" sz="2000">
                <a:latin typeface="Times New Roman" panose="02020603050405020304" charset="0"/>
                <a:cs typeface="Times New Roman" panose="02020603050405020304" charset="0"/>
              </a:rPr>
              <a:t>        About half of survey respondents admitted they ____________ (talk)with their teens about sticking to a budget, managing bank accounts, staying out of debt, or _________ building good credit.</a:t>
            </a:r>
            <a:endParaRPr lang="en-US" altLang="zh-CN" sz="2000">
              <a:latin typeface="Times New Roman" panose="02020603050405020304" charset="0"/>
              <a:cs typeface="Times New Roman" panose="02020603050405020304" charset="0"/>
            </a:endParaRPr>
          </a:p>
          <a:p>
            <a:pPr indent="0" algn="just" fontAlgn="auto">
              <a:lnSpc>
                <a:spcPts val="3000"/>
              </a:lnSpc>
            </a:pPr>
            <a:r>
              <a:rPr lang="en-US" altLang="zh-CN" sz="2000">
                <a:latin typeface="Times New Roman" panose="02020603050405020304" charset="0"/>
                <a:cs typeface="Times New Roman" panose="02020603050405020304" charset="0"/>
              </a:rPr>
              <a:t>       Still, 98% of parents _________ (survey) said they believe it is their responsibility to teach their kids how to manage finances and 97% think it’s one of the greatest gifts they can give their children.</a:t>
            </a:r>
            <a:endParaRPr lang="en-US" altLang="zh-CN" sz="2000">
              <a:latin typeface="Times New Roman" panose="02020603050405020304" charset="0"/>
              <a:cs typeface="Times New Roman" panose="02020603050405020304" charset="0"/>
            </a:endParaRPr>
          </a:p>
          <a:p>
            <a:pPr indent="0" algn="just" fontAlgn="auto">
              <a:lnSpc>
                <a:spcPts val="3000"/>
              </a:lnSpc>
            </a:pPr>
            <a:r>
              <a:rPr lang="en-US" altLang="zh-CN" sz="2000">
                <a:latin typeface="Times New Roman" panose="02020603050405020304" charset="0"/>
                <a:cs typeface="Times New Roman" panose="02020603050405020304" charset="0"/>
              </a:rPr>
              <a:t>       Broxton said her teens were a little nervous after she told them about the layoff, but that she’s glad she was </a:t>
            </a:r>
            <a:r>
              <a:rPr lang="en-US" altLang="zh-CN" sz="2000">
                <a:solidFill>
                  <a:srgbClr val="0000FF"/>
                </a:solidFill>
                <a:latin typeface="Times New Roman" panose="02020603050405020304" charset="0"/>
                <a:cs typeface="Times New Roman" panose="02020603050405020304" charset="0"/>
              </a:rPr>
              <a:t>transparent</a:t>
            </a:r>
            <a:r>
              <a:rPr lang="en-US" altLang="zh-CN" sz="2000">
                <a:latin typeface="Times New Roman" panose="02020603050405020304" charset="0"/>
                <a:cs typeface="Times New Roman" panose="02020603050405020304" charset="0"/>
              </a:rPr>
              <a:t> _______ the situation and able to reassure them that their parents were budgeting effectively and looking for new work ____________ (opportunity).</a:t>
            </a:r>
            <a:endParaRPr lang="en-US" altLang="zh-CN" sz="2000">
              <a:latin typeface="Times New Roman" panose="02020603050405020304" charset="0"/>
              <a:cs typeface="Times New Roman" panose="02020603050405020304" charset="0"/>
            </a:endParaRPr>
          </a:p>
          <a:p>
            <a:pPr indent="0" algn="just" fontAlgn="auto">
              <a:lnSpc>
                <a:spcPts val="3000"/>
              </a:lnSpc>
            </a:pPr>
            <a:endParaRPr sz="16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7725410"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rPr>
              <a:t>USA TODAY </a:t>
            </a:r>
            <a:r>
              <a:rPr lang="en-US" sz="2400" b="1">
                <a:solidFill>
                  <a:srgbClr val="ED7D31"/>
                </a:solidFill>
                <a:latin typeface="微软雅黑" panose="020B0503020204020204" charset="-122"/>
                <a:ea typeface="微软雅黑" panose="020B0503020204020204" charset="-122"/>
                <a:cs typeface="微软雅黑" panose="020B0503020204020204" charset="-122"/>
              </a:rPr>
              <a:t>(September 22, 2025 PB1&amp;B2</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10782300" y="445135"/>
            <a:ext cx="1152525" cy="3530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how</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6389370" y="806450"/>
            <a:ext cx="148844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unexpectedly</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10991215" y="1555750"/>
            <a:ext cx="50673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and</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4634230" y="1993900"/>
            <a:ext cx="175450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more intentional</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1363980" y="3505835"/>
            <a:ext cx="1402715" cy="37147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to manage</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5610225" y="3877310"/>
            <a:ext cx="1617980" cy="2984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hadn’t talked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5085080" y="4241165"/>
            <a:ext cx="1058545" cy="36258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building</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1542415" y="5774055"/>
            <a:ext cx="706755" cy="3860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about</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2836545" y="4664710"/>
            <a:ext cx="108204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surveyed</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2457450" y="6160135"/>
            <a:ext cx="165735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opportunities</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990455" cy="274574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What can be inferred from the survey findings?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Most parents feel their teens are well-prepared for financial management.</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Nearly all parents value teaching financial skills but many neglect key topics.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Over half of parents have taught their teens budget and debt management.</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Only a small minority of parents consider financial education their duty.</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165" y="3897630"/>
            <a:ext cx="9991725" cy="2745740"/>
          </a:xfrm>
          <a:prstGeom prst="rect">
            <a:avLst/>
          </a:prstGeom>
          <a:solidFill>
            <a:schemeClr val="accent6">
              <a:lumMod val="20000"/>
              <a:lumOff val="80000"/>
            </a:schemeClr>
          </a:solidFill>
          <a:ln w="34925" cmpd="sng">
            <a:noFill/>
            <a:prstDash val="sysDash"/>
          </a:ln>
        </p:spPr>
        <p:txBody>
          <a:bodyPr wrap="square">
            <a:sp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a:t>
            </a:r>
            <a:r>
              <a:rPr lang="en-US" altLang="zh-CN" sz="2300">
                <a:latin typeface="Times New Roman" panose="02020603050405020304" charset="0"/>
                <a:cs typeface="Times New Roman" panose="02020603050405020304" charset="0"/>
                <a:sym typeface="+mn-ea"/>
              </a:rPr>
              <a:t>What is the main message conveyed by the Broxton family's experience?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A. Parental layoffs inevitably cause lasting psychological harm to teenagers.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B. Financial difficulties should be hidden from children to protect their innocence.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C. Economic challenges can serve as opportunities for practical family education.</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D. Effective budgeting alone can solve most financial problems faced by families.</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66265" y="1926590"/>
            <a:ext cx="478155" cy="318135"/>
          </a:xfrm>
          <a:prstGeom prst="rect">
            <a:avLst/>
          </a:prstGeom>
        </p:spPr>
      </p:pic>
      <p:pic>
        <p:nvPicPr>
          <p:cNvPr id="8" name="图片 7"/>
          <p:cNvPicPr>
            <a:picLocks noChangeAspect="1"/>
          </p:cNvPicPr>
          <p:nvPr/>
        </p:nvPicPr>
        <p:blipFill>
          <a:blip r:embed="rId3"/>
          <a:stretch>
            <a:fillRect/>
          </a:stretch>
        </p:blipFill>
        <p:spPr>
          <a:xfrm>
            <a:off x="1864360" y="5694045"/>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1944350" cy="548894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sz="2800">
                <a:latin typeface="Times New Roman" panose="02020603050405020304" charset="0"/>
                <a:cs typeface="Times New Roman" panose="02020603050405020304" charset="0"/>
                <a:sym typeface="+mn-ea"/>
              </a:rPr>
              <a:t> </a:t>
            </a:r>
            <a:r>
              <a:rPr lang="en-US" altLang="zh-CN"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stumble</a:t>
            </a:r>
            <a:r>
              <a:rPr lang="en-US" altLang="zh-CN" sz="2800">
                <a:latin typeface="Times New Roman" panose="02020603050405020304" charset="0"/>
                <a:ea typeface="华文中宋" panose="02010600040101010101" charset="-122"/>
                <a:cs typeface="Times New Roman" panose="02020603050405020304" charset="0"/>
                <a:sym typeface="+mn-ea"/>
              </a:rPr>
              <a:t>: to hit your foot against sth while you are walking or running and almost fall</a:t>
            </a:r>
            <a:r>
              <a:rPr lang="en-US" sz="2800">
                <a:latin typeface="Times New Roman" panose="02020603050405020304" charset="0"/>
                <a:ea typeface="华文中宋" panose="02010600040101010101" charset="-122"/>
                <a:cs typeface="Times New Roman" panose="02020603050405020304" charset="0"/>
                <a:sym typeface="+mn-ea"/>
              </a:rPr>
              <a:t>       </a:t>
            </a:r>
            <a:r>
              <a:rPr lang="zh-CN" altLang="en-US" sz="2800">
                <a:latin typeface="Times New Roman" panose="02020603050405020304" charset="0"/>
                <a:ea typeface="华文中宋" panose="02010600040101010101" charset="-122"/>
                <a:cs typeface="Times New Roman" panose="02020603050405020304" charset="0"/>
                <a:sym typeface="+mn-ea"/>
              </a:rPr>
              <a:t>绊脚</a:t>
            </a:r>
            <a:endParaRPr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I hope you don't stumble over any event during the holiday.</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我希望您不要绊倒在假期中的任何事件上</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transparent</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sym typeface="+mn-ea"/>
              </a:rPr>
              <a:t>allowing you to see the truth easily</a:t>
            </a:r>
            <a:r>
              <a:rPr lang="en-US"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sym typeface="+mn-ea"/>
              </a:rPr>
              <a:t>易识破的；易看穿的；显而易见的</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 He thought he could fool people with transparent deceptions.</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     </a:t>
            </a:r>
            <a:r>
              <a:rPr lang="zh-CN" altLang="en-US" sz="2800">
                <a:latin typeface="华文中宋" panose="02010600040101010101" charset="-122"/>
                <a:ea typeface="华文中宋" panose="02010600040101010101" charset="-122"/>
                <a:cs typeface="华文中宋" panose="02010600040101010101" charset="-122"/>
              </a:rPr>
              <a:t>他以为他能用易识破的骗术愚弄人</a:t>
            </a:r>
            <a:r>
              <a:rPr sz="2800">
                <a:latin typeface="华文中宋" panose="02010600040101010101" charset="-122"/>
                <a:ea typeface="华文中宋" panose="02010600040101010101" charset="-122"/>
                <a:cs typeface="华文中宋" panose="02010600040101010101" charset="-122"/>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139065" y="2900045"/>
            <a:ext cx="467169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child stumbled and fell.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320675" y="6336030"/>
            <a:ext cx="1192466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The company has to make its accounts as transparent as possible</a:t>
            </a:r>
            <a:r>
              <a:rPr lang="en-US" sz="2800">
                <a:solidFill>
                  <a:srgbClr val="FF0000"/>
                </a:solidFill>
                <a:latin typeface="Times New Roman" panose="02020603050405020304" charset="0"/>
                <a:cs typeface="Times New Roman" panose="02020603050405020304" charset="0"/>
              </a:rPr>
              <a:t>.</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332355" y="2378075"/>
            <a:ext cx="7434580" cy="521970"/>
          </a:xfrm>
          <a:prstGeom prst="rect">
            <a:avLst/>
          </a:prstGeom>
          <a:noFill/>
        </p:spPr>
        <p:txBody>
          <a:bodyPr wrap="square" rtlCol="0" anchor="t">
            <a:spAutoFit/>
          </a:bodyPr>
          <a:lstStyle/>
          <a:p>
            <a:r>
              <a:rPr lang="zh-CN" altLang="en-US" sz="2800">
                <a:ea typeface="华文中宋" panose="02010600040101010101" charset="-122"/>
              </a:rPr>
              <a:t>孩子绊了一下，摔倒了。</a:t>
            </a:r>
            <a:endParaRPr lang="zh-CN" altLang="en-US" sz="2800">
              <a:ea typeface="华文中宋" panose="02010600040101010101" charset="-122"/>
            </a:endParaRPr>
          </a:p>
        </p:txBody>
      </p:sp>
      <p:cxnSp>
        <p:nvCxnSpPr>
          <p:cNvPr id="3145728" name="直接连接符 8"/>
          <p:cNvCxnSpPr/>
          <p:nvPr/>
        </p:nvCxnSpPr>
        <p:spPr>
          <a:xfrm flipV="1">
            <a:off x="211455" y="3322320"/>
            <a:ext cx="4766310" cy="4508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a:off x="320675" y="6800215"/>
            <a:ext cx="9680575" cy="317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529840" y="5929630"/>
            <a:ext cx="8297545" cy="521970"/>
          </a:xfrm>
          <a:prstGeom prst="rect">
            <a:avLst/>
          </a:prstGeom>
          <a:noFill/>
        </p:spPr>
        <p:txBody>
          <a:bodyPr wrap="square" rtlCol="0" anchor="t">
            <a:spAutoFit/>
          </a:bodyPr>
          <a:p>
            <a:r>
              <a:rPr lang="zh-CN" altLang="en-US" sz="2800">
                <a:ea typeface="华文中宋" panose="02010600040101010101" charset="-122"/>
              </a:rPr>
              <a:t>该公司不得不尽力使它的帐目一目了然。</a:t>
            </a:r>
            <a:endParaRPr lang="zh-CN" altLang="en-US" sz="2800">
              <a:ea typeface="华文中宋" panose="02010600040101010101" charset="-122"/>
            </a:endParaRPr>
          </a:p>
        </p:txBody>
      </p:sp>
      <p:sp>
        <p:nvSpPr>
          <p:cNvPr id="2" name="文本框 1"/>
          <p:cNvSpPr txBox="1"/>
          <p:nvPr>
            <p:custDataLst>
              <p:tags r:id="rId1"/>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2"/>
            </p:custDataLst>
          </p:nvPr>
        </p:nvSpPr>
        <p:spPr>
          <a:xfrm>
            <a:off x="159385" y="2360295"/>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3"/>
            </p:custDataLst>
          </p:nvPr>
        </p:nvSpPr>
        <p:spPr>
          <a:xfrm>
            <a:off x="225425" y="5923915"/>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7" dur="500"/>
                                        <p:tgtEl>
                                          <p:spTgt spid="104860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8"/>
                                        </p:tgtEl>
                                        <p:attrNameLst>
                                          <p:attrName>style.visibility</p:attrName>
                                        </p:attrNameLst>
                                      </p:cBhvr>
                                      <p:to>
                                        <p:strVal val="visible"/>
                                      </p:to>
                                    </p:set>
                                    <p:animEffect transition="in" filter="blinds(horizontal)">
                                      <p:cBhvr>
                                        <p:cTn id="12" dur="500"/>
                                        <p:tgtEl>
                                          <p:spTgt spid="1048608"/>
                                        </p:tgtEl>
                                      </p:cBhvr>
                                    </p:animEffect>
                                  </p:childTnLst>
                                </p:cTn>
                              </p:par>
                              <p:par>
                                <p:cTn id="13" presetID="3" presetClass="entr" presetSubtype="10" fill="hold" nodeType="withEffect">
                                  <p:stCondLst>
                                    <p:cond delay="0"/>
                                  </p:stCondLst>
                                  <p:childTnLst>
                                    <p:set>
                                      <p:cBhvr>
                                        <p:cTn id="14" dur="1" fill="hold">
                                          <p:stCondLst>
                                            <p:cond delay="0"/>
                                          </p:stCondLst>
                                        </p:cTn>
                                        <p:tgtEl>
                                          <p:spTgt spid="3145728"/>
                                        </p:tgtEl>
                                        <p:attrNameLst>
                                          <p:attrName>style.visibility</p:attrName>
                                        </p:attrNameLst>
                                      </p:cBhvr>
                                      <p:to>
                                        <p:strVal val="visible"/>
                                      </p:to>
                                    </p:set>
                                    <p:animEffect transition="in" filter="blinds(horizontal)">
                                      <p:cBhvr>
                                        <p:cTn id="15" dur="500"/>
                                        <p:tgtEl>
                                          <p:spTgt spid="314572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7" end="7"/>
                                            </p:txEl>
                                          </p:spTgt>
                                        </p:tgtEl>
                                        <p:attrNameLst>
                                          <p:attrName>style.visibility</p:attrName>
                                        </p:attrNameLst>
                                      </p:cBhvr>
                                      <p:to>
                                        <p:strVal val="visible"/>
                                      </p:to>
                                    </p:set>
                                    <p:animEffect transition="in" filter="wipe(down)">
                                      <p:cBhvr>
                                        <p:cTn id="28" dur="500"/>
                                        <p:tgtEl>
                                          <p:spTgt spid="1048602">
                                            <p:txEl>
                                              <p:pRg st="7" end="7"/>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8" end="8"/>
                                            </p:txEl>
                                          </p:spTgt>
                                        </p:tgtEl>
                                        <p:attrNameLst>
                                          <p:attrName>style.visibility</p:attrName>
                                        </p:attrNameLst>
                                      </p:cBhvr>
                                      <p:to>
                                        <p:strVal val="visible"/>
                                      </p:to>
                                    </p:set>
                                    <p:animEffect transition="in" filter="wipe(down)">
                                      <p:cBhvr>
                                        <p:cTn id="31" dur="500"/>
                                        <p:tgtEl>
                                          <p:spTgt spid="1048602">
                                            <p:txEl>
                                              <p:pRg st="8" end="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145729"/>
                                        </p:tgtEl>
                                        <p:attrNameLst>
                                          <p:attrName>style.visibility</p:attrName>
                                        </p:attrNameLst>
                                      </p:cBhvr>
                                      <p:to>
                                        <p:strVal val="visible"/>
                                      </p:to>
                                    </p:set>
                                    <p:animEffect transition="in" filter="wipe(down)">
                                      <p:cBhvr>
                                        <p:cTn id="36" dur="500"/>
                                        <p:tgtEl>
                                          <p:spTgt spid="3145729"/>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linds(horizontal)">
                                      <p:cBhvr>
                                        <p:cTn id="39" dur="500"/>
                                        <p:tgtEl>
                                          <p:spTgt spid="3"/>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36855" y="762635"/>
            <a:ext cx="11751310" cy="249364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94335" y="937260"/>
            <a:ext cx="11502390" cy="1291590"/>
          </a:xfrm>
          <a:prstGeom prst="rect">
            <a:avLst/>
          </a:prstGeom>
          <a:noFill/>
        </p:spPr>
        <p:txBody>
          <a:bodyPr wrap="square">
            <a:spAutoFit/>
          </a:bodyPr>
          <a:lstStyle/>
          <a:p>
            <a:pPr algn="just"/>
            <a:r>
              <a:rPr lang="en-US" altLang="zh-CN" sz="2600">
                <a:latin typeface="Times New Roman" panose="02020603050405020304" charset="0"/>
                <a:cs typeface="Times New Roman" panose="02020603050405020304" charset="0"/>
                <a:sym typeface="+mn-ea"/>
              </a:rPr>
              <a:t>“Even if both of us find great jobs soon, the world’s changed significantly,” said Broxton,  “We need to rebuild savings, and the kids need to understand that we have to be more intentional.”</a:t>
            </a:r>
            <a:endParaRPr lang="en-US" altLang="zh-CN" sz="26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94335" y="2296160"/>
            <a:ext cx="11470640" cy="768350"/>
          </a:xfrm>
          <a:prstGeom prst="rect">
            <a:avLst/>
          </a:prstGeom>
          <a:noFill/>
        </p:spPr>
        <p:txBody>
          <a:bodyPr wrap="square" rtlCol="0">
            <a:sp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布罗克斯顿说道：</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即便我们俩很快都能找到理想的工作，但这个世界已经发生了巨大的变化。我们必须重新积累储蓄，孩子们也得明白我们得更加有计划才行。</a:t>
            </a:r>
            <a:r>
              <a:rPr lang="en-US" altLang="zh-CN" sz="2200">
                <a:latin typeface="Times New Roman" panose="02020603050405020304" charset="0"/>
                <a:ea typeface="华文中宋" panose="02010600040101010101" charset="-122"/>
                <a:cs typeface="Times New Roman" panose="02020603050405020304" charset="0"/>
              </a:rPr>
              <a:t>”</a:t>
            </a:r>
            <a:endParaRPr sz="22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custDataLst>
              <p:tags r:id="rId4"/>
            </p:custDataLst>
          </p:nvPr>
        </p:nvSpPr>
        <p:spPr>
          <a:xfrm>
            <a:off x="245110" y="3862070"/>
            <a:ext cx="11751310" cy="270700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84810" y="3939540"/>
            <a:ext cx="11603355" cy="1291590"/>
          </a:xfrm>
          <a:prstGeom prst="rect">
            <a:avLst/>
          </a:prstGeom>
          <a:noFill/>
        </p:spPr>
        <p:txBody>
          <a:bodyPr wrap="square">
            <a:spAutoFit/>
          </a:bodyPr>
          <a:lstStyle/>
          <a:p>
            <a:pPr algn="just"/>
            <a:r>
              <a:rPr lang="en-US" altLang="zh-CN" sz="2600">
                <a:latin typeface="Times New Roman" panose="02020603050405020304" charset="0"/>
                <a:cs typeface="Times New Roman" panose="02020603050405020304" charset="0"/>
                <a:sym typeface="+mn-ea"/>
              </a:rPr>
              <a:t>Broxton said her teens were a little nervous after she told them about the layoff, but that she’s glad she was transparent about the situation and able to reassure them that their parents were budgeting effectively and looking for new work opportunities</a:t>
            </a:r>
            <a:r>
              <a:rPr sz="2600">
                <a:latin typeface="Times New Roman" panose="02020603050405020304" charset="0"/>
                <a:cs typeface="Times New Roman" panose="02020603050405020304" charset="0"/>
                <a:sym typeface="+mn-ea"/>
              </a:rPr>
              <a:t>.</a:t>
            </a:r>
            <a:endParaRPr sz="26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94335" y="5339715"/>
            <a:ext cx="11319510" cy="1106805"/>
          </a:xfrm>
          <a:prstGeom prst="rect">
            <a:avLst/>
          </a:prstGeom>
          <a:noFill/>
        </p:spPr>
        <p:txBody>
          <a:bodyPr wrap="square" rtlCol="0">
            <a:sp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布罗克斯顿说，在她告知孩子们自己公司将裁员的消息后，孩子们起初有些不安，但让她感到欣慰的是，自己对这一情况进行了坦诚的说明，并向孩子们保证，他们的父母正在合理安排预算，并积极寻找新的工作机会</a:t>
            </a:r>
            <a:r>
              <a:rPr sz="2200">
                <a:latin typeface="Times New Roman" panose="02020603050405020304" charset="0"/>
                <a:ea typeface="华文中宋" panose="02010600040101010101" charset="-122"/>
                <a:cs typeface="Times New Roman" panose="02020603050405020304" charset="0"/>
              </a:rPr>
              <a:t>。</a:t>
            </a:r>
            <a:endParaRPr sz="22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0"/>
            <a:ext cx="11864975" cy="1476375"/>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2. Will cutting, shaving or plucking your hair make it grow back thicker or darker? </a:t>
            </a:r>
            <a:endParaRPr lang="en-US" altLang="zh-CN" sz="3000" b="1">
              <a:latin typeface="Times New Roman" panose="02020603050405020304" charset="0"/>
              <a:cs typeface="Times New Roman" panose="02020603050405020304" charset="0"/>
            </a:endParaRPr>
          </a:p>
          <a:p>
            <a:pPr algn="ct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剪发、剃发或者拔掉头发会使得新长出来的头发变得更浓密或更黑吗？</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1004570" y="2784475"/>
            <a:ext cx="4971415" cy="3310255"/>
          </a:xfrm>
          <a:prstGeom prst="rect">
            <a:avLst/>
          </a:prstGeom>
        </p:spPr>
      </p:pic>
      <p:pic>
        <p:nvPicPr>
          <p:cNvPr id="5" name="图片 4"/>
          <p:cNvPicPr>
            <a:picLocks noChangeAspect="1"/>
          </p:cNvPicPr>
          <p:nvPr/>
        </p:nvPicPr>
        <p:blipFill>
          <a:blip r:embed="rId2"/>
          <a:stretch>
            <a:fillRect/>
          </a:stretch>
        </p:blipFill>
        <p:spPr>
          <a:xfrm>
            <a:off x="6483985" y="2784475"/>
            <a:ext cx="4700270" cy="354266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8255" y="780415"/>
            <a:ext cx="12029440" cy="5631180"/>
          </a:xfrm>
          <a:prstGeom prst="rect">
            <a:avLst/>
          </a:prstGeom>
          <a:noFill/>
        </p:spPr>
        <p:txBody>
          <a:bodyPr wrap="square" rtlCol="0" anchor="t">
            <a:spAutoFit/>
          </a:bodyPr>
          <a:p>
            <a:pPr indent="0" algn="just" fontAlgn="auto">
              <a:lnSpc>
                <a:spcPts val="2700"/>
              </a:lnSpc>
            </a:pPr>
            <a:r>
              <a:rPr lang="en-US"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 Shaving will not make sparse facial hair grow into a thick beard, or armpit or leg hair become darker and coarse. Yet these myths, which have been </a:t>
            </a:r>
            <a:r>
              <a:rPr lang="en-US" altLang="zh-CN" sz="2000">
                <a:solidFill>
                  <a:srgbClr val="0000FF"/>
                </a:solidFill>
                <a:latin typeface="Times New Roman" panose="02020603050405020304" charset="0"/>
                <a:cs typeface="Times New Roman" panose="02020603050405020304" charset="0"/>
              </a:rPr>
              <a:t>dispel</a:t>
            </a:r>
            <a:r>
              <a:rPr lang="en-US" altLang="zh-CN" sz="2000">
                <a:solidFill>
                  <a:schemeClr val="tx1"/>
                </a:solidFill>
                <a:latin typeface="Times New Roman" panose="02020603050405020304" charset="0"/>
                <a:cs typeface="Times New Roman" panose="02020603050405020304" charset="0"/>
              </a:rPr>
              <a:t>l</a:t>
            </a:r>
            <a:r>
              <a:rPr lang="en-US" altLang="zh-CN" sz="2000">
                <a:latin typeface="Times New Roman" panose="02020603050405020304" charset="0"/>
                <a:cs typeface="Times New Roman" panose="02020603050405020304" charset="0"/>
              </a:rPr>
              <a:t>ed by science since at least the 1920s, </a:t>
            </a:r>
            <a:r>
              <a:rPr lang="en-US" altLang="zh-CN" sz="2000">
                <a:solidFill>
                  <a:srgbClr val="0000FF"/>
                </a:solidFill>
                <a:latin typeface="Times New Roman" panose="02020603050405020304" charset="0"/>
                <a:cs typeface="Times New Roman" panose="02020603050405020304" charset="0"/>
              </a:rPr>
              <a:t>persist</a:t>
            </a:r>
            <a:r>
              <a:rPr lang="en-US" altLang="zh-CN" sz="2000">
                <a:latin typeface="Times New Roman" panose="02020603050405020304" charset="0"/>
                <a:cs typeface="Times New Roman" panose="02020603050405020304" charset="0"/>
              </a:rPr>
              <a:t>.</a:t>
            </a:r>
            <a:endParaRPr lang="en-US" altLang="zh-CN" sz="2000">
              <a:latin typeface="Times New Roman" panose="02020603050405020304" charset="0"/>
              <a:cs typeface="Times New Roman" panose="02020603050405020304" charset="0"/>
            </a:endParaRPr>
          </a:p>
          <a:p>
            <a:pPr indent="0" algn="just" fontAlgn="auto">
              <a:lnSpc>
                <a:spcPts val="2700"/>
              </a:lnSpc>
            </a:pPr>
            <a:r>
              <a:rPr lang="en-US" altLang="zh-CN" sz="2000">
                <a:latin typeface="Times New Roman" panose="02020603050405020304" charset="0"/>
                <a:cs typeface="Times New Roman" panose="02020603050405020304" charset="0"/>
              </a:rPr>
              <a:t>       Many people start shaving during adolescence — a time ______  hair is naturally changing because of hormones. Hair, ___________ (particular) body hair, may have started out lighter and finer, but during puberty, may become darker, thicker and more coarse, said Alan Bauman, the founder and medical director of the Bauman Medical hair transplant and hair loss treatment center.</a:t>
            </a:r>
            <a:endParaRPr lang="en-US" altLang="zh-CN" sz="2000">
              <a:latin typeface="Times New Roman" panose="02020603050405020304" charset="0"/>
              <a:cs typeface="Times New Roman" panose="02020603050405020304" charset="0"/>
            </a:endParaRPr>
          </a:p>
          <a:p>
            <a:pPr indent="0" algn="just" fontAlgn="auto">
              <a:lnSpc>
                <a:spcPts val="2700"/>
              </a:lnSpc>
            </a:pPr>
            <a:r>
              <a:rPr lang="en-US" altLang="zh-CN" sz="2000">
                <a:latin typeface="Times New Roman" panose="02020603050405020304" charset="0"/>
                <a:cs typeface="Times New Roman" panose="02020603050405020304" charset="0"/>
              </a:rPr>
              <a:t>       _________(shave) often “gets the blame,” he said, “because these natural changes happen around the same time someone begins shaving. ____  reality, the hair would have matured and become darker and thicker regardless of ________ a razor ever touched it.”</a:t>
            </a:r>
            <a:endParaRPr lang="en-US" altLang="zh-CN" sz="2000">
              <a:latin typeface="Times New Roman" panose="02020603050405020304" charset="0"/>
              <a:cs typeface="Times New Roman" panose="02020603050405020304" charset="0"/>
            </a:endParaRPr>
          </a:p>
          <a:p>
            <a:pPr indent="0" algn="just" fontAlgn="auto">
              <a:lnSpc>
                <a:spcPts val="2700"/>
              </a:lnSpc>
            </a:pPr>
            <a:r>
              <a:rPr lang="en-US" altLang="zh-CN" sz="2000">
                <a:latin typeface="Times New Roman" panose="02020603050405020304" charset="0"/>
                <a:cs typeface="Times New Roman" panose="02020603050405020304" charset="0"/>
              </a:rPr>
              <a:t>      Hair growth can be affected by various ________ (factor), including genetics, age, hormones and overall health. Fluctuating hormones during pregnancy and menopause or hormone disorders also can affect growth, said Natalie Attenello, ___  facial plastic and reconstructive surgeon and hair restoration specialist.</a:t>
            </a:r>
            <a:endParaRPr lang="en-US" altLang="zh-CN" sz="2000">
              <a:latin typeface="Times New Roman" panose="02020603050405020304" charset="0"/>
              <a:cs typeface="Times New Roman" panose="02020603050405020304" charset="0"/>
            </a:endParaRPr>
          </a:p>
          <a:p>
            <a:pPr indent="0" algn="just" fontAlgn="auto">
              <a:lnSpc>
                <a:spcPts val="2700"/>
              </a:lnSpc>
            </a:pPr>
            <a:r>
              <a:rPr lang="en-US" altLang="zh-CN" sz="2000">
                <a:latin typeface="Times New Roman" panose="02020603050405020304" charset="0"/>
                <a:cs typeface="Times New Roman" panose="02020603050405020304" charset="0"/>
              </a:rPr>
              <a:t>      When shaving, the hair shaft ________ (slice) above the skin and the razor does not touch the follicle beneath, but recently shaved hair may appear _______ (dark) and coarser as it begins to grow back, experts said.</a:t>
            </a:r>
            <a:endParaRPr lang="en-US" altLang="zh-CN" sz="2000">
              <a:latin typeface="Times New Roman" panose="02020603050405020304" charset="0"/>
              <a:cs typeface="Times New Roman" panose="02020603050405020304" charset="0"/>
            </a:endParaRPr>
          </a:p>
          <a:p>
            <a:pPr indent="0" algn="just" fontAlgn="auto">
              <a:lnSpc>
                <a:spcPts val="2700"/>
              </a:lnSpc>
            </a:pPr>
            <a:r>
              <a:rPr lang="en-US" altLang="zh-CN" sz="2000">
                <a:latin typeface="Times New Roman" panose="02020603050405020304" charset="0"/>
                <a:cs typeface="Times New Roman" panose="02020603050405020304" charset="0"/>
              </a:rPr>
              <a:t>      Cutting or shaving your hair will not affect its color, texture or growth rate because there is no stress _____ (put) on the hair follicle, unlike with tweezing or waxing, which can have an effect</a:t>
            </a:r>
            <a:r>
              <a:rPr sz="2000">
                <a:latin typeface="Times New Roman" panose="02020603050405020304" charset="0"/>
                <a:cs typeface="Times New Roman" panose="02020603050405020304" charset="0"/>
              </a:rPr>
              <a:t>.</a:t>
            </a:r>
            <a:endParaRPr sz="20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7810500"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rPr>
              <a:t>The Washington Post</a:t>
            </a:r>
            <a:r>
              <a:rPr lang="en-US" sz="2400" b="1">
                <a:solidFill>
                  <a:srgbClr val="ED7D31"/>
                </a:solidFill>
                <a:latin typeface="微软雅黑" panose="020B0503020204020204" charset="-122"/>
                <a:ea typeface="微软雅黑" panose="020B0503020204020204" charset="-122"/>
                <a:cs typeface="微软雅黑" panose="020B0503020204020204" charset="-122"/>
              </a:rPr>
              <a:t> (</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September 22, 2025 PD3)</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6999605" y="1533525"/>
            <a:ext cx="77978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sz="2000">
                <a:solidFill>
                  <a:srgbClr val="FF0000"/>
                </a:solidFill>
                <a:latin typeface="Times New Roman" panose="02020603050405020304" charset="0"/>
                <a:cs typeface="Times New Roman" panose="02020603050405020304" charset="0"/>
                <a:sym typeface="+mn-ea"/>
              </a:rPr>
              <a:t>when</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1905000" y="1840865"/>
            <a:ext cx="166624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particularly</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601980" y="2883535"/>
            <a:ext cx="102616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Shaving</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2939415" y="3248660"/>
            <a:ext cx="43053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In</a:t>
            </a:r>
            <a:endParaRPr sz="20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102235" y="3570605"/>
            <a:ext cx="100774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whether</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4627245" y="3959225"/>
            <a:ext cx="843280" cy="3454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factors</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1355725" y="4657090"/>
            <a:ext cx="54927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sz="2000">
                <a:solidFill>
                  <a:srgbClr val="FF0000"/>
                </a:solidFill>
                <a:latin typeface="Times New Roman" panose="02020603050405020304" charset="0"/>
                <a:cs typeface="Times New Roman" panose="02020603050405020304" charset="0"/>
                <a:sym typeface="+mn-ea"/>
              </a:rPr>
              <a:t>a</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3952875" y="5329555"/>
            <a:ext cx="84328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darker</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3543300" y="4964430"/>
            <a:ext cx="1083945" cy="3651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is sliced</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10805160" y="5631180"/>
            <a:ext cx="59944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sz="2000">
                <a:solidFill>
                  <a:srgbClr val="FF0000"/>
                </a:solidFill>
                <a:latin typeface="Times New Roman" panose="02020603050405020304" charset="0"/>
                <a:cs typeface="Times New Roman" panose="02020603050405020304" charset="0"/>
                <a:sym typeface="+mn-ea"/>
              </a:rPr>
              <a:t>put</a:t>
            </a:r>
            <a:endParaRPr lang="en-US" sz="20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57.2,&quot;left&quot;:18.65,&quot;top&quot;:60.05,&quot;width&quot;:941.35}"/>
</p:tagLst>
</file>

<file path=ppt/tags/tag11.xml><?xml version="1.0" encoding="utf-8"?>
<p:tagLst xmlns:p="http://schemas.openxmlformats.org/presentationml/2006/main">
  <p:tag name="KSO_WM_DIAGRAM_VIRTUALLY_FRAME" val="{&quot;height&quot;:457.2,&quot;left&quot;:18.65,&quot;top&quot;:60.05,&quot;width&quot;:941.35}"/>
</p:tagLst>
</file>

<file path=ppt/tags/tag12.xml><?xml version="1.0" encoding="utf-8"?>
<p:tagLst xmlns:p="http://schemas.openxmlformats.org/presentationml/2006/main">
  <p:tag name="KSO_WM_DIAGRAM_VIRTUALLY_FRAME" val="{&quot;height&quot;:457.2,&quot;left&quot;:18.65,&quot;top&quot;:60.05,&quot;width&quot;:941.35}"/>
</p:tagLst>
</file>

<file path=ppt/tags/tag13.xml><?xml version="1.0" encoding="utf-8"?>
<p:tagLst xmlns:p="http://schemas.openxmlformats.org/presentationml/2006/main">
  <p:tag name="KSO_WM_DIAGRAM_VIRTUALLY_FRAME" val="{&quot;height&quot;:457.2,&quot;left&quot;:18.65,&quot;top&quot;:60.05,&quot;width&quot;:941.35}"/>
</p:tagLst>
</file>

<file path=ppt/tags/tag14.xml><?xml version="1.0" encoding="utf-8"?>
<p:tagLst xmlns:p="http://schemas.openxmlformats.org/presentationml/2006/main">
  <p:tag name="KSO_WM_DIAGRAM_VIRTUALLY_FRAME" val="{&quot;height&quot;:457.2,&quot;left&quot;:18.65,&quot;top&quot;:60.05,&quot;width&quot;:941.35}"/>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DIAGRAM_VIRTUALLY_FRAME" val="{&quot;height&quot;:485.85,&quot;left&quot;:37.85,&quot;top&quot;:45.25,&quot;width&quot;:781.9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485.85,&quot;left&quot;:37.85,&quot;top&quot;:45.25,&quot;width&quot;:781.95}"/>
</p:tagLst>
</file>

<file path=ppt/tags/tag21.xml><?xml version="1.0" encoding="utf-8"?>
<p:tagLst xmlns:p="http://schemas.openxmlformats.org/presentationml/2006/main">
  <p:tag name="KSO_WM_DIAGRAM_VIRTUALLY_FRAME" val="{&quot;height&quot;:334.05,&quot;left&quot;:10.95,&quot;top&quot;:185.85,&quot;width&quot;:837.35}"/>
</p:tagLst>
</file>

<file path=ppt/tags/tag22.xml><?xml version="1.0" encoding="utf-8"?>
<p:tagLst xmlns:p="http://schemas.openxmlformats.org/presentationml/2006/main">
  <p:tag name="KSO_WM_DIAGRAM_VIRTUALLY_FRAME" val="{&quot;height&quot;:334.05,&quot;left&quot;:10.95,&quot;top&quot;:185.85,&quot;width&quot;:837.35}"/>
</p:tagLst>
</file>

<file path=ppt/tags/tag23.xml><?xml version="1.0" encoding="utf-8"?>
<p:tagLst xmlns:p="http://schemas.openxmlformats.org/presentationml/2006/main">
  <p:tag name="KSO_WM_DIAGRAM_VIRTUALLY_FRAME" val="{&quot;height&quot;:334.05,&quot;left&quot;:10.95,&quot;top&quot;:185.85,&quot;width&quot;:837.35}"/>
</p:tagLst>
</file>

<file path=ppt/tags/tag24.xml><?xml version="1.0" encoding="utf-8"?>
<p:tagLst xmlns:p="http://schemas.openxmlformats.org/presentationml/2006/main">
  <p:tag name="KSO_WM_DIAGRAM_VIRTUALLY_FRAME" val="{&quot;height&quot;:334.05,&quot;left&quot;:10.95,&quot;top&quot;:185.85,&quot;width&quot;:837.35}"/>
</p:tagLst>
</file>

<file path=ppt/tags/tag25.xml><?xml version="1.0" encoding="utf-8"?>
<p:tagLst xmlns:p="http://schemas.openxmlformats.org/presentationml/2006/main">
  <p:tag name="KSO_WM_DIAGRAM_VIRTUALLY_FRAME" val="{&quot;height&quot;:334.05,&quot;left&quot;:10.95,&quot;top&quot;:185.85,&quot;width&quot;:837.35}"/>
</p:tagLst>
</file>

<file path=ppt/tags/tag26.xml><?xml version="1.0" encoding="utf-8"?>
<p:tagLst xmlns:p="http://schemas.openxmlformats.org/presentationml/2006/main">
  <p:tag name="KSO_WM_DIAGRAM_VIRTUALLY_FRAME" val="{&quot;height&quot;:334.05,&quot;left&quot;:10.95,&quot;top&quot;:185.85,&quot;width&quot;:837.35}"/>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 name="KSO_WM_DIAGRAM_VIRTUALLY_FRAME" val="{&quot;height&quot;:334.05,&quot;left&quot;:10.95,&quot;top&quot;:185.85,&quot;width&quot;:837.35}"/>
</p:tagLst>
</file>

<file path=ppt/tags/tag29.xml><?xml version="1.0" encoding="utf-8"?>
<p:tagLst xmlns:p="http://schemas.openxmlformats.org/presentationml/2006/main">
  <p:tag name="KSO_WM_BEAUTIFY_FLAG" val=""/>
  <p:tag name="KSO_WM_DIAGRAM_VIRTUALLY_FRAME" val="{&quot;height&quot;:334.05,&quot;left&quot;:10.95,&quot;top&quot;:185.85,&quot;width&quot;:837.35}"/>
</p:tagLst>
</file>

<file path=ppt/tags/tag3.xml><?xml version="1.0" encoding="utf-8"?>
<p:tagLst xmlns:p="http://schemas.openxmlformats.org/presentationml/2006/main">
  <p:tag name="KSO_WM_DIAGRAM_VIRTUALLY_FRAME" val="{&quot;height&quot;:485.85,&quot;left&quot;:37.85,&quot;top&quot;:45.25,&quot;width&quot;:781.95}"/>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DIAGRAM_VIRTUALLY_FRAME" val="{&quot;height&quot;:591.1,&quot;left&quot;:33.2,&quot;top&quot;:-31.75,&quot;width&quot;:853.1}"/>
</p:tagLst>
</file>

<file path=ppt/tags/tag36.xml><?xml version="1.0" encoding="utf-8"?>
<p:tagLst xmlns:p="http://schemas.openxmlformats.org/presentationml/2006/main">
  <p:tag name="KSO_WM_DIAGRAM_VIRTUALLY_FRAME" val="{&quot;height&quot;:591.1,&quot;left&quot;:33.2,&quot;top&quot;:-31.75,&quot;width&quot;:853.1}"/>
</p:tagLst>
</file>

<file path=ppt/tags/tag37.xml><?xml version="1.0" encoding="utf-8"?>
<p:tagLst xmlns:p="http://schemas.openxmlformats.org/presentationml/2006/main">
  <p:tag name="KSO_WM_DIAGRAM_VIRTUALLY_FRAME" val="{&quot;height&quot;:591.1,&quot;left&quot;:33.2,&quot;top&quot;:-31.75,&quot;width&quot;:853.1}"/>
</p:tagLst>
</file>

<file path=ppt/tags/tag38.xml><?xml version="1.0" encoding="utf-8"?>
<p:tagLst xmlns:p="http://schemas.openxmlformats.org/presentationml/2006/main">
  <p:tag name="KSO_WM_DIAGRAM_VIRTUALLY_FRAME" val="{&quot;height&quot;:591.1,&quot;left&quot;:33.2,&quot;top&quot;:-31.75,&quot;width&quot;:853.1}"/>
</p:tagLst>
</file>

<file path=ppt/tags/tag39.xml><?xml version="1.0" encoding="utf-8"?>
<p:tagLst xmlns:p="http://schemas.openxmlformats.org/presentationml/2006/main">
  <p:tag name="KSO_WM_DIAGRAM_VIRTUALLY_FRAME" val="{&quot;height&quot;:591.1,&quot;left&quot;:33.2,&quot;top&quot;:-31.75,&quot;width&quot;:853.1}"/>
</p:tagLst>
</file>

<file path=ppt/tags/tag4.xml><?xml version="1.0" encoding="utf-8"?>
<p:tagLst xmlns:p="http://schemas.openxmlformats.org/presentationml/2006/main">
  <p:tag name="KSO_WM_DIAGRAM_VIRTUALLY_FRAME" val="{&quot;height&quot;:485.85,&quot;left&quot;:37.85,&quot;top&quot;:45.25,&quot;width&quot;:781.95}"/>
</p:tagLst>
</file>

<file path=ppt/tags/tag40.xml><?xml version="1.0" encoding="utf-8"?>
<p:tagLst xmlns:p="http://schemas.openxmlformats.org/presentationml/2006/main">
  <p:tag name="KSO_WM_BEAUTIFY_FLAG" val=""/>
  <p:tag name="KSO_WM_DIAGRAM_VIRTUALLY_FRAME" val="{&quot;height&quot;:591.1,&quot;left&quot;:33.2,&quot;top&quot;:-31.75,&quot;width&quot;:853.1}"/>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 name="KSO_WM_DIAGRAM_VIRTUALLY_FRAME" val="{&quot;height&quot;:591.1,&quot;left&quot;:33.2,&quot;top&quot;:-31.75,&quot;width&quot;:853.1}"/>
</p:tagLst>
</file>

<file path=ppt/tags/tag43.xml><?xml version="1.0" encoding="utf-8"?>
<p:tagLst xmlns:p="http://schemas.openxmlformats.org/presentationml/2006/main">
  <p:tag name="KSO_WM_DIAGRAM_VIRTUALLY_FRAME" val="{&quot;height&quot;:485.85,&quot;left&quot;:37.85,&quot;top&quot;:45.25,&quot;width&quot;:781.95}"/>
</p:tagLst>
</file>

<file path=ppt/tags/tag44.xml><?xml version="1.0" encoding="utf-8"?>
<p:tagLst xmlns:p="http://schemas.openxmlformats.org/presentationml/2006/main">
  <p:tag name="KSO_WM_DIAGRAM_VIRTUALLY_FRAME" val="{&quot;height&quot;:485.85,&quot;left&quot;:37.85,&quot;top&quot;:45.25,&quot;width&quot;:781.95}"/>
</p:tagLst>
</file>

<file path=ppt/tags/tag45.xml><?xml version="1.0" encoding="utf-8"?>
<p:tagLst xmlns:p="http://schemas.openxmlformats.org/presentationml/2006/main">
  <p:tag name="KSO_WM_BEAUTIFY_FLAG" val=""/>
  <p:tag name="KSO_WM_DIAGRAM_VIRTUALLY_FRAME" val="{&quot;height&quot;:485.85,&quot;left&quot;:37.85,&quot;top&quot;:45.25,&quot;width&quot;:781.95}"/>
</p:tagLst>
</file>

<file path=ppt/tags/tag46.xml><?xml version="1.0" encoding="utf-8"?>
<p:tagLst xmlns:p="http://schemas.openxmlformats.org/presentationml/2006/main">
  <p:tag name="KSO_WM_DIAGRAM_VIRTUALLY_FRAME" val="{&quot;height&quot;:379.8,&quot;left&quot;:14.6,&quot;top&quot;:172.5,&quot;width&quot;:899.4}"/>
</p:tagLst>
</file>

<file path=ppt/tags/tag47.xml><?xml version="1.0" encoding="utf-8"?>
<p:tagLst xmlns:p="http://schemas.openxmlformats.org/presentationml/2006/main">
  <p:tag name="KSO_WM_DIAGRAM_VIRTUALLY_FRAME" val="{&quot;height&quot;:379.8,&quot;left&quot;:14.6,&quot;top&quot;:172.5,&quot;width&quot;:899.4}"/>
</p:tagLst>
</file>

<file path=ppt/tags/tag48.xml><?xml version="1.0" encoding="utf-8"?>
<p:tagLst xmlns:p="http://schemas.openxmlformats.org/presentationml/2006/main">
  <p:tag name="KSO_WM_DIAGRAM_VIRTUALLY_FRAME" val="{&quot;height&quot;:379.8,&quot;left&quot;:14.6,&quot;top&quot;:172.5,&quot;width&quot;:899.4}"/>
</p:tagLst>
</file>

<file path=ppt/tags/tag49.xml><?xml version="1.0" encoding="utf-8"?>
<p:tagLst xmlns:p="http://schemas.openxmlformats.org/presentationml/2006/main">
  <p:tag name="KSO_WM_DIAGRAM_VIRTUALLY_FRAME" val="{&quot;height&quot;:379.8,&quot;left&quot;:14.6,&quot;top&quot;:172.5,&quot;width&quot;:899.4}"/>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379.8,&quot;left&quot;:14.6,&quot;top&quot;:172.5,&quot;width&quot;:899.4}"/>
</p:tagLst>
</file>

<file path=ppt/tags/tag51.xml><?xml version="1.0" encoding="utf-8"?>
<p:tagLst xmlns:p="http://schemas.openxmlformats.org/presentationml/2006/main">
  <p:tag name="KSO_WM_DIAGRAM_VIRTUALLY_FRAME" val="{&quot;height&quot;:379.8,&quot;left&quot;:14.6,&quot;top&quot;:172.5,&quot;width&quot;:899.4}"/>
</p:tagLst>
</file>

<file path=ppt/tags/tag52.xml><?xml version="1.0" encoding="utf-8"?>
<p:tagLst xmlns:p="http://schemas.openxmlformats.org/presentationml/2006/main">
  <p:tag name="KSO_WM_DIAGRAM_VIRTUALLY_FRAME" val="{&quot;height&quot;:379.8,&quot;left&quot;:14.6,&quot;top&quot;:172.5,&quot;width&quot;:899.4}"/>
</p:tagLst>
</file>

<file path=ppt/tags/tag53.xml><?xml version="1.0" encoding="utf-8"?>
<p:tagLst xmlns:p="http://schemas.openxmlformats.org/presentationml/2006/main">
  <p:tag name="KSO_WM_BEAUTIFY_FLAG" val=""/>
  <p:tag name="KSO_WM_DIAGRAM_VIRTUALLY_FRAME" val="{&quot;height&quot;:379.8,&quot;left&quot;:14.6,&quot;top&quot;:172.5,&quot;width&quot;:899.4}"/>
</p:tagLst>
</file>

<file path=ppt/tags/tag54.xml><?xml version="1.0" encoding="utf-8"?>
<p:tagLst xmlns:p="http://schemas.openxmlformats.org/presentationml/2006/main">
  <p:tag name="KSO_WM_SPECIAL_SOURCE" val="bdnull"/>
</p:tagLst>
</file>

<file path=ppt/tags/tag55.xml><?xml version="1.0" encoding="utf-8"?>
<p:tagLst xmlns:p="http://schemas.openxmlformats.org/presentationml/2006/main">
  <p:tag name="KSO_WM_DIAGRAM_VIRTUALLY_FRAME" val="{&quot;height&quot;:443.6,&quot;left&quot;:18.6,&quot;top&quot;:61.25,&quot;width&quot;:925.8}"/>
</p:tagLst>
</file>

<file path=ppt/tags/tag56.xml><?xml version="1.0" encoding="utf-8"?>
<p:tagLst xmlns:p="http://schemas.openxmlformats.org/presentationml/2006/main">
  <p:tag name="KSO_WM_DIAGRAM_VIRTUALLY_FRAME" val="{&quot;height&quot;:443.6,&quot;left&quot;:18.6,&quot;top&quot;:61.25,&quot;width&quot;:925.8}"/>
</p:tagLst>
</file>

<file path=ppt/tags/tag57.xml><?xml version="1.0" encoding="utf-8"?>
<p:tagLst xmlns:p="http://schemas.openxmlformats.org/presentationml/2006/main">
  <p:tag name="KSO_WM_DIAGRAM_VIRTUALLY_FRAME" val="{&quot;height&quot;:443.6,&quot;left&quot;:18.6,&quot;top&quot;:61.25,&quot;width&quot;:925.8}"/>
</p:tagLst>
</file>

<file path=ppt/tags/tag58.xml><?xml version="1.0" encoding="utf-8"?>
<p:tagLst xmlns:p="http://schemas.openxmlformats.org/presentationml/2006/main">
  <p:tag name="KSO_WM_DIAGRAM_VIRTUALLY_FRAME" val="{&quot;height&quot;:443.6,&quot;left&quot;:18.6,&quot;top&quot;:61.25,&quot;width&quot;:925.8}"/>
</p:tagLst>
</file>

<file path=ppt/tags/tag59.xml><?xml version="1.0" encoding="utf-8"?>
<p:tagLst xmlns:p="http://schemas.openxmlformats.org/presentationml/2006/main">
  <p:tag name="KSO_WM_DIAGRAM_VIRTUALLY_FRAME" val="{&quot;height&quot;:443.6,&quot;left&quot;:18.6,&quot;top&quot;:61.25,&quot;width&quot;:925.8}"/>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DIAGRAM_VIRTUALLY_FRAME" val="{&quot;height&quot;:443.6,&quot;left&quot;:18.6,&quot;top&quot;:61.25,&quot;width&quot;:925.8}"/>
</p:tagLst>
</file>

<file path=ppt/tags/tag61.xml><?xml version="1.0" encoding="utf-8"?>
<p:tagLst xmlns:p="http://schemas.openxmlformats.org/presentationml/2006/main">
  <p:tag name="KSO_WM_SPECIAL_SOURCE" val="bdnul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DIAGRAM_VIRTUALLY_FRAME" val="{&quot;height&quot;:591.1,&quot;left&quot;:33.2,&quot;top&quot;:-31.75,&quot;width&quot;:853.1}"/>
</p:tagLst>
</file>

<file path=ppt/tags/tag65.xml><?xml version="1.0" encoding="utf-8"?>
<p:tagLst xmlns:p="http://schemas.openxmlformats.org/presentationml/2006/main">
  <p:tag name="KSO_WM_DIAGRAM_VIRTUALLY_FRAME" val="{&quot;height&quot;:591.1,&quot;left&quot;:33.2,&quot;top&quot;:-31.75,&quot;width&quot;:853.1}"/>
</p:tagLst>
</file>

<file path=ppt/tags/tag66.xml><?xml version="1.0" encoding="utf-8"?>
<p:tagLst xmlns:p="http://schemas.openxmlformats.org/presentationml/2006/main">
  <p:tag name="KSO_WM_DIAGRAM_VIRTUALLY_FRAME" val="{&quot;height&quot;:591.1,&quot;left&quot;:33.2,&quot;top&quot;:-31.75,&quot;width&quot;:853.1}"/>
</p:tagLst>
</file>

<file path=ppt/tags/tag67.xml><?xml version="1.0" encoding="utf-8"?>
<p:tagLst xmlns:p="http://schemas.openxmlformats.org/presentationml/2006/main">
  <p:tag name="KSO_WM_DIAGRAM_VIRTUALLY_FRAME" val="{&quot;height&quot;:591.1,&quot;left&quot;:33.2,&quot;top&quot;:-31.75,&quot;width&quot;:853.1}"/>
</p:tagLst>
</file>

<file path=ppt/tags/tag68.xml><?xml version="1.0" encoding="utf-8"?>
<p:tagLst xmlns:p="http://schemas.openxmlformats.org/presentationml/2006/main">
  <p:tag name="KSO_WM_BEAUTIFY_FLAG" val=""/>
  <p:tag name="KSO_WM_DIAGRAM_VIRTUALLY_FRAME" val="{&quot;height&quot;:591.1,&quot;left&quot;:33.2,&quot;top&quot;:-31.75,&quot;width&quot;:853.1}"/>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 name="KSO_WM_DIAGRAM_VIRTUALLY_FRAME" val="{&quot;height&quot;:591.1,&quot;left&quot;:33.2,&quot;top&quot;:-31.75,&quot;width&quot;:853.1}"/>
</p:tagLst>
</file>

<file path=ppt/tags/tag71.xml><?xml version="1.0" encoding="utf-8"?>
<p:tagLst xmlns:p="http://schemas.openxmlformats.org/presentationml/2006/main">
  <p:tag name="KSO_WM_DIAGRAM_VIRTUALLY_FRAME" val="{&quot;height&quot;:485.85,&quot;left&quot;:37.85,&quot;top&quot;:45.25,&quot;width&quot;:781.95}"/>
</p:tagLst>
</file>

<file path=ppt/tags/tag72.xml><?xml version="1.0" encoding="utf-8"?>
<p:tagLst xmlns:p="http://schemas.openxmlformats.org/presentationml/2006/main">
  <p:tag name="KSO_WM_DIAGRAM_VIRTUALLY_FRAME" val="{&quot;height&quot;:485.85,&quot;left&quot;:37.85,&quot;top&quot;:45.25,&quot;width&quot;:781.95}"/>
</p:tagLst>
</file>

<file path=ppt/tags/tag73.xml><?xml version="1.0" encoding="utf-8"?>
<p:tagLst xmlns:p="http://schemas.openxmlformats.org/presentationml/2006/main">
  <p:tag name="KSO_WM_BEAUTIFY_FLAG" val=""/>
  <p:tag name="KSO_WM_DIAGRAM_VIRTUALLY_FRAME" val="{&quot;height&quot;:485.85,&quot;left&quot;:37.85,&quot;top&quot;:45.25,&quot;width&quot;:781.95}"/>
</p:tagLst>
</file>

<file path=ppt/tags/tag74.xml><?xml version="1.0" encoding="utf-8"?>
<p:tagLst xmlns:p="http://schemas.openxmlformats.org/presentationml/2006/main">
  <p:tag name="KSO_WM_DIAGRAM_VIRTUALLY_FRAME" val="{&quot;height&quot;:379.8,&quot;left&quot;:14.6,&quot;top&quot;:172.5,&quot;width&quot;:899.4}"/>
</p:tagLst>
</file>

<file path=ppt/tags/tag75.xml><?xml version="1.0" encoding="utf-8"?>
<p:tagLst xmlns:p="http://schemas.openxmlformats.org/presentationml/2006/main">
  <p:tag name="KSO_WM_DIAGRAM_VIRTUALLY_FRAME" val="{&quot;height&quot;:379.8,&quot;left&quot;:14.6,&quot;top&quot;:172.5,&quot;width&quot;:899.4}"/>
</p:tagLst>
</file>

<file path=ppt/tags/tag76.xml><?xml version="1.0" encoding="utf-8"?>
<p:tagLst xmlns:p="http://schemas.openxmlformats.org/presentationml/2006/main">
  <p:tag name="KSO_WM_DIAGRAM_VIRTUALLY_FRAME" val="{&quot;height&quot;:379.8,&quot;left&quot;:14.6,&quot;top&quot;:172.5,&quot;width&quot;:899.4}"/>
</p:tagLst>
</file>

<file path=ppt/tags/tag77.xml><?xml version="1.0" encoding="utf-8"?>
<p:tagLst xmlns:p="http://schemas.openxmlformats.org/presentationml/2006/main">
  <p:tag name="KSO_WM_DIAGRAM_VIRTUALLY_FRAME" val="{&quot;height&quot;:379.8,&quot;left&quot;:14.6,&quot;top&quot;:172.5,&quot;width&quot;:899.4}"/>
</p:tagLst>
</file>

<file path=ppt/tags/tag78.xml><?xml version="1.0" encoding="utf-8"?>
<p:tagLst xmlns:p="http://schemas.openxmlformats.org/presentationml/2006/main">
  <p:tag name="KSO_WM_DIAGRAM_VIRTUALLY_FRAME" val="{&quot;height&quot;:379.8,&quot;left&quot;:14.6,&quot;top&quot;:172.5,&quot;width&quot;:899.4}"/>
</p:tagLst>
</file>

<file path=ppt/tags/tag79.xml><?xml version="1.0" encoding="utf-8"?>
<p:tagLst xmlns:p="http://schemas.openxmlformats.org/presentationml/2006/main">
  <p:tag name="KSO_WM_DIAGRAM_VIRTUALLY_FRAME" val="{&quot;height&quot;:379.8,&quot;left&quot;:14.6,&quot;top&quot;:172.5,&quot;width&quot;:899.4}"/>
</p:tagLst>
</file>

<file path=ppt/tags/tag8.xml><?xml version="1.0" encoding="utf-8"?>
<p:tagLst xmlns:p="http://schemas.openxmlformats.org/presentationml/2006/main">
  <p:tag name="KSO_WM_SPECIAL_SOURCE" val="bdnull"/>
</p:tagLst>
</file>

<file path=ppt/tags/tag80.xml><?xml version="1.0" encoding="utf-8"?>
<p:tagLst xmlns:p="http://schemas.openxmlformats.org/presentationml/2006/main">
  <p:tag name="KSO_WM_DIAGRAM_VIRTUALLY_FRAME" val="{&quot;height&quot;:379.8,&quot;left&quot;:14.6,&quot;top&quot;:172.5,&quot;width&quot;:899.4}"/>
</p:tagLst>
</file>

<file path=ppt/tags/tag81.xml><?xml version="1.0" encoding="utf-8"?>
<p:tagLst xmlns:p="http://schemas.openxmlformats.org/presentationml/2006/main">
  <p:tag name="KSO_WM_BEAUTIFY_FLAG" val=""/>
  <p:tag name="KSO_WM_DIAGRAM_VIRTUALLY_FRAME" val="{&quot;height&quot;:379.8,&quot;left&quot;:14.6,&quot;top&quot;:172.5,&quot;width&quot;:899.4}"/>
</p:tagLst>
</file>

<file path=ppt/tags/tag82.xml><?xml version="1.0" encoding="utf-8"?>
<p:tagLst xmlns:p="http://schemas.openxmlformats.org/presentationml/2006/main">
  <p:tag name="KSO_WM_SPECIAL_SOURCE" val="bdnull"/>
</p:tagLst>
</file>

<file path=ppt/tags/tag83.xml><?xml version="1.0" encoding="utf-8"?>
<p:tagLst xmlns:p="http://schemas.openxmlformats.org/presentationml/2006/main">
  <p:tag name="KSO_WM_DIAGRAM_VIRTUALLY_FRAME" val="{&quot;height&quot;:443.6,&quot;left&quot;:18.6,&quot;top&quot;:61.25,&quot;width&quot;:925.8}"/>
</p:tagLst>
</file>

<file path=ppt/tags/tag84.xml><?xml version="1.0" encoding="utf-8"?>
<p:tagLst xmlns:p="http://schemas.openxmlformats.org/presentationml/2006/main">
  <p:tag name="KSO_WM_DIAGRAM_VIRTUALLY_FRAME" val="{&quot;height&quot;:443.6,&quot;left&quot;:18.6,&quot;top&quot;:61.25,&quot;width&quot;:925.8}"/>
</p:tagLst>
</file>

<file path=ppt/tags/tag85.xml><?xml version="1.0" encoding="utf-8"?>
<p:tagLst xmlns:p="http://schemas.openxmlformats.org/presentationml/2006/main">
  <p:tag name="KSO_WM_DIAGRAM_VIRTUALLY_FRAME" val="{&quot;height&quot;:443.6,&quot;left&quot;:18.6,&quot;top&quot;:61.25,&quot;width&quot;:925.8}"/>
</p:tagLst>
</file>

<file path=ppt/tags/tag86.xml><?xml version="1.0" encoding="utf-8"?>
<p:tagLst xmlns:p="http://schemas.openxmlformats.org/presentationml/2006/main">
  <p:tag name="KSO_WM_DIAGRAM_VIRTUALLY_FRAME" val="{&quot;height&quot;:443.6,&quot;left&quot;:18.6,&quot;top&quot;:61.25,&quot;width&quot;:925.8}"/>
</p:tagLst>
</file>

<file path=ppt/tags/tag87.xml><?xml version="1.0" encoding="utf-8"?>
<p:tagLst xmlns:p="http://schemas.openxmlformats.org/presentationml/2006/main">
  <p:tag name="KSO_WM_DIAGRAM_VIRTUALLY_FRAME" val="{&quot;height&quot;:443.6,&quot;left&quot;:18.6,&quot;top&quot;:61.25,&quot;width&quot;:925.8}"/>
</p:tagLst>
</file>

<file path=ppt/tags/tag88.xml><?xml version="1.0" encoding="utf-8"?>
<p:tagLst xmlns:p="http://schemas.openxmlformats.org/presentationml/2006/main">
  <p:tag name="KSO_WM_DIAGRAM_VIRTUALLY_FRAME" val="{&quot;height&quot;:443.6,&quot;left&quot;:18.6,&quot;top&quot;:61.25,&quot;width&quot;:925.8}"/>
</p:tagLst>
</file>

<file path=ppt/tags/tag89.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DIAGRAM_VIRTUALLY_FRAME" val="{&quot;height&quot;:457.2,&quot;left&quot;:18.65,&quot;top&quot;:60.05,&quot;width&quot;:941.35}"/>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SPECIAL_SOURCE" val="bdnul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SPECIAL_SOURCE" val="bdnul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18231</Words>
  <Application>WPS 演示</Application>
  <PresentationFormat>宽屏</PresentationFormat>
  <Paragraphs>388</Paragraphs>
  <Slides>26</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Arial</vt:lpstr>
      <vt:lpstr>宋体</vt:lpstr>
      <vt:lpstr>Wingdings</vt:lpstr>
      <vt:lpstr>HelveticaNeue</vt:lpstr>
      <vt:lpstr>华文新魏</vt:lpstr>
      <vt:lpstr>Trebuchet MS</vt:lpstr>
      <vt:lpstr>Times New Roman</vt:lpstr>
      <vt:lpstr>微软雅黑</vt:lpstr>
      <vt:lpstr>华文中宋</vt:lpstr>
      <vt:lpstr>Wingdings</vt:lpstr>
      <vt:lpstr>Segoe Print</vt:lpstr>
      <vt:lpstr>Arial Unicode MS</vt:lpstr>
      <vt:lpstr>Calibri</vt:lpstr>
      <vt:lpstr>Times New Roman</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708</cp:revision>
  <dcterms:created xsi:type="dcterms:W3CDTF">2025-09-29T11:42:00Z</dcterms:created>
  <dcterms:modified xsi:type="dcterms:W3CDTF">2025-10-24T06:48:08Z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6568B69662234F809258397C97CD27F9_13</vt:lpwstr>
  </property>
</Properties>
</file>