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2" r:id="rId4"/>
  </p:sldMasterIdLst>
  <p:notesMasterIdLst>
    <p:notesMasterId r:id="rId9"/>
  </p:notesMasterIdLst>
  <p:sldIdLst>
    <p:sldId id="302" r:id="rId5"/>
    <p:sldId id="256" r:id="rId6"/>
    <p:sldId id="273" r:id="rId7"/>
    <p:sldId id="282" r:id="rId8"/>
    <p:sldId id="277" r:id="rId10"/>
    <p:sldId id="257" r:id="rId11"/>
    <p:sldId id="258" r:id="rId12"/>
    <p:sldId id="259" r:id="rId13"/>
    <p:sldId id="260" r:id="rId14"/>
    <p:sldId id="274" r:id="rId15"/>
    <p:sldId id="261" r:id="rId16"/>
    <p:sldId id="262" r:id="rId17"/>
    <p:sldId id="263" r:id="rId18"/>
    <p:sldId id="275" r:id="rId19"/>
    <p:sldId id="264" r:id="rId20"/>
    <p:sldId id="265" r:id="rId21"/>
    <p:sldId id="266" r:id="rId22"/>
    <p:sldId id="267" r:id="rId23"/>
    <p:sldId id="268" r:id="rId24"/>
    <p:sldId id="285" r:id="rId25"/>
    <p:sldId id="286" r:id="rId26"/>
    <p:sldId id="283" r:id="rId27"/>
    <p:sldId id="284" r:id="rId28"/>
  </p:sldIdLst>
  <p:sldSz cx="12192000" cy="6858000"/>
  <p:notesSz cx="6858000" cy="9144000"/>
  <p:embeddedFontLst>
    <p:embeddedFont>
      <p:font typeface="微软雅黑" panose="020B0503020204020204" charset="-122"/>
      <p:regular r:id="rId32"/>
    </p:embeddedFont>
    <p:embeddedFont>
      <p:font typeface="方正楷体_GB2312" panose="02000000000000000000" charset="-122"/>
      <p:regular r:id="rId33"/>
    </p:embeddedFont>
    <p:embeddedFont>
      <p:font typeface="黑体" panose="02010609060101010101" charset="-122"/>
      <p:regular r:id="rId34"/>
    </p:embeddedFont>
    <p:embeddedFont>
      <p:font typeface="Calibri" panose="020F0502020204030204" charset="0"/>
      <p:regular r:id="rId35"/>
      <p:bold r:id="rId36"/>
      <p:italic r:id="rId37"/>
      <p:boldItalic r:id="rId38"/>
    </p:embeddedFont>
    <p:embeddedFont>
      <p:font typeface="仿宋" panose="02010609060101010101"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060"/>
        <p:guide pos="37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media/image4.png"/><Relationship Id="rId6" Type="http://schemas.openxmlformats.org/officeDocument/2006/relationships/tags" Target="../tags/tag22.xml"/><Relationship Id="rId5" Type="http://schemas.openxmlformats.org/officeDocument/2006/relationships/image" Target="../media/image3.png"/><Relationship Id="rId4" Type="http://schemas.openxmlformats.org/officeDocument/2006/relationships/tags" Target="../tags/tag21.xml"/><Relationship Id="rId3" Type="http://schemas.openxmlformats.org/officeDocument/2006/relationships/image" Target="../media/image2.png"/><Relationship Id="rId2" Type="http://schemas.openxmlformats.org/officeDocument/2006/relationships/tags" Target="../tags/tag20.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userDrawn="1">
            <p:custDataLst>
              <p:tags r:id="rId3"/>
            </p:custDataLst>
          </p:nvPr>
        </p:nvSpPr>
        <p:spPr>
          <a:xfrm>
            <a:off x="695960" y="5282696"/>
            <a:ext cx="2363799" cy="836915"/>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custDataLst>
              <p:tags r:id="rId4"/>
            </p:custDataLst>
          </p:nvPr>
        </p:nvSpPr>
        <p:spPr>
          <a:xfrm>
            <a:off x="8775269" y="2997200"/>
            <a:ext cx="3416731" cy="3860800"/>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2" name="任意多边形: 形状 11"/>
          <p:cNvSpPr/>
          <p:nvPr userDrawn="1">
            <p:custDataLst>
              <p:tags r:id="rId5"/>
            </p:custDataLst>
          </p:nvPr>
        </p:nvSpPr>
        <p:spPr>
          <a:xfrm>
            <a:off x="10282177" y="781630"/>
            <a:ext cx="823375" cy="291520"/>
          </a:xfrm>
          <a:custGeom>
            <a:avLst/>
            <a:gdLst>
              <a:gd name="connsiteX0" fmla="*/ 1698625 w 1762125"/>
              <a:gd name="connsiteY0" fmla="*/ 496888 h 623888"/>
              <a:gd name="connsiteX1" fmla="*/ 1762125 w 1762125"/>
              <a:gd name="connsiteY1" fmla="*/ 560388 h 623888"/>
              <a:gd name="connsiteX2" fmla="*/ 1698625 w 1762125"/>
              <a:gd name="connsiteY2" fmla="*/ 623888 h 623888"/>
              <a:gd name="connsiteX3" fmla="*/ 1635125 w 1762125"/>
              <a:gd name="connsiteY3" fmla="*/ 560388 h 623888"/>
              <a:gd name="connsiteX4" fmla="*/ 1698625 w 1762125"/>
              <a:gd name="connsiteY4" fmla="*/ 496888 h 623888"/>
              <a:gd name="connsiteX5" fmla="*/ 1426105 w 1762125"/>
              <a:gd name="connsiteY5" fmla="*/ 496888 h 623888"/>
              <a:gd name="connsiteX6" fmla="*/ 1489605 w 1762125"/>
              <a:gd name="connsiteY6" fmla="*/ 560388 h 623888"/>
              <a:gd name="connsiteX7" fmla="*/ 1426105 w 1762125"/>
              <a:gd name="connsiteY7" fmla="*/ 623888 h 623888"/>
              <a:gd name="connsiteX8" fmla="*/ 1362605 w 1762125"/>
              <a:gd name="connsiteY8" fmla="*/ 560388 h 623888"/>
              <a:gd name="connsiteX9" fmla="*/ 1426105 w 1762125"/>
              <a:gd name="connsiteY9" fmla="*/ 496888 h 623888"/>
              <a:gd name="connsiteX10" fmla="*/ 1153584 w 1762125"/>
              <a:gd name="connsiteY10" fmla="*/ 496888 h 623888"/>
              <a:gd name="connsiteX11" fmla="*/ 1217084 w 1762125"/>
              <a:gd name="connsiteY11" fmla="*/ 560388 h 623888"/>
              <a:gd name="connsiteX12" fmla="*/ 1153584 w 1762125"/>
              <a:gd name="connsiteY12" fmla="*/ 623888 h 623888"/>
              <a:gd name="connsiteX13" fmla="*/ 1090084 w 1762125"/>
              <a:gd name="connsiteY13" fmla="*/ 560388 h 623888"/>
              <a:gd name="connsiteX14" fmla="*/ 1153584 w 1762125"/>
              <a:gd name="connsiteY14" fmla="*/ 496888 h 623888"/>
              <a:gd name="connsiteX15" fmla="*/ 881063 w 1762125"/>
              <a:gd name="connsiteY15" fmla="*/ 496888 h 623888"/>
              <a:gd name="connsiteX16" fmla="*/ 944563 w 1762125"/>
              <a:gd name="connsiteY16" fmla="*/ 560388 h 623888"/>
              <a:gd name="connsiteX17" fmla="*/ 881063 w 1762125"/>
              <a:gd name="connsiteY17" fmla="*/ 623888 h 623888"/>
              <a:gd name="connsiteX18" fmla="*/ 817563 w 1762125"/>
              <a:gd name="connsiteY18" fmla="*/ 560388 h 623888"/>
              <a:gd name="connsiteX19" fmla="*/ 881063 w 1762125"/>
              <a:gd name="connsiteY19" fmla="*/ 496888 h 623888"/>
              <a:gd name="connsiteX20" fmla="*/ 608542 w 1762125"/>
              <a:gd name="connsiteY20" fmla="*/ 496888 h 623888"/>
              <a:gd name="connsiteX21" fmla="*/ 672042 w 1762125"/>
              <a:gd name="connsiteY21" fmla="*/ 560388 h 623888"/>
              <a:gd name="connsiteX22" fmla="*/ 608542 w 1762125"/>
              <a:gd name="connsiteY22" fmla="*/ 623888 h 623888"/>
              <a:gd name="connsiteX23" fmla="*/ 545042 w 1762125"/>
              <a:gd name="connsiteY23" fmla="*/ 560388 h 623888"/>
              <a:gd name="connsiteX24" fmla="*/ 608542 w 1762125"/>
              <a:gd name="connsiteY24" fmla="*/ 496888 h 623888"/>
              <a:gd name="connsiteX25" fmla="*/ 336021 w 1762125"/>
              <a:gd name="connsiteY25" fmla="*/ 496888 h 623888"/>
              <a:gd name="connsiteX26" fmla="*/ 399521 w 1762125"/>
              <a:gd name="connsiteY26" fmla="*/ 560388 h 623888"/>
              <a:gd name="connsiteX27" fmla="*/ 336021 w 1762125"/>
              <a:gd name="connsiteY27" fmla="*/ 623888 h 623888"/>
              <a:gd name="connsiteX28" fmla="*/ 272521 w 1762125"/>
              <a:gd name="connsiteY28" fmla="*/ 560388 h 623888"/>
              <a:gd name="connsiteX29" fmla="*/ 336021 w 1762125"/>
              <a:gd name="connsiteY29" fmla="*/ 496888 h 623888"/>
              <a:gd name="connsiteX30" fmla="*/ 63500 w 1762125"/>
              <a:gd name="connsiteY30" fmla="*/ 496888 h 623888"/>
              <a:gd name="connsiteX31" fmla="*/ 127000 w 1762125"/>
              <a:gd name="connsiteY31" fmla="*/ 560388 h 623888"/>
              <a:gd name="connsiteX32" fmla="*/ 63500 w 1762125"/>
              <a:gd name="connsiteY32" fmla="*/ 623888 h 623888"/>
              <a:gd name="connsiteX33" fmla="*/ 0 w 1762125"/>
              <a:gd name="connsiteY33" fmla="*/ 560388 h 623888"/>
              <a:gd name="connsiteX34" fmla="*/ 63500 w 1762125"/>
              <a:gd name="connsiteY34" fmla="*/ 496888 h 623888"/>
              <a:gd name="connsiteX35" fmla="*/ 1698625 w 1762125"/>
              <a:gd name="connsiteY35" fmla="*/ 248444 h 623888"/>
              <a:gd name="connsiteX36" fmla="*/ 1762125 w 1762125"/>
              <a:gd name="connsiteY36" fmla="*/ 311944 h 623888"/>
              <a:gd name="connsiteX37" fmla="*/ 1698625 w 1762125"/>
              <a:gd name="connsiteY37" fmla="*/ 375444 h 623888"/>
              <a:gd name="connsiteX38" fmla="*/ 1635125 w 1762125"/>
              <a:gd name="connsiteY38" fmla="*/ 311944 h 623888"/>
              <a:gd name="connsiteX39" fmla="*/ 1698625 w 1762125"/>
              <a:gd name="connsiteY39" fmla="*/ 248444 h 623888"/>
              <a:gd name="connsiteX40" fmla="*/ 1426105 w 1762125"/>
              <a:gd name="connsiteY40" fmla="*/ 248444 h 623888"/>
              <a:gd name="connsiteX41" fmla="*/ 1489605 w 1762125"/>
              <a:gd name="connsiteY41" fmla="*/ 311944 h 623888"/>
              <a:gd name="connsiteX42" fmla="*/ 1426105 w 1762125"/>
              <a:gd name="connsiteY42" fmla="*/ 375444 h 623888"/>
              <a:gd name="connsiteX43" fmla="*/ 1362605 w 1762125"/>
              <a:gd name="connsiteY43" fmla="*/ 311944 h 623888"/>
              <a:gd name="connsiteX44" fmla="*/ 1426105 w 1762125"/>
              <a:gd name="connsiteY44" fmla="*/ 248444 h 623888"/>
              <a:gd name="connsiteX45" fmla="*/ 1153584 w 1762125"/>
              <a:gd name="connsiteY45" fmla="*/ 248444 h 623888"/>
              <a:gd name="connsiteX46" fmla="*/ 1217084 w 1762125"/>
              <a:gd name="connsiteY46" fmla="*/ 311944 h 623888"/>
              <a:gd name="connsiteX47" fmla="*/ 1153584 w 1762125"/>
              <a:gd name="connsiteY47" fmla="*/ 375444 h 623888"/>
              <a:gd name="connsiteX48" fmla="*/ 1090084 w 1762125"/>
              <a:gd name="connsiteY48" fmla="*/ 311944 h 623888"/>
              <a:gd name="connsiteX49" fmla="*/ 1153584 w 1762125"/>
              <a:gd name="connsiteY49" fmla="*/ 248444 h 623888"/>
              <a:gd name="connsiteX50" fmla="*/ 881063 w 1762125"/>
              <a:gd name="connsiteY50" fmla="*/ 248444 h 623888"/>
              <a:gd name="connsiteX51" fmla="*/ 944563 w 1762125"/>
              <a:gd name="connsiteY51" fmla="*/ 311944 h 623888"/>
              <a:gd name="connsiteX52" fmla="*/ 881063 w 1762125"/>
              <a:gd name="connsiteY52" fmla="*/ 375444 h 623888"/>
              <a:gd name="connsiteX53" fmla="*/ 817563 w 1762125"/>
              <a:gd name="connsiteY53" fmla="*/ 311944 h 623888"/>
              <a:gd name="connsiteX54" fmla="*/ 881063 w 1762125"/>
              <a:gd name="connsiteY54" fmla="*/ 248444 h 623888"/>
              <a:gd name="connsiteX55" fmla="*/ 608542 w 1762125"/>
              <a:gd name="connsiteY55" fmla="*/ 248444 h 623888"/>
              <a:gd name="connsiteX56" fmla="*/ 672042 w 1762125"/>
              <a:gd name="connsiteY56" fmla="*/ 311944 h 623888"/>
              <a:gd name="connsiteX57" fmla="*/ 608542 w 1762125"/>
              <a:gd name="connsiteY57" fmla="*/ 375444 h 623888"/>
              <a:gd name="connsiteX58" fmla="*/ 545042 w 1762125"/>
              <a:gd name="connsiteY58" fmla="*/ 311944 h 623888"/>
              <a:gd name="connsiteX59" fmla="*/ 608542 w 1762125"/>
              <a:gd name="connsiteY59" fmla="*/ 248444 h 623888"/>
              <a:gd name="connsiteX60" fmla="*/ 336021 w 1762125"/>
              <a:gd name="connsiteY60" fmla="*/ 248444 h 623888"/>
              <a:gd name="connsiteX61" fmla="*/ 399521 w 1762125"/>
              <a:gd name="connsiteY61" fmla="*/ 311944 h 623888"/>
              <a:gd name="connsiteX62" fmla="*/ 336021 w 1762125"/>
              <a:gd name="connsiteY62" fmla="*/ 375444 h 623888"/>
              <a:gd name="connsiteX63" fmla="*/ 272521 w 1762125"/>
              <a:gd name="connsiteY63" fmla="*/ 311944 h 623888"/>
              <a:gd name="connsiteX64" fmla="*/ 336021 w 1762125"/>
              <a:gd name="connsiteY64" fmla="*/ 248444 h 623888"/>
              <a:gd name="connsiteX65" fmla="*/ 63500 w 1762125"/>
              <a:gd name="connsiteY65" fmla="*/ 248444 h 623888"/>
              <a:gd name="connsiteX66" fmla="*/ 127000 w 1762125"/>
              <a:gd name="connsiteY66" fmla="*/ 311944 h 623888"/>
              <a:gd name="connsiteX67" fmla="*/ 63500 w 1762125"/>
              <a:gd name="connsiteY67" fmla="*/ 375444 h 623888"/>
              <a:gd name="connsiteX68" fmla="*/ 0 w 1762125"/>
              <a:gd name="connsiteY68" fmla="*/ 311944 h 623888"/>
              <a:gd name="connsiteX69" fmla="*/ 63500 w 1762125"/>
              <a:gd name="connsiteY69" fmla="*/ 248444 h 623888"/>
              <a:gd name="connsiteX70" fmla="*/ 1698625 w 1762125"/>
              <a:gd name="connsiteY70" fmla="*/ 0 h 623888"/>
              <a:gd name="connsiteX71" fmla="*/ 1762125 w 1762125"/>
              <a:gd name="connsiteY71" fmla="*/ 63500 h 623888"/>
              <a:gd name="connsiteX72" fmla="*/ 1698625 w 1762125"/>
              <a:gd name="connsiteY72" fmla="*/ 127000 h 623888"/>
              <a:gd name="connsiteX73" fmla="*/ 1635125 w 1762125"/>
              <a:gd name="connsiteY73" fmla="*/ 63500 h 623888"/>
              <a:gd name="connsiteX74" fmla="*/ 1698625 w 1762125"/>
              <a:gd name="connsiteY74" fmla="*/ 0 h 623888"/>
              <a:gd name="connsiteX75" fmla="*/ 1426105 w 1762125"/>
              <a:gd name="connsiteY75" fmla="*/ 0 h 623888"/>
              <a:gd name="connsiteX76" fmla="*/ 1489605 w 1762125"/>
              <a:gd name="connsiteY76" fmla="*/ 63500 h 623888"/>
              <a:gd name="connsiteX77" fmla="*/ 1426105 w 1762125"/>
              <a:gd name="connsiteY77" fmla="*/ 127000 h 623888"/>
              <a:gd name="connsiteX78" fmla="*/ 1362605 w 1762125"/>
              <a:gd name="connsiteY78" fmla="*/ 63500 h 623888"/>
              <a:gd name="connsiteX79" fmla="*/ 1426105 w 1762125"/>
              <a:gd name="connsiteY79" fmla="*/ 0 h 623888"/>
              <a:gd name="connsiteX80" fmla="*/ 1153584 w 1762125"/>
              <a:gd name="connsiteY80" fmla="*/ 0 h 623888"/>
              <a:gd name="connsiteX81" fmla="*/ 1217084 w 1762125"/>
              <a:gd name="connsiteY81" fmla="*/ 63500 h 623888"/>
              <a:gd name="connsiteX82" fmla="*/ 1153584 w 1762125"/>
              <a:gd name="connsiteY82" fmla="*/ 127000 h 623888"/>
              <a:gd name="connsiteX83" fmla="*/ 1090084 w 1762125"/>
              <a:gd name="connsiteY83" fmla="*/ 63500 h 623888"/>
              <a:gd name="connsiteX84" fmla="*/ 1153584 w 1762125"/>
              <a:gd name="connsiteY84" fmla="*/ 0 h 623888"/>
              <a:gd name="connsiteX85" fmla="*/ 881063 w 1762125"/>
              <a:gd name="connsiteY85" fmla="*/ 0 h 623888"/>
              <a:gd name="connsiteX86" fmla="*/ 944563 w 1762125"/>
              <a:gd name="connsiteY86" fmla="*/ 63500 h 623888"/>
              <a:gd name="connsiteX87" fmla="*/ 881063 w 1762125"/>
              <a:gd name="connsiteY87" fmla="*/ 127000 h 623888"/>
              <a:gd name="connsiteX88" fmla="*/ 817563 w 1762125"/>
              <a:gd name="connsiteY88" fmla="*/ 63500 h 623888"/>
              <a:gd name="connsiteX89" fmla="*/ 881063 w 1762125"/>
              <a:gd name="connsiteY89" fmla="*/ 0 h 623888"/>
              <a:gd name="connsiteX90" fmla="*/ 608542 w 1762125"/>
              <a:gd name="connsiteY90" fmla="*/ 0 h 623888"/>
              <a:gd name="connsiteX91" fmla="*/ 672042 w 1762125"/>
              <a:gd name="connsiteY91" fmla="*/ 63500 h 623888"/>
              <a:gd name="connsiteX92" fmla="*/ 608542 w 1762125"/>
              <a:gd name="connsiteY92" fmla="*/ 127000 h 623888"/>
              <a:gd name="connsiteX93" fmla="*/ 545042 w 1762125"/>
              <a:gd name="connsiteY93" fmla="*/ 63500 h 623888"/>
              <a:gd name="connsiteX94" fmla="*/ 608542 w 1762125"/>
              <a:gd name="connsiteY94" fmla="*/ 0 h 623888"/>
              <a:gd name="connsiteX95" fmla="*/ 336021 w 1762125"/>
              <a:gd name="connsiteY95" fmla="*/ 0 h 623888"/>
              <a:gd name="connsiteX96" fmla="*/ 399521 w 1762125"/>
              <a:gd name="connsiteY96" fmla="*/ 63500 h 623888"/>
              <a:gd name="connsiteX97" fmla="*/ 336021 w 1762125"/>
              <a:gd name="connsiteY97" fmla="*/ 127000 h 623888"/>
              <a:gd name="connsiteX98" fmla="*/ 272521 w 1762125"/>
              <a:gd name="connsiteY98" fmla="*/ 63500 h 623888"/>
              <a:gd name="connsiteX99" fmla="*/ 336021 w 1762125"/>
              <a:gd name="connsiteY99" fmla="*/ 0 h 623888"/>
              <a:gd name="connsiteX100" fmla="*/ 63500 w 1762125"/>
              <a:gd name="connsiteY100" fmla="*/ 0 h 623888"/>
              <a:gd name="connsiteX101" fmla="*/ 127000 w 1762125"/>
              <a:gd name="connsiteY101" fmla="*/ 63500 h 623888"/>
              <a:gd name="connsiteX102" fmla="*/ 63500 w 1762125"/>
              <a:gd name="connsiteY102" fmla="*/ 127000 h 623888"/>
              <a:gd name="connsiteX103" fmla="*/ 0 w 1762125"/>
              <a:gd name="connsiteY103" fmla="*/ 63500 h 623888"/>
              <a:gd name="connsiteX104" fmla="*/ 63500 w 1762125"/>
              <a:gd name="connsiteY104" fmla="*/ 0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762125" h="623888">
                <a:moveTo>
                  <a:pt x="1698625" y="496888"/>
                </a:moveTo>
                <a:cubicBezTo>
                  <a:pt x="1733695" y="496888"/>
                  <a:pt x="1762125" y="525318"/>
                  <a:pt x="1762125" y="560388"/>
                </a:cubicBezTo>
                <a:cubicBezTo>
                  <a:pt x="1762125" y="595458"/>
                  <a:pt x="1733695" y="623888"/>
                  <a:pt x="1698625" y="623888"/>
                </a:cubicBezTo>
                <a:cubicBezTo>
                  <a:pt x="1663555" y="623888"/>
                  <a:pt x="1635125" y="595458"/>
                  <a:pt x="1635125" y="560388"/>
                </a:cubicBezTo>
                <a:cubicBezTo>
                  <a:pt x="1635125" y="525318"/>
                  <a:pt x="1663555" y="496888"/>
                  <a:pt x="1698625" y="496888"/>
                </a:cubicBezTo>
                <a:close/>
                <a:moveTo>
                  <a:pt x="1426105" y="496888"/>
                </a:moveTo>
                <a:cubicBezTo>
                  <a:pt x="1461175" y="496888"/>
                  <a:pt x="1489605" y="525318"/>
                  <a:pt x="1489605" y="560388"/>
                </a:cubicBezTo>
                <a:cubicBezTo>
                  <a:pt x="1489605" y="595458"/>
                  <a:pt x="1461175" y="623888"/>
                  <a:pt x="1426105" y="623888"/>
                </a:cubicBezTo>
                <a:cubicBezTo>
                  <a:pt x="1391035" y="623888"/>
                  <a:pt x="1362605" y="595458"/>
                  <a:pt x="1362605" y="560388"/>
                </a:cubicBezTo>
                <a:cubicBezTo>
                  <a:pt x="1362605" y="525318"/>
                  <a:pt x="1391035" y="496888"/>
                  <a:pt x="1426105" y="496888"/>
                </a:cubicBezTo>
                <a:close/>
                <a:moveTo>
                  <a:pt x="1153584" y="496888"/>
                </a:moveTo>
                <a:cubicBezTo>
                  <a:pt x="1188654" y="496888"/>
                  <a:pt x="1217084" y="525318"/>
                  <a:pt x="1217084" y="560388"/>
                </a:cubicBezTo>
                <a:cubicBezTo>
                  <a:pt x="1217084" y="595458"/>
                  <a:pt x="1188654" y="623888"/>
                  <a:pt x="1153584" y="623888"/>
                </a:cubicBezTo>
                <a:cubicBezTo>
                  <a:pt x="1118514" y="623888"/>
                  <a:pt x="1090084" y="595458"/>
                  <a:pt x="1090084" y="560388"/>
                </a:cubicBezTo>
                <a:cubicBezTo>
                  <a:pt x="1090084" y="525318"/>
                  <a:pt x="1118514" y="496888"/>
                  <a:pt x="1153584" y="496888"/>
                </a:cubicBezTo>
                <a:close/>
                <a:moveTo>
                  <a:pt x="881063" y="496888"/>
                </a:moveTo>
                <a:cubicBezTo>
                  <a:pt x="916133" y="496888"/>
                  <a:pt x="944563" y="525318"/>
                  <a:pt x="944563" y="560388"/>
                </a:cubicBezTo>
                <a:cubicBezTo>
                  <a:pt x="944563" y="595458"/>
                  <a:pt x="916133" y="623888"/>
                  <a:pt x="881063" y="623888"/>
                </a:cubicBezTo>
                <a:cubicBezTo>
                  <a:pt x="845993" y="623888"/>
                  <a:pt x="817563" y="595458"/>
                  <a:pt x="817563" y="560388"/>
                </a:cubicBezTo>
                <a:cubicBezTo>
                  <a:pt x="817563" y="525318"/>
                  <a:pt x="845993" y="496888"/>
                  <a:pt x="881063" y="496888"/>
                </a:cubicBezTo>
                <a:close/>
                <a:moveTo>
                  <a:pt x="608542" y="496888"/>
                </a:moveTo>
                <a:cubicBezTo>
                  <a:pt x="643612" y="496888"/>
                  <a:pt x="672042" y="525318"/>
                  <a:pt x="672042" y="560388"/>
                </a:cubicBezTo>
                <a:cubicBezTo>
                  <a:pt x="672042" y="595458"/>
                  <a:pt x="643612" y="623888"/>
                  <a:pt x="608542" y="623888"/>
                </a:cubicBezTo>
                <a:cubicBezTo>
                  <a:pt x="573472" y="623888"/>
                  <a:pt x="545042" y="595458"/>
                  <a:pt x="545042" y="560388"/>
                </a:cubicBezTo>
                <a:cubicBezTo>
                  <a:pt x="545042" y="525318"/>
                  <a:pt x="573472" y="496888"/>
                  <a:pt x="608542" y="496888"/>
                </a:cubicBezTo>
                <a:close/>
                <a:moveTo>
                  <a:pt x="336021" y="496888"/>
                </a:moveTo>
                <a:cubicBezTo>
                  <a:pt x="371091" y="496888"/>
                  <a:pt x="399521" y="525318"/>
                  <a:pt x="399521" y="560388"/>
                </a:cubicBezTo>
                <a:cubicBezTo>
                  <a:pt x="399521" y="595458"/>
                  <a:pt x="371091" y="623888"/>
                  <a:pt x="336021" y="623888"/>
                </a:cubicBezTo>
                <a:cubicBezTo>
                  <a:pt x="300951" y="623888"/>
                  <a:pt x="272521" y="595458"/>
                  <a:pt x="272521" y="560388"/>
                </a:cubicBezTo>
                <a:cubicBezTo>
                  <a:pt x="272521" y="525318"/>
                  <a:pt x="300951" y="496888"/>
                  <a:pt x="336021" y="496888"/>
                </a:cubicBezTo>
                <a:close/>
                <a:moveTo>
                  <a:pt x="63500" y="496888"/>
                </a:moveTo>
                <a:cubicBezTo>
                  <a:pt x="98570" y="496888"/>
                  <a:pt x="127000" y="525318"/>
                  <a:pt x="127000" y="560388"/>
                </a:cubicBezTo>
                <a:cubicBezTo>
                  <a:pt x="127000" y="595458"/>
                  <a:pt x="98570" y="623888"/>
                  <a:pt x="63500" y="623888"/>
                </a:cubicBezTo>
                <a:cubicBezTo>
                  <a:pt x="28430" y="623888"/>
                  <a:pt x="0" y="595458"/>
                  <a:pt x="0" y="560388"/>
                </a:cubicBezTo>
                <a:cubicBezTo>
                  <a:pt x="0" y="525318"/>
                  <a:pt x="28430" y="496888"/>
                  <a:pt x="63500" y="496888"/>
                </a:cubicBezTo>
                <a:close/>
                <a:moveTo>
                  <a:pt x="1698625" y="248444"/>
                </a:moveTo>
                <a:cubicBezTo>
                  <a:pt x="1733695" y="248444"/>
                  <a:pt x="1762125" y="276874"/>
                  <a:pt x="1762125" y="311944"/>
                </a:cubicBezTo>
                <a:cubicBezTo>
                  <a:pt x="1762125" y="347014"/>
                  <a:pt x="1733695" y="375444"/>
                  <a:pt x="1698625" y="375444"/>
                </a:cubicBezTo>
                <a:cubicBezTo>
                  <a:pt x="1663555" y="375444"/>
                  <a:pt x="1635125" y="347014"/>
                  <a:pt x="1635125" y="311944"/>
                </a:cubicBezTo>
                <a:cubicBezTo>
                  <a:pt x="1635125" y="276874"/>
                  <a:pt x="1663555" y="248444"/>
                  <a:pt x="1698625" y="248444"/>
                </a:cubicBezTo>
                <a:close/>
                <a:moveTo>
                  <a:pt x="1426105" y="248444"/>
                </a:moveTo>
                <a:cubicBezTo>
                  <a:pt x="1461175" y="248444"/>
                  <a:pt x="1489605" y="276874"/>
                  <a:pt x="1489605" y="311944"/>
                </a:cubicBezTo>
                <a:cubicBezTo>
                  <a:pt x="1489605" y="347014"/>
                  <a:pt x="1461175" y="375444"/>
                  <a:pt x="1426105" y="375444"/>
                </a:cubicBezTo>
                <a:cubicBezTo>
                  <a:pt x="1391035" y="375444"/>
                  <a:pt x="1362605" y="347014"/>
                  <a:pt x="1362605" y="311944"/>
                </a:cubicBezTo>
                <a:cubicBezTo>
                  <a:pt x="1362605" y="276874"/>
                  <a:pt x="1391035" y="248444"/>
                  <a:pt x="1426105" y="248444"/>
                </a:cubicBezTo>
                <a:close/>
                <a:moveTo>
                  <a:pt x="1153584" y="248444"/>
                </a:moveTo>
                <a:cubicBezTo>
                  <a:pt x="1188654" y="248444"/>
                  <a:pt x="1217084" y="276874"/>
                  <a:pt x="1217084" y="311944"/>
                </a:cubicBezTo>
                <a:cubicBezTo>
                  <a:pt x="1217084" y="347014"/>
                  <a:pt x="1188654" y="375444"/>
                  <a:pt x="1153584" y="375444"/>
                </a:cubicBezTo>
                <a:cubicBezTo>
                  <a:pt x="1118514" y="375444"/>
                  <a:pt x="1090084" y="347014"/>
                  <a:pt x="1090084" y="311944"/>
                </a:cubicBezTo>
                <a:cubicBezTo>
                  <a:pt x="1090084" y="276874"/>
                  <a:pt x="1118514" y="248444"/>
                  <a:pt x="1153584" y="248444"/>
                </a:cubicBezTo>
                <a:close/>
                <a:moveTo>
                  <a:pt x="881063" y="248444"/>
                </a:moveTo>
                <a:cubicBezTo>
                  <a:pt x="916133" y="248444"/>
                  <a:pt x="944563" y="276874"/>
                  <a:pt x="944563" y="311944"/>
                </a:cubicBezTo>
                <a:cubicBezTo>
                  <a:pt x="944563" y="347014"/>
                  <a:pt x="916133" y="375444"/>
                  <a:pt x="881063" y="375444"/>
                </a:cubicBezTo>
                <a:cubicBezTo>
                  <a:pt x="845993" y="375444"/>
                  <a:pt x="817563" y="347014"/>
                  <a:pt x="817563" y="311944"/>
                </a:cubicBezTo>
                <a:cubicBezTo>
                  <a:pt x="817563" y="276874"/>
                  <a:pt x="845993" y="248444"/>
                  <a:pt x="881063" y="248444"/>
                </a:cubicBezTo>
                <a:close/>
                <a:moveTo>
                  <a:pt x="608542" y="248444"/>
                </a:moveTo>
                <a:cubicBezTo>
                  <a:pt x="643612" y="248444"/>
                  <a:pt x="672042" y="276874"/>
                  <a:pt x="672042" y="311944"/>
                </a:cubicBezTo>
                <a:cubicBezTo>
                  <a:pt x="672042" y="347014"/>
                  <a:pt x="643612" y="375444"/>
                  <a:pt x="608542" y="375444"/>
                </a:cubicBezTo>
                <a:cubicBezTo>
                  <a:pt x="573472" y="375444"/>
                  <a:pt x="545042" y="347014"/>
                  <a:pt x="545042" y="311944"/>
                </a:cubicBezTo>
                <a:cubicBezTo>
                  <a:pt x="545042" y="276874"/>
                  <a:pt x="573472" y="248444"/>
                  <a:pt x="608542" y="248444"/>
                </a:cubicBezTo>
                <a:close/>
                <a:moveTo>
                  <a:pt x="336021" y="248444"/>
                </a:moveTo>
                <a:cubicBezTo>
                  <a:pt x="371091" y="248444"/>
                  <a:pt x="399521" y="276874"/>
                  <a:pt x="399521" y="311944"/>
                </a:cubicBezTo>
                <a:cubicBezTo>
                  <a:pt x="399521" y="347014"/>
                  <a:pt x="371091" y="375444"/>
                  <a:pt x="336021" y="375444"/>
                </a:cubicBezTo>
                <a:cubicBezTo>
                  <a:pt x="300951" y="375444"/>
                  <a:pt x="272521" y="347014"/>
                  <a:pt x="272521" y="311944"/>
                </a:cubicBezTo>
                <a:cubicBezTo>
                  <a:pt x="272521" y="276874"/>
                  <a:pt x="300951" y="248444"/>
                  <a:pt x="336021" y="248444"/>
                </a:cubicBezTo>
                <a:close/>
                <a:moveTo>
                  <a:pt x="63500" y="248444"/>
                </a:moveTo>
                <a:cubicBezTo>
                  <a:pt x="98570" y="248444"/>
                  <a:pt x="127000" y="276874"/>
                  <a:pt x="127000" y="311944"/>
                </a:cubicBezTo>
                <a:cubicBezTo>
                  <a:pt x="127000" y="347014"/>
                  <a:pt x="98570" y="375444"/>
                  <a:pt x="63500" y="375444"/>
                </a:cubicBezTo>
                <a:cubicBezTo>
                  <a:pt x="28430" y="375444"/>
                  <a:pt x="0" y="347014"/>
                  <a:pt x="0" y="311944"/>
                </a:cubicBezTo>
                <a:cubicBezTo>
                  <a:pt x="0" y="276874"/>
                  <a:pt x="28430" y="248444"/>
                  <a:pt x="63500" y="248444"/>
                </a:cubicBezTo>
                <a:close/>
                <a:moveTo>
                  <a:pt x="1698625" y="0"/>
                </a:moveTo>
                <a:cubicBezTo>
                  <a:pt x="1733695" y="0"/>
                  <a:pt x="1762125" y="28430"/>
                  <a:pt x="1762125" y="63500"/>
                </a:cubicBezTo>
                <a:cubicBezTo>
                  <a:pt x="1762125" y="98570"/>
                  <a:pt x="1733695" y="127000"/>
                  <a:pt x="1698625" y="127000"/>
                </a:cubicBezTo>
                <a:cubicBezTo>
                  <a:pt x="1663555" y="127000"/>
                  <a:pt x="1635125" y="98570"/>
                  <a:pt x="1635125" y="63500"/>
                </a:cubicBezTo>
                <a:cubicBezTo>
                  <a:pt x="1635125" y="28430"/>
                  <a:pt x="1663555" y="0"/>
                  <a:pt x="1698625" y="0"/>
                </a:cubicBezTo>
                <a:close/>
                <a:moveTo>
                  <a:pt x="1426105" y="0"/>
                </a:moveTo>
                <a:cubicBezTo>
                  <a:pt x="1461175" y="0"/>
                  <a:pt x="1489605" y="28430"/>
                  <a:pt x="1489605" y="63500"/>
                </a:cubicBezTo>
                <a:cubicBezTo>
                  <a:pt x="1489605" y="98570"/>
                  <a:pt x="1461175" y="127000"/>
                  <a:pt x="1426105" y="127000"/>
                </a:cubicBezTo>
                <a:cubicBezTo>
                  <a:pt x="1391035" y="127000"/>
                  <a:pt x="1362605" y="98570"/>
                  <a:pt x="1362605" y="63500"/>
                </a:cubicBezTo>
                <a:cubicBezTo>
                  <a:pt x="1362605" y="28430"/>
                  <a:pt x="1391035" y="0"/>
                  <a:pt x="1426105" y="0"/>
                </a:cubicBezTo>
                <a:close/>
                <a:moveTo>
                  <a:pt x="1153584" y="0"/>
                </a:moveTo>
                <a:cubicBezTo>
                  <a:pt x="1188654" y="0"/>
                  <a:pt x="1217084" y="28430"/>
                  <a:pt x="1217084" y="63500"/>
                </a:cubicBezTo>
                <a:cubicBezTo>
                  <a:pt x="1217084" y="98570"/>
                  <a:pt x="1188654" y="127000"/>
                  <a:pt x="1153584" y="127000"/>
                </a:cubicBezTo>
                <a:cubicBezTo>
                  <a:pt x="1118514" y="127000"/>
                  <a:pt x="1090084" y="98570"/>
                  <a:pt x="1090084" y="63500"/>
                </a:cubicBezTo>
                <a:cubicBezTo>
                  <a:pt x="1090084" y="28430"/>
                  <a:pt x="1118514" y="0"/>
                  <a:pt x="1153584" y="0"/>
                </a:cubicBezTo>
                <a:close/>
                <a:moveTo>
                  <a:pt x="881063" y="0"/>
                </a:moveTo>
                <a:cubicBezTo>
                  <a:pt x="916133" y="0"/>
                  <a:pt x="944563" y="28430"/>
                  <a:pt x="944563" y="63500"/>
                </a:cubicBezTo>
                <a:cubicBezTo>
                  <a:pt x="944563" y="98570"/>
                  <a:pt x="916133" y="127000"/>
                  <a:pt x="881063" y="127000"/>
                </a:cubicBezTo>
                <a:cubicBezTo>
                  <a:pt x="845993" y="127000"/>
                  <a:pt x="817563" y="98570"/>
                  <a:pt x="817563" y="63500"/>
                </a:cubicBezTo>
                <a:cubicBezTo>
                  <a:pt x="817563" y="28430"/>
                  <a:pt x="845993" y="0"/>
                  <a:pt x="881063" y="0"/>
                </a:cubicBezTo>
                <a:close/>
                <a:moveTo>
                  <a:pt x="608542" y="0"/>
                </a:moveTo>
                <a:cubicBezTo>
                  <a:pt x="643612" y="0"/>
                  <a:pt x="672042" y="28430"/>
                  <a:pt x="672042" y="63500"/>
                </a:cubicBezTo>
                <a:cubicBezTo>
                  <a:pt x="672042" y="98570"/>
                  <a:pt x="643612" y="127000"/>
                  <a:pt x="608542" y="127000"/>
                </a:cubicBezTo>
                <a:cubicBezTo>
                  <a:pt x="573472" y="127000"/>
                  <a:pt x="545042" y="98570"/>
                  <a:pt x="545042" y="63500"/>
                </a:cubicBezTo>
                <a:cubicBezTo>
                  <a:pt x="545042" y="28430"/>
                  <a:pt x="573472" y="0"/>
                  <a:pt x="608542" y="0"/>
                </a:cubicBezTo>
                <a:close/>
                <a:moveTo>
                  <a:pt x="336021" y="0"/>
                </a:moveTo>
                <a:cubicBezTo>
                  <a:pt x="371091" y="0"/>
                  <a:pt x="399521" y="28430"/>
                  <a:pt x="399521" y="63500"/>
                </a:cubicBezTo>
                <a:cubicBezTo>
                  <a:pt x="399521" y="98570"/>
                  <a:pt x="371091" y="127000"/>
                  <a:pt x="336021" y="127000"/>
                </a:cubicBezTo>
                <a:cubicBezTo>
                  <a:pt x="300951" y="127000"/>
                  <a:pt x="272521" y="98570"/>
                  <a:pt x="272521" y="63500"/>
                </a:cubicBezTo>
                <a:cubicBezTo>
                  <a:pt x="272521" y="28430"/>
                  <a:pt x="300951" y="0"/>
                  <a:pt x="336021" y="0"/>
                </a:cubicBezTo>
                <a:close/>
                <a:moveTo>
                  <a:pt x="63500" y="0"/>
                </a:moveTo>
                <a:cubicBezTo>
                  <a:pt x="98570" y="0"/>
                  <a:pt x="127000" y="28430"/>
                  <a:pt x="127000" y="63500"/>
                </a:cubicBezTo>
                <a:cubicBezTo>
                  <a:pt x="127000" y="98570"/>
                  <a:pt x="98570" y="127000"/>
                  <a:pt x="63500" y="127000"/>
                </a:cubicBezTo>
                <a:cubicBezTo>
                  <a:pt x="28430" y="127000"/>
                  <a:pt x="0" y="98570"/>
                  <a:pt x="0" y="63500"/>
                </a:cubicBezTo>
                <a:cubicBezTo>
                  <a:pt x="0" y="28430"/>
                  <a:pt x="28430" y="0"/>
                  <a:pt x="63500" y="0"/>
                </a:cubicBezTo>
                <a:close/>
              </a:path>
            </a:pathLst>
          </a:custGeom>
          <a:solidFill>
            <a:schemeClr val="bg2">
              <a:lumMod val="9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p:cNvSpPr>
            <a:spLocks noGrp="1"/>
          </p:cNvSpPr>
          <p:nvPr userDrawn="1">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userDrawn="1">
            <p:ph type="ftr" sz="quarter" idx="11"/>
            <p:custDataLst>
              <p:tags r:id="rId7"/>
            </p:custDataLst>
          </p:nvPr>
        </p:nvSpPr>
        <p:spPr/>
        <p:txBody>
          <a:bodyPr/>
          <a:lstStyle/>
          <a:p>
            <a:endParaRPr lang="zh-CN" altLang="en-US"/>
          </a:p>
        </p:txBody>
      </p:sp>
      <p:sp>
        <p:nvSpPr>
          <p:cNvPr id="9" name="灯片编号占位符 5"/>
          <p:cNvSpPr>
            <a:spLocks noGrp="1"/>
          </p:cNvSpPr>
          <p:nvPr userDrawn="1">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任意多边形 13"/>
          <p:cNvSpPr/>
          <p:nvPr userDrawn="1">
            <p:custDataLst>
              <p:tags r:id="rId9"/>
            </p:custDataLst>
          </p:nvPr>
        </p:nvSpPr>
        <p:spPr>
          <a:xfrm>
            <a:off x="0" y="0"/>
            <a:ext cx="3350389" cy="6857998"/>
          </a:xfrm>
          <a:custGeom>
            <a:avLst/>
            <a:gdLst/>
            <a:ahLst/>
            <a:cxnLst>
              <a:cxn ang="3">
                <a:pos x="hc" y="t"/>
              </a:cxn>
              <a:cxn ang="cd2">
                <a:pos x="l" y="vc"/>
              </a:cxn>
              <a:cxn ang="cd4">
                <a:pos x="hc" y="b"/>
              </a:cxn>
              <a:cxn ang="0">
                <a:pos x="r" y="vc"/>
              </a:cxn>
            </a:cxnLst>
            <a:rect l="l" t="t" r="r" b="b"/>
            <a:pathLst>
              <a:path w="5276" h="10800">
                <a:moveTo>
                  <a:pt x="0" y="0"/>
                </a:moveTo>
                <a:lnTo>
                  <a:pt x="5027" y="0"/>
                </a:lnTo>
                <a:lnTo>
                  <a:pt x="5079" y="229"/>
                </a:lnTo>
                <a:cubicBezTo>
                  <a:pt x="5208" y="860"/>
                  <a:pt x="5276" y="1513"/>
                  <a:pt x="5276" y="2181"/>
                </a:cubicBezTo>
                <a:cubicBezTo>
                  <a:pt x="5276" y="5785"/>
                  <a:pt x="3308" y="8929"/>
                  <a:pt x="387" y="10597"/>
                </a:cubicBezTo>
                <a:lnTo>
                  <a:pt x="0" y="10800"/>
                </a:lnTo>
                <a:lnTo>
                  <a:pt x="0" y="0"/>
                </a:lnTo>
                <a:close/>
              </a:path>
            </a:pathLst>
          </a:custGeom>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10" name="任意多边形 9"/>
          <p:cNvSpPr/>
          <p:nvPr>
            <p:custDataLst>
              <p:tags r:id="rId10"/>
            </p:custDataLst>
          </p:nvPr>
        </p:nvSpPr>
        <p:spPr>
          <a:xfrm>
            <a:off x="2701730" y="0"/>
            <a:ext cx="1421017" cy="4567072"/>
          </a:xfrm>
          <a:custGeom>
            <a:avLst/>
            <a:gdLst/>
            <a:ahLst/>
            <a:cxnLst>
              <a:cxn ang="3">
                <a:pos x="hc" y="t"/>
              </a:cxn>
              <a:cxn ang="cd2">
                <a:pos x="l" y="vc"/>
              </a:cxn>
              <a:cxn ang="cd4">
                <a:pos x="hc" y="b"/>
              </a:cxn>
              <a:cxn ang="0">
                <a:pos x="r" y="vc"/>
              </a:cxn>
            </a:cxnLst>
            <a:rect l="l" t="t" r="r" b="b"/>
            <a:pathLst>
              <a:path w="2238" h="7192">
                <a:moveTo>
                  <a:pt x="1078" y="0"/>
                </a:moveTo>
                <a:lnTo>
                  <a:pt x="2201" y="0"/>
                </a:lnTo>
                <a:lnTo>
                  <a:pt x="2225" y="332"/>
                </a:lnTo>
                <a:cubicBezTo>
                  <a:pt x="2234" y="501"/>
                  <a:pt x="2238" y="671"/>
                  <a:pt x="2238" y="842"/>
                </a:cubicBezTo>
                <a:cubicBezTo>
                  <a:pt x="2238" y="3069"/>
                  <a:pt x="1526" y="5125"/>
                  <a:pt x="324" y="6781"/>
                </a:cubicBezTo>
                <a:lnTo>
                  <a:pt x="0" y="7192"/>
                </a:lnTo>
                <a:lnTo>
                  <a:pt x="299" y="6625"/>
                </a:lnTo>
                <a:cubicBezTo>
                  <a:pt x="948" y="5279"/>
                  <a:pt x="1311" y="3770"/>
                  <a:pt x="1311" y="2176"/>
                </a:cubicBezTo>
                <a:cubicBezTo>
                  <a:pt x="1311" y="1467"/>
                  <a:pt x="1239" y="776"/>
                  <a:pt x="1103" y="107"/>
                </a:cubicBezTo>
                <a:lnTo>
                  <a:pt x="1078" y="0"/>
                </a:lnTo>
                <a:close/>
              </a:path>
            </a:pathLst>
          </a:custGeom>
          <a:solidFill>
            <a:schemeClr val="accent1">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userDrawn="1">
            <p:ph type="title" hasCustomPrompt="1"/>
            <p:custDataLst>
              <p:tags r:id="rId11"/>
            </p:custDataLst>
          </p:nvPr>
        </p:nvSpPr>
        <p:spPr>
          <a:xfrm>
            <a:off x="476250" y="738389"/>
            <a:ext cx="2413001" cy="1081088"/>
          </a:xfrm>
        </p:spPr>
        <p:txBody>
          <a:bodyPr wrap="square" anchor="b">
            <a:normAutofit/>
          </a:bodyPr>
          <a:lstStyle>
            <a:lvl1pPr algn="ctr">
              <a:defRPr sz="5400">
                <a:solidFill>
                  <a:srgbClr val="FFFFFF"/>
                </a:solidFill>
              </a:defRPr>
            </a:lvl1pPr>
          </a:lstStyle>
          <a:p>
            <a:r>
              <a:rPr lang="zh-CN" altLang="en-US" dirty="0"/>
              <a:t>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11" name="图片 10"/>
          <p:cNvPicPr>
            <a:picLocks noChangeAspect="1"/>
          </p:cNvPicPr>
          <p:nvPr userDrawn="1">
            <p:custDataLst>
              <p:tags r:id="rId4"/>
            </p:custDataLst>
          </p:nvPr>
        </p:nvPicPr>
        <p:blipFill>
          <a:blip r:embed="rId5"/>
          <a:stretch>
            <a:fillRect/>
          </a:stretch>
        </p:blipFill>
        <p:spPr>
          <a:xfrm>
            <a:off x="0" y="1066801"/>
            <a:ext cx="12192000" cy="4724399"/>
          </a:xfrm>
          <a:prstGeom prst="rect">
            <a:avLst/>
          </a:prstGeom>
        </p:spPr>
      </p:pic>
      <p:pic>
        <p:nvPicPr>
          <p:cNvPr id="9" name="图片 8" descr="根据人物生成图片 (8)"/>
          <p:cNvPicPr>
            <a:picLocks noChangeAspect="1"/>
          </p:cNvPicPr>
          <p:nvPr userDrawn="1">
            <p:custDataLst>
              <p:tags r:id="rId6"/>
            </p:custDataLst>
          </p:nvPr>
        </p:nvPicPr>
        <p:blipFill>
          <a:blip r:embed="rId7"/>
          <a:stretch>
            <a:fillRect/>
          </a:stretch>
        </p:blipFill>
        <p:spPr>
          <a:xfrm>
            <a:off x="6096635" y="427355"/>
            <a:ext cx="5199380" cy="6421120"/>
          </a:xfrm>
          <a:prstGeom prst="rect">
            <a:avLst/>
          </a:prstGeom>
        </p:spPr>
      </p:pic>
      <p:sp>
        <p:nvSpPr>
          <p:cNvPr id="2" name="标题 1"/>
          <p:cNvSpPr>
            <a:spLocks noGrp="1"/>
          </p:cNvSpPr>
          <p:nvPr>
            <p:ph type="ctrTitle" hasCustomPrompt="1"/>
            <p:custDataLst>
              <p:tags r:id="rId8"/>
            </p:custDataLst>
          </p:nvPr>
        </p:nvSpPr>
        <p:spPr>
          <a:xfrm>
            <a:off x="1365885" y="2094230"/>
            <a:ext cx="6377305" cy="1800225"/>
          </a:xfrm>
        </p:spPr>
        <p:txBody>
          <a:bodyPr vert="horz"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6000" b="1" i="0" u="none" strike="noStrike" kern="1200" cap="none" spc="0" normalizeH="0" baseline="0" noProof="1" dirty="0">
                <a:solidFill>
                  <a:schemeClr val="accent1">
                    <a:lumMod val="75000"/>
                  </a:schemeClr>
                </a:solidFill>
                <a:latin typeface="+mn-lt"/>
                <a:ea typeface="+mn-ea"/>
                <a:cs typeface="+mn-cs"/>
              </a:defRPr>
            </a:lvl1pPr>
          </a:lstStyle>
          <a:p>
            <a:pPr lvl="0"/>
            <a:r>
              <a:rPr>
                <a:sym typeface="+mn-ea"/>
              </a:rPr>
              <a:t>单击此处</a:t>
            </a:r>
            <a:br>
              <a:rPr>
                <a:sym typeface="+mn-ea"/>
              </a:rPr>
            </a:br>
            <a:r>
              <a:rPr>
                <a:sym typeface="+mn-ea"/>
              </a:rPr>
              <a:t>编辑母版标题样式</a:t>
            </a:r>
            <a:endParaRPr>
              <a:sym typeface="+mn-ea"/>
            </a:endParaRPr>
          </a:p>
        </p:txBody>
      </p:sp>
      <p:sp>
        <p:nvSpPr>
          <p:cNvPr id="3" name="副标题 2"/>
          <p:cNvSpPr>
            <a:spLocks noGrp="1"/>
          </p:cNvSpPr>
          <p:nvPr>
            <p:ph type="subTitle" idx="1" hasCustomPrompt="1"/>
            <p:custDataLst>
              <p:tags r:id="rId9"/>
            </p:custDataLst>
          </p:nvPr>
        </p:nvSpPr>
        <p:spPr>
          <a:xfrm>
            <a:off x="1365885" y="3907790"/>
            <a:ext cx="4730750" cy="972185"/>
          </a:xfrm>
        </p:spPr>
        <p:txBody>
          <a:bodyPr vert="horz" wrap="square" lIns="0" tIns="0" rIns="0" bIns="0" rtlCol="0">
            <a:normAutofit/>
          </a:bodyPr>
          <a:lstStyle>
            <a:lvl1pPr marL="0" marR="0" indent="0" algn="l" defTabSz="914400" rtl="0" eaLnBrk="1" fontAlgn="auto" latinLnBrk="0" hangingPunct="1">
              <a:lnSpc>
                <a:spcPct val="100000"/>
              </a:lnSpc>
              <a:buClrTx/>
              <a:buSzTx/>
              <a:buFontTx/>
              <a:buNone/>
              <a:defRPr kumimoji="0" lang="zh-CN" altLang="en-US" sz="2400" b="0" i="0" u="none" strike="noStrike" kern="1200" cap="none" spc="0" normalizeH="0" baseline="0" noProof="1" dirty="0">
                <a:solidFill>
                  <a:schemeClr val="accent1">
                    <a:lumMod val="75000"/>
                  </a:schemeClr>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a:sym typeface="+mn-ea"/>
              </a:rPr>
              <a:t>单击此处编辑副标题</a:t>
            </a:r>
            <a:endParaRPr>
              <a:sym typeface="+mn-ea"/>
            </a:endParaRPr>
          </a:p>
        </p:txBody>
      </p:sp>
      <p:sp>
        <p:nvSpPr>
          <p:cNvPr id="4"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1" Type="http://schemas.openxmlformats.org/officeDocument/2006/relationships/theme" Target="../theme/theme2.xml"/><Relationship Id="rId10" Type="http://schemas.openxmlformats.org/officeDocument/2006/relationships/tags" Target="../tags/tag19.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5.png"/><Relationship Id="rId2" Type="http://schemas.openxmlformats.org/officeDocument/2006/relationships/tags" Target="../tags/tag28.xml"/><Relationship Id="rId11" Type="http://schemas.openxmlformats.org/officeDocument/2006/relationships/theme" Target="../theme/theme3.xml"/><Relationship Id="rId10" Type="http://schemas.openxmlformats.org/officeDocument/2006/relationships/tags" Target="../tags/tag35.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gradFill flip="none" rotWithShape="1">
            <a:gsLst>
              <a:gs pos="85000">
                <a:schemeClr val="accent1">
                  <a:alpha val="12000"/>
                </a:schemeClr>
              </a:gs>
              <a:gs pos="22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3"/>
            </p:custDataLst>
          </p:nvPr>
        </p:nvSpPr>
        <p:spPr>
          <a:xfrm flipH="1">
            <a:off x="1" y="0"/>
            <a:ext cx="7378367" cy="6858000"/>
          </a:xfrm>
          <a:custGeom>
            <a:avLst/>
            <a:gdLst>
              <a:gd name="connsiteX0" fmla="*/ 7378367 w 7378367"/>
              <a:gd name="connsiteY0" fmla="*/ 0 h 6858000"/>
              <a:gd name="connsiteX1" fmla="*/ 1731641 w 7378367"/>
              <a:gd name="connsiteY1" fmla="*/ 0 h 6858000"/>
              <a:gd name="connsiteX2" fmla="*/ 1587640 w 7378367"/>
              <a:gd name="connsiteY2" fmla="*/ 188562 h 6858000"/>
              <a:gd name="connsiteX3" fmla="*/ 0 w 7378367"/>
              <a:gd name="connsiteY3" fmla="*/ 5104828 h 6858000"/>
              <a:gd name="connsiteX4" fmla="*/ 122591 w 7378367"/>
              <a:gd name="connsiteY4" fmla="*/ 6547765 h 6858000"/>
              <a:gd name="connsiteX5" fmla="*/ 182734 w 7378367"/>
              <a:gd name="connsiteY5" fmla="*/ 6858000 h 6858000"/>
              <a:gd name="connsiteX6" fmla="*/ 7378367 w 737836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8367" h="6858000">
                <a:moveTo>
                  <a:pt x="7378367" y="0"/>
                </a:moveTo>
                <a:lnTo>
                  <a:pt x="1731641" y="0"/>
                </a:lnTo>
                <a:lnTo>
                  <a:pt x="1587640" y="188562"/>
                </a:lnTo>
                <a:cubicBezTo>
                  <a:pt x="591159" y="1555254"/>
                  <a:pt x="0" y="3258343"/>
                  <a:pt x="0" y="5104828"/>
                </a:cubicBezTo>
                <a:cubicBezTo>
                  <a:pt x="0" y="5597224"/>
                  <a:pt x="42039" y="6079423"/>
                  <a:pt x="122591" y="6547765"/>
                </a:cubicBezTo>
                <a:lnTo>
                  <a:pt x="182734" y="6858000"/>
                </a:lnTo>
                <a:lnTo>
                  <a:pt x="7378367" y="6858000"/>
                </a:lnTo>
                <a:close/>
              </a:path>
            </a:pathLst>
          </a:custGeom>
          <a:gradFill flip="none" rotWithShape="1">
            <a:gsLst>
              <a:gs pos="0">
                <a:schemeClr val="accent1">
                  <a:alpha val="6000"/>
                </a:schemeClr>
              </a:gs>
              <a:gs pos="100000">
                <a:schemeClr val="bg2">
                  <a:lumMod val="90000"/>
                  <a:alpha val="0"/>
                </a:schemeClr>
              </a:gs>
            </a:gsLst>
            <a:lin ang="57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8" name="任意多边形: 形状 17"/>
          <p:cNvSpPr/>
          <p:nvPr userDrawn="1">
            <p:custDataLst>
              <p:tags r:id="rId4"/>
            </p:custDataLst>
          </p:nvPr>
        </p:nvSpPr>
        <p:spPr>
          <a:xfrm flipV="1">
            <a:off x="8088254" y="1"/>
            <a:ext cx="4103747" cy="4637107"/>
          </a:xfrm>
          <a:custGeom>
            <a:avLst/>
            <a:gdLst>
              <a:gd name="connsiteX0" fmla="*/ 0 w 4103747"/>
              <a:gd name="connsiteY0" fmla="*/ 4637107 h 4637107"/>
              <a:gd name="connsiteX1" fmla="*/ 4103747 w 4103747"/>
              <a:gd name="connsiteY1" fmla="*/ 4637107 h 4637107"/>
              <a:gd name="connsiteX2" fmla="*/ 4103747 w 4103747"/>
              <a:gd name="connsiteY2" fmla="*/ 0 h 4637107"/>
              <a:gd name="connsiteX3" fmla="*/ 4049195 w 4103747"/>
              <a:gd name="connsiteY3" fmla="*/ 9742 h 4637107"/>
              <a:gd name="connsiteX4" fmla="*/ 12346 w 4103747"/>
              <a:gd name="connsiteY4" fmla="*/ 4474737 h 4637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3747" h="4637107">
                <a:moveTo>
                  <a:pt x="0" y="4637107"/>
                </a:moveTo>
                <a:lnTo>
                  <a:pt x="4103747" y="4637107"/>
                </a:lnTo>
                <a:lnTo>
                  <a:pt x="4103747" y="0"/>
                </a:lnTo>
                <a:lnTo>
                  <a:pt x="4049195" y="9742"/>
                </a:lnTo>
                <a:cubicBezTo>
                  <a:pt x="1896006" y="450348"/>
                  <a:pt x="238192" y="2250879"/>
                  <a:pt x="12346" y="4474737"/>
                </a:cubicBezTo>
                <a:close/>
              </a:path>
            </a:pathLst>
          </a:custGeom>
          <a:gradFill flip="none" rotWithShape="1">
            <a:gsLst>
              <a:gs pos="0">
                <a:schemeClr val="accent1">
                  <a:alpha val="10000"/>
                </a:schemeClr>
              </a:gs>
              <a:gs pos="100000">
                <a:schemeClr val="bg2">
                  <a:lumMod val="90000"/>
                  <a:alpha val="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8058785" y="1256030"/>
            <a:ext cx="4133215" cy="5601970"/>
          </a:xfrm>
          <a:prstGeom prst="rect">
            <a:avLst/>
          </a:prstGeom>
        </p:spPr>
      </p:pic>
      <p:sp>
        <p:nvSpPr>
          <p:cNvPr id="10" name="矩形 9"/>
          <p:cNvSpPr/>
          <p:nvPr userDrawn="1">
            <p:custDataLst>
              <p:tags r:id="rId4"/>
            </p:custDataLst>
          </p:nvPr>
        </p:nvSpPr>
        <p:spPr>
          <a:xfrm>
            <a:off x="0" y="0"/>
            <a:ext cx="12192000" cy="6858000"/>
          </a:xfrm>
          <a:prstGeom prst="rect">
            <a:avLst/>
          </a:prstGeom>
          <a:gradFill>
            <a:gsLst>
              <a:gs pos="68000">
                <a:schemeClr val="accent1">
                  <a:alpha val="9000"/>
                </a:schemeClr>
              </a:gs>
              <a:gs pos="0">
                <a:schemeClr val="accent2">
                  <a:lumMod val="75000"/>
                  <a:alpha val="21000"/>
                </a:schemeClr>
              </a:gs>
            </a:gsLst>
            <a:lin ang="108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占位符 1"/>
          <p:cNvSpPr>
            <a:spLocks noGrp="1"/>
          </p:cNvSpPr>
          <p:nvPr>
            <p:ph type="title"/>
            <p:custDataLst>
              <p:tags r:id="rId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7"/>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100000"/>
        </a:lnSpc>
        <a:spcBef>
          <a:spcPct val="0"/>
        </a:spcBef>
        <a:buNone/>
        <a:defRPr sz="3200" b="1" kern="1200">
          <a:solidFill>
            <a:schemeClr val="tx2">
              <a:lumMod val="75000"/>
              <a:lumOff val="25000"/>
            </a:schemeClr>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8" Type="http://schemas.openxmlformats.org/officeDocument/2006/relationships/notesSlide" Target="../notesSlides/notesSlide2.xml"/><Relationship Id="rId17" Type="http://schemas.openxmlformats.org/officeDocument/2006/relationships/slideLayout" Target="../slideLayouts/slideLayout6.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2.xml"/></Relationships>
</file>

<file path=ppt/slides/_rels/slide3.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8" Type="http://schemas.openxmlformats.org/officeDocument/2006/relationships/slideLayout" Target="../slideLayouts/slideLayout12.xml"/><Relationship Id="rId27" Type="http://schemas.openxmlformats.org/officeDocument/2006/relationships/tags" Target="../tags/tag62.xml"/><Relationship Id="rId26" Type="http://schemas.openxmlformats.org/officeDocument/2006/relationships/tags" Target="../tags/tag61.xml"/><Relationship Id="rId25" Type="http://schemas.openxmlformats.org/officeDocument/2006/relationships/tags" Target="../tags/tag60.xml"/><Relationship Id="rId24" Type="http://schemas.openxmlformats.org/officeDocument/2006/relationships/tags" Target="../tags/tag59.xml"/><Relationship Id="rId23" Type="http://schemas.openxmlformats.org/officeDocument/2006/relationships/tags" Target="../tags/tag58.xml"/><Relationship Id="rId22" Type="http://schemas.openxmlformats.org/officeDocument/2006/relationships/tags" Target="../tags/tag57.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2" Type="http://schemas.openxmlformats.org/officeDocument/2006/relationships/notesSlide" Target="../notesSlides/notesSlide1.xml"/><Relationship Id="rId11" Type="http://schemas.openxmlformats.org/officeDocument/2006/relationships/slideLayout" Target="../slideLayouts/slideLayout2.xml"/><Relationship Id="rId10" Type="http://schemas.openxmlformats.org/officeDocument/2006/relationships/tags" Target="../tags/tag72.xml"/><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tags" Target="../tags/tag7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75920" y="135890"/>
            <a:ext cx="1222375" cy="398780"/>
          </a:xfrm>
          <a:prstGeom prst="rect">
            <a:avLst/>
          </a:prstGeom>
          <a:solidFill>
            <a:schemeClr val="accent5">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语料积累</a:t>
            </a:r>
            <a:endParaRPr lang="zh-CN" altLang="en-US" sz="2000">
              <a:latin typeface="Arial" panose="020B0604020202020204" pitchFamily="34" charset="0"/>
              <a:ea typeface="微软雅黑" panose="020B0503020204020204" charset="-122"/>
            </a:endParaRPr>
          </a:p>
        </p:txBody>
      </p:sp>
      <p:sp>
        <p:nvSpPr>
          <p:cNvPr id="5" name="文本框 4"/>
          <p:cNvSpPr txBox="1"/>
          <p:nvPr/>
        </p:nvSpPr>
        <p:spPr>
          <a:xfrm>
            <a:off x="1735455" y="135890"/>
            <a:ext cx="3326765" cy="398780"/>
          </a:xfrm>
          <a:prstGeom prst="rect">
            <a:avLst/>
          </a:prstGeom>
          <a:solidFill>
            <a:schemeClr val="accent4">
              <a:lumMod val="20000"/>
              <a:lumOff val="80000"/>
            </a:schemeClr>
          </a:solidFill>
        </p:spPr>
        <p:txBody>
          <a:bodyPr wrap="square">
            <a:spAutoFit/>
          </a:bodyPr>
          <a:p>
            <a:pPr algn="l"/>
            <a:r>
              <a:rPr lang="zh-CN" altLang="en-US" sz="2000">
                <a:latin typeface="微软雅黑" panose="020B0503020204020204" charset="-122"/>
                <a:ea typeface="微软雅黑" panose="020B0503020204020204" charset="-122"/>
                <a:cs typeface="微软雅黑" panose="020B0503020204020204" charset="-122"/>
              </a:rPr>
              <a:t>过渡句（衔接玩雪</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扫雪）</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78765" y="672465"/>
            <a:ext cx="11634470" cy="5631180"/>
          </a:xfrm>
          <a:prstGeom prst="rect">
            <a:avLst/>
          </a:prstGeom>
          <a:solidFill>
            <a:schemeClr val="bg1">
              <a:lumMod val="95000"/>
            </a:schemeClr>
          </a:solidFill>
        </p:spPr>
        <p:txBody>
          <a:bodyPr wrap="square">
            <a:spAutoFit/>
          </a:bodyPr>
          <a:p>
            <a:pPr algn="l">
              <a:lnSpc>
                <a:spcPct val="100000"/>
              </a:lnSpc>
            </a:pPr>
            <a:r>
              <a:rPr lang="zh-CN" altLang="en-US" sz="2000">
                <a:latin typeface="黑体" panose="02010609060101010101" charset="-122"/>
                <a:ea typeface="黑体" panose="02010609060101010101" charset="-122"/>
                <a:sym typeface="+mn-ea"/>
              </a:rPr>
              <a:t>尽管我们玩得很开心，但是积雪会为校园安全通行带来隐患。</a:t>
            </a:r>
            <a:endParaRPr lang="zh-CN" altLang="en-US" sz="2000">
              <a:solidFill>
                <a:schemeClr val="accent6"/>
              </a:solidFill>
              <a:latin typeface="黑体" panose="02010609060101010101" charset="-122"/>
              <a:ea typeface="黑体" panose="02010609060101010101" charset="-122"/>
            </a:endParaRPr>
          </a:p>
          <a:p>
            <a:pPr algn="l">
              <a:lnSpc>
                <a:spcPct val="100000"/>
              </a:lnSpc>
            </a:pPr>
            <a:r>
              <a:rPr lang="zh-CN" altLang="en-US" sz="2000">
                <a:solidFill>
                  <a:srgbClr val="002060"/>
                </a:solidFill>
                <a:latin typeface="黑体" panose="02010609060101010101" charset="-122"/>
                <a:ea typeface="黑体" panose="02010609060101010101" charset="-122"/>
                <a:cs typeface="黑体" panose="02010609060101010101" charset="-122"/>
              </a:rPr>
              <a:t>句式</a:t>
            </a:r>
            <a:r>
              <a:rPr lang="en-US" altLang="zh-CN" sz="2000">
                <a:solidFill>
                  <a:srgbClr val="002060"/>
                </a:solidFill>
                <a:latin typeface="黑体" panose="02010609060101010101" charset="-122"/>
                <a:ea typeface="黑体" panose="02010609060101010101" charset="-122"/>
                <a:cs typeface="黑体" panose="02010609060101010101" charset="-122"/>
              </a:rPr>
              <a:t> 1</a:t>
            </a:r>
            <a:r>
              <a:rPr lang="zh-CN" altLang="en-US" sz="2000">
                <a:solidFill>
                  <a:srgbClr val="002060"/>
                </a:solidFill>
                <a:latin typeface="黑体" panose="02010609060101010101" charset="-122"/>
                <a:ea typeface="黑体" panose="02010609060101010101" charset="-122"/>
                <a:cs typeface="黑体" panose="02010609060101010101" charset="-122"/>
              </a:rPr>
              <a:t>：</a:t>
            </a:r>
            <a:r>
              <a:rPr lang="en-US" altLang="zh-CN" sz="2000">
                <a:solidFill>
                  <a:srgbClr val="002060"/>
                </a:solidFill>
                <a:latin typeface="黑体" panose="02010609060101010101" charset="-122"/>
                <a:ea typeface="黑体" panose="02010609060101010101" charset="-122"/>
                <a:cs typeface="黑体" panose="02010609060101010101" charset="-122"/>
              </a:rPr>
              <a:t>Although </a:t>
            </a:r>
            <a:r>
              <a:rPr lang="zh-CN" altLang="en-US" sz="2000">
                <a:solidFill>
                  <a:srgbClr val="002060"/>
                </a:solidFill>
                <a:latin typeface="黑体" panose="02010609060101010101" charset="-122"/>
                <a:ea typeface="黑体" panose="02010609060101010101" charset="-122"/>
                <a:cs typeface="黑体" panose="02010609060101010101" charset="-122"/>
              </a:rPr>
              <a:t>让步状语从句</a:t>
            </a:r>
            <a:r>
              <a:rPr lang="en-US" altLang="zh-CN" sz="2000">
                <a:solidFill>
                  <a:schemeClr val="accent6"/>
                </a:solidFill>
                <a:latin typeface="黑体" panose="02010609060101010101" charset="-122"/>
                <a:ea typeface="黑体" panose="02010609060101010101" charset="-122"/>
                <a:cs typeface="黑体" panose="02010609060101010101" charset="-122"/>
              </a:rPr>
              <a:t> </a:t>
            </a:r>
            <a:endParaRPr lang="en-US" altLang="zh-CN" sz="2000">
              <a:solidFill>
                <a:schemeClr val="accent6"/>
              </a:solidFill>
              <a:latin typeface="黑体" panose="02010609060101010101" charset="-122"/>
              <a:ea typeface="黑体" panose="02010609060101010101" charset="-122"/>
              <a:cs typeface="黑体" panose="02010609060101010101" charset="-122"/>
            </a:endParaRPr>
          </a:p>
          <a:p>
            <a:pPr algn="l">
              <a:lnSpc>
                <a:spcPct val="10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____________________________________, the thick snow may pose potential risks to safe movement on campus.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0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2：While 对比让步 </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00000"/>
              </a:lnSpc>
              <a:buClrTx/>
              <a:buSzTx/>
              <a:buFontTx/>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__________________________________________________, the accumulated snow would hidden dangers for campus safe passage.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0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3：Despite + 名词短语</a:t>
            </a:r>
            <a:r>
              <a:rPr lang="zh-CN" altLang="en-US" sz="2000">
                <a:solidFill>
                  <a:schemeClr val="accent6"/>
                </a:solidFill>
                <a:latin typeface="黑体" panose="02010609060101010101" charset="-122"/>
                <a:ea typeface="黑体" panose="02010609060101010101" charset="-122"/>
                <a:cs typeface="黑体" panose="02010609060101010101" charset="-122"/>
              </a:rPr>
              <a:t> </a:t>
            </a:r>
            <a:endParaRPr lang="zh-CN" altLang="en-US" sz="2000">
              <a:solidFill>
                <a:schemeClr val="accent6"/>
              </a:solidFill>
              <a:latin typeface="黑体" panose="02010609060101010101" charset="-122"/>
              <a:ea typeface="黑体" panose="02010609060101010101" charset="-122"/>
              <a:cs typeface="黑体" panose="02010609060101010101" charset="-122"/>
            </a:endParaRPr>
          </a:p>
          <a:p>
            <a:pPr algn="l">
              <a:lnSpc>
                <a:spcPct val="100000"/>
              </a:lnSpc>
              <a:buClrTx/>
              <a:buSzTx/>
              <a:buFontTx/>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_____________________________________________, the snow cover may threaten people’s safety when walking around the campus.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0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4：Adj./Pron. as … 倒装让步</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0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 , the thick snow could cause safety risks to our safe passage on campus.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0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5：However 衔接 + 后置解释</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00000"/>
              </a:lnSpc>
              <a:buClrTx/>
              <a:buSzTx/>
              <a:buFontTx/>
            </a:pPr>
            <a:r>
              <a:rPr lang="en-US" altLang="zh-CN" sz="2000">
                <a:latin typeface="Times New Roman" panose="02020603050405020304" charset="0"/>
                <a:ea typeface="微软雅黑" panose="020B0503020204020204" charset="-122"/>
                <a:cs typeface="Times New Roman" panose="02020603050405020304" charset="0"/>
              </a:rPr>
              <a:t>We ________________great pleasure in the snow; _________, the piled-up snow may cause safety problems for students walking in the school.</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0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6：Even though 强化让步</a:t>
            </a:r>
            <a:r>
              <a:rPr lang="zh-CN" altLang="en-US" sz="2000">
                <a:solidFill>
                  <a:schemeClr val="accent6"/>
                </a:solidFill>
                <a:latin typeface="黑体" panose="02010609060101010101" charset="-122"/>
                <a:ea typeface="黑体" panose="02010609060101010101" charset="-122"/>
                <a:cs typeface="黑体" panose="02010609060101010101" charset="-122"/>
              </a:rPr>
              <a:t> </a:t>
            </a:r>
            <a:endParaRPr lang="zh-CN" altLang="en-US" sz="2000">
              <a:solidFill>
                <a:schemeClr val="accent6"/>
              </a:solidFill>
              <a:latin typeface="黑体" panose="02010609060101010101" charset="-122"/>
              <a:ea typeface="黑体" panose="02010609060101010101" charset="-122"/>
              <a:cs typeface="黑体" panose="02010609060101010101" charset="-122"/>
            </a:endParaRPr>
          </a:p>
          <a:p>
            <a:pPr algn="l">
              <a:lnSpc>
                <a:spcPct val="100000"/>
              </a:lnSpc>
              <a:buClrTx/>
              <a:buSzTx/>
              <a:buFontTx/>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____________________________________________________, the frozen snow on the paths will create risks to our regular safe travel.</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 name="文本框 1"/>
          <p:cNvSpPr txBox="1"/>
          <p:nvPr/>
        </p:nvSpPr>
        <p:spPr>
          <a:xfrm>
            <a:off x="375920" y="1291590"/>
            <a:ext cx="46863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Although we enjoyed great fun in the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3" name="文本框 2"/>
          <p:cNvSpPr txBox="1"/>
          <p:nvPr/>
        </p:nvSpPr>
        <p:spPr>
          <a:xfrm>
            <a:off x="375920" y="2209165"/>
            <a:ext cx="635571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While we were having a wonderful time playing in the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375920" y="3126740"/>
            <a:ext cx="575627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Despite the great joy we felt while playing in the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321945" y="4044315"/>
            <a:ext cx="375031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Much as we enjoyed the snow fun</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5591175" y="4641850"/>
            <a:ext cx="114046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however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732155" y="4641850"/>
            <a:ext cx="20370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were immersed in</a:t>
            </a:r>
            <a:r>
              <a:rPr lang="en-US" altLang="zh-CN" sz="2000">
                <a:latin typeface="Times New Roman" panose="02020603050405020304" charset="0"/>
                <a:ea typeface="微软雅黑" panose="020B0503020204020204" charset="-122"/>
                <a:cs typeface="Times New Roman" panose="02020603050405020304" charset="0"/>
                <a:sym typeface="+mn-ea"/>
              </a:rPr>
              <a:t> </a:t>
            </a:r>
            <a:endParaRPr lang="zh-CN" altLang="en-US" sz="2000">
              <a:latin typeface="Arial" panose="020B0604020202020204" pitchFamily="34" charset="0"/>
              <a:ea typeface="微软雅黑" panose="020B0503020204020204" charset="-122"/>
            </a:endParaRPr>
          </a:p>
        </p:txBody>
      </p:sp>
      <p:sp>
        <p:nvSpPr>
          <p:cNvPr id="11" name="文本框 10"/>
          <p:cNvSpPr txBox="1"/>
          <p:nvPr/>
        </p:nvSpPr>
        <p:spPr>
          <a:xfrm>
            <a:off x="278765" y="5563235"/>
            <a:ext cx="67125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Even though we gained huge happiness from playing with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10"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2815" y="357505"/>
            <a:ext cx="155575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语料积累</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2488565" y="357505"/>
            <a:ext cx="2390775" cy="398780"/>
          </a:xfrm>
          <a:prstGeom prst="rect">
            <a:avLst/>
          </a:prstGeom>
          <a:solidFill>
            <a:schemeClr val="accent6">
              <a:lumMod val="20000"/>
              <a:lumOff val="80000"/>
            </a:schemeClr>
          </a:solidFill>
        </p:spPr>
        <p:txBody>
          <a:bodyPr wrap="square">
            <a:spAutoFit/>
          </a:bodyPr>
          <a:p>
            <a:pPr algn="l"/>
            <a:r>
              <a:rPr lang="en-US" altLang="zh-CN" sz="2000">
                <a:latin typeface="Arial" panose="020B0604020202020204" pitchFamily="34" charset="0"/>
                <a:ea typeface="微软雅黑" panose="020B0503020204020204" charset="-122"/>
              </a:rPr>
              <a:t>P3. </a:t>
            </a:r>
            <a:r>
              <a:rPr lang="zh-CN" altLang="en-US" sz="2000">
                <a:latin typeface="Arial" panose="020B0604020202020204" pitchFamily="34" charset="0"/>
                <a:ea typeface="微软雅黑" panose="020B0503020204020204" charset="-122"/>
              </a:rPr>
              <a:t>扫雪</a:t>
            </a:r>
            <a:r>
              <a:rPr lang="en-US" altLang="zh-CN" sz="2000">
                <a:latin typeface="Arial" panose="020B0604020202020204" pitchFamily="34" charset="0"/>
                <a:ea typeface="微软雅黑" panose="020B0503020204020204" charset="-122"/>
              </a:rPr>
              <a:t> </a:t>
            </a:r>
            <a:r>
              <a:rPr lang="zh-CN" altLang="en-US" sz="2000">
                <a:latin typeface="Arial" panose="020B0604020202020204" pitchFamily="34" charset="0"/>
                <a:ea typeface="微软雅黑" panose="020B0503020204020204" charset="-122"/>
              </a:rPr>
              <a:t>（动词链）</a:t>
            </a:r>
            <a:r>
              <a:rPr lang="en-US" altLang="zh-CN" sz="2000">
                <a:latin typeface="Arial" panose="020B0604020202020204" pitchFamily="34" charset="0"/>
                <a:ea typeface="微软雅黑" panose="020B0503020204020204" charset="-122"/>
              </a:rPr>
              <a:t> </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951865" y="913765"/>
            <a:ext cx="10174605" cy="5367020"/>
          </a:xfrm>
          <a:prstGeom prst="rect">
            <a:avLst/>
          </a:prstGeom>
          <a:solidFill>
            <a:schemeClr val="bg1">
              <a:lumMod val="95000"/>
            </a:schemeClr>
          </a:solidFill>
        </p:spPr>
        <p:txBody>
          <a:bodyPr wrap="square">
            <a:spAutoFit/>
          </a:bodyPr>
          <a:p>
            <a:pPr algn="l">
              <a:lnSpc>
                <a:spcPct val="130000"/>
              </a:lnSpc>
              <a:buClrTx/>
              <a:buSzTx/>
              <a:buFontTx/>
            </a:pPr>
            <a:r>
              <a:rPr lang="zh-CN" altLang="en-US" sz="2400">
                <a:latin typeface="黑体" panose="02010609060101010101" charset="-122"/>
                <a:ea typeface="黑体" panose="02010609060101010101" charset="-122"/>
              </a:rPr>
              <a:t>我们齐心协力</a:t>
            </a:r>
            <a:r>
              <a:rPr lang="zh-CN" altLang="en-US" sz="2400">
                <a:latin typeface="黑体" panose="02010609060101010101" charset="-122"/>
                <a:ea typeface="黑体" panose="02010609060101010101" charset="-122"/>
                <a:sym typeface="+mn-ea"/>
              </a:rPr>
              <a:t>扫雪、铲雪、堆雪。</a:t>
            </a:r>
            <a:endParaRPr lang="zh-CN" altLang="en-US" sz="2400">
              <a:latin typeface="黑体" panose="02010609060101010101" charset="-122"/>
              <a:ea typeface="黑体" panose="02010609060101010101" charset="-122"/>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1.Some students _____________ (sweep) snow with brooms, while others _____________ (shovel) it off the road.</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2.Some were busy ________the path with brooms, and others _________ (pile) the snow to one side.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3.Working in small groups, we </a:t>
            </a:r>
            <a:r>
              <a:rPr lang="en-US" altLang="zh-CN" sz="2400">
                <a:solidFill>
                  <a:srgbClr val="C00000"/>
                </a:solidFill>
                <a:latin typeface="Times New Roman" panose="02020603050405020304" charset="0"/>
                <a:ea typeface="微软雅黑" panose="020B0503020204020204" charset="-122"/>
                <a:cs typeface="Times New Roman" panose="02020603050405020304" charset="0"/>
              </a:rPr>
              <a:t>swept, </a:t>
            </a:r>
            <a:r>
              <a:rPr lang="en-US" altLang="zh-CN" sz="2400">
                <a:latin typeface="Times New Roman" panose="02020603050405020304" charset="0"/>
                <a:ea typeface="微软雅黑" panose="020B0503020204020204" charset="-122"/>
                <a:cs typeface="Times New Roman" panose="02020603050405020304" charset="0"/>
              </a:rPr>
              <a:t>________ (shovel) and _____ (pile) the snow little by little.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4. Some students _____________________, and others </a:t>
            </a:r>
            <a:r>
              <a:rPr lang="en-US" altLang="zh-CN" sz="2400">
                <a:solidFill>
                  <a:srgbClr val="C00000"/>
                </a:solidFill>
                <a:latin typeface="Times New Roman" panose="02020603050405020304" charset="0"/>
                <a:ea typeface="微软雅黑" panose="020B0503020204020204" charset="-122"/>
                <a:cs typeface="Times New Roman" panose="02020603050405020304" charset="0"/>
              </a:rPr>
              <a:t>used shovels</a:t>
            </a:r>
            <a:r>
              <a:rPr lang="en-US" altLang="zh-CN" sz="2400">
                <a:latin typeface="Times New Roman" panose="02020603050405020304" charset="0"/>
                <a:ea typeface="微软雅黑" panose="020B0503020204020204" charset="-122"/>
                <a:cs typeface="Times New Roman" panose="02020603050405020304" charset="0"/>
              </a:rPr>
              <a:t> to move them away.</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400">
                <a:latin typeface="Times New Roman" panose="02020603050405020304" charset="0"/>
                <a:ea typeface="微软雅黑" panose="020B0503020204020204" charset="-122"/>
                <a:cs typeface="Times New Roman" panose="02020603050405020304" charset="0"/>
              </a:rPr>
              <a:t>5.We united as one to clear the snow: some______, some ________, and others  it ______ around the roots of flowers and trees.</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3087370" y="1485265"/>
            <a:ext cx="201041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were sweeping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1003300" y="1945640"/>
            <a:ext cx="212407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were shoveling</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zh-CN" altLang="en-US" sz="2400">
              <a:latin typeface="Arial" panose="020B0604020202020204" pitchFamily="34" charset="0"/>
              <a:ea typeface="微软雅黑" panose="020B0503020204020204" charset="-122"/>
            </a:endParaRPr>
          </a:p>
        </p:txBody>
      </p:sp>
      <p:sp>
        <p:nvSpPr>
          <p:cNvPr id="7" name="文本框 6"/>
          <p:cNvSpPr txBox="1"/>
          <p:nvPr/>
        </p:nvSpPr>
        <p:spPr>
          <a:xfrm>
            <a:off x="3307715" y="2406015"/>
            <a:ext cx="12344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clearing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8513445" y="2406015"/>
            <a:ext cx="16154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were piling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5645785" y="3367405"/>
            <a:ext cx="13614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shoveled</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zh-CN" altLang="en-US" sz="2400">
              <a:latin typeface="Arial" panose="020B0604020202020204" pitchFamily="34" charset="0"/>
              <a:ea typeface="微软雅黑" panose="020B0503020204020204" charset="-122"/>
            </a:endParaRPr>
          </a:p>
        </p:txBody>
      </p:sp>
      <p:sp>
        <p:nvSpPr>
          <p:cNvPr id="10" name="文本框 9"/>
          <p:cNvSpPr txBox="1"/>
          <p:nvPr/>
        </p:nvSpPr>
        <p:spPr>
          <a:xfrm>
            <a:off x="8553450" y="3367405"/>
            <a:ext cx="84645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piled</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zh-CN" altLang="en-US" sz="2400">
              <a:latin typeface="Arial" panose="020B0604020202020204" pitchFamily="34" charset="0"/>
              <a:ea typeface="微软雅黑" panose="020B0503020204020204" charset="-122"/>
            </a:endParaRPr>
          </a:p>
        </p:txBody>
      </p:sp>
      <p:sp>
        <p:nvSpPr>
          <p:cNvPr id="11" name="文本框 10"/>
          <p:cNvSpPr txBox="1"/>
          <p:nvPr/>
        </p:nvSpPr>
        <p:spPr>
          <a:xfrm>
            <a:off x="3167380" y="4316095"/>
            <a:ext cx="33280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swept the snow into piles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6290310" y="5264785"/>
            <a:ext cx="9404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swept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8011160" y="5264785"/>
            <a:ext cx="12947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shoveled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1172210" y="5725160"/>
            <a:ext cx="10598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heaped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1020" y="120650"/>
            <a:ext cx="141986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语料积累</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1960880" y="120650"/>
            <a:ext cx="1475105" cy="398780"/>
          </a:xfrm>
          <a:prstGeom prst="rect">
            <a:avLst/>
          </a:prstGeom>
          <a:solidFill>
            <a:schemeClr val="accent6">
              <a:lumMod val="20000"/>
              <a:lumOff val="80000"/>
            </a:schemeClr>
          </a:solidFill>
        </p:spPr>
        <p:txBody>
          <a:bodyPr wrap="square">
            <a:spAutoFit/>
          </a:bodyPr>
          <a:p>
            <a:pPr algn="l"/>
            <a:r>
              <a:rPr lang="en-US" altLang="zh-CN" sz="2000">
                <a:latin typeface="Arial" panose="020B0604020202020204" pitchFamily="34" charset="0"/>
                <a:ea typeface="微软雅黑" panose="020B0503020204020204" charset="-122"/>
              </a:rPr>
              <a:t>P4. </a:t>
            </a:r>
            <a:r>
              <a:rPr lang="zh-CN" altLang="en-US" sz="2000">
                <a:latin typeface="Arial" panose="020B0604020202020204" pitchFamily="34" charset="0"/>
                <a:ea typeface="微软雅黑" panose="020B0503020204020204" charset="-122"/>
              </a:rPr>
              <a:t>合影</a:t>
            </a:r>
            <a:r>
              <a:rPr lang="en-US" altLang="zh-CN" sz="2000">
                <a:latin typeface="Arial" panose="020B0604020202020204" pitchFamily="34" charset="0"/>
                <a:ea typeface="微软雅黑" panose="020B0503020204020204" charset="-122"/>
              </a:rPr>
              <a:t>  </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513715" y="581025"/>
            <a:ext cx="11412220" cy="6000750"/>
          </a:xfrm>
          <a:prstGeom prst="rect">
            <a:avLst/>
          </a:prstGeom>
          <a:solidFill>
            <a:schemeClr val="bg1">
              <a:lumMod val="95000"/>
            </a:schemeClr>
          </a:solidFill>
        </p:spPr>
        <p:txBody>
          <a:bodyPr wrap="square">
            <a:spAutoFit/>
          </a:bodyPr>
          <a:p>
            <a:pPr algn="l">
              <a:lnSpc>
                <a:spcPct val="120000"/>
              </a:lnSpc>
            </a:pPr>
            <a:r>
              <a:rPr lang="zh-CN" altLang="en-US" sz="2000">
                <a:latin typeface="黑体" panose="02010609060101010101" charset="-122"/>
                <a:ea typeface="黑体" panose="02010609060101010101" charset="-122"/>
                <a:cs typeface="Times New Roman" panose="02020603050405020304" charset="0"/>
              </a:rPr>
              <a:t>清理完积雪后，大家合影留念，自豪地竖起了大拇指。</a:t>
            </a:r>
            <a:endParaRPr lang="zh-CN" altLang="en-US" sz="2000">
              <a:latin typeface="黑体" panose="02010609060101010101" charset="-122"/>
              <a:ea typeface="黑体" panose="02010609060101010101" charset="-122"/>
              <a:cs typeface="Times New Roman" panose="02020603050405020304" charset="0"/>
            </a:endParaRPr>
          </a:p>
          <a:p>
            <a:pPr algn="l">
              <a:lnSpc>
                <a:spcPct val="120000"/>
              </a:lnSpc>
            </a:pPr>
            <a:r>
              <a:rPr lang="zh-CN" altLang="en-US" sz="2000">
                <a:solidFill>
                  <a:srgbClr val="002060"/>
                </a:solidFill>
                <a:latin typeface="黑体" panose="02010609060101010101" charset="-122"/>
                <a:ea typeface="黑体" panose="02010609060101010101" charset="-122"/>
                <a:cs typeface="黑体" panose="02010609060101010101" charset="-122"/>
              </a:rPr>
              <a:t>句式</a:t>
            </a:r>
            <a:r>
              <a:rPr lang="en-US" altLang="zh-CN" sz="2000">
                <a:solidFill>
                  <a:srgbClr val="002060"/>
                </a:solidFill>
                <a:latin typeface="黑体" panose="02010609060101010101" charset="-122"/>
                <a:ea typeface="黑体" panose="02010609060101010101" charset="-122"/>
                <a:cs typeface="黑体" panose="02010609060101010101" charset="-122"/>
              </a:rPr>
              <a:t> 1</a:t>
            </a:r>
            <a:r>
              <a:rPr lang="zh-CN" altLang="en-US" sz="2000">
                <a:solidFill>
                  <a:srgbClr val="002060"/>
                </a:solidFill>
                <a:latin typeface="黑体" panose="02010609060101010101" charset="-122"/>
                <a:ea typeface="黑体" panose="02010609060101010101" charset="-122"/>
                <a:cs typeface="黑体" panose="02010609060101010101" charset="-122"/>
              </a:rPr>
              <a:t>：现在分词作时间状语</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 we took a group photo to record the moment, giving thumbs-up with pride.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2：After 引导时间状语从句</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_______________________________________, we took a group photo and gave our thumbs-up proudly.</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3：With 复合结构作伴随</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 we gathered to take a group photo, showing our pride with thumbs-up.</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4：Only 引导倒装句</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 , </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did we take</a:t>
            </a:r>
            <a:r>
              <a:rPr lang="en-US" altLang="zh-CN" sz="2000">
                <a:latin typeface="Times New Roman" panose="02020603050405020304" charset="0"/>
                <a:ea typeface="微软雅黑" panose="020B0503020204020204" charset="-122"/>
                <a:cs typeface="Times New Roman" panose="02020603050405020304" charset="0"/>
              </a:rPr>
              <a:t> a group photo, giving thumbs-up in high spirits.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5：强调句型 It was…that…</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It was _________________________________ that we took a group photo and smiled with pride, giving thumbs-up.</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002060"/>
                </a:solidFill>
                <a:latin typeface="黑体" panose="02010609060101010101" charset="-122"/>
                <a:ea typeface="黑体" panose="02010609060101010101" charset="-122"/>
                <a:cs typeface="黑体" panose="02010609060101010101" charset="-122"/>
              </a:rPr>
              <a:t>句式 6：On/Upon + 动名词</a:t>
            </a:r>
            <a:endParaRPr lang="zh-CN" altLang="en-US" sz="2000">
              <a:solidFill>
                <a:srgbClr val="002060"/>
              </a:solidFill>
              <a:latin typeface="黑体" panose="02010609060101010101" charset="-122"/>
              <a:ea typeface="黑体" panose="02010609060101010101" charset="-122"/>
              <a:cs typeface="黑体" panose="02010609060101010101" charset="-122"/>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 we took a group photo to remember the experience and gave thumbs-up with great pride.</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513715" y="1365885"/>
            <a:ext cx="366966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Having cleared away all the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513715" y="2472055"/>
            <a:ext cx="50742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After we finished clearing the snow on campus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513715" y="3224530"/>
            <a:ext cx="371030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With the snow thoroughly cleared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541020" y="3910965"/>
            <a:ext cx="482727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Only when the snow-clearing work was done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1217295" y="4657725"/>
            <a:ext cx="42513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after completing the snow-clearing task</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611505" y="5755005"/>
            <a:ext cx="334835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On finishing clearing the snow</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2740" y="59055"/>
            <a:ext cx="1452245"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语料积累</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1924685" y="120650"/>
            <a:ext cx="1475105" cy="398780"/>
          </a:xfrm>
          <a:prstGeom prst="rect">
            <a:avLst/>
          </a:prstGeom>
          <a:solidFill>
            <a:schemeClr val="accent6">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感悟升华</a:t>
            </a:r>
            <a:r>
              <a:rPr lang="en-US" altLang="zh-CN" sz="2000">
                <a:latin typeface="Arial" panose="020B0604020202020204" pitchFamily="34" charset="0"/>
                <a:ea typeface="微软雅黑" panose="020B0503020204020204" charset="-122"/>
              </a:rPr>
              <a:t>  </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332740" y="610870"/>
            <a:ext cx="11274425" cy="6000750"/>
          </a:xfrm>
          <a:prstGeom prst="rect">
            <a:avLst/>
          </a:prstGeom>
          <a:solidFill>
            <a:schemeClr val="bg1">
              <a:lumMod val="95000"/>
            </a:schemeClr>
          </a:solidFill>
        </p:spPr>
        <p:txBody>
          <a:bodyPr wrap="square">
            <a:spAutoFit/>
          </a:bodyPr>
          <a:p>
            <a:pPr algn="l">
              <a:lnSpc>
                <a:spcPct val="120000"/>
              </a:lnSpc>
            </a:pPr>
            <a:r>
              <a:rPr lang="zh-CN" altLang="en-US" sz="2000">
                <a:solidFill>
                  <a:srgbClr val="C00000"/>
                </a:solidFill>
                <a:latin typeface="黑体" panose="02010609060101010101" charset="-122"/>
                <a:ea typeface="黑体" panose="02010609060101010101" charset="-122"/>
                <a:cs typeface="黑体" panose="02010609060101010101" charset="-122"/>
                <a:sym typeface="+mn-ea"/>
              </a:rPr>
              <a:t>句式</a:t>
            </a:r>
            <a:r>
              <a:rPr lang="en-US" altLang="zh-CN" sz="2000">
                <a:solidFill>
                  <a:srgbClr val="C00000"/>
                </a:solidFill>
                <a:latin typeface="黑体" panose="02010609060101010101" charset="-122"/>
                <a:ea typeface="黑体" panose="02010609060101010101" charset="-122"/>
                <a:cs typeface="黑体" panose="02010609060101010101" charset="-122"/>
                <a:sym typeface="+mn-ea"/>
              </a:rPr>
              <a:t> 1</a:t>
            </a:r>
            <a:r>
              <a:rPr lang="zh-CN" altLang="en-US" sz="2000">
                <a:solidFill>
                  <a:srgbClr val="C00000"/>
                </a:solidFill>
                <a:latin typeface="黑体" panose="02010609060101010101" charset="-122"/>
                <a:ea typeface="黑体" panose="02010609060101010101" charset="-122"/>
                <a:cs typeface="黑体" panose="02010609060101010101" charset="-122"/>
                <a:sym typeface="+mn-ea"/>
              </a:rPr>
              <a:t>：</a:t>
            </a:r>
            <a:r>
              <a:rPr lang="en-US" altLang="zh-CN" sz="2000">
                <a:solidFill>
                  <a:srgbClr val="C00000"/>
                </a:solidFill>
                <a:latin typeface="黑体" panose="02010609060101010101" charset="-122"/>
                <a:ea typeface="黑体" panose="02010609060101010101" charset="-122"/>
                <a:cs typeface="黑体" panose="02010609060101010101" charset="-122"/>
                <a:sym typeface="+mn-ea"/>
              </a:rPr>
              <a:t>Not only...but also... (Not only </a:t>
            </a:r>
            <a:r>
              <a:rPr lang="zh-CN" altLang="en-US" sz="2000">
                <a:solidFill>
                  <a:srgbClr val="C00000"/>
                </a:solidFill>
                <a:latin typeface="黑体" panose="02010609060101010101" charset="-122"/>
                <a:ea typeface="黑体" panose="02010609060101010101" charset="-122"/>
                <a:cs typeface="黑体" panose="02010609060101010101" charset="-122"/>
                <a:sym typeface="+mn-ea"/>
              </a:rPr>
              <a:t>置于句首，半倒装）</a:t>
            </a:r>
            <a:endParaRPr lang="zh-CN" altLang="en-US" sz="2000">
              <a:solidFill>
                <a:srgbClr val="C00000"/>
              </a:solidFill>
              <a:latin typeface="黑体" panose="02010609060101010101" charset="-122"/>
              <a:ea typeface="黑体" panose="02010609060101010101" charset="-122"/>
              <a:cs typeface="黑体" panose="02010609060101010101" charset="-122"/>
              <a:sym typeface="+mn-ea"/>
            </a:endParaRPr>
          </a:p>
          <a:p>
            <a:pPr algn="l">
              <a:lnSpc>
                <a:spcPct val="120000"/>
              </a:lnSpc>
            </a:pPr>
            <a:r>
              <a:rPr lang="zh-CN" altLang="en-US" sz="2000">
                <a:latin typeface="黑体" panose="02010609060101010101" charset="-122"/>
                <a:ea typeface="黑体" panose="02010609060101010101" charset="-122"/>
                <a:cs typeface="Times New Roman" panose="02020603050405020304" charset="0"/>
                <a:sym typeface="+mn-ea"/>
              </a:rPr>
              <a:t>这次扫雪活动，不仅让我们领略到冬日的绝美风光，更让我们深刻体会到团结协作与责任担当的珍贵意义。</a:t>
            </a:r>
            <a:endParaRPr lang="zh-CN" altLang="en-US" sz="2000">
              <a:latin typeface="黑体" panose="02010609060101010101" charset="-122"/>
              <a:ea typeface="黑体" panose="02010609060101010101" charset="-122"/>
              <a:cs typeface="Times New Roman" panose="02020603050405020304" charset="0"/>
              <a:sym typeface="+mn-ea"/>
            </a:endParaRPr>
          </a:p>
          <a:p>
            <a:pPr algn="l">
              <a:lnSpc>
                <a:spcPct val="120000"/>
              </a:lnSpc>
            </a:pPr>
            <a:r>
              <a:rPr lang="en-US" altLang="zh-CN" sz="2000">
                <a:latin typeface="Times New Roman" panose="02020603050405020304" charset="0"/>
                <a:ea typeface="微软雅黑" panose="020B0503020204020204" charset="-122"/>
                <a:cs typeface="Times New Roman" panose="02020603050405020304" charset="0"/>
              </a:rPr>
              <a:t>_______________________________________, appreciate the charming beauty of winter,</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but it also</a:t>
            </a:r>
            <a:r>
              <a:rPr lang="en-US" altLang="zh-CN" sz="2000">
                <a:latin typeface="Times New Roman" panose="02020603050405020304" charset="0"/>
                <a:ea typeface="微软雅黑" panose="020B0503020204020204" charset="-122"/>
                <a:cs typeface="Times New Roman" panose="02020603050405020304" charset="0"/>
              </a:rPr>
              <a:t> enabled us to realize the profound value of teamwork and responsibility.</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C00000"/>
                </a:solidFill>
                <a:latin typeface="黑体" panose="02010609060101010101" charset="-122"/>
                <a:ea typeface="黑体" panose="02010609060101010101" charset="-122"/>
                <a:cs typeface="黑体" panose="02010609060101010101" charset="-122"/>
              </a:rPr>
              <a:t>句式2：非限定性定语从句</a:t>
            </a:r>
            <a:endParaRPr lang="zh-CN" altLang="en-US" sz="2000">
              <a:solidFill>
                <a:srgbClr val="C00000"/>
              </a:solidFill>
              <a:latin typeface="黑体" panose="02010609060101010101" charset="-122"/>
              <a:ea typeface="黑体" panose="02010609060101010101" charset="-122"/>
              <a:cs typeface="黑体" panose="02010609060101010101" charset="-122"/>
            </a:endParaRPr>
          </a:p>
          <a:p>
            <a:pPr algn="l">
              <a:lnSpc>
                <a:spcPct val="120000"/>
              </a:lnSpc>
            </a:pPr>
            <a:r>
              <a:rPr lang="zh-CN" altLang="en-US" sz="2000">
                <a:latin typeface="黑体" panose="02010609060101010101" charset="-122"/>
                <a:ea typeface="黑体" panose="02010609060101010101" charset="-122"/>
                <a:cs typeface="Times New Roman" panose="02020603050405020304" charset="0"/>
                <a:sym typeface="+mn-ea"/>
              </a:rPr>
              <a:t>凭借共同清理积雪的经历，我们收获了课堂之外的宝贵经验，这启示我们：团结一心就能克服任何困难。</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000">
                <a:solidFill>
                  <a:srgbClr val="002060"/>
                </a:solidFill>
                <a:latin typeface="Times New Roman" panose="02020603050405020304" charset="0"/>
                <a:ea typeface="微软雅黑" panose="020B0503020204020204" charset="-122"/>
                <a:cs typeface="Times New Roman" panose="02020603050405020304" charset="0"/>
              </a:rPr>
              <a:t>With the experience of working together to clear the snow</a:t>
            </a:r>
            <a:r>
              <a:rPr lang="en-US" altLang="zh-CN" sz="2000">
                <a:latin typeface="Times New Roman" panose="02020603050405020304" charset="0"/>
                <a:ea typeface="微软雅黑" panose="020B0503020204020204" charset="-122"/>
                <a:cs typeface="Times New Roman" panose="02020603050405020304" charset="0"/>
              </a:rPr>
              <a:t>, we have gained a precious lesson beyond the classroom, which teaches us that __________________________________.</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buClrTx/>
              <a:buSzTx/>
              <a:buFontTx/>
            </a:pPr>
            <a:r>
              <a:rPr lang="zh-CN" altLang="en-US" sz="2000">
                <a:solidFill>
                  <a:srgbClr val="C00000"/>
                </a:solidFill>
                <a:latin typeface="黑体" panose="02010609060101010101" charset="-122"/>
                <a:ea typeface="黑体" panose="02010609060101010101" charset="-122"/>
                <a:cs typeface="黑体" panose="02010609060101010101" charset="-122"/>
              </a:rPr>
              <a:t>句式3：过去分词短语作状语</a:t>
            </a:r>
            <a:endParaRPr lang="zh-CN" altLang="en-US" sz="2000">
              <a:solidFill>
                <a:srgbClr val="C00000"/>
              </a:solidFill>
              <a:latin typeface="黑体" panose="02010609060101010101" charset="-122"/>
              <a:ea typeface="黑体" panose="02010609060101010101" charset="-122"/>
              <a:cs typeface="黑体" panose="02010609060101010101" charset="-122"/>
            </a:endParaRPr>
          </a:p>
          <a:p>
            <a:pPr algn="l">
              <a:lnSpc>
                <a:spcPct val="120000"/>
              </a:lnSpc>
            </a:pPr>
            <a:r>
              <a:rPr lang="zh-CN" altLang="en-US" sz="2000">
                <a:latin typeface="黑体" panose="02010609060101010101" charset="-122"/>
                <a:ea typeface="黑体" panose="02010609060101010101" charset="-122"/>
                <a:sym typeface="+mn-ea"/>
              </a:rPr>
              <a:t>全身心投入这项有意义的任务中，我们深刻体会到：劳动不仅是保障校园安全的方式，更是带来巨大喜悦与成就感的源泉。</a:t>
            </a:r>
            <a:endParaRPr lang="en-US" altLang="zh-CN" sz="2000">
              <a:latin typeface="黑体" panose="02010609060101010101" charset="-122"/>
              <a:ea typeface="黑体" panose="02010609060101010101" charset="-122"/>
              <a:cs typeface="Times New Roman" panose="02020603050405020304" charset="0"/>
            </a:endParaRPr>
          </a:p>
          <a:p>
            <a:pPr algn="l">
              <a:lnSpc>
                <a:spcPct val="120000"/>
              </a:lnSpc>
            </a:pPr>
            <a:r>
              <a:rPr lang="en-US" altLang="zh-CN" sz="2000">
                <a:solidFill>
                  <a:srgbClr val="002060"/>
                </a:solidFill>
                <a:latin typeface="Times New Roman" panose="02020603050405020304" charset="0"/>
                <a:ea typeface="微软雅黑" panose="020B0503020204020204" charset="-122"/>
                <a:cs typeface="Times New Roman" panose="02020603050405020304" charset="0"/>
              </a:rPr>
              <a:t>Devoted to the meaningful task</a:t>
            </a:r>
            <a:r>
              <a:rPr lang="en-US" altLang="zh-CN" sz="2000">
                <a:latin typeface="Times New Roman" panose="02020603050405020304" charset="0"/>
                <a:ea typeface="微软雅黑" panose="020B0503020204020204" charset="-122"/>
                <a:cs typeface="Times New Roman" panose="02020603050405020304" charset="0"/>
              </a:rPr>
              <a:t>, we deeply understood that labor is not only a way to keep the campus safe but also a source of great joy and _________________________.</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20000"/>
              </a:lnSpc>
            </a:pPr>
            <a:endParaRPr lang="zh-CN" altLang="en-US" sz="2000">
              <a:latin typeface="Arial" panose="020B0604020202020204" pitchFamily="34" charset="0"/>
              <a:ea typeface="微软雅黑" panose="020B0503020204020204" charset="-122"/>
            </a:endParaRPr>
          </a:p>
        </p:txBody>
      </p:sp>
      <p:sp>
        <p:nvSpPr>
          <p:cNvPr id="5" name="文本框 4"/>
          <p:cNvSpPr txBox="1"/>
          <p:nvPr/>
        </p:nvSpPr>
        <p:spPr>
          <a:xfrm>
            <a:off x="410210" y="1765300"/>
            <a:ext cx="504063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Not only did this snow-sweeping activity let us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3737610" y="3934460"/>
            <a:ext cx="44646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unity can help us overcome any difficulty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3823335" y="5774690"/>
            <a:ext cx="328231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 strong sense of achievement</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2740" y="59055"/>
            <a:ext cx="15252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语料积累：</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1924685" y="120650"/>
            <a:ext cx="1475105" cy="398780"/>
          </a:xfrm>
          <a:prstGeom prst="rect">
            <a:avLst/>
          </a:prstGeom>
          <a:solidFill>
            <a:schemeClr val="accent6">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感悟升华</a:t>
            </a:r>
            <a:r>
              <a:rPr lang="en-US" altLang="zh-CN" sz="2000">
                <a:latin typeface="Arial" panose="020B0604020202020204" pitchFamily="34" charset="0"/>
                <a:ea typeface="微软雅黑" panose="020B0503020204020204" charset="-122"/>
              </a:rPr>
              <a:t>  </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226060" y="610870"/>
            <a:ext cx="11741785" cy="5692775"/>
          </a:xfrm>
          <a:prstGeom prst="rect">
            <a:avLst/>
          </a:prstGeom>
          <a:solidFill>
            <a:schemeClr val="bg1">
              <a:lumMod val="95000"/>
            </a:schemeClr>
          </a:solidFill>
        </p:spPr>
        <p:txBody>
          <a:bodyPr wrap="square">
            <a:spAutoFit/>
          </a:bodyPr>
          <a:p>
            <a:pPr algn="l">
              <a:lnSpc>
                <a:spcPct val="140000"/>
              </a:lnSpc>
            </a:pPr>
            <a:r>
              <a:rPr lang="zh-CN" altLang="en-US" sz="2000">
                <a:solidFill>
                  <a:srgbClr val="C00000"/>
                </a:solidFill>
                <a:latin typeface="黑体" panose="02010609060101010101" charset="-122"/>
                <a:ea typeface="黑体" panose="02010609060101010101" charset="-122"/>
                <a:cs typeface="黑体" panose="02010609060101010101" charset="-122"/>
              </a:rPr>
              <a:t>句式</a:t>
            </a:r>
            <a:r>
              <a:rPr lang="en-US" altLang="zh-CN" sz="2000">
                <a:solidFill>
                  <a:srgbClr val="C00000"/>
                </a:solidFill>
                <a:latin typeface="黑体" panose="02010609060101010101" charset="-122"/>
                <a:ea typeface="黑体" panose="02010609060101010101" charset="-122"/>
                <a:cs typeface="黑体" panose="02010609060101010101" charset="-122"/>
              </a:rPr>
              <a:t>4</a:t>
            </a:r>
            <a:r>
              <a:rPr lang="zh-CN" altLang="en-US" sz="2000">
                <a:solidFill>
                  <a:srgbClr val="C00000"/>
                </a:solidFill>
                <a:latin typeface="黑体" panose="02010609060101010101" charset="-122"/>
                <a:ea typeface="黑体" panose="02010609060101010101" charset="-122"/>
                <a:cs typeface="黑体" panose="02010609060101010101" charset="-122"/>
              </a:rPr>
              <a:t>：强调语型</a:t>
            </a:r>
            <a:endParaRPr lang="zh-CN" altLang="en-US" sz="2000">
              <a:solidFill>
                <a:srgbClr val="C00000"/>
              </a:solidFill>
              <a:latin typeface="黑体" panose="02010609060101010101" charset="-122"/>
              <a:ea typeface="黑体" panose="02010609060101010101" charset="-122"/>
              <a:cs typeface="黑体" panose="02010609060101010101" charset="-122"/>
            </a:endParaRPr>
          </a:p>
          <a:p>
            <a:pPr algn="l">
              <a:lnSpc>
                <a:spcPct val="140000"/>
              </a:lnSpc>
            </a:pPr>
            <a:r>
              <a:rPr lang="zh-CN" altLang="en-US" sz="2000">
                <a:latin typeface="黑体" panose="02010609060101010101" charset="-122"/>
                <a:ea typeface="黑体" panose="02010609060101010101" charset="-122"/>
                <a:cs typeface="Times New Roman" panose="02020603050405020304" charset="0"/>
                <a:sym typeface="+mn-ea"/>
              </a:rPr>
              <a:t>正是通过这次集体协作，我们学会了对校园负责，也懂得了珍惜与同学、老师并肩奋斗所带来的温暖。</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rPr>
              <a:t>It is through this collective effort that we have learned to ___________________our campus and cherish the warmth brought by ___________________with our classmates and teachers.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buClrTx/>
              <a:buSzTx/>
              <a:buFontTx/>
            </a:pPr>
            <a:r>
              <a:rPr lang="zh-CN" altLang="en-US" sz="2000">
                <a:solidFill>
                  <a:srgbClr val="C00000"/>
                </a:solidFill>
                <a:latin typeface="黑体" panose="02010609060101010101" charset="-122"/>
                <a:ea typeface="黑体" panose="02010609060101010101" charset="-122"/>
                <a:cs typeface="黑体" panose="02010609060101010101" charset="-122"/>
              </a:rPr>
              <a:t>句式5：While引导的让步状语从句</a:t>
            </a:r>
            <a:endParaRPr lang="zh-CN" altLang="en-US" sz="2000">
              <a:solidFill>
                <a:srgbClr val="C00000"/>
              </a:solidFill>
              <a:latin typeface="黑体" panose="02010609060101010101" charset="-122"/>
              <a:ea typeface="黑体" panose="02010609060101010101" charset="-122"/>
              <a:cs typeface="黑体" panose="02010609060101010101" charset="-122"/>
            </a:endParaRPr>
          </a:p>
          <a:p>
            <a:pPr algn="l">
              <a:lnSpc>
                <a:spcPct val="140000"/>
              </a:lnSpc>
            </a:pPr>
            <a:r>
              <a:rPr lang="zh-CN" altLang="en-US" sz="2000">
                <a:latin typeface="黑体" panose="02010609060101010101" charset="-122"/>
                <a:ea typeface="黑体" panose="02010609060101010101" charset="-122"/>
                <a:cs typeface="Times New Roman" panose="02020603050405020304" charset="0"/>
                <a:sym typeface="+mn-ea"/>
              </a:rPr>
              <a:t>尽管积雪已经融化，但我们在活动中收获的合作精神与责任意识，将永远留在我们心中。</a:t>
            </a:r>
            <a:endParaRPr lang="zh-CN" altLang="en-US" sz="2000">
              <a:latin typeface="黑体" panose="02010609060101010101" charset="-122"/>
              <a:ea typeface="黑体" panose="02010609060101010101" charset="-122"/>
              <a:cs typeface="Times New Roman" panose="02020603050405020304" charset="0"/>
              <a:sym typeface="+mn-ea"/>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sym typeface="+mn-ea"/>
              </a:rPr>
              <a:t>While the snow has melted away, _________________________________________________ we acquired during the activity will remain in our hearts forever.</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buClrTx/>
              <a:buSzTx/>
              <a:buFontTx/>
            </a:pPr>
            <a:r>
              <a:rPr lang="zh-CN" altLang="en-US" sz="2000">
                <a:solidFill>
                  <a:srgbClr val="C00000"/>
                </a:solidFill>
                <a:latin typeface="黑体" panose="02010609060101010101" charset="-122"/>
                <a:ea typeface="黑体" panose="02010609060101010101" charset="-122"/>
                <a:cs typeface="黑体" panose="02010609060101010101" charset="-122"/>
                <a:sym typeface="+mn-ea"/>
              </a:rPr>
              <a:t>句式6：宾语从句</a:t>
            </a:r>
            <a:endParaRPr lang="zh-CN" altLang="en-US" sz="2000">
              <a:solidFill>
                <a:srgbClr val="C00000"/>
              </a:solidFill>
              <a:latin typeface="黑体" panose="02010609060101010101" charset="-122"/>
              <a:ea typeface="黑体" panose="02010609060101010101" charset="-122"/>
              <a:cs typeface="黑体" panose="02010609060101010101" charset="-122"/>
            </a:endParaRPr>
          </a:p>
          <a:p>
            <a:pPr algn="l">
              <a:lnSpc>
                <a:spcPct val="140000"/>
              </a:lnSpc>
              <a:buClrTx/>
              <a:buSzTx/>
              <a:buFontTx/>
            </a:pPr>
            <a:r>
              <a:rPr lang="zh-CN" altLang="en-US" sz="2000">
                <a:latin typeface="黑体" panose="02010609060101010101" charset="-122"/>
                <a:ea typeface="黑体" panose="02010609060101010101" charset="-122"/>
                <a:cs typeface="Times New Roman" panose="02020603050405020304" charset="0"/>
                <a:sym typeface="+mn-ea"/>
              </a:rPr>
              <a:t>这段难忘的经历提醒我们，我们共同付出的每一份努力都能让校园变得更美好，同时也培养了我们的团队协作能力与责任担当。</a:t>
            </a:r>
            <a:endParaRPr lang="zh-CN" altLang="en-US" sz="2000">
              <a:latin typeface="黑体" panose="02010609060101010101" charset="-122"/>
              <a:ea typeface="黑体" panose="02010609060101010101" charset="-122"/>
              <a:cs typeface="Times New Roman" panose="02020603050405020304" charset="0"/>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rPr>
              <a:t>This unforgettable experience reminds us that every small effort we make together can make our campus warmer and more beautiful. Meanwhile, it _________________________ and ____________________________.</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6024880" y="1558925"/>
            <a:ext cx="2546350" cy="398780"/>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take responsibility for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2307590" y="1998345"/>
            <a:ext cx="24053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working hand in hand</a:t>
            </a:r>
            <a:r>
              <a:rPr lang="en-US" altLang="zh-CN" sz="2000">
                <a:latin typeface="Times New Roman" panose="02020603050405020304" charset="0"/>
                <a:ea typeface="微软雅黑" panose="020B0503020204020204" charset="-122"/>
                <a:cs typeface="Times New Roman" panose="02020603050405020304" charset="0"/>
                <a:sym typeface="+mn-ea"/>
              </a:rPr>
              <a:t> </a:t>
            </a:r>
            <a:endParaRPr lang="zh-CN" altLang="en-US" sz="2000">
              <a:latin typeface="Arial" panose="020B0604020202020204" pitchFamily="34" charset="0"/>
              <a:ea typeface="微软雅黑" panose="020B0503020204020204" charset="-122"/>
            </a:endParaRPr>
          </a:p>
        </p:txBody>
      </p:sp>
      <p:sp>
        <p:nvSpPr>
          <p:cNvPr id="7" name="文本框 6"/>
          <p:cNvSpPr txBox="1"/>
          <p:nvPr/>
        </p:nvSpPr>
        <p:spPr>
          <a:xfrm>
            <a:off x="3810635" y="3276600"/>
            <a:ext cx="628523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the spirit of cooperation and the awareness of responsibility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7476490" y="5831205"/>
            <a:ext cx="35687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builds our sense of responsibility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3883025" y="5831205"/>
            <a:ext cx="318135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develops our teamwork skills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27075" y="687705"/>
            <a:ext cx="10911840" cy="5038725"/>
          </a:xfrm>
          <a:prstGeom prst="rect">
            <a:avLst/>
          </a:prstGeom>
          <a:solidFill>
            <a:schemeClr val="bg1">
              <a:lumMod val="95000"/>
            </a:schemeClr>
          </a:solidFill>
        </p:spPr>
        <p:txBody>
          <a:bodyPr wrap="square">
            <a:spAutoFit/>
          </a:bodyPr>
          <a:p>
            <a:pPr algn="l">
              <a:lnSpc>
                <a:spcPct val="120000"/>
              </a:lnSpc>
            </a:pPr>
            <a:r>
              <a:rPr lang="en-US" altLang="zh-CN" sz="2800">
                <a:latin typeface="Times New Roman" panose="02020603050405020304" charset="0"/>
                <a:ea typeface="微软雅黑" panose="020B0503020204020204" charset="-122"/>
                <a:cs typeface="Times New Roman" panose="02020603050405020304" charset="0"/>
              </a:rPr>
              <a:t>               </a:t>
            </a:r>
            <a:r>
              <a:rPr lang="en-US" altLang="zh-CN" sz="2400">
                <a:latin typeface="Times New Roman" panose="02020603050405020304" charset="0"/>
                <a:ea typeface="微软雅黑" panose="020B0503020204020204" charset="-122"/>
                <a:cs typeface="Times New Roman" panose="02020603050405020304" charset="0"/>
              </a:rPr>
              <a:t>       </a:t>
            </a:r>
            <a:r>
              <a:rPr lang="en-US" altLang="zh-CN" sz="2400">
                <a:latin typeface="Times New Roman" panose="02020603050405020304" charset="0"/>
                <a:ea typeface="微软雅黑" panose="020B0503020204020204" charset="-122"/>
                <a:cs typeface="Times New Roman" panose="02020603050405020304" charset="0"/>
                <a:sym typeface="+mn-ea"/>
              </a:rPr>
              <a:t>Snow Sweeping, a Lesson Beyond the Classroom</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Yesterday’s heavy snow 1___________(</a:t>
            </a:r>
            <a:r>
              <a:rPr lang="en-US" altLang="zh-CN" sz="2400">
                <a:latin typeface="Times New Roman" panose="02020603050405020304" charset="0"/>
                <a:ea typeface="微软雅黑" panose="020B0503020204020204" charset="-122"/>
                <a:cs typeface="Times New Roman" panose="02020603050405020304" charset="0"/>
                <a:sym typeface="+mn-ea"/>
              </a:rPr>
              <a:t>transform)</a:t>
            </a:r>
            <a:r>
              <a:rPr lang="en-US" altLang="zh-CN" sz="2400">
                <a:latin typeface="Times New Roman" panose="02020603050405020304" charset="0"/>
                <a:ea typeface="微软雅黑" panose="020B0503020204020204" charset="-122"/>
                <a:cs typeface="Times New Roman" panose="02020603050405020304" charset="0"/>
              </a:rPr>
              <a:t> the campus into a world of silver and white. During the break, we 2__________ (delight) made snowmen and had snowball fights.</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sym typeface="+mn-ea"/>
              </a:rPr>
              <a:t>    Much 3___ we enjoyed the snow, it 4______(pose) obvious risks to campus pathways. Therefore, we united 5_______ (clear) it: some swept, some shoveled, and others 6_______(heap) it around the trees. </a:t>
            </a:r>
            <a:r>
              <a:rPr lang="en-US" altLang="zh-CN" sz="2400">
                <a:latin typeface="Times New Roman" panose="02020603050405020304" charset="0"/>
                <a:ea typeface="微软雅黑" panose="020B0503020204020204" charset="-122"/>
                <a:cs typeface="Times New Roman" panose="02020603050405020304" charset="0"/>
              </a:rPr>
              <a:t>7_____________(clear) the snow, we took a group photo, giving thumbs-ups proudly.  </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Snow-sweeping, a lesson beyond the classroom, is a truly 8_________(practice)  experience. It 9_______ (enable) us to appreciate nature and and enjoy labor and learn the value of 10____________  </a:t>
            </a:r>
            <a:r>
              <a:rPr lang="en-US" altLang="zh-CN" sz="2400">
                <a:solidFill>
                  <a:schemeClr val="tx1"/>
                </a:solidFill>
                <a:latin typeface="Times New Roman" panose="02020603050405020304" charset="0"/>
                <a:ea typeface="微软雅黑" panose="020B0503020204020204" charset="-122"/>
                <a:cs typeface="Times New Roman" panose="02020603050405020304" charset="0"/>
                <a:sym typeface="+mn-ea"/>
              </a:rPr>
              <a:t>cooperate</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sz="2400">
                <a:latin typeface="Times New Roman" panose="02020603050405020304" charset="0"/>
                <a:ea typeface="微软雅黑" panose="020B0503020204020204" charset="-122"/>
                <a:cs typeface="Times New Roman" panose="02020603050405020304" charset="0"/>
              </a:rPr>
              <a:t>and responsibility. (99 words)</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817245" y="128905"/>
            <a:ext cx="17030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习作赏析</a:t>
            </a:r>
            <a:r>
              <a:rPr lang="en-US" altLang="zh-CN" sz="2400">
                <a:latin typeface="Arial" panose="020B0604020202020204" pitchFamily="34" charset="0"/>
                <a:ea typeface="微软雅黑" panose="020B0503020204020204" charset="-122"/>
              </a:rPr>
              <a:t>1</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3924935" y="1279525"/>
            <a:ext cx="16554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transformed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4935220" y="1699895"/>
            <a:ext cx="156845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delightedly</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2070100" y="2536825"/>
            <a:ext cx="52451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as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5688330" y="2536825"/>
            <a:ext cx="89535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posed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4881880" y="3050540"/>
            <a:ext cx="11525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clear</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1744980" y="3435985"/>
            <a:ext cx="10534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heaped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6164580" y="3435985"/>
            <a:ext cx="207835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Having cleared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399145" y="4296410"/>
            <a:ext cx="126428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practical</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2704465" y="4713605"/>
            <a:ext cx="1153795" cy="460375"/>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enables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2704465" y="5213985"/>
            <a:ext cx="17367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cooperation</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2" grpId="0"/>
      <p:bldP spid="11" grpId="0"/>
      <p:bldP spid="13"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7265" y="1075055"/>
            <a:ext cx="10238105" cy="5169535"/>
          </a:xfrm>
          <a:prstGeom prst="rect">
            <a:avLst/>
          </a:prstGeom>
          <a:solidFill>
            <a:schemeClr val="bg1">
              <a:lumMod val="95000"/>
            </a:schemeClr>
          </a:solidFill>
        </p:spPr>
        <p:txBody>
          <a:bodyPr wrap="square">
            <a:spAutoFit/>
          </a:bodyPr>
          <a:p>
            <a:pPr algn="l">
              <a:lnSpc>
                <a:spcPct val="150000"/>
              </a:lnSpc>
            </a:pPr>
            <a:r>
              <a:rPr lang="en-US" altLang="zh-CN" sz="2000">
                <a:latin typeface="Times New Roman" panose="02020603050405020304" charset="0"/>
                <a:ea typeface="微软雅黑" panose="020B0503020204020204" charset="-122"/>
                <a:cs typeface="Times New Roman" panose="02020603050405020304" charset="0"/>
              </a:rPr>
              <a:t>                                    Snow Sweeping, a Lesson Beyond the Classroom</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2000">
                <a:latin typeface="Times New Roman" panose="02020603050405020304" charset="0"/>
                <a:ea typeface="微软雅黑" panose="020B0503020204020204" charset="-122"/>
                <a:cs typeface="Times New Roman" panose="02020603050405020304" charset="0"/>
              </a:rPr>
              <a:t>   A heavy snowfall turned the campus into a silver wonderland , with jade-frosted branches 1_________(adorn) all trees. 2____ the poem goes, a spring breeze comes overnight; thousands of trees 3______(wear) pear blossoms(</a:t>
            </a:r>
            <a:r>
              <a:rPr lang="zh-CN" altLang="en-US" sz="2000">
                <a:latin typeface="Times New Roman" panose="02020603050405020304" charset="0"/>
                <a:ea typeface="微软雅黑" panose="020B0503020204020204" charset="-122"/>
                <a:cs typeface="Times New Roman" panose="02020603050405020304" charset="0"/>
              </a:rPr>
              <a:t>忽如一夜春风来，千树万树梨花开</a:t>
            </a:r>
            <a:r>
              <a:rPr lang="en-US" altLang="zh-CN" sz="2000">
                <a:latin typeface="Times New Roman" panose="02020603050405020304" charset="0"/>
                <a:ea typeface="微软雅黑" panose="020B0503020204020204" charset="-122"/>
                <a:cs typeface="Times New Roman" panose="02020603050405020304" charset="0"/>
              </a:rPr>
              <a:t>).</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2000">
                <a:latin typeface="Times New Roman" panose="02020603050405020304" charset="0"/>
                <a:ea typeface="微软雅黑" panose="020B0503020204020204" charset="-122"/>
                <a:cs typeface="Times New Roman" panose="02020603050405020304" charset="0"/>
              </a:rPr>
              <a:t>    In the break, we 4___________(cheer) made snowmen and had snowball fights. Yet thick snow could bring 5______(safe)  risks. We picked up tools  6________ (clear) snow together </a:t>
            </a:r>
            <a:r>
              <a:rPr lang="en-US" altLang="zh-CN" sz="2000">
                <a:latin typeface="Times New Roman" panose="02020603050405020304" charset="0"/>
                <a:ea typeface="微软雅黑" panose="020B0503020204020204" charset="-122"/>
                <a:cs typeface="Times New Roman" panose="02020603050405020304" charset="0"/>
                <a:sym typeface="+mn-ea"/>
              </a:rPr>
              <a:t>at once.</a:t>
            </a:r>
            <a:r>
              <a:rPr lang="en-US" altLang="zh-CN" sz="2000">
                <a:latin typeface="Times New Roman" panose="02020603050405020304" charset="0"/>
                <a:ea typeface="微软雅黑" panose="020B0503020204020204" charset="-122"/>
                <a:cs typeface="Times New Roman" panose="02020603050405020304" charset="0"/>
              </a:rPr>
              <a:t> Some swept, some 7_________(shovel) </a:t>
            </a:r>
            <a:r>
              <a:rPr lang="en-US" altLang="zh-CN" sz="2000">
                <a:latin typeface="Times New Roman" panose="02020603050405020304" charset="0"/>
                <a:ea typeface="微软雅黑" panose="020B0503020204020204" charset="-122"/>
                <a:cs typeface="Times New Roman" panose="02020603050405020304" charset="0"/>
                <a:sym typeface="+mn-ea"/>
              </a:rPr>
              <a:t>the snow </a:t>
            </a:r>
            <a:r>
              <a:rPr lang="en-US" altLang="zh-CN" sz="2000">
                <a:latin typeface="Times New Roman" panose="02020603050405020304" charset="0"/>
                <a:ea typeface="微软雅黑" panose="020B0503020204020204" charset="-122"/>
                <a:cs typeface="Times New Roman" panose="02020603050405020304" charset="0"/>
              </a:rPr>
              <a:t>while others piled it up. Thanks to teamwork, paths soon became safe and we took a photo together 8_________(proud) .</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2000">
                <a:latin typeface="Times New Roman" panose="02020603050405020304" charset="0"/>
                <a:ea typeface="微软雅黑" panose="020B0503020204020204" charset="-122"/>
                <a:cs typeface="Times New Roman" panose="02020603050405020304" charset="0"/>
              </a:rPr>
              <a:t>    This experience offered a precious lesson 9______________ class. It lets me taste the joy of labor and truly understand the importance of teamwork and mutual </a:t>
            </a:r>
            <a:r>
              <a:rPr lang="en-US" altLang="zh-CN" sz="2000">
                <a:latin typeface="Times New Roman" panose="02020603050405020304" charset="0"/>
                <a:ea typeface="微软雅黑" panose="020B0503020204020204" charset="-122"/>
                <a:cs typeface="Times New Roman" panose="02020603050405020304" charset="0"/>
                <a:sym typeface="+mn-ea"/>
              </a:rPr>
              <a:t>10_____________ (</a:t>
            </a:r>
            <a:r>
              <a:rPr lang="en-US" altLang="zh-CN" sz="2000">
                <a:latin typeface="Times New Roman" panose="02020603050405020304" charset="0"/>
                <a:ea typeface="微软雅黑" panose="020B0503020204020204" charset="-122"/>
                <a:cs typeface="Times New Roman" panose="02020603050405020304" charset="0"/>
              </a:rPr>
              <a:t>responsible). (105words)</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662305" y="456565"/>
            <a:ext cx="17030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习作赏析</a:t>
            </a:r>
            <a:r>
              <a:rPr lang="en-US" altLang="zh-CN" sz="2400">
                <a:latin typeface="Arial" panose="020B0604020202020204" pitchFamily="34" charset="0"/>
                <a:ea typeface="微软雅黑" panose="020B0503020204020204" charset="-122"/>
              </a:rPr>
              <a:t>2</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1228090" y="2059305"/>
            <a:ext cx="108712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adorning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4218305" y="2131695"/>
            <a:ext cx="51816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1720850" y="2583180"/>
            <a:ext cx="73279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wear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3259455" y="3030220"/>
            <a:ext cx="12446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cheerfully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2365375" y="3494405"/>
            <a:ext cx="82931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safety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6661785" y="3494405"/>
            <a:ext cx="1078865" cy="398780"/>
          </a:xfrm>
          <a:prstGeom prst="rect">
            <a:avLst/>
          </a:prstGeom>
          <a:noFill/>
        </p:spPr>
        <p:txBody>
          <a:bodyPr wrap="square" rtlCol="0" anchor="t">
            <a:spAutoFit/>
          </a:bodyPr>
          <a:p>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to clear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3194685" y="3928745"/>
            <a:ext cx="11271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shoveled</a:t>
            </a:r>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 </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6675120" y="4391660"/>
            <a:ext cx="1065530" cy="39878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proudly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5804535" y="4839970"/>
            <a:ext cx="180403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outside/beyond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8303260" y="5311140"/>
            <a:ext cx="16027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responsibility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41325" y="269240"/>
            <a:ext cx="17030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习作赏析</a:t>
            </a:r>
            <a:r>
              <a:rPr lang="en-US" altLang="zh-CN" sz="2400">
                <a:latin typeface="Arial" panose="020B0604020202020204" pitchFamily="34" charset="0"/>
                <a:ea typeface="微软雅黑" panose="020B0503020204020204" charset="-122"/>
              </a:rPr>
              <a:t>3</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
        <p:nvSpPr>
          <p:cNvPr id="2" name="文本框 1"/>
          <p:cNvSpPr txBox="1"/>
          <p:nvPr/>
        </p:nvSpPr>
        <p:spPr>
          <a:xfrm>
            <a:off x="1212215" y="874395"/>
            <a:ext cx="9884410" cy="5408295"/>
          </a:xfrm>
          <a:prstGeom prst="rect">
            <a:avLst/>
          </a:prstGeom>
          <a:solidFill>
            <a:schemeClr val="bg1">
              <a:lumMod val="95000"/>
            </a:schemeClr>
          </a:solidFill>
        </p:spPr>
        <p:txBody>
          <a:bodyPr wrap="square">
            <a:spAutoFit/>
          </a:bodyPr>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400">
                <a:latin typeface="Times New Roman" panose="02020603050405020304" charset="0"/>
                <a:ea typeface="微软雅黑" panose="020B0503020204020204" charset="-122"/>
                <a:cs typeface="Times New Roman" panose="02020603050405020304" charset="0"/>
                <a:sym typeface="+mn-ea"/>
              </a:rPr>
              <a:t>                    Snow Sweeping, a Lesson Beyond the Classroom</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The first snow of 2026 1_________ (blanket) our campus in white, creating a lovely fairy-tale scene. During breaks, we played 2_______  (joy) in the snow, making 3_______ (make) snowmen and having snowball fights.</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Yet the thick snow 4_______ (cause) potential safety dangers. We worked together at once: some swept snow, some 5_______ (clear) paths, and others 6______ (pile) snow aside. Soon the campus roads 7________ (become) clean and safe. We took a photo together 8_________ (capture) this valuable lesson beyond the classroom.     </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Snow-clearing not only builds up our bodies and 9________ (sharp) our perseverance, but also develops our 10__________ (aware) of teamwork and social responsibility. (97 words)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4304665" y="1360805"/>
            <a:ext cx="14249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blanketed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7517765" y="1821180"/>
            <a:ext cx="115189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joyfully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2474595" y="2281555"/>
            <a:ext cx="11525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making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4136390" y="2693670"/>
            <a:ext cx="103251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rPr>
              <a:t>caused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6541135" y="3089910"/>
            <a:ext cx="111379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cleared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1483995" y="3550285"/>
            <a:ext cx="835025"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piled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7771130" y="3550285"/>
            <a:ext cx="111379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became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786755" y="4010660"/>
            <a:ext cx="14173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capture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7723505" y="4867910"/>
            <a:ext cx="12884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sharpens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6134100" y="5328285"/>
            <a:ext cx="15208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awareness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41325" y="269240"/>
            <a:ext cx="17030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习作赏析</a:t>
            </a:r>
            <a:r>
              <a:rPr lang="en-US" altLang="zh-CN" sz="2400">
                <a:latin typeface="Arial" panose="020B0604020202020204" pitchFamily="34" charset="0"/>
                <a:ea typeface="微软雅黑" panose="020B0503020204020204" charset="-122"/>
              </a:rPr>
              <a:t>4</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
        <p:nvSpPr>
          <p:cNvPr id="2" name="文本框 1"/>
          <p:cNvSpPr txBox="1"/>
          <p:nvPr/>
        </p:nvSpPr>
        <p:spPr>
          <a:xfrm>
            <a:off x="1140460" y="981075"/>
            <a:ext cx="9849485" cy="5408295"/>
          </a:xfrm>
          <a:prstGeom prst="rect">
            <a:avLst/>
          </a:prstGeom>
          <a:solidFill>
            <a:schemeClr val="bg1">
              <a:lumMod val="95000"/>
            </a:schemeClr>
          </a:solidFill>
        </p:spPr>
        <p:txBody>
          <a:bodyPr wrap="square">
            <a:spAutoFit/>
          </a:bodyPr>
          <a:p>
            <a:pPr algn="ctr">
              <a:lnSpc>
                <a:spcPct val="120000"/>
              </a:lnSpc>
            </a:pPr>
            <a:r>
              <a:rPr lang="en-US" altLang="zh-CN" sz="2400">
                <a:latin typeface="Times New Roman" panose="02020603050405020304" charset="0"/>
                <a:ea typeface="微软雅黑" panose="020B0503020204020204" charset="-122"/>
                <a:cs typeface="Times New Roman" panose="02020603050405020304" charset="0"/>
              </a:rPr>
              <a:t>Snow Sweeping, a Lesson Beyond the Classroom</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A heavy snow 1______  (spread) over every corner of our campus yesterday, turning it into a 2_________ (charm) snowy world. We </a:t>
            </a:r>
            <a:r>
              <a:rPr lang="en-US" altLang="zh-CN" sz="2400">
                <a:latin typeface="Times New Roman" panose="02020603050405020304" charset="0"/>
                <a:ea typeface="微软雅黑" panose="020B0503020204020204" charset="-122"/>
                <a:cs typeface="Times New Roman" panose="02020603050405020304" charset="0"/>
                <a:sym typeface="+mn-ea"/>
              </a:rPr>
              <a:t>3______ (</a:t>
            </a:r>
            <a:r>
              <a:rPr lang="en-US" altLang="zh-CN" sz="2400">
                <a:latin typeface="Times New Roman" panose="02020603050405020304" charset="0"/>
                <a:ea typeface="微软雅黑" panose="020B0503020204020204" charset="-122"/>
                <a:cs typeface="Times New Roman" panose="02020603050405020304" charset="0"/>
              </a:rPr>
              <a:t>rush) out happily at break to play enjoyable snow games.</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Soon we noticed that the accumulated snow 4___________(bring) might bring about hidden safety dangers. We 5_______ (team) up actively, sweeping and shoveling the snow with brooms and spades.Thanks to joint efforts, the paths became safe quickly. We took a group photo 6________ (record) this meaningful moment.</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This meaningful activity, 7______ goes far beyond textbook knowledge, enables us to realize the 8________ (essential) of labor and the importance of teamwork in daily life. (104 words)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575050" y="1478280"/>
            <a:ext cx="9829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spread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3331210" y="1938655"/>
            <a:ext cx="13601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charming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8173720" y="1894205"/>
            <a:ext cx="105791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rushed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7116445" y="2757805"/>
            <a:ext cx="162750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mignt bring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6122670" y="3218180"/>
            <a:ext cx="11093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teamed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7567930" y="4138295"/>
            <a:ext cx="12795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record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4691380" y="4996180"/>
            <a:ext cx="9829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which</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4378960" y="5456555"/>
            <a:ext cx="12439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essence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02310" y="202565"/>
            <a:ext cx="170307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习作赏析</a:t>
            </a:r>
            <a:r>
              <a:rPr lang="en-US" altLang="zh-CN" sz="2400">
                <a:latin typeface="Arial" panose="020B0604020202020204" pitchFamily="34" charset="0"/>
                <a:ea typeface="微软雅黑" panose="020B0503020204020204" charset="-122"/>
              </a:rPr>
              <a:t>5</a:t>
            </a:r>
            <a:r>
              <a:rPr lang="zh-CN" altLang="en-US" sz="2400">
                <a:latin typeface="Arial" panose="020B0604020202020204" pitchFamily="34" charset="0"/>
                <a:ea typeface="微软雅黑" panose="020B0503020204020204" charset="-122"/>
              </a:rPr>
              <a:t>：</a:t>
            </a:r>
            <a:endParaRPr lang="zh-CN" altLang="en-US" sz="2400">
              <a:latin typeface="Arial" panose="020B0604020202020204" pitchFamily="34" charset="0"/>
              <a:ea typeface="微软雅黑" panose="020B0503020204020204" charset="-122"/>
            </a:endParaRPr>
          </a:p>
        </p:txBody>
      </p:sp>
      <p:sp>
        <p:nvSpPr>
          <p:cNvPr id="2" name="文本框 1"/>
          <p:cNvSpPr txBox="1"/>
          <p:nvPr/>
        </p:nvSpPr>
        <p:spPr>
          <a:xfrm>
            <a:off x="1090295" y="835660"/>
            <a:ext cx="10314305" cy="4965065"/>
          </a:xfrm>
          <a:prstGeom prst="rect">
            <a:avLst/>
          </a:prstGeom>
          <a:solidFill>
            <a:schemeClr val="bg1">
              <a:lumMod val="95000"/>
            </a:schemeClr>
          </a:solidFill>
        </p:spPr>
        <p:txBody>
          <a:bodyPr wrap="square">
            <a:spAutoFit/>
          </a:bodyPr>
          <a:p>
            <a:pPr algn="ctr">
              <a:lnSpc>
                <a:spcPct val="120000"/>
              </a:lnSpc>
            </a:pPr>
            <a:r>
              <a:rPr lang="en-US" altLang="zh-CN" sz="2400">
                <a:latin typeface="Times New Roman" panose="02020603050405020304" charset="0"/>
                <a:ea typeface="微软雅黑" panose="020B0503020204020204" charset="-122"/>
                <a:cs typeface="Times New Roman" panose="02020603050405020304" charset="0"/>
                <a:sym typeface="+mn-ea"/>
              </a:rPr>
              <a:t> Snow Sweeping, a Lesson Beyond the Classroom</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Yesterday a heavy snow 1_________ (envelop) every corner of our campus. At break, we enjoyed 2_________(we) greatly, making snowmen and having snowball fights in high 3______ (spirit).</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4________ , we realized the thick snow was a safety hazard. We 5______ (unit) to clear it together: some swept, some 6_________ (shovel), and others piled the snow up. After the work 7________ (do), we took a proud group photo with a strong sense of 8____________ (achieve).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This beyond-the-classroom lesson 9________(deliver)  the joy of labor, offering us a deep </a:t>
            </a:r>
            <a:r>
              <a:rPr lang="en-US" altLang="zh-CN" sz="2400">
                <a:latin typeface="Times New Roman" panose="02020603050405020304" charset="0"/>
                <a:ea typeface="微软雅黑" panose="020B0503020204020204" charset="-122"/>
                <a:cs typeface="Times New Roman" panose="02020603050405020304" charset="0"/>
                <a:sym typeface="+mn-ea"/>
              </a:rPr>
              <a:t>10_____________ (</a:t>
            </a:r>
            <a:r>
              <a:rPr lang="en-US" altLang="zh-CN" sz="2400">
                <a:latin typeface="Times New Roman" panose="02020603050405020304" charset="0"/>
                <a:ea typeface="微软雅黑" panose="020B0503020204020204" charset="-122"/>
                <a:cs typeface="Times New Roman" panose="02020603050405020304" charset="0"/>
              </a:rPr>
              <a:t>understand) of cooperation and resonsibility as a precious spiritual treasure for lifelong growth. (100 words)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4616450" y="1328420"/>
            <a:ext cx="147955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enveloped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3662045" y="1788795"/>
            <a:ext cx="13684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ourselves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1581150" y="2658745"/>
            <a:ext cx="1311910"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However</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4194175" y="2198370"/>
            <a:ext cx="9455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spirits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9569450" y="2658745"/>
            <a:ext cx="969010" cy="460375"/>
          </a:xfrm>
          <a:prstGeom prst="rect">
            <a:avLst/>
          </a:prstGeom>
          <a:noFill/>
        </p:spPr>
        <p:txBody>
          <a:bodyPr wrap="square" rtlCol="0">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united</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a:p>
        </p:txBody>
      </p:sp>
      <p:sp>
        <p:nvSpPr>
          <p:cNvPr id="10" name="文本框 9"/>
          <p:cNvSpPr txBox="1"/>
          <p:nvPr/>
        </p:nvSpPr>
        <p:spPr>
          <a:xfrm>
            <a:off x="6096000" y="3119120"/>
            <a:ext cx="1348105"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shoveled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4285615" y="3520440"/>
            <a:ext cx="1370330"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was done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3251835" y="3980815"/>
            <a:ext cx="1778635"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achievement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5911850" y="4394835"/>
            <a:ext cx="1186180"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delivers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6" name="文本框 15"/>
          <p:cNvSpPr txBox="1"/>
          <p:nvPr/>
        </p:nvSpPr>
        <p:spPr>
          <a:xfrm>
            <a:off x="2736850" y="4842510"/>
            <a:ext cx="1998345" cy="460375"/>
          </a:xfrm>
          <a:prstGeom prst="rect">
            <a:avLst/>
          </a:prstGeom>
          <a:noFill/>
        </p:spPr>
        <p:txBody>
          <a:bodyPr wrap="square" rtlCol="0" anchor="t">
            <a:spAutoFit/>
          </a:bodyPr>
          <a:p>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understanding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6" grpId="0"/>
      <p:bldP spid="9" grpId="0"/>
      <p:bldP spid="10" grpId="0"/>
      <p:bldP spid="11" grpId="0"/>
      <p:bldP spid="12"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3919220" y="2004060"/>
            <a:ext cx="3798570" cy="2849245"/>
          </a:xfrm>
          <a:prstGeom prst="roundRect">
            <a:avLst/>
          </a:prstGeom>
        </p:spPr>
      </p:pic>
      <p:sp>
        <p:nvSpPr>
          <p:cNvPr id="7" name="文本框 6"/>
          <p:cNvSpPr txBox="1"/>
          <p:nvPr/>
        </p:nvSpPr>
        <p:spPr>
          <a:xfrm>
            <a:off x="2094865" y="591185"/>
            <a:ext cx="7740650" cy="1050925"/>
          </a:xfrm>
          <a:prstGeom prst="rect">
            <a:avLst/>
          </a:prstGeom>
          <a:solidFill>
            <a:schemeClr val="bg1">
              <a:lumMod val="95000"/>
            </a:schemeClr>
          </a:solidFill>
        </p:spPr>
        <p:txBody>
          <a:bodyPr wrap="square">
            <a:spAutoFit/>
          </a:bodyPr>
          <a:p>
            <a:pPr algn="ctr">
              <a:lnSpc>
                <a:spcPct val="120000"/>
              </a:lnSpc>
            </a:pPr>
            <a:r>
              <a:rPr lang="en-US" altLang="zh-CN" sz="2800">
                <a:latin typeface="Arial" panose="020B0604020202020204" pitchFamily="34" charset="0"/>
                <a:ea typeface="微软雅黑" panose="020B0503020204020204" charset="-122"/>
              </a:rPr>
              <a:t> </a:t>
            </a:r>
            <a:r>
              <a:rPr lang="zh-CN" altLang="en-US" sz="2800">
                <a:latin typeface="Times New Roman" panose="02020603050405020304" charset="0"/>
                <a:ea typeface="微软雅黑" panose="020B0503020204020204" charset="-122"/>
                <a:cs typeface="Times New Roman" panose="02020603050405020304" charset="0"/>
              </a:rPr>
              <a:t>基于主题意义探究的图画叙述类应用文写作</a:t>
            </a:r>
            <a:endParaRPr lang="zh-CN" altLang="en-US" sz="2400">
              <a:latin typeface="Times New Roman" panose="02020603050405020304" charset="0"/>
              <a:ea typeface="微软雅黑" panose="020B0503020204020204" charset="-122"/>
              <a:cs typeface="Times New Roman" panose="02020603050405020304" charset="0"/>
            </a:endParaRPr>
          </a:p>
          <a:p>
            <a:pPr algn="ctr">
              <a:lnSpc>
                <a:spcPct val="120000"/>
              </a:lnSpc>
            </a:pPr>
            <a:r>
              <a:rPr lang="en-US" altLang="zh-CN" sz="2400">
                <a:latin typeface="Times New Roman" panose="02020603050405020304" charset="0"/>
                <a:ea typeface="微软雅黑" panose="020B0503020204020204" charset="-122"/>
                <a:cs typeface="Times New Roman" panose="02020603050405020304" charset="0"/>
              </a:rPr>
              <a:t>—</a:t>
            </a:r>
            <a:r>
              <a:rPr lang="zh-CN" altLang="en-US" sz="2400">
                <a:latin typeface="Times New Roman" panose="02020603050405020304" charset="0"/>
                <a:ea typeface="微软雅黑" panose="020B0503020204020204" charset="-122"/>
                <a:cs typeface="Times New Roman" panose="02020603050405020304" charset="0"/>
              </a:rPr>
              <a:t>以</a:t>
            </a:r>
            <a:r>
              <a:rPr lang="en-US" altLang="zh-CN" sz="2400">
                <a:latin typeface="Times New Roman" panose="02020603050405020304" charset="0"/>
                <a:ea typeface="微软雅黑" panose="020B0503020204020204" charset="-122"/>
                <a:cs typeface="Times New Roman" panose="02020603050405020304" charset="0"/>
              </a:rPr>
              <a:t>2026</a:t>
            </a:r>
            <a:r>
              <a:rPr lang="zh-CN" altLang="en-US" sz="2400">
                <a:latin typeface="Times New Roman" panose="02020603050405020304" charset="0"/>
                <a:ea typeface="微软雅黑" panose="020B0503020204020204" charset="-122"/>
                <a:cs typeface="Times New Roman" panose="02020603050405020304" charset="0"/>
              </a:rPr>
              <a:t>年咸阳市高三二模应用文为例</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3098165" y="5216525"/>
            <a:ext cx="5579745" cy="534035"/>
          </a:xfrm>
          <a:prstGeom prst="rect">
            <a:avLst/>
          </a:prstGeom>
          <a:solidFill>
            <a:schemeClr val="bg2"/>
          </a:solidFill>
        </p:spPr>
        <p:txBody>
          <a:bodyPr wrap="square">
            <a:spAutoFit/>
          </a:bodyPr>
          <a:p>
            <a:pPr algn="l">
              <a:lnSpc>
                <a:spcPct val="120000"/>
              </a:lnSpc>
            </a:pPr>
            <a:r>
              <a:rPr lang="zh-CN" altLang="en-US" sz="2000">
                <a:latin typeface="Times New Roman" panose="02020603050405020304" charset="0"/>
                <a:ea typeface="微软雅黑" panose="020B0503020204020204" charset="-122"/>
                <a:cs typeface="Times New Roman" panose="02020603050405020304" charset="0"/>
              </a:rPr>
              <a:t> </a:t>
            </a:r>
            <a:r>
              <a:rPr lang="en-US" altLang="zh-CN" sz="2000">
                <a:latin typeface="方正楷体_GB2312" panose="02000000000000000000" charset="-122"/>
                <a:ea typeface="方正楷体_GB2312" panose="02000000000000000000" charset="-122"/>
                <a:cs typeface="方正楷体_GB2312" panose="02000000000000000000" charset="-122"/>
              </a:rPr>
              <a:t> </a:t>
            </a:r>
            <a:r>
              <a:rPr lang="en-US" altLang="zh-CN" sz="2000">
                <a:latin typeface="黑体" panose="02010609060101010101" charset="-122"/>
                <a:ea typeface="黑体" panose="02010609060101010101" charset="-122"/>
                <a:cs typeface="黑体" panose="02010609060101010101" charset="-122"/>
              </a:rPr>
              <a:t> </a:t>
            </a:r>
            <a:r>
              <a:rPr lang="en-US" altLang="zh-CN" sz="2400">
                <a:latin typeface="方正楷体_GB2312" panose="02000000000000000000" charset="-122"/>
                <a:ea typeface="方正楷体_GB2312" panose="02000000000000000000" charset="-122"/>
                <a:cs typeface="方正楷体_GB2312" panose="02000000000000000000" charset="-122"/>
              </a:rPr>
              <a:t>礼泉县第一中学教师/教研员   </a:t>
            </a:r>
            <a:r>
              <a:rPr lang="zh-CN" altLang="en-US" sz="2400">
                <a:latin typeface="方正楷体_GB2312" panose="02000000000000000000" charset="-122"/>
                <a:ea typeface="方正楷体_GB2312" panose="02000000000000000000" charset="-122"/>
                <a:cs typeface="方正楷体_GB2312" panose="02000000000000000000" charset="-122"/>
              </a:rPr>
              <a:t>高小聪</a:t>
            </a:r>
            <a:endParaRPr lang="zh-CN" altLang="en-US" sz="2400">
              <a:latin typeface="方正楷体_GB2312" panose="02000000000000000000" charset="-122"/>
              <a:ea typeface="方正楷体_GB2312" panose="02000000000000000000" charset="-122"/>
              <a:cs typeface="方正楷体_GB2312" panose="02000000000000000000"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12035" y="432435"/>
            <a:ext cx="8397240" cy="3412490"/>
          </a:xfrm>
          <a:prstGeom prst="rect">
            <a:avLst/>
          </a:prstGeom>
          <a:solidFill>
            <a:schemeClr val="bg1">
              <a:lumMod val="95000"/>
            </a:schemeClr>
          </a:solidFill>
        </p:spPr>
        <p:txBody>
          <a:bodyPr wrap="square">
            <a:spAutoFit/>
          </a:bodyPr>
          <a:p>
            <a:pPr algn="l">
              <a:lnSpc>
                <a:spcPct val="90000"/>
              </a:lnSpc>
            </a:pPr>
            <a:r>
              <a:rPr lang="en-US" altLang="zh-CN" sz="2000">
                <a:latin typeface="微软雅黑" panose="020B0503020204020204" charset="-122"/>
                <a:ea typeface="微软雅黑" panose="020B0503020204020204" charset="-122"/>
                <a:cs typeface="微软雅黑" panose="020B0503020204020204" charset="-122"/>
              </a:rPr>
              <a:t>     </a:t>
            </a:r>
            <a:r>
              <a:rPr lang="en-US" altLang="zh-CN" sz="2400">
                <a:latin typeface="微软雅黑" panose="020B0503020204020204" charset="-122"/>
                <a:ea typeface="微软雅黑" panose="020B0503020204020204" charset="-122"/>
                <a:cs typeface="微软雅黑" panose="020B0503020204020204" charset="-122"/>
              </a:rPr>
              <a:t>  </a:t>
            </a:r>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假定你是李华，你校英语报</a:t>
            </a:r>
            <a:r>
              <a:rPr lang="en-US" altLang="zh-CN" sz="2400" b="1">
                <a:latin typeface="仿宋" panose="02010609060101010101" charset="-122"/>
                <a:ea typeface="仿宋" panose="02010609060101010101" charset="-122"/>
                <a:cs typeface="仿宋" panose="02010609060101010101" charset="-122"/>
              </a:rPr>
              <a:t> "Green Campus" </a:t>
            </a:r>
            <a:r>
              <a:rPr lang="zh-CN" altLang="en-US" sz="2400" b="1">
                <a:latin typeface="仿宋" panose="02010609060101010101" charset="-122"/>
                <a:ea typeface="仿宋" panose="02010609060101010101" charset="-122"/>
                <a:cs typeface="仿宋" panose="02010609060101010101" charset="-122"/>
              </a:rPr>
              <a:t>栏目正在征稿，请结合图片中你校同学们参与校园植树节的场景，以</a:t>
            </a:r>
            <a:r>
              <a:rPr lang="en-US" altLang="zh-CN" sz="2400" b="1">
                <a:latin typeface="仿宋" panose="02010609060101010101" charset="-122"/>
                <a:ea typeface="仿宋" panose="02010609060101010101" charset="-122"/>
                <a:cs typeface="仿宋" panose="02010609060101010101" charset="-122"/>
              </a:rPr>
              <a:t> "Campus Tree-Planting Day, a Meaningful Experience" </a:t>
            </a:r>
            <a:r>
              <a:rPr lang="zh-CN" altLang="en-US" sz="2400" b="1">
                <a:latin typeface="仿宋" panose="02010609060101010101" charset="-122"/>
                <a:ea typeface="仿宋" panose="02010609060101010101" charset="-122"/>
                <a:cs typeface="仿宋" panose="02010609060101010101" charset="-122"/>
              </a:rPr>
              <a:t>为题写一篇短文投稿，内容包括：</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en-US" altLang="zh-CN" sz="2400" b="1">
                <a:latin typeface="仿宋" panose="02010609060101010101" charset="-122"/>
                <a:ea typeface="仿宋" panose="02010609060101010101" charset="-122"/>
                <a:cs typeface="仿宋" panose="02010609060101010101" charset="-122"/>
              </a:rPr>
              <a:t>(1) </a:t>
            </a:r>
            <a:r>
              <a:rPr lang="zh-CN" altLang="en-US" sz="2400" b="1">
                <a:latin typeface="仿宋" panose="02010609060101010101" charset="-122"/>
                <a:ea typeface="仿宋" panose="02010609060101010101" charset="-122"/>
                <a:cs typeface="仿宋" panose="02010609060101010101" charset="-122"/>
              </a:rPr>
              <a:t>描述每幅图片的内容；</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en-US" altLang="zh-CN" sz="2400" b="1">
                <a:latin typeface="仿宋" panose="02010609060101010101" charset="-122"/>
                <a:ea typeface="仿宋" panose="02010609060101010101" charset="-122"/>
                <a:cs typeface="仿宋" panose="02010609060101010101" charset="-122"/>
              </a:rPr>
              <a:t>(2) </a:t>
            </a:r>
            <a:r>
              <a:rPr lang="zh-CN" altLang="en-US" sz="2400" b="1">
                <a:latin typeface="仿宋" panose="02010609060101010101" charset="-122"/>
                <a:ea typeface="仿宋" panose="02010609060101010101" charset="-122"/>
                <a:cs typeface="仿宋" panose="02010609060101010101" charset="-122"/>
              </a:rPr>
              <a:t>谈谈你对本次活动的感悟。</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zh-CN" altLang="en-US" sz="2400" b="1">
                <a:latin typeface="仿宋" panose="02010609060101010101" charset="-122"/>
                <a:ea typeface="仿宋" panose="02010609060101010101" charset="-122"/>
                <a:cs typeface="仿宋" panose="02010609060101010101" charset="-122"/>
              </a:rPr>
              <a:t>注意：</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en-US" altLang="zh-CN" sz="2400" b="1">
                <a:latin typeface="仿宋" panose="02010609060101010101" charset="-122"/>
                <a:ea typeface="仿宋" panose="02010609060101010101" charset="-122"/>
                <a:cs typeface="仿宋" panose="02010609060101010101" charset="-122"/>
              </a:rPr>
              <a:t>(1) </a:t>
            </a:r>
            <a:r>
              <a:rPr lang="zh-CN" altLang="en-US" sz="2400" b="1">
                <a:latin typeface="仿宋" panose="02010609060101010101" charset="-122"/>
                <a:ea typeface="仿宋" panose="02010609060101010101" charset="-122"/>
                <a:cs typeface="仿宋" panose="02010609060101010101" charset="-122"/>
              </a:rPr>
              <a:t>写作词数应为</a:t>
            </a:r>
            <a:r>
              <a:rPr lang="en-US" altLang="zh-CN" sz="2400" b="1">
                <a:latin typeface="仿宋" panose="02010609060101010101" charset="-122"/>
                <a:ea typeface="仿宋" panose="02010609060101010101" charset="-122"/>
                <a:cs typeface="仿宋" panose="02010609060101010101" charset="-122"/>
              </a:rPr>
              <a:t> 80 </a:t>
            </a:r>
            <a:r>
              <a:rPr lang="zh-CN" altLang="en-US" sz="2400" b="1">
                <a:latin typeface="仿宋" panose="02010609060101010101" charset="-122"/>
                <a:ea typeface="仿宋" panose="02010609060101010101" charset="-122"/>
                <a:cs typeface="仿宋" panose="02010609060101010101" charset="-122"/>
              </a:rPr>
              <a:t>个左右；</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en-US" altLang="zh-CN" sz="2400" b="1">
                <a:latin typeface="仿宋" panose="02010609060101010101" charset="-122"/>
                <a:ea typeface="仿宋" panose="02010609060101010101" charset="-122"/>
                <a:cs typeface="仿宋" panose="02010609060101010101" charset="-122"/>
              </a:rPr>
              <a:t>(2) </a:t>
            </a:r>
            <a:r>
              <a:rPr lang="zh-CN" altLang="en-US" sz="2400" b="1">
                <a:latin typeface="仿宋" panose="02010609060101010101" charset="-122"/>
                <a:ea typeface="仿宋" panose="02010609060101010101" charset="-122"/>
                <a:cs typeface="仿宋" panose="02010609060101010101" charset="-122"/>
              </a:rPr>
              <a:t>请按如下格式在答题卡的相应位置作答。</a:t>
            </a:r>
            <a:endParaRPr lang="zh-CN" altLang="en-US" sz="2400" b="1">
              <a:latin typeface="仿宋" panose="02010609060101010101" charset="-122"/>
              <a:ea typeface="仿宋" panose="02010609060101010101" charset="-122"/>
              <a:cs typeface="仿宋" panose="02010609060101010101" charset="-122"/>
            </a:endParaRPr>
          </a:p>
          <a:p>
            <a:pPr algn="l">
              <a:lnSpc>
                <a:spcPct val="90000"/>
              </a:lnSpc>
            </a:pPr>
            <a:r>
              <a:rPr lang="en-US" altLang="zh-CN" sz="2400" b="1">
                <a:latin typeface="仿宋" panose="02010609060101010101" charset="-122"/>
                <a:ea typeface="仿宋" panose="02010609060101010101" charset="-122"/>
                <a:cs typeface="仿宋" panose="02010609060101010101" charset="-122"/>
              </a:rPr>
              <a:t>Campus Tree-Planting Day, a Meaningful Experience</a:t>
            </a:r>
            <a:endParaRPr lang="en-US" altLang="zh-CN" sz="2400" b="1">
              <a:latin typeface="仿宋" panose="02010609060101010101" charset="-122"/>
              <a:ea typeface="仿宋" panose="02010609060101010101" charset="-122"/>
              <a:cs typeface="仿宋" panose="02010609060101010101" charset="-122"/>
            </a:endParaRPr>
          </a:p>
        </p:txBody>
      </p:sp>
      <p:grpSp>
        <p:nvGrpSpPr>
          <p:cNvPr id="12" name="组合 11"/>
          <p:cNvGrpSpPr/>
          <p:nvPr/>
        </p:nvGrpSpPr>
        <p:grpSpPr>
          <a:xfrm>
            <a:off x="2466340" y="4015740"/>
            <a:ext cx="8133715" cy="2292350"/>
            <a:chOff x="8600" y="991"/>
            <a:chExt cx="10038" cy="2691"/>
          </a:xfrm>
        </p:grpSpPr>
        <p:pic>
          <p:nvPicPr>
            <p:cNvPr id="7" name="图片 1"/>
            <p:cNvPicPr>
              <a:picLocks noChangeAspect="1"/>
            </p:cNvPicPr>
            <p:nvPr/>
          </p:nvPicPr>
          <p:blipFill>
            <a:blip r:embed="rId1"/>
            <a:srcRect l="6051" t="13630" r="-2872" b="15456"/>
            <a:stretch>
              <a:fillRect/>
            </a:stretch>
          </p:blipFill>
          <p:spPr>
            <a:xfrm>
              <a:off x="8600" y="1052"/>
              <a:ext cx="2656" cy="2595"/>
            </a:xfrm>
            <a:prstGeom prst="rect">
              <a:avLst/>
            </a:prstGeom>
            <a:noFill/>
            <a:ln>
              <a:noFill/>
            </a:ln>
          </p:spPr>
        </p:pic>
        <p:pic>
          <p:nvPicPr>
            <p:cNvPr id="8" name="图片 3"/>
            <p:cNvPicPr>
              <a:picLocks noChangeAspect="1"/>
            </p:cNvPicPr>
            <p:nvPr/>
          </p:nvPicPr>
          <p:blipFill>
            <a:blip r:embed="rId2"/>
            <a:srcRect l="1591" t="12925" r="3808" b="8794"/>
            <a:stretch>
              <a:fillRect/>
            </a:stretch>
          </p:blipFill>
          <p:spPr>
            <a:xfrm>
              <a:off x="11328" y="1050"/>
              <a:ext cx="2386" cy="2632"/>
            </a:xfrm>
            <a:prstGeom prst="rect">
              <a:avLst/>
            </a:prstGeom>
            <a:noFill/>
            <a:ln>
              <a:noFill/>
            </a:ln>
          </p:spPr>
        </p:pic>
        <p:grpSp>
          <p:nvGrpSpPr>
            <p:cNvPr id="9" name="组合 6"/>
            <p:cNvGrpSpPr/>
            <p:nvPr/>
          </p:nvGrpSpPr>
          <p:grpSpPr>
            <a:xfrm>
              <a:off x="13921" y="991"/>
              <a:ext cx="4717" cy="2633"/>
              <a:chOff x="4127" y="4017"/>
              <a:chExt cx="4250" cy="2353"/>
            </a:xfrm>
          </p:grpSpPr>
          <p:pic>
            <p:nvPicPr>
              <p:cNvPr id="10" name="图片 4"/>
              <p:cNvPicPr>
                <a:picLocks noChangeAspect="1"/>
              </p:cNvPicPr>
              <p:nvPr/>
            </p:nvPicPr>
            <p:blipFill>
              <a:blip r:embed="rId3"/>
              <a:srcRect t="13944" r="9170" b="17293"/>
              <a:stretch>
                <a:fillRect/>
              </a:stretch>
            </p:blipFill>
            <p:spPr>
              <a:xfrm>
                <a:off x="4127" y="4050"/>
                <a:ext cx="2299" cy="2320"/>
              </a:xfrm>
              <a:prstGeom prst="rect">
                <a:avLst/>
              </a:prstGeom>
              <a:noFill/>
              <a:ln>
                <a:noFill/>
              </a:ln>
            </p:spPr>
          </p:pic>
          <p:pic>
            <p:nvPicPr>
              <p:cNvPr id="11" name="图片 5"/>
              <p:cNvPicPr>
                <a:picLocks noChangeAspect="1"/>
              </p:cNvPicPr>
              <p:nvPr/>
            </p:nvPicPr>
            <p:blipFill>
              <a:blip r:embed="rId4"/>
              <a:srcRect l="10340" t="13849" r="9315" b="9291"/>
              <a:stretch>
                <a:fillRect/>
              </a:stretch>
            </p:blipFill>
            <p:spPr>
              <a:xfrm>
                <a:off x="6538" y="4017"/>
                <a:ext cx="1839" cy="2347"/>
              </a:xfrm>
              <a:prstGeom prst="rect">
                <a:avLst/>
              </a:prstGeom>
              <a:noFill/>
              <a:ln>
                <a:noFill/>
              </a:ln>
            </p:spPr>
          </p:pic>
        </p:grpSp>
      </p:grpSp>
      <p:sp>
        <p:nvSpPr>
          <p:cNvPr id="13" name="文本框 12"/>
          <p:cNvSpPr txBox="1"/>
          <p:nvPr/>
        </p:nvSpPr>
        <p:spPr>
          <a:xfrm>
            <a:off x="3061970" y="4189730"/>
            <a:ext cx="427355" cy="368300"/>
          </a:xfrm>
          <a:prstGeom prst="rect">
            <a:avLst/>
          </a:prstGeom>
        </p:spPr>
        <p:txBody>
          <a:bodyPr wrap="square">
            <a:spAutoFit/>
          </a:bodyPr>
          <a:p>
            <a:pPr algn="l"/>
            <a:r>
              <a:rPr lang="zh-CN" altLang="en-US" sz="1800">
                <a:latin typeface="Calibri" panose="020F0502020204030204" charset="0"/>
                <a:ea typeface="微软雅黑" panose="020B0503020204020204" charset="-122"/>
              </a:rPr>
              <a:t>①</a:t>
            </a:r>
            <a:endParaRPr lang="zh-CN" altLang="en-US" sz="1800">
              <a:latin typeface="Calibri" panose="020F0502020204030204" charset="0"/>
              <a:ea typeface="微软雅黑" panose="020B0503020204020204" charset="-122"/>
            </a:endParaRPr>
          </a:p>
        </p:txBody>
      </p:sp>
      <p:sp>
        <p:nvSpPr>
          <p:cNvPr id="14" name="文本框 13"/>
          <p:cNvSpPr txBox="1"/>
          <p:nvPr/>
        </p:nvSpPr>
        <p:spPr>
          <a:xfrm>
            <a:off x="4879975" y="4189730"/>
            <a:ext cx="427355" cy="368300"/>
          </a:xfrm>
          <a:prstGeom prst="rect">
            <a:avLst/>
          </a:prstGeom>
        </p:spPr>
        <p:txBody>
          <a:bodyPr wrap="square">
            <a:spAutoFit/>
          </a:bodyPr>
          <a:p>
            <a:pPr algn="l"/>
            <a:r>
              <a:rPr lang="zh-CN" altLang="en-US" sz="1800">
                <a:latin typeface="微软雅黑" panose="020B0503020204020204" charset="-122"/>
                <a:ea typeface="微软雅黑" panose="020B0503020204020204" charset="-122"/>
              </a:rPr>
              <a:t>②</a:t>
            </a:r>
            <a:endParaRPr lang="zh-CN" altLang="en-US" sz="1800">
              <a:latin typeface="微软雅黑" panose="020B0503020204020204" charset="-122"/>
              <a:ea typeface="微软雅黑" panose="020B0503020204020204" charset="-122"/>
            </a:endParaRPr>
          </a:p>
        </p:txBody>
      </p:sp>
      <p:sp>
        <p:nvSpPr>
          <p:cNvPr id="15" name="文本框 14"/>
          <p:cNvSpPr txBox="1"/>
          <p:nvPr/>
        </p:nvSpPr>
        <p:spPr>
          <a:xfrm>
            <a:off x="6960870" y="4189730"/>
            <a:ext cx="427355" cy="368300"/>
          </a:xfrm>
          <a:prstGeom prst="rect">
            <a:avLst/>
          </a:prstGeom>
        </p:spPr>
        <p:txBody>
          <a:bodyPr wrap="square">
            <a:spAutoFit/>
          </a:bodyPr>
          <a:p>
            <a:pPr algn="l"/>
            <a:r>
              <a:rPr lang="zh-CN" altLang="en-US" sz="1800">
                <a:latin typeface="Calibri" panose="020F0502020204030204" charset="0"/>
                <a:ea typeface="微软雅黑" panose="020B0503020204020204" charset="-122"/>
              </a:rPr>
              <a:t>③</a:t>
            </a:r>
            <a:endParaRPr lang="zh-CN" altLang="en-US" sz="1800">
              <a:latin typeface="Calibri" panose="020F0502020204030204" charset="0"/>
              <a:ea typeface="微软雅黑" panose="020B0503020204020204" charset="-122"/>
            </a:endParaRPr>
          </a:p>
        </p:txBody>
      </p:sp>
      <p:sp>
        <p:nvSpPr>
          <p:cNvPr id="16" name="文本框 15"/>
          <p:cNvSpPr txBox="1"/>
          <p:nvPr/>
        </p:nvSpPr>
        <p:spPr>
          <a:xfrm>
            <a:off x="8599805" y="4138295"/>
            <a:ext cx="427355" cy="368300"/>
          </a:xfrm>
          <a:prstGeom prst="rect">
            <a:avLst/>
          </a:prstGeom>
        </p:spPr>
        <p:txBody>
          <a:bodyPr wrap="square">
            <a:spAutoFit/>
          </a:bodyPr>
          <a:p>
            <a:pPr algn="l"/>
            <a:r>
              <a:rPr lang="zh-CN" altLang="en-US" sz="1800">
                <a:latin typeface="微软雅黑" panose="020B0503020204020204" charset="-122"/>
                <a:ea typeface="微软雅黑" panose="020B0503020204020204" charset="-122"/>
              </a:rPr>
              <a:t>④</a:t>
            </a:r>
            <a:endParaRPr lang="zh-CN" altLang="en-US" sz="1800">
              <a:latin typeface="微软雅黑" panose="020B0503020204020204" charset="-122"/>
              <a:ea typeface="微软雅黑" panose="020B0503020204020204" charset="-122"/>
            </a:endParaRPr>
          </a:p>
        </p:txBody>
      </p:sp>
      <p:sp>
        <p:nvSpPr>
          <p:cNvPr id="17" name="文本框 16"/>
          <p:cNvSpPr txBox="1"/>
          <p:nvPr/>
        </p:nvSpPr>
        <p:spPr>
          <a:xfrm>
            <a:off x="650240" y="432435"/>
            <a:ext cx="1421130"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迁移创新</a:t>
            </a:r>
            <a:endParaRPr lang="zh-CN" altLang="en-US" sz="2400">
              <a:latin typeface="Arial" panose="020B0604020202020204" pitchFamily="34" charset="0"/>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41755" y="818515"/>
            <a:ext cx="9930765" cy="4965065"/>
          </a:xfrm>
          <a:prstGeom prst="rect">
            <a:avLst/>
          </a:prstGeom>
          <a:solidFill>
            <a:schemeClr val="bg1">
              <a:lumMod val="95000"/>
            </a:schemeClr>
          </a:solidFill>
        </p:spPr>
        <p:txBody>
          <a:bodyPr wrap="square">
            <a:spAutoFit/>
          </a:bodyPr>
          <a:p>
            <a:pPr algn="l">
              <a:lnSpc>
                <a:spcPct val="120000"/>
              </a:lnSpc>
            </a:pPr>
            <a:r>
              <a:rPr lang="en-US" altLang="zh-CN" sz="1800">
                <a:latin typeface="Arial" panose="020B0604020202020204" pitchFamily="34" charset="0"/>
                <a:ea typeface="微软雅黑" panose="020B0503020204020204" charset="-122"/>
              </a:rPr>
              <a:t>                 </a:t>
            </a:r>
            <a:r>
              <a:rPr lang="en-US" altLang="zh-CN" sz="2400">
                <a:latin typeface="Times New Roman" panose="02020603050405020304" charset="0"/>
                <a:ea typeface="微软雅黑" panose="020B0503020204020204" charset="-122"/>
                <a:cs typeface="Times New Roman" panose="02020603050405020304" charset="0"/>
              </a:rPr>
              <a:t>Campus Tree-Planting Day, a Meaningful Experience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Last Friday, Campus Tree-Planting Day came. Early in the morning, we gathered on the cherry-blossom-covered lawn, ready to contribute to a greener school.</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We cooperated well in groups: some dug holes, some placed saplings upright, and others watered the young trees carefully. With joint efforts, rows of vibrant saplings stood on the empty ground, bringing new life to our campus. Finally, we took photos beside the trees, feeling proud and satisfied. </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This activity greatly beautifies our campus. It also strengthens our team spirit and raises our awareness of environmental protection. It is truly an unforgettable experience for all of us.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1341755" y="253365"/>
            <a:ext cx="2041525" cy="398780"/>
          </a:xfrm>
          <a:prstGeom prst="rect">
            <a:avLst/>
          </a:prstGeom>
          <a:solidFill>
            <a:schemeClr val="accent3">
              <a:lumMod val="20000"/>
              <a:lumOff val="80000"/>
            </a:schemeClr>
          </a:solidFill>
        </p:spPr>
        <p:txBody>
          <a:bodyPr wrap="square">
            <a:spAutoFit/>
          </a:bodyPr>
          <a:p>
            <a:pPr algn="l"/>
            <a:r>
              <a:rPr lang="en-US" altLang="zh-CN" sz="2000">
                <a:solidFill>
                  <a:srgbClr val="C00000"/>
                </a:solidFill>
                <a:latin typeface="Arial" panose="020B0604020202020204" pitchFamily="34" charset="0"/>
                <a:ea typeface="微软雅黑" panose="020B0503020204020204" charset="-122"/>
              </a:rPr>
              <a:t>Sample Writing</a:t>
            </a:r>
            <a:endParaRPr lang="en-US" altLang="zh-CN" sz="2000">
              <a:solidFill>
                <a:srgbClr val="C00000"/>
              </a:solidFill>
              <a:latin typeface="Arial" panose="020B0604020202020204" pitchFamily="34" charset="0"/>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838200" y="365125"/>
            <a:ext cx="5305425" cy="612140"/>
          </a:xfrm>
          <a:solidFill>
            <a:schemeClr val="accent4">
              <a:lumMod val="20000"/>
              <a:lumOff val="80000"/>
            </a:schemeClr>
          </a:solidFill>
        </p:spPr>
        <p:txBody>
          <a:bodyPr/>
          <a:lstStyle/>
          <a:p>
            <a:r>
              <a:rPr lang="zh-CN" altLang="en-US" sz="2800"/>
              <a:t>图画叙述类应用文备考核心建议</a:t>
            </a:r>
            <a:endParaRPr lang="zh-CN" altLang="en-US" sz="2800"/>
          </a:p>
        </p:txBody>
      </p:sp>
      <p:sp>
        <p:nvSpPr>
          <p:cNvPr id="6" name="对象6"/>
          <p:cNvSpPr/>
          <p:nvPr>
            <p:custDataLst>
              <p:tags r:id="rId2"/>
            </p:custDataLst>
          </p:nvPr>
        </p:nvSpPr>
        <p:spPr>
          <a:xfrm>
            <a:off x="4397152" y="1949937"/>
            <a:ext cx="3790897" cy="3756347"/>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7" name="对象12"/>
          <p:cNvSpPr>
            <a:spLocks noChangeAspect="1"/>
          </p:cNvSpPr>
          <p:nvPr>
            <p:custDataLst>
              <p:tags r:id="rId3"/>
            </p:custDataLst>
          </p:nvPr>
        </p:nvSpPr>
        <p:spPr>
          <a:xfrm>
            <a:off x="4814021" y="2375235"/>
            <a:ext cx="2958105" cy="2906343"/>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432000" tIns="0" rIns="432000" bIns="0" anchor="ctr" anchorCtr="0">
            <a:noAutofit/>
          </a:bodyPr>
          <a:p>
            <a:pPr algn="ctr">
              <a:spcBef>
                <a:spcPct val="0"/>
              </a:spcBef>
              <a:spcAft>
                <a:spcPct val="0"/>
              </a:spcAft>
            </a:pPr>
            <a:r>
              <a:rPr lang="en-US" altLang="zh-CN" sz="2700" b="1">
                <a:solidFill>
                  <a:schemeClr val="accent1"/>
                </a:solidFill>
                <a:latin typeface="+mn-ea"/>
                <a:cs typeface="+mn-ea"/>
                <a:sym typeface="+mn-ea"/>
              </a:rPr>
              <a:t>ADVICE</a:t>
            </a:r>
            <a:endParaRPr lang="en-US" altLang="zh-CN" sz="2700" b="1">
              <a:solidFill>
                <a:schemeClr val="accent1"/>
              </a:solidFill>
              <a:latin typeface="+mn-ea"/>
              <a:cs typeface="+mn-ea"/>
              <a:sym typeface="+mn-ea"/>
            </a:endParaRPr>
          </a:p>
        </p:txBody>
      </p:sp>
      <p:sp>
        <p:nvSpPr>
          <p:cNvPr id="65" name="对象1"/>
          <p:cNvSpPr/>
          <p:nvPr>
            <p:custDataLst>
              <p:tags r:id="rId4"/>
            </p:custDataLst>
          </p:nvPr>
        </p:nvSpPr>
        <p:spPr>
          <a:xfrm>
            <a:off x="821055" y="1739265"/>
            <a:ext cx="4825365" cy="1297940"/>
          </a:xfrm>
          <a:custGeom>
            <a:avLst/>
            <a:gdLst/>
            <a:ahLst/>
            <a:cxnLst/>
            <a:rect l="l" t="t" r="r" b="b"/>
            <a:pathLst>
              <a:path w="4498848" h="1271016">
                <a:moveTo>
                  <a:pt x="4315968" y="0"/>
                </a:moveTo>
                <a:lnTo>
                  <a:pt x="54864" y="0"/>
                </a:lnTo>
                <a:cubicBezTo>
                  <a:pt x="18288" y="0"/>
                  <a:pt x="0" y="18288"/>
                  <a:pt x="0" y="54864"/>
                </a:cubicBezTo>
                <a:lnTo>
                  <a:pt x="0" y="1216152"/>
                </a:lnTo>
                <a:cubicBezTo>
                  <a:pt x="0" y="1243584"/>
                  <a:pt x="18288" y="1271016"/>
                  <a:pt x="54864" y="1271016"/>
                </a:cubicBezTo>
                <a:lnTo>
                  <a:pt x="3447288" y="1271016"/>
                </a:lnTo>
                <a:cubicBezTo>
                  <a:pt x="3465576" y="1271016"/>
                  <a:pt x="3474720" y="1261872"/>
                  <a:pt x="3483864" y="1252728"/>
                </a:cubicBezTo>
                <a:lnTo>
                  <a:pt x="4443984" y="301752"/>
                </a:lnTo>
                <a:cubicBezTo>
                  <a:pt x="4553712" y="192024"/>
                  <a:pt x="4480560" y="0"/>
                  <a:pt x="4315968" y="0"/>
                </a:cubicBezTo>
              </a:path>
            </a:pathLst>
          </a:custGeom>
          <a:noFill/>
          <a:ln w="12700">
            <a:gradFill>
              <a:gsLst>
                <a:gs pos="0">
                  <a:schemeClr val="accent1">
                    <a:lumMod val="20000"/>
                    <a:lumOff val="80000"/>
                    <a:alpha val="0"/>
                  </a:schemeClr>
                </a:gs>
                <a:gs pos="100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1080135" bIns="0" anchor="ctr" anchorCtr="0">
            <a:noAutofit/>
          </a:bodyPr>
          <a:p>
            <a:pPr marL="0" lvl="0" algn="r">
              <a:lnSpc>
                <a:spcPct val="120000"/>
              </a:lnSpc>
              <a:spcBef>
                <a:spcPct val="0"/>
              </a:spcBef>
              <a:spcAft>
                <a:spcPct val="0"/>
              </a:spcAft>
            </a:pPr>
            <a:r>
              <a:rPr lang="zh-CN" altLang="en-US" sz="2000">
                <a:solidFill>
                  <a:srgbClr val="C00000"/>
                </a:solidFill>
                <a:latin typeface="+mn-ea"/>
                <a:cs typeface="+mn-ea"/>
                <a:sym typeface="+mn-ea"/>
              </a:rPr>
              <a:t>精准审题</a:t>
            </a:r>
            <a:endParaRPr lang="zh-CN" altLang="en-US" sz="2000">
              <a:solidFill>
                <a:srgbClr val="C00000"/>
              </a:solidFill>
              <a:latin typeface="+mn-ea"/>
              <a:cs typeface="+mn-ea"/>
              <a:sym typeface="+mn-ea"/>
            </a:endParaRPr>
          </a:p>
          <a:p>
            <a:pPr marL="0" lvl="0" algn="l">
              <a:lnSpc>
                <a:spcPct val="120000"/>
              </a:lnSpc>
              <a:spcBef>
                <a:spcPct val="0"/>
              </a:spcBef>
              <a:spcAft>
                <a:spcPct val="0"/>
              </a:spcAft>
            </a:pPr>
            <a:r>
              <a:rPr lang="zh-CN" altLang="en-US" sz="1600">
                <a:solidFill>
                  <a:schemeClr val="tx1">
                    <a:lumMod val="85000"/>
                    <a:lumOff val="15000"/>
                  </a:schemeClr>
                </a:solidFill>
                <a:latin typeface="+mn-ea"/>
                <a:cs typeface="+mn-ea"/>
                <a:sym typeface="+mn-ea"/>
              </a:rPr>
              <a:t>快速梳理图画情节脉络,明确描述、感悟双</a:t>
            </a:r>
            <a:endParaRPr lang="zh-CN" altLang="en-US" sz="1600">
              <a:solidFill>
                <a:schemeClr val="tx1">
                  <a:lumMod val="85000"/>
                  <a:lumOff val="15000"/>
                </a:schemeClr>
              </a:solidFill>
              <a:latin typeface="+mn-ea"/>
              <a:cs typeface="+mn-ea"/>
              <a:sym typeface="+mn-ea"/>
            </a:endParaRPr>
          </a:p>
          <a:p>
            <a:pPr marL="0" lvl="0" algn="l">
              <a:lnSpc>
                <a:spcPct val="120000"/>
              </a:lnSpc>
              <a:spcBef>
                <a:spcPct val="0"/>
              </a:spcBef>
              <a:spcAft>
                <a:spcPct val="0"/>
              </a:spcAft>
            </a:pPr>
            <a:r>
              <a:rPr lang="zh-CN" altLang="en-US" sz="1600">
                <a:solidFill>
                  <a:schemeClr val="tx1">
                    <a:lumMod val="85000"/>
                    <a:lumOff val="15000"/>
                  </a:schemeClr>
                </a:solidFill>
                <a:latin typeface="+mn-ea"/>
                <a:cs typeface="+mn-ea"/>
                <a:sym typeface="+mn-ea"/>
              </a:rPr>
              <a:t>要求,锁定人称、时态、词 数、格式等核</a:t>
            </a:r>
            <a:endParaRPr lang="zh-CN" altLang="en-US" sz="1600">
              <a:solidFill>
                <a:schemeClr val="tx1">
                  <a:lumMod val="85000"/>
                  <a:lumOff val="15000"/>
                </a:schemeClr>
              </a:solidFill>
              <a:latin typeface="+mn-ea"/>
              <a:cs typeface="+mn-ea"/>
              <a:sym typeface="+mn-ea"/>
            </a:endParaRPr>
          </a:p>
          <a:p>
            <a:pPr marL="0" lvl="0" algn="l">
              <a:lnSpc>
                <a:spcPct val="120000"/>
              </a:lnSpc>
              <a:spcBef>
                <a:spcPct val="0"/>
              </a:spcBef>
              <a:spcAft>
                <a:spcPct val="0"/>
              </a:spcAft>
            </a:pPr>
            <a:r>
              <a:rPr lang="zh-CN" altLang="en-US" sz="1600">
                <a:solidFill>
                  <a:schemeClr val="tx1">
                    <a:lumMod val="85000"/>
                    <a:lumOff val="15000"/>
                  </a:schemeClr>
                </a:solidFill>
                <a:latin typeface="+mn-ea"/>
                <a:cs typeface="+mn-ea"/>
                <a:sym typeface="+mn-ea"/>
              </a:rPr>
              <a:t>心要素,立意贴合五育并举导向。</a:t>
            </a:r>
            <a:endParaRPr lang="zh-CN" altLang="en-US" sz="1600">
              <a:solidFill>
                <a:schemeClr val="tx1">
                  <a:lumMod val="85000"/>
                  <a:lumOff val="15000"/>
                </a:schemeClr>
              </a:solidFill>
              <a:latin typeface="+mn-ea"/>
              <a:cs typeface="+mn-ea"/>
              <a:sym typeface="+mn-ea"/>
            </a:endParaRPr>
          </a:p>
        </p:txBody>
      </p:sp>
      <p:sp>
        <p:nvSpPr>
          <p:cNvPr id="66" name="对象2"/>
          <p:cNvSpPr/>
          <p:nvPr>
            <p:custDataLst>
              <p:tags r:id="rId5"/>
            </p:custDataLst>
          </p:nvPr>
        </p:nvSpPr>
        <p:spPr>
          <a:xfrm>
            <a:off x="770255" y="3168650"/>
            <a:ext cx="3705860" cy="1429385"/>
          </a:xfrm>
          <a:custGeom>
            <a:avLst/>
            <a:gdLst>
              <a:gd name="connsiteX0" fmla="*/ 5860 w 5860"/>
              <a:gd name="connsiteY0" fmla="*/ 29 h 2002"/>
              <a:gd name="connsiteX1" fmla="*/ 5845 w 5860"/>
              <a:gd name="connsiteY1" fmla="*/ 0 h 2002"/>
              <a:gd name="connsiteX2" fmla="*/ 0 w 5860"/>
              <a:gd name="connsiteY2" fmla="*/ 10 h 2002"/>
              <a:gd name="connsiteX3" fmla="*/ 18 w 5860"/>
              <a:gd name="connsiteY3" fmla="*/ 28 h 2002"/>
              <a:gd name="connsiteX4" fmla="*/ 37 w 5860"/>
              <a:gd name="connsiteY4" fmla="*/ 1988 h 2002"/>
              <a:gd name="connsiteX5" fmla="*/ 200 w 5860"/>
              <a:gd name="connsiteY5" fmla="*/ 2002 h 2002"/>
              <a:gd name="connsiteX6" fmla="*/ 5845 w 5860"/>
              <a:gd name="connsiteY6" fmla="*/ 2002 h 2002"/>
              <a:gd name="connsiteX7" fmla="*/ 5860 w 5860"/>
              <a:gd name="connsiteY7" fmla="*/ 1973 h 2002"/>
              <a:gd name="connsiteX8" fmla="*/ 4924 w 5860"/>
              <a:gd name="connsiteY8" fmla="*/ 1008 h 2002"/>
              <a:gd name="connsiteX9" fmla="*/ 4924 w 5860"/>
              <a:gd name="connsiteY9" fmla="*/ 979 h 2002"/>
              <a:gd name="connsiteX10" fmla="*/ 5860 w 5860"/>
              <a:gd name="connsiteY10" fmla="*/ 29 h 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60" h="2002">
                <a:moveTo>
                  <a:pt x="5860" y="29"/>
                </a:moveTo>
                <a:cubicBezTo>
                  <a:pt x="5860" y="14"/>
                  <a:pt x="5860" y="0"/>
                  <a:pt x="5845" y="0"/>
                </a:cubicBezTo>
                <a:lnTo>
                  <a:pt x="0" y="10"/>
                </a:lnTo>
                <a:cubicBezTo>
                  <a:pt x="0" y="10"/>
                  <a:pt x="18" y="28"/>
                  <a:pt x="18" y="28"/>
                </a:cubicBezTo>
                <a:lnTo>
                  <a:pt x="37" y="1988"/>
                </a:lnTo>
                <a:cubicBezTo>
                  <a:pt x="37" y="1988"/>
                  <a:pt x="200" y="2002"/>
                  <a:pt x="200" y="2002"/>
                </a:cubicBezTo>
                <a:lnTo>
                  <a:pt x="5845" y="2002"/>
                </a:lnTo>
                <a:cubicBezTo>
                  <a:pt x="5860" y="2002"/>
                  <a:pt x="5860" y="1973"/>
                  <a:pt x="5860" y="1973"/>
                </a:cubicBezTo>
                <a:lnTo>
                  <a:pt x="4924" y="1008"/>
                </a:lnTo>
                <a:cubicBezTo>
                  <a:pt x="4924" y="1008"/>
                  <a:pt x="4924" y="994"/>
                  <a:pt x="4924" y="979"/>
                </a:cubicBezTo>
                <a:lnTo>
                  <a:pt x="5860" y="29"/>
                </a:lnTo>
              </a:path>
            </a:pathLst>
          </a:custGeom>
          <a:noFill/>
          <a:ln w="12700">
            <a:gradFill>
              <a:gsLst>
                <a:gs pos="0">
                  <a:schemeClr val="accent2">
                    <a:lumMod val="20000"/>
                    <a:lumOff val="80000"/>
                    <a:alpha val="0"/>
                  </a:schemeClr>
                </a:gs>
                <a:gs pos="100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684000" bIns="0" numCol="1" spcCol="0" rtlCol="0" fromWordArt="0" anchor="ctr" anchorCtr="0" forceAA="0" compatLnSpc="1">
            <a:noAutofit/>
          </a:bodyPr>
          <a:p>
            <a:pPr marL="0" lvl="0" algn="r">
              <a:lnSpc>
                <a:spcPct val="110000"/>
              </a:lnSpc>
              <a:spcBef>
                <a:spcPct val="0"/>
              </a:spcBef>
              <a:spcAft>
                <a:spcPct val="0"/>
              </a:spcAft>
            </a:pPr>
            <a:r>
              <a:rPr lang="zh-CN" altLang="en-US" sz="2000">
                <a:solidFill>
                  <a:srgbClr val="C00000"/>
                </a:solidFill>
                <a:latin typeface="+mn-ea"/>
                <a:cs typeface="+mn-ea"/>
                <a:sym typeface="+mn-ea"/>
              </a:rPr>
              <a:t>搭建结构</a:t>
            </a:r>
            <a:endParaRPr lang="zh-CN" altLang="en-US" sz="2000">
              <a:solidFill>
                <a:srgbClr val="C00000"/>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采用 “背景引入 — 情节叙述 —</a:t>
            </a:r>
            <a:endParaRPr lang="zh-CN" altLang="en-US" sz="160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感悟升华” 三段式,叙议结合,</a:t>
            </a:r>
            <a:r>
              <a:rPr lang="en-US" altLang="zh-CN" sz="1600">
                <a:solidFill>
                  <a:schemeClr val="tx1">
                    <a:lumMod val="85000"/>
                    <a:lumOff val="15000"/>
                  </a:schemeClr>
                </a:solidFill>
                <a:latin typeface="+mn-ea"/>
                <a:cs typeface="+mn-ea"/>
                <a:sym typeface="+mn-ea"/>
              </a:rPr>
              <a:t> </a:t>
            </a:r>
            <a:endParaRPr lang="en-US" altLang="zh-CN" sz="160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画面衔接自然,</a:t>
            </a:r>
            <a:r>
              <a:rPr lang="en-US" altLang="zh-CN" sz="1600">
                <a:solidFill>
                  <a:schemeClr val="tx1">
                    <a:lumMod val="85000"/>
                    <a:lumOff val="15000"/>
                  </a:schemeClr>
                </a:solidFill>
                <a:latin typeface="+mn-ea"/>
                <a:cs typeface="+mn-ea"/>
                <a:sym typeface="+mn-ea"/>
              </a:rPr>
              <a:t> </a:t>
            </a:r>
            <a:r>
              <a:rPr lang="zh-CN" altLang="en-US" sz="1600">
                <a:solidFill>
                  <a:schemeClr val="tx1">
                    <a:lumMod val="85000"/>
                    <a:lumOff val="15000"/>
                  </a:schemeClr>
                </a:solidFill>
                <a:latin typeface="+mn-ea"/>
                <a:cs typeface="+mn-ea"/>
                <a:sym typeface="+mn-ea"/>
              </a:rPr>
              <a:t>感悟由事提炼、</a:t>
            </a:r>
            <a:endParaRPr lang="zh-CN" altLang="en-US" sz="160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简洁深刻。</a:t>
            </a:r>
            <a:endParaRPr lang="zh-CN" altLang="en-US" sz="1600">
              <a:solidFill>
                <a:schemeClr val="tx1">
                  <a:lumMod val="85000"/>
                  <a:lumOff val="15000"/>
                </a:schemeClr>
              </a:solidFill>
              <a:latin typeface="+mn-ea"/>
              <a:cs typeface="+mn-ea"/>
              <a:sym typeface="+mn-ea"/>
            </a:endParaRPr>
          </a:p>
        </p:txBody>
      </p:sp>
      <p:sp>
        <p:nvSpPr>
          <p:cNvPr id="68" name="对象3"/>
          <p:cNvSpPr/>
          <p:nvPr>
            <p:custDataLst>
              <p:tags r:id="rId6"/>
            </p:custDataLst>
          </p:nvPr>
        </p:nvSpPr>
        <p:spPr>
          <a:xfrm>
            <a:off x="1042100" y="4598322"/>
            <a:ext cx="4593213" cy="1297676"/>
          </a:xfrm>
          <a:custGeom>
            <a:avLst/>
            <a:gdLst/>
            <a:ahLst/>
            <a:cxnLst/>
            <a:rect l="l" t="t" r="r" b="b"/>
            <a:pathLst>
              <a:path w="4498848" h="1271016">
                <a:moveTo>
                  <a:pt x="4315968" y="1271016"/>
                </a:moveTo>
                <a:lnTo>
                  <a:pt x="54864" y="1271016"/>
                </a:lnTo>
                <a:cubicBezTo>
                  <a:pt x="18288" y="1271016"/>
                  <a:pt x="0" y="1243584"/>
                  <a:pt x="0" y="1216152"/>
                </a:cubicBezTo>
                <a:lnTo>
                  <a:pt x="0" y="54864"/>
                </a:lnTo>
                <a:cubicBezTo>
                  <a:pt x="0" y="18288"/>
                  <a:pt x="18288" y="0"/>
                  <a:pt x="54864" y="0"/>
                </a:cubicBezTo>
                <a:lnTo>
                  <a:pt x="3447288" y="0"/>
                </a:lnTo>
                <a:cubicBezTo>
                  <a:pt x="3465576" y="0"/>
                  <a:pt x="3474720" y="9144"/>
                  <a:pt x="3483864" y="18288"/>
                </a:cubicBezTo>
                <a:lnTo>
                  <a:pt x="4443984" y="969264"/>
                </a:lnTo>
                <a:cubicBezTo>
                  <a:pt x="4553712" y="1078992"/>
                  <a:pt x="4480560" y="1271016"/>
                  <a:pt x="4315968" y="1271016"/>
                </a:cubicBezTo>
              </a:path>
            </a:pathLst>
          </a:custGeom>
          <a:noFill/>
          <a:ln w="12700">
            <a:gradFill>
              <a:gsLst>
                <a:gs pos="0">
                  <a:schemeClr val="accent3">
                    <a:lumMod val="20000"/>
                    <a:lumOff val="80000"/>
                    <a:alpha val="0"/>
                  </a:schemeClr>
                </a:gs>
                <a:gs pos="100000">
                  <a:schemeClr val="accent3">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1080000" bIns="0" numCol="1" spcCol="0" rtlCol="0" fromWordArt="0" anchor="ctr" anchorCtr="0" forceAA="0" compatLnSpc="1">
            <a:noAutofit/>
          </a:bodyPr>
          <a:p>
            <a:pPr marL="0" lvl="0" algn="r">
              <a:lnSpc>
                <a:spcPct val="110000"/>
              </a:lnSpc>
              <a:spcBef>
                <a:spcPct val="0"/>
              </a:spcBef>
              <a:spcAft>
                <a:spcPct val="0"/>
              </a:spcAft>
            </a:pPr>
            <a:r>
              <a:rPr lang="zh-CN" altLang="en-US" sz="2000" dirty="0">
                <a:solidFill>
                  <a:srgbClr val="C00000"/>
                </a:solidFill>
                <a:latin typeface="+mn-ea"/>
                <a:cs typeface="+mn-ea"/>
                <a:sym typeface="+mn-ea"/>
              </a:rPr>
              <a:t>储备语料</a:t>
            </a:r>
            <a:endParaRPr lang="zh-CN" altLang="en-US" sz="2000" dirty="0">
              <a:solidFill>
                <a:srgbClr val="C00000"/>
              </a:solidFill>
              <a:latin typeface="+mn-ea"/>
              <a:cs typeface="+mn-ea"/>
              <a:sym typeface="+mn-ea"/>
            </a:endParaRPr>
          </a:p>
          <a:p>
            <a:pPr marL="0" lvl="0" algn="l">
              <a:lnSpc>
                <a:spcPct val="110000"/>
              </a:lnSpc>
              <a:spcBef>
                <a:spcPct val="0"/>
              </a:spcBef>
              <a:spcAft>
                <a:spcPct val="0"/>
              </a:spcAft>
            </a:pPr>
            <a:r>
              <a:rPr lang="zh-CN" altLang="en-US" sz="1600" dirty="0">
                <a:solidFill>
                  <a:schemeClr val="tx1">
                    <a:lumMod val="85000"/>
                    <a:lumOff val="15000"/>
                  </a:schemeClr>
                </a:solidFill>
                <a:latin typeface="+mn-ea"/>
                <a:cs typeface="+mn-ea"/>
                <a:sym typeface="+mn-ea"/>
              </a:rPr>
              <a:t>按场景分类积累核心词汇、动词链,熟记</a:t>
            </a:r>
            <a:endParaRPr lang="zh-CN" altLang="en-US" sz="1600" dirty="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dirty="0">
                <a:solidFill>
                  <a:schemeClr val="tx1">
                    <a:lumMod val="85000"/>
                    <a:lumOff val="15000"/>
                  </a:schemeClr>
                </a:solidFill>
                <a:latin typeface="+mn-ea"/>
                <a:cs typeface="+mn-ea"/>
                <a:sym typeface="+mn-ea"/>
              </a:rPr>
              <a:t>过渡、感悟类通用句式,兼顾基础表达</a:t>
            </a:r>
            <a:endParaRPr lang="zh-CN" altLang="en-US" sz="1600" dirty="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dirty="0">
                <a:solidFill>
                  <a:schemeClr val="tx1">
                    <a:lumMod val="85000"/>
                    <a:lumOff val="15000"/>
                  </a:schemeClr>
                </a:solidFill>
                <a:latin typeface="+mn-ea"/>
                <a:cs typeface="+mn-ea"/>
                <a:sym typeface="+mn-ea"/>
              </a:rPr>
              <a:t>与高级句式(倒装、强调、从句等),</a:t>
            </a:r>
            <a:endParaRPr lang="zh-CN" altLang="en-US" sz="1600" dirty="0">
              <a:solidFill>
                <a:schemeClr val="tx1">
                  <a:lumMod val="85000"/>
                  <a:lumOff val="15000"/>
                </a:schemeClr>
              </a:solidFill>
              <a:latin typeface="+mn-ea"/>
              <a:cs typeface="+mn-ea"/>
              <a:sym typeface="+mn-ea"/>
            </a:endParaRPr>
          </a:p>
          <a:p>
            <a:pPr marL="0" lvl="0" algn="l">
              <a:lnSpc>
                <a:spcPct val="110000"/>
              </a:lnSpc>
              <a:spcBef>
                <a:spcPct val="0"/>
              </a:spcBef>
              <a:spcAft>
                <a:spcPct val="0"/>
              </a:spcAft>
            </a:pPr>
            <a:r>
              <a:rPr lang="zh-CN" altLang="en-US" sz="1600" dirty="0">
                <a:solidFill>
                  <a:schemeClr val="tx1">
                    <a:lumMod val="85000"/>
                    <a:lumOff val="15000"/>
                  </a:schemeClr>
                </a:solidFill>
                <a:latin typeface="+mn-ea"/>
                <a:cs typeface="+mn-ea"/>
                <a:sym typeface="+mn-ea"/>
              </a:rPr>
              <a:t> 实现灵活迁移。</a:t>
            </a:r>
            <a:endParaRPr lang="zh-CN" altLang="en-US" sz="1600" dirty="0">
              <a:solidFill>
                <a:schemeClr val="tx1">
                  <a:lumMod val="85000"/>
                  <a:lumOff val="15000"/>
                </a:schemeClr>
              </a:solidFill>
              <a:latin typeface="+mn-ea"/>
              <a:cs typeface="+mn-ea"/>
              <a:sym typeface="+mn-ea"/>
            </a:endParaRPr>
          </a:p>
        </p:txBody>
      </p:sp>
      <p:sp>
        <p:nvSpPr>
          <p:cNvPr id="8" name="对象8"/>
          <p:cNvSpPr/>
          <p:nvPr>
            <p:custDataLst>
              <p:tags r:id="rId7"/>
            </p:custDataLst>
          </p:nvPr>
        </p:nvSpPr>
        <p:spPr>
          <a:xfrm flipH="1">
            <a:off x="6983946" y="1743123"/>
            <a:ext cx="4593213" cy="1297676"/>
          </a:xfrm>
          <a:custGeom>
            <a:avLst/>
            <a:gdLst/>
            <a:ahLst/>
            <a:cxnLst/>
            <a:rect l="l" t="t" r="r" b="b"/>
            <a:pathLst>
              <a:path w="4498848" h="1271016">
                <a:moveTo>
                  <a:pt x="4315968" y="0"/>
                </a:moveTo>
                <a:lnTo>
                  <a:pt x="54864" y="0"/>
                </a:lnTo>
                <a:cubicBezTo>
                  <a:pt x="18288" y="0"/>
                  <a:pt x="0" y="18288"/>
                  <a:pt x="0" y="54864"/>
                </a:cubicBezTo>
                <a:lnTo>
                  <a:pt x="0" y="1216152"/>
                </a:lnTo>
                <a:cubicBezTo>
                  <a:pt x="0" y="1243584"/>
                  <a:pt x="18288" y="1271016"/>
                  <a:pt x="54864" y="1271016"/>
                </a:cubicBezTo>
                <a:lnTo>
                  <a:pt x="3447288" y="1271016"/>
                </a:lnTo>
                <a:cubicBezTo>
                  <a:pt x="3465576" y="1271016"/>
                  <a:pt x="3474720" y="1261872"/>
                  <a:pt x="3483864" y="1252728"/>
                </a:cubicBezTo>
                <a:lnTo>
                  <a:pt x="4443984" y="301752"/>
                </a:lnTo>
                <a:cubicBezTo>
                  <a:pt x="4553712" y="192024"/>
                  <a:pt x="4480560" y="0"/>
                  <a:pt x="4315968" y="0"/>
                </a:cubicBezTo>
              </a:path>
            </a:pathLst>
          </a:custGeom>
          <a:noFill/>
          <a:ln w="12700">
            <a:gradFill>
              <a:gsLst>
                <a:gs pos="0">
                  <a:schemeClr val="accent4">
                    <a:lumMod val="20000"/>
                    <a:lumOff val="80000"/>
                    <a:alpha val="0"/>
                  </a:schemeClr>
                </a:gs>
                <a:gs pos="100000">
                  <a:schemeClr val="accent4">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wrap="square" lIns="1080135" tIns="0" rIns="0" bIns="0" anchor="ctr" anchorCtr="0">
            <a:noAutofit/>
          </a:bodyPr>
          <a:p>
            <a:pPr marL="0" lvl="0" algn="l">
              <a:lnSpc>
                <a:spcPct val="110000"/>
              </a:lnSpc>
              <a:buClrTx/>
              <a:buSzTx/>
              <a:buFontTx/>
            </a:pPr>
            <a:r>
              <a:rPr lang="zh-CN" altLang="en-US" sz="2000">
                <a:solidFill>
                  <a:srgbClr val="C00000"/>
                </a:solidFill>
                <a:latin typeface="+mn-ea"/>
                <a:cs typeface="+mn-ea"/>
                <a:sym typeface="+mn-ea"/>
              </a:rPr>
              <a:t>优化表达</a:t>
            </a:r>
            <a:endParaRPr lang="zh-CN" altLang="en-US" sz="2000">
              <a:solidFill>
                <a:srgbClr val="C00000"/>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描述以动作细节为主,详略得当;语态以主动为主、被动为辅,提升句式多样性,避免空洞表述。</a:t>
            </a:r>
            <a:endParaRPr lang="zh-CN" altLang="en-US" sz="1600">
              <a:solidFill>
                <a:schemeClr val="tx1">
                  <a:lumMod val="85000"/>
                  <a:lumOff val="15000"/>
                </a:schemeClr>
              </a:solidFill>
              <a:latin typeface="+mn-ea"/>
              <a:cs typeface="+mn-ea"/>
              <a:sym typeface="+mn-ea"/>
            </a:endParaRPr>
          </a:p>
        </p:txBody>
      </p:sp>
      <p:sp>
        <p:nvSpPr>
          <p:cNvPr id="10" name="对象9"/>
          <p:cNvSpPr/>
          <p:nvPr>
            <p:custDataLst>
              <p:tags r:id="rId8"/>
            </p:custDataLst>
          </p:nvPr>
        </p:nvSpPr>
        <p:spPr>
          <a:xfrm flipH="1">
            <a:off x="8128230" y="3170722"/>
            <a:ext cx="3712266" cy="1297935"/>
          </a:xfrm>
          <a:custGeom>
            <a:avLst/>
            <a:gdLst>
              <a:gd name="connsiteX0" fmla="*/ 5860 w 5860"/>
              <a:gd name="connsiteY0" fmla="*/ 29 h 2002"/>
              <a:gd name="connsiteX1" fmla="*/ 5845 w 5860"/>
              <a:gd name="connsiteY1" fmla="*/ 0 h 2002"/>
              <a:gd name="connsiteX2" fmla="*/ 0 w 5860"/>
              <a:gd name="connsiteY2" fmla="*/ 10 h 2002"/>
              <a:gd name="connsiteX3" fmla="*/ 18 w 5860"/>
              <a:gd name="connsiteY3" fmla="*/ 28 h 2002"/>
              <a:gd name="connsiteX4" fmla="*/ 37 w 5860"/>
              <a:gd name="connsiteY4" fmla="*/ 1988 h 2002"/>
              <a:gd name="connsiteX5" fmla="*/ 200 w 5860"/>
              <a:gd name="connsiteY5" fmla="*/ 2002 h 2002"/>
              <a:gd name="connsiteX6" fmla="*/ 5845 w 5860"/>
              <a:gd name="connsiteY6" fmla="*/ 2002 h 2002"/>
              <a:gd name="connsiteX7" fmla="*/ 5860 w 5860"/>
              <a:gd name="connsiteY7" fmla="*/ 1973 h 2002"/>
              <a:gd name="connsiteX8" fmla="*/ 4924 w 5860"/>
              <a:gd name="connsiteY8" fmla="*/ 1008 h 2002"/>
              <a:gd name="connsiteX9" fmla="*/ 4924 w 5860"/>
              <a:gd name="connsiteY9" fmla="*/ 979 h 2002"/>
              <a:gd name="connsiteX10" fmla="*/ 5860 w 5860"/>
              <a:gd name="connsiteY10" fmla="*/ 29 h 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60" h="2002">
                <a:moveTo>
                  <a:pt x="5860" y="29"/>
                </a:moveTo>
                <a:cubicBezTo>
                  <a:pt x="5860" y="14"/>
                  <a:pt x="5860" y="0"/>
                  <a:pt x="5845" y="0"/>
                </a:cubicBezTo>
                <a:lnTo>
                  <a:pt x="0" y="10"/>
                </a:lnTo>
                <a:cubicBezTo>
                  <a:pt x="0" y="10"/>
                  <a:pt x="18" y="28"/>
                  <a:pt x="18" y="28"/>
                </a:cubicBezTo>
                <a:lnTo>
                  <a:pt x="37" y="1988"/>
                </a:lnTo>
                <a:cubicBezTo>
                  <a:pt x="37" y="1988"/>
                  <a:pt x="200" y="2002"/>
                  <a:pt x="200" y="2002"/>
                </a:cubicBezTo>
                <a:lnTo>
                  <a:pt x="5845" y="2002"/>
                </a:lnTo>
                <a:cubicBezTo>
                  <a:pt x="5860" y="2002"/>
                  <a:pt x="5860" y="1973"/>
                  <a:pt x="5860" y="1973"/>
                </a:cubicBezTo>
                <a:lnTo>
                  <a:pt x="4924" y="1008"/>
                </a:lnTo>
                <a:cubicBezTo>
                  <a:pt x="4924" y="1008"/>
                  <a:pt x="4924" y="994"/>
                  <a:pt x="4924" y="979"/>
                </a:cubicBezTo>
                <a:lnTo>
                  <a:pt x="5860" y="29"/>
                </a:lnTo>
              </a:path>
            </a:pathLst>
          </a:custGeom>
          <a:noFill/>
          <a:ln w="12700">
            <a:gradFill>
              <a:gsLst>
                <a:gs pos="0">
                  <a:schemeClr val="accent5">
                    <a:lumMod val="20000"/>
                    <a:lumOff val="80000"/>
                    <a:alpha val="0"/>
                  </a:schemeClr>
                </a:gs>
                <a:gs pos="100000">
                  <a:schemeClr val="accent5">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84000" tIns="0" rIns="0" bIns="0" numCol="1" spcCol="0" rtlCol="0" fromWordArt="0" anchor="ctr" anchorCtr="0" forceAA="0" compatLnSpc="1">
            <a:noAutofit/>
          </a:bodyPr>
          <a:p>
            <a:pPr marL="0" lvl="0" algn="l">
              <a:lnSpc>
                <a:spcPct val="110000"/>
              </a:lnSpc>
              <a:buClrTx/>
              <a:buSzTx/>
              <a:buFontTx/>
            </a:pPr>
            <a:r>
              <a:rPr lang="zh-CN" altLang="en-US" sz="2000">
                <a:solidFill>
                  <a:srgbClr val="C00000"/>
                </a:solidFill>
                <a:latin typeface="+mn-ea"/>
                <a:cs typeface="+mn-ea"/>
                <a:sym typeface="+mn-ea"/>
              </a:rPr>
              <a:t>实战打磨</a:t>
            </a:r>
            <a:endParaRPr lang="zh-CN" altLang="en-US" sz="2000">
              <a:solidFill>
                <a:srgbClr val="C00000"/>
              </a:solidFill>
              <a:latin typeface="+mn-ea"/>
              <a:cs typeface="+mn-ea"/>
              <a:sym typeface="+mn-ea"/>
            </a:endParaRPr>
          </a:p>
          <a:p>
            <a:pPr marL="0" lvl="0" algn="l">
              <a:lnSpc>
                <a:spcPct val="110000"/>
              </a:lnSpc>
              <a:buClrTx/>
              <a:buSzTx/>
              <a:buFontTx/>
            </a:pPr>
            <a:r>
              <a:rPr lang="zh-CN" altLang="en-US" sz="1600">
                <a:solidFill>
                  <a:schemeClr val="tx1">
                    <a:lumMod val="85000"/>
                    <a:lumOff val="15000"/>
                  </a:schemeClr>
                </a:solidFill>
                <a:latin typeface="+mn-ea"/>
                <a:cs typeface="+mn-ea"/>
                <a:sym typeface="+mn-ea"/>
              </a:rPr>
              <a:t>对标范文仿写,限时成文训练考场能力,写完自查词性、时态等基础错误,优化语料运用与主题表达。</a:t>
            </a:r>
            <a:endParaRPr lang="zh-CN" altLang="en-US" sz="1600">
              <a:solidFill>
                <a:schemeClr val="tx1">
                  <a:lumMod val="85000"/>
                  <a:lumOff val="15000"/>
                </a:schemeClr>
              </a:solidFill>
              <a:latin typeface="+mn-ea"/>
              <a:cs typeface="+mn-ea"/>
              <a:sym typeface="+mn-ea"/>
            </a:endParaRPr>
          </a:p>
        </p:txBody>
      </p:sp>
      <p:sp>
        <p:nvSpPr>
          <p:cNvPr id="11" name="对象10"/>
          <p:cNvSpPr/>
          <p:nvPr>
            <p:custDataLst>
              <p:tags r:id="rId9"/>
            </p:custDataLst>
          </p:nvPr>
        </p:nvSpPr>
        <p:spPr>
          <a:xfrm flipH="1">
            <a:off x="6986539" y="4598322"/>
            <a:ext cx="4593213" cy="1297676"/>
          </a:xfrm>
          <a:custGeom>
            <a:avLst/>
            <a:gdLst/>
            <a:ahLst/>
            <a:cxnLst/>
            <a:rect l="l" t="t" r="r" b="b"/>
            <a:pathLst>
              <a:path w="4498848" h="1271016">
                <a:moveTo>
                  <a:pt x="4315968" y="1271016"/>
                </a:moveTo>
                <a:lnTo>
                  <a:pt x="54864" y="1271016"/>
                </a:lnTo>
                <a:cubicBezTo>
                  <a:pt x="18288" y="1271016"/>
                  <a:pt x="0" y="1243584"/>
                  <a:pt x="0" y="1216152"/>
                </a:cubicBezTo>
                <a:lnTo>
                  <a:pt x="0" y="54864"/>
                </a:lnTo>
                <a:cubicBezTo>
                  <a:pt x="0" y="18288"/>
                  <a:pt x="18288" y="0"/>
                  <a:pt x="54864" y="0"/>
                </a:cubicBezTo>
                <a:lnTo>
                  <a:pt x="3447288" y="0"/>
                </a:lnTo>
                <a:cubicBezTo>
                  <a:pt x="3465576" y="0"/>
                  <a:pt x="3474720" y="9144"/>
                  <a:pt x="3483864" y="18288"/>
                </a:cubicBezTo>
                <a:lnTo>
                  <a:pt x="4443984" y="969264"/>
                </a:lnTo>
                <a:cubicBezTo>
                  <a:pt x="4553712" y="1078992"/>
                  <a:pt x="4480560" y="1271016"/>
                  <a:pt x="4315968" y="1271016"/>
                </a:cubicBezTo>
              </a:path>
            </a:pathLst>
          </a:custGeom>
          <a:noFill/>
          <a:ln w="12700">
            <a:gradFill>
              <a:gsLst>
                <a:gs pos="0">
                  <a:schemeClr val="accent6">
                    <a:lumMod val="20000"/>
                    <a:lumOff val="80000"/>
                    <a:alpha val="0"/>
                  </a:schemeClr>
                </a:gs>
                <a:gs pos="100000">
                  <a:schemeClr val="accent6">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080135" tIns="0" rIns="0" bIns="0" numCol="1" spcCol="0" rtlCol="0" fromWordArt="0" anchor="ctr" anchorCtr="0" forceAA="0" compatLnSpc="1">
            <a:noAutofit/>
          </a:bodyPr>
          <a:p>
            <a:pPr marL="0" lvl="0" algn="l">
              <a:lnSpc>
                <a:spcPct val="110000"/>
              </a:lnSpc>
              <a:buClrTx/>
              <a:buSzTx/>
              <a:buFontTx/>
            </a:pPr>
            <a:r>
              <a:rPr lang="zh-CN" altLang="en-US" sz="2000">
                <a:solidFill>
                  <a:srgbClr val="C00000"/>
                </a:solidFill>
                <a:latin typeface="+mn-ea"/>
                <a:cs typeface="+mn-ea"/>
                <a:sym typeface="+mn-ea"/>
              </a:rPr>
              <a:t>教考衔接</a:t>
            </a:r>
            <a:endParaRPr lang="zh-CN" altLang="en-US" sz="2000">
              <a:solidFill>
                <a:srgbClr val="C00000"/>
              </a:solidFill>
              <a:latin typeface="+mn-ea"/>
              <a:cs typeface="+mn-ea"/>
              <a:sym typeface="+mn-ea"/>
            </a:endParaRPr>
          </a:p>
          <a:p>
            <a:pPr marL="0" lvl="0" algn="l">
              <a:lnSpc>
                <a:spcPct val="110000"/>
              </a:lnSpc>
              <a:spcBef>
                <a:spcPct val="0"/>
              </a:spcBef>
              <a:spcAft>
                <a:spcPct val="0"/>
              </a:spcAft>
            </a:pPr>
            <a:r>
              <a:rPr lang="zh-CN" altLang="en-US" sz="1600">
                <a:solidFill>
                  <a:schemeClr val="tx1">
                    <a:lumMod val="85000"/>
                    <a:lumOff val="15000"/>
                  </a:schemeClr>
                </a:solidFill>
                <a:latin typeface="+mn-ea"/>
                <a:cs typeface="+mn-ea"/>
                <a:sym typeface="+mn-ea"/>
              </a:rPr>
              <a:t>紧扣教材核心主题与语料,贴合高考改革要求,在写作中凸显劳动精神、协作担当等学科素养,拔高立意。</a:t>
            </a:r>
            <a:endParaRPr lang="zh-CN" altLang="en-US" sz="1600">
              <a:solidFill>
                <a:schemeClr val="tx1">
                  <a:lumMod val="85000"/>
                  <a:lumOff val="15000"/>
                </a:schemeClr>
              </a:solidFill>
              <a:latin typeface="+mn-ea"/>
              <a:cs typeface="+mn-ea"/>
              <a:sym typeface="+mn-ea"/>
            </a:endParaRPr>
          </a:p>
        </p:txBody>
      </p:sp>
      <p:sp>
        <p:nvSpPr>
          <p:cNvPr id="12" name="对象11"/>
          <p:cNvSpPr/>
          <p:nvPr>
            <p:custDataLst>
              <p:tags r:id="rId10"/>
            </p:custDataLst>
          </p:nvPr>
        </p:nvSpPr>
        <p:spPr>
          <a:xfrm>
            <a:off x="4965080" y="1533716"/>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13" name="对象12"/>
          <p:cNvSpPr/>
          <p:nvPr>
            <p:custDataLst>
              <p:tags r:id="rId11"/>
            </p:custDataLst>
          </p:nvPr>
        </p:nvSpPr>
        <p:spPr>
          <a:xfrm>
            <a:off x="4935257" y="5339998"/>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3"/>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21" name="对象13"/>
          <p:cNvSpPr/>
          <p:nvPr>
            <p:custDataLst>
              <p:tags r:id="rId12"/>
            </p:custDataLst>
          </p:nvPr>
        </p:nvSpPr>
        <p:spPr>
          <a:xfrm>
            <a:off x="3877848" y="3444312"/>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15" name="对象14"/>
          <p:cNvSpPr/>
          <p:nvPr>
            <p:custDataLst>
              <p:tags r:id="rId13"/>
            </p:custDataLst>
          </p:nvPr>
        </p:nvSpPr>
        <p:spPr>
          <a:xfrm flipH="1">
            <a:off x="6917818" y="1537606"/>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4"/>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04</a:t>
            </a:r>
            <a:endParaRPr lang="en-US" altLang="zh-CN" sz="2400" b="1">
              <a:solidFill>
                <a:schemeClr val="lt1"/>
              </a:solidFill>
              <a:latin typeface="+mn-ea"/>
              <a:cs typeface="+mn-ea"/>
              <a:sym typeface="+mn-ea"/>
            </a:endParaRPr>
          </a:p>
        </p:txBody>
      </p:sp>
      <p:sp>
        <p:nvSpPr>
          <p:cNvPr id="19" name="对象15"/>
          <p:cNvSpPr/>
          <p:nvPr>
            <p:custDataLst>
              <p:tags r:id="rId14"/>
            </p:custDataLst>
          </p:nvPr>
        </p:nvSpPr>
        <p:spPr>
          <a:xfrm flipH="1">
            <a:off x="6937915" y="5339998"/>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6"/>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06</a:t>
            </a:r>
            <a:endParaRPr lang="en-US" altLang="zh-CN" sz="2400" b="1">
              <a:solidFill>
                <a:schemeClr val="lt1"/>
              </a:solidFill>
              <a:latin typeface="+mn-ea"/>
              <a:cs typeface="+mn-ea"/>
              <a:sym typeface="+mn-ea"/>
            </a:endParaRPr>
          </a:p>
        </p:txBody>
      </p:sp>
      <p:sp>
        <p:nvSpPr>
          <p:cNvPr id="20" name="对象16"/>
          <p:cNvSpPr/>
          <p:nvPr>
            <p:custDataLst>
              <p:tags r:id="rId15"/>
            </p:custDataLst>
          </p:nvPr>
        </p:nvSpPr>
        <p:spPr>
          <a:xfrm flipH="1">
            <a:off x="7994676" y="3465707"/>
            <a:ext cx="746864" cy="746864"/>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5"/>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chemeClr val="lt1"/>
                </a:solidFill>
                <a:latin typeface="+mn-ea"/>
                <a:cs typeface="+mn-ea"/>
                <a:sym typeface="+mn-ea"/>
              </a:rPr>
              <a:t>05</a:t>
            </a:r>
            <a:endParaRPr lang="en-US" altLang="zh-CN" sz="2400" b="1">
              <a:solidFill>
                <a:schemeClr val="lt1"/>
              </a:solidFill>
              <a:latin typeface="+mn-ea"/>
              <a:cs typeface="+mn-ea"/>
              <a:sym typeface="+mn-ea"/>
            </a:endParaRPr>
          </a:p>
        </p:txBody>
      </p:sp>
    </p:spTree>
    <p:custDataLst>
      <p:tags r:id="rId1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8830" y="1667510"/>
            <a:ext cx="6610350" cy="2243455"/>
          </a:xfrm>
          <a:prstGeom prst="rect">
            <a:avLst/>
          </a:prstGeom>
          <a:gradFill>
            <a:gsLst>
              <a:gs pos="8000">
                <a:srgbClr val="FFEEEE"/>
              </a:gs>
              <a:gs pos="97000">
                <a:srgbClr val="DDEFBB"/>
              </a:gs>
            </a:gsLst>
            <a:lin ang="0" scaled="1"/>
          </a:gradFill>
        </p:spPr>
        <p:txBody>
          <a:bodyPr wrap="square">
            <a:noAutofit/>
          </a:bodyPr>
          <a:p>
            <a:pPr algn="l"/>
            <a:r>
              <a:rPr lang="en-US" altLang="zh-CN" sz="3200">
                <a:solidFill>
                  <a:schemeClr val="tx1"/>
                </a:solidFill>
                <a:latin typeface="方正楷体_GB2312" panose="02000000000000000000" charset="-122"/>
                <a:ea typeface="方正楷体_GB2312" panose="02000000000000000000" charset="-122"/>
                <a:cs typeface="方正楷体_GB2312" panose="02000000000000000000" charset="-122"/>
              </a:rPr>
              <a:t>What's learned from books is superficial after all; only through practice can one really understand a thing.</a:t>
            </a:r>
            <a:endParaRPr lang="en-US" altLang="zh-CN" sz="3200">
              <a:solidFill>
                <a:schemeClr val="tx1"/>
              </a:solidFill>
              <a:latin typeface="方正楷体_GB2312" panose="02000000000000000000" charset="-122"/>
              <a:ea typeface="方正楷体_GB2312" panose="02000000000000000000" charset="-122"/>
              <a:cs typeface="方正楷体_GB2312" panose="02000000000000000000" charset="-122"/>
            </a:endParaRPr>
          </a:p>
          <a:p>
            <a:pPr algn="l"/>
            <a:r>
              <a:rPr lang="zh-CN" altLang="en-US" sz="3200">
                <a:solidFill>
                  <a:schemeClr val="tx1"/>
                </a:solidFill>
                <a:latin typeface="方正楷体_GB2312" panose="02000000000000000000" charset="-122"/>
                <a:ea typeface="方正楷体_GB2312" panose="02000000000000000000" charset="-122"/>
                <a:cs typeface="方正楷体_GB2312" panose="02000000000000000000" charset="-122"/>
                <a:sym typeface="+mn-ea"/>
              </a:rPr>
              <a:t>纸上得来终觉浅，绝知此事要躬行。</a:t>
            </a:r>
            <a:endParaRPr lang="zh-CN" altLang="en-US" sz="2800">
              <a:solidFill>
                <a:schemeClr val="tx1"/>
              </a:solidFill>
              <a:latin typeface="方正楷体_GB2312" panose="02000000000000000000" charset="-122"/>
              <a:ea typeface="方正楷体_GB2312" panose="02000000000000000000" charset="-122"/>
              <a:cs typeface="方正楷体_GB2312" panose="02000000000000000000" charset="-122"/>
            </a:endParaRPr>
          </a:p>
          <a:p>
            <a:pPr algn="l"/>
            <a:endParaRPr lang="zh-CN" altLang="en-US" sz="2800">
              <a:solidFill>
                <a:schemeClr val="tx1"/>
              </a:solidFill>
              <a:latin typeface="方正楷体_GB2312" panose="02000000000000000000" charset="-122"/>
              <a:ea typeface="方正楷体_GB2312" panose="02000000000000000000" charset="-122"/>
              <a:cs typeface="方正楷体_GB2312" panose="02000000000000000000"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6"/>
          <p:cNvSpPr/>
          <p:nvPr>
            <p:custDataLst>
              <p:tags r:id="rId1"/>
            </p:custDataLst>
          </p:nvPr>
        </p:nvSpPr>
        <p:spPr>
          <a:xfrm>
            <a:off x="3683979" y="5464368"/>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4" name="标题"/>
          <p:cNvSpPr>
            <a:spLocks noGrp="1"/>
          </p:cNvSpPr>
          <p:nvPr>
            <p:ph type="title"/>
            <p:custDataLst>
              <p:tags r:id="rId2"/>
            </p:custDataLst>
          </p:nvPr>
        </p:nvSpPr>
        <p:spPr/>
        <p:txBody>
          <a:bodyPr/>
          <a:lstStyle/>
          <a:p>
            <a:r>
              <a:rPr lang="zh-CN" altLang="en-US"/>
              <a:t>目录</a:t>
            </a:r>
            <a:endParaRPr lang="zh-CN" altLang="en-US"/>
          </a:p>
        </p:txBody>
      </p:sp>
      <p:sp>
        <p:nvSpPr>
          <p:cNvPr id="20" name="任意多边形: 形状 19"/>
          <p:cNvSpPr/>
          <p:nvPr>
            <p:custDataLst>
              <p:tags r:id="rId3"/>
            </p:custDataLst>
          </p:nvPr>
        </p:nvSpPr>
        <p:spPr>
          <a:xfrm>
            <a:off x="977010" y="1948496"/>
            <a:ext cx="1411480" cy="209783"/>
          </a:xfrm>
          <a:custGeom>
            <a:avLst/>
            <a:gdLst/>
            <a:ahLst/>
            <a:cxnLst/>
            <a:rect l="l" t="t" r="r" b="b"/>
            <a:pathLst>
              <a:path w="1603177" h="238274">
                <a:moveTo>
                  <a:pt x="310307" y="26789"/>
                </a:moveTo>
                <a:cubicBezTo>
                  <a:pt x="286792" y="26789"/>
                  <a:pt x="267742" y="35322"/>
                  <a:pt x="253157" y="52387"/>
                </a:cubicBezTo>
                <a:cubicBezTo>
                  <a:pt x="238571" y="69453"/>
                  <a:pt x="231279" y="91827"/>
                  <a:pt x="231279" y="119509"/>
                </a:cubicBezTo>
                <a:cubicBezTo>
                  <a:pt x="231279" y="147389"/>
                  <a:pt x="238398" y="169738"/>
                  <a:pt x="252636" y="186556"/>
                </a:cubicBezTo>
                <a:cubicBezTo>
                  <a:pt x="266874" y="203373"/>
                  <a:pt x="285452" y="211782"/>
                  <a:pt x="308372" y="211782"/>
                </a:cubicBezTo>
                <a:cubicBezTo>
                  <a:pt x="332978" y="211782"/>
                  <a:pt x="352301" y="203721"/>
                  <a:pt x="366340" y="187598"/>
                </a:cubicBezTo>
                <a:cubicBezTo>
                  <a:pt x="380380" y="171475"/>
                  <a:pt x="387399" y="148927"/>
                  <a:pt x="387399" y="119955"/>
                </a:cubicBezTo>
                <a:cubicBezTo>
                  <a:pt x="387399" y="90190"/>
                  <a:pt x="380529" y="67220"/>
                  <a:pt x="366787" y="51048"/>
                </a:cubicBezTo>
                <a:cubicBezTo>
                  <a:pt x="353045" y="34875"/>
                  <a:pt x="334218" y="26789"/>
                  <a:pt x="310307" y="26789"/>
                </a:cubicBezTo>
                <a:close/>
                <a:moveTo>
                  <a:pt x="1277392" y="3869"/>
                </a:moveTo>
                <a:lnTo>
                  <a:pt x="1440061" y="3869"/>
                </a:lnTo>
                <a:lnTo>
                  <a:pt x="1440061" y="30361"/>
                </a:lnTo>
                <a:lnTo>
                  <a:pt x="1373535" y="30361"/>
                </a:lnTo>
                <a:lnTo>
                  <a:pt x="1373535" y="234404"/>
                </a:lnTo>
                <a:lnTo>
                  <a:pt x="1343620" y="234404"/>
                </a:lnTo>
                <a:lnTo>
                  <a:pt x="1343620" y="30361"/>
                </a:lnTo>
                <a:lnTo>
                  <a:pt x="1277392" y="30361"/>
                </a:lnTo>
                <a:close/>
                <a:moveTo>
                  <a:pt x="1053108" y="3869"/>
                </a:moveTo>
                <a:lnTo>
                  <a:pt x="1090464" y="3869"/>
                </a:lnTo>
                <a:lnTo>
                  <a:pt x="1203275" y="180082"/>
                </a:lnTo>
                <a:cubicBezTo>
                  <a:pt x="1208633" y="188416"/>
                  <a:pt x="1211808" y="193724"/>
                  <a:pt x="1212800" y="196006"/>
                </a:cubicBezTo>
                <a:lnTo>
                  <a:pt x="1213396" y="196006"/>
                </a:lnTo>
                <a:cubicBezTo>
                  <a:pt x="1212404" y="189458"/>
                  <a:pt x="1211907" y="178246"/>
                  <a:pt x="1211907" y="162371"/>
                </a:cubicBezTo>
                <a:lnTo>
                  <a:pt x="1211907" y="3869"/>
                </a:lnTo>
                <a:lnTo>
                  <a:pt x="1241375" y="3869"/>
                </a:lnTo>
                <a:lnTo>
                  <a:pt x="1241375" y="234404"/>
                </a:lnTo>
                <a:lnTo>
                  <a:pt x="1206103" y="234404"/>
                </a:lnTo>
                <a:lnTo>
                  <a:pt x="1090166" y="55066"/>
                </a:lnTo>
                <a:cubicBezTo>
                  <a:pt x="1086892" y="50006"/>
                  <a:pt x="1084263" y="44995"/>
                  <a:pt x="1082278" y="40035"/>
                </a:cubicBezTo>
                <a:lnTo>
                  <a:pt x="1081385" y="40035"/>
                </a:lnTo>
                <a:cubicBezTo>
                  <a:pt x="1082179" y="45194"/>
                  <a:pt x="1082576" y="55959"/>
                  <a:pt x="1082576" y="72330"/>
                </a:cubicBezTo>
                <a:lnTo>
                  <a:pt x="1082576" y="234404"/>
                </a:lnTo>
                <a:lnTo>
                  <a:pt x="1053108" y="234404"/>
                </a:lnTo>
                <a:close/>
                <a:moveTo>
                  <a:pt x="881658" y="3869"/>
                </a:moveTo>
                <a:lnTo>
                  <a:pt x="1000423" y="3869"/>
                </a:lnTo>
                <a:lnTo>
                  <a:pt x="1000423" y="30361"/>
                </a:lnTo>
                <a:lnTo>
                  <a:pt x="911423" y="30361"/>
                </a:lnTo>
                <a:lnTo>
                  <a:pt x="911423" y="104179"/>
                </a:lnTo>
                <a:lnTo>
                  <a:pt x="993874" y="104179"/>
                </a:lnTo>
                <a:lnTo>
                  <a:pt x="993874" y="130522"/>
                </a:lnTo>
                <a:lnTo>
                  <a:pt x="911423" y="130522"/>
                </a:lnTo>
                <a:lnTo>
                  <a:pt x="911423" y="208062"/>
                </a:lnTo>
                <a:lnTo>
                  <a:pt x="1005632" y="208062"/>
                </a:lnTo>
                <a:lnTo>
                  <a:pt x="1005632" y="234404"/>
                </a:lnTo>
                <a:lnTo>
                  <a:pt x="881658" y="234404"/>
                </a:lnTo>
                <a:close/>
                <a:moveTo>
                  <a:pt x="686842" y="3869"/>
                </a:moveTo>
                <a:lnTo>
                  <a:pt x="849511" y="3869"/>
                </a:lnTo>
                <a:lnTo>
                  <a:pt x="849511" y="30361"/>
                </a:lnTo>
                <a:lnTo>
                  <a:pt x="782985" y="30361"/>
                </a:lnTo>
                <a:lnTo>
                  <a:pt x="782985" y="234404"/>
                </a:lnTo>
                <a:lnTo>
                  <a:pt x="753070" y="234404"/>
                </a:lnTo>
                <a:lnTo>
                  <a:pt x="753070" y="30361"/>
                </a:lnTo>
                <a:lnTo>
                  <a:pt x="686842" y="30361"/>
                </a:lnTo>
                <a:close/>
                <a:moveTo>
                  <a:pt x="462558" y="3869"/>
                </a:moveTo>
                <a:lnTo>
                  <a:pt x="499914" y="3869"/>
                </a:lnTo>
                <a:lnTo>
                  <a:pt x="612725" y="180082"/>
                </a:lnTo>
                <a:cubicBezTo>
                  <a:pt x="618083" y="188416"/>
                  <a:pt x="621258" y="193724"/>
                  <a:pt x="622250" y="196006"/>
                </a:cubicBezTo>
                <a:lnTo>
                  <a:pt x="622846" y="196006"/>
                </a:lnTo>
                <a:cubicBezTo>
                  <a:pt x="621853" y="189458"/>
                  <a:pt x="621357" y="178246"/>
                  <a:pt x="621357" y="162371"/>
                </a:cubicBezTo>
                <a:lnTo>
                  <a:pt x="621357" y="3869"/>
                </a:lnTo>
                <a:lnTo>
                  <a:pt x="650825" y="3869"/>
                </a:lnTo>
                <a:lnTo>
                  <a:pt x="650825" y="234404"/>
                </a:lnTo>
                <a:lnTo>
                  <a:pt x="615553" y="234404"/>
                </a:lnTo>
                <a:lnTo>
                  <a:pt x="499616" y="55066"/>
                </a:lnTo>
                <a:cubicBezTo>
                  <a:pt x="496342" y="50006"/>
                  <a:pt x="493712" y="44995"/>
                  <a:pt x="491728" y="40035"/>
                </a:cubicBezTo>
                <a:lnTo>
                  <a:pt x="490835" y="40035"/>
                </a:lnTo>
                <a:cubicBezTo>
                  <a:pt x="491629" y="45194"/>
                  <a:pt x="492026" y="55959"/>
                  <a:pt x="492026" y="72330"/>
                </a:cubicBezTo>
                <a:lnTo>
                  <a:pt x="492026" y="234404"/>
                </a:lnTo>
                <a:lnTo>
                  <a:pt x="462558" y="234404"/>
                </a:lnTo>
                <a:close/>
                <a:moveTo>
                  <a:pt x="1542901" y="0"/>
                </a:moveTo>
                <a:cubicBezTo>
                  <a:pt x="1565821" y="0"/>
                  <a:pt x="1582638" y="2778"/>
                  <a:pt x="1593354" y="8334"/>
                </a:cubicBezTo>
                <a:lnTo>
                  <a:pt x="1593354" y="40779"/>
                </a:lnTo>
                <a:cubicBezTo>
                  <a:pt x="1579463" y="31154"/>
                  <a:pt x="1561902" y="26342"/>
                  <a:pt x="1540669" y="26342"/>
                </a:cubicBezTo>
                <a:cubicBezTo>
                  <a:pt x="1526580" y="26342"/>
                  <a:pt x="1515095" y="29294"/>
                  <a:pt x="1506215" y="35198"/>
                </a:cubicBezTo>
                <a:cubicBezTo>
                  <a:pt x="1497335" y="41101"/>
                  <a:pt x="1492895" y="49311"/>
                  <a:pt x="1492895" y="59829"/>
                </a:cubicBezTo>
                <a:cubicBezTo>
                  <a:pt x="1492895" y="69155"/>
                  <a:pt x="1495971" y="76745"/>
                  <a:pt x="1502122" y="82599"/>
                </a:cubicBezTo>
                <a:cubicBezTo>
                  <a:pt x="1508274" y="88453"/>
                  <a:pt x="1521619" y="96440"/>
                  <a:pt x="1542157" y="106561"/>
                </a:cubicBezTo>
                <a:cubicBezTo>
                  <a:pt x="1564779" y="117376"/>
                  <a:pt x="1580604" y="128190"/>
                  <a:pt x="1589633" y="139005"/>
                </a:cubicBezTo>
                <a:cubicBezTo>
                  <a:pt x="1598662" y="149820"/>
                  <a:pt x="1603177" y="161974"/>
                  <a:pt x="1603177" y="175468"/>
                </a:cubicBezTo>
                <a:cubicBezTo>
                  <a:pt x="1603177" y="195709"/>
                  <a:pt x="1595834" y="211237"/>
                  <a:pt x="1581150" y="222051"/>
                </a:cubicBezTo>
                <a:cubicBezTo>
                  <a:pt x="1566466" y="232866"/>
                  <a:pt x="1546076" y="238274"/>
                  <a:pt x="1519982" y="238274"/>
                </a:cubicBezTo>
                <a:cubicBezTo>
                  <a:pt x="1510854" y="238274"/>
                  <a:pt x="1500212" y="237009"/>
                  <a:pt x="1488058" y="234479"/>
                </a:cubicBezTo>
                <a:cubicBezTo>
                  <a:pt x="1475904" y="231948"/>
                  <a:pt x="1467048" y="228798"/>
                  <a:pt x="1461492" y="225028"/>
                </a:cubicBezTo>
                <a:lnTo>
                  <a:pt x="1461492" y="191095"/>
                </a:lnTo>
                <a:cubicBezTo>
                  <a:pt x="1468537" y="197247"/>
                  <a:pt x="1477963" y="202307"/>
                  <a:pt x="1489770" y="206276"/>
                </a:cubicBezTo>
                <a:cubicBezTo>
                  <a:pt x="1501577" y="210244"/>
                  <a:pt x="1512788" y="212229"/>
                  <a:pt x="1523405" y="212229"/>
                </a:cubicBezTo>
                <a:cubicBezTo>
                  <a:pt x="1555750" y="212229"/>
                  <a:pt x="1571923" y="200719"/>
                  <a:pt x="1571923" y="177701"/>
                </a:cubicBezTo>
                <a:cubicBezTo>
                  <a:pt x="1571923" y="171251"/>
                  <a:pt x="1570186" y="165447"/>
                  <a:pt x="1566714" y="160288"/>
                </a:cubicBezTo>
                <a:cubicBezTo>
                  <a:pt x="1563241" y="155128"/>
                  <a:pt x="1558479" y="150564"/>
                  <a:pt x="1552426" y="146595"/>
                </a:cubicBezTo>
                <a:cubicBezTo>
                  <a:pt x="1546374" y="142627"/>
                  <a:pt x="1535013" y="136525"/>
                  <a:pt x="1518345" y="128290"/>
                </a:cubicBezTo>
                <a:cubicBezTo>
                  <a:pt x="1495227" y="116780"/>
                  <a:pt x="1479996" y="106089"/>
                  <a:pt x="1472654" y="96217"/>
                </a:cubicBezTo>
                <a:cubicBezTo>
                  <a:pt x="1465312" y="86345"/>
                  <a:pt x="1461641" y="75059"/>
                  <a:pt x="1461641" y="62359"/>
                </a:cubicBezTo>
                <a:cubicBezTo>
                  <a:pt x="1461641" y="43210"/>
                  <a:pt x="1469331" y="28029"/>
                  <a:pt x="1484709" y="16817"/>
                </a:cubicBezTo>
                <a:cubicBezTo>
                  <a:pt x="1500088" y="5606"/>
                  <a:pt x="1519486" y="0"/>
                  <a:pt x="1542901" y="0"/>
                </a:cubicBezTo>
                <a:close/>
                <a:moveTo>
                  <a:pt x="312092" y="0"/>
                </a:moveTo>
                <a:cubicBezTo>
                  <a:pt x="344140" y="0"/>
                  <a:pt x="369937" y="10765"/>
                  <a:pt x="389483" y="32295"/>
                </a:cubicBezTo>
                <a:cubicBezTo>
                  <a:pt x="409029" y="53826"/>
                  <a:pt x="418802" y="81855"/>
                  <a:pt x="418802" y="116383"/>
                </a:cubicBezTo>
                <a:cubicBezTo>
                  <a:pt x="418802" y="153789"/>
                  <a:pt x="408781" y="183455"/>
                  <a:pt x="388739" y="205383"/>
                </a:cubicBezTo>
                <a:cubicBezTo>
                  <a:pt x="368697" y="227310"/>
                  <a:pt x="341908" y="238274"/>
                  <a:pt x="308372" y="238274"/>
                </a:cubicBezTo>
                <a:cubicBezTo>
                  <a:pt x="275630" y="238274"/>
                  <a:pt x="249386" y="227508"/>
                  <a:pt x="229642" y="205978"/>
                </a:cubicBezTo>
                <a:cubicBezTo>
                  <a:pt x="209897" y="184447"/>
                  <a:pt x="200025" y="156418"/>
                  <a:pt x="200025" y="121890"/>
                </a:cubicBezTo>
                <a:cubicBezTo>
                  <a:pt x="200025" y="84683"/>
                  <a:pt x="210096" y="55066"/>
                  <a:pt x="230237" y="33040"/>
                </a:cubicBezTo>
                <a:cubicBezTo>
                  <a:pt x="250378" y="11013"/>
                  <a:pt x="277664" y="0"/>
                  <a:pt x="312092" y="0"/>
                </a:cubicBezTo>
                <a:close/>
                <a:moveTo>
                  <a:pt x="118021" y="0"/>
                </a:moveTo>
                <a:cubicBezTo>
                  <a:pt x="140047" y="0"/>
                  <a:pt x="158254" y="3125"/>
                  <a:pt x="172641" y="9376"/>
                </a:cubicBezTo>
                <a:lnTo>
                  <a:pt x="172641" y="40481"/>
                </a:lnTo>
                <a:cubicBezTo>
                  <a:pt x="156170" y="31353"/>
                  <a:pt x="138063" y="26789"/>
                  <a:pt x="118318" y="26789"/>
                </a:cubicBezTo>
                <a:cubicBezTo>
                  <a:pt x="92621" y="26789"/>
                  <a:pt x="71685" y="35346"/>
                  <a:pt x="55513" y="52462"/>
                </a:cubicBezTo>
                <a:cubicBezTo>
                  <a:pt x="39340" y="69577"/>
                  <a:pt x="31254" y="92670"/>
                  <a:pt x="31254" y="121741"/>
                </a:cubicBezTo>
                <a:cubicBezTo>
                  <a:pt x="31254" y="149324"/>
                  <a:pt x="38794" y="171227"/>
                  <a:pt x="53876" y="187449"/>
                </a:cubicBezTo>
                <a:cubicBezTo>
                  <a:pt x="68957" y="203671"/>
                  <a:pt x="88701" y="211782"/>
                  <a:pt x="113109" y="211782"/>
                </a:cubicBezTo>
                <a:cubicBezTo>
                  <a:pt x="135930" y="211782"/>
                  <a:pt x="155773" y="206623"/>
                  <a:pt x="172641" y="196304"/>
                </a:cubicBezTo>
                <a:lnTo>
                  <a:pt x="172641" y="224879"/>
                </a:lnTo>
                <a:cubicBezTo>
                  <a:pt x="155674" y="233809"/>
                  <a:pt x="134392" y="238274"/>
                  <a:pt x="108793" y="238274"/>
                </a:cubicBezTo>
                <a:cubicBezTo>
                  <a:pt x="75753" y="238274"/>
                  <a:pt x="49361" y="227781"/>
                  <a:pt x="29617" y="206797"/>
                </a:cubicBezTo>
                <a:cubicBezTo>
                  <a:pt x="9872" y="185812"/>
                  <a:pt x="0" y="158055"/>
                  <a:pt x="0" y="123527"/>
                </a:cubicBezTo>
                <a:cubicBezTo>
                  <a:pt x="0" y="86419"/>
                  <a:pt x="11112" y="56554"/>
                  <a:pt x="33337" y="33933"/>
                </a:cubicBezTo>
                <a:cubicBezTo>
                  <a:pt x="55562" y="11311"/>
                  <a:pt x="83790" y="0"/>
                  <a:pt x="118021" y="0"/>
                </a:cubicBez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4"/>
          <p:cNvSpPr/>
          <p:nvPr>
            <p:custDataLst>
              <p:tags r:id="rId4"/>
            </p:custDataLst>
          </p:nvPr>
        </p:nvSpPr>
        <p:spPr>
          <a:xfrm>
            <a:off x="5469964" y="728437"/>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6" name="矩形: 圆角 10"/>
          <p:cNvSpPr/>
          <p:nvPr>
            <p:custDataLst>
              <p:tags r:id="rId5"/>
            </p:custDataLst>
          </p:nvPr>
        </p:nvSpPr>
        <p:spPr>
          <a:xfrm>
            <a:off x="5423866" y="1401479"/>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8" name="矩形: 圆角 13"/>
          <p:cNvSpPr/>
          <p:nvPr>
            <p:custDataLst>
              <p:tags r:id="rId6"/>
            </p:custDataLst>
          </p:nvPr>
        </p:nvSpPr>
        <p:spPr>
          <a:xfrm>
            <a:off x="5295814" y="2075034"/>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1" name="项标题"/>
          <p:cNvSpPr txBox="1"/>
          <p:nvPr>
            <p:custDataLst>
              <p:tags r:id="rId7"/>
            </p:custDataLst>
          </p:nvPr>
        </p:nvSpPr>
        <p:spPr>
          <a:xfrm>
            <a:off x="6604608" y="1450925"/>
            <a:ext cx="1667630" cy="394493"/>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spc="300" dirty="0">
                <a:solidFill>
                  <a:srgbClr val="131F27"/>
                </a:solidFill>
                <a:latin typeface="+mn-ea"/>
              </a:rPr>
              <a:t>链接教材</a:t>
            </a:r>
            <a:endParaRPr lang="zh-CN" altLang="en-US" sz="2800" spc="300" dirty="0">
              <a:solidFill>
                <a:srgbClr val="131F27"/>
              </a:solidFill>
              <a:latin typeface="+mn-ea"/>
            </a:endParaRPr>
          </a:p>
        </p:txBody>
      </p:sp>
      <p:sp>
        <p:nvSpPr>
          <p:cNvPr id="22" name="矩形: 圆角 16"/>
          <p:cNvSpPr/>
          <p:nvPr>
            <p:custDataLst>
              <p:tags r:id="rId8"/>
            </p:custDataLst>
          </p:nvPr>
        </p:nvSpPr>
        <p:spPr>
          <a:xfrm>
            <a:off x="5070442" y="2748077"/>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3" name="项标题"/>
          <p:cNvSpPr txBox="1"/>
          <p:nvPr>
            <p:custDataLst>
              <p:tags r:id="rId9"/>
            </p:custDataLst>
          </p:nvPr>
        </p:nvSpPr>
        <p:spPr>
          <a:xfrm>
            <a:off x="6291056" y="2173304"/>
            <a:ext cx="1618463" cy="394493"/>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spc="300" dirty="0">
                <a:solidFill>
                  <a:srgbClr val="131F27"/>
                </a:solidFill>
                <a:latin typeface="+mn-ea"/>
              </a:rPr>
              <a:t>仔细审题</a:t>
            </a:r>
            <a:endParaRPr lang="zh-CN" altLang="en-US" sz="2800" spc="300" dirty="0">
              <a:solidFill>
                <a:srgbClr val="131F27"/>
              </a:solidFill>
              <a:latin typeface="+mn-ea"/>
            </a:endParaRPr>
          </a:p>
        </p:txBody>
      </p:sp>
      <p:sp>
        <p:nvSpPr>
          <p:cNvPr id="24" name="矩形: 圆角 1"/>
          <p:cNvSpPr/>
          <p:nvPr>
            <p:custDataLst>
              <p:tags r:id="rId10"/>
            </p:custDataLst>
          </p:nvPr>
        </p:nvSpPr>
        <p:spPr>
          <a:xfrm>
            <a:off x="4747750" y="3421119"/>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5" name="项标题"/>
          <p:cNvSpPr txBox="1"/>
          <p:nvPr>
            <p:custDataLst>
              <p:tags r:id="rId11"/>
            </p:custDataLst>
          </p:nvPr>
        </p:nvSpPr>
        <p:spPr>
          <a:xfrm>
            <a:off x="5905500" y="2835910"/>
            <a:ext cx="1790700" cy="3943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zh-CN" altLang="en-US" sz="2800" spc="300" dirty="0">
                <a:solidFill>
                  <a:srgbClr val="131F27"/>
                </a:solidFill>
                <a:latin typeface="+mn-ea"/>
              </a:rPr>
              <a:t>分析结构</a:t>
            </a:r>
            <a:endParaRPr lang="zh-CN" altLang="en-US" sz="2800" spc="300" dirty="0">
              <a:solidFill>
                <a:srgbClr val="131F27"/>
              </a:solidFill>
              <a:latin typeface="+mn-ea"/>
            </a:endParaRPr>
          </a:p>
        </p:txBody>
      </p:sp>
      <p:sp>
        <p:nvSpPr>
          <p:cNvPr id="26" name="矩形: 圆角 6"/>
          <p:cNvSpPr/>
          <p:nvPr>
            <p:custDataLst>
              <p:tags r:id="rId12"/>
            </p:custDataLst>
          </p:nvPr>
        </p:nvSpPr>
        <p:spPr>
          <a:xfrm>
            <a:off x="4266274" y="4094673"/>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27" name="序号"/>
          <p:cNvSpPr txBox="1"/>
          <p:nvPr>
            <p:custDataLst>
              <p:tags r:id="rId13"/>
            </p:custDataLst>
          </p:nvPr>
        </p:nvSpPr>
        <p:spPr>
          <a:xfrm>
            <a:off x="5545771" y="800147"/>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01</a:t>
            </a:r>
            <a:endParaRPr lang="en-US" sz="1600" b="1" dirty="0">
              <a:solidFill>
                <a:schemeClr val="accent1"/>
              </a:solidFill>
              <a:latin typeface="+mn-ea"/>
            </a:endParaRPr>
          </a:p>
        </p:txBody>
      </p:sp>
      <p:sp>
        <p:nvSpPr>
          <p:cNvPr id="28" name="序号"/>
          <p:cNvSpPr txBox="1"/>
          <p:nvPr>
            <p:custDataLst>
              <p:tags r:id="rId14"/>
            </p:custDataLst>
          </p:nvPr>
        </p:nvSpPr>
        <p:spPr>
          <a:xfrm>
            <a:off x="5499673" y="1473189"/>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02</a:t>
            </a:r>
            <a:endParaRPr lang="en-US" sz="1600" b="1" dirty="0">
              <a:solidFill>
                <a:schemeClr val="accent1"/>
              </a:solidFill>
              <a:latin typeface="+mn-ea"/>
            </a:endParaRPr>
          </a:p>
        </p:txBody>
      </p:sp>
      <p:sp>
        <p:nvSpPr>
          <p:cNvPr id="29" name="序号"/>
          <p:cNvSpPr txBox="1"/>
          <p:nvPr>
            <p:custDataLst>
              <p:tags r:id="rId15"/>
            </p:custDataLst>
          </p:nvPr>
        </p:nvSpPr>
        <p:spPr>
          <a:xfrm>
            <a:off x="5371620" y="2146231"/>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03</a:t>
            </a:r>
            <a:endParaRPr lang="en-US" sz="1600" b="1" dirty="0">
              <a:solidFill>
                <a:schemeClr val="accent1"/>
              </a:solidFill>
              <a:latin typeface="+mn-ea"/>
            </a:endParaRPr>
          </a:p>
        </p:txBody>
      </p:sp>
      <p:sp>
        <p:nvSpPr>
          <p:cNvPr id="30" name="序号"/>
          <p:cNvSpPr txBox="1"/>
          <p:nvPr>
            <p:custDataLst>
              <p:tags r:id="rId16"/>
            </p:custDataLst>
          </p:nvPr>
        </p:nvSpPr>
        <p:spPr>
          <a:xfrm>
            <a:off x="5146249" y="2819785"/>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04</a:t>
            </a:r>
            <a:endParaRPr lang="en-US" sz="1600" b="1" dirty="0">
              <a:solidFill>
                <a:schemeClr val="accent1"/>
              </a:solidFill>
              <a:latin typeface="+mn-ea"/>
            </a:endParaRPr>
          </a:p>
        </p:txBody>
      </p:sp>
      <p:sp>
        <p:nvSpPr>
          <p:cNvPr id="31" name="序号"/>
          <p:cNvSpPr txBox="1"/>
          <p:nvPr>
            <p:custDataLst>
              <p:tags r:id="rId17"/>
            </p:custDataLst>
          </p:nvPr>
        </p:nvSpPr>
        <p:spPr>
          <a:xfrm>
            <a:off x="4823557" y="3492828"/>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05</a:t>
            </a:r>
            <a:endParaRPr lang="en-US" sz="1600" b="1" dirty="0">
              <a:solidFill>
                <a:schemeClr val="accent1"/>
              </a:solidFill>
              <a:latin typeface="+mn-ea"/>
            </a:endParaRPr>
          </a:p>
        </p:txBody>
      </p:sp>
      <p:sp>
        <p:nvSpPr>
          <p:cNvPr id="32" name="序号"/>
          <p:cNvSpPr txBox="1"/>
          <p:nvPr>
            <p:custDataLst>
              <p:tags r:id="rId18"/>
            </p:custDataLst>
          </p:nvPr>
        </p:nvSpPr>
        <p:spPr>
          <a:xfrm>
            <a:off x="4342081" y="4165870"/>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06</a:t>
            </a:r>
            <a:endParaRPr lang="en-US" sz="1600" b="1" dirty="0">
              <a:solidFill>
                <a:schemeClr val="accent1"/>
              </a:solidFill>
              <a:latin typeface="+mn-ea"/>
            </a:endParaRPr>
          </a:p>
        </p:txBody>
      </p:sp>
      <p:sp>
        <p:nvSpPr>
          <p:cNvPr id="9" name="项标题"/>
          <p:cNvSpPr txBox="1"/>
          <p:nvPr>
            <p:custDataLst>
              <p:tags r:id="rId19"/>
            </p:custDataLst>
          </p:nvPr>
        </p:nvSpPr>
        <p:spPr>
          <a:xfrm>
            <a:off x="6929120" y="788035"/>
            <a:ext cx="2346960" cy="43307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zh-CN" altLang="en-US" sz="2800" spc="300" dirty="0">
                <a:solidFill>
                  <a:srgbClr val="131F27"/>
                </a:solidFill>
                <a:latin typeface="+mn-ea"/>
              </a:rPr>
              <a:t>链接</a:t>
            </a:r>
            <a:r>
              <a:rPr lang="en-US" altLang="zh-CN" sz="2800">
                <a:latin typeface="Arial" panose="020B0604020202020204" pitchFamily="34" charset="0"/>
                <a:ea typeface="微软雅黑" panose="020B0503020204020204" charset="-122"/>
                <a:sym typeface="+mn-ea"/>
              </a:rPr>
              <a:t>1</a:t>
            </a:r>
            <a:r>
              <a:rPr lang="zh-CN" altLang="en-US" sz="2800">
                <a:latin typeface="Arial" panose="020B0604020202020204" pitchFamily="34" charset="0"/>
                <a:ea typeface="微软雅黑" panose="020B0503020204020204" charset="-122"/>
                <a:sym typeface="+mn-ea"/>
              </a:rPr>
              <a:t>号文件</a:t>
            </a:r>
            <a:endParaRPr lang="zh-CN" altLang="en-US" sz="2800">
              <a:latin typeface="Arial" panose="020B0604020202020204" pitchFamily="34" charset="0"/>
              <a:ea typeface="微软雅黑" panose="020B0503020204020204" charset="-122"/>
              <a:sym typeface="+mn-ea"/>
            </a:endParaRPr>
          </a:p>
        </p:txBody>
      </p:sp>
      <p:sp>
        <p:nvSpPr>
          <p:cNvPr id="10" name="项标题"/>
          <p:cNvSpPr txBox="1"/>
          <p:nvPr>
            <p:custDataLst>
              <p:tags r:id="rId20"/>
            </p:custDataLst>
          </p:nvPr>
        </p:nvSpPr>
        <p:spPr>
          <a:xfrm>
            <a:off x="5469890" y="3522345"/>
            <a:ext cx="1790700" cy="3943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zh-CN" altLang="en-US" sz="2800" spc="300" dirty="0">
                <a:solidFill>
                  <a:srgbClr val="131F27"/>
                </a:solidFill>
                <a:latin typeface="+mn-ea"/>
              </a:rPr>
              <a:t>积累语料</a:t>
            </a:r>
            <a:endParaRPr lang="zh-CN" altLang="en-US" sz="2800" spc="300" dirty="0">
              <a:solidFill>
                <a:srgbClr val="131F27"/>
              </a:solidFill>
              <a:latin typeface="+mn-ea"/>
            </a:endParaRPr>
          </a:p>
        </p:txBody>
      </p:sp>
      <p:sp>
        <p:nvSpPr>
          <p:cNvPr id="12" name="项标题"/>
          <p:cNvSpPr txBox="1"/>
          <p:nvPr>
            <p:custDataLst>
              <p:tags r:id="rId21"/>
            </p:custDataLst>
          </p:nvPr>
        </p:nvSpPr>
        <p:spPr>
          <a:xfrm>
            <a:off x="5138420" y="4214495"/>
            <a:ext cx="1790700" cy="3943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zh-CN" altLang="en-US" sz="2800" spc="300" dirty="0">
                <a:solidFill>
                  <a:srgbClr val="131F27"/>
                </a:solidFill>
                <a:latin typeface="+mn-ea"/>
              </a:rPr>
              <a:t>赏析习作</a:t>
            </a:r>
            <a:endParaRPr lang="zh-CN" altLang="en-US" sz="2800" spc="300" dirty="0">
              <a:solidFill>
                <a:srgbClr val="131F27"/>
              </a:solidFill>
              <a:latin typeface="+mn-ea"/>
            </a:endParaRPr>
          </a:p>
        </p:txBody>
      </p:sp>
      <p:sp>
        <p:nvSpPr>
          <p:cNvPr id="13" name="矩形: 圆角 6"/>
          <p:cNvSpPr/>
          <p:nvPr>
            <p:custDataLst>
              <p:tags r:id="rId22"/>
            </p:custDataLst>
          </p:nvPr>
        </p:nvSpPr>
        <p:spPr>
          <a:xfrm>
            <a:off x="3956394" y="4770948"/>
            <a:ext cx="5068787" cy="593357"/>
          </a:xfrm>
          <a:prstGeom prst="roundRect">
            <a:avLst>
              <a:gd name="adj" fmla="val 50000"/>
            </a:avLst>
          </a:prstGeom>
          <a:gradFill>
            <a:gsLst>
              <a:gs pos="0">
                <a:schemeClr val="bg2">
                  <a:lumMod val="4000"/>
                  <a:lumOff val="96000"/>
                </a:schemeClr>
              </a:gs>
              <a:gs pos="100000">
                <a:schemeClr val="bg2">
                  <a:lumMod val="4000"/>
                  <a:lumOff val="96000"/>
                </a:schemeClr>
              </a:gs>
            </a:gsLst>
            <a:lin ang="10800000" scaled="0"/>
          </a:gradFill>
          <a:ln>
            <a:solidFill>
              <a:schemeClr val="accent1">
                <a:lumMod val="20000"/>
                <a:lumOff val="8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mn-ea"/>
              <a:sym typeface="+mn-ea"/>
            </a:endParaRPr>
          </a:p>
        </p:txBody>
      </p:sp>
      <p:sp>
        <p:nvSpPr>
          <p:cNvPr id="14" name="序号"/>
          <p:cNvSpPr txBox="1"/>
          <p:nvPr>
            <p:custDataLst>
              <p:tags r:id="rId23"/>
            </p:custDataLst>
          </p:nvPr>
        </p:nvSpPr>
        <p:spPr>
          <a:xfrm>
            <a:off x="3891866" y="5552710"/>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08</a:t>
            </a:r>
            <a:endParaRPr lang="en-US" sz="1600" b="1" dirty="0">
              <a:solidFill>
                <a:schemeClr val="accent1"/>
              </a:solidFill>
              <a:latin typeface="+mn-ea"/>
            </a:endParaRPr>
          </a:p>
        </p:txBody>
      </p:sp>
      <p:sp>
        <p:nvSpPr>
          <p:cNvPr id="15" name="项标题"/>
          <p:cNvSpPr txBox="1"/>
          <p:nvPr>
            <p:custDataLst>
              <p:tags r:id="rId24"/>
            </p:custDataLst>
          </p:nvPr>
        </p:nvSpPr>
        <p:spPr>
          <a:xfrm>
            <a:off x="4651375" y="5593715"/>
            <a:ext cx="1790700" cy="3943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zh-CN" altLang="en-US" sz="2800" spc="300" dirty="0">
                <a:solidFill>
                  <a:srgbClr val="131F27"/>
                </a:solidFill>
                <a:latin typeface="+mn-ea"/>
              </a:rPr>
              <a:t>备考建议</a:t>
            </a:r>
            <a:endParaRPr lang="zh-CN" altLang="en-US" sz="2800" spc="300" dirty="0">
              <a:solidFill>
                <a:srgbClr val="131F27"/>
              </a:solidFill>
              <a:latin typeface="+mn-ea"/>
            </a:endParaRPr>
          </a:p>
        </p:txBody>
      </p:sp>
      <p:sp>
        <p:nvSpPr>
          <p:cNvPr id="7" name="序号"/>
          <p:cNvSpPr txBox="1"/>
          <p:nvPr>
            <p:custDataLst>
              <p:tags r:id="rId25"/>
            </p:custDataLst>
          </p:nvPr>
        </p:nvSpPr>
        <p:spPr>
          <a:xfrm>
            <a:off x="4114751" y="4835795"/>
            <a:ext cx="450099" cy="450099"/>
          </a:xfrm>
          <a:prstGeom prst="ellipse">
            <a:avLst/>
          </a:prstGeom>
          <a:solidFill>
            <a:schemeClr val="accent1">
              <a:lumMod val="20000"/>
              <a:lumOff val="80000"/>
              <a:alpha val="50000"/>
            </a:schemeClr>
          </a:solidFill>
        </p:spPr>
        <p:txBody>
          <a:bodyPr wrap="non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en-US" sz="1600" b="1" dirty="0">
                <a:solidFill>
                  <a:schemeClr val="accent1"/>
                </a:solidFill>
                <a:latin typeface="+mn-ea"/>
              </a:rPr>
              <a:t>07</a:t>
            </a:r>
            <a:endParaRPr lang="en-US" sz="1600" b="1" dirty="0">
              <a:solidFill>
                <a:schemeClr val="accent1"/>
              </a:solidFill>
              <a:latin typeface="+mn-ea"/>
            </a:endParaRPr>
          </a:p>
        </p:txBody>
      </p:sp>
      <p:sp>
        <p:nvSpPr>
          <p:cNvPr id="11" name="项标题"/>
          <p:cNvSpPr txBox="1"/>
          <p:nvPr>
            <p:custDataLst>
              <p:tags r:id="rId26"/>
            </p:custDataLst>
          </p:nvPr>
        </p:nvSpPr>
        <p:spPr>
          <a:xfrm>
            <a:off x="4747895" y="4867910"/>
            <a:ext cx="1790700" cy="394335"/>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zh-CN" altLang="en-US" sz="2800" spc="300" dirty="0">
                <a:solidFill>
                  <a:srgbClr val="131F27"/>
                </a:solidFill>
                <a:latin typeface="+mn-ea"/>
              </a:rPr>
              <a:t>迁移创新</a:t>
            </a:r>
            <a:endParaRPr lang="zh-CN" altLang="en-US" sz="2800" spc="300" dirty="0">
              <a:solidFill>
                <a:srgbClr val="131F27"/>
              </a:solidFill>
              <a:latin typeface="+mn-ea"/>
            </a:endParaRPr>
          </a:p>
        </p:txBody>
      </p:sp>
    </p:spTree>
    <p:custDataLst>
      <p:tags r:id="rId2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6"/>
          <p:cNvSpPr/>
          <p:nvPr>
            <p:custDataLst>
              <p:tags r:id="rId1"/>
            </p:custDataLst>
          </p:nvPr>
        </p:nvSpPr>
        <p:spPr>
          <a:xfrm>
            <a:off x="713304" y="1463013"/>
            <a:ext cx="4086040" cy="4048800"/>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lstStyle/>
          <a:p>
            <a:endParaRPr lang="zh-CN" altLang="en-US" dirty="0">
              <a:solidFill>
                <a:schemeClr val="tx1"/>
              </a:solidFill>
              <a:latin typeface="+mn-ea"/>
            </a:endParaRPr>
          </a:p>
        </p:txBody>
      </p:sp>
      <p:sp>
        <p:nvSpPr>
          <p:cNvPr id="14" name="对象1"/>
          <p:cNvSpPr/>
          <p:nvPr>
            <p:custDataLst>
              <p:tags r:id="rId2"/>
            </p:custDataLst>
          </p:nvPr>
        </p:nvSpPr>
        <p:spPr>
          <a:xfrm>
            <a:off x="5024297" y="2907912"/>
            <a:ext cx="6325344" cy="11430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lstStyle/>
          <a:p>
            <a:pPr>
              <a:lnSpc>
                <a:spcPct val="130000"/>
              </a:lnSpc>
              <a:spcBef>
                <a:spcPct val="0"/>
              </a:spcBef>
              <a:spcAft>
                <a:spcPct val="0"/>
              </a:spcAft>
            </a:pPr>
            <a:r>
              <a:rPr lang="zh-CN" altLang="en-US" sz="2000" dirty="0">
                <a:solidFill>
                  <a:schemeClr val="tx1">
                    <a:lumMod val="85000"/>
                    <a:lumOff val="15000"/>
                  </a:schemeClr>
                </a:solidFill>
                <a:latin typeface="+mn-ea"/>
                <a:cs typeface="+mn-ea"/>
                <a:sym typeface="+mn-ea"/>
              </a:rPr>
              <a:t>加强</a:t>
            </a:r>
            <a:r>
              <a:rPr lang="zh-CN" altLang="en-US" sz="2000" dirty="0">
                <a:solidFill>
                  <a:srgbClr val="C00000"/>
                </a:solidFill>
                <a:latin typeface="+mn-ea"/>
                <a:cs typeface="+mn-ea"/>
                <a:sym typeface="+mn-ea"/>
              </a:rPr>
              <a:t>教考衔接</a:t>
            </a:r>
            <a:r>
              <a:rPr lang="zh-CN" altLang="en-US" sz="2000" dirty="0">
                <a:solidFill>
                  <a:schemeClr val="tx1">
                    <a:lumMod val="85000"/>
                    <a:lumOff val="15000"/>
                  </a:schemeClr>
                </a:solidFill>
                <a:latin typeface="+mn-ea"/>
                <a:cs typeface="+mn-ea"/>
                <a:sym typeface="+mn-ea"/>
              </a:rPr>
              <a:t>，注重考查</a:t>
            </a:r>
            <a:r>
              <a:rPr lang="zh-CN" altLang="en-US" sz="2000" dirty="0">
                <a:solidFill>
                  <a:srgbClr val="C00000"/>
                </a:solidFill>
                <a:latin typeface="+mn-ea"/>
                <a:cs typeface="+mn-ea"/>
                <a:sym typeface="+mn-ea"/>
              </a:rPr>
              <a:t>基础知识、基本技能、基本方法</a:t>
            </a:r>
            <a:r>
              <a:rPr lang="zh-CN" altLang="en-US" sz="2000" dirty="0">
                <a:solidFill>
                  <a:schemeClr val="tx1">
                    <a:lumMod val="85000"/>
                    <a:lumOff val="15000"/>
                  </a:schemeClr>
                </a:solidFill>
                <a:latin typeface="+mn-ea"/>
                <a:cs typeface="+mn-ea"/>
                <a:sym typeface="+mn-ea"/>
              </a:rPr>
              <a:t>。</a:t>
            </a:r>
            <a:endParaRPr lang="zh-CN" altLang="en-US" sz="2400">
              <a:solidFill>
                <a:schemeClr val="tx1">
                  <a:lumMod val="85000"/>
                  <a:lumOff val="15000"/>
                </a:schemeClr>
              </a:solidFill>
              <a:latin typeface="+mn-ea"/>
              <a:cs typeface="+mn-ea"/>
              <a:sym typeface="+mn-ea"/>
            </a:endParaRPr>
          </a:p>
        </p:txBody>
      </p:sp>
      <p:sp>
        <p:nvSpPr>
          <p:cNvPr id="16" name="对象2"/>
          <p:cNvSpPr/>
          <p:nvPr>
            <p:custDataLst>
              <p:tags r:id="rId3"/>
            </p:custDataLst>
          </p:nvPr>
        </p:nvSpPr>
        <p:spPr>
          <a:xfrm>
            <a:off x="3901529" y="1625822"/>
            <a:ext cx="7487791" cy="11322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lstStyle/>
          <a:p>
            <a:pPr>
              <a:lnSpc>
                <a:spcPct val="120000"/>
              </a:lnSpc>
              <a:spcBef>
                <a:spcPct val="0"/>
              </a:spcBef>
              <a:spcAft>
                <a:spcPct val="0"/>
              </a:spcAft>
            </a:pPr>
            <a:r>
              <a:rPr lang="zh-CN" altLang="en-US" sz="2000" dirty="0">
                <a:solidFill>
                  <a:schemeClr val="tx1">
                    <a:lumMod val="85000"/>
                    <a:lumOff val="15000"/>
                  </a:schemeClr>
                </a:solidFill>
                <a:latin typeface="+mn-ea"/>
                <a:cs typeface="+mn-ea"/>
                <a:sym typeface="+mn-ea"/>
              </a:rPr>
              <a:t>持续深化考试内容和形式改革。以习近平新时代中国特色社会主义思想为指导，构建引导学生</a:t>
            </a:r>
            <a:r>
              <a:rPr lang="zh-CN" altLang="en-US" sz="2000" dirty="0">
                <a:solidFill>
                  <a:srgbClr val="C00000"/>
                </a:solidFill>
                <a:latin typeface="+mn-ea"/>
                <a:cs typeface="+mn-ea"/>
                <a:sym typeface="+mn-ea"/>
              </a:rPr>
              <a:t>德智体美劳</a:t>
            </a:r>
            <a:r>
              <a:rPr lang="zh-CN" altLang="en-US" sz="2000" dirty="0">
                <a:solidFill>
                  <a:schemeClr val="tx1">
                    <a:lumMod val="85000"/>
                    <a:lumOff val="15000"/>
                  </a:schemeClr>
                </a:solidFill>
                <a:latin typeface="+mn-ea"/>
                <a:cs typeface="+mn-ea"/>
                <a:sym typeface="+mn-ea"/>
              </a:rPr>
              <a:t>全面发展的考试内容体系。</a:t>
            </a:r>
            <a:endParaRPr lang="zh-CN" altLang="en-US" sz="2000" dirty="0">
              <a:solidFill>
                <a:schemeClr val="tx1">
                  <a:lumMod val="85000"/>
                  <a:lumOff val="15000"/>
                </a:schemeClr>
              </a:solidFill>
              <a:latin typeface="+mn-ea"/>
              <a:cs typeface="+mn-ea"/>
              <a:sym typeface="+mn-ea"/>
            </a:endParaRPr>
          </a:p>
        </p:txBody>
      </p:sp>
      <p:sp>
        <p:nvSpPr>
          <p:cNvPr id="18" name="对象3"/>
          <p:cNvSpPr/>
          <p:nvPr>
            <p:custDataLst>
              <p:tags r:id="rId4"/>
            </p:custDataLst>
          </p:nvPr>
        </p:nvSpPr>
        <p:spPr>
          <a:xfrm>
            <a:off x="3901313" y="4200391"/>
            <a:ext cx="7487791" cy="11430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3">
                    <a:lumMod val="20000"/>
                    <a:lumOff val="80000"/>
                    <a:alpha val="0"/>
                  </a:schemeClr>
                </a:gs>
                <a:gs pos="2000">
                  <a:schemeClr val="accent3">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lstStyle/>
          <a:p>
            <a:pPr>
              <a:lnSpc>
                <a:spcPct val="120000"/>
              </a:lnSpc>
              <a:spcBef>
                <a:spcPct val="0"/>
              </a:spcBef>
              <a:spcAft>
                <a:spcPct val="0"/>
              </a:spcAft>
            </a:pPr>
            <a:r>
              <a:rPr lang="zh-CN" altLang="en-US" sz="2000">
                <a:solidFill>
                  <a:schemeClr val="tx1">
                    <a:lumMod val="85000"/>
                    <a:lumOff val="15000"/>
                  </a:schemeClr>
                </a:solidFill>
                <a:latin typeface="+mn-ea"/>
                <a:cs typeface="+mn-ea"/>
                <a:sym typeface="+mn-ea"/>
              </a:rPr>
              <a:t>优化试题</a:t>
            </a:r>
            <a:r>
              <a:rPr lang="zh-CN" altLang="en-US" sz="2000">
                <a:solidFill>
                  <a:srgbClr val="C00000"/>
                </a:solidFill>
                <a:latin typeface="+mn-ea"/>
                <a:cs typeface="+mn-ea"/>
                <a:sym typeface="+mn-ea"/>
              </a:rPr>
              <a:t>呈现方式和素材选取</a:t>
            </a:r>
            <a:r>
              <a:rPr lang="zh-CN" altLang="en-US" sz="2000">
                <a:solidFill>
                  <a:schemeClr val="tx1">
                    <a:lumMod val="85000"/>
                    <a:lumOff val="15000"/>
                  </a:schemeClr>
                </a:solidFill>
                <a:latin typeface="+mn-ea"/>
                <a:cs typeface="+mn-ea"/>
                <a:sym typeface="+mn-ea"/>
              </a:rPr>
              <a:t>，融入</a:t>
            </a:r>
            <a:r>
              <a:rPr lang="zh-CN" altLang="en-US" sz="2000">
                <a:solidFill>
                  <a:srgbClr val="C00000"/>
                </a:solidFill>
                <a:latin typeface="+mn-ea"/>
                <a:cs typeface="+mn-ea"/>
                <a:sym typeface="+mn-ea"/>
              </a:rPr>
              <a:t>科技前沿动态</a:t>
            </a:r>
            <a:r>
              <a:rPr lang="zh-CN" altLang="en-US" sz="2000">
                <a:solidFill>
                  <a:schemeClr val="tx1">
                    <a:lumMod val="85000"/>
                    <a:lumOff val="15000"/>
                  </a:schemeClr>
                </a:solidFill>
                <a:latin typeface="+mn-ea"/>
                <a:cs typeface="+mn-ea"/>
                <a:sym typeface="+mn-ea"/>
              </a:rPr>
              <a:t>，浸润</a:t>
            </a:r>
            <a:r>
              <a:rPr lang="zh-CN" altLang="en-US" sz="2000">
                <a:solidFill>
                  <a:srgbClr val="C00000"/>
                </a:solidFill>
                <a:latin typeface="+mn-ea"/>
                <a:cs typeface="+mn-ea"/>
                <a:sym typeface="+mn-ea"/>
              </a:rPr>
              <a:t>人文教育元素</a:t>
            </a:r>
            <a:r>
              <a:rPr lang="zh-CN" altLang="en-US" sz="2000">
                <a:solidFill>
                  <a:schemeClr val="tx1">
                    <a:lumMod val="85000"/>
                    <a:lumOff val="15000"/>
                  </a:schemeClr>
                </a:solidFill>
                <a:latin typeface="+mn-ea"/>
                <a:cs typeface="+mn-ea"/>
                <a:sym typeface="+mn-ea"/>
              </a:rPr>
              <a:t>，加强</a:t>
            </a:r>
            <a:r>
              <a:rPr lang="zh-CN" altLang="en-US" sz="2000">
                <a:solidFill>
                  <a:srgbClr val="C00000"/>
                </a:solidFill>
                <a:latin typeface="+mn-ea"/>
                <a:cs typeface="+mn-ea"/>
                <a:sym typeface="+mn-ea"/>
              </a:rPr>
              <a:t>项目式、探究式</a:t>
            </a:r>
            <a:r>
              <a:rPr lang="zh-CN" altLang="en-US" sz="2000">
                <a:solidFill>
                  <a:schemeClr val="tx1">
                    <a:lumMod val="85000"/>
                    <a:lumOff val="15000"/>
                  </a:schemeClr>
                </a:solidFill>
                <a:latin typeface="+mn-ea"/>
                <a:cs typeface="+mn-ea"/>
                <a:sym typeface="+mn-ea"/>
              </a:rPr>
              <a:t>的真实情境问题设计，更好考查学生</a:t>
            </a:r>
            <a:r>
              <a:rPr lang="zh-CN" altLang="en-US" sz="2000">
                <a:solidFill>
                  <a:srgbClr val="C00000"/>
                </a:solidFill>
                <a:latin typeface="+mn-ea"/>
                <a:cs typeface="+mn-ea"/>
                <a:sym typeface="+mn-ea"/>
              </a:rPr>
              <a:t>关键能力、学科素养和思维品质</a:t>
            </a:r>
            <a:r>
              <a:rPr lang="zh-CN" altLang="en-US" sz="2000">
                <a:solidFill>
                  <a:schemeClr val="tx1">
                    <a:lumMod val="85000"/>
                    <a:lumOff val="15000"/>
                  </a:schemeClr>
                </a:solidFill>
                <a:latin typeface="+mn-ea"/>
                <a:cs typeface="+mn-ea"/>
                <a:sym typeface="+mn-ea"/>
              </a:rPr>
              <a:t>。</a:t>
            </a:r>
            <a:endParaRPr lang="zh-CN" altLang="en-US" sz="2000">
              <a:solidFill>
                <a:schemeClr val="tx1">
                  <a:lumMod val="85000"/>
                  <a:lumOff val="15000"/>
                </a:schemeClr>
              </a:solidFill>
              <a:latin typeface="+mn-ea"/>
              <a:cs typeface="+mn-ea"/>
              <a:sym typeface="+mn-ea"/>
            </a:endParaRPr>
          </a:p>
        </p:txBody>
      </p:sp>
      <p:sp>
        <p:nvSpPr>
          <p:cNvPr id="2" name="对象5"/>
          <p:cNvSpPr/>
          <p:nvPr>
            <p:custDataLst>
              <p:tags r:id="rId5"/>
            </p:custDataLst>
          </p:nvPr>
        </p:nvSpPr>
        <p:spPr>
          <a:xfrm>
            <a:off x="3998684" y="1285995"/>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lstStyle/>
          <a:p>
            <a:pPr algn="ctr">
              <a:spcBef>
                <a:spcPct val="0"/>
              </a:spcBef>
              <a:spcAft>
                <a:spcPct val="0"/>
              </a:spcAft>
            </a:pPr>
            <a:r>
              <a:rPr lang="en-US" altLang="zh-CN" sz="2400" b="1">
                <a:solidFill>
                  <a:srgbClr val="FFFFFF"/>
                </a:solidFill>
                <a:latin typeface="+mn-ea"/>
                <a:cs typeface="+mn-ea"/>
                <a:sym typeface="+mn-ea"/>
              </a:rPr>
              <a:t>01</a:t>
            </a:r>
            <a:endParaRPr lang="en-US" altLang="zh-CN" sz="2400" b="1">
              <a:solidFill>
                <a:srgbClr val="FFFFFF"/>
              </a:solidFill>
              <a:latin typeface="+mn-ea"/>
              <a:cs typeface="+mn-ea"/>
              <a:sym typeface="+mn-ea"/>
            </a:endParaRPr>
          </a:p>
        </p:txBody>
      </p:sp>
      <p:sp>
        <p:nvSpPr>
          <p:cNvPr id="4" name="对象6"/>
          <p:cNvSpPr/>
          <p:nvPr>
            <p:custDataLst>
              <p:tags r:id="rId6"/>
            </p:custDataLst>
          </p:nvPr>
        </p:nvSpPr>
        <p:spPr>
          <a:xfrm>
            <a:off x="5024156" y="3123939"/>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lstStyle/>
          <a:p>
            <a:pPr algn="ctr">
              <a:spcBef>
                <a:spcPct val="0"/>
              </a:spcBef>
              <a:spcAft>
                <a:spcPct val="0"/>
              </a:spcAft>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3998684" y="4957311"/>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3"/>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lstStyle/>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1162120" y="1912848"/>
            <a:ext cx="3188409" cy="313262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lstStyle/>
          <a:p>
            <a:pPr algn="ctr">
              <a:spcBef>
                <a:spcPct val="0"/>
              </a:spcBef>
              <a:spcAft>
                <a:spcPct val="0"/>
              </a:spcAft>
            </a:pPr>
            <a:endParaRPr lang="zh-CN" altLang="en-US" sz="2700" b="1">
              <a:solidFill>
                <a:schemeClr val="accent1"/>
              </a:solidFill>
              <a:latin typeface="+mn-ea"/>
              <a:cs typeface="+mn-ea"/>
              <a:sym typeface="+mn-ea"/>
            </a:endParaRPr>
          </a:p>
          <a:p>
            <a:pPr algn="ctr">
              <a:spcBef>
                <a:spcPct val="0"/>
              </a:spcBef>
              <a:spcAft>
                <a:spcPct val="0"/>
              </a:spcAft>
            </a:pPr>
            <a:r>
              <a:rPr lang="zh-CN" altLang="en-US" sz="2700" b="1">
                <a:solidFill>
                  <a:schemeClr val="accent1"/>
                </a:solidFill>
                <a:latin typeface="+mn-ea"/>
                <a:cs typeface="+mn-ea"/>
                <a:sym typeface="+mn-ea"/>
              </a:rPr>
              <a:t>教育部关于做好</a:t>
            </a:r>
            <a:r>
              <a:rPr lang="en-US" altLang="zh-CN" sz="2700" b="1">
                <a:solidFill>
                  <a:schemeClr val="accent1"/>
                </a:solidFill>
                <a:latin typeface="+mn-ea"/>
                <a:cs typeface="+mn-ea"/>
                <a:sym typeface="+mn-ea"/>
              </a:rPr>
              <a:t>2026</a:t>
            </a:r>
            <a:r>
              <a:rPr lang="zh-CN" altLang="en-US" sz="2700" b="1">
                <a:solidFill>
                  <a:schemeClr val="accent1"/>
                </a:solidFill>
                <a:latin typeface="+mn-ea"/>
                <a:cs typeface="+mn-ea"/>
                <a:sym typeface="+mn-ea"/>
              </a:rPr>
              <a:t>年普通高校招生工作的</a:t>
            </a:r>
            <a:endParaRPr lang="zh-CN" altLang="en-US" sz="2700" b="1">
              <a:solidFill>
                <a:schemeClr val="accent1"/>
              </a:solidFill>
              <a:latin typeface="+mn-ea"/>
              <a:cs typeface="+mn-ea"/>
              <a:sym typeface="+mn-ea"/>
            </a:endParaRPr>
          </a:p>
          <a:p>
            <a:pPr algn="ctr">
              <a:spcBef>
                <a:spcPct val="0"/>
              </a:spcBef>
              <a:spcAft>
                <a:spcPct val="0"/>
              </a:spcAft>
            </a:pPr>
            <a:r>
              <a:rPr lang="zh-CN" altLang="en-US" sz="2700" b="1">
                <a:solidFill>
                  <a:schemeClr val="accent1"/>
                </a:solidFill>
                <a:latin typeface="+mn-ea"/>
                <a:cs typeface="+mn-ea"/>
                <a:sym typeface="+mn-ea"/>
              </a:rPr>
              <a:t>通知</a:t>
            </a:r>
            <a:endParaRPr lang="zh-CN" altLang="en-US" sz="2700" b="1">
              <a:solidFill>
                <a:schemeClr val="accent1"/>
              </a:solidFill>
              <a:latin typeface="+mn-ea"/>
              <a:cs typeface="+mn-ea"/>
              <a:sym typeface="+mn-ea"/>
            </a:endParaRPr>
          </a:p>
        </p:txBody>
      </p:sp>
      <p:sp>
        <p:nvSpPr>
          <p:cNvPr id="5" name="标题 4"/>
          <p:cNvSpPr>
            <a:spLocks noGrp="1"/>
          </p:cNvSpPr>
          <p:nvPr>
            <p:ph type="title"/>
            <p:custDataLst>
              <p:tags r:id="rId9"/>
            </p:custDataLst>
          </p:nvPr>
        </p:nvSpPr>
        <p:spPr>
          <a:xfrm>
            <a:off x="838200" y="365125"/>
            <a:ext cx="2226310" cy="569595"/>
          </a:xfrm>
          <a:solidFill>
            <a:schemeClr val="accent4">
              <a:lumMod val="20000"/>
              <a:lumOff val="80000"/>
            </a:schemeClr>
          </a:solidFill>
        </p:spPr>
        <p:txBody>
          <a:bodyPr>
            <a:normAutofit/>
          </a:bodyPr>
          <a:lstStyle/>
          <a:p>
            <a:r>
              <a:rPr lang="zh-CN" altLang="en-US" sz="2800">
                <a:latin typeface="黑体" panose="02010609060101010101" charset="-122"/>
                <a:ea typeface="黑体" panose="02010609060101010101" charset="-122"/>
                <a:cs typeface="黑体" panose="02010609060101010101" charset="-122"/>
              </a:rPr>
              <a:t>链接</a:t>
            </a:r>
            <a:r>
              <a:rPr lang="en-US" altLang="zh-CN" sz="2800">
                <a:latin typeface="黑体" panose="02010609060101010101" charset="-122"/>
                <a:ea typeface="黑体" panose="02010609060101010101" charset="-122"/>
                <a:cs typeface="黑体" panose="02010609060101010101" charset="-122"/>
              </a:rPr>
              <a:t>1</a:t>
            </a:r>
            <a:r>
              <a:rPr lang="zh-CN" altLang="en-US" sz="2800">
                <a:latin typeface="黑体" panose="02010609060101010101" charset="-122"/>
                <a:ea typeface="黑体" panose="02010609060101010101" charset="-122"/>
                <a:cs typeface="黑体" panose="02010609060101010101" charset="-122"/>
              </a:rPr>
              <a:t>号文件</a:t>
            </a:r>
            <a:endParaRPr lang="zh-CN" altLang="en-US" sz="2800">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custDataLst>
              <p:tags r:id="rId1"/>
            </p:custDataLst>
          </p:nvPr>
        </p:nvSpPr>
        <p:spPr>
          <a:xfrm>
            <a:off x="784225" y="741680"/>
            <a:ext cx="1610995" cy="496570"/>
          </a:xfrm>
          <a:solidFill>
            <a:schemeClr val="accent4">
              <a:lumMod val="20000"/>
              <a:lumOff val="80000"/>
            </a:schemeClr>
          </a:solidFill>
        </p:spPr>
        <p:txBody>
          <a:bodyPr>
            <a:noAutofit/>
          </a:bodyPr>
          <a:lstStyle/>
          <a:p>
            <a:r>
              <a:rPr lang="zh-CN" altLang="en-US" sz="2800">
                <a:latin typeface="黑体" panose="02010609060101010101" charset="-122"/>
                <a:ea typeface="黑体" panose="02010609060101010101" charset="-122"/>
                <a:cs typeface="黑体" panose="02010609060101010101" charset="-122"/>
              </a:rPr>
              <a:t>链接教材</a:t>
            </a:r>
            <a:endParaRPr lang="zh-CN" altLang="en-US" sz="2800">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2"/>
            </p:custDataLst>
          </p:nvPr>
        </p:nvGraphicFramePr>
        <p:xfrm>
          <a:off x="704215" y="1421130"/>
          <a:ext cx="11014075" cy="5062220"/>
        </p:xfrm>
        <a:graphic>
          <a:graphicData uri="http://schemas.openxmlformats.org/drawingml/2006/table">
            <a:tbl>
              <a:tblPr firstRow="1" bandRow="1">
                <a:tableStyleId>{5C22544A-7EE6-4342-B048-85BDC9FD1C3A}</a:tableStyleId>
              </a:tblPr>
              <a:tblGrid>
                <a:gridCol w="2435225"/>
                <a:gridCol w="8578850"/>
              </a:tblGrid>
              <a:tr h="58674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181483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r>
                        <a:rPr lang="en-US" altLang="zh-CN"/>
                        <a:t> </a:t>
                      </a: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266065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bl>
          </a:graphicData>
        </a:graphic>
      </p:graphicFrame>
      <p:sp>
        <p:nvSpPr>
          <p:cNvPr id="3" name="文本框 2"/>
          <p:cNvSpPr txBox="1"/>
          <p:nvPr/>
        </p:nvSpPr>
        <p:spPr>
          <a:xfrm>
            <a:off x="1183005" y="1529715"/>
            <a:ext cx="1507490" cy="460375"/>
          </a:xfrm>
          <a:prstGeom prst="rect">
            <a:avLst/>
          </a:prstGeom>
        </p:spPr>
        <p:txBody>
          <a:bodyPr wrap="square">
            <a:spAutoFit/>
          </a:bodyPr>
          <a:p>
            <a:pPr algn="l"/>
            <a:r>
              <a:rPr lang="zh-CN" altLang="en-US" sz="2400">
                <a:latin typeface="Arial" panose="020B0604020202020204" pitchFamily="34" charset="0"/>
                <a:ea typeface="微软雅黑" panose="020B0503020204020204" charset="-122"/>
              </a:rPr>
              <a:t>教材单元</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5970270" y="1529715"/>
            <a:ext cx="1871980" cy="460375"/>
          </a:xfrm>
          <a:prstGeom prst="rect">
            <a:avLst/>
          </a:prstGeom>
        </p:spPr>
        <p:txBody>
          <a:bodyPr wrap="square">
            <a:spAutoFit/>
          </a:bodyPr>
          <a:p>
            <a:pPr algn="l"/>
            <a:r>
              <a:rPr lang="zh-CN" altLang="en-US" sz="2400">
                <a:latin typeface="Arial" panose="020B0604020202020204" pitchFamily="34" charset="0"/>
                <a:ea typeface="微软雅黑" panose="020B0503020204020204" charset="-122"/>
              </a:rPr>
              <a:t>核心契合点</a:t>
            </a:r>
            <a:endParaRPr lang="zh-CN" altLang="en-US" sz="2400">
              <a:latin typeface="Arial" panose="020B0604020202020204" pitchFamily="34" charset="0"/>
              <a:ea typeface="微软雅黑" panose="020B0503020204020204" charset="-122"/>
            </a:endParaRPr>
          </a:p>
        </p:txBody>
      </p:sp>
      <p:sp>
        <p:nvSpPr>
          <p:cNvPr id="6" name="文本框 5"/>
          <p:cNvSpPr txBox="1"/>
          <p:nvPr/>
        </p:nvSpPr>
        <p:spPr>
          <a:xfrm>
            <a:off x="1036320" y="2643505"/>
            <a:ext cx="2145665" cy="829945"/>
          </a:xfrm>
          <a:prstGeom prst="rect">
            <a:avLst/>
          </a:prstGeom>
        </p:spPr>
        <p:txBody>
          <a:bodyPr wrap="square">
            <a:spAutoFit/>
          </a:bodyPr>
          <a:p>
            <a:pPr algn="l"/>
            <a:r>
              <a:rPr lang="zh-CN" altLang="en-US" sz="2400">
                <a:latin typeface="Arial" panose="020B0604020202020204" pitchFamily="34" charset="0"/>
                <a:ea typeface="微软雅黑" panose="020B0503020204020204" charset="-122"/>
              </a:rPr>
              <a:t>人教版</a:t>
            </a:r>
            <a:r>
              <a:rPr lang="en-US" altLang="zh-CN" sz="2400">
                <a:latin typeface="Arial" panose="020B0604020202020204" pitchFamily="34" charset="0"/>
                <a:ea typeface="微软雅黑" panose="020B0503020204020204" charset="-122"/>
              </a:rPr>
              <a:t>XB4 </a:t>
            </a:r>
            <a:endParaRPr lang="en-US" altLang="zh-CN" sz="2400">
              <a:latin typeface="Arial" panose="020B0604020202020204" pitchFamily="34" charset="0"/>
              <a:ea typeface="微软雅黑" panose="020B0503020204020204" charset="-122"/>
            </a:endParaRPr>
          </a:p>
          <a:p>
            <a:pPr algn="l"/>
            <a:r>
              <a:rPr lang="en-US" altLang="zh-CN" sz="2400">
                <a:latin typeface="Arial" panose="020B0604020202020204" pitchFamily="34" charset="0"/>
                <a:ea typeface="微软雅黑" panose="020B0503020204020204" charset="-122"/>
              </a:rPr>
              <a:t>Unit 4 Sharing</a:t>
            </a:r>
            <a:endParaRPr lang="en-US" altLang="zh-CN" sz="2400">
              <a:latin typeface="Arial" panose="020B0604020202020204" pitchFamily="34" charset="0"/>
              <a:ea typeface="微软雅黑" panose="020B0503020204020204" charset="-122"/>
            </a:endParaRPr>
          </a:p>
        </p:txBody>
      </p:sp>
      <p:sp>
        <p:nvSpPr>
          <p:cNvPr id="7" name="文本框 6"/>
          <p:cNvSpPr txBox="1"/>
          <p:nvPr/>
        </p:nvSpPr>
        <p:spPr>
          <a:xfrm>
            <a:off x="3300095" y="2115185"/>
            <a:ext cx="7839710" cy="1568450"/>
          </a:xfrm>
          <a:prstGeom prst="rect">
            <a:avLst/>
          </a:prstGeom>
        </p:spPr>
        <p:txBody>
          <a:bodyPr wrap="square">
            <a:spAutoFit/>
          </a:bodyPr>
          <a:p>
            <a:pPr algn="l">
              <a:buClrTx/>
              <a:buSzTx/>
              <a:buNone/>
            </a:pPr>
            <a:r>
              <a:rPr lang="zh-CN" altLang="en-US" sz="2400">
                <a:latin typeface="Arial" panose="020B0604020202020204" pitchFamily="34" charset="0"/>
                <a:ea typeface="微软雅黑" panose="020B0503020204020204" charset="-122"/>
              </a:rPr>
              <a:t>①</a:t>
            </a:r>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主题：聚焦志愿服务与校园 / 社区公益劳动</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② 语料：涵盖劳动 / 志愿活动的场景、动作、感悟句式，</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③ 词汇：serve、cooperate 等核心词汇精准匹配扫雪劳</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 </a:t>
            </a:r>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动主题，是试题写作的核心语料库。</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931545" y="3994150"/>
            <a:ext cx="2464435" cy="1198880"/>
          </a:xfrm>
          <a:prstGeom prst="rect">
            <a:avLst/>
          </a:prstGeom>
        </p:spPr>
        <p:txBody>
          <a:bodyPr wrap="square">
            <a:spAutoFit/>
          </a:bodyPr>
          <a:p>
            <a:pPr algn="l"/>
            <a:r>
              <a:rPr lang="zh-CN" altLang="en-US" sz="2400">
                <a:latin typeface="Arial" panose="020B0604020202020204" pitchFamily="34" charset="0"/>
                <a:ea typeface="微软雅黑" panose="020B0503020204020204" charset="-122"/>
              </a:rPr>
              <a:t>人教版XB1 </a:t>
            </a:r>
            <a:endParaRPr lang="zh-CN" altLang="en-US" sz="2400">
              <a:latin typeface="Arial" panose="020B0604020202020204" pitchFamily="34" charset="0"/>
              <a:ea typeface="微软雅黑" panose="020B0503020204020204" charset="-122"/>
            </a:endParaRPr>
          </a:p>
          <a:p>
            <a:pPr algn="l"/>
            <a:r>
              <a:rPr lang="zh-CN" altLang="en-US" sz="2400">
                <a:latin typeface="Arial" panose="020B0604020202020204" pitchFamily="34" charset="0"/>
                <a:ea typeface="微软雅黑" panose="020B0503020204020204" charset="-122"/>
              </a:rPr>
              <a:t>Unit 5 Working</a:t>
            </a:r>
            <a:endParaRPr lang="zh-CN" altLang="en-US" sz="2400">
              <a:latin typeface="Arial" panose="020B0604020202020204" pitchFamily="34" charset="0"/>
              <a:ea typeface="微软雅黑" panose="020B0503020204020204" charset="-122"/>
            </a:endParaRPr>
          </a:p>
          <a:p>
            <a:pPr algn="l"/>
            <a:r>
              <a:rPr lang="zh-CN" altLang="en-US" sz="2400">
                <a:latin typeface="Arial" panose="020B0604020202020204" pitchFamily="34" charset="0"/>
                <a:ea typeface="微软雅黑" panose="020B0503020204020204" charset="-122"/>
              </a:rPr>
              <a:t> the Land</a:t>
            </a:r>
            <a:endParaRPr lang="en-US" altLang="zh-CN" sz="1800">
              <a:latin typeface="Arial" panose="020B0604020202020204" pitchFamily="34" charset="0"/>
              <a:ea typeface="微软雅黑" panose="020B0503020204020204" charset="-122"/>
            </a:endParaRPr>
          </a:p>
        </p:txBody>
      </p:sp>
      <p:sp>
        <p:nvSpPr>
          <p:cNvPr id="9" name="文本框 8"/>
          <p:cNvSpPr txBox="1"/>
          <p:nvPr/>
        </p:nvSpPr>
        <p:spPr>
          <a:xfrm>
            <a:off x="3255645" y="3928110"/>
            <a:ext cx="8099425" cy="2306955"/>
          </a:xfrm>
          <a:prstGeom prst="rect">
            <a:avLst/>
          </a:prstGeom>
        </p:spPr>
        <p:txBody>
          <a:bodyPr wrap="square">
            <a:spAutoFit/>
          </a:bodyPr>
          <a:p>
            <a:pPr algn="l">
              <a:buClrTx/>
              <a:buSzTx/>
              <a:buNone/>
            </a:pPr>
            <a:r>
              <a:rPr lang="zh-CN" altLang="en-US" sz="2400">
                <a:latin typeface="Arial" panose="020B0604020202020204" pitchFamily="34" charset="0"/>
                <a:ea typeface="微软雅黑" panose="020B0503020204020204" charset="-122"/>
              </a:rPr>
              <a:t>① 主题：围绕劳动实践与劳动精神，渗透劳动价值和集体</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 </a:t>
            </a:r>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劳作意义。</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sym typeface="+mn-ea"/>
              </a:rPr>
              <a:t>②</a:t>
            </a:r>
            <a:r>
              <a:rPr lang="en-US" altLang="zh-CN" sz="2400">
                <a:latin typeface="Arial" panose="020B0604020202020204" pitchFamily="34" charset="0"/>
                <a:ea typeface="微软雅黑" panose="020B0503020204020204" charset="-122"/>
                <a:sym typeface="+mn-ea"/>
              </a:rPr>
              <a:t> </a:t>
            </a:r>
            <a:r>
              <a:rPr lang="zh-CN" altLang="en-US" sz="2400">
                <a:latin typeface="Arial" panose="020B0604020202020204" pitchFamily="34" charset="0"/>
                <a:ea typeface="微软雅黑" panose="020B0503020204020204" charset="-122"/>
              </a:rPr>
              <a:t>语料：集体协作劳作的场景描述，可直接迁移至试题师</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 </a:t>
            </a:r>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生扫雪分工的情节叙述，补充劳动过程表达语料；</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③ 素养：传递劳动光荣、责任担当理念，契合试题五育并</a:t>
            </a:r>
            <a:endParaRPr lang="zh-CN" altLang="en-US" sz="2400">
              <a:latin typeface="Arial" panose="020B0604020202020204" pitchFamily="34" charset="0"/>
              <a:ea typeface="微软雅黑" panose="020B0503020204020204" charset="-122"/>
            </a:endParaRPr>
          </a:p>
          <a:p>
            <a:pPr algn="l">
              <a:buClrTx/>
              <a:buSzTx/>
              <a:buNone/>
            </a:pPr>
            <a:r>
              <a:rPr lang="zh-CN" altLang="en-US" sz="2400">
                <a:latin typeface="Arial" panose="020B0604020202020204" pitchFamily="34" charset="0"/>
                <a:ea typeface="微软雅黑" panose="020B0503020204020204" charset="-122"/>
              </a:rPr>
              <a:t> </a:t>
            </a:r>
            <a:r>
              <a:rPr lang="en-US" altLang="zh-CN" sz="2400">
                <a:latin typeface="Arial" panose="020B0604020202020204" pitchFamily="34" charset="0"/>
                <a:ea typeface="微软雅黑" panose="020B0503020204020204" charset="-122"/>
              </a:rPr>
              <a:t>             </a:t>
            </a:r>
            <a:r>
              <a:rPr lang="zh-CN" altLang="en-US" sz="2400">
                <a:latin typeface="Arial" panose="020B0604020202020204" pitchFamily="34" charset="0"/>
                <a:ea typeface="微软雅黑" panose="020B0503020204020204" charset="-122"/>
              </a:rPr>
              <a:t>举的劳动教育考查目标，为感悟部分提供核心观点。</a:t>
            </a:r>
            <a:endParaRPr lang="zh-CN" altLang="en-US" sz="2400">
              <a:latin typeface="Arial" panose="020B0604020202020204" pitchFamily="34" charset="0"/>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76350" y="292100"/>
            <a:ext cx="5236845" cy="6565900"/>
            <a:chOff x="1013" y="460"/>
            <a:chExt cx="8247" cy="10340"/>
          </a:xfrm>
        </p:grpSpPr>
        <p:sp>
          <p:nvSpPr>
            <p:cNvPr id="2" name="文本框 1"/>
            <p:cNvSpPr txBox="1"/>
            <p:nvPr/>
          </p:nvSpPr>
          <p:spPr>
            <a:xfrm>
              <a:off x="1135" y="460"/>
              <a:ext cx="7973" cy="4940"/>
            </a:xfrm>
            <a:prstGeom prst="rect">
              <a:avLst/>
            </a:prstGeom>
            <a:solidFill>
              <a:schemeClr val="bg2"/>
            </a:solidFill>
          </p:spPr>
          <p:txBody>
            <a:bodyPr wrap="square">
              <a:spAutoFit/>
            </a:bodyPr>
            <a:p>
              <a:pPr algn="l">
                <a:lnSpc>
                  <a:spcPct val="110000"/>
                </a:lnSpc>
              </a:pP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第一节</a:t>
              </a: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（满分</a:t>
              </a:r>
              <a:r>
                <a:rPr lang="en-US" altLang="zh-CN" sz="1800">
                  <a:latin typeface="Arial" panose="020B0604020202020204" pitchFamily="34" charset="0"/>
                  <a:ea typeface="微软雅黑" panose="020B0503020204020204" charset="-122"/>
                </a:rPr>
                <a:t>15</a:t>
              </a:r>
              <a:r>
                <a:rPr lang="zh-CN" altLang="en-US" sz="1800">
                  <a:latin typeface="Arial" panose="020B0604020202020204" pitchFamily="34" charset="0"/>
                  <a:ea typeface="微软雅黑" panose="020B0503020204020204" charset="-122"/>
                </a:rPr>
                <a:t>分）</a:t>
              </a:r>
              <a:endParaRPr lang="en-US" altLang="zh-CN"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假定你是李华，你校英语报</a:t>
              </a:r>
              <a:r>
                <a:rPr lang="en-US" altLang="zh-CN" sz="1800">
                  <a:latin typeface="Arial" panose="020B0604020202020204" pitchFamily="34" charset="0"/>
                  <a:ea typeface="微软雅黑" panose="020B0503020204020204" charset="-122"/>
                </a:rPr>
                <a:t>"Teen Voices"</a:t>
              </a:r>
              <a:r>
                <a:rPr lang="zh-CN" altLang="en-US" sz="1800">
                  <a:latin typeface="Arial" panose="020B0604020202020204" pitchFamily="34" charset="0"/>
                  <a:ea typeface="微软雅黑" panose="020B0503020204020204" charset="-122"/>
                </a:rPr>
                <a:t>栏目正在征稿，请结合图片中你校同学们清扫积雪</a:t>
              </a:r>
              <a:r>
                <a:rPr lang="zh-CN" altLang="en-US">
                  <a:latin typeface="Arial" panose="020B0604020202020204" pitchFamily="34" charset="0"/>
                  <a:ea typeface="微软雅黑" panose="020B0503020204020204" charset="-122"/>
                  <a:sym typeface="+mn-ea"/>
                </a:rPr>
                <a:t>的场景，以</a:t>
              </a:r>
              <a:r>
                <a:rPr lang="en-US" altLang="zh-CN">
                  <a:latin typeface="Arial" panose="020B0604020202020204" pitchFamily="34" charset="0"/>
                  <a:ea typeface="微软雅黑" panose="020B0503020204020204" charset="-122"/>
                  <a:sym typeface="+mn-ea"/>
                </a:rPr>
                <a:t>"Snow Sweeping,a Lesson Beyond the Classroom" </a:t>
              </a:r>
              <a:r>
                <a:rPr lang="zh-CN" altLang="en-US">
                  <a:latin typeface="Arial" panose="020B0604020202020204" pitchFamily="34" charset="0"/>
                  <a:ea typeface="微软雅黑" panose="020B0503020204020204" charset="-122"/>
                  <a:sym typeface="+mn-ea"/>
                </a:rPr>
                <a:t>为题写一篇短文投稿，内容包括：</a:t>
              </a:r>
              <a:endParaRPr lang="zh-CN" altLang="en-US">
                <a:latin typeface="Arial" panose="020B0604020202020204" pitchFamily="34" charset="0"/>
                <a:ea typeface="微软雅黑" panose="020B0503020204020204" charset="-122"/>
                <a:sym typeface="+mn-ea"/>
              </a:endParaRPr>
            </a:p>
            <a:p>
              <a:pPr algn="l">
                <a:lnSpc>
                  <a:spcPct val="110000"/>
                </a:lnSpc>
              </a:pPr>
              <a:r>
                <a:rPr lang="en-US" altLang="zh-CN" sz="1800">
                  <a:latin typeface="Arial" panose="020B0604020202020204" pitchFamily="34" charset="0"/>
                  <a:ea typeface="微软雅黑" panose="020B0503020204020204" charset="-122"/>
                </a:rPr>
                <a:t>(1)</a:t>
              </a:r>
              <a:r>
                <a:rPr lang="zh-CN" altLang="en-US" sz="1800">
                  <a:latin typeface="Arial" panose="020B0604020202020204" pitchFamily="34" charset="0"/>
                  <a:ea typeface="微软雅黑" panose="020B0503020204020204" charset="-122"/>
                </a:rPr>
                <a:t>描述每幅图片的内容；</a:t>
              </a:r>
              <a:endParaRPr lang="zh-CN" altLang="en-US" sz="1800">
                <a:latin typeface="Arial" panose="020B0604020202020204" pitchFamily="34" charset="0"/>
                <a:ea typeface="微软雅黑" panose="020B0503020204020204" charset="-122"/>
              </a:endParaRPr>
            </a:p>
            <a:p>
              <a:pPr algn="l">
                <a:lnSpc>
                  <a:spcPct val="110000"/>
                </a:lnSpc>
              </a:pPr>
              <a:r>
                <a:rPr lang="en-US" altLang="zh-CN">
                  <a:latin typeface="Arial" panose="020B0604020202020204" pitchFamily="34" charset="0"/>
                  <a:ea typeface="微软雅黑" panose="020B0503020204020204" charset="-122"/>
                  <a:sym typeface="+mn-ea"/>
                </a:rPr>
                <a:t>(2)</a:t>
              </a:r>
              <a:r>
                <a:rPr lang="zh-CN" altLang="en-US">
                  <a:latin typeface="Arial" panose="020B0604020202020204" pitchFamily="34" charset="0"/>
                  <a:ea typeface="微软雅黑" panose="020B0503020204020204" charset="-122"/>
                  <a:sym typeface="+mn-ea"/>
                </a:rPr>
                <a:t>谈谈你对本次活动的感悟。</a:t>
              </a:r>
              <a:endParaRPr lang="zh-CN" altLang="en-US" sz="1800">
                <a:latin typeface="Arial" panose="020B0604020202020204" pitchFamily="34" charset="0"/>
                <a:ea typeface="微软雅黑" panose="020B0503020204020204" charset="-122"/>
              </a:endParaRPr>
            </a:p>
            <a:p>
              <a:pPr algn="l">
                <a:lnSpc>
                  <a:spcPct val="110000"/>
                </a:lnSpc>
              </a:pPr>
              <a:r>
                <a:rPr lang="zh-CN" altLang="en-US" sz="1800">
                  <a:latin typeface="Arial" panose="020B0604020202020204" pitchFamily="34" charset="0"/>
                  <a:ea typeface="微软雅黑" panose="020B0503020204020204" charset="-122"/>
                </a:rPr>
                <a:t>注意：</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(1)</a:t>
              </a:r>
              <a:r>
                <a:rPr lang="zh-CN" altLang="en-US" sz="1800">
                  <a:latin typeface="Arial" panose="020B0604020202020204" pitchFamily="34" charset="0"/>
                  <a:ea typeface="微软雅黑" panose="020B0503020204020204" charset="-122"/>
                </a:rPr>
                <a:t>写作词数应为</a:t>
              </a:r>
              <a:r>
                <a:rPr lang="en-US" altLang="zh-CN" sz="1800">
                  <a:latin typeface="Arial" panose="020B0604020202020204" pitchFamily="34" charset="0"/>
                  <a:ea typeface="微软雅黑" panose="020B0503020204020204" charset="-122"/>
                </a:rPr>
                <a:t>80</a:t>
              </a:r>
              <a:r>
                <a:rPr lang="zh-CN" altLang="en-US" sz="1800">
                  <a:latin typeface="Arial" panose="020B0604020202020204" pitchFamily="34" charset="0"/>
                  <a:ea typeface="微软雅黑" panose="020B0503020204020204" charset="-122"/>
                </a:rPr>
                <a:t>个左右；</a:t>
              </a:r>
              <a:endParaRPr lang="zh-CN" altLang="en-US" sz="1800">
                <a:latin typeface="Arial" panose="020B0604020202020204" pitchFamily="34" charset="0"/>
                <a:ea typeface="微软雅黑" panose="020B0503020204020204" charset="-122"/>
              </a:endParaRPr>
            </a:p>
            <a:p>
              <a:pPr algn="l">
                <a:lnSpc>
                  <a:spcPct val="110000"/>
                </a:lnSpc>
              </a:pPr>
              <a:r>
                <a:rPr lang="en-US" altLang="zh-CN">
                  <a:latin typeface="Arial" panose="020B0604020202020204" pitchFamily="34" charset="0"/>
                  <a:ea typeface="微软雅黑" panose="020B0503020204020204" charset="-122"/>
                  <a:sym typeface="+mn-ea"/>
                </a:rPr>
                <a:t>(2)</a:t>
              </a:r>
              <a:r>
                <a:rPr lang="zh-CN" altLang="en-US">
                  <a:latin typeface="Arial" panose="020B0604020202020204" pitchFamily="34" charset="0"/>
                  <a:ea typeface="微软雅黑" panose="020B0503020204020204" charset="-122"/>
                  <a:sym typeface="+mn-ea"/>
                </a:rPr>
                <a:t>请按如下格式在答题卡的相应位置作答。</a:t>
              </a:r>
              <a:endParaRPr lang="zh-CN" altLang="en-US" sz="1800">
                <a:latin typeface="Arial" panose="020B0604020202020204" pitchFamily="34" charset="0"/>
                <a:ea typeface="微软雅黑" panose="020B0503020204020204" charset="-122"/>
              </a:endParaRPr>
            </a:p>
          </p:txBody>
        </p:sp>
        <p:pic>
          <p:nvPicPr>
            <p:cNvPr id="4" name="图片 3"/>
            <p:cNvPicPr>
              <a:picLocks noChangeAspect="1"/>
            </p:cNvPicPr>
            <p:nvPr/>
          </p:nvPicPr>
          <p:blipFill>
            <a:blip r:embed="rId1"/>
            <a:srcRect l="5486" t="2750" b="6972"/>
            <a:stretch>
              <a:fillRect/>
            </a:stretch>
          </p:blipFill>
          <p:spPr>
            <a:xfrm rot="16200000">
              <a:off x="2346" y="3886"/>
              <a:ext cx="5581" cy="8247"/>
            </a:xfrm>
            <a:prstGeom prst="rect">
              <a:avLst/>
            </a:prstGeom>
          </p:spPr>
        </p:pic>
      </p:grpSp>
      <p:graphicFrame>
        <p:nvGraphicFramePr>
          <p:cNvPr id="6" name="表格 5"/>
          <p:cNvGraphicFramePr/>
          <p:nvPr>
            <p:custDataLst>
              <p:tags r:id="rId2"/>
            </p:custDataLst>
          </p:nvPr>
        </p:nvGraphicFramePr>
        <p:xfrm>
          <a:off x="6541135" y="850265"/>
          <a:ext cx="5318760" cy="5398770"/>
        </p:xfrm>
        <a:graphic>
          <a:graphicData uri="http://schemas.openxmlformats.org/drawingml/2006/table">
            <a:tbl>
              <a:tblPr firstRow="1" bandRow="1">
                <a:tableStyleId>{5C22544A-7EE6-4342-B048-85BDC9FD1C3A}</a:tableStyleId>
              </a:tblPr>
              <a:tblGrid>
                <a:gridCol w="1257935"/>
                <a:gridCol w="4060825"/>
              </a:tblGrid>
              <a:tr h="4191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579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914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620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054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5974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9499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27254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6555740" y="890270"/>
            <a:ext cx="1263015" cy="398780"/>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命题形式</a:t>
            </a:r>
            <a:endParaRPr lang="zh-CN" altLang="en-US" sz="2000">
              <a:latin typeface="Arial" panose="020B0604020202020204" pitchFamily="34" charset="0"/>
              <a:ea typeface="微软雅黑" panose="020B0503020204020204" charset="-122"/>
            </a:endParaRPr>
          </a:p>
        </p:txBody>
      </p:sp>
      <p:sp>
        <p:nvSpPr>
          <p:cNvPr id="9" name="文本框 8"/>
          <p:cNvSpPr txBox="1"/>
          <p:nvPr/>
        </p:nvSpPr>
        <p:spPr>
          <a:xfrm>
            <a:off x="6574790" y="1389380"/>
            <a:ext cx="748030" cy="398780"/>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词数</a:t>
            </a:r>
            <a:endParaRPr lang="zh-CN" altLang="en-US" sz="2000">
              <a:latin typeface="Arial" panose="020B0604020202020204" pitchFamily="34" charset="0"/>
              <a:ea typeface="微软雅黑" panose="020B0503020204020204" charset="-122"/>
            </a:endParaRPr>
          </a:p>
        </p:txBody>
      </p:sp>
      <p:sp>
        <p:nvSpPr>
          <p:cNvPr id="8" name="文本框 7"/>
          <p:cNvSpPr txBox="1"/>
          <p:nvPr/>
        </p:nvSpPr>
        <p:spPr>
          <a:xfrm>
            <a:off x="6604635" y="2154555"/>
            <a:ext cx="748030" cy="398780"/>
          </a:xfrm>
          <a:prstGeom prst="rect">
            <a:avLst/>
          </a:prstGeom>
        </p:spPr>
        <p:txBody>
          <a:bodyPr wrap="square">
            <a:spAutoFit/>
          </a:bodyPr>
          <a:p>
            <a:pPr algn="l">
              <a:buClrTx/>
              <a:buSzTx/>
              <a:buFontTx/>
            </a:pPr>
            <a:r>
              <a:rPr lang="zh-CN" altLang="en-US" sz="2000">
                <a:latin typeface="Arial" panose="020B0604020202020204" pitchFamily="34" charset="0"/>
                <a:ea typeface="微软雅黑" panose="020B0503020204020204" charset="-122"/>
              </a:rPr>
              <a:t>体裁</a:t>
            </a:r>
            <a:endParaRPr lang="zh-CN" altLang="en-US" sz="2000">
              <a:latin typeface="Arial" panose="020B0604020202020204" pitchFamily="34" charset="0"/>
              <a:ea typeface="微软雅黑" panose="020B0503020204020204" charset="-122"/>
            </a:endParaRPr>
          </a:p>
        </p:txBody>
      </p:sp>
      <p:sp>
        <p:nvSpPr>
          <p:cNvPr id="11" name="文本框 10"/>
          <p:cNvSpPr txBox="1"/>
          <p:nvPr/>
        </p:nvSpPr>
        <p:spPr>
          <a:xfrm>
            <a:off x="6604635" y="2693670"/>
            <a:ext cx="747395" cy="706755"/>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语篇</a:t>
            </a:r>
            <a:endParaRPr lang="zh-CN" altLang="en-US" sz="2000">
              <a:latin typeface="Arial" panose="020B0604020202020204" pitchFamily="34" charset="0"/>
              <a:ea typeface="微软雅黑" panose="020B0503020204020204" charset="-122"/>
            </a:endParaRPr>
          </a:p>
          <a:p>
            <a:pPr algn="l"/>
            <a:r>
              <a:rPr lang="zh-CN" altLang="en-US" sz="2000">
                <a:latin typeface="Arial" panose="020B0604020202020204" pitchFamily="34" charset="0"/>
                <a:ea typeface="微软雅黑" panose="020B0503020204020204" charset="-122"/>
              </a:rPr>
              <a:t>内容</a:t>
            </a:r>
            <a:endParaRPr lang="zh-CN" altLang="en-US" sz="2000">
              <a:latin typeface="Arial" panose="020B0604020202020204" pitchFamily="34" charset="0"/>
              <a:ea typeface="微软雅黑" panose="020B0503020204020204" charset="-122"/>
            </a:endParaRPr>
          </a:p>
        </p:txBody>
      </p:sp>
      <p:sp>
        <p:nvSpPr>
          <p:cNvPr id="12" name="文本框 11"/>
          <p:cNvSpPr txBox="1"/>
          <p:nvPr/>
        </p:nvSpPr>
        <p:spPr>
          <a:xfrm>
            <a:off x="6541135" y="3459480"/>
            <a:ext cx="1277620" cy="398780"/>
          </a:xfrm>
          <a:prstGeom prst="rect">
            <a:avLst/>
          </a:prstGeom>
        </p:spPr>
        <p:txBody>
          <a:bodyPr wrap="square">
            <a:spAutoFit/>
          </a:bodyPr>
          <a:p>
            <a:pPr algn="l">
              <a:buClrTx/>
              <a:buSzTx/>
              <a:buNone/>
            </a:pPr>
            <a:r>
              <a:rPr lang="zh-CN" altLang="en-US" sz="2000">
                <a:latin typeface="Arial" panose="020B0604020202020204" pitchFamily="34" charset="0"/>
                <a:ea typeface="微软雅黑" panose="020B0503020204020204" charset="-122"/>
              </a:rPr>
              <a:t>主题意义</a:t>
            </a:r>
            <a:endParaRPr lang="zh-CN" altLang="en-US" sz="2000">
              <a:latin typeface="Arial" panose="020B0604020202020204" pitchFamily="34" charset="0"/>
              <a:ea typeface="微软雅黑" panose="020B0503020204020204" charset="-122"/>
            </a:endParaRPr>
          </a:p>
        </p:txBody>
      </p:sp>
      <p:sp>
        <p:nvSpPr>
          <p:cNvPr id="13" name="文本框 12"/>
          <p:cNvSpPr txBox="1"/>
          <p:nvPr/>
        </p:nvSpPr>
        <p:spPr>
          <a:xfrm>
            <a:off x="6513195" y="3917315"/>
            <a:ext cx="1237615" cy="398780"/>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目标读者</a:t>
            </a:r>
            <a:endParaRPr lang="zh-CN" altLang="en-US" sz="2400">
              <a:latin typeface="Arial" panose="020B0604020202020204" pitchFamily="34" charset="0"/>
              <a:ea typeface="微软雅黑" panose="020B0503020204020204" charset="-122"/>
            </a:endParaRPr>
          </a:p>
        </p:txBody>
      </p:sp>
      <p:sp>
        <p:nvSpPr>
          <p:cNvPr id="20" name="文本框 19"/>
          <p:cNvSpPr txBox="1"/>
          <p:nvPr/>
        </p:nvSpPr>
        <p:spPr>
          <a:xfrm>
            <a:off x="6682740" y="4543425"/>
            <a:ext cx="755015" cy="398780"/>
          </a:xfrm>
          <a:prstGeom prst="rect">
            <a:avLst/>
          </a:prstGeom>
        </p:spPr>
        <p:txBody>
          <a:bodyPr wrap="square">
            <a:spAutoFit/>
          </a:bodyPr>
          <a:p>
            <a:pPr algn="l">
              <a:buClrTx/>
              <a:buSzTx/>
              <a:buFontTx/>
            </a:pPr>
            <a:r>
              <a:rPr lang="zh-CN" altLang="en-US" sz="2000">
                <a:latin typeface="Arial" panose="020B0604020202020204" pitchFamily="34" charset="0"/>
                <a:ea typeface="微软雅黑" panose="020B0503020204020204" charset="-122"/>
              </a:rPr>
              <a:t>时态</a:t>
            </a:r>
            <a:endParaRPr lang="zh-CN" altLang="en-US" sz="2000">
              <a:latin typeface="Arial" panose="020B0604020202020204" pitchFamily="34" charset="0"/>
              <a:ea typeface="微软雅黑" panose="020B0503020204020204" charset="-122"/>
            </a:endParaRPr>
          </a:p>
        </p:txBody>
      </p:sp>
      <p:sp>
        <p:nvSpPr>
          <p:cNvPr id="21" name="文本框 20"/>
          <p:cNvSpPr txBox="1"/>
          <p:nvPr/>
        </p:nvSpPr>
        <p:spPr>
          <a:xfrm>
            <a:off x="6756400" y="5568315"/>
            <a:ext cx="732790" cy="398780"/>
          </a:xfrm>
          <a:prstGeom prst="rect">
            <a:avLst/>
          </a:prstGeom>
        </p:spPr>
        <p:txBody>
          <a:bodyPr wrap="square">
            <a:spAutoFit/>
          </a:bodyPr>
          <a:p>
            <a:pPr algn="l">
              <a:buClrTx/>
              <a:buSzTx/>
              <a:buFontTx/>
            </a:pPr>
            <a:r>
              <a:rPr lang="zh-CN" altLang="en-US" sz="2000">
                <a:latin typeface="Arial" panose="020B0604020202020204" pitchFamily="34" charset="0"/>
                <a:ea typeface="微软雅黑" panose="020B0503020204020204" charset="-122"/>
              </a:rPr>
              <a:t>语气</a:t>
            </a:r>
            <a:endParaRPr lang="zh-CN" altLang="en-US" sz="2000">
              <a:latin typeface="Arial" panose="020B0604020202020204" pitchFamily="34" charset="0"/>
              <a:ea typeface="微软雅黑" panose="020B0503020204020204" charset="-122"/>
            </a:endParaRPr>
          </a:p>
        </p:txBody>
      </p:sp>
      <p:sp>
        <p:nvSpPr>
          <p:cNvPr id="14" name="文本框 13"/>
          <p:cNvSpPr txBox="1"/>
          <p:nvPr/>
        </p:nvSpPr>
        <p:spPr>
          <a:xfrm>
            <a:off x="8114030" y="850265"/>
            <a:ext cx="2602230" cy="398780"/>
          </a:xfrm>
          <a:prstGeom prst="rect">
            <a:avLst/>
          </a:prstGeom>
        </p:spPr>
        <p:txBody>
          <a:bodyPr wrap="square">
            <a:spAutoFit/>
          </a:bodyPr>
          <a:p>
            <a:pPr algn="l">
              <a:buClrTx/>
              <a:buSzTx/>
              <a:buFontTx/>
            </a:pPr>
            <a:r>
              <a:rPr lang="zh-CN" altLang="en-US" sz="2000">
                <a:latin typeface="Arial" panose="020B0604020202020204" pitchFamily="34" charset="0"/>
                <a:ea typeface="微软雅黑" panose="020B0503020204020204" charset="-122"/>
              </a:rPr>
              <a:t>提纲式图画类应用文</a:t>
            </a:r>
            <a:endParaRPr lang="zh-CN" altLang="en-US" sz="2000">
              <a:latin typeface="Arial" panose="020B0604020202020204" pitchFamily="34" charset="0"/>
              <a:ea typeface="微软雅黑" panose="020B0503020204020204" charset="-122"/>
            </a:endParaRPr>
          </a:p>
        </p:txBody>
      </p:sp>
      <p:sp>
        <p:nvSpPr>
          <p:cNvPr id="15" name="文本框 14"/>
          <p:cNvSpPr txBox="1"/>
          <p:nvPr/>
        </p:nvSpPr>
        <p:spPr>
          <a:xfrm>
            <a:off x="8048625" y="1211580"/>
            <a:ext cx="2667635" cy="706755"/>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要求</a:t>
            </a:r>
            <a:r>
              <a:rPr lang="en-US" altLang="zh-CN" sz="2000">
                <a:latin typeface="Arial" panose="020B0604020202020204" pitchFamily="34" charset="0"/>
                <a:ea typeface="微软雅黑" panose="020B0503020204020204" charset="-122"/>
              </a:rPr>
              <a:t>129</a:t>
            </a:r>
            <a:r>
              <a:rPr lang="zh-CN" altLang="en-US" sz="2000">
                <a:latin typeface="Arial" panose="020B0604020202020204" pitchFamily="34" charset="0"/>
                <a:ea typeface="微软雅黑" panose="020B0503020204020204" charset="-122"/>
              </a:rPr>
              <a:t>字</a:t>
            </a:r>
            <a:r>
              <a:rPr lang="en-US" altLang="zh-CN" sz="2000">
                <a:latin typeface="Arial" panose="020B0604020202020204" pitchFamily="34" charset="0"/>
                <a:ea typeface="微软雅黑" panose="020B0503020204020204" charset="-122"/>
              </a:rPr>
              <a:t>+</a:t>
            </a:r>
            <a:r>
              <a:rPr lang="zh-CN" altLang="en-US" sz="2000">
                <a:latin typeface="Arial" panose="020B0604020202020204" pitchFamily="34" charset="0"/>
                <a:ea typeface="微软雅黑" panose="020B0503020204020204" charset="-122"/>
              </a:rPr>
              <a:t>标题</a:t>
            </a:r>
            <a:r>
              <a:rPr lang="en-US" altLang="zh-CN" sz="2000">
                <a:latin typeface="Arial" panose="020B0604020202020204" pitchFamily="34" charset="0"/>
                <a:ea typeface="微软雅黑" panose="020B0503020204020204" charset="-122"/>
              </a:rPr>
              <a:t>8</a:t>
            </a:r>
            <a:r>
              <a:rPr lang="zh-CN" altLang="en-US" sz="2000">
                <a:latin typeface="Arial" panose="020B0604020202020204" pitchFamily="34" charset="0"/>
                <a:ea typeface="微软雅黑" panose="020B0503020204020204" charset="-122"/>
              </a:rPr>
              <a:t>词</a:t>
            </a:r>
            <a:r>
              <a:rPr lang="en-US" altLang="zh-CN" sz="2000">
                <a:latin typeface="Arial" panose="020B0604020202020204" pitchFamily="34" charset="0"/>
                <a:ea typeface="微软雅黑" panose="020B0503020204020204" charset="-122"/>
              </a:rPr>
              <a:t>+</a:t>
            </a:r>
            <a:endParaRPr lang="en-US" altLang="zh-CN" sz="2000">
              <a:latin typeface="Arial" panose="020B0604020202020204" pitchFamily="34" charset="0"/>
              <a:ea typeface="微软雅黑" panose="020B0503020204020204" charset="-122"/>
            </a:endParaRPr>
          </a:p>
          <a:p>
            <a:pPr algn="l"/>
            <a:r>
              <a:rPr lang="zh-CN" altLang="en-US" sz="2000">
                <a:latin typeface="Arial" panose="020B0604020202020204" pitchFamily="34" charset="0"/>
                <a:ea typeface="微软雅黑" panose="020B0503020204020204" charset="-122"/>
              </a:rPr>
              <a:t>写作词数</a:t>
            </a:r>
            <a:r>
              <a:rPr lang="en-US" altLang="zh-CN" sz="2000">
                <a:latin typeface="Arial" panose="020B0604020202020204" pitchFamily="34" charset="0"/>
                <a:ea typeface="微软雅黑" panose="020B0503020204020204" charset="-122"/>
              </a:rPr>
              <a:t>80</a:t>
            </a:r>
            <a:r>
              <a:rPr lang="zh-CN" altLang="en-US" sz="2000">
                <a:latin typeface="Arial" panose="020B0604020202020204" pitchFamily="34" charset="0"/>
                <a:ea typeface="微软雅黑" panose="020B0503020204020204" charset="-122"/>
              </a:rPr>
              <a:t>词左右</a:t>
            </a:r>
            <a:endParaRPr lang="zh-CN" altLang="en-US" sz="2000">
              <a:latin typeface="Arial" panose="020B0604020202020204" pitchFamily="34" charset="0"/>
              <a:ea typeface="微软雅黑" panose="020B0503020204020204" charset="-122"/>
            </a:endParaRPr>
          </a:p>
        </p:txBody>
      </p:sp>
      <p:sp>
        <p:nvSpPr>
          <p:cNvPr id="16" name="文本框 15"/>
          <p:cNvSpPr txBox="1"/>
          <p:nvPr/>
        </p:nvSpPr>
        <p:spPr>
          <a:xfrm>
            <a:off x="8047990" y="1918335"/>
            <a:ext cx="3749675" cy="706755"/>
          </a:xfrm>
          <a:prstGeom prst="rect">
            <a:avLst/>
          </a:prstGeom>
        </p:spPr>
        <p:txBody>
          <a:bodyPr wrap="square">
            <a:spAutoFit/>
          </a:bodyPr>
          <a:p>
            <a:pPr algn="l"/>
            <a:r>
              <a:rPr lang="zh-CN" altLang="en-US" sz="2000">
                <a:latin typeface="Arial" panose="020B0604020202020204" pitchFamily="34" charset="0"/>
                <a:ea typeface="微软雅黑" panose="020B0503020204020204" charset="-122"/>
              </a:rPr>
              <a:t>图画叙述类短文：叙述是感悟的</a:t>
            </a:r>
            <a:endParaRPr lang="zh-CN" altLang="en-US" sz="2000">
              <a:latin typeface="Arial" panose="020B0604020202020204" pitchFamily="34" charset="0"/>
              <a:ea typeface="微软雅黑" panose="020B0503020204020204" charset="-122"/>
            </a:endParaRPr>
          </a:p>
          <a:p>
            <a:pPr algn="l"/>
            <a:r>
              <a:rPr lang="zh-CN" altLang="en-US" sz="2000">
                <a:latin typeface="Arial" panose="020B0604020202020204" pitchFamily="34" charset="0"/>
                <a:ea typeface="微软雅黑" panose="020B0503020204020204" charset="-122"/>
              </a:rPr>
              <a:t>基础，感悟是叙述的升华。</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8006715" y="2703830"/>
            <a:ext cx="3695700" cy="645160"/>
          </a:xfrm>
          <a:prstGeom prst="rect">
            <a:avLst/>
          </a:prstGeom>
        </p:spPr>
        <p:txBody>
          <a:bodyPr wrap="square">
            <a:spAutoFit/>
          </a:bodyPr>
          <a:p>
            <a:pPr algn="l"/>
            <a:r>
              <a:rPr lang="zh-CN" altLang="en-US" sz="1800">
                <a:latin typeface="Arial" panose="020B0604020202020204" pitchFamily="34" charset="0"/>
                <a:ea typeface="微软雅黑" panose="020B0503020204020204" charset="-122"/>
              </a:rPr>
              <a:t>场景描述：雪景</a:t>
            </a: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玩雪</a:t>
            </a:r>
            <a:r>
              <a:rPr lang="en-US" altLang="zh-CN" sz="1800">
                <a:latin typeface="Arial" panose="020B0604020202020204" pitchFamily="34" charset="0"/>
                <a:ea typeface="微软雅黑" panose="020B0503020204020204" charset="-122"/>
              </a:rPr>
              <a:t> - </a:t>
            </a:r>
            <a:r>
              <a:rPr lang="zh-CN" altLang="en-US" sz="1800">
                <a:latin typeface="Arial" panose="020B0604020202020204" pitchFamily="34" charset="0"/>
                <a:ea typeface="微软雅黑" panose="020B0503020204020204" charset="-122"/>
              </a:rPr>
              <a:t>扫雪</a:t>
            </a:r>
            <a:r>
              <a:rPr lang="en-US" altLang="zh-CN">
                <a:latin typeface="Arial" panose="020B0604020202020204" pitchFamily="34" charset="0"/>
                <a:ea typeface="微软雅黑" panose="020B0503020204020204" charset="-122"/>
                <a:sym typeface="+mn-ea"/>
              </a:rPr>
              <a:t>-</a:t>
            </a:r>
            <a:r>
              <a:rPr lang="zh-CN" altLang="en-US" sz="1800">
                <a:latin typeface="Arial" panose="020B0604020202020204" pitchFamily="34" charset="0"/>
                <a:ea typeface="微软雅黑" panose="020B0503020204020204" charset="-122"/>
              </a:rPr>
              <a:t>合影</a:t>
            </a:r>
            <a:endParaRPr lang="en-US" altLang="zh-CN" sz="1800">
              <a:latin typeface="Arial" panose="020B0604020202020204" pitchFamily="34" charset="0"/>
              <a:ea typeface="微软雅黑" panose="020B0503020204020204" charset="-122"/>
            </a:endParaRPr>
          </a:p>
          <a:p>
            <a:pPr algn="l"/>
            <a:r>
              <a:rPr lang="zh-CN" altLang="en-US" sz="1800">
                <a:latin typeface="Arial" panose="020B0604020202020204" pitchFamily="34" charset="0"/>
                <a:ea typeface="微软雅黑" panose="020B0503020204020204" charset="-122"/>
              </a:rPr>
              <a:t>活动感悟：课堂之外的收获</a:t>
            </a:r>
            <a:endParaRPr lang="zh-CN" altLang="en-US" sz="1800">
              <a:latin typeface="Arial" panose="020B0604020202020204" pitchFamily="34" charset="0"/>
              <a:ea typeface="微软雅黑" panose="020B0503020204020204" charset="-122"/>
            </a:endParaRPr>
          </a:p>
        </p:txBody>
      </p:sp>
      <p:sp>
        <p:nvSpPr>
          <p:cNvPr id="7" name="文本框 6"/>
          <p:cNvSpPr txBox="1"/>
          <p:nvPr/>
        </p:nvSpPr>
        <p:spPr>
          <a:xfrm>
            <a:off x="8114030" y="3488690"/>
            <a:ext cx="2420620" cy="368300"/>
          </a:xfrm>
          <a:prstGeom prst="rect">
            <a:avLst/>
          </a:prstGeom>
        </p:spPr>
        <p:txBody>
          <a:bodyPr wrap="square">
            <a:spAutoFit/>
          </a:bodyPr>
          <a:p>
            <a:pPr algn="l"/>
            <a:r>
              <a:rPr lang="zh-CN" altLang="en-US" sz="1800">
                <a:latin typeface="Arial" panose="020B0604020202020204" pitchFamily="34" charset="0"/>
                <a:ea typeface="微软雅黑" panose="020B0503020204020204" charset="-122"/>
              </a:rPr>
              <a:t>劳动教育与五育并举。</a:t>
            </a:r>
            <a:endParaRPr lang="zh-CN" altLang="en-US" sz="1800">
              <a:latin typeface="Arial" panose="020B0604020202020204" pitchFamily="34" charset="0"/>
              <a:ea typeface="微软雅黑" panose="020B0503020204020204" charset="-122"/>
            </a:endParaRPr>
          </a:p>
        </p:txBody>
      </p:sp>
      <p:sp>
        <p:nvSpPr>
          <p:cNvPr id="17" name="文本框 16"/>
          <p:cNvSpPr txBox="1"/>
          <p:nvPr/>
        </p:nvSpPr>
        <p:spPr>
          <a:xfrm>
            <a:off x="8114030" y="3911600"/>
            <a:ext cx="3161030" cy="368300"/>
          </a:xfrm>
          <a:prstGeom prst="rect">
            <a:avLst/>
          </a:prstGeom>
        </p:spPr>
        <p:txBody>
          <a:bodyPr wrap="square">
            <a:spAutoFit/>
          </a:bodyPr>
          <a:p>
            <a:pPr algn="l"/>
            <a:r>
              <a:rPr lang="zh-CN" altLang="en-US" sz="1800">
                <a:latin typeface="Arial" panose="020B0604020202020204" pitchFamily="34" charset="0"/>
                <a:ea typeface="微软雅黑" panose="020B0503020204020204" charset="-122"/>
              </a:rPr>
              <a:t>主体为全校学生、英语老师</a:t>
            </a:r>
            <a:endParaRPr lang="zh-CN" altLang="en-US" sz="1800">
              <a:latin typeface="Arial" panose="020B0604020202020204" pitchFamily="34" charset="0"/>
              <a:ea typeface="微软雅黑" panose="020B0503020204020204" charset="-122"/>
            </a:endParaRPr>
          </a:p>
        </p:txBody>
      </p:sp>
      <p:sp>
        <p:nvSpPr>
          <p:cNvPr id="18" name="文本框 17"/>
          <p:cNvSpPr txBox="1"/>
          <p:nvPr/>
        </p:nvSpPr>
        <p:spPr>
          <a:xfrm>
            <a:off x="8047990" y="4334510"/>
            <a:ext cx="3161030" cy="645160"/>
          </a:xfrm>
          <a:prstGeom prst="rect">
            <a:avLst/>
          </a:prstGeom>
        </p:spPr>
        <p:txBody>
          <a:bodyPr wrap="square">
            <a:spAutoFit/>
          </a:bodyPr>
          <a:p>
            <a:pPr algn="l"/>
            <a:r>
              <a:rPr lang="zh-CN" altLang="en-US" sz="1800">
                <a:latin typeface="Arial" panose="020B0604020202020204" pitchFamily="34" charset="0"/>
                <a:ea typeface="微软雅黑" panose="020B0503020204020204" charset="-122"/>
              </a:rPr>
              <a:t>一般过去时；过去进行时；</a:t>
            </a:r>
            <a:endParaRPr lang="zh-CN" altLang="en-US" sz="1800">
              <a:latin typeface="Arial" panose="020B0604020202020204" pitchFamily="34" charset="0"/>
              <a:ea typeface="微软雅黑" panose="020B0503020204020204" charset="-122"/>
            </a:endParaRPr>
          </a:p>
          <a:p>
            <a:pPr algn="l"/>
            <a:r>
              <a:rPr lang="zh-CN" altLang="en-US" sz="1800">
                <a:latin typeface="Arial" panose="020B0604020202020204" pitchFamily="34" charset="0"/>
                <a:ea typeface="微软雅黑" panose="020B0503020204020204" charset="-122"/>
              </a:rPr>
              <a:t>一般现在时；</a:t>
            </a:r>
            <a:endParaRPr lang="zh-CN" altLang="en-US" sz="1800">
              <a:latin typeface="Arial" panose="020B0604020202020204" pitchFamily="34" charset="0"/>
              <a:ea typeface="微软雅黑" panose="020B0503020204020204" charset="-122"/>
            </a:endParaRPr>
          </a:p>
        </p:txBody>
      </p:sp>
      <p:sp>
        <p:nvSpPr>
          <p:cNvPr id="19" name="文本框 18"/>
          <p:cNvSpPr txBox="1"/>
          <p:nvPr/>
        </p:nvSpPr>
        <p:spPr>
          <a:xfrm>
            <a:off x="8047990" y="5202555"/>
            <a:ext cx="3856355" cy="922020"/>
          </a:xfrm>
          <a:prstGeom prst="rect">
            <a:avLst/>
          </a:prstGeom>
        </p:spPr>
        <p:txBody>
          <a:bodyPr wrap="square">
            <a:spAutoFit/>
          </a:bodyPr>
          <a:p>
            <a:pPr algn="l"/>
            <a:r>
              <a:rPr lang="zh-CN" altLang="en-US" sz="1800">
                <a:latin typeface="Arial" panose="020B0604020202020204" pitchFamily="34" charset="0"/>
                <a:ea typeface="微软雅黑" panose="020B0503020204020204" charset="-122"/>
              </a:rPr>
              <a:t>以主动语态为主，凸显同学们在扫雪过程中的主动性，可适当使用被动语态来强调结果增加句式多样性。</a:t>
            </a:r>
            <a:endParaRPr lang="zh-CN" altLang="en-US" sz="1800">
              <a:latin typeface="Arial" panose="020B0604020202020204" pitchFamily="34" charset="0"/>
              <a:ea typeface="微软雅黑" panose="020B0503020204020204" charset="-122"/>
            </a:endParaRPr>
          </a:p>
        </p:txBody>
      </p:sp>
      <p:sp>
        <p:nvSpPr>
          <p:cNvPr id="23" name="文本框 22"/>
          <p:cNvSpPr txBox="1"/>
          <p:nvPr/>
        </p:nvSpPr>
        <p:spPr>
          <a:xfrm>
            <a:off x="485775" y="2293620"/>
            <a:ext cx="547370" cy="1814830"/>
          </a:xfrm>
          <a:prstGeom prst="rect">
            <a:avLst/>
          </a:prstGeom>
          <a:solidFill>
            <a:schemeClr val="accent4">
              <a:lumMod val="20000"/>
              <a:lumOff val="80000"/>
            </a:schemeClr>
          </a:solidFill>
        </p:spPr>
        <p:txBody>
          <a:bodyPr wrap="square">
            <a:spAutoFit/>
          </a:bodyPr>
          <a:p>
            <a:pPr algn="l"/>
            <a:r>
              <a:rPr lang="zh-CN" altLang="en-US" sz="2800">
                <a:latin typeface="Arial" panose="020B0604020202020204" pitchFamily="34" charset="0"/>
                <a:ea typeface="微软雅黑" panose="020B0503020204020204" charset="-122"/>
              </a:rPr>
              <a:t>仔细</a:t>
            </a:r>
            <a:endParaRPr lang="zh-CN" altLang="en-US" sz="2800">
              <a:latin typeface="Arial" panose="020B0604020202020204" pitchFamily="34" charset="0"/>
              <a:ea typeface="微软雅黑" panose="020B0503020204020204" charset="-122"/>
            </a:endParaRPr>
          </a:p>
          <a:p>
            <a:pPr algn="l"/>
            <a:r>
              <a:rPr lang="zh-CN" altLang="en-US" sz="2800">
                <a:latin typeface="Arial" panose="020B0604020202020204" pitchFamily="34" charset="0"/>
                <a:ea typeface="微软雅黑" panose="020B0503020204020204" charset="-122"/>
              </a:rPr>
              <a:t>审题</a:t>
            </a:r>
            <a:endParaRPr lang="zh-CN" altLang="en-US" sz="2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3" grpId="0"/>
      <p:bldP spid="7"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745" y="280035"/>
            <a:ext cx="1668780" cy="521970"/>
          </a:xfrm>
          <a:prstGeom prst="rect">
            <a:avLst/>
          </a:prstGeom>
          <a:solidFill>
            <a:schemeClr val="accent5">
              <a:lumMod val="20000"/>
              <a:lumOff val="80000"/>
            </a:schemeClr>
          </a:solidFill>
        </p:spPr>
        <p:txBody>
          <a:bodyPr wrap="square">
            <a:spAutoFit/>
          </a:bodyPr>
          <a:p>
            <a:pPr algn="l">
              <a:buClrTx/>
              <a:buSzTx/>
              <a:buNone/>
            </a:pPr>
            <a:r>
              <a:rPr lang="zh-CN" altLang="en-US" sz="2800">
                <a:latin typeface="Arial" panose="020B0604020202020204" pitchFamily="34" charset="0"/>
                <a:ea typeface="微软雅黑" panose="020B0503020204020204" charset="-122"/>
              </a:rPr>
              <a:t>分析结构</a:t>
            </a:r>
            <a:endParaRPr lang="zh-CN" altLang="en-US" sz="2800">
              <a:latin typeface="Arial" panose="020B0604020202020204" pitchFamily="34" charset="0"/>
              <a:ea typeface="微软雅黑" panose="020B0503020204020204" charset="-122"/>
            </a:endParaRPr>
          </a:p>
        </p:txBody>
      </p:sp>
      <p:sp>
        <p:nvSpPr>
          <p:cNvPr id="7" name="文本框 6"/>
          <p:cNvSpPr txBox="1"/>
          <p:nvPr/>
        </p:nvSpPr>
        <p:spPr>
          <a:xfrm>
            <a:off x="589915" y="2600960"/>
            <a:ext cx="2521585" cy="1198880"/>
          </a:xfrm>
          <a:prstGeom prst="rect">
            <a:avLst/>
          </a:prstGeom>
          <a:solidFill>
            <a:schemeClr val="accent4">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Snow Sweeping, a Lesson Beyond the Classroom</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8" name="左大括号 7"/>
          <p:cNvSpPr/>
          <p:nvPr/>
        </p:nvSpPr>
        <p:spPr>
          <a:xfrm>
            <a:off x="3206750" y="1220470"/>
            <a:ext cx="393700" cy="364680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p>
            <a:pPr algn="ctr"/>
            <a:endParaRPr lang="zh-CN" altLang="en-US"/>
          </a:p>
        </p:txBody>
      </p:sp>
      <p:sp>
        <p:nvSpPr>
          <p:cNvPr id="9" name="文本框 8"/>
          <p:cNvSpPr txBox="1"/>
          <p:nvPr/>
        </p:nvSpPr>
        <p:spPr>
          <a:xfrm>
            <a:off x="3600450" y="1022350"/>
            <a:ext cx="1746885" cy="785495"/>
          </a:xfrm>
          <a:prstGeom prst="rect">
            <a:avLst/>
          </a:prstGeom>
          <a:solidFill>
            <a:schemeClr val="accent1">
              <a:lumMod val="20000"/>
              <a:lumOff val="80000"/>
            </a:schemeClr>
          </a:solidFill>
        </p:spPr>
        <p:txBody>
          <a:bodyPr wrap="square">
            <a:noAutofit/>
          </a:bodyPr>
          <a:p>
            <a:pPr algn="l"/>
            <a:r>
              <a:rPr lang="en-US" altLang="zh-CN" sz="2400">
                <a:latin typeface="Arial" panose="020B0604020202020204" pitchFamily="34" charset="0"/>
                <a:ea typeface="微软雅黑" panose="020B0503020204020204" charset="-122"/>
              </a:rPr>
              <a:t>Para1.</a:t>
            </a:r>
            <a:endParaRPr lang="en-US" altLang="zh-CN" sz="2400">
              <a:latin typeface="Arial" panose="020B0604020202020204" pitchFamily="34" charset="0"/>
              <a:ea typeface="微软雅黑" panose="020B0503020204020204" charset="-122"/>
            </a:endParaRPr>
          </a:p>
          <a:p>
            <a:pPr algn="l"/>
            <a:r>
              <a:rPr lang="zh-CN" altLang="en-US" sz="2400">
                <a:latin typeface="Arial" panose="020B0604020202020204" pitchFamily="34" charset="0"/>
                <a:ea typeface="微软雅黑" panose="020B0503020204020204" charset="-122"/>
              </a:rPr>
              <a:t>背景引入</a:t>
            </a:r>
            <a:endParaRPr lang="zh-CN" altLang="en-US" sz="2400">
              <a:latin typeface="Arial" panose="020B0604020202020204" pitchFamily="34" charset="0"/>
              <a:ea typeface="微软雅黑" panose="020B0503020204020204" charset="-122"/>
            </a:endParaRPr>
          </a:p>
        </p:txBody>
      </p:sp>
      <p:sp>
        <p:nvSpPr>
          <p:cNvPr id="10" name="左大括号 9"/>
          <p:cNvSpPr/>
          <p:nvPr/>
        </p:nvSpPr>
        <p:spPr>
          <a:xfrm>
            <a:off x="5499735" y="765175"/>
            <a:ext cx="252730" cy="134175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p>
            <a:pPr algn="ctr"/>
            <a:endParaRPr lang="zh-CN" altLang="en-US"/>
          </a:p>
        </p:txBody>
      </p:sp>
      <p:sp>
        <p:nvSpPr>
          <p:cNvPr id="11" name="文本框 10"/>
          <p:cNvSpPr txBox="1"/>
          <p:nvPr/>
        </p:nvSpPr>
        <p:spPr>
          <a:xfrm>
            <a:off x="5767070" y="654050"/>
            <a:ext cx="2556510" cy="460375"/>
          </a:xfrm>
          <a:prstGeom prst="rect">
            <a:avLst/>
          </a:prstGeom>
          <a:solidFill>
            <a:schemeClr val="accent4">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P1. Heavy Snow</a:t>
            </a:r>
            <a:r>
              <a:rPr lang="en-US" altLang="zh-CN" sz="2400">
                <a:latin typeface="Arial" panose="020B0604020202020204" pitchFamily="34" charset="0"/>
                <a:ea typeface="微软雅黑" panose="020B0503020204020204" charset="-122"/>
              </a:rPr>
              <a:t> </a:t>
            </a:r>
            <a:endParaRPr lang="en-US" altLang="zh-CN" sz="2400">
              <a:latin typeface="Arial" panose="020B0604020202020204" pitchFamily="34" charset="0"/>
              <a:ea typeface="微软雅黑" panose="020B0503020204020204" charset="-122"/>
            </a:endParaRPr>
          </a:p>
        </p:txBody>
      </p:sp>
      <p:sp>
        <p:nvSpPr>
          <p:cNvPr id="12" name="文本框 11"/>
          <p:cNvSpPr txBox="1"/>
          <p:nvPr/>
        </p:nvSpPr>
        <p:spPr>
          <a:xfrm>
            <a:off x="5766435" y="1637665"/>
            <a:ext cx="2943860" cy="460375"/>
          </a:xfrm>
          <a:prstGeom prst="rect">
            <a:avLst/>
          </a:prstGeom>
          <a:solidFill>
            <a:schemeClr val="accent4">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P2. Playing with snow  </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15" name="文本框 14"/>
          <p:cNvSpPr txBox="1"/>
          <p:nvPr/>
        </p:nvSpPr>
        <p:spPr>
          <a:xfrm>
            <a:off x="3509010" y="2719070"/>
            <a:ext cx="1844675" cy="833755"/>
          </a:xfrm>
          <a:prstGeom prst="rect">
            <a:avLst/>
          </a:prstGeom>
          <a:solidFill>
            <a:schemeClr val="accent1">
              <a:lumMod val="20000"/>
              <a:lumOff val="80000"/>
            </a:schemeClr>
          </a:solidFill>
        </p:spPr>
        <p:txBody>
          <a:bodyPr wrap="square">
            <a:noAutofit/>
          </a:bodyPr>
          <a:p>
            <a:pPr algn="l"/>
            <a:r>
              <a:rPr lang="en-US" altLang="zh-CN" sz="2400">
                <a:latin typeface="Arial" panose="020B0604020202020204" pitchFamily="34" charset="0"/>
                <a:ea typeface="微软雅黑" panose="020B0503020204020204" charset="-122"/>
              </a:rPr>
              <a:t>Para2.</a:t>
            </a:r>
            <a:endParaRPr lang="en-US" altLang="zh-CN" sz="2400">
              <a:latin typeface="Arial" panose="020B0604020202020204" pitchFamily="34" charset="0"/>
              <a:ea typeface="微软雅黑" panose="020B0503020204020204" charset="-122"/>
            </a:endParaRPr>
          </a:p>
          <a:p>
            <a:pPr algn="l"/>
            <a:r>
              <a:rPr lang="zh-CN" altLang="en-US" sz="2400">
                <a:latin typeface="Arial" panose="020B0604020202020204" pitchFamily="34" charset="0"/>
                <a:ea typeface="微软雅黑" panose="020B0503020204020204" charset="-122"/>
              </a:rPr>
              <a:t>情节叙述</a:t>
            </a:r>
            <a:r>
              <a:rPr lang="en-US" altLang="zh-CN" sz="2400">
                <a:latin typeface="Arial" panose="020B0604020202020204" pitchFamily="34" charset="0"/>
                <a:ea typeface="微软雅黑" panose="020B0503020204020204" charset="-122"/>
              </a:rPr>
              <a:t> </a:t>
            </a:r>
            <a:endParaRPr lang="en-US" altLang="zh-CN" sz="2400">
              <a:latin typeface="Arial" panose="020B0604020202020204" pitchFamily="34" charset="0"/>
              <a:ea typeface="微软雅黑" panose="020B0503020204020204" charset="-122"/>
            </a:endParaRPr>
          </a:p>
          <a:p>
            <a:pPr algn="l"/>
            <a:r>
              <a:rPr lang="en-US" altLang="zh-CN" sz="2400">
                <a:latin typeface="Arial" panose="020B0604020202020204" pitchFamily="34" charset="0"/>
                <a:ea typeface="微软雅黑" panose="020B0503020204020204" charset="-122"/>
              </a:rPr>
              <a:t> </a:t>
            </a:r>
            <a:endParaRPr lang="zh-CN" altLang="en-US" sz="2400">
              <a:latin typeface="Arial" panose="020B0604020202020204" pitchFamily="34" charset="0"/>
              <a:ea typeface="微软雅黑" panose="020B0503020204020204" charset="-122"/>
            </a:endParaRPr>
          </a:p>
          <a:p>
            <a:pPr algn="l"/>
            <a:endParaRPr lang="zh-CN" altLang="en-US" sz="2400">
              <a:latin typeface="Arial" panose="020B0604020202020204" pitchFamily="34" charset="0"/>
              <a:ea typeface="微软雅黑" panose="020B0503020204020204" charset="-122"/>
            </a:endParaRPr>
          </a:p>
        </p:txBody>
      </p:sp>
      <p:sp>
        <p:nvSpPr>
          <p:cNvPr id="16" name="左大括号 15"/>
          <p:cNvSpPr/>
          <p:nvPr/>
        </p:nvSpPr>
        <p:spPr>
          <a:xfrm>
            <a:off x="5445125" y="2600960"/>
            <a:ext cx="252730" cy="82740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p>
            <a:pPr algn="ctr"/>
            <a:endParaRPr lang="zh-CN" altLang="en-US"/>
          </a:p>
        </p:txBody>
      </p:sp>
      <p:sp>
        <p:nvSpPr>
          <p:cNvPr id="17" name="文本框 16"/>
          <p:cNvSpPr txBox="1"/>
          <p:nvPr/>
        </p:nvSpPr>
        <p:spPr>
          <a:xfrm>
            <a:off x="5738495" y="2465705"/>
            <a:ext cx="2778760" cy="484505"/>
          </a:xfrm>
          <a:prstGeom prst="rect">
            <a:avLst/>
          </a:prstGeom>
          <a:solidFill>
            <a:schemeClr val="accent4">
              <a:lumMod val="20000"/>
              <a:lumOff val="80000"/>
            </a:schemeClr>
          </a:solidFill>
        </p:spPr>
        <p:txBody>
          <a:bodyPr wrap="square">
            <a:noAutofit/>
          </a:bodyPr>
          <a:p>
            <a:pPr algn="l"/>
            <a:r>
              <a:rPr lang="en-US" altLang="zh-CN" sz="2400">
                <a:latin typeface="Times New Roman" panose="02020603050405020304" charset="0"/>
                <a:ea typeface="微软雅黑" panose="020B0503020204020204" charset="-122"/>
                <a:cs typeface="Times New Roman" panose="02020603050405020304" charset="0"/>
              </a:rPr>
              <a:t>P3. Sweeping snow</a:t>
            </a:r>
            <a:endParaRPr lang="en-US" altLang="zh-CN" sz="2400">
              <a:latin typeface="Times New Roman" panose="02020603050405020304" charset="0"/>
              <a:ea typeface="微软雅黑" panose="020B0503020204020204" charset="-122"/>
              <a:cs typeface="Times New Roman" panose="02020603050405020304" charset="0"/>
            </a:endParaRPr>
          </a:p>
          <a:p>
            <a:pPr algn="l"/>
            <a:r>
              <a:rPr lang="en-US" altLang="zh-CN" sz="1800">
                <a:latin typeface="Arial" panose="020B0604020202020204" pitchFamily="34" charset="0"/>
                <a:ea typeface="微软雅黑" panose="020B0503020204020204" charset="-122"/>
              </a:rPr>
              <a:t>    </a:t>
            </a:r>
            <a:endParaRPr lang="en-US" altLang="zh-CN" sz="1800">
              <a:latin typeface="Arial" panose="020B0604020202020204" pitchFamily="34" charset="0"/>
              <a:ea typeface="微软雅黑" panose="020B0503020204020204" charset="-122"/>
            </a:endParaRPr>
          </a:p>
          <a:p>
            <a:pPr algn="l">
              <a:buClrTx/>
              <a:buSzTx/>
              <a:buFontTx/>
            </a:pPr>
            <a:r>
              <a:rPr lang="en-US" altLang="zh-CN" sz="1800">
                <a:latin typeface="Arial" panose="020B0604020202020204" pitchFamily="34" charset="0"/>
                <a:ea typeface="微软雅黑" panose="020B0503020204020204" charset="-122"/>
              </a:rPr>
              <a:t> </a:t>
            </a:r>
            <a:r>
              <a:rPr lang="en-US" altLang="zh-CN" sz="2400">
                <a:latin typeface="Times New Roman" panose="02020603050405020304" charset="0"/>
                <a:ea typeface="微软雅黑" panose="020B0503020204020204" charset="-122"/>
                <a:cs typeface="Times New Roman" panose="02020603050405020304" charset="0"/>
              </a:rPr>
              <a:t>      </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18" name="文本框 17"/>
          <p:cNvSpPr txBox="1"/>
          <p:nvPr/>
        </p:nvSpPr>
        <p:spPr>
          <a:xfrm>
            <a:off x="5751195" y="3153410"/>
            <a:ext cx="2755900" cy="462280"/>
          </a:xfrm>
          <a:prstGeom prst="rect">
            <a:avLst/>
          </a:prstGeom>
          <a:solidFill>
            <a:schemeClr val="accent4">
              <a:lumMod val="20000"/>
              <a:lumOff val="80000"/>
            </a:schemeClr>
          </a:solidFill>
        </p:spPr>
        <p:txBody>
          <a:bodyPr wrap="square">
            <a:noAutofit/>
          </a:bodyPr>
          <a:p>
            <a:pPr algn="l"/>
            <a:r>
              <a:rPr lang="en-US" altLang="zh-CN" sz="2400">
                <a:latin typeface="Times New Roman" panose="02020603050405020304" charset="0"/>
                <a:ea typeface="微软雅黑" panose="020B0503020204020204" charset="-122"/>
                <a:cs typeface="Times New Roman" panose="02020603050405020304" charset="0"/>
              </a:rPr>
              <a:t>P4. A group photo</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19" name="文本框 18"/>
          <p:cNvSpPr txBox="1"/>
          <p:nvPr/>
        </p:nvSpPr>
        <p:spPr>
          <a:xfrm>
            <a:off x="3600450" y="4576445"/>
            <a:ext cx="1697990" cy="904875"/>
          </a:xfrm>
          <a:prstGeom prst="rect">
            <a:avLst/>
          </a:prstGeom>
          <a:solidFill>
            <a:schemeClr val="accent1">
              <a:lumMod val="20000"/>
              <a:lumOff val="80000"/>
            </a:schemeClr>
          </a:solidFill>
        </p:spPr>
        <p:txBody>
          <a:bodyPr wrap="square">
            <a:noAutofit/>
          </a:bodyPr>
          <a:p>
            <a:pPr algn="l"/>
            <a:r>
              <a:rPr lang="en-US" altLang="zh-CN" sz="2400">
                <a:latin typeface="Arial" panose="020B0604020202020204" pitchFamily="34" charset="0"/>
                <a:ea typeface="微软雅黑" panose="020B0503020204020204" charset="-122"/>
              </a:rPr>
              <a:t>Para3.</a:t>
            </a:r>
            <a:endParaRPr lang="en-US" altLang="zh-CN" sz="2400">
              <a:latin typeface="Arial" panose="020B0604020202020204" pitchFamily="34" charset="0"/>
              <a:ea typeface="微软雅黑" panose="020B0503020204020204" charset="-122"/>
            </a:endParaRPr>
          </a:p>
          <a:p>
            <a:pPr algn="l"/>
            <a:r>
              <a:rPr lang="zh-CN" altLang="en-US" sz="2400">
                <a:latin typeface="Arial" panose="020B0604020202020204" pitchFamily="34" charset="0"/>
                <a:ea typeface="微软雅黑" panose="020B0503020204020204" charset="-122"/>
              </a:rPr>
              <a:t>感悟升华</a:t>
            </a:r>
            <a:r>
              <a:rPr lang="en-US" altLang="zh-CN" sz="2400">
                <a:latin typeface="Arial" panose="020B0604020202020204" pitchFamily="34" charset="0"/>
                <a:ea typeface="微软雅黑" panose="020B0503020204020204" charset="-122"/>
              </a:rPr>
              <a:t> </a:t>
            </a:r>
            <a:endParaRPr lang="en-US" altLang="zh-CN" sz="2400">
              <a:latin typeface="Arial" panose="020B0604020202020204" pitchFamily="34" charset="0"/>
              <a:ea typeface="微软雅黑" panose="020B0503020204020204" charset="-122"/>
            </a:endParaRPr>
          </a:p>
          <a:p>
            <a:pPr algn="l"/>
            <a:r>
              <a:rPr lang="en-US" altLang="zh-CN" sz="2400">
                <a:latin typeface="Arial" panose="020B0604020202020204" pitchFamily="34" charset="0"/>
                <a:ea typeface="微软雅黑" panose="020B0503020204020204" charset="-122"/>
              </a:rPr>
              <a:t> </a:t>
            </a:r>
            <a:endParaRPr lang="zh-CN" altLang="en-US" sz="2400">
              <a:latin typeface="Arial" panose="020B0604020202020204" pitchFamily="34" charset="0"/>
              <a:ea typeface="微软雅黑" panose="020B0503020204020204" charset="-122"/>
            </a:endParaRPr>
          </a:p>
          <a:p>
            <a:pPr algn="l"/>
            <a:endParaRPr lang="zh-CN" altLang="en-US" sz="2400">
              <a:latin typeface="Arial" panose="020B0604020202020204" pitchFamily="34" charset="0"/>
              <a:ea typeface="微软雅黑" panose="020B0503020204020204" charset="-122"/>
            </a:endParaRPr>
          </a:p>
        </p:txBody>
      </p:sp>
      <p:sp>
        <p:nvSpPr>
          <p:cNvPr id="20" name="左大括号 19"/>
          <p:cNvSpPr/>
          <p:nvPr/>
        </p:nvSpPr>
        <p:spPr>
          <a:xfrm>
            <a:off x="5371465" y="4665345"/>
            <a:ext cx="252730" cy="815975"/>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p>
            <a:pPr algn="ctr"/>
            <a:endParaRPr lang="zh-CN" altLang="en-US"/>
          </a:p>
        </p:txBody>
      </p:sp>
      <p:sp>
        <p:nvSpPr>
          <p:cNvPr id="24" name="文本框 23"/>
          <p:cNvSpPr txBox="1"/>
          <p:nvPr/>
        </p:nvSpPr>
        <p:spPr>
          <a:xfrm>
            <a:off x="5738495" y="4576445"/>
            <a:ext cx="2780030" cy="1496695"/>
          </a:xfrm>
          <a:prstGeom prst="rect">
            <a:avLst/>
          </a:prstGeom>
          <a:solidFill>
            <a:schemeClr val="accent4">
              <a:lumMod val="20000"/>
              <a:lumOff val="80000"/>
            </a:schemeClr>
          </a:solidFill>
        </p:spPr>
        <p:txBody>
          <a:bodyPr wrap="square">
            <a:noAutofit/>
          </a:bodyPr>
          <a:p>
            <a:pPr algn="l"/>
            <a:r>
              <a:rPr lang="en-US" altLang="zh-CN" sz="2400">
                <a:latin typeface="Times New Roman" panose="02020603050405020304" charset="0"/>
                <a:ea typeface="微软雅黑" panose="020B0503020204020204" charset="-122"/>
                <a:cs typeface="Times New Roman" panose="02020603050405020304" charset="0"/>
              </a:rPr>
              <a:t>Clearing snow is an after-school practical activity.</a:t>
            </a:r>
            <a:endParaRPr lang="en-US" altLang="zh-CN" sz="2400">
              <a:latin typeface="Times New Roman" panose="02020603050405020304" charset="0"/>
              <a:ea typeface="微软雅黑" panose="020B0503020204020204" charset="-122"/>
              <a:cs typeface="Times New Roman" panose="02020603050405020304" charset="0"/>
            </a:endParaRPr>
          </a:p>
          <a:p>
            <a:pPr algn="l"/>
            <a:r>
              <a:rPr lang="en-US" altLang="zh-CN" sz="2400">
                <a:latin typeface="Times New Roman" panose="02020603050405020304" charset="0"/>
                <a:ea typeface="微软雅黑" panose="020B0503020204020204" charset="-122"/>
                <a:cs typeface="Times New Roman" panose="02020603050405020304" charset="0"/>
              </a:rPr>
              <a:t>... ...</a:t>
            </a:r>
            <a:endParaRPr lang="en-US" altLang="zh-CN" sz="2400">
              <a:latin typeface="Times New Roman" panose="02020603050405020304" charset="0"/>
              <a:ea typeface="微软雅黑" panose="020B0503020204020204" charset="-122"/>
              <a:cs typeface="Times New Roman" panose="02020603050405020304" charset="0"/>
            </a:endParaRPr>
          </a:p>
          <a:p>
            <a:pPr algn="l"/>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6" name="右大括号 25"/>
          <p:cNvSpPr/>
          <p:nvPr/>
        </p:nvSpPr>
        <p:spPr>
          <a:xfrm>
            <a:off x="8816975" y="802005"/>
            <a:ext cx="283210" cy="4502150"/>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p>
            <a:pPr algn="ctr"/>
            <a:endParaRPr lang="zh-CN" altLang="en-US"/>
          </a:p>
        </p:txBody>
      </p:sp>
      <p:sp>
        <p:nvSpPr>
          <p:cNvPr id="3" name="文本框 2"/>
          <p:cNvSpPr txBox="1"/>
          <p:nvPr/>
        </p:nvSpPr>
        <p:spPr>
          <a:xfrm>
            <a:off x="9258935" y="1759585"/>
            <a:ext cx="1109980" cy="2715260"/>
          </a:xfrm>
          <a:prstGeom prst="rect">
            <a:avLst/>
          </a:prstGeom>
          <a:solidFill>
            <a:schemeClr val="accent1">
              <a:lumMod val="20000"/>
              <a:lumOff val="80000"/>
            </a:schemeClr>
          </a:solidFill>
        </p:spPr>
        <p:txBody>
          <a:bodyPr wrap="square">
            <a:noAutofit/>
          </a:bodyPr>
          <a:p>
            <a:pPr algn="l"/>
            <a:r>
              <a:rPr lang="en-US" altLang="zh-CN" sz="2800">
                <a:latin typeface="Times New Roman" panose="02020603050405020304" charset="0"/>
                <a:ea typeface="微软雅黑" panose="020B0503020204020204" charset="-122"/>
                <a:cs typeface="Times New Roman" panose="02020603050405020304" charset="0"/>
                <a:sym typeface="+mn-ea"/>
              </a:rPr>
              <a:t>when  where</a:t>
            </a:r>
            <a:endParaRPr lang="en-US" altLang="zh-CN" sz="2800">
              <a:latin typeface="Times New Roman" panose="02020603050405020304" charset="0"/>
              <a:ea typeface="微软雅黑" panose="020B0503020204020204" charset="-122"/>
              <a:cs typeface="Times New Roman" panose="02020603050405020304" charset="0"/>
              <a:sym typeface="+mn-ea"/>
            </a:endParaRPr>
          </a:p>
          <a:p>
            <a:pPr algn="l"/>
            <a:r>
              <a:rPr lang="en-US" altLang="zh-CN" sz="2800">
                <a:latin typeface="Times New Roman" panose="02020603050405020304" charset="0"/>
                <a:ea typeface="微软雅黑" panose="020B0503020204020204" charset="-122"/>
                <a:cs typeface="Times New Roman" panose="02020603050405020304" charset="0"/>
                <a:sym typeface="+mn-ea"/>
              </a:rPr>
              <a:t>who</a:t>
            </a:r>
            <a:endParaRPr lang="en-US" altLang="zh-CN" sz="2800">
              <a:latin typeface="Times New Roman" panose="02020603050405020304" charset="0"/>
              <a:ea typeface="微软雅黑" panose="020B0503020204020204" charset="-122"/>
              <a:cs typeface="Times New Roman" panose="02020603050405020304" charset="0"/>
              <a:sym typeface="+mn-ea"/>
            </a:endParaRPr>
          </a:p>
          <a:p>
            <a:pPr algn="l"/>
            <a:r>
              <a:rPr lang="en-US" altLang="zh-CN" sz="2800">
                <a:latin typeface="Times New Roman" panose="02020603050405020304" charset="0"/>
                <a:ea typeface="微软雅黑" panose="020B0503020204020204" charset="-122"/>
                <a:cs typeface="Times New Roman" panose="02020603050405020304" charset="0"/>
                <a:sym typeface="+mn-ea"/>
              </a:rPr>
              <a:t>what </a:t>
            </a:r>
            <a:endParaRPr lang="en-US" altLang="zh-CN" sz="2800">
              <a:latin typeface="Times New Roman" panose="02020603050405020304" charset="0"/>
              <a:ea typeface="微软雅黑" panose="020B0503020204020204" charset="-122"/>
              <a:cs typeface="Times New Roman" panose="02020603050405020304" charset="0"/>
              <a:sym typeface="+mn-ea"/>
            </a:endParaRPr>
          </a:p>
          <a:p>
            <a:pPr algn="l"/>
            <a:r>
              <a:rPr lang="en-US" altLang="zh-CN" sz="2800">
                <a:latin typeface="Times New Roman" panose="02020603050405020304" charset="0"/>
                <a:ea typeface="微软雅黑" panose="020B0503020204020204" charset="-122"/>
                <a:cs typeface="Times New Roman" panose="02020603050405020304" charset="0"/>
                <a:sym typeface="+mn-ea"/>
              </a:rPr>
              <a:t>how</a:t>
            </a:r>
            <a:endParaRPr lang="en-US" altLang="zh-CN" sz="2800">
              <a:latin typeface="Times New Roman" panose="02020603050405020304" charset="0"/>
              <a:ea typeface="微软雅黑" panose="020B0503020204020204" charset="-122"/>
              <a:cs typeface="Times New Roman" panose="02020603050405020304" charset="0"/>
              <a:sym typeface="+mn-ea"/>
            </a:endParaRPr>
          </a:p>
          <a:p>
            <a:pPr algn="l"/>
            <a:r>
              <a:rPr lang="en-US" altLang="zh-CN" sz="2800">
                <a:latin typeface="Times New Roman" panose="02020603050405020304" charset="0"/>
                <a:ea typeface="微软雅黑" panose="020B0503020204020204" charset="-122"/>
                <a:cs typeface="Times New Roman" panose="02020603050405020304" charset="0"/>
                <a:sym typeface="+mn-ea"/>
              </a:rPr>
              <a:t>why</a:t>
            </a:r>
            <a:endParaRPr lang="en-US" altLang="zh-CN" sz="2800">
              <a:latin typeface="Times New Roman" panose="02020603050405020304" charset="0"/>
              <a:ea typeface="微软雅黑" panose="020B0503020204020204" charset="-122"/>
              <a:cs typeface="Times New Roman" panose="02020603050405020304" charset="0"/>
              <a:sym typeface="+mn-ea"/>
            </a:endParaRPr>
          </a:p>
          <a:p>
            <a:pPr algn="l"/>
            <a:endParaRPr lang="zh-CN" altLang="en-US" sz="2800">
              <a:latin typeface="Times New Roman" panose="02020603050405020304" charset="0"/>
              <a:ea typeface="微软雅黑" panose="020B050302020402020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blinds(horizontal)">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blinds(horizontal)">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6" grpId="0" animBg="1"/>
      <p:bldP spid="17" grpId="0" bldLvl="0" animBg="1"/>
      <p:bldP spid="18" grpId="0" bldLvl="0" animBg="1"/>
      <p:bldP spid="19" grpId="0" animBg="1"/>
      <p:bldP spid="20" grpId="0" animBg="1"/>
      <p:bldP spid="24" grpId="0" bldLvl="0" animBg="1"/>
      <p:bldP spid="26" grpId="0" bldLvl="0" animBg="1"/>
      <p:bldP spid="15" grpId="0" bldLvl="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5920" y="74295"/>
            <a:ext cx="1608455" cy="460375"/>
          </a:xfrm>
          <a:prstGeom prst="rect">
            <a:avLst/>
          </a:prstGeom>
          <a:solidFill>
            <a:schemeClr val="accent5">
              <a:lumMod val="20000"/>
              <a:lumOff val="80000"/>
            </a:schemeClr>
          </a:solidFill>
        </p:spPr>
        <p:txBody>
          <a:bodyPr wrap="square">
            <a:spAutoFit/>
          </a:bodyPr>
          <a:p>
            <a:pPr algn="l"/>
            <a:r>
              <a:rPr lang="zh-CN" altLang="en-US" sz="2400">
                <a:latin typeface="Arial" panose="020B0604020202020204" pitchFamily="34" charset="0"/>
                <a:ea typeface="微软雅黑" panose="020B0503020204020204" charset="-122"/>
              </a:rPr>
              <a:t>语料积累</a:t>
            </a:r>
            <a:endParaRPr lang="zh-CN" altLang="en-US" sz="2400">
              <a:latin typeface="Arial" panose="020B0604020202020204" pitchFamily="34" charset="0"/>
              <a:ea typeface="微软雅黑" panose="020B0503020204020204" charset="-122"/>
            </a:endParaRPr>
          </a:p>
        </p:txBody>
      </p:sp>
      <p:sp>
        <p:nvSpPr>
          <p:cNvPr id="4" name="文本框 3"/>
          <p:cNvSpPr txBox="1"/>
          <p:nvPr/>
        </p:nvSpPr>
        <p:spPr>
          <a:xfrm>
            <a:off x="2067560" y="135890"/>
            <a:ext cx="1324610" cy="398780"/>
          </a:xfrm>
          <a:prstGeom prst="rect">
            <a:avLst/>
          </a:prstGeom>
          <a:solidFill>
            <a:schemeClr val="accent6">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图</a:t>
            </a:r>
            <a:r>
              <a:rPr lang="en-US" altLang="zh-CN" sz="2000">
                <a:latin typeface="Arial" panose="020B0604020202020204" pitchFamily="34" charset="0"/>
                <a:ea typeface="微软雅黑" panose="020B0503020204020204" charset="-122"/>
              </a:rPr>
              <a:t>1. </a:t>
            </a:r>
            <a:r>
              <a:rPr lang="zh-CN" altLang="en-US" sz="2000">
                <a:latin typeface="Arial" panose="020B0604020202020204" pitchFamily="34" charset="0"/>
                <a:ea typeface="微软雅黑" panose="020B0503020204020204" charset="-122"/>
              </a:rPr>
              <a:t>大雪</a:t>
            </a:r>
            <a:endParaRPr lang="zh-CN" altLang="en-US" sz="2000">
              <a:latin typeface="Arial" panose="020B0604020202020204" pitchFamily="34" charset="0"/>
              <a:ea typeface="微软雅黑" panose="020B0503020204020204" charset="-122"/>
            </a:endParaRPr>
          </a:p>
        </p:txBody>
      </p:sp>
      <p:sp>
        <p:nvSpPr>
          <p:cNvPr id="5" name="文本框 4"/>
          <p:cNvSpPr txBox="1"/>
          <p:nvPr/>
        </p:nvSpPr>
        <p:spPr>
          <a:xfrm>
            <a:off x="375920" y="607695"/>
            <a:ext cx="11586210" cy="6094730"/>
          </a:xfrm>
          <a:prstGeom prst="rect">
            <a:avLst/>
          </a:prstGeom>
          <a:solidFill>
            <a:schemeClr val="bg1">
              <a:lumMod val="95000"/>
            </a:schemeClr>
          </a:solidFill>
        </p:spPr>
        <p:txBody>
          <a:bodyPr wrap="square">
            <a:noAutofit/>
          </a:bodyPr>
          <a:p>
            <a:pPr algn="l">
              <a:lnSpc>
                <a:spcPct val="130000"/>
              </a:lnSpc>
            </a:pPr>
            <a:r>
              <a:rPr lang="zh-CN" altLang="en-US">
                <a:solidFill>
                  <a:srgbClr val="C00000"/>
                </a:solidFill>
                <a:latin typeface="黑体" panose="02010609060101010101" charset="-122"/>
                <a:ea typeface="黑体" panose="02010609060101010101" charset="-122"/>
                <a:cs typeface="黑体" panose="02010609060101010101" charset="-122"/>
                <a:sym typeface="+mn-ea"/>
              </a:rPr>
              <a:t>句式</a:t>
            </a:r>
            <a:r>
              <a:rPr lang="en-US" altLang="zh-CN">
                <a:solidFill>
                  <a:srgbClr val="C00000"/>
                </a:solidFill>
                <a:latin typeface="黑体" panose="02010609060101010101" charset="-122"/>
                <a:ea typeface="黑体" panose="02010609060101010101" charset="-122"/>
                <a:cs typeface="黑体" panose="02010609060101010101" charset="-122"/>
                <a:sym typeface="+mn-ea"/>
              </a:rPr>
              <a:t>1</a:t>
            </a:r>
            <a:r>
              <a:rPr lang="zh-CN" altLang="en-US">
                <a:solidFill>
                  <a:srgbClr val="C00000"/>
                </a:solidFill>
                <a:latin typeface="黑体" panose="02010609060101010101" charset="-122"/>
                <a:ea typeface="黑体" panose="02010609060101010101" charset="-122"/>
                <a:cs typeface="黑体" panose="02010609060101010101" charset="-122"/>
                <a:sym typeface="+mn-ea"/>
              </a:rPr>
              <a:t>：被动语态</a:t>
            </a:r>
            <a:r>
              <a:rPr lang="en-US" altLang="zh-CN">
                <a:solidFill>
                  <a:srgbClr val="C00000"/>
                </a:solidFill>
                <a:latin typeface="黑体" panose="02010609060101010101" charset="-122"/>
                <a:ea typeface="黑体" panose="02010609060101010101" charset="-122"/>
                <a:cs typeface="黑体" panose="02010609060101010101" charset="-122"/>
                <a:sym typeface="+mn-ea"/>
              </a:rPr>
              <a:t>+</a:t>
            </a:r>
            <a:r>
              <a:rPr lang="zh-CN" altLang="en-US">
                <a:solidFill>
                  <a:srgbClr val="C00000"/>
                </a:solidFill>
                <a:latin typeface="黑体" panose="02010609060101010101" charset="-122"/>
                <a:ea typeface="黑体" panose="02010609060101010101" charset="-122"/>
                <a:cs typeface="黑体" panose="02010609060101010101" charset="-122"/>
                <a:sym typeface="+mn-ea"/>
              </a:rPr>
              <a:t>方式状语</a:t>
            </a:r>
            <a:endParaRPr lang="zh-CN" altLang="en-US">
              <a:solidFill>
                <a:srgbClr val="C00000"/>
              </a:solidFill>
              <a:latin typeface="黑体" panose="02010609060101010101" charset="-122"/>
              <a:ea typeface="黑体" panose="02010609060101010101" charset="-122"/>
              <a:cs typeface="黑体" panose="02010609060101010101" charset="-122"/>
            </a:endParaRPr>
          </a:p>
          <a:p>
            <a:pPr algn="l">
              <a:lnSpc>
                <a:spcPct val="130000"/>
              </a:lnSpc>
            </a:pPr>
            <a:r>
              <a:rPr lang="zh-CN" altLang="en-US">
                <a:latin typeface="黑体" panose="02010609060101010101" charset="-122"/>
                <a:ea typeface="黑体" panose="02010609060101010101" charset="-122"/>
                <a:cs typeface="Times New Roman" panose="02020603050405020304" charset="0"/>
              </a:rPr>
              <a:t>大雪过后，整个校园被厚厚的积雪覆盖，宛如一个童话世界。</a:t>
            </a:r>
            <a:endParaRPr lang="zh-CN" altLang="en-US">
              <a:latin typeface="黑体" panose="02010609060101010101" charset="-122"/>
              <a:ea typeface="黑体" panose="02010609060101010101"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After the heavy snowfall, the entire campus __________________thick snow _____</a:t>
            </a:r>
            <a:r>
              <a:rPr lang="en-US" altLang="zh-CN">
                <a:latin typeface="Times New Roman" panose="02020603050405020304" charset="0"/>
                <a:ea typeface="微软雅黑" panose="020B0503020204020204" charset="-122"/>
                <a:cs typeface="Times New Roman" panose="02020603050405020304" charset="0"/>
                <a:sym typeface="+mn-ea"/>
              </a:rPr>
              <a:t>it </a:t>
            </a:r>
            <a:r>
              <a:rPr lang="en-US" altLang="zh-CN">
                <a:latin typeface="Times New Roman" panose="02020603050405020304" charset="0"/>
                <a:ea typeface="微软雅黑" panose="020B0503020204020204" charset="-122"/>
                <a:cs typeface="Times New Roman" panose="02020603050405020304" charset="0"/>
              </a:rPr>
              <a:t>were a fairy-tale world.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30000"/>
              </a:lnSpc>
              <a:buClrTx/>
              <a:buSzTx/>
              <a:buFontTx/>
            </a:pPr>
            <a:r>
              <a:rPr lang="zh-CN" altLang="en-US">
                <a:solidFill>
                  <a:srgbClr val="C00000"/>
                </a:solidFill>
                <a:latin typeface="黑体" panose="02010609060101010101" charset="-122"/>
                <a:ea typeface="黑体" panose="02010609060101010101" charset="-122"/>
                <a:cs typeface="黑体" panose="02010609060101010101" charset="-122"/>
                <a:sym typeface="+mn-ea"/>
              </a:rPr>
              <a:t>句式2：无灵主语+现在分词短语做状语</a:t>
            </a:r>
            <a:endParaRPr lang="zh-CN" altLang="en-US">
              <a:solidFill>
                <a:srgbClr val="C00000"/>
              </a:solidFill>
              <a:latin typeface="黑体" panose="02010609060101010101" charset="-122"/>
              <a:ea typeface="黑体" panose="02010609060101010101" charset="-122"/>
              <a:cs typeface="黑体" panose="02010609060101010101" charset="-122"/>
              <a:sym typeface="+mn-ea"/>
            </a:endParaRPr>
          </a:p>
          <a:p>
            <a:pPr algn="l">
              <a:lnSpc>
                <a:spcPct val="130000"/>
              </a:lnSpc>
            </a:pPr>
            <a:r>
              <a:rPr lang="zh-CN" altLang="en-US">
                <a:latin typeface="黑体" panose="02010609060101010101" charset="-122"/>
                <a:ea typeface="黑体" panose="02010609060101010101" charset="-122"/>
                <a:cs typeface="Times New Roman" panose="02020603050405020304" charset="0"/>
              </a:rPr>
              <a:t>美丽的校园迎来了2026年的第一场雪，万物都被柔软洁白的雪花温柔包裹。</a:t>
            </a:r>
            <a:endParaRPr lang="zh-CN" altLang="en-US">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The beautiful campus __________the first snow of 2026,  gently __________ everything in white snow.</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30000"/>
              </a:lnSpc>
              <a:buClrTx/>
              <a:buSzTx/>
              <a:buFontTx/>
            </a:pPr>
            <a:r>
              <a:rPr lang="zh-CN" altLang="en-US">
                <a:solidFill>
                  <a:srgbClr val="C00000"/>
                </a:solidFill>
                <a:latin typeface="黑体" panose="02010609060101010101" charset="-122"/>
                <a:ea typeface="黑体" panose="02010609060101010101" charset="-122"/>
                <a:cs typeface="黑体" panose="02010609060101010101" charset="-122"/>
                <a:sym typeface="+mn-ea"/>
              </a:rPr>
              <a:t>句式3：简单句+现在分词做结果状语</a:t>
            </a:r>
            <a:endParaRPr lang="zh-CN" altLang="en-US">
              <a:solidFill>
                <a:srgbClr val="C00000"/>
              </a:solidFill>
              <a:latin typeface="黑体" panose="02010609060101010101" charset="-122"/>
              <a:ea typeface="黑体" panose="02010609060101010101" charset="-122"/>
              <a:cs typeface="黑体" panose="02010609060101010101" charset="-122"/>
              <a:sym typeface="+mn-ea"/>
            </a:endParaRPr>
          </a:p>
          <a:p>
            <a:pPr algn="l">
              <a:lnSpc>
                <a:spcPct val="130000"/>
              </a:lnSpc>
            </a:pPr>
            <a:r>
              <a:rPr lang="zh-CN" altLang="en-US">
                <a:latin typeface="黑体" panose="02010609060101010101" charset="-122"/>
                <a:ea typeface="黑体" panose="02010609060101010101" charset="-122"/>
                <a:cs typeface="Times New Roman" panose="02020603050405020304" charset="0"/>
              </a:rPr>
              <a:t>2026年的第一场雪飘落在美丽的校园，将操场、校舍、花园与小径都铺满了洁白柔软的雪花。</a:t>
            </a:r>
            <a:endParaRPr lang="zh-CN" altLang="en-US">
              <a:latin typeface="黑体" panose="02010609060101010101" charset="-122"/>
              <a:ea typeface="黑体" panose="02010609060101010101"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The first snow of 2026 _____on the beautiful campus, __________ the playground, school buildings, gardens and paths with soft white snow.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30000"/>
              </a:lnSpc>
            </a:pPr>
            <a:r>
              <a:rPr lang="zh-CN" altLang="en-US">
                <a:solidFill>
                  <a:srgbClr val="C00000"/>
                </a:solidFill>
                <a:latin typeface="黑体" panose="02010609060101010101" charset="-122"/>
                <a:ea typeface="黑体" panose="02010609060101010101" charset="-122"/>
                <a:cs typeface="黑体" panose="02010609060101010101" charset="-122"/>
                <a:sym typeface="+mn-ea"/>
              </a:rPr>
              <a:t>句式</a:t>
            </a:r>
            <a:r>
              <a:rPr lang="zh-CN" altLang="en-US">
                <a:solidFill>
                  <a:srgbClr val="C00000"/>
                </a:solidFill>
                <a:latin typeface="黑体" panose="02010609060101010101" charset="-122"/>
                <a:ea typeface="黑体" panose="02010609060101010101" charset="-122"/>
                <a:cs typeface="黑体" panose="02010609060101010101" charset="-122"/>
              </a:rPr>
              <a:t>4:</a:t>
            </a:r>
            <a:r>
              <a:rPr lang="zh-CN" altLang="en-US">
                <a:solidFill>
                  <a:srgbClr val="C00000"/>
                </a:solidFill>
                <a:latin typeface="黑体" panose="02010609060101010101" charset="-122"/>
                <a:ea typeface="黑体" panose="02010609060101010101" charset="-122"/>
                <a:cs typeface="黑体" panose="02010609060101010101" charset="-122"/>
                <a:sym typeface="+mn-ea"/>
              </a:rPr>
              <a:t>无灵主语+现在分词短语做状语</a:t>
            </a:r>
            <a:endParaRPr lang="zh-CN" altLang="en-US">
              <a:solidFill>
                <a:srgbClr val="C00000"/>
              </a:solidFill>
              <a:latin typeface="黑体" panose="02010609060101010101" charset="-122"/>
              <a:ea typeface="黑体" panose="02010609060101010101" charset="-122"/>
              <a:cs typeface="黑体" panose="02010609060101010101" charset="-122"/>
              <a:sym typeface="+mn-ea"/>
            </a:endParaRPr>
          </a:p>
          <a:p>
            <a:pPr algn="l">
              <a:lnSpc>
                <a:spcPct val="130000"/>
              </a:lnSpc>
            </a:pPr>
            <a:r>
              <a:rPr lang="zh-CN" altLang="en-US">
                <a:latin typeface="黑体" panose="02010609060101010101" charset="-122"/>
                <a:ea typeface="黑体" panose="02010609060101010101" charset="-122"/>
                <a:cs typeface="Times New Roman" panose="02020603050405020304" charset="0"/>
              </a:rPr>
              <a:t>昨日大雪纷飞，为校园披上一袭银装，天地间弥漫着宁静与欢喜。</a:t>
            </a:r>
            <a:endParaRPr lang="zh-CN" altLang="en-US">
              <a:latin typeface="黑体" panose="02010609060101010101" charset="-122"/>
              <a:ea typeface="黑体" panose="02010609060101010101"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Yesterday’s heavy snow________ the campus</a:t>
            </a:r>
            <a:r>
              <a:rPr lang="en-US" altLang="zh-CN">
                <a:solidFill>
                  <a:srgbClr val="C00000"/>
                </a:solidFill>
                <a:latin typeface="Times New Roman" panose="02020603050405020304" charset="0"/>
                <a:ea typeface="微软雅黑" panose="020B0503020204020204" charset="-122"/>
                <a:cs typeface="Times New Roman" panose="02020603050405020304" charset="0"/>
              </a:rPr>
              <a:t> in silver and white</a:t>
            </a:r>
            <a:r>
              <a:rPr lang="en-US" altLang="zh-CN">
                <a:latin typeface="Times New Roman" panose="02020603050405020304" charset="0"/>
                <a:ea typeface="微软雅黑" panose="020B0503020204020204" charset="-122"/>
                <a:cs typeface="Times New Roman" panose="02020603050405020304" charset="0"/>
              </a:rPr>
              <a:t>, </a:t>
            </a:r>
            <a:r>
              <a:rPr lang="en-US" altLang="zh-CN">
                <a:solidFill>
                  <a:srgbClr val="C00000"/>
                </a:solidFill>
                <a:latin typeface="Times New Roman" panose="02020603050405020304" charset="0"/>
                <a:ea typeface="微软雅黑" panose="020B0503020204020204" charset="-122"/>
                <a:cs typeface="Times New Roman" panose="02020603050405020304" charset="0"/>
              </a:rPr>
              <a:t>filling</a:t>
            </a:r>
            <a:r>
              <a:rPr lang="en-US" altLang="zh-CN">
                <a:latin typeface="Times New Roman" panose="02020603050405020304" charset="0"/>
                <a:ea typeface="微软雅黑" panose="020B0503020204020204" charset="-122"/>
                <a:cs typeface="Times New Roman" panose="02020603050405020304" charset="0"/>
              </a:rPr>
              <a:t> the air </a:t>
            </a:r>
            <a:r>
              <a:rPr lang="en-US" altLang="zh-CN">
                <a:solidFill>
                  <a:srgbClr val="C00000"/>
                </a:solidFill>
                <a:latin typeface="Times New Roman" panose="02020603050405020304" charset="0"/>
                <a:ea typeface="微软雅黑" panose="020B0503020204020204" charset="-122"/>
                <a:cs typeface="Times New Roman" panose="02020603050405020304" charset="0"/>
              </a:rPr>
              <a:t>with</a:t>
            </a:r>
            <a:r>
              <a:rPr lang="en-US" altLang="zh-CN">
                <a:latin typeface="Times New Roman" panose="02020603050405020304" charset="0"/>
                <a:ea typeface="微软雅黑" panose="020B0503020204020204" charset="-122"/>
                <a:cs typeface="Times New Roman" panose="02020603050405020304" charset="0"/>
              </a:rPr>
              <a:t> peace and joy.</a:t>
            </a:r>
            <a:endParaRPr lang="zh-CN" altLang="en-US">
              <a:latin typeface="Times New Roman" panose="02020603050405020304" charset="0"/>
              <a:ea typeface="微软雅黑" panose="020B0503020204020204" charset="-122"/>
              <a:cs typeface="Times New Roman" panose="02020603050405020304" charset="0"/>
              <a:sym typeface="+mn-ea"/>
            </a:endParaRPr>
          </a:p>
          <a:p>
            <a:pPr algn="l">
              <a:lnSpc>
                <a:spcPct val="130000"/>
              </a:lnSpc>
              <a:buClrTx/>
              <a:buSzTx/>
              <a:buFontTx/>
            </a:pPr>
            <a:r>
              <a:rPr lang="zh-CN" altLang="en-US">
                <a:solidFill>
                  <a:srgbClr val="C00000"/>
                </a:solidFill>
                <a:latin typeface="黑体" panose="02010609060101010101" charset="-122"/>
                <a:ea typeface="黑体" panose="02010609060101010101" charset="-122"/>
                <a:cs typeface="黑体" panose="02010609060101010101" charset="-122"/>
                <a:sym typeface="+mn-ea"/>
              </a:rPr>
              <a:t>句式5:with 复合结构+as引导的非限定性定语从句</a:t>
            </a:r>
            <a:endParaRPr lang="zh-CN" altLang="en-US">
              <a:solidFill>
                <a:srgbClr val="C00000"/>
              </a:solidFill>
              <a:latin typeface="黑体" panose="02010609060101010101" charset="-122"/>
              <a:ea typeface="黑体" panose="02010609060101010101" charset="-122"/>
              <a:cs typeface="黑体" panose="02010609060101010101" charset="-122"/>
              <a:sym typeface="+mn-ea"/>
            </a:endParaRPr>
          </a:p>
          <a:p>
            <a:pPr algn="l">
              <a:lnSpc>
                <a:spcPct val="130000"/>
              </a:lnSpc>
              <a:buClrTx/>
              <a:buSzTx/>
              <a:buFontTx/>
            </a:pPr>
            <a:r>
              <a:rPr lang="zh-CN" altLang="en-US">
                <a:latin typeface="黑体" panose="02010609060101010101" charset="-122"/>
                <a:ea typeface="黑体" panose="02010609060101010101" charset="-122"/>
                <a:cs typeface="Times New Roman" panose="02020603050405020304" charset="0"/>
              </a:rPr>
              <a:t>清晨的校园，皓雪覆万物，琼枝缀满园。正如诗中所写：忽如一夜春风来，千树万树梨花开。</a:t>
            </a:r>
            <a:endParaRPr lang="zh-CN" altLang="en-US">
              <a:latin typeface="黑体" panose="02010609060101010101" charset="-122"/>
              <a:ea typeface="黑体" panose="02010609060101010101"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The campus at dawn is cloaked in pure snow, </a:t>
            </a:r>
            <a:r>
              <a:rPr lang="en-US" altLang="zh-CN">
                <a:solidFill>
                  <a:srgbClr val="C00000"/>
                </a:solidFill>
                <a:latin typeface="Times New Roman" panose="02020603050405020304" charset="0"/>
                <a:ea typeface="微软雅黑" panose="020B0503020204020204" charset="-122"/>
                <a:cs typeface="Times New Roman" panose="02020603050405020304" charset="0"/>
              </a:rPr>
              <a:t>with jade-frosted branches brightening/covering/adorning the yard</a:t>
            </a:r>
            <a:r>
              <a:rPr lang="en-US" altLang="zh-CN">
                <a:latin typeface="Times New Roman" panose="02020603050405020304" charset="0"/>
                <a:ea typeface="微软雅黑" panose="020B0503020204020204" charset="-122"/>
                <a:cs typeface="Times New Roman" panose="02020603050405020304" charset="0"/>
              </a:rPr>
              <a:t>.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a:latin typeface="Times New Roman" panose="02020603050405020304" charset="0"/>
                <a:ea typeface="微软雅黑" panose="020B0503020204020204" charset="-122"/>
                <a:cs typeface="Times New Roman" panose="02020603050405020304" charset="0"/>
              </a:rPr>
              <a:t>______________: A spring breeze comes overnight; thousands of trees wear pear blossoms.</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4410710" y="1397000"/>
            <a:ext cx="2257425" cy="398780"/>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was blanketed with</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7513955" y="1352550"/>
            <a:ext cx="6800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as if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2505710" y="2426970"/>
            <a:ext cx="124206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witnessed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6471285" y="2426970"/>
            <a:ext cx="122682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wrapping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2505710" y="3501390"/>
            <a:ext cx="70167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fell</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5410835" y="3501390"/>
            <a:ext cx="125730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blanketing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2635885" y="4935855"/>
            <a:ext cx="98171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dressed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410845" y="6334125"/>
            <a:ext cx="1656715"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As a poem says</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5920" y="135890"/>
            <a:ext cx="1350010" cy="398780"/>
          </a:xfrm>
          <a:prstGeom prst="rect">
            <a:avLst/>
          </a:prstGeom>
          <a:solidFill>
            <a:schemeClr val="accent5">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语料积累</a:t>
            </a:r>
            <a:endParaRPr lang="zh-CN" altLang="en-US" sz="2000">
              <a:latin typeface="Arial" panose="020B0604020202020204" pitchFamily="34" charset="0"/>
              <a:ea typeface="微软雅黑" panose="020B0503020204020204" charset="-122"/>
            </a:endParaRPr>
          </a:p>
        </p:txBody>
      </p:sp>
      <p:sp>
        <p:nvSpPr>
          <p:cNvPr id="4" name="文本框 3"/>
          <p:cNvSpPr txBox="1"/>
          <p:nvPr/>
        </p:nvSpPr>
        <p:spPr>
          <a:xfrm>
            <a:off x="1725930" y="135890"/>
            <a:ext cx="1466850" cy="398780"/>
          </a:xfrm>
          <a:prstGeom prst="rect">
            <a:avLst/>
          </a:prstGeom>
          <a:solidFill>
            <a:schemeClr val="accent6">
              <a:lumMod val="20000"/>
              <a:lumOff val="80000"/>
            </a:schemeClr>
          </a:solidFill>
        </p:spPr>
        <p:txBody>
          <a:bodyPr wrap="square">
            <a:spAutoFit/>
          </a:bodyPr>
          <a:p>
            <a:pPr algn="l"/>
            <a:r>
              <a:rPr lang="zh-CN" altLang="en-US" sz="2000">
                <a:latin typeface="Arial" panose="020B0604020202020204" pitchFamily="34" charset="0"/>
                <a:ea typeface="微软雅黑" panose="020B0503020204020204" charset="-122"/>
              </a:rPr>
              <a:t>图</a:t>
            </a:r>
            <a:r>
              <a:rPr lang="en-US" altLang="zh-CN" sz="2000">
                <a:latin typeface="Arial" panose="020B0604020202020204" pitchFamily="34" charset="0"/>
                <a:ea typeface="微软雅黑" panose="020B0503020204020204" charset="-122"/>
              </a:rPr>
              <a:t>2</a:t>
            </a:r>
            <a:r>
              <a:rPr lang="zh-CN" altLang="en-US" sz="2000">
                <a:latin typeface="Arial" panose="020B0604020202020204" pitchFamily="34" charset="0"/>
                <a:ea typeface="微软雅黑" panose="020B0503020204020204" charset="-122"/>
              </a:rPr>
              <a:t>：玩雪</a:t>
            </a:r>
            <a:endParaRPr lang="zh-CN" altLang="en-US" sz="2000">
              <a:latin typeface="Arial" panose="020B0604020202020204" pitchFamily="34" charset="0"/>
              <a:ea typeface="微软雅黑" panose="020B0503020204020204" charset="-122"/>
            </a:endParaRPr>
          </a:p>
        </p:txBody>
      </p:sp>
      <p:sp>
        <p:nvSpPr>
          <p:cNvPr id="3" name="文本框 2"/>
          <p:cNvSpPr txBox="1"/>
          <p:nvPr/>
        </p:nvSpPr>
        <p:spPr>
          <a:xfrm>
            <a:off x="375920" y="534670"/>
            <a:ext cx="11568430" cy="6104890"/>
          </a:xfrm>
          <a:prstGeom prst="rect">
            <a:avLst/>
          </a:prstGeom>
          <a:solidFill>
            <a:schemeClr val="bg1">
              <a:lumMod val="95000"/>
            </a:schemeClr>
          </a:solidFill>
        </p:spPr>
        <p:txBody>
          <a:bodyPr wrap="square">
            <a:noAutofit/>
          </a:bodyPr>
          <a:p>
            <a:pPr algn="l">
              <a:lnSpc>
                <a:spcPct val="110000"/>
              </a:lnSpc>
            </a:pPr>
            <a:r>
              <a:rPr lang="zh-CN" altLang="en-US" sz="1800">
                <a:solidFill>
                  <a:srgbClr val="C00000"/>
                </a:solidFill>
                <a:latin typeface="黑体" panose="02010609060101010101" charset="-122"/>
                <a:ea typeface="黑体" panose="02010609060101010101" charset="-122"/>
                <a:cs typeface="黑体" panose="02010609060101010101" charset="-122"/>
              </a:rPr>
              <a:t>句式 1：简单句与并列句结合；现在分词做状语</a:t>
            </a:r>
            <a:endParaRPr lang="zh-CN" altLang="en-US" sz="1800">
              <a:solidFill>
                <a:srgbClr val="C00000"/>
              </a:solidFill>
              <a:latin typeface="黑体" panose="02010609060101010101" charset="-122"/>
              <a:ea typeface="黑体" panose="02010609060101010101" charset="-122"/>
              <a:cs typeface="黑体" panose="02010609060101010101" charset="-122"/>
            </a:endParaRPr>
          </a:p>
          <a:p>
            <a:pPr algn="l">
              <a:lnSpc>
                <a:spcPct val="110000"/>
              </a:lnSpc>
            </a:pPr>
            <a:r>
              <a:rPr lang="zh-CN" altLang="en-US" sz="1800">
                <a:solidFill>
                  <a:schemeClr val="tx1"/>
                </a:solidFill>
                <a:latin typeface="黑体" panose="02010609060101010101" charset="-122"/>
                <a:ea typeface="黑体" panose="02010609060101010101" charset="-122"/>
                <a:cs typeface="黑体" panose="02010609060101010101" charset="-122"/>
              </a:rPr>
              <a:t>课间，我们尽情在雪中嬉戏</a:t>
            </a:r>
            <a:r>
              <a:rPr lang="en-US" altLang="zh-CN" sz="1800">
                <a:solidFill>
                  <a:schemeClr val="tx1"/>
                </a:solidFill>
                <a:latin typeface="黑体" panose="02010609060101010101" charset="-122"/>
                <a:ea typeface="黑体" panose="02010609060101010101" charset="-122"/>
                <a:cs typeface="黑体" panose="02010609060101010101" charset="-122"/>
              </a:rPr>
              <a:t> —</a:t>
            </a:r>
            <a:r>
              <a:rPr lang="zh-CN" altLang="en-US" sz="1800">
                <a:solidFill>
                  <a:schemeClr val="tx1"/>
                </a:solidFill>
                <a:latin typeface="黑体" panose="02010609060101010101" charset="-122"/>
                <a:ea typeface="黑体" panose="02010609060101010101" charset="-122"/>
                <a:cs typeface="黑体" panose="02010609060101010101" charset="-122"/>
              </a:rPr>
              <a:t>有人堆雪人，有人打雪仗，在寒风中谈笑风生。</a:t>
            </a:r>
            <a:endParaRPr lang="zh-CN" altLang="en-US" sz="1800">
              <a:solidFill>
                <a:schemeClr val="tx1"/>
              </a:solidFill>
              <a:latin typeface="黑体" panose="02010609060101010101" charset="-122"/>
              <a:ea typeface="黑体" panose="02010609060101010101" charset="-122"/>
              <a:cs typeface="黑体" panose="02010609060101010101" charset="-122"/>
            </a:endParaRPr>
          </a:p>
          <a:p>
            <a:pPr algn="l">
              <a:lnSpc>
                <a:spcPct val="110000"/>
              </a:lnSpc>
            </a:pPr>
            <a:r>
              <a:rPr lang="en-US" altLang="zh-CN" sz="1800">
                <a:latin typeface="Times New Roman" panose="02020603050405020304" charset="0"/>
                <a:ea typeface="微软雅黑" panose="020B0503020204020204" charset="-122"/>
                <a:cs typeface="Times New Roman" panose="02020603050405020304" charset="0"/>
              </a:rPr>
              <a:t>During the break, we _________(enjoy) playing in the snow—some ______ (build) snowmen, others _____ (have) snowball fights,</a:t>
            </a:r>
            <a:r>
              <a:rPr lang="en-US" altLang="zh-CN" sz="1800">
                <a:solidFill>
                  <a:srgbClr val="C00000"/>
                </a:solidFill>
                <a:latin typeface="Times New Roman" panose="02020603050405020304" charset="0"/>
                <a:ea typeface="微软雅黑" panose="020B0503020204020204" charset="-122"/>
                <a:cs typeface="Times New Roman" panose="02020603050405020304" charset="0"/>
              </a:rPr>
              <a:t> chatting and laughing joyfully</a:t>
            </a:r>
            <a:r>
              <a:rPr lang="en-US" altLang="zh-CN" sz="1800">
                <a:latin typeface="Times New Roman" panose="02020603050405020304" charset="0"/>
                <a:ea typeface="微软雅黑" panose="020B0503020204020204" charset="-122"/>
                <a:cs typeface="Times New Roman" panose="02020603050405020304" charset="0"/>
              </a:rPr>
              <a:t>.</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800">
                <a:solidFill>
                  <a:srgbClr val="C00000"/>
                </a:solidFill>
                <a:latin typeface="黑体" panose="02010609060101010101" charset="-122"/>
                <a:ea typeface="黑体" panose="02010609060101010101" charset="-122"/>
                <a:cs typeface="黑体" panose="02010609060101010101" charset="-122"/>
              </a:rPr>
              <a:t>句式 2：with 复合结构</a:t>
            </a:r>
            <a:r>
              <a:rPr lang="en-US" altLang="zh-CN" sz="1800">
                <a:solidFill>
                  <a:srgbClr val="C00000"/>
                </a:solidFill>
                <a:latin typeface="黑体" panose="02010609060101010101" charset="-122"/>
                <a:ea typeface="黑体" panose="02010609060101010101" charset="-122"/>
                <a:cs typeface="黑体" panose="02010609060101010101" charset="-122"/>
              </a:rPr>
              <a:t>+</a:t>
            </a:r>
            <a:r>
              <a:rPr lang="zh-CN" altLang="en-US" sz="1800">
                <a:solidFill>
                  <a:srgbClr val="C00000"/>
                </a:solidFill>
                <a:latin typeface="黑体" panose="02010609060101010101" charset="-122"/>
                <a:ea typeface="黑体" panose="02010609060101010101" charset="-122"/>
                <a:cs typeface="黑体" panose="02010609060101010101" charset="-122"/>
              </a:rPr>
              <a:t>过去分词做状语</a:t>
            </a:r>
            <a:endParaRPr lang="zh-CN" altLang="en-US" sz="1800">
              <a:solidFill>
                <a:srgbClr val="C00000"/>
              </a:solidFill>
              <a:latin typeface="黑体" panose="02010609060101010101" charset="-122"/>
              <a:ea typeface="黑体" panose="02010609060101010101" charset="-122"/>
              <a:cs typeface="黑体" panose="02010609060101010101" charset="-122"/>
            </a:endParaRPr>
          </a:p>
          <a:p>
            <a:pPr algn="l">
              <a:lnSpc>
                <a:spcPct val="110000"/>
              </a:lnSpc>
            </a:pPr>
            <a:r>
              <a:rPr lang="zh-CN" altLang="en-US">
                <a:latin typeface="黑体" panose="02010609060101010101" charset="-122"/>
                <a:ea typeface="黑体" panose="02010609060101010101" charset="-122"/>
                <a:cs typeface="黑体" panose="02010609060101010101" charset="-122"/>
                <a:sym typeface="+mn-ea"/>
              </a:rPr>
              <a:t>课间，我们在雪中玩耍，有的堆雪人，有的打雪仗，完全沉浸在冬日的欢乐之中。</a:t>
            </a:r>
            <a:endParaRPr lang="zh-CN" altLang="en-US" sz="1800">
              <a:latin typeface="黑体" panose="02010609060101010101" charset="-122"/>
              <a:ea typeface="黑体" panose="02010609060101010101" charset="-122"/>
              <a:cs typeface="黑体" panose="02010609060101010101" charset="-122"/>
            </a:endParaRPr>
          </a:p>
          <a:p>
            <a:pPr algn="l">
              <a:lnSpc>
                <a:spcPct val="110000"/>
              </a:lnSpc>
            </a:pPr>
            <a:r>
              <a:rPr lang="en-US" altLang="zh-CN" sz="1800">
                <a:latin typeface="Times New Roman" panose="02020603050405020304" charset="0"/>
                <a:ea typeface="微软雅黑" panose="020B0503020204020204" charset="-122"/>
                <a:cs typeface="Times New Roman" panose="02020603050405020304" charset="0"/>
              </a:rPr>
              <a:t>During the class break, we were playing in the snow, _________________________________________________, </a:t>
            </a:r>
            <a:r>
              <a:rPr lang="en-US" altLang="zh-CN" sz="1800">
                <a:solidFill>
                  <a:schemeClr val="tx1"/>
                </a:solidFill>
                <a:latin typeface="Times New Roman" panose="02020603050405020304" charset="0"/>
                <a:ea typeface="微软雅黑" panose="020B0503020204020204" charset="-122"/>
                <a:cs typeface="Times New Roman" panose="02020603050405020304" charset="0"/>
              </a:rPr>
              <a:t>completely lost in the happiness of winter.</a:t>
            </a:r>
            <a:endParaRPr lang="en-US" altLang="zh-CN" sz="1800">
              <a:solidFill>
                <a:schemeClr val="tx1"/>
              </a:solidFill>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800">
                <a:solidFill>
                  <a:srgbClr val="C00000"/>
                </a:solidFill>
                <a:latin typeface="黑体" panose="02010609060101010101" charset="-122"/>
                <a:ea typeface="黑体" panose="02010609060101010101" charset="-122"/>
                <a:cs typeface="黑体" panose="02010609060101010101" charset="-122"/>
              </a:rPr>
              <a:t>句式 3：现在分词作状语</a:t>
            </a:r>
            <a:endParaRPr lang="zh-CN" altLang="en-US" sz="1800">
              <a:solidFill>
                <a:srgbClr val="C00000"/>
              </a:solidFill>
              <a:latin typeface="黑体" panose="02010609060101010101" charset="-122"/>
              <a:ea typeface="黑体" panose="02010609060101010101" charset="-122"/>
              <a:cs typeface="黑体" panose="02010609060101010101" charset="-122"/>
            </a:endParaRPr>
          </a:p>
          <a:p>
            <a:pPr algn="l">
              <a:lnSpc>
                <a:spcPct val="110000"/>
              </a:lnSpc>
              <a:buClrTx/>
              <a:buSzTx/>
              <a:buFontTx/>
            </a:pPr>
            <a:r>
              <a:rPr lang="zh-CN" altLang="en-US">
                <a:latin typeface="黑体" panose="02010609060101010101" charset="-122"/>
                <a:ea typeface="黑体" panose="02010609060101010101" charset="-122"/>
                <a:cs typeface="黑体" panose="02010609060101010101" charset="-122"/>
                <a:sym typeface="+mn-ea"/>
              </a:rPr>
              <a:t>课间，我们在雪地里欢快嬉戏，堆雪人、打雪仗，分享着冬日简单而珍贵的快乐。</a:t>
            </a:r>
            <a:endParaRPr lang="zh-CN" altLang="en-US" sz="1800">
              <a:latin typeface="黑体" panose="02010609060101010101" charset="-122"/>
              <a:ea typeface="黑体" panose="02010609060101010101" charset="-122"/>
              <a:cs typeface="黑体" panose="02010609060101010101" charset="-122"/>
            </a:endParaRPr>
          </a:p>
          <a:p>
            <a:pPr algn="l">
              <a:lnSpc>
                <a:spcPct val="110000"/>
              </a:lnSpc>
            </a:pPr>
            <a:r>
              <a:rPr lang="en-US" altLang="zh-CN" sz="1800">
                <a:latin typeface="Times New Roman" panose="02020603050405020304" charset="0"/>
                <a:ea typeface="微软雅黑" panose="020B0503020204020204" charset="-122"/>
                <a:cs typeface="Times New Roman" panose="02020603050405020304" charset="0"/>
              </a:rPr>
              <a:t>_____________________________________, we made snowmen and had snowball fights, sharing the simple but precious happiness of winter.</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sz="1800">
                <a:solidFill>
                  <a:srgbClr val="C00000"/>
                </a:solidFill>
                <a:latin typeface="黑体" panose="02010609060101010101" charset="-122"/>
                <a:ea typeface="黑体" panose="02010609060101010101" charset="-122"/>
                <a:cs typeface="黑体" panose="02010609060101010101" charset="-122"/>
              </a:rPr>
              <a:t>句式 4：when 时间状语从句</a:t>
            </a:r>
            <a:r>
              <a:rPr lang="en-US" altLang="zh-CN" sz="1800">
                <a:solidFill>
                  <a:srgbClr val="C00000"/>
                </a:solidFill>
                <a:latin typeface="黑体" panose="02010609060101010101" charset="-122"/>
                <a:ea typeface="黑体" panose="02010609060101010101" charset="-122"/>
                <a:cs typeface="黑体" panose="02010609060101010101" charset="-122"/>
              </a:rPr>
              <a:t>+while</a:t>
            </a:r>
            <a:r>
              <a:rPr lang="zh-CN" altLang="en-US" sz="1800">
                <a:solidFill>
                  <a:srgbClr val="C00000"/>
                </a:solidFill>
                <a:latin typeface="黑体" panose="02010609060101010101" charset="-122"/>
                <a:ea typeface="黑体" panose="02010609060101010101" charset="-122"/>
                <a:cs typeface="黑体" panose="02010609060101010101" charset="-122"/>
              </a:rPr>
              <a:t>引导的并列分句</a:t>
            </a:r>
            <a:endParaRPr lang="zh-CN" altLang="en-US" sz="18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a:latin typeface="黑体" panose="02010609060101010101" charset="-122"/>
                <a:ea typeface="黑体" panose="02010609060101010101" charset="-122"/>
                <a:cs typeface="黑体" panose="02010609060101010101" charset="-122"/>
                <a:sym typeface="+mn-ea"/>
              </a:rPr>
              <a:t>课间，我们在雪中嬉戏，有的堆雪人，有的打雪仗，在这片洁白世界里玩得不亦乐乎。</a:t>
            </a:r>
            <a:endParaRPr lang="zh-CN" altLang="en-US" sz="1800">
              <a:latin typeface="黑体" panose="02010609060101010101" charset="-122"/>
              <a:ea typeface="黑体" panose="02010609060101010101" charset="-122"/>
              <a:cs typeface="黑体" panose="02010609060101010101" charset="-122"/>
            </a:endParaRPr>
          </a:p>
          <a:p>
            <a:pPr algn="l">
              <a:lnSpc>
                <a:spcPct val="110000"/>
              </a:lnSpc>
            </a:pPr>
            <a:r>
              <a:rPr lang="en-US" altLang="zh-CN" sz="1800">
                <a:latin typeface="Times New Roman" panose="02020603050405020304" charset="0"/>
                <a:ea typeface="微软雅黑" panose="020B0503020204020204" charset="-122"/>
                <a:cs typeface="Times New Roman" panose="02020603050405020304" charset="0"/>
              </a:rPr>
              <a:t>___________________, we were  playing in the snow. Some were making snowmen ______others were having snowball fights, having a wonderful time in the white world.</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sz="1800">
                <a:solidFill>
                  <a:srgbClr val="C00000"/>
                </a:solidFill>
                <a:latin typeface="黑体" panose="02010609060101010101" charset="-122"/>
                <a:ea typeface="黑体" panose="02010609060101010101" charset="-122"/>
                <a:cs typeface="黑体" panose="02010609060101010101" charset="-122"/>
              </a:rPr>
              <a:t>句式 5：完全倒装句</a:t>
            </a:r>
            <a:r>
              <a:rPr lang="en-US" altLang="zh-CN" sz="1800">
                <a:solidFill>
                  <a:srgbClr val="C00000"/>
                </a:solidFill>
                <a:latin typeface="黑体" panose="02010609060101010101" charset="-122"/>
                <a:ea typeface="黑体" panose="02010609060101010101" charset="-122"/>
                <a:cs typeface="黑体" panose="02010609060101010101" charset="-122"/>
              </a:rPr>
              <a:t> + </a:t>
            </a:r>
            <a:r>
              <a:rPr lang="zh-CN" altLang="en-US" sz="1800">
                <a:solidFill>
                  <a:srgbClr val="C00000"/>
                </a:solidFill>
                <a:latin typeface="黑体" panose="02010609060101010101" charset="-122"/>
                <a:ea typeface="黑体" panose="02010609060101010101" charset="-122"/>
                <a:cs typeface="黑体" panose="02010609060101010101" charset="-122"/>
              </a:rPr>
              <a:t>独立主格结构</a:t>
            </a:r>
            <a:r>
              <a:rPr lang="en-US" altLang="zh-CN" sz="1800">
                <a:solidFill>
                  <a:srgbClr val="C00000"/>
                </a:solidFill>
                <a:latin typeface="黑体" panose="02010609060101010101" charset="-122"/>
                <a:ea typeface="黑体" panose="02010609060101010101" charset="-122"/>
                <a:cs typeface="黑体" panose="02010609060101010101" charset="-122"/>
              </a:rPr>
              <a:t> + </a:t>
            </a:r>
            <a:r>
              <a:rPr lang="zh-CN" altLang="en-US" sz="1800">
                <a:solidFill>
                  <a:srgbClr val="C00000"/>
                </a:solidFill>
                <a:latin typeface="黑体" panose="02010609060101010101" charset="-122"/>
                <a:ea typeface="黑体" panose="02010609060101010101" charset="-122"/>
                <a:cs typeface="黑体" panose="02010609060101010101" charset="-122"/>
              </a:rPr>
              <a:t>现在分词伴随状语</a:t>
            </a:r>
            <a:endParaRPr lang="zh-CN" altLang="en-US" sz="1800">
              <a:solidFill>
                <a:srgbClr val="C00000"/>
              </a:solidFill>
              <a:latin typeface="黑体" panose="02010609060101010101" charset="-122"/>
              <a:ea typeface="黑体" panose="02010609060101010101" charset="-122"/>
              <a:cs typeface="黑体" panose="02010609060101010101" charset="-122"/>
            </a:endParaRPr>
          </a:p>
          <a:p>
            <a:pPr algn="l">
              <a:lnSpc>
                <a:spcPct val="110000"/>
              </a:lnSpc>
              <a:buClrTx/>
              <a:buSzTx/>
              <a:buFontTx/>
            </a:pPr>
            <a:r>
              <a:rPr lang="zh-CN" altLang="en-US">
                <a:latin typeface="黑体" panose="02010609060101010101" charset="-122"/>
                <a:ea typeface="黑体" panose="02010609060101010101" charset="-122"/>
                <a:cs typeface="黑体" panose="02010609060101010101" charset="-122"/>
                <a:sym typeface="+mn-ea"/>
              </a:rPr>
              <a:t>课间，同学们在白雪覆盖的场地上嬉戏，有的堆雪人，有的打雪仗，内心满是欣喜与兴奋。</a:t>
            </a:r>
            <a:endParaRPr lang="zh-CN" altLang="en-US" sz="1800">
              <a:latin typeface="黑体" panose="02010609060101010101" charset="-122"/>
              <a:ea typeface="黑体" panose="02010609060101010101" charset="-122"/>
              <a:cs typeface="黑体" panose="02010609060101010101" charset="-122"/>
            </a:endParaRPr>
          </a:p>
          <a:p>
            <a:pPr algn="l">
              <a:lnSpc>
                <a:spcPct val="110000"/>
              </a:lnSpc>
            </a:pPr>
            <a:r>
              <a:rPr lang="en-US" altLang="zh-CN" sz="1800">
                <a:latin typeface="Times New Roman" panose="02020603050405020304" charset="0"/>
                <a:ea typeface="微软雅黑" panose="020B0503020204020204" charset="-122"/>
                <a:cs typeface="Times New Roman" panose="02020603050405020304" charset="0"/>
              </a:rPr>
              <a:t>In the snow-covered field during the break played the students, ________________________________________________ , feeling extremely delighted and excited.</a:t>
            </a:r>
            <a:endParaRPr lang="en-US" altLang="zh-CN" sz="1800">
              <a:latin typeface="Times New Roman" panose="02020603050405020304" charset="0"/>
              <a:ea typeface="微软雅黑" panose="020B0503020204020204" charset="-122"/>
              <a:cs typeface="Times New Roman" panose="02020603050405020304" charset="0"/>
            </a:endParaRPr>
          </a:p>
          <a:p>
            <a:pPr algn="l"/>
            <a:endParaRPr lang="zh-CN" altLang="en-US" sz="1800">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2473325" y="1144905"/>
            <a:ext cx="104902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enjoyed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6815455" y="1144905"/>
            <a:ext cx="68072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built</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9812655" y="1144905"/>
            <a:ext cx="5740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had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5355590" y="2374265"/>
            <a:ext cx="5687695"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with some making snowmen and others throwing snowballs</a:t>
            </a:r>
            <a:endParaRPr lang="zh-CN" altLang="en-US" sz="1800">
              <a:latin typeface="Arial" panose="020B0604020202020204" pitchFamily="34" charset="0"/>
              <a:ea typeface="微软雅黑" panose="020B0503020204020204" charset="-122"/>
            </a:endParaRPr>
          </a:p>
        </p:txBody>
      </p:sp>
      <p:sp>
        <p:nvSpPr>
          <p:cNvPr id="9" name="文本框 8"/>
          <p:cNvSpPr txBox="1"/>
          <p:nvPr/>
        </p:nvSpPr>
        <p:spPr>
          <a:xfrm>
            <a:off x="431165" y="3579495"/>
            <a:ext cx="4338320"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Playing joyfully in the snow during the break</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431165" y="4756785"/>
            <a:ext cx="2171065"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When the break came</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261350" y="4810125"/>
            <a:ext cx="720090"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while</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6265545" y="5941060"/>
            <a:ext cx="5589270"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some making snowmen and others fighting with snowballs</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Lst>
  </p:timing>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11.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6723"/>
</p:tagLst>
</file>

<file path=ppt/tags/tag15.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6723"/>
</p:tagLst>
</file>

<file path=ppt/tags/tag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6723"/>
  <p:tag name="KSO_WM_TEMPLATE_CATEGORY" val="custom"/>
  <p:tag name="KSO_WM_TEMPLATE_MASTER_TYPE" val="0"/>
</p:tagLst>
</file>

<file path=ppt/tags/tag2.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3.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4049884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TEXT_LAYER_COUNT" val="1"/>
  <p:tag name="KSO_WM_TEMPLATE_CATEGORY" val="custom"/>
  <p:tag name="KSO_WM_TEMPLATE_INDEX" val="4049884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35.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40498849"/>
  <p:tag name="KSO_WM_TEMPLATE_THUMBS_INDEX" val="1、9"/>
</p:tagLst>
</file>

<file path=ppt/tags/tag36.xml><?xml version="1.0" encoding="utf-8"?>
<p:tagLst xmlns:p="http://schemas.openxmlformats.org/presentationml/2006/main">
  <p:tag name="KSO_WM_UNIT_TYPE" val="l_h_i"/>
  <p:tag name="KSO_WM_UNIT_INDEX" val="1_6_1"/>
  <p:tag name="KSO_WM_TAG_VERSION" val="3.0"/>
  <p:tag name="KSO_WM_DIAGRAM_VERSION" val="3"/>
  <p:tag name="KSO_WM_DIAGRAM_GROUP_CODE" val="l1-1"/>
  <p:tag name="KSO_WM_DIAGRAM_COLOR_TRICK" val="1"/>
  <p:tag name="KSO_WM_DIAGRAM_COLOR_TEXT_CAN_REMOVE" val="n"/>
  <p:tag name="KSO_WM_UNIT_ID" val="custom20236723_6*l_h_i*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4.7770738850876,&quot;top&quot;:72.55000000000003,&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723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USESOURCEFORMAT_APPLY" val="1"/>
</p:tagLst>
</file>

<file path=ppt/tags/tag38.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723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723"/>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43.xml><?xml version="1.0" encoding="utf-8"?>
<p:tagLst xmlns:p="http://schemas.openxmlformats.org/presentationml/2006/main">
  <p:tag name="KSO_WM_UNIT_TYPE" val="l_h_i"/>
  <p:tag name="KSO_WM_UNIT_INDEX" val="1_4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TYPE" val="l_h_f"/>
  <p:tag name="KSO_WM_UNIT_INDEX" val="1_4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45.xml><?xml version="1.0" encoding="utf-8"?>
<p:tagLst xmlns:p="http://schemas.openxmlformats.org/presentationml/2006/main">
  <p:tag name="KSO_WM_UNIT_TYPE" val="l_h_i"/>
  <p:tag name="KSO_WM_UNIT_INDEX" val="1_5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TYPE" val="l_h_f"/>
  <p:tag name="KSO_WM_UNIT_INDEX" val="1_5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47.xml><?xml version="1.0" encoding="utf-8"?>
<p:tagLst xmlns:p="http://schemas.openxmlformats.org/presentationml/2006/main">
  <p:tag name="KSO_WM_UNIT_TYPE" val="l_h_i"/>
  <p:tag name="KSO_WM_UNIT_INDEX" val="1_6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TYPE" val="l_h_i"/>
  <p:tag name="KSO_WM_UNIT_SUBTYPE" val="d"/>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49.xml><?xml version="1.0" encoding="utf-8"?>
<p:tagLst xmlns:p="http://schemas.openxmlformats.org/presentationml/2006/main">
  <p:tag name="KSO_WM_UNIT_TYPE" val="l_h_i"/>
  <p:tag name="KSO_WM_UNIT_SUBTYPE" val="d"/>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l_h_i"/>
  <p:tag name="KSO_WM_UNIT_SUBTYPE" val="d"/>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1.xml><?xml version="1.0" encoding="utf-8"?>
<p:tagLst xmlns:p="http://schemas.openxmlformats.org/presentationml/2006/main">
  <p:tag name="KSO_WM_UNIT_TYPE" val="l_h_i"/>
  <p:tag name="KSO_WM_UNIT_SUBTYPE" val="d"/>
  <p:tag name="KSO_WM_UNIT_INDEX" val="1_4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4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2.xml><?xml version="1.0" encoding="utf-8"?>
<p:tagLst xmlns:p="http://schemas.openxmlformats.org/presentationml/2006/main">
  <p:tag name="KSO_WM_UNIT_TYPE" val="l_h_i"/>
  <p:tag name="KSO_WM_UNIT_SUBTYPE" val="d"/>
  <p:tag name="KSO_WM_UNIT_INDEX" val="1_5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5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3.xml><?xml version="1.0" encoding="utf-8"?>
<p:tagLst xmlns:p="http://schemas.openxmlformats.org/presentationml/2006/main">
  <p:tag name="KSO_WM_UNIT_TYPE" val="l_h_i"/>
  <p:tag name="KSO_WM_UNIT_SUBTYPE" val="d"/>
  <p:tag name="KSO_WM_UNIT_INDEX" val="1_6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723_6*l_h_i*1_6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5.9270738850876,&quot;top&quot;:49.25000000000002,&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4.xml><?xml version="1.0" encoding="utf-8"?>
<p:tagLst xmlns:p="http://schemas.openxmlformats.org/presentationml/2006/main">
  <p:tag name="KSO_WM_UNIT_TYPE" val="l_h_f"/>
  <p:tag name="KSO_WM_UNIT_INDEX" val="1_2_1"/>
  <p:tag name="KSO_WM_TAG_VERSION" val="3.0"/>
  <p:tag name="KSO_WM_DIAGRAM_VERSION" val="3"/>
  <p:tag name="KSO_WM_DIAGRAM_GROUP_CODE" val="l1-1"/>
  <p:tag name="KSO_WM_DIAGRAM_COLOR_TRICK" val="1"/>
  <p:tag name="KSO_WM_DIAGRAM_COLOR_TEXT_CAN_REMOVE" val="n"/>
  <p:tag name="KSO_WM_UNIT_ID" val="custom20236723_6*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42.2681102362205,&quot;left&quot;:289.47707388508763,&quot;top&quot;:98.85000000000002,&quot;width&quot;:542.19585222982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55.xml><?xml version="1.0" encoding="utf-8"?>
<p:tagLst xmlns:p="http://schemas.openxmlformats.org/presentationml/2006/main">
  <p:tag name="KSO_WM_UNIT_TYPE" val="l_h_f"/>
  <p:tag name="KSO_WM_UNIT_INDEX" val="1_5_1"/>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38.6181102362205,&quot;left&quot;:335.97707388508763,&quot;top&quot;:98.8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56.xml><?xml version="1.0" encoding="utf-8"?>
<p:tagLst xmlns:p="http://schemas.openxmlformats.org/presentationml/2006/main">
  <p:tag name="KSO_WM_UNIT_TYPE" val="l_h_f"/>
  <p:tag name="KSO_WM_UNIT_INDEX" val="1_5_1"/>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38.6181102362205,&quot;left&quot;:335.97707388508763,&quot;top&quot;:98.8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57.xml><?xml version="1.0" encoding="utf-8"?>
<p:tagLst xmlns:p="http://schemas.openxmlformats.org/presentationml/2006/main">
  <p:tag name="KSO_WM_UNIT_TYPE" val="l_h_i"/>
  <p:tag name="KSO_WM_UNIT_INDEX" val="1_6_1"/>
  <p:tag name="KSO_WM_TAG_VERSION" val="3.0"/>
  <p:tag name="KSO_WM_DIAGRAM_VERSION" val="3"/>
  <p:tag name="KSO_WM_DIAGRAM_GROUP_CODE" val="l1-1"/>
  <p:tag name="KSO_WM_DIAGRAM_COLOR_TRICK" val="1"/>
  <p:tag name="KSO_WM_DIAGRAM_COLOR_TEXT_CAN_REMOVE" val="n"/>
  <p:tag name="KSO_WM_UNIT_ID" val="custom20236723_6*l_h_i*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4.7770738850876,&quot;top&quot;:72.55000000000003,&quot;width&quot;:493.89585222982487}"/>
  <p:tag name="KSO_WM_DIAGRAM_COLOR_MATCH_VALUE" val="{&quot;shape&quot;:{&quot;fill&quot;:{&quot;gradient&quot;:[{&quot;brightness&quot;:0.9599999785423279,&quot;colorType&quot;:1,&quot;foreColorIndex&quot;:16,&quot;pos&quot;:0,&quot;transparency&quot;:0},{&quot;brightness&quot;:0.9599999785423279,&quot;colorType&quot;:1,&quot;foreColorIndex&quot;:16,&quot;pos&quot;:1,&quot;transparency&quot;:0}],&quot;type&quot;:3},&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6"/>
  <p:tag name="KSO_WM_UNIT_LINE_FORE_SCHEMECOLOR_INDEX" val="5"/>
  <p:tag name="KSO_WM_UNIT_LINE_FILL_TYPE" val="2"/>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TYPE" val="l_h_i"/>
  <p:tag name="KSO_WM_UNIT_SUBTYPE" val="d"/>
  <p:tag name="KSO_WM_UNIT_INDEX" val="1_6_2"/>
  <p:tag name="KSO_WM_TAG_VERSION" val="3.0"/>
  <p:tag name="KSO_WM_DIAGRAM_VERSION" val="3"/>
  <p:tag name="KSO_WM_DIAGRAM_GROUP_CODE" val="l1-1"/>
  <p:tag name="KSO_WM_DIAGRAM_COLOR_TRICK" val="1"/>
  <p:tag name="KSO_WM_DIAGRAM_COLOR_TEXT_CAN_REMOVE" val="n"/>
  <p:tag name="KSO_WM_UNIT_ID" val="custom20236723_6*l_h_i*1_6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4.7770738850876,&quot;top&quot;:72.55000000000003,&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59.xml><?xml version="1.0" encoding="utf-8"?>
<p:tagLst xmlns:p="http://schemas.openxmlformats.org/presentationml/2006/main">
  <p:tag name="KSO_WM_UNIT_TYPE" val="l_h_f"/>
  <p:tag name="KSO_WM_UNIT_INDEX" val="1_5_1"/>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38.6181102362205,&quot;left&quot;:335.97707388508763,&quot;top&quot;:98.8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l_h_i"/>
  <p:tag name="KSO_WM_UNIT_SUBTYPE" val="d"/>
  <p:tag name="KSO_WM_UNIT_INDEX" val="1_6_2"/>
  <p:tag name="KSO_WM_TAG_VERSION" val="3.0"/>
  <p:tag name="KSO_WM_DIAGRAM_VERSION" val="3"/>
  <p:tag name="KSO_WM_DIAGRAM_GROUP_CODE" val="l1-1"/>
  <p:tag name="KSO_WM_DIAGRAM_COLOR_TRICK" val="1"/>
  <p:tag name="KSO_WM_DIAGRAM_COLOR_TEXT_CAN_REMOVE" val="n"/>
  <p:tag name="KSO_WM_UNIT_ID" val="custom20236723_6*l_h_i*1_6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DIAGRAM_MAX_ITEMCNT" val="6"/>
  <p:tag name="KSO_WM_DIAGRAM_MIN_ITEMCNT" val="2"/>
  <p:tag name="KSO_WM_DIAGRAM_VIRTUALLY_FRAME" val="{&quot;height&quot;:413.0021117285508,&quot;left&quot;:334.7770738850876,&quot;top&quot;:72.55000000000003,&quot;width&quot;:493.89585222982487}"/>
  <p:tag name="KSO_WM_DIAGRAM_COLOR_MATCH_VALUE" val="{&quot;shape&quot;:{&quot;fill&quot;:{&quot;solid&quot;:{&quot;brightness&quot;:0.800000011920929,&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5"/>
  <p:tag name="KSO_WM_UNIT_FILL_TYPE" val="1"/>
  <p:tag name="KSO_WM_UNIT_TEXT_FILL_FORE_SCHEMECOLOR_INDEX" val="5"/>
  <p:tag name="KSO_WM_UNIT_TEXT_FILL_TYPE" val="1"/>
  <p:tag name="KSO_WM_UNIT_USESOURCEFORMAT_APPLY" val="1"/>
</p:tagLst>
</file>

<file path=ppt/tags/tag61.xml><?xml version="1.0" encoding="utf-8"?>
<p:tagLst xmlns:p="http://schemas.openxmlformats.org/presentationml/2006/main">
  <p:tag name="KSO_WM_UNIT_TYPE" val="l_h_f"/>
  <p:tag name="KSO_WM_UNIT_INDEX" val="1_5_1"/>
  <p:tag name="KSO_WM_TAG_VERSION" val="3.0"/>
  <p:tag name="KSO_WM_DIAGRAM_VERSION" val="3"/>
  <p:tag name="KSO_WM_DIAGRAM_GROUP_CODE" val="l1-1"/>
  <p:tag name="KSO_WM_DIAGRAM_COLOR_TRICK" val="1"/>
  <p:tag name="KSO_WM_DIAGRAM_COLOR_TEXT_CAN_REMOVE" val="n"/>
  <p:tag name="KSO_WM_UNIT_ID" val="custom20236723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723"/>
  <p:tag name="KSO_WM_TEMPLATE_CATEGORY" val="custom"/>
  <p:tag name="KSO_WM_UNIT_SUBTYPE" val="a"/>
  <p:tag name="KSO_WM_DIAGRAM_MAX_ITEMCNT" val="6"/>
  <p:tag name="KSO_WM_DIAGRAM_MIN_ITEMCNT" val="2"/>
  <p:tag name="KSO_WM_DIAGRAM_VIRTUALLY_FRAME" val="{&quot;height&quot;:338.6181102362205,&quot;left&quot;:335.97707388508763,&quot;top&quot;:98.85000000000002,&quot;width&quot;:493.895852229824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131f27&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添加目录项标题"/>
  <p:tag name="KSO_WM_UNIT_USESOURCEFORMAT_APPLY" val="1"/>
</p:tagLst>
</file>

<file path=ppt/tags/tag6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723"/>
  <p:tag name="KSO_WM_TEMPLATE_CATEGORY" val="custom"/>
  <p:tag name="KSO_WM_SLIDE_INDEX" val="4"/>
  <p:tag name="KSO_WM_SLIDE_ID" val="custom20236723_4"/>
  <p:tag name="KSO_WM_TEMPLATE_MASTER_TYPE" val="0"/>
  <p:tag name="KSO_WM_SLIDE_LAYOUT" val="a_l"/>
  <p:tag name="KSO_WM_SLIDE_LAYOUT_CNT" val="1_1"/>
  <p:tag name="KSO_WM_SLIDE_DIAGTYPE" val="l"/>
</p:tagLst>
</file>

<file path=ppt/tags/tag63.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UNIT_LINE_FORE_SCHEMECOLOR_INDEX" val="6"/>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UNIT_LINE_FORE_SCHEMECOLOR_INDEX" val="5"/>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UNIT_LINE_FORE_SCHEMECOLOR_INDEX" val="7"/>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3,&quot;left&quot;:55.04125635342334,&quot;top&quot;:98.76200069878045,&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 name="KSO_WM_UNIT_LINE_FILL_TYPE" val="2"/>
  <p:tag name="KSO_WM_UNIT_USESOURCEFORMAT_APPLY"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1636_2*a*1"/>
  <p:tag name="KSO_WM_TEMPLATE_CATEGORY" val="diagram"/>
  <p:tag name="KSO_WM_TEMPLATE_INDEX" val="20231636"/>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SLIDE_ID" val="diagram2023163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6"/>
  <p:tag name="KSO_WM_SLIDE_TYPE" val="text"/>
  <p:tag name="KSO_WM_SLIDE_SUBTYPE" val="diag"/>
  <p:tag name="KSO_WM_SLIDE_SIZE" val="851.507*346.68"/>
  <p:tag name="KSO_WM_SLIDE_POSITION" val="55.1157*132.359"/>
  <p:tag name="KSO_WM_SLIDE_LAYOUT" val="a_n"/>
  <p:tag name="KSO_WM_SLIDE_LAYOUT_CNT" val="1_1"/>
  <p:tag name="KSO_WM_SPECIAL_SOURCE" val="bdnull"/>
  <p:tag name="KSO_WM_DIAGRAM_GROUP_CODE" val="n1-1"/>
  <p:tag name="KSO_WM_SLIDE_DIAGTYPE" val="n"/>
</p:tagLst>
</file>

<file path=ppt/tags/tag7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1636_2*a*1"/>
  <p:tag name="KSO_WM_TEMPLATE_CATEGORY" val="diagram"/>
  <p:tag name="KSO_WM_TEMPLATE_INDEX" val="20231636"/>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TABLE_ENDDRAG_ORIGIN_RECT" val="765*309"/>
  <p:tag name="TABLE_ENDDRAG_RECT" val="107*111*765*309"/>
</p:tagLst>
</file>

<file path=ppt/tags/tag75.xml><?xml version="1.0" encoding="utf-8"?>
<p:tagLst xmlns:p="http://schemas.openxmlformats.org/presentationml/2006/main">
  <p:tag name="TABLE_ENDDRAG_ORIGIN_RECT" val="468*492"/>
  <p:tag name="TABLE_ENDDRAG_RECT" val="479*23*468*492"/>
</p:tagLst>
</file>

<file path=ppt/tags/tag7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31636_2*a*1"/>
  <p:tag name="KSO_WM_TEMPLATE_CATEGORY" val="diagram"/>
  <p:tag name="KSO_WM_TEMPLATE_INDEX" val="20231636"/>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5*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5*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TEXT_TYPE" val="1"/>
  <p:tag name="KSO_WM_UNIT_PRESET_TEXT" val="添加项标题"/>
  <p:tag name="KSO_WM_UNIT_LINE_FORE_SCHEMECOLOR_INDEX" val="5"/>
  <p:tag name="KSO_WM_UNIT_TEXT_FILL_FORE_SCHEMECOLOR_INDEX" val="1"/>
  <p:tag name="KSO_WM_UNIT_TEXT_FILL_TYPE" val="1"/>
  <p:tag name="KSO_WM_UNIT_LINE_FILL_TYPE" val="2"/>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5*n_h_h_f*1_2_1_1"/>
  <p:tag name="KSO_WM_TEMPLATE_CATEGORY" val="diagram"/>
  <p:tag name="KSO_WM_TEMPLATE_INDEX" val="20231636"/>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f"/>
  <p:tag name="KSO_WM_UNIT_INDEX" val="1_2_1_1"/>
  <p:tag name="KSO_WM_UNIT_SUBTYPE" val="a"/>
  <p:tag name="KSO_WM_UNIT_NOCLEAR" val="0"/>
  <p:tag name="KSO_WM_UNIT_VALUE" val="8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
  <p:tag name="KSO_WM_UNIT_TEXT_FILL_FORE_SCHEMECOLOR_INDEX" val="1"/>
  <p:tag name="KSO_WM_UNIT_TEXT_FILL_TYPE" val="1"/>
  <p:tag name="KSO_WM_UNIT_LINE_FORE_SCHEMECOLOR_INDEX" val="5"/>
  <p:tag name="KSO_WM_UNIT_USESOURCEFORMAT_APPLY" val="1"/>
</p:tagLst>
</file>

<file path=ppt/tags/tag8.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5*n_h_h_f*1_2_2_1"/>
  <p:tag name="KSO_WM_TEMPLATE_CATEGORY" val="diagram"/>
  <p:tag name="KSO_WM_TEMPLATE_INDEX" val="20231636"/>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f"/>
  <p:tag name="KSO_WM_UNIT_INDEX" val="1_2_2_1"/>
  <p:tag name="KSO_WM_UNIT_SUBTYPE" val="a"/>
  <p:tag name="KSO_WM_UNIT_NOCLEAR" val="0"/>
  <p:tag name="KSO_WM_UNIT_VALUE" val="7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言简意赅的阐述观点"/>
  <p:tag name="KSO_WM_UNIT_TEXT_FILL_FORE_SCHEMECOLOR_INDEX" val="1"/>
  <p:tag name="KSO_WM_UNIT_TEXT_FILL_TYPE" val="1"/>
  <p:tag name="KSO_WM_UNIT_LINE_FORE_SCHEMECOLOR_INDEX" val="6"/>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5*n_h_h_f*1_2_3_1"/>
  <p:tag name="KSO_WM_TEMPLATE_CATEGORY" val="diagram"/>
  <p:tag name="KSO_WM_TEMPLATE_INDEX" val="20231636"/>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UNIT_TYPE" val="n_h_h_f"/>
  <p:tag name="KSO_WM_UNIT_INDEX" val="1_2_3_1"/>
  <p:tag name="KSO_WM_UNIT_SUBTYPE" val="a"/>
  <p:tag name="KSO_WM_UNIT_NOCLEAR" val="0"/>
  <p:tag name="KSO_WM_UNIT_VALUE" val="8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
  <p:tag name="KSO_WM_UNIT_TEXT_FILL_FORE_SCHEMECOLOR_INDEX" val="1"/>
  <p:tag name="KSO_WM_UNIT_TEXT_FILL_TYPE" val="1"/>
  <p:tag name="KSO_WM_UNIT_LINE_FORE_SCHEMECOLOR_INDEX" val="7"/>
  <p:tag name="KSO_WM_UNIT_USESOURCEFORMAT_APPLY" val="1"/>
</p:tagLst>
</file>

<file path=ppt/tags/tag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5*n_h_h_f*1_2_4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4_1"/>
  <p:tag name="KSO_WM_UNIT_SUBTYPE" val="a"/>
  <p:tag name="KSO_WM_UNIT_NOCLEAR" val="0"/>
  <p:tag name="KSO_WM_UNIT_VALUE" val="8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
  <p:tag name="KSO_WM_UNIT_TEXT_FILL_FORE_SCHEMECOLOR_INDEX" val="1"/>
  <p:tag name="KSO_WM_UNIT_TEXT_FILL_TYPE" val="1"/>
  <p:tag name="KSO_WM_UNIT_LINE_FORE_SCHEMECOLOR_INDEX" val="8"/>
  <p:tag name="KSO_WM_UNIT_USESOURCEFORMAT_APPLY" val="1"/>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5*n_h_h_f*1_2_5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5_1"/>
  <p:tag name="KSO_WM_UNIT_SUBTYPE" val="a"/>
  <p:tag name="KSO_WM_UNIT_NOCLEAR" val="0"/>
  <p:tag name="KSO_WM_UNIT_VALUE" val="7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言简意赅的阐述观点"/>
  <p:tag name="KSO_WM_UNIT_TEXT_FILL_FORE_SCHEMECOLOR_INDEX" val="1"/>
  <p:tag name="KSO_WM_UNIT_TEXT_FILL_TYPE" val="1"/>
  <p:tag name="KSO_WM_UNIT_LINE_FORE_SCHEMECOLOR_INDEX" val="9"/>
  <p:tag name="KSO_WM_UNIT_USESOURCEFORMAT_APPLY" val="1"/>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5*n_h_h_f*1_2_6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6_1"/>
  <p:tag name="KSO_WM_UNIT_SUBTYPE" val="a"/>
  <p:tag name="KSO_WM_UNIT_NOCLEAR" val="0"/>
  <p:tag name="KSO_WM_UNIT_VALUE" val="80"/>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type&quot;:0},&quot;glow&quot;:{&quot;colorType&quot;:0},&quot;line&quot;:{&quot;gradient&quot;:[{&quot;brightness&quot;:0.800000011920929,&quot;colorType&quot;:1,&quot;foreColorIndex&quot;:6,&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
  <p:tag name="KSO_WM_UNIT_TEXT_FILL_FORE_SCHEMECOLOR_INDEX" val="1"/>
  <p:tag name="KSO_WM_UNIT_TEXT_FILL_TYPE" val="1"/>
  <p:tag name="KSO_WM_UNIT_LINE_FORE_SCHEMECOLOR_INDEX" val="10"/>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5*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5*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5*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1"/>
  <p:tag name="KSO_WM_UNIT_ID" val="diagram20231636_5*n_h_h_i*1_2_4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6_1"/>
  <p:tag name="KSO_WM_UNIT_ID" val="diagram20231636_5*n_h_h_i*1_2_6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6"/>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5_1"/>
  <p:tag name="KSO_WM_UNIT_ID" val="diagram20231636_5*n_h_h_i*1_2_5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2.2985707954647,&quot;left&quot;:60.65,&quot;top&quot;:87.57516342116529,&quot;width&quot;:871.672519685039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1.xml><?xml version="1.0" encoding="utf-8"?>
<p:tagLst xmlns:p="http://schemas.openxmlformats.org/presentationml/2006/main">
  <p:tag name="KSO_WM_SLIDE_ID" val="diagram20231636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636"/>
  <p:tag name="KSO_WM_SLIDE_TYPE" val="text"/>
  <p:tag name="KSO_WM_SLIDE_SUBTYPE" val="diag"/>
  <p:tag name="KSO_WM_SLIDE_SIZE" val="851.507*346.68"/>
  <p:tag name="KSO_WM_SLIDE_POSITION" val="55.1157*132.359"/>
  <p:tag name="KSO_WM_SLIDE_LAYOUT" val="a_n"/>
  <p:tag name="KSO_WM_SLIDE_LAYOUT_CNT" val="1_1"/>
  <p:tag name="KSO_WM_SPECIAL_SOURCE" val="bdnull"/>
  <p:tag name="KSO_WM_DIAGRAM_GROUP_CODE" val="n1-1"/>
  <p:tag name="KSO_WM_SLIDE_DIAGTYPE" val="n"/>
</p:tagLst>
</file>

<file path=ppt/tags/tag92.xml><?xml version="1.0" encoding="utf-8"?>
<p:tagLst xmlns:p="http://schemas.openxmlformats.org/presentationml/2006/main">
  <p:tag name="KSO_WM_SLIDE_ID" val="custom40498849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40498849"/>
  <p:tag name="KSO_WM_SLIDE_TYPE" val="endPage"/>
  <p:tag name="KSO_WM_SLIDE_SUBTYPE" val="pureTxt"/>
  <p:tag name="KSO_WM_SLIDE_LAYOUT" val="a_b"/>
  <p:tag name="KSO_WM_SLIDE_LAYOUT_CNT" val="1_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0000000000000511-2">
      <a:dk1>
        <a:srgbClr val="333333"/>
      </a:dk1>
      <a:lt1>
        <a:srgbClr val="FFFFFF"/>
      </a:lt1>
      <a:dk2>
        <a:srgbClr val="282828"/>
      </a:dk2>
      <a:lt2>
        <a:srgbClr val="F8F4FE"/>
      </a:lt2>
      <a:accent1>
        <a:srgbClr val="A073F3"/>
      </a:accent1>
      <a:accent2>
        <a:srgbClr val="8182EB"/>
      </a:accent2>
      <a:accent3>
        <a:srgbClr val="3DB18F"/>
      </a:accent3>
      <a:accent4>
        <a:srgbClr val="F15F70"/>
      </a:accent4>
      <a:accent5>
        <a:srgbClr val="ECBD76"/>
      </a:accent5>
      <a:accent6>
        <a:srgbClr val="DDA06F"/>
      </a:accent6>
      <a:hlink>
        <a:srgbClr val="304FFE"/>
      </a:hlink>
      <a:folHlink>
        <a:srgbClr val="492067"/>
      </a:folHlink>
    </a:clrScheme>
    <a:fontScheme name="02-微软雅黑唯一标准">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rmAutofit/>
      </a:bodyPr>
      <a:lstStyle>
        <a:defPPr>
          <a:lnSpc>
            <a:spcPct val="140000"/>
          </a:lnSpc>
          <a:defRPr lang="zh-CN" altLang="en-US"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农业生产通用汇报模板">
  <a:themeElements>
    <a:clrScheme name="自定义 135">
      <a:dk1>
        <a:srgbClr val="151C13"/>
      </a:dk1>
      <a:lt1>
        <a:srgbClr val="FFFFFF"/>
      </a:lt1>
      <a:dk2>
        <a:srgbClr val="233410"/>
      </a:dk2>
      <a:lt2>
        <a:srgbClr val="FBFDF8"/>
      </a:lt2>
      <a:accent1>
        <a:srgbClr val="70B741"/>
      </a:accent1>
      <a:accent2>
        <a:srgbClr val="45C163"/>
      </a:accent2>
      <a:accent3>
        <a:srgbClr val="00AF78"/>
      </a:accent3>
      <a:accent4>
        <a:srgbClr val="009B8B"/>
      </a:accent4>
      <a:accent5>
        <a:srgbClr val="008697"/>
      </a:accent5>
      <a:accent6>
        <a:srgbClr val="0150A9"/>
      </a:accent6>
      <a:hlink>
        <a:srgbClr val="0563C1"/>
      </a:hlink>
      <a:folHlink>
        <a:srgbClr val="954D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13921</Words>
  <Application>WPS 演示</Application>
  <PresentationFormat>宽屏</PresentationFormat>
  <Paragraphs>591</Paragraphs>
  <Slides>23</Slides>
  <Notes>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23</vt:i4>
      </vt:variant>
    </vt:vector>
  </HeadingPairs>
  <TitlesOfParts>
    <vt:vector size="40" baseType="lpstr">
      <vt:lpstr>Arial</vt:lpstr>
      <vt:lpstr>宋体</vt:lpstr>
      <vt:lpstr>Wingdings</vt:lpstr>
      <vt:lpstr>江城圆体 400W</vt:lpstr>
      <vt:lpstr>HelveticaNeue</vt:lpstr>
      <vt:lpstr>华文新魏</vt:lpstr>
      <vt:lpstr>微软雅黑</vt:lpstr>
      <vt:lpstr>Times New Roman</vt:lpstr>
      <vt:lpstr>方正楷体_GB2312</vt:lpstr>
      <vt:lpstr>黑体</vt:lpstr>
      <vt:lpstr>Segoe Print</vt:lpstr>
      <vt:lpstr>Arial Unicode MS</vt:lpstr>
      <vt:lpstr>Calibri</vt:lpstr>
      <vt:lpstr>仿宋</vt:lpstr>
      <vt:lpstr>WPS</vt:lpstr>
      <vt:lpstr>1_Office 主题​​</vt:lpstr>
      <vt:lpstr>农业生产通用汇报模板</vt:lpstr>
      <vt:lpstr>PowerPoint 演示文稿</vt:lpstr>
      <vt:lpstr>PowerPoint 演示文稿</vt:lpstr>
      <vt:lpstr>目录</vt:lpstr>
      <vt:lpstr>链接1号文件</vt:lpstr>
      <vt:lpstr>链接教材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图画叙述类应用文备考核心建议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Administrator</cp:lastModifiedBy>
  <cp:revision>37</cp:revision>
  <dcterms:created xsi:type="dcterms:W3CDTF">2023-08-09T12:44:00Z</dcterms:created>
  <dcterms:modified xsi:type="dcterms:W3CDTF">2026-04-07T04:20:21Z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6AA1CCA91F84461685E455FE27B35BBB_12</vt:lpwstr>
  </property>
</Properties>
</file>