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4" r:id="rId3"/>
    <p:sldId id="257" r:id="rId4"/>
    <p:sldId id="256" r:id="rId5"/>
    <p:sldId id="258" r:id="rId6"/>
    <p:sldId id="259" r:id="rId7"/>
    <p:sldId id="264" r:id="rId8"/>
    <p:sldId id="260" r:id="rId9"/>
    <p:sldId id="273" r:id="rId10"/>
    <p:sldId id="265" r:id="rId11"/>
    <p:sldId id="266" r:id="rId13"/>
    <p:sldId id="268" r:id="rId14"/>
    <p:sldId id="270" r:id="rId15"/>
    <p:sldId id="269" r:id="rId16"/>
    <p:sldId id="267" r:id="rId17"/>
    <p:sldId id="271" r:id="rId18"/>
    <p:sldId id="272" r:id="rId19"/>
    <p:sldId id="262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1A3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084"/>
        <p:guide pos="3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image" Target="../media/image5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5.png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-635" y="755650"/>
            <a:ext cx="12046585" cy="497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marL="457200" indent="-457200" algn="l">
              <a:lnSpc>
                <a:spcPct val="110000"/>
              </a:lnSpc>
              <a:buFont typeface="Wingdings" panose="05000000000000000000" charset="0"/>
              <a:buChar char="ü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让步肯定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先说好话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常用句型1: </a:t>
            </a:r>
            <a:r>
              <a:rPr 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Admittedly/ There is no denying that/ It is true that...</a:t>
            </a:r>
            <a:endParaRPr 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40665" y="2046605"/>
            <a:ext cx="11711305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Admittedly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, setting off fireworks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is certainly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an essential part of the Spring Festival,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which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adds to the joy of the holiday.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46050" y="3984625"/>
            <a:ext cx="11805920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There is no denying that 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as a long-standing Chinese tradition, fireworks create a festive atmosphere and make the holiday more memorable for everyone.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46050" y="1586230"/>
            <a:ext cx="114001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燃放烟花无疑是春节不可或缺的一部分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它为这个节日增添了欢乐的气氛。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46050" y="3187065"/>
            <a:ext cx="11692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毫无疑问，作为一项源远流长的中国传统习俗，烟花能够营造出欢乐的氛围，让每个人的节日都更加难忘。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46050" y="5135880"/>
            <a:ext cx="11692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的确，烟花象征着好运和新的开始，承载着人们对来年最美好的祝愿。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46050" y="5532120"/>
            <a:ext cx="10459085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It is true that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fireworks symbolize good luck and new beginnings, carrying people's best wishes for the coming year.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  <p:bldP spid="8" grpId="0"/>
      <p:bldP spid="8" grpId="1"/>
      <p:bldP spid="11" grpId="0"/>
      <p:bldP spid="11" grpId="1"/>
      <p:bldP spid="9" grpId="0"/>
      <p:bldP spid="9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6520" y="939165"/>
            <a:ext cx="9729470" cy="497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marL="457200" indent="-457200" algn="l">
              <a:lnSpc>
                <a:spcPct val="110000"/>
              </a:lnSpc>
              <a:buFont typeface="Wingdings" panose="05000000000000000000" charset="0"/>
              <a:buChar char="ü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转折指出弊端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再说问题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常用句型1: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However, we cannot ignore ...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73355" y="2853055"/>
            <a:ext cx="117113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However, we cannot ignore the fact that</a:t>
            </a:r>
            <a:r>
              <a:rPr lang="en-US" altLang="zh-CN" sz="28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fireworks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have a negative impact on</a:t>
            </a:r>
            <a:r>
              <a:rPr lang="en-US" altLang="zh-CN" sz="28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the environment: they cause air and noise pollution, and may pose a threat to public safety.</a:t>
            </a:r>
            <a:endParaRPr lang="en-US" altLang="zh-CN" sz="28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96520" y="1729740"/>
            <a:ext cx="114001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示例：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然而，我们不能忽视这样一个事实：烟花对环境有负面影响：它们会造成空气和噪音污染，并可能对公共安全构成威胁。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3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/>
      <p:bldP spid="10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550" y="1092200"/>
            <a:ext cx="10223500" cy="497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marL="457200" indent="-457200" algn="l">
              <a:lnSpc>
                <a:spcPct val="110000"/>
              </a:lnSpc>
              <a:buFont typeface="Wingdings" panose="05000000000000000000" charset="0"/>
              <a:buChar char="ü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转折指出弊端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再说问题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常用句型2: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Yet, ... remains a serious concern.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03200" y="2974340"/>
            <a:ext cx="1106233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Yet, </a:t>
            </a:r>
            <a:r>
              <a:rPr lang="en-US" altLang="zh-CN" sz="30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the threat to public safety </a:t>
            </a:r>
            <a:r>
              <a:rPr lang="en-US" altLang="zh-CN" sz="30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remains a serious concern</a:t>
            </a:r>
            <a:r>
              <a:rPr lang="en-US" altLang="zh-CN" sz="30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, especially in crowded residential areas during the holiday season.</a:t>
            </a:r>
            <a:endParaRPr lang="en-US" altLang="zh-CN" sz="30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82550" y="1866900"/>
            <a:ext cx="114001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示例：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然而，对公共安全的威胁仍是一个严重的问题，尤其是在节假日期间人员密集的居民区。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12" grpId="0"/>
      <p:bldP spid="12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79705" y="981710"/>
            <a:ext cx="11772265" cy="497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marL="457200" indent="-457200" algn="l">
              <a:lnSpc>
                <a:spcPct val="110000"/>
              </a:lnSpc>
              <a:buFont typeface="Wingdings" panose="05000000000000000000" charset="0"/>
              <a:buChar char="ü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转折指出弊端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再说问题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常用句型3: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Additionally, what worries us is that ...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40665" y="2763520"/>
            <a:ext cx="1171130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Additionally, </a:t>
            </a:r>
            <a:r>
              <a:rPr lang="en-US" altLang="zh-CN" sz="30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what worries us is that</a:t>
            </a:r>
            <a:r>
              <a:rPr lang="en-US" altLang="zh-CN" sz="30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fireworks may cause fire accidents, putting people's lives and property at risk.</a:t>
            </a:r>
            <a:endParaRPr lang="en-US" altLang="zh-CN" sz="30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40665" y="1701800"/>
            <a:ext cx="114001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此外，令我们担忧的是，烟花可能会引发火灾事故，从而危及人们的生命和财产安全。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46050" y="755650"/>
            <a:ext cx="1180528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自己观点表达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常用句型: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As for me/From my perspective/Personally, ...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46050" y="2417445"/>
            <a:ext cx="11711305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From my perspective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, I view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fireworks </a:t>
            </a:r>
            <a:r>
              <a:rPr lang="en-US" altLang="zh-CN" sz="2600" b="1" i="0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as a double-edged sword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— </a:t>
            </a:r>
            <a:r>
              <a:rPr lang="en-US" altLang="zh-CN" sz="2600" b="1" i="0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 should 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enjoy them responsibly </a:t>
            </a:r>
            <a:r>
              <a:rPr lang="en-US" altLang="zh-CN" sz="2600" b="1" i="0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rather than 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ban them completely.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40665" y="4662805"/>
            <a:ext cx="10557510" cy="16916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As for me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, I support the idea that fireworks should be allowed only in designated areas and during limited hours.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Only in this way can we strike a balance between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preserving the tradition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and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protecting the environment.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46050" y="1586230"/>
            <a:ext cx="118052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在我看来，烟花就像一把双刃剑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我们应该负责任地去欣赏它们，而不是完全禁止它们。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4465" y="3740785"/>
            <a:ext cx="11692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至于我本人，我认为烟花的燃放应当仅限于指定区域，并且在限定的时间内进行。只有这样，我们才能在保留传统的同时保护好环境，实现两者之间的平衡。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  <p:bldP spid="8" grpId="0"/>
      <p:bldP spid="8" grpId="1"/>
      <p:bldP spid="11" grpId="0"/>
      <p:bldP spid="11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14935" y="931545"/>
            <a:ext cx="1180528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常用句型: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In conclusion, we should ...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46050" y="2417445"/>
            <a:ext cx="11711305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In conclusion, we should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adapt our traditions to modern times, celebrating the holiday in a way that is both meaningful and eco-friendly.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40665" y="5179060"/>
            <a:ext cx="10557510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To sum up, the key to</a:t>
            </a:r>
            <a:r>
              <a:rPr lang="en-US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enjoying the festive cheer without the fear 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is</a:t>
            </a:r>
            <a:r>
              <a:rPr lang="en-US" altLang="zh-CN" sz="2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setting off fireworks in a controlled way——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and that is what truly matters.</a:t>
            </a:r>
            <a:endParaRPr lang="en-US" altLang="zh-CN" sz="26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46050" y="1586230"/>
            <a:ext cx="118052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总之，我们应该让我们的传统适应现代社会，以一种既有意义又环保的方式来庆祝这个节日。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4465" y="4334510"/>
            <a:ext cx="11692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总之，要既能享受节日的欢乐氛围又不必担心危险，关键在于以可控的方式燃放烟花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这才是真正重要的。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2" name="Text 2"/>
          <p:cNvSpPr/>
          <p:nvPr/>
        </p:nvSpPr>
        <p:spPr>
          <a:xfrm>
            <a:off x="82550" y="110490"/>
            <a:ext cx="11963400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Para.3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conclusion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(</a:t>
            </a:r>
            <a:r>
              <a:rPr lang="zh-CN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总结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)</a:t>
            </a:r>
            <a:r>
              <a:rPr lang="en-US" altLang="zh-CN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 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35" y="3591560"/>
            <a:ext cx="1180528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常用句型: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To sum up, the key to … is ...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/>
      <p:bldP spid="10" grpId="1"/>
      <p:bldP spid="8" grpId="0"/>
      <p:bldP spid="8" grpId="1"/>
      <p:bldP spid="11" grpId="0"/>
      <p:bldP spid="11" grpId="1"/>
      <p:bldP spid="9" grpId="0"/>
      <p:bldP spid="9" grpId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02565" y="311150"/>
            <a:ext cx="11756390" cy="5280025"/>
          </a:xfrm>
          <a:prstGeom prst="rect">
            <a:avLst/>
          </a:prstGeom>
        </p:spPr>
        <p:txBody>
          <a:bodyPr>
            <a:noAutofit/>
          </a:bodyPr>
          <a:p>
            <a:pPr algn="just"/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                                     Fireworks: Cheer or Fear </a:t>
            </a:r>
            <a:endParaRPr lang="en-US" altLang="zh-CN" sz="30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457200" algn="just"/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During the Spring Festival, setting off fireworks has made a comeback in many cities,  lighting up the night sky with festive cheer. As a long-standing Chinese tradition, fireworks symbolize good luck and bring families together to celebrate the new year. </a:t>
            </a:r>
            <a:endParaRPr lang="en-US" altLang="zh-CN" sz="30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457200" algn="just"/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As for me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fireworks are a valuable tradition full of joy.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However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we cannot ignore their downsides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: they cause air and noise pollution, and may lead to fire accidents or injuries.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Therefore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I support 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fireworks in controlled designated areas and times.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This way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we can 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preserve our cultural roots while ensuring a safe, green celebration for everyone. </a:t>
            </a:r>
            <a:endParaRPr lang="en-US" altLang="zh-CN" sz="30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457200" algn="just"/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All in all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it is wise to 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celebrate the Spring Festival in a cleaner and safer way, </a:t>
            </a:r>
            <a:r>
              <a:rPr lang="en-US" altLang="zh-CN" sz="3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so that 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we can enjoy the cheer without the fear.</a:t>
            </a:r>
            <a:endParaRPr lang="en-US" altLang="zh-CN" sz="30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0"/>
            <a:ext cx="2593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One version</a:t>
            </a:r>
            <a:endParaRPr lang="en-US" altLang="zh-CN" sz="32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215265" y="147955"/>
            <a:ext cx="5801360" cy="4572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zh-CN" altLang="en-US" sz="44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0"/>
              </a:rPr>
              <a:t>现象类应用文</a:t>
            </a:r>
            <a:r>
              <a:rPr lang="en-US" sz="44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0"/>
              </a:rPr>
              <a:t>真题回顾</a:t>
            </a:r>
            <a:endParaRPr lang="en-US" sz="44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微软雅黑" panose="020B0503020204020204" pitchFamily="34" charset="-120"/>
            </a:endParaRPr>
          </a:p>
        </p:txBody>
      </p:sp>
      <p:graphicFrame>
        <p:nvGraphicFramePr>
          <p:cNvPr id="6" name="Table 0"/>
          <p:cNvGraphicFramePr>
            <a:graphicFrameLocks noGrp="1"/>
          </p:cNvGraphicFramePr>
          <p:nvPr/>
        </p:nvGraphicFramePr>
        <p:xfrm>
          <a:off x="312420" y="918210"/>
          <a:ext cx="11285855" cy="4648200"/>
        </p:xfrm>
        <a:graphic>
          <a:graphicData uri="http://schemas.openxmlformats.org/drawingml/2006/table">
            <a:tbl>
              <a:tblPr/>
              <a:tblGrid>
                <a:gridCol w="6804025"/>
                <a:gridCol w="2251710"/>
                <a:gridCol w="2230120"/>
              </a:tblGrid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微软雅黑" panose="020B0503020204020204" pitchFamily="34" charset="-120"/>
                        </a:rPr>
                        <a:t>题目与任务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微软雅黑" panose="020B0503020204020204" pitchFamily="34" charset="-120"/>
                        </a:rPr>
                        <a:t>写作侧重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微软雅黑" panose="020B0503020204020204" pitchFamily="34" charset="-120"/>
                        </a:rPr>
                        <a:t>问题属性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2026金华十校</a:t>
                      </a: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）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Teamwork主题征文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描述小组合作中“划水”(free-riding)现象 + 提出建议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现象描述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+ 建议方案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学习类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负面现象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2025湖丽衢</a:t>
                      </a: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）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老师照片制作表情包(meme)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陈述观点 + 提出建议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观点表态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+ 建议方案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道德礼仪类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负面现象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2026浙江首考</a:t>
                      </a: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）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图书馆藏书被勾画涂改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描述具体情况 + 呼吁爱护书籍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现象描述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+ 呼吁倡议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公物保护类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负面现象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（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本题</a:t>
                      </a:r>
                      <a:r>
                        <a:rPr lang="zh-CN" alt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）</a:t>
                      </a: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Fireworks: Cheer or Fear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描述燃放烟花爆竹现象 + 表达看法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现象描述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+ 观点表达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社会文化类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lnSpc>
                          <a:spcPct val="130000"/>
                        </a:lnSpc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微软雅黑" panose="020B0503020204020204" pitchFamily="34" charset="-120"/>
                        </a:rPr>
                        <a:t>争议现象</a:t>
                      </a:r>
                      <a:endParaRPr lang="en-US" sz="2800" b="1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1"/>
          <p:cNvSpPr/>
          <p:nvPr/>
        </p:nvSpPr>
        <p:spPr>
          <a:xfrm>
            <a:off x="215265" y="147955"/>
            <a:ext cx="5801360" cy="4572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0"/>
              </a:rPr>
              <a:t>真题</a:t>
            </a:r>
            <a:r>
              <a:rPr lang="en-US" sz="4400" b="1" dirty="0">
                <a:solidFill>
                  <a:srgbClr val="1D41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0"/>
                <a:sym typeface="+mn-ea"/>
              </a:rPr>
              <a:t>横向对比</a:t>
            </a:r>
            <a:endParaRPr lang="en-US" sz="4400" b="1" dirty="0">
              <a:solidFill>
                <a:srgbClr val="1D41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微软雅黑" panose="020B0503020204020204" pitchFamily="34" charset="-120"/>
            </a:endParaRPr>
          </a:p>
        </p:txBody>
      </p:sp>
      <p:graphicFrame>
        <p:nvGraphicFramePr>
          <p:cNvPr id="16" name="Table 0"/>
          <p:cNvGraphicFramePr>
            <a:graphicFrameLocks noGrp="1"/>
          </p:cNvGraphicFramePr>
          <p:nvPr/>
        </p:nvGraphicFramePr>
        <p:xfrm>
          <a:off x="215265" y="756920"/>
          <a:ext cx="11853545" cy="5577840"/>
        </p:xfrm>
        <a:graphic>
          <a:graphicData uri="http://schemas.openxmlformats.org/drawingml/2006/table">
            <a:tbl>
              <a:tblPr/>
              <a:tblGrid>
                <a:gridCol w="1025525"/>
                <a:gridCol w="3097530"/>
                <a:gridCol w="2576830"/>
                <a:gridCol w="2576830"/>
                <a:gridCol w="2576830"/>
              </a:tblGrid>
              <a:tr h="3657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2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本题</a:t>
                      </a:r>
                      <a:endParaRPr lang="en-US" sz="2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Fireworks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金华十校</a:t>
                      </a:r>
                      <a:endParaRPr lang="en-US" sz="2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Free-riding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湖丽衢</a:t>
                      </a:r>
                      <a:endParaRPr lang="en-US" sz="2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Meme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浙江首考</a:t>
                      </a:r>
                      <a:endParaRPr lang="en-US" sz="28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Library Books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话题场景</a:t>
                      </a:r>
                      <a:endParaRPr lang="en-US" sz="2800" b="1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社会文化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争议现象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班级学习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同伴协作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师生关系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网络传播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校园公物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图书馆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问题属性</a:t>
                      </a:r>
                      <a:endParaRPr lang="en-US" sz="2800" b="1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争议型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（正反并存）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负面型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（需解决）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负面型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（需表态）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负面型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（需呼吁）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写作侧重</a:t>
                      </a:r>
                      <a:endParaRPr lang="en-US" sz="2800" b="1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现象描述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+辩证观点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现象描述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+解决建议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观点表态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+建议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现象描述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+呼吁倡议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核心技能</a:t>
                      </a:r>
                      <a:endParaRPr lang="en-US" sz="2800" b="1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利弊分析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辩证思维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问题分析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方案提出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观点论证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建议表达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现象描述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呼吁引导</a:t>
                      </a:r>
                      <a:endParaRPr 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b="1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0"/>
                        </a:rPr>
                        <a:t>共同结构</a:t>
                      </a:r>
                      <a:endParaRPr lang="en-US" sz="2800" b="1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800" dirty="0">
                          <a:solidFill>
                            <a:srgbClr val="2C2C2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引出现象→描述现象→分析/观点→总结升华</a:t>
                      </a:r>
                      <a:endParaRPr lang="en-US" sz="2800" dirty="0">
                        <a:solidFill>
                          <a:srgbClr val="2C2C2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 hMerge="1"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 hMerge="1"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 hMerge="1"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190500" y="5364480"/>
            <a:ext cx="11828780" cy="1155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核心规律：所有现象类应用文都遵循“引出现象→描述现象→分析/观点→总结升华”的逻辑链，区别在于“分析/观点”环节的侧重点不同。</a:t>
            </a:r>
            <a:endParaRPr lang="en-US" sz="2800" b="1" dirty="0">
              <a:solidFill>
                <a:srgbClr val="1A3C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73c0cfe056b1105b5b0f12a340c69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875" y="765810"/>
            <a:ext cx="9402445" cy="1793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8965" y="937260"/>
            <a:ext cx="85591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buNone/>
            </a:pPr>
            <a:r>
              <a:rPr lang="en-US" sz="3600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现象类应用文之</a:t>
            </a:r>
            <a:r>
              <a:rPr lang="en-US" sz="4400" b="1" dirty="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现象描述与观点表达</a:t>
            </a:r>
            <a:endParaRPr lang="en-US" altLang="en-US" sz="4400" b="1" dirty="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94965" y="190373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2026年4月 高一下七彩联盟期中考</a:t>
            </a:r>
            <a:endParaRPr lang="en-US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506085"/>
            <a:ext cx="3516154" cy="1351598"/>
          </a:xfrm>
          <a:prstGeom prst="rect">
            <a:avLst/>
          </a:prstGeom>
        </p:spPr>
      </p:pic>
      <p:sp>
        <p:nvSpPr>
          <p:cNvPr id="7" name="Text 5"/>
          <p:cNvSpPr/>
          <p:nvPr/>
        </p:nvSpPr>
        <p:spPr>
          <a:xfrm>
            <a:off x="424180" y="292735"/>
            <a:ext cx="10499090" cy="37668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假定你是李华，你校英文报正在举办主题为“Fireworks: Cheer or Fear”的征文活动，针对春节期间不少城市燃放烟花爆竹这一现象，请你写一篇短文投稿。</a:t>
            </a: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内容包括：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(1) 描述现象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(2) 你的看法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45720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注意：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45720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(1) 写作词数应为80个左右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(2) </a:t>
            </a:r>
            <a:r>
              <a:rPr lang="zh-CN" altLang="en-US" sz="28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请按如下格式在答题卡的相应位置作答。</a:t>
            </a:r>
            <a:endParaRPr lang="en-US" sz="28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Text 6"/>
          <p:cNvSpPr/>
          <p:nvPr/>
        </p:nvSpPr>
        <p:spPr>
          <a:xfrm>
            <a:off x="1579880" y="4370705"/>
            <a:ext cx="8778240" cy="73152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lnSpc>
                <a:spcPct val="150000"/>
              </a:lnSpc>
              <a:buNone/>
            </a:pPr>
            <a:endParaRPr lang="en-US" sz="3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2932430" y="5414010"/>
            <a:ext cx="4663440" cy="36576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endParaRPr lang="en-US" sz="3200" dirty="0">
              <a:solidFill>
                <a:srgbClr val="88888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690" y="4059555"/>
            <a:ext cx="10001250" cy="1691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                                          </a:t>
            </a:r>
            <a:r>
              <a:rPr lang="en-US" sz="3200" dirty="0">
                <a:solidFill>
                  <a:srgbClr val="2C2C2C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Fireworks: Cheer or Fear</a:t>
            </a:r>
            <a:endParaRPr lang="en-US" sz="3200" dirty="0">
              <a:solidFill>
                <a:srgbClr val="2C2C2C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  <p:sp>
        <p:nvSpPr>
          <p:cNvPr id="4" name="椭圆 3"/>
          <p:cNvSpPr/>
          <p:nvPr/>
        </p:nvSpPr>
        <p:spPr>
          <a:xfrm>
            <a:off x="2193169" y="1234154"/>
            <a:ext cx="1773320" cy="58479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30465" y="1369695"/>
            <a:ext cx="4521835" cy="21583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indent="0" algn="l">
              <a:lnSpc>
                <a:spcPct val="120000"/>
              </a:lnSpc>
              <a:buNone/>
            </a:pPr>
            <a:r>
              <a:rPr lang="en-US" sz="28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0"/>
                <a:sym typeface="+mn-ea"/>
              </a:rPr>
              <a:t>体裁</a:t>
            </a:r>
            <a:r>
              <a:rPr lang="zh-CN" altLang="en-US" sz="28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0"/>
                <a:sym typeface="+mn-ea"/>
              </a:rPr>
              <a:t>：</a:t>
            </a:r>
            <a:endParaRPr lang="en-US" sz="2800" b="1" dirty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0"/>
                <a:sym typeface="+mn-ea"/>
              </a:rPr>
              <a:t>人称：</a:t>
            </a:r>
            <a:endParaRPr lang="zh-CN" altLang="en-US" sz="2800" b="1" dirty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0"/>
                <a:sym typeface="+mn-ea"/>
              </a:rPr>
              <a:t>语气：</a:t>
            </a:r>
            <a:endParaRPr lang="zh-CN" altLang="en-US" sz="2800" b="1" dirty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0"/>
                <a:sym typeface="+mn-ea"/>
              </a:rPr>
              <a:t>时态：</a:t>
            </a:r>
            <a:endParaRPr lang="zh-CN" altLang="en-US" sz="2800" b="1" dirty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8540" y="1401445"/>
            <a:ext cx="2736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投稿（短文）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8540" y="1923415"/>
            <a:ext cx="2736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I/we </a:t>
            </a:r>
            <a:r>
              <a:rPr lang="zh-CN" altLang="en-US" sz="2800" b="1">
                <a:solidFill>
                  <a:srgbClr val="C00000"/>
                </a:solidFill>
              </a:rPr>
              <a:t>（第一人称）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7890" y="2445385"/>
            <a:ext cx="384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objective</a:t>
            </a:r>
            <a:r>
              <a:rPr lang="zh-CN" altLang="en-US" sz="2800" b="1">
                <a:solidFill>
                  <a:srgbClr val="C00000"/>
                </a:solidFill>
              </a:rPr>
              <a:t>（客观</a:t>
            </a:r>
            <a:r>
              <a:rPr lang="en-US" altLang="zh-CN" sz="2800" b="1">
                <a:solidFill>
                  <a:srgbClr val="C00000"/>
                </a:solidFill>
              </a:rPr>
              <a:t>/</a:t>
            </a:r>
            <a:r>
              <a:rPr lang="zh-CN" altLang="en-US" sz="2800" b="1">
                <a:solidFill>
                  <a:srgbClr val="C00000"/>
                </a:solidFill>
              </a:rPr>
              <a:t>辩证</a:t>
            </a:r>
            <a:r>
              <a:rPr lang="en-US" altLang="zh-CN" sz="2800" b="1">
                <a:solidFill>
                  <a:srgbClr val="C00000"/>
                </a:solidFill>
              </a:rPr>
              <a:t>)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17890" y="2967355"/>
            <a:ext cx="384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first person</a:t>
            </a:r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sz="2800" b="1">
                <a:solidFill>
                  <a:srgbClr val="C00000"/>
                </a:solidFill>
              </a:rPr>
              <a:t>第一人称</a:t>
            </a:r>
            <a:r>
              <a:rPr lang="en-US" altLang="zh-CN" sz="2800" b="1">
                <a:solidFill>
                  <a:srgbClr val="C00000"/>
                </a:solidFill>
              </a:rPr>
              <a:t>)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23" name="Text 21"/>
          <p:cNvSpPr/>
          <p:nvPr/>
        </p:nvSpPr>
        <p:spPr>
          <a:xfrm>
            <a:off x="953135" y="5102225"/>
            <a:ext cx="9742805" cy="1066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核心任务：描述春节期间燃放烟花爆竹的现象 </a:t>
            </a:r>
            <a:endParaRPr lang="en-US" sz="32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                → 表达自己对这一现象的看法（</a:t>
            </a:r>
            <a:r>
              <a:rPr 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正反辩证</a:t>
            </a:r>
            <a:r>
              <a:rPr lang="en-US" sz="3200" b="1" dirty="0">
                <a:solidFill>
                  <a:srgbClr val="2C2C2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）</a:t>
            </a:r>
            <a:endParaRPr lang="en-US" sz="3200" b="1" dirty="0">
              <a:solidFill>
                <a:srgbClr val="2C2C2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 animBg="1"/>
      <p:bldP spid="4" grpId="1" animBg="1"/>
      <p:bldP spid="10" grpId="0"/>
      <p:bldP spid="10" grpId="1"/>
      <p:bldP spid="11" grpId="0"/>
      <p:bldP spid="11" grpId="1"/>
      <p:bldP spid="12" grpId="0"/>
      <p:bldP spid="12" grpId="1"/>
      <p:bldP spid="23" grpId="0" animBg="1"/>
      <p:bldP spid="23" grpId="1" animBg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 5"/>
          <p:cNvSpPr/>
          <p:nvPr/>
        </p:nvSpPr>
        <p:spPr>
          <a:xfrm>
            <a:off x="176530" y="927735"/>
            <a:ext cx="4457700" cy="552577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假定你是李华，你校英文报正在举办主题为“Fireworks: Cheer or Fear”的征文活动，针对春节期间不少城市燃放烟花爆竹这一现象，请你写一篇短文投稿。</a:t>
            </a: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内容包括：</a:t>
            </a: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(1) 描述现象</a:t>
            </a: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(2) 你的看法</a:t>
            </a: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注意：</a:t>
            </a: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(1) 写作词数应为80个左右</a:t>
            </a: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(2) </a:t>
            </a:r>
            <a:r>
              <a:rPr lang="zh-CN" altLang="en-US" sz="2400" b="1" dirty="0">
                <a:solidFill>
                  <a:srgbClr val="2C2C2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请按如下格式在答题卡的相应位置作答。</a:t>
            </a:r>
            <a:endParaRPr lang="zh-CN" alt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sz="2400" dirty="0">
                <a:solidFill>
                  <a:srgbClr val="2C2C2C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Fireworks: Cheer or Fear</a:t>
            </a:r>
            <a:endParaRPr lang="en-US" sz="2400" dirty="0">
              <a:solidFill>
                <a:srgbClr val="2C2C2C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marL="0" indent="457200" algn="just">
              <a:lnSpc>
                <a:spcPct val="100000"/>
              </a:lnSpc>
              <a:buNone/>
            </a:pPr>
            <a:endParaRPr lang="en-US" sz="2400" b="1" dirty="0">
              <a:solidFill>
                <a:srgbClr val="2C2C2C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88900"/>
            <a:ext cx="1219263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正反观点类议论文</a:t>
            </a:r>
            <a:r>
              <a:rPr lang="en-US" altLang="zh-CN" sz="2400" b="1" kern="1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400" b="1" kern="1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从正反两个方面说明对某件事的观点，进而表达自己的看法。</a:t>
            </a:r>
            <a:r>
              <a:rPr lang="en-US" altLang="zh-CN" sz="2400" b="1" kern="1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400" b="1" kern="100">
              <a:solidFill>
                <a:srgbClr val="1D41D5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11" name="Table 1"/>
          <p:cNvGraphicFramePr>
            <a:graphicFrameLocks noGrp="1"/>
          </p:cNvGraphicFramePr>
          <p:nvPr/>
        </p:nvGraphicFramePr>
        <p:xfrm>
          <a:off x="4953635" y="1410335"/>
          <a:ext cx="7137400" cy="4627880"/>
        </p:xfrm>
        <a:graphic>
          <a:graphicData uri="http://schemas.openxmlformats.org/drawingml/2006/table">
            <a:tbl>
              <a:tblPr/>
              <a:tblGrid>
                <a:gridCol w="959485"/>
                <a:gridCol w="2675255"/>
                <a:gridCol w="3502660"/>
              </a:tblGrid>
              <a:tr h="61531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3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pitchFamily="34" charset="-120"/>
                        </a:rPr>
                        <a:t>段落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3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pitchFamily="34" charset="-120"/>
                        </a:rPr>
                        <a:t>写作功能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23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pitchFamily="34" charset="-120"/>
                        </a:rPr>
                        <a:t>内容要点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dirty="0">
                          <a:solidFill>
                            <a:srgbClr val="2C2C2C"/>
                          </a:solidFill>
                          <a:latin typeface="Times New Roman" panose="02020603050405020304" charset="0"/>
                          <a:ea typeface="微软雅黑" panose="020B0503020204020204" charset="-122"/>
                          <a:cs typeface="Times New Roman" panose="02020603050405020304" charset="0"/>
                        </a:rPr>
                        <a:t>para.1</a:t>
                      </a:r>
                      <a:endParaRPr lang="en-US" sz="2400" dirty="0">
                        <a:solidFill>
                          <a:srgbClr val="2C2C2C"/>
                        </a:solidFill>
                        <a:latin typeface="Times New Roman" panose="02020603050405020304" charset="0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500" dirty="0">
                        <a:solidFill>
                          <a:srgbClr val="2C2C2C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en-US" sz="25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201231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dirty="0">
                          <a:solidFill>
                            <a:srgbClr val="2C2C2C"/>
                          </a:solidFill>
                          <a:latin typeface="Times New Roman" panose="02020603050405020304" charset="0"/>
                          <a:ea typeface="微软雅黑" panose="020B0503020204020204" charset="-122"/>
                          <a:cs typeface="Times New Roman" panose="02020603050405020304" charset="0"/>
                        </a:rPr>
                        <a:t>para.2</a:t>
                      </a:r>
                      <a:endParaRPr lang="en-US" sz="2400" dirty="0">
                        <a:solidFill>
                          <a:srgbClr val="2C2C2C"/>
                        </a:solidFill>
                        <a:latin typeface="Times New Roman" panose="02020603050405020304" charset="0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2500" dirty="0">
                        <a:solidFill>
                          <a:srgbClr val="2C2C2C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  <a:p>
                      <a:pPr marL="0" indent="0" algn="l">
                        <a:buNone/>
                      </a:pPr>
                      <a:endParaRPr lang="en-US" sz="2500" dirty="0">
                        <a:solidFill>
                          <a:srgbClr val="2C2C2C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  <a:p>
                      <a:pPr marL="0" indent="0" algn="l">
                        <a:buNone/>
                      </a:pPr>
                      <a:endParaRPr lang="en-US" sz="2500" dirty="0">
                        <a:solidFill>
                          <a:srgbClr val="2C2C2C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  <a:p>
                      <a:pPr marL="0" indent="0" algn="l">
                        <a:buNone/>
                      </a:pPr>
                      <a:endParaRPr lang="en-US" sz="2500" dirty="0">
                        <a:solidFill>
                          <a:srgbClr val="2C2C2C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algn="l">
                        <a:buClrTx/>
                        <a:buSzTx/>
                        <a:buNone/>
                      </a:pPr>
                      <a:endParaRPr lang="en-US" sz="2500" b="1" dirty="0">
                        <a:solidFill>
                          <a:srgbClr val="C00000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pitchFamily="34" charset="-12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dirty="0">
                          <a:solidFill>
                            <a:srgbClr val="2C2C2C"/>
                          </a:solidFill>
                          <a:latin typeface="Times New Roman" panose="02020603050405020304" charset="0"/>
                          <a:ea typeface="微软雅黑" panose="020B0503020204020204" charset="-122"/>
                          <a:cs typeface="Times New Roman" panose="02020603050405020304" charset="0"/>
                        </a:rPr>
                        <a:t>para.3</a:t>
                      </a:r>
                      <a:endParaRPr lang="en-US" sz="2400" dirty="0">
                        <a:solidFill>
                          <a:srgbClr val="2C2C2C"/>
                        </a:solidFill>
                        <a:latin typeface="Times New Roman" panose="02020603050405020304" charset="0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2500" dirty="0">
                        <a:latin typeface="华文楷体" panose="02010600040101010101" charset="-122"/>
                        <a:ea typeface="华文楷体" panose="02010600040101010101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en-US" sz="25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3500" marR="63500" marT="38100" marB="38100" anchor="ctr">
                    <a:lnL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369050" y="2291080"/>
            <a:ext cx="167005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现象描述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762625" y="3076575"/>
            <a:ext cx="293243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10000"/>
              </a:lnSpc>
              <a:buNone/>
            </a:pPr>
            <a:r>
              <a:rPr lang="en-US" altLang="zh-CN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“</a:t>
            </a:r>
            <a:r>
              <a:rPr lang="zh-CN" altLang="en-US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三明治</a:t>
            </a:r>
            <a:r>
              <a:rPr lang="en-US" altLang="zh-CN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”</a:t>
            </a:r>
            <a:r>
              <a:rPr lang="zh-CN" altLang="en-US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结构</a:t>
            </a:r>
            <a:r>
              <a:rPr lang="en-US" altLang="zh-CN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</a:t>
            </a:r>
            <a:endParaRPr lang="en-US" altLang="zh-CN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扬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让步肯定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抑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转折弊端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扬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有条件的支持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369050" y="5426710"/>
            <a:ext cx="162560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总结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建议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695055" y="2141855"/>
            <a:ext cx="323913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描述燃放烟花爆竹的现象</a:t>
            </a:r>
            <a:endParaRPr 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451850" y="3002280"/>
            <a:ext cx="348297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扬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肯定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buNone/>
            </a:pP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 </a:t>
            </a:r>
            <a:r>
              <a:rPr lang="en-US" altLang="zh-CN" sz="2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(</a:t>
            </a:r>
            <a:r>
              <a:rPr lang="en-US" sz="2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传统文化、节日氛围</a:t>
            </a:r>
            <a:r>
              <a:rPr lang="en-US" altLang="zh-CN" sz="2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)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buNone/>
            </a:pP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抑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弊端</a:t>
            </a:r>
            <a:endParaRPr lang="zh-CN" alt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buNone/>
            </a:pP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</a:t>
            </a:r>
            <a:r>
              <a:rPr lang="en-US" altLang="zh-CN" sz="2200" b="1" dirty="0"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(污染、安全隐患)</a:t>
            </a:r>
            <a:endParaRPr lang="en-US" altLang="zh-CN" sz="2200" b="1" dirty="0"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  <a:sym typeface="+mn-ea"/>
            </a:endParaRPr>
          </a:p>
          <a:p>
            <a:pPr marL="0" indent="0" algn="l">
              <a:buNone/>
            </a:pP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  •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扬</a:t>
            </a:r>
            <a:r>
              <a:rPr lang="en-US" altLang="zh-CN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: </a:t>
            </a: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有条件的支持</a:t>
            </a:r>
            <a:endParaRPr 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8851900" y="5426710"/>
            <a:ext cx="17957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l">
              <a:buClrTx/>
              <a:buSzTx/>
              <a:buNone/>
            </a:pPr>
            <a:r>
              <a:rPr lang="zh-CN" alt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总结</a:t>
            </a:r>
            <a:r>
              <a:rPr lang="en-US" sz="25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微软雅黑" panose="020B0503020204020204" pitchFamily="34" charset="-120"/>
                <a:sym typeface="+mn-ea"/>
              </a:rPr>
              <a:t>+呼吁</a:t>
            </a:r>
            <a:endParaRPr lang="en-US" sz="25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微软雅黑" panose="020B0503020204020204" pitchFamily="34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98770" y="82677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Structure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8810" y="5330190"/>
            <a:ext cx="1393190" cy="152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9" grpId="0"/>
      <p:bldP spid="9" grpId="1"/>
      <p:bldP spid="6" grpId="0"/>
      <p:bldP spid="6" grpId="1"/>
      <p:bldP spid="10" grpId="0"/>
      <p:bldP spid="10" grpId="1"/>
      <p:bldP spid="8" grpId="0"/>
      <p:bldP spid="8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2"/>
          <p:cNvSpPr/>
          <p:nvPr/>
        </p:nvSpPr>
        <p:spPr>
          <a:xfrm>
            <a:off x="82550" y="110490"/>
            <a:ext cx="96894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Para.1 Describing the Phenomenon(</a:t>
            </a: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现象描述</a:t>
            </a: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50" y="900430"/>
            <a:ext cx="1180719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现象描述常用句型: 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During +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时间段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 +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场景描写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665" y="2534285"/>
            <a:ext cx="11711940" cy="12915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During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the Spring Festival, the night sky across China lights up with brilliant fireworks, their loud crackles and bright colors filling every neighborhood with festive energy.</a:t>
            </a:r>
            <a:endParaRPr lang="en-US" altLang="zh-CN" sz="2600" b="1" i="0">
              <a:solidFill>
                <a:srgbClr val="1A1A1A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050" y="4815205"/>
            <a:ext cx="10436225" cy="89154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altLang="zh-CN" sz="26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During </a:t>
            </a:r>
            <a:r>
              <a:rPr lang="en-US" altLang="zh-CN" sz="26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the Spring Festival, setting off fireworks has made a comeback in many cities,  lighting up the night sky with festive cheer. </a:t>
            </a:r>
            <a:endParaRPr lang="en-US" altLang="zh-CN" sz="2600" b="1" i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050" y="1740535"/>
            <a:ext cx="115798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春节期间，中国各地的夜空被绚烂的烟花点亮，烟花的爆裂声和明亮的色彩让每个街区都充满了节日的气氛。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050" y="3970655"/>
            <a:ext cx="11692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春节期间，在许多城市燃放烟花又重新流行起来，为夜空增添了节日的喜庆气氛。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/>
      <p:bldP spid="10" grpId="1"/>
      <p:bldP spid="8" grpId="0"/>
      <p:bldP spid="8" grpId="1"/>
      <p:bldP spid="11" grpId="0"/>
      <p:bldP spid="11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2"/>
          <p:cNvSpPr/>
          <p:nvPr/>
        </p:nvSpPr>
        <p:spPr>
          <a:xfrm>
            <a:off x="82550" y="110490"/>
            <a:ext cx="96894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Para.1 Describing the Phenomenon(</a:t>
            </a: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现象描述</a:t>
            </a: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50" y="755650"/>
            <a:ext cx="11805285" cy="829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现象描述</a:t>
            </a:r>
            <a:r>
              <a:rPr lang="zh-CN" altLang="en-US" sz="24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可添加</a:t>
            </a:r>
            <a:r>
              <a:rPr 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句型: Despite …, the debate over whether … has become a controversial topic, drawing widespread public attention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240030" y="2816860"/>
            <a:ext cx="11522075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Despite 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their popularity,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the debate over whether</a:t>
            </a:r>
            <a:r>
              <a:rPr lang="en-US" altLang="zh-CN" sz="2600" b="1" i="0">
                <a:solidFill>
                  <a:srgbClr val="1A1A1A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 fireworks should be allowed </a:t>
            </a:r>
            <a:r>
              <a:rPr lang="en-US" altLang="zh-CN" sz="26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has become a controversial topic, drawing widespread public attention.</a:t>
            </a:r>
            <a:endParaRPr lang="en-US" altLang="zh-CN" sz="26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46050" y="1808480"/>
            <a:ext cx="118052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尽管烟花很受欢迎，但是否应该允许燃放烟花的争论已成为一个颇具争议的话题，引起了公众的广泛关注。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/>
      <p:bldP spid="10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0490" y="941070"/>
            <a:ext cx="5637530" cy="54546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悠久的中国传统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象征好运和新的开始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春节不可或缺的一部分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增添节日欢乐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营造节日氛围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让节日更难忘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220" y="861060"/>
            <a:ext cx="511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The pros of fireworks</a:t>
            </a:r>
            <a:endParaRPr lang="en-US" altLang="zh-CN" sz="28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64770" y="102235"/>
            <a:ext cx="69208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600" y="172497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 long-standing Chinese tradition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600" y="2527935"/>
            <a:ext cx="618680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symbolize good luck and new beginnings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685" y="3429000"/>
            <a:ext cx="54076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an essential part of the Spring Festival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685" y="4227830"/>
            <a:ext cx="54076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add to the joy of the holiday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685" y="5132705"/>
            <a:ext cx="396303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create a festive atmosphere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320" y="5935345"/>
            <a:ext cx="54076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make the holiday more memorable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63590" y="943610"/>
            <a:ext cx="6328410" cy="54514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对环境产生负面影响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产生浓烟并留下大量垃圾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恶化空气质量并制造噪音污染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威胁公共安全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引发火灾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indent="-342900" algn="l">
              <a:lnSpc>
                <a:spcPct val="230000"/>
              </a:lnSpc>
              <a:buFont typeface="Arial" panose="020B0604020202020204" pitchFamily="34" charset="0"/>
              <a:buChar char="•"/>
            </a:pPr>
            <a:r>
              <a:rPr lang="zh-CN" altLang="en-US" sz="24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违背绿色生活的趋势</a:t>
            </a:r>
            <a:endParaRPr lang="zh-CN" altLang="en-US" sz="24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2650" y="845820"/>
            <a:ext cx="5116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The cons of fireworks</a:t>
            </a:r>
            <a:endParaRPr lang="en-US" altLang="zh-CN" sz="28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2030" y="1710055"/>
            <a:ext cx="627761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have a negative impact on the environment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27115" y="3413760"/>
            <a:ext cx="62331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worsen air quality and create noise pollution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27115" y="4212590"/>
            <a:ext cx="54076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pose a threat to public safety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27115" y="5117465"/>
            <a:ext cx="396303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cause fire accidents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27750" y="5920105"/>
            <a:ext cx="54076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go against the trend of green living</a:t>
            </a:r>
            <a:endParaRPr lang="en-US" altLang="zh-CN" sz="24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75985" y="2512695"/>
            <a:ext cx="652843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400" b="1" i="0" spc="-100">
                <a:solidFill>
                  <a:srgbClr val="C00000"/>
                </a:solidFill>
                <a:effectLst/>
                <a:uFillTx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produce thick smoke and leave behind a lot of waste </a:t>
            </a:r>
            <a:endParaRPr lang="en-US" altLang="zh-CN" sz="2400" b="1" i="0" spc="-100">
              <a:solidFill>
                <a:srgbClr val="C00000"/>
              </a:solidFill>
              <a:effectLst/>
              <a:uFillTx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21365" y="5464175"/>
            <a:ext cx="1270635" cy="139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3" grpId="1"/>
      <p:bldP spid="17" grpId="1"/>
      <p:bldP spid="5" grpId="0" animBg="1"/>
      <p:bldP spid="5" grpId="1" animBg="1"/>
      <p:bldP spid="9" grpId="0"/>
      <p:bldP spid="10" grpId="0"/>
      <p:bldP spid="11" grpId="0"/>
      <p:bldP spid="12" grpId="0"/>
      <p:bldP spid="13" grpId="0"/>
      <p:bldP spid="14" grpId="0"/>
      <p:bldP spid="9" grpId="1"/>
      <p:bldP spid="10" grpId="1"/>
      <p:bldP spid="11" grpId="1"/>
      <p:bldP spid="12" grpId="1"/>
      <p:bldP spid="13" grpId="1"/>
      <p:bldP spid="14" grpId="1"/>
      <p:bldP spid="16" grpId="0" animBg="1"/>
      <p:bldP spid="16" grpId="1" animBg="1"/>
      <p:bldP spid="18" grpId="0"/>
      <p:bldP spid="23" grpId="0"/>
      <p:bldP spid="19" grpId="0"/>
      <p:bldP spid="20" grpId="0"/>
      <p:bldP spid="21" grpId="0"/>
      <p:bldP spid="22" grpId="0"/>
      <p:bldP spid="18" grpId="1"/>
      <p:bldP spid="23" grpId="1"/>
      <p:bldP spid="19" grpId="1"/>
      <p:bldP spid="20" grpId="1"/>
      <p:bldP spid="21" grpId="1"/>
      <p:bldP spid="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40055" y="944245"/>
            <a:ext cx="6457950" cy="45199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indent="0" algn="l">
              <a:lnSpc>
                <a:spcPct val="250000"/>
              </a:lnSpc>
              <a:buFont typeface="+mj-lt"/>
              <a:buNone/>
            </a:pPr>
            <a:r>
              <a:rPr lang="zh-CN" altLang="en-US" sz="2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在指定区域</a:t>
            </a:r>
            <a:endParaRPr lang="zh-CN" altLang="en-US" sz="2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algn="l">
              <a:lnSpc>
                <a:spcPct val="250000"/>
              </a:lnSpc>
              <a:buFont typeface="+mj-lt"/>
              <a:buNone/>
            </a:pPr>
            <a:r>
              <a:rPr lang="zh-CN" altLang="en-US" sz="26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在限定时段</a:t>
            </a:r>
            <a:endParaRPr lang="zh-CN" altLang="en-US" sz="26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0" algn="l">
              <a:lnSpc>
                <a:spcPct val="250000"/>
              </a:lnSpc>
              <a:buFont typeface="+mj-lt"/>
              <a:buNone/>
            </a:pPr>
            <a:r>
              <a:rPr lang="zh-CN" altLang="en-US" sz="26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在严格监管下</a:t>
            </a:r>
            <a:endParaRPr lang="zh-CN" altLang="en-US" sz="26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0" algn="l">
              <a:lnSpc>
                <a:spcPct val="250000"/>
              </a:lnSpc>
              <a:buFont typeface="+mj-lt"/>
              <a:buNone/>
            </a:pPr>
            <a:r>
              <a:rPr lang="zh-CN" altLang="en-US" sz="2600" b="1" i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在适当安全措施下</a:t>
            </a:r>
            <a:endParaRPr lang="zh-CN" altLang="en-US" sz="2600" b="1" i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220" y="861060"/>
            <a:ext cx="7778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support the tradition with conditions</a:t>
            </a:r>
            <a:endParaRPr lang="en-US" altLang="zh-CN" sz="2800" b="1">
              <a:solidFill>
                <a:srgbClr val="1D41D5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64770" y="102235"/>
            <a:ext cx="700976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8000" y="1905000"/>
            <a:ext cx="3431540" cy="52197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buFont typeface="+mj-lt"/>
              <a:buNone/>
            </a:pPr>
            <a:r>
              <a:rPr lang="en-US" altLang="zh-CN" sz="2800" b="1" i="0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in designated areas</a:t>
            </a:r>
            <a:endParaRPr lang="en-US" altLang="zh-CN" sz="2800" b="1" i="0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21365" y="5464175"/>
            <a:ext cx="1270635" cy="1393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0690" y="4942205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Font typeface="+mj-lt"/>
              <a:buNone/>
            </a:pPr>
            <a:r>
              <a:rPr lang="en-US" altLang="zh-CN" sz="2800" b="1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  <a:sym typeface="+mn-ea"/>
              </a:rPr>
              <a:t>with proper safety measures</a:t>
            </a:r>
            <a:endParaRPr lang="en-US" altLang="zh-CN" sz="2800" b="1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000" y="3903345"/>
            <a:ext cx="4146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  <a:sym typeface="+mn-ea"/>
              </a:rPr>
              <a:t>under strict supervision</a:t>
            </a:r>
            <a:endParaRPr lang="en-US" altLang="zh-CN" sz="2800" b="1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020" y="2864485"/>
            <a:ext cx="4113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Font typeface="+mj-lt"/>
              <a:buNone/>
            </a:pPr>
            <a:r>
              <a:rPr lang="en-US" altLang="zh-CN" sz="2800" b="1">
                <a:solidFill>
                  <a:srgbClr val="C00000"/>
                </a:solidFill>
                <a:effectLst/>
                <a:latin typeface="Times New Roman" panose="02020603050405020304" charset="0"/>
                <a:ea typeface="SF Pro Text"/>
                <a:cs typeface="Times New Roman" panose="02020603050405020304" charset="0"/>
                <a:sym typeface="+mn-ea"/>
              </a:rPr>
              <a:t>during limited hours</a:t>
            </a:r>
            <a:endParaRPr lang="en-US" altLang="zh-CN" sz="2800" b="1">
              <a:solidFill>
                <a:srgbClr val="C00000"/>
              </a:solidFill>
              <a:effectLst/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ldLvl="0" animBg="1"/>
      <p:bldP spid="5" grpId="1"/>
      <p:bldP spid="9" grpId="0"/>
      <p:bldP spid="9" grpId="1"/>
      <p:bldP spid="7" grpId="0"/>
      <p:bldP spid="7" grpId="1"/>
      <p:bldP spid="4" grpId="0"/>
      <p:bldP spid="4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2"/>
          <p:cNvSpPr/>
          <p:nvPr/>
        </p:nvSpPr>
        <p:spPr>
          <a:xfrm>
            <a:off x="82550" y="110490"/>
            <a:ext cx="11321415" cy="54737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Para.2 </a:t>
            </a:r>
            <a:r>
              <a:rPr lang="en-US" altLang="zh-CN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Expressing Opinions 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  <a:sym typeface="+mn-ea"/>
              </a:rPr>
              <a:t>观点表达</a:t>
            </a:r>
            <a:r>
              <a:rPr 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Calibri" panose="020F0502020204030204" pitchFamily="34" charset="-122"/>
                <a:cs typeface="Times New Roman" panose="02020603050405020304" charset="0"/>
              </a:rPr>
              <a:t>)</a:t>
            </a:r>
            <a:endParaRPr lang="en-US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Calibri" panose="020F0502020204030204" pitchFamily="34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579120"/>
            <a:ext cx="91598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Structure (</a:t>
            </a:r>
            <a:r>
              <a:rPr lang="zh-CN" alt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观点表达议论文</a:t>
            </a:r>
            <a:r>
              <a:rPr 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“</a:t>
            </a:r>
            <a:r>
              <a:rPr lang="zh-CN" alt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三明治</a:t>
            </a:r>
            <a:r>
              <a:rPr lang="en-US" altLang="zh-CN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”</a:t>
            </a:r>
            <a:r>
              <a:rPr lang="en-US" sz="2800" b="1" dirty="0">
                <a:solidFill>
                  <a:srgbClr val="1A3C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框架)</a:t>
            </a:r>
            <a:endParaRPr lang="en-US" altLang="en-US" sz="2800" b="1" dirty="0">
              <a:solidFill>
                <a:srgbClr val="1A3C5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1049020"/>
            <a:ext cx="5080000" cy="571500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i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让步肯定（先说好话）</a:t>
            </a:r>
            <a:endParaRPr lang="zh-CN" altLang="en-US" sz="2400" b="1" i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890" y="1492250"/>
            <a:ext cx="8808720" cy="1252855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Admittedly, ... is certainly 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  <a:sym typeface="+mn-ea"/>
              </a:rPr>
              <a:t>Admittedly/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There is no denying that/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  <a:sym typeface="+mn-ea"/>
              </a:rPr>
              <a:t>It is true that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... does have its positive side.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000" y="2745105"/>
            <a:ext cx="5080000" cy="571500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i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i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转折指出弊端（再说问题）</a:t>
            </a:r>
            <a:endParaRPr lang="zh-CN" altLang="en-US" sz="2400" b="1" i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890" y="3136265"/>
            <a:ext cx="8808720" cy="1640205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However, we cannot ignore its negative effects on...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Yet, ... remains a serious concern.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Unfortunately, 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What worries us is that 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41623" y="4939030"/>
            <a:ext cx="1749743" cy="191881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4776470"/>
            <a:ext cx="5080000" cy="571500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i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i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有条件的支持</a:t>
            </a:r>
            <a:endParaRPr lang="zh-CN" altLang="en-US" sz="2400" b="1" i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890" y="5217795"/>
            <a:ext cx="8808720" cy="1640205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... is acceptable on condition that/as long as 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We should strike a balance between A and B.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I am in favor of ... provided that 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  <a:p>
            <a:pPr marL="457200" indent="-457200" algn="l">
              <a:lnSpc>
                <a:spcPct val="90000"/>
              </a:lnSpc>
              <a:buFont typeface="Wingdings" panose="05000000000000000000" charset="0"/>
              <a:buChar char="ü"/>
            </a:pP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SF Pro Text"/>
                <a:cs typeface="Times New Roman" panose="02020603050405020304" charset="0"/>
              </a:rPr>
              <a:t>... is a double-edged sword, so we should...</a:t>
            </a:r>
            <a:endParaRPr lang="en-US" altLang="zh-CN" sz="2800" b="1" i="0">
              <a:solidFill>
                <a:srgbClr val="C00000"/>
              </a:solidFill>
              <a:latin typeface="Times New Roman" panose="02020603050405020304" charset="0"/>
              <a:ea typeface="SF Pro Text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13" grpId="0"/>
      <p:bldP spid="13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PICID" val="{ee8db2b1-5d4e-44b9-bef2-e4d51a194c67}"/>
</p:tagLst>
</file>

<file path=ppt/tags/tag10.xml><?xml version="1.0" encoding="utf-8"?>
<p:tagLst xmlns:p="http://schemas.openxmlformats.org/presentationml/2006/main">
  <p:tag name="PICID" val="{ee8db2b1-5d4e-44b9-bef2-e4d51a194c67}"/>
</p:tagLst>
</file>

<file path=ppt/tags/tag11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12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13.xml><?xml version="1.0" encoding="utf-8"?>
<p:tagLst xmlns:p="http://schemas.openxmlformats.org/presentationml/2006/main">
  <p:tag name="PICID" val="{ee8db2b1-5d4e-44b9-bef2-e4d51a194c67}"/>
</p:tagLst>
</file>

<file path=ppt/tags/tag14.xml><?xml version="1.0" encoding="utf-8"?>
<p:tagLst xmlns:p="http://schemas.openxmlformats.org/presentationml/2006/main">
  <p:tag name="PICID" val="{ee8db2b1-5d4e-44b9-bef2-e4d51a194c67}"/>
</p:tagLst>
</file>

<file path=ppt/tags/tag15.xml><?xml version="1.0" encoding="utf-8"?>
<p:tagLst xmlns:p="http://schemas.openxmlformats.org/presentationml/2006/main">
  <p:tag name="PICID" val="{ee8db2b1-5d4e-44b9-bef2-e4d51a194c67}"/>
</p:tagLst>
</file>

<file path=ppt/tags/tag16.xml><?xml version="1.0" encoding="utf-8"?>
<p:tagLst xmlns:p="http://schemas.openxmlformats.org/presentationml/2006/main">
  <p:tag name="PICID" val="{ee8db2b1-5d4e-44b9-bef2-e4d51a194c67}"/>
</p:tagLst>
</file>

<file path=ppt/tags/tag17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18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19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2.xml><?xml version="1.0" encoding="utf-8"?>
<p:tagLst xmlns:p="http://schemas.openxmlformats.org/presentationml/2006/main">
  <p:tag name="PICID" val="{6b23fead-8fc9-4276-a329-cbd288e26fdc}"/>
  <p:tag name="KSO_WM_DIAGRAM_VIRTUALLY_FRAME" val="{&quot;height&quot;:441.15,&quot;left&quot;:-1.6096062992125983,&quot;top&quot;:98.85,&quot;width&quot;:1050.2596062992127}"/>
</p:tagLst>
</file>

<file path=ppt/tags/tag20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21.xml><?xml version="1.0" encoding="utf-8"?>
<p:tagLst xmlns:p="http://schemas.openxmlformats.org/presentationml/2006/main">
  <p:tag name="PICID" val="{ee8db2b1-5d4e-44b9-bef2-e4d51a194c67}"/>
</p:tagLst>
</file>

<file path=ppt/tags/tag22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23.xml><?xml version="1.0" encoding="utf-8"?>
<p:tagLst xmlns:p="http://schemas.openxmlformats.org/presentationml/2006/main">
  <p:tag name="KSO_WM_DIAGRAM_VIRTUALLY_FRAME" val="{&quot;height&quot;:385.15,&quot;left&quot;:11.5,&quot;top&quot;:124.9,&quot;width&quot;:948.5}"/>
</p:tagLst>
</file>

<file path=ppt/tags/tag24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25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26.xml><?xml version="1.0" encoding="utf-8"?>
<p:tagLst xmlns:p="http://schemas.openxmlformats.org/presentationml/2006/main">
  <p:tag name="PICID" val="{ee8db2b1-5d4e-44b9-bef2-e4d51a194c67}"/>
</p:tagLst>
</file>

<file path=ppt/tags/tag27.xml><?xml version="1.0" encoding="utf-8"?>
<p:tagLst xmlns:p="http://schemas.openxmlformats.org/presentationml/2006/main">
  <p:tag name="PICID" val="{ee8db2b1-5d4e-44b9-bef2-e4d51a194c67}"/>
</p:tagLst>
</file>

<file path=ppt/tags/tag28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29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3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30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31.xml><?xml version="1.0" encoding="utf-8"?>
<p:tagLst xmlns:p="http://schemas.openxmlformats.org/presentationml/2006/main">
  <p:tag name="KSO_WM_DIAGRAM_VIRTUALLY_FRAME" val="{&quot;height&quot;:363.9,&quot;left&quot;:11.5,&quot;top&quot;:124.9,&quot;width&quot;:948.5}"/>
</p:tagLst>
</file>

<file path=ppt/tags/tag32.xml><?xml version="1.0" encoding="utf-8"?>
<p:tagLst xmlns:p="http://schemas.openxmlformats.org/presentationml/2006/main">
  <p:tag name="PICID" val="{ee8db2b1-5d4e-44b9-bef2-e4d51a194c67}"/>
</p:tagLst>
</file>

<file path=ppt/tags/tag33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34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35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36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37.xml><?xml version="1.0" encoding="utf-8"?>
<p:tagLst xmlns:p="http://schemas.openxmlformats.org/presentationml/2006/main">
  <p:tag name="PICID" val="{ee8db2b1-5d4e-44b9-bef2-e4d51a194c67}"/>
</p:tagLst>
</file>

<file path=ppt/tags/tag38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39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4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40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41.xml><?xml version="1.0" encoding="utf-8"?>
<p:tagLst xmlns:p="http://schemas.openxmlformats.org/presentationml/2006/main">
  <p:tag name="KSO_WM_DIAGRAM_VIRTUALLY_FRAME" val="{&quot;height&quot;:356.75,&quot;left&quot;:11.5,&quot;top&quot;:124.9,&quot;width&quot;:937.05}"/>
</p:tagLst>
</file>

<file path=ppt/tags/tag42.xml><?xml version="1.0" encoding="utf-8"?>
<p:tagLst xmlns:p="http://schemas.openxmlformats.org/presentationml/2006/main">
  <p:tag name="PICID" val="{ee8db2b1-5d4e-44b9-bef2-e4d51a194c67}"/>
</p:tagLst>
</file>

<file path=ppt/tags/tag5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6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7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8.xml><?xml version="1.0" encoding="utf-8"?>
<p:tagLst xmlns:p="http://schemas.openxmlformats.org/presentationml/2006/main">
  <p:tag name="KSO_WM_DIAGRAM_VIRTUALLY_FRAME" val="{&quot;height&quot;:372.65,&quot;left&quot;:453.75,&quot;top&quot;:161.6,&quot;width&quot;:536.1}"/>
</p:tagLst>
</file>

<file path=ppt/tags/tag9.xml><?xml version="1.0" encoding="utf-8"?>
<p:tagLst xmlns:p="http://schemas.openxmlformats.org/presentationml/2006/main">
  <p:tag name="PICID" val="{ee8db2b1-5d4e-44b9-bef2-e4d51a194c67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6826</Words>
  <Application>WPS 演示</Application>
  <PresentationFormat>宽屏</PresentationFormat>
  <Paragraphs>392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微软雅黑</vt:lpstr>
      <vt:lpstr>华文楷体</vt:lpstr>
      <vt:lpstr>Times New Roman</vt:lpstr>
      <vt:lpstr>黑体</vt:lpstr>
      <vt:lpstr>Calibri</vt:lpstr>
      <vt:lpstr>SF Pro Text</vt:lpstr>
      <vt:lpstr>Wingdings</vt:lpstr>
      <vt:lpstr>Times New Roman</vt:lpstr>
      <vt:lpstr>Arial Unicode MS</vt:lpstr>
      <vt:lpstr>HelveticaNeue</vt:lpstr>
      <vt:lpstr>华文新魏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33</cp:revision>
  <dcterms:created xsi:type="dcterms:W3CDTF">2023-08-09T12:44:00Z</dcterms:created>
  <dcterms:modified xsi:type="dcterms:W3CDTF">2026-04-27T08:25:04Z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5CFFE974D6B943C88FC05F1DB82A9056_12</vt:lpwstr>
  </property>
</Properties>
</file>